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4"/>
  </p:sldMasterIdLst>
  <p:notesMasterIdLst>
    <p:notesMasterId r:id="rId26"/>
  </p:notesMasterIdLst>
  <p:handoutMasterIdLst>
    <p:handoutMasterId r:id="rId27"/>
  </p:handoutMasterIdLst>
  <p:sldIdLst>
    <p:sldId id="1192" r:id="rId5"/>
    <p:sldId id="1299" r:id="rId6"/>
    <p:sldId id="1300" r:id="rId7"/>
    <p:sldId id="1573" r:id="rId8"/>
    <p:sldId id="1576" r:id="rId9"/>
    <p:sldId id="1579" r:id="rId10"/>
    <p:sldId id="1582" r:id="rId11"/>
    <p:sldId id="1577" r:id="rId12"/>
    <p:sldId id="1583" r:id="rId13"/>
    <p:sldId id="1584" r:id="rId14"/>
    <p:sldId id="1560" r:id="rId15"/>
    <p:sldId id="1585" r:id="rId16"/>
    <p:sldId id="1557" r:id="rId17"/>
    <p:sldId id="1586" r:id="rId18"/>
    <p:sldId id="1587" r:id="rId19"/>
    <p:sldId id="1588" r:id="rId20"/>
    <p:sldId id="1589" r:id="rId21"/>
    <p:sldId id="1590" r:id="rId22"/>
    <p:sldId id="1569" r:id="rId23"/>
    <p:sldId id="1551" r:id="rId24"/>
    <p:sldId id="1581" r:id="rId2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FFFF00"/>
    <a:srgbClr val="CCFFCC"/>
    <a:srgbClr val="3366FF"/>
    <a:srgbClr val="CC0099"/>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9" autoAdjust="0"/>
    <p:restoredTop sz="76154" autoAdjust="0"/>
  </p:normalViewPr>
  <p:slideViewPr>
    <p:cSldViewPr snapToGrid="0">
      <p:cViewPr varScale="1">
        <p:scale>
          <a:sx n="55" d="100"/>
          <a:sy n="55" d="100"/>
        </p:scale>
        <p:origin x="888"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4122" y="-8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0.xml"/><Relationship Id="rId1" Type="http://schemas.openxmlformats.org/officeDocument/2006/relationships/slide" Target="slides/slide3.xml"/><Relationship Id="rId6" Type="http://schemas.openxmlformats.org/officeDocument/2006/relationships/slide" Target="slides/slide18.xml"/><Relationship Id="rId5" Type="http://schemas.openxmlformats.org/officeDocument/2006/relationships/slide" Target="slides/slide16.xml"/><Relationship Id="rId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71A1C774-42A1-425D-BF1C-794148F2C09B}" type="slidenum">
              <a:rPr lang="en-US" altLang="en-US"/>
              <a:pPr>
                <a:defRPr/>
              </a:pPr>
              <a:t>‹#›</a:t>
            </a:fld>
            <a:endParaRPr lang="en-US" altLang="en-US"/>
          </a:p>
        </p:txBody>
      </p:sp>
    </p:spTree>
    <p:extLst>
      <p:ext uri="{BB962C8B-B14F-4D97-AF65-F5344CB8AC3E}">
        <p14:creationId xmlns:p14="http://schemas.microsoft.com/office/powerpoint/2010/main" val="708387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EAA1ECA9-AB8B-4568-A21F-011CF2DF812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Transaction Validation Rules - </a:t>
            </a:r>
            <a:fld id="{AC61483A-1C0B-4729-BA07-FBB31E85CF4A}" type="slidenum">
              <a:rPr lang="en-US" altLang="en-US" smtClean="0"/>
              <a:pPr>
                <a:defRPr/>
              </a:pPr>
              <a:t>‹#›</a:t>
            </a:fld>
            <a:endParaRPr lang="en-US" altLang="en-US" dirty="0"/>
          </a:p>
        </p:txBody>
      </p:sp>
    </p:spTree>
    <p:extLst>
      <p:ext uri="{BB962C8B-B14F-4D97-AF65-F5344CB8AC3E}">
        <p14:creationId xmlns:p14="http://schemas.microsoft.com/office/powerpoint/2010/main" val="2249951661"/>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8C6FABFD-D681-49F0-9C83-0E6A364C1FFD}" type="slidenum">
              <a:rPr lang="en-US" altLang="en-US" sz="1200" b="0" smtClean="0">
                <a:solidFill>
                  <a:schemeClr val="tx1"/>
                </a:solidFill>
              </a:rPr>
              <a:pPr eaLnBrk="1" hangingPunct="1"/>
              <a:t>1</a:t>
            </a:fld>
            <a:endParaRPr lang="en-US" altLang="en-US" sz="1200" b="0" dirty="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058FEDA5-DEED-4AFC-9B42-0A8EA8190552}" type="slidenum">
              <a:rPr lang="en-US" altLang="en-US" sz="1200" b="0" smtClean="0">
                <a:solidFill>
                  <a:schemeClr val="tx1"/>
                </a:solidFill>
              </a:rPr>
              <a:pPr eaLnBrk="1" hangingPunct="1"/>
              <a:t>10</a:t>
            </a:fld>
            <a:endParaRPr lang="en-US" altLang="en-US" sz="1200" b="0" dirty="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5928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80DA7DDF-09F4-4F54-8C73-0DDF17F138AC}" type="slidenum">
              <a:rPr lang="en-US" altLang="en-US" sz="1200" b="0" smtClean="0">
                <a:solidFill>
                  <a:schemeClr val="tx1"/>
                </a:solidFill>
              </a:rPr>
              <a:pPr eaLnBrk="1" hangingPunct="1"/>
              <a:t>11</a:t>
            </a:fld>
            <a:endParaRPr lang="en-US" altLang="en-US" sz="1200" b="0" dirty="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pic>
        <p:nvPicPr>
          <p:cNvPr id="40966" name="Picture 4" descr="Setup rule executio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5373688"/>
            <a:ext cx="56499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058FEDA5-DEED-4AFC-9B42-0A8EA8190552}" type="slidenum">
              <a:rPr lang="en-US" altLang="en-US" sz="1200" b="0" smtClean="0">
                <a:solidFill>
                  <a:schemeClr val="tx1"/>
                </a:solidFill>
              </a:rPr>
              <a:pPr eaLnBrk="1" hangingPunct="1"/>
              <a:t>12</a:t>
            </a:fld>
            <a:endParaRPr lang="en-US" altLang="en-US" sz="1200" b="0" dirty="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9627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A01AAEFB-85DC-46C7-87AD-C6BD0A030C75}" type="slidenum">
              <a:rPr lang="en-US" altLang="en-US" sz="1200" b="0" smtClean="0">
                <a:solidFill>
                  <a:schemeClr val="tx1"/>
                </a:solidFill>
              </a:rPr>
              <a:pPr eaLnBrk="1" hangingPunct="1"/>
              <a:t>13</a:t>
            </a:fld>
            <a:endParaRPr lang="en-US" altLang="en-US" sz="1200" b="0" dirty="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058FEDA5-DEED-4AFC-9B42-0A8EA8190552}" type="slidenum">
              <a:rPr lang="en-US" altLang="en-US" sz="1200" b="0" smtClean="0">
                <a:solidFill>
                  <a:schemeClr val="tx1"/>
                </a:solidFill>
              </a:rPr>
              <a:pPr eaLnBrk="1" hangingPunct="1"/>
              <a:t>14</a:t>
            </a:fld>
            <a:endParaRPr lang="en-US" altLang="en-US" sz="1200" b="0" dirty="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04393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A01AAEFB-85DC-46C7-87AD-C6BD0A030C75}" type="slidenum">
              <a:rPr lang="en-US" altLang="en-US" sz="1200" b="0" smtClean="0">
                <a:solidFill>
                  <a:schemeClr val="tx1"/>
                </a:solidFill>
              </a:rPr>
              <a:pPr eaLnBrk="1" hangingPunct="1"/>
              <a:t>15</a:t>
            </a:fld>
            <a:endParaRPr lang="en-US" altLang="en-US" sz="1200" b="0" dirty="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Note : The Associated PCF files have changed as well. Ensure that you review them before creating new claims with these Policy types.</a:t>
            </a:r>
          </a:p>
        </p:txBody>
      </p:sp>
    </p:spTree>
    <p:extLst>
      <p:ext uri="{BB962C8B-B14F-4D97-AF65-F5344CB8AC3E}">
        <p14:creationId xmlns:p14="http://schemas.microsoft.com/office/powerpoint/2010/main" val="608452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058FEDA5-DEED-4AFC-9B42-0A8EA8190552}" type="slidenum">
              <a:rPr lang="en-US" altLang="en-US" sz="1200" b="0" smtClean="0">
                <a:solidFill>
                  <a:schemeClr val="tx1"/>
                </a:solidFill>
              </a:rPr>
              <a:pPr eaLnBrk="1" hangingPunct="1"/>
              <a:t>16</a:t>
            </a:fld>
            <a:endParaRPr lang="en-US" altLang="en-US" sz="1200" b="0" dirty="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22803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A01AAEFB-85DC-46C7-87AD-C6BD0A030C75}" type="slidenum">
              <a:rPr lang="en-US" altLang="en-US" sz="1200" b="0" smtClean="0">
                <a:solidFill>
                  <a:schemeClr val="tx1"/>
                </a:solidFill>
              </a:rPr>
              <a:pPr eaLnBrk="1" hangingPunct="1"/>
              <a:t>17</a:t>
            </a:fld>
            <a:endParaRPr lang="en-US" altLang="en-US" sz="1200" b="0" dirty="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en-US" dirty="0"/>
              <a:t>On the top tab bar, in the </a:t>
            </a:r>
            <a:r>
              <a:rPr lang="en-US" b="1" dirty="0"/>
              <a:t>Options </a:t>
            </a:r>
            <a:r>
              <a:rPr lang="en-US" b="0" dirty="0"/>
              <a:t>menu, click settings</a:t>
            </a:r>
            <a:r>
              <a:rPr lang="en-US" b="1" dirty="0"/>
              <a:t>.</a:t>
            </a:r>
          </a:p>
          <a:p>
            <a:pPr marL="228600" indent="-228600" eaLnBrk="1" hangingPunct="1">
              <a:buAutoNum type="arabicPeriod"/>
            </a:pPr>
            <a:r>
              <a:rPr lang="en-US" b="0" dirty="0"/>
              <a:t>In the </a:t>
            </a:r>
            <a:r>
              <a:rPr lang="en-US" b="1" dirty="0"/>
              <a:t>Appearance</a:t>
            </a:r>
            <a:r>
              <a:rPr lang="en-US" b="0" dirty="0"/>
              <a:t> section, in the Theme drop-down list, click the theme to use.</a:t>
            </a:r>
          </a:p>
        </p:txBody>
      </p:sp>
    </p:spTree>
    <p:extLst>
      <p:ext uri="{BB962C8B-B14F-4D97-AF65-F5344CB8AC3E}">
        <p14:creationId xmlns:p14="http://schemas.microsoft.com/office/powerpoint/2010/main" val="2162891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058FEDA5-DEED-4AFC-9B42-0A8EA8190552}" type="slidenum">
              <a:rPr lang="en-US" altLang="en-US" sz="1200" b="0" smtClean="0">
                <a:solidFill>
                  <a:schemeClr val="tx1"/>
                </a:solidFill>
              </a:rPr>
              <a:pPr eaLnBrk="1" hangingPunct="1"/>
              <a:t>18</a:t>
            </a:fld>
            <a:endParaRPr lang="en-US" altLang="en-US" sz="1200" b="0" dirty="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30877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BF94BABB-43A7-49C2-93BB-1F2969E1EA50}" type="slidenum">
              <a:rPr lang="en-US" altLang="en-US" sz="1200" b="0" smtClean="0">
                <a:solidFill>
                  <a:schemeClr val="tx1"/>
                </a:solidFill>
              </a:rPr>
              <a:pPr eaLnBrk="1" hangingPunct="1"/>
              <a:t>19</a:t>
            </a:fld>
            <a:endParaRPr lang="en-US" altLang="en-US" sz="1200" b="0" dirty="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07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1DE548E5-1483-4CD1-AA69-784BFD75F148}" type="slidenum">
              <a:rPr lang="en-US" altLang="en-US" sz="1200" b="0" smtClean="0">
                <a:solidFill>
                  <a:schemeClr val="tx1"/>
                </a:solidFill>
              </a:rPr>
              <a:pPr eaLnBrk="1" hangingPunct="1"/>
              <a:t>2</a:t>
            </a:fld>
            <a:endParaRPr lang="en-US" altLang="en-US" sz="1200" b="0" dirty="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872E9B09-735B-4530-B630-97B4E40ADA26}" type="slidenum">
              <a:rPr lang="en-US" altLang="en-US" sz="1200" b="0" smtClean="0">
                <a:solidFill>
                  <a:schemeClr val="tx1"/>
                </a:solidFill>
              </a:rPr>
              <a:pPr eaLnBrk="1" hangingPunct="1"/>
              <a:t>20</a:t>
            </a:fld>
            <a:endParaRPr lang="en-US" altLang="en-US" sz="1200" b="0" dirty="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Transaction Validation Rules - </a:t>
            </a:r>
            <a:fld id="{211C349A-83C9-44D0-A356-DBEB3FC715FC}" type="slidenum">
              <a:rPr lang="en-US" altLang="en-US" smtClean="0"/>
              <a:pPr>
                <a:defRPr/>
              </a:pPr>
              <a:t>21</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058FEDA5-DEED-4AFC-9B42-0A8EA8190552}" type="slidenum">
              <a:rPr lang="en-US" altLang="en-US" sz="1200" b="0" smtClean="0">
                <a:solidFill>
                  <a:schemeClr val="tx1"/>
                </a:solidFill>
              </a:rPr>
              <a:pPr eaLnBrk="1" hangingPunct="1"/>
              <a:t>3</a:t>
            </a:fld>
            <a:endParaRPr lang="en-US" altLang="en-US" sz="1200" b="0" dirty="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9ED720AC-4E77-4076-86B6-26A30B731C3F}" type="slidenum">
              <a:rPr lang="en-US" altLang="en-US" sz="1200" b="0" smtClean="0">
                <a:solidFill>
                  <a:schemeClr val="tx1"/>
                </a:solidFill>
              </a:rPr>
              <a:pPr eaLnBrk="1" hangingPunct="1"/>
              <a:t>4</a:t>
            </a:fld>
            <a:endParaRPr lang="en-US" altLang="en-US" sz="1200" b="0" dirty="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ClaimCenter</a:t>
            </a:r>
            <a:r>
              <a:rPr lang="en-US" dirty="0"/>
              <a:t> provides a management tool that enables business analysts and administrators to create various claim components using business Rules. Business rules are executed at different stages of the application to generate activities, exposures and reserves.</a:t>
            </a:r>
          </a:p>
          <a:p>
            <a:pPr eaLnBrk="1" hangingPunct="1"/>
            <a:endParaRPr lang="en-US" dirty="0"/>
          </a:p>
          <a:p>
            <a:pPr eaLnBrk="1" hangingPunct="1"/>
            <a:r>
              <a:rPr lang="en-US" dirty="0"/>
              <a:t>We can access and Manage business rules in </a:t>
            </a:r>
            <a:r>
              <a:rPr lang="en-US" b="1" dirty="0"/>
              <a:t>Administration </a:t>
            </a:r>
            <a:r>
              <a:rPr lang="en-US" b="0" dirty="0"/>
              <a:t>tab using the </a:t>
            </a:r>
            <a:r>
              <a:rPr lang="en-US" b="1" dirty="0"/>
              <a:t>Business Settings -&gt; Business Rules </a:t>
            </a:r>
            <a:r>
              <a:rPr lang="en-US" b="0" dirty="0"/>
              <a:t>menu link.</a:t>
            </a:r>
          </a:p>
          <a:p>
            <a:pPr eaLnBrk="1" hangingPunct="1"/>
            <a:endParaRPr lang="en-US" b="0" dirty="0"/>
          </a:p>
          <a:p>
            <a:pPr eaLnBrk="1" hangingPunct="1"/>
            <a:r>
              <a:rPr lang="en-US" b="0" dirty="0"/>
              <a:t>The following types of business rules can be accessed in this menu:</a:t>
            </a:r>
          </a:p>
          <a:p>
            <a:pPr marL="228600" indent="-228600" eaLnBrk="1" hangingPunct="1">
              <a:buAutoNum type="arabicPeriod"/>
            </a:pPr>
            <a:r>
              <a:rPr lang="en-US" b="0" dirty="0"/>
              <a:t>Activity Rules</a:t>
            </a:r>
          </a:p>
          <a:p>
            <a:pPr marL="228600" indent="-228600" eaLnBrk="1" hangingPunct="1">
              <a:buAutoNum type="arabicPeriod"/>
            </a:pPr>
            <a:r>
              <a:rPr lang="en-US" b="0" dirty="0"/>
              <a:t>Exposure Rules</a:t>
            </a:r>
          </a:p>
          <a:p>
            <a:pPr marL="228600" indent="-228600" eaLnBrk="1" hangingPunct="1">
              <a:buAutoNum type="arabicPeriod"/>
            </a:pPr>
            <a:r>
              <a:rPr lang="en-US" b="0"/>
              <a:t>Reserve Rules</a:t>
            </a:r>
            <a:endParaRPr 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F2FE0167-4DB6-43A9-97E4-36C0ADEE9C5E}" type="slidenum">
              <a:rPr lang="en-US" altLang="en-US" sz="1200" b="0" smtClean="0">
                <a:solidFill>
                  <a:schemeClr val="tx1"/>
                </a:solidFill>
              </a:rPr>
              <a:pPr eaLnBrk="1" hangingPunct="1"/>
              <a:t>5</a:t>
            </a:fld>
            <a:endParaRPr lang="en-US" altLang="en-US" sz="1200" b="0" dirty="0">
              <a:solidFill>
                <a:schemeClr val="tx1"/>
              </a:solidFill>
            </a:endParaRPr>
          </a:p>
        </p:txBody>
      </p:sp>
      <p:sp>
        <p:nvSpPr>
          <p:cNvPr id="33796" name="Rectangle 2"/>
          <p:cNvSpPr>
            <a:spLocks noGrp="1" noRot="1" noChangeAspect="1" noChangeArrowheads="1" noTextEdit="1"/>
          </p:cNvSpPr>
          <p:nvPr>
            <p:ph type="sldImg"/>
          </p:nvPr>
        </p:nvSpPr>
        <p:spPr>
          <a:xfrm>
            <a:off x="715963" y="630238"/>
            <a:ext cx="5432425"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Below are the steps to Create the New Activity Rule</a:t>
            </a:r>
          </a:p>
          <a:p>
            <a:pPr marL="228600" indent="-228600" eaLnBrk="1" hangingPunct="1">
              <a:buAutoNum type="arabicPeriod"/>
            </a:pPr>
            <a:r>
              <a:rPr lang="en-US" dirty="0"/>
              <a:t>Click Add to create a new Activity Rule</a:t>
            </a:r>
          </a:p>
          <a:p>
            <a:pPr marL="228600" indent="-228600" eaLnBrk="1" hangingPunct="1">
              <a:buAutoNum type="arabicPeriod"/>
            </a:pPr>
            <a:r>
              <a:rPr lang="en-US" dirty="0"/>
              <a:t>In the topmost section of the screen, enter following information.</a:t>
            </a:r>
          </a:p>
          <a:p>
            <a:pPr marL="228600" indent="-228600" eaLnBrk="1" hangingPunct="1">
              <a:buAutoNum type="alphaLcPeriod"/>
            </a:pPr>
            <a:r>
              <a:rPr lang="en-US" b="1" dirty="0"/>
              <a:t>Name – </a:t>
            </a:r>
            <a:r>
              <a:rPr lang="en-US" b="0" dirty="0"/>
              <a:t>Enter a name.</a:t>
            </a:r>
          </a:p>
          <a:p>
            <a:pPr marL="228600" indent="-228600" eaLnBrk="1" hangingPunct="1">
              <a:buAutoNum type="alphaLcPeriod"/>
            </a:pPr>
            <a:r>
              <a:rPr lang="en-US" b="1" dirty="0"/>
              <a:t>Description – </a:t>
            </a:r>
            <a:r>
              <a:rPr lang="en-US" b="0" dirty="0"/>
              <a:t>Enter the description of the Rule.</a:t>
            </a:r>
          </a:p>
          <a:p>
            <a:pPr marL="228600" indent="-228600" eaLnBrk="1" hangingPunct="1">
              <a:buAutoNum type="alphaLcPeriod"/>
            </a:pPr>
            <a:r>
              <a:rPr lang="en-US" b="1" dirty="0" err="1"/>
              <a:t>TriggerEntity</a:t>
            </a:r>
            <a:r>
              <a:rPr lang="en-US" b="1" dirty="0"/>
              <a:t> – </a:t>
            </a:r>
            <a:r>
              <a:rPr lang="en-US" b="0" dirty="0"/>
              <a:t>Specify the object that acts as the trigger for the Rule. E.g., Claim or Exposure.</a:t>
            </a:r>
          </a:p>
          <a:p>
            <a:pPr marL="228600" indent="-228600" eaLnBrk="1" hangingPunct="1">
              <a:buAutoNum type="alphaLcPeriod"/>
            </a:pPr>
            <a:r>
              <a:rPr lang="en-US" b="1" dirty="0" err="1"/>
              <a:t>TriggerAction</a:t>
            </a:r>
            <a:r>
              <a:rPr lang="en-US" b="1" dirty="0"/>
              <a:t> – </a:t>
            </a:r>
            <a:r>
              <a:rPr lang="en-US" b="0" dirty="0"/>
              <a:t>select the action that activates the rule. You can choose from</a:t>
            </a:r>
            <a:r>
              <a:rPr lang="en-US" b="1" dirty="0"/>
              <a:t> Creation, Update or Exception.</a:t>
            </a:r>
          </a:p>
          <a:p>
            <a:pPr marL="228600" indent="-228600" eaLnBrk="1" hangingPunct="1">
              <a:buAutoNum type="alphaLcPeriod"/>
            </a:pPr>
            <a:r>
              <a:rPr lang="en-US" b="1" dirty="0"/>
              <a:t>Enabled – </a:t>
            </a:r>
            <a:r>
              <a:rPr lang="en-US" b="0" dirty="0"/>
              <a:t>Specify if the rule will be executed in the current environment.</a:t>
            </a:r>
          </a:p>
          <a:p>
            <a:pPr marL="0" indent="0" eaLnBrk="1" hangingPunct="1">
              <a:buNone/>
            </a:pPr>
            <a:r>
              <a:rPr lang="en-US" b="0" dirty="0"/>
              <a:t>3. In the </a:t>
            </a:r>
            <a:r>
              <a:rPr lang="en-US" b="1" dirty="0"/>
              <a:t>Applies To</a:t>
            </a:r>
            <a:r>
              <a:rPr lang="en-US" b="0" dirty="0"/>
              <a:t> section, select the applicability criteria for the rule.</a:t>
            </a:r>
          </a:p>
          <a:p>
            <a:pPr marL="0" indent="0" eaLnBrk="1" hangingPunct="1">
              <a:buNone/>
            </a:pPr>
            <a:r>
              <a:rPr lang="en-US" b="0" dirty="0"/>
              <a:t>4. In the </a:t>
            </a:r>
            <a:r>
              <a:rPr lang="en-US" b="1" dirty="0"/>
              <a:t>Rule Condition </a:t>
            </a:r>
            <a:r>
              <a:rPr lang="en-US" b="0" dirty="0"/>
              <a:t>section, specify the conditions that must be fulfilled for this Rule to run.</a:t>
            </a:r>
          </a:p>
          <a:p>
            <a:pPr marL="0" indent="0" eaLnBrk="1" hangingPunct="1">
              <a:buNone/>
            </a:pPr>
            <a:r>
              <a:rPr lang="en-US" b="0" dirty="0"/>
              <a:t>5. In the </a:t>
            </a:r>
            <a:r>
              <a:rPr lang="en-US" b="1" dirty="0"/>
              <a:t>Actions </a:t>
            </a:r>
            <a:r>
              <a:rPr lang="en-US" b="0" dirty="0"/>
              <a:t>section, specify the conditions that needs to be performed when rule conditions are met and rule is executed.</a:t>
            </a:r>
          </a:p>
          <a:p>
            <a:pPr marL="0" indent="0" eaLnBrk="1" hangingPunct="1">
              <a:buNone/>
            </a:pPr>
            <a:r>
              <a:rPr lang="en-US" b="0" dirty="0"/>
              <a:t>Three choice for Actions</a:t>
            </a:r>
          </a:p>
          <a:p>
            <a:pPr marL="228600" indent="-228600" eaLnBrk="1" hangingPunct="1">
              <a:buAutoNum type="alphaLcPeriod"/>
            </a:pPr>
            <a:r>
              <a:rPr lang="en-US" b="0" dirty="0"/>
              <a:t>Generate Activity</a:t>
            </a:r>
          </a:p>
          <a:p>
            <a:pPr marL="228600" indent="-228600" eaLnBrk="1" hangingPunct="1">
              <a:buAutoNum type="alphaLcPeriod"/>
            </a:pPr>
            <a:r>
              <a:rPr lang="en-US" b="0" dirty="0"/>
              <a:t>Generate History Event</a:t>
            </a:r>
          </a:p>
          <a:p>
            <a:pPr marL="228600" indent="-228600" eaLnBrk="1" hangingPunct="1">
              <a:buAutoNum type="alphaLcPeriod"/>
            </a:pPr>
            <a:r>
              <a:rPr lang="en-US" b="0" dirty="0"/>
              <a:t>Set field</a:t>
            </a:r>
          </a:p>
          <a:p>
            <a:pPr marL="0" indent="0" eaLnBrk="1" hangingPunct="1">
              <a:buNone/>
            </a:pPr>
            <a:r>
              <a:rPr lang="en-US" b="0" dirty="0"/>
              <a:t>6. click save and the new rule is saved in Draft status.</a:t>
            </a:r>
          </a:p>
          <a:p>
            <a:pPr marL="0" indent="0" eaLnBrk="1" hangingPunct="1">
              <a:buNone/>
            </a:pPr>
            <a:r>
              <a:rPr lang="en-US" b="0" dirty="0"/>
              <a:t>7. Edit the rule to go back and fix validation rules.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DCFB608F-F740-4623-A343-3A8BD6C07268}" type="slidenum">
              <a:rPr lang="en-US" altLang="en-US" sz="1200" b="0" smtClean="0">
                <a:solidFill>
                  <a:schemeClr val="tx1"/>
                </a:solidFill>
              </a:rPr>
              <a:pPr eaLnBrk="1" hangingPunct="1"/>
              <a:t>6</a:t>
            </a:fld>
            <a:endParaRPr lang="en-US" altLang="en-US" sz="1200" b="0" dirty="0">
              <a:solidFill>
                <a:schemeClr val="tx1"/>
              </a:solidFill>
            </a:endParaRPr>
          </a:p>
        </p:txBody>
      </p:sp>
      <p:sp>
        <p:nvSpPr>
          <p:cNvPr id="35844"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Below are the steps to Create the New Exposure Rule</a:t>
            </a:r>
          </a:p>
          <a:p>
            <a:pPr marL="228600" indent="-228600" eaLnBrk="1" hangingPunct="1">
              <a:buAutoNum type="arabicPeriod"/>
            </a:pPr>
            <a:r>
              <a:rPr lang="en-US" dirty="0"/>
              <a:t>Click Add to create a new Exposure Rule</a:t>
            </a:r>
          </a:p>
          <a:p>
            <a:pPr marL="228600" indent="-228600" eaLnBrk="1" hangingPunct="1">
              <a:buAutoNum type="arabicPeriod"/>
            </a:pPr>
            <a:r>
              <a:rPr lang="en-US" dirty="0"/>
              <a:t>In the topmost section of the screen, enter following information.</a:t>
            </a:r>
          </a:p>
          <a:p>
            <a:pPr marL="228600" indent="-228600" eaLnBrk="1" hangingPunct="1">
              <a:buAutoNum type="alphaLcPeriod"/>
            </a:pPr>
            <a:r>
              <a:rPr lang="en-US" b="1" dirty="0"/>
              <a:t>Name – </a:t>
            </a:r>
            <a:r>
              <a:rPr lang="en-US" b="0" dirty="0"/>
              <a:t>Enter a name.</a:t>
            </a:r>
          </a:p>
          <a:p>
            <a:pPr marL="228600" indent="-228600" eaLnBrk="1" hangingPunct="1">
              <a:buAutoNum type="alphaLcPeriod"/>
            </a:pPr>
            <a:r>
              <a:rPr lang="en-US" b="1" dirty="0"/>
              <a:t>Description – </a:t>
            </a:r>
            <a:r>
              <a:rPr lang="en-US" b="0" dirty="0"/>
              <a:t>Enter the description of the Rule.</a:t>
            </a:r>
          </a:p>
          <a:p>
            <a:pPr marL="228600" indent="-228600" eaLnBrk="1" hangingPunct="1">
              <a:buAutoNum type="alphaLcPeriod"/>
            </a:pPr>
            <a:r>
              <a:rPr lang="en-US" b="1" dirty="0" err="1"/>
              <a:t>TriggerEntity</a:t>
            </a:r>
            <a:r>
              <a:rPr lang="en-US" b="1" dirty="0"/>
              <a:t> – </a:t>
            </a:r>
            <a:r>
              <a:rPr lang="en-US" b="0" dirty="0"/>
              <a:t>Specify the object that acts as the trigger for the Rule. E.g., Incident.</a:t>
            </a:r>
          </a:p>
          <a:p>
            <a:pPr marL="228600" indent="-228600" eaLnBrk="1" hangingPunct="1">
              <a:buAutoNum type="alphaLcPeriod"/>
            </a:pPr>
            <a:r>
              <a:rPr lang="en-US" b="1" dirty="0" err="1"/>
              <a:t>TriggerAction</a:t>
            </a:r>
            <a:r>
              <a:rPr lang="en-US" b="1" dirty="0"/>
              <a:t> – </a:t>
            </a:r>
            <a:r>
              <a:rPr lang="en-US" b="0" dirty="0"/>
              <a:t>select the action that activates the rule. In OOTB it is defaulted to</a:t>
            </a:r>
            <a:r>
              <a:rPr lang="en-US" b="1" dirty="0"/>
              <a:t> Creation.</a:t>
            </a:r>
          </a:p>
          <a:p>
            <a:pPr marL="228600" indent="-228600" eaLnBrk="1" hangingPunct="1">
              <a:buAutoNum type="alphaLcPeriod"/>
            </a:pPr>
            <a:r>
              <a:rPr lang="en-US" b="1" dirty="0"/>
              <a:t>Enabled – </a:t>
            </a:r>
            <a:r>
              <a:rPr lang="en-US" b="0" dirty="0"/>
              <a:t>Specify if the rule will be executed in the current environment.</a:t>
            </a:r>
          </a:p>
          <a:p>
            <a:pPr marL="0" indent="0" eaLnBrk="1" hangingPunct="1">
              <a:buNone/>
            </a:pPr>
            <a:r>
              <a:rPr lang="en-US" b="0" dirty="0"/>
              <a:t>3. In the </a:t>
            </a:r>
            <a:r>
              <a:rPr lang="en-US" b="1" dirty="0"/>
              <a:t>Applies To</a:t>
            </a:r>
            <a:r>
              <a:rPr lang="en-US" b="0" dirty="0"/>
              <a:t> section, select the applicability criteria for the rule. E.g., Policy type, Incident Type, Loss Cause, Loss type, Loss Party Type and Claim Jurisdiction.</a:t>
            </a:r>
          </a:p>
          <a:p>
            <a:pPr marL="0" indent="0" eaLnBrk="1" hangingPunct="1">
              <a:buNone/>
            </a:pPr>
            <a:r>
              <a:rPr lang="en-US" b="0" dirty="0"/>
              <a:t>4. In the </a:t>
            </a:r>
            <a:r>
              <a:rPr lang="en-US" b="1" dirty="0"/>
              <a:t>Rule Variables </a:t>
            </a:r>
            <a:r>
              <a:rPr lang="en-US" b="0" dirty="0"/>
              <a:t>section, add variables, if needed.</a:t>
            </a:r>
          </a:p>
          <a:p>
            <a:pPr marL="0" indent="0" eaLnBrk="1" hangingPunct="1">
              <a:buNone/>
            </a:pPr>
            <a:r>
              <a:rPr lang="en-US" b="0" dirty="0"/>
              <a:t>5. In the </a:t>
            </a:r>
            <a:r>
              <a:rPr lang="en-US" b="1" dirty="0"/>
              <a:t>Rule Condition </a:t>
            </a:r>
            <a:r>
              <a:rPr lang="en-US" b="0" dirty="0"/>
              <a:t>section, specify the conditions that must be fulfilled for this Rule to run.</a:t>
            </a:r>
          </a:p>
          <a:p>
            <a:pPr marL="0" indent="0" eaLnBrk="1" hangingPunct="1">
              <a:buNone/>
            </a:pPr>
            <a:r>
              <a:rPr lang="en-US" b="0" dirty="0"/>
              <a:t>6. In the </a:t>
            </a:r>
            <a:r>
              <a:rPr lang="en-US" b="1" dirty="0"/>
              <a:t>Actions </a:t>
            </a:r>
            <a:r>
              <a:rPr lang="en-US" b="0" dirty="0"/>
              <a:t>section, specify the conditions that needs to be performed when rule conditions are met and rule is executed. Default action type is </a:t>
            </a:r>
            <a:r>
              <a:rPr lang="en-US" b="1" dirty="0"/>
              <a:t>Exposure Creation.</a:t>
            </a:r>
            <a:r>
              <a:rPr lang="en-US" b="0" dirty="0"/>
              <a:t> You can specify two other fields.</a:t>
            </a:r>
            <a:endParaRPr lang="en-US" b="1" dirty="0"/>
          </a:p>
          <a:p>
            <a:pPr marL="228600" indent="-228600" eaLnBrk="1" hangingPunct="1">
              <a:buAutoNum type="alphaLcPeriod"/>
            </a:pPr>
            <a:r>
              <a:rPr lang="en-US" b="0" dirty="0"/>
              <a:t>Coverage Type</a:t>
            </a:r>
          </a:p>
          <a:p>
            <a:pPr marL="228600" indent="-228600" eaLnBrk="1" hangingPunct="1">
              <a:buAutoNum type="alphaLcPeriod"/>
            </a:pPr>
            <a:r>
              <a:rPr lang="en-US" b="0" dirty="0"/>
              <a:t>Coverage Subtype</a:t>
            </a:r>
          </a:p>
          <a:p>
            <a:pPr marL="0" indent="0" eaLnBrk="1" hangingPunct="1">
              <a:buNone/>
            </a:pPr>
            <a:r>
              <a:rPr lang="en-US" b="0" dirty="0"/>
              <a:t>7. click save and the new rule is saved in Draft status.</a:t>
            </a:r>
          </a:p>
          <a:p>
            <a:pPr marL="0" indent="0" eaLnBrk="1" hangingPunct="1">
              <a:buNone/>
            </a:pPr>
            <a:r>
              <a:rPr lang="en-US" b="0" dirty="0"/>
              <a:t>8. Edit the rule to go back and fix validation rules.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DCFB608F-F740-4623-A343-3A8BD6C07268}" type="slidenum">
              <a:rPr lang="en-US" altLang="en-US" sz="1200" b="0" smtClean="0">
                <a:solidFill>
                  <a:schemeClr val="tx1"/>
                </a:solidFill>
              </a:rPr>
              <a:pPr eaLnBrk="1" hangingPunct="1"/>
              <a:t>7</a:t>
            </a:fld>
            <a:endParaRPr lang="en-US" altLang="en-US" sz="1200" b="0" dirty="0">
              <a:solidFill>
                <a:schemeClr val="tx1"/>
              </a:solidFill>
            </a:endParaRPr>
          </a:p>
        </p:txBody>
      </p:sp>
      <p:sp>
        <p:nvSpPr>
          <p:cNvPr id="35844"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Below are the steps to Create the New Reserve Rule</a:t>
            </a:r>
          </a:p>
          <a:p>
            <a:pPr marL="228600" indent="-228600" eaLnBrk="1" hangingPunct="1">
              <a:buAutoNum type="arabicPeriod"/>
            </a:pPr>
            <a:r>
              <a:rPr lang="en-US" dirty="0"/>
              <a:t>Click Add to create a new Reserve Rule</a:t>
            </a:r>
          </a:p>
          <a:p>
            <a:pPr marL="228600" indent="-228600" eaLnBrk="1" hangingPunct="1">
              <a:buAutoNum type="arabicPeriod"/>
            </a:pPr>
            <a:r>
              <a:rPr lang="en-US" dirty="0"/>
              <a:t>In the topmost section of the screen, enter following information.</a:t>
            </a:r>
          </a:p>
          <a:p>
            <a:pPr marL="228600" indent="-228600" eaLnBrk="1" hangingPunct="1">
              <a:buAutoNum type="alphaLcPeriod"/>
            </a:pPr>
            <a:r>
              <a:rPr lang="en-US" b="1" dirty="0"/>
              <a:t>Name – </a:t>
            </a:r>
            <a:r>
              <a:rPr lang="en-US" b="0" dirty="0"/>
              <a:t>Enter a name.</a:t>
            </a:r>
          </a:p>
          <a:p>
            <a:pPr marL="228600" indent="-228600" eaLnBrk="1" hangingPunct="1">
              <a:buAutoNum type="alphaLcPeriod"/>
            </a:pPr>
            <a:r>
              <a:rPr lang="en-US" b="1" dirty="0"/>
              <a:t>Description – </a:t>
            </a:r>
            <a:r>
              <a:rPr lang="en-US" b="0" dirty="0"/>
              <a:t>Enter the description of the Rule.</a:t>
            </a:r>
          </a:p>
          <a:p>
            <a:pPr marL="228600" indent="-228600" eaLnBrk="1" hangingPunct="1">
              <a:buAutoNum type="alphaLcPeriod"/>
            </a:pPr>
            <a:r>
              <a:rPr lang="en-US" b="1" dirty="0" err="1"/>
              <a:t>TriggerEntity</a:t>
            </a:r>
            <a:r>
              <a:rPr lang="en-US" b="1" dirty="0"/>
              <a:t> – </a:t>
            </a:r>
            <a:r>
              <a:rPr lang="en-US" b="0" dirty="0"/>
              <a:t>Specify the object that acts as the trigger for the Rule. It is set to Exposure and not editable.</a:t>
            </a:r>
          </a:p>
          <a:p>
            <a:pPr marL="228600" indent="-228600" eaLnBrk="1" hangingPunct="1">
              <a:buAutoNum type="alphaLcPeriod"/>
            </a:pPr>
            <a:r>
              <a:rPr lang="en-US" b="1" dirty="0" err="1"/>
              <a:t>TriggerAction</a:t>
            </a:r>
            <a:r>
              <a:rPr lang="en-US" b="1" dirty="0"/>
              <a:t> – </a:t>
            </a:r>
            <a:r>
              <a:rPr lang="en-US" b="0" dirty="0"/>
              <a:t>select the action that activates the rule. In OOTB it is defaulted to</a:t>
            </a:r>
            <a:r>
              <a:rPr lang="en-US" b="1" dirty="0"/>
              <a:t> Creation.</a:t>
            </a:r>
          </a:p>
          <a:p>
            <a:pPr marL="228600" indent="-228600" eaLnBrk="1" hangingPunct="1">
              <a:buAutoNum type="alphaLcPeriod"/>
            </a:pPr>
            <a:r>
              <a:rPr lang="en-US" b="1" dirty="0"/>
              <a:t>Enabled (Required) – </a:t>
            </a:r>
            <a:r>
              <a:rPr lang="en-US" b="0" dirty="0"/>
              <a:t>Specify if the rule will be executed in the current environment.</a:t>
            </a:r>
          </a:p>
          <a:p>
            <a:pPr marL="0" indent="0" eaLnBrk="1" hangingPunct="1">
              <a:buNone/>
            </a:pPr>
            <a:r>
              <a:rPr lang="en-US" b="0" dirty="0"/>
              <a:t>3. In the </a:t>
            </a:r>
            <a:r>
              <a:rPr lang="en-US" b="1" dirty="0"/>
              <a:t>Applies To</a:t>
            </a:r>
            <a:r>
              <a:rPr lang="en-US" b="0" dirty="0"/>
              <a:t> section, select the applicability criteria for the rule. E.g., Loss type (required),Policy type, Claim Jurisdiction, Exposure Type and Exposure Segment.</a:t>
            </a:r>
          </a:p>
          <a:p>
            <a:pPr marL="0" indent="0" eaLnBrk="1" hangingPunct="1">
              <a:buNone/>
            </a:pPr>
            <a:r>
              <a:rPr lang="en-US" b="0" dirty="0"/>
              <a:t>4. In the </a:t>
            </a:r>
            <a:r>
              <a:rPr lang="en-US" b="1" dirty="0"/>
              <a:t>Rule Variables </a:t>
            </a:r>
            <a:r>
              <a:rPr lang="en-US" b="0" dirty="0"/>
              <a:t>section, add variables, if needed.</a:t>
            </a:r>
          </a:p>
          <a:p>
            <a:pPr marL="0" indent="0" eaLnBrk="1" hangingPunct="1">
              <a:buNone/>
            </a:pPr>
            <a:r>
              <a:rPr lang="en-US" b="0" dirty="0"/>
              <a:t>5. In the </a:t>
            </a:r>
            <a:r>
              <a:rPr lang="en-US" b="1" dirty="0"/>
              <a:t>Rule Condition </a:t>
            </a:r>
            <a:r>
              <a:rPr lang="en-US" b="0" dirty="0"/>
              <a:t>section, specify the conditions that must be fulfilled for this Rule to run.</a:t>
            </a:r>
          </a:p>
          <a:p>
            <a:pPr marL="0" indent="0" eaLnBrk="1" hangingPunct="1">
              <a:buNone/>
            </a:pPr>
            <a:r>
              <a:rPr lang="en-US" b="0" dirty="0"/>
              <a:t>6. In the </a:t>
            </a:r>
            <a:r>
              <a:rPr lang="en-US" b="1" dirty="0"/>
              <a:t>Actions </a:t>
            </a:r>
            <a:r>
              <a:rPr lang="en-US" b="0" dirty="0"/>
              <a:t>section, specify the conditions that needs to be performed when rule conditions are met and rule is executed. </a:t>
            </a:r>
          </a:p>
          <a:p>
            <a:pPr marL="228600" indent="-228600" eaLnBrk="1" hangingPunct="1">
              <a:buAutoNum type="alphaLcPeriod"/>
            </a:pPr>
            <a:r>
              <a:rPr lang="en-US" b="0" dirty="0"/>
              <a:t>Cost Type</a:t>
            </a:r>
          </a:p>
          <a:p>
            <a:pPr marL="228600" indent="-228600" eaLnBrk="1" hangingPunct="1">
              <a:buAutoNum type="alphaLcPeriod"/>
            </a:pPr>
            <a:r>
              <a:rPr lang="en-US" b="0" dirty="0"/>
              <a:t>Cost Category</a:t>
            </a:r>
          </a:p>
          <a:p>
            <a:pPr marL="228600" indent="-228600" eaLnBrk="1" hangingPunct="1">
              <a:buAutoNum type="alphaLcPeriod"/>
            </a:pPr>
            <a:r>
              <a:rPr lang="en-US" b="0" dirty="0"/>
              <a:t>Respect Financial Holds</a:t>
            </a:r>
          </a:p>
          <a:p>
            <a:pPr marL="228600" indent="-228600" eaLnBrk="1" hangingPunct="1">
              <a:buAutoNum type="alphaLcPeriod"/>
            </a:pPr>
            <a:r>
              <a:rPr lang="en-US" b="0" dirty="0"/>
              <a:t>Amount</a:t>
            </a:r>
          </a:p>
          <a:p>
            <a:pPr marL="228600" indent="-228600" eaLnBrk="1" hangingPunct="1">
              <a:buAutoNum type="alphaLcPeriod"/>
            </a:pPr>
            <a:r>
              <a:rPr lang="en-US" b="0" dirty="0"/>
              <a:t>Currency</a:t>
            </a:r>
          </a:p>
          <a:p>
            <a:pPr marL="228600" indent="-228600" eaLnBrk="1" hangingPunct="1">
              <a:buAutoNum type="alphaLcPeriod"/>
            </a:pPr>
            <a:r>
              <a:rPr lang="en-US" b="0" dirty="0"/>
              <a:t>Comments</a:t>
            </a:r>
          </a:p>
          <a:p>
            <a:pPr marL="0" indent="0" eaLnBrk="1" hangingPunct="1">
              <a:buNone/>
            </a:pPr>
            <a:r>
              <a:rPr lang="en-US" b="0" dirty="0"/>
              <a:t>7. click save and the new rule is saved in Draft status.</a:t>
            </a:r>
          </a:p>
          <a:p>
            <a:pPr marL="0" indent="0" eaLnBrk="1" hangingPunct="1">
              <a:buNone/>
            </a:pPr>
            <a:r>
              <a:rPr lang="en-US" b="0" dirty="0"/>
              <a:t>8. Edit the rule to go back and fix validation rules.</a:t>
            </a:r>
          </a:p>
        </p:txBody>
      </p:sp>
    </p:spTree>
    <p:extLst>
      <p:ext uri="{BB962C8B-B14F-4D97-AF65-F5344CB8AC3E}">
        <p14:creationId xmlns:p14="http://schemas.microsoft.com/office/powerpoint/2010/main" val="4046998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B138D18B-80D4-41B3-B1C6-F2A295CC86D2}" type="slidenum">
              <a:rPr lang="en-US" altLang="en-US" sz="1200" b="0" smtClean="0">
                <a:solidFill>
                  <a:schemeClr val="tx1"/>
                </a:solidFill>
              </a:rPr>
              <a:pPr eaLnBrk="1" hangingPunct="1"/>
              <a:t>8</a:t>
            </a:fld>
            <a:endParaRPr lang="en-US" altLang="en-US" sz="1200" b="0" dirty="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F2FE0167-4DB6-43A9-97E4-36C0ADEE9C5E}" type="slidenum">
              <a:rPr lang="en-US" altLang="en-US" sz="1200" b="0" smtClean="0">
                <a:solidFill>
                  <a:schemeClr val="tx1"/>
                </a:solidFill>
              </a:rPr>
              <a:pPr eaLnBrk="1" hangingPunct="1"/>
              <a:t>9</a:t>
            </a:fld>
            <a:endParaRPr lang="en-US" altLang="en-US" sz="1200" b="0" dirty="0">
              <a:solidFill>
                <a:schemeClr val="tx1"/>
              </a:solidFill>
            </a:endParaRPr>
          </a:p>
        </p:txBody>
      </p:sp>
      <p:sp>
        <p:nvSpPr>
          <p:cNvPr id="33796" name="Rectangle 2"/>
          <p:cNvSpPr>
            <a:spLocks noGrp="1" noRot="1" noChangeAspect="1" noChangeArrowheads="1" noTextEdit="1"/>
          </p:cNvSpPr>
          <p:nvPr>
            <p:ph type="sldImg"/>
          </p:nvPr>
        </p:nvSpPr>
        <p:spPr>
          <a:xfrm>
            <a:off x="715963" y="630238"/>
            <a:ext cx="5432425"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0" dirty="0"/>
          </a:p>
        </p:txBody>
      </p:sp>
    </p:spTree>
    <p:extLst>
      <p:ext uri="{BB962C8B-B14F-4D97-AF65-F5344CB8AC3E}">
        <p14:creationId xmlns:p14="http://schemas.microsoft.com/office/powerpoint/2010/main" val="3542756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41661885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625333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5092358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7992237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91150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04023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26705199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533026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7433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230530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8594096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38056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067C6B4-FCD5-4E8F-BC23-51595AFEF1BE}"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a:t>V10 Configuration - New and Changed</a:t>
            </a:r>
          </a:p>
        </p:txBody>
      </p:sp>
      <p:sp>
        <p:nvSpPr>
          <p:cNvPr id="4099" name="Text Placeholder 4"/>
          <p:cNvSpPr>
            <a:spLocks noGrp="1"/>
          </p:cNvSpPr>
          <p:nvPr>
            <p:ph type="body" sz="quarter" idx="10"/>
          </p:nvPr>
        </p:nvSpPr>
        <p:spPr>
          <a:xfrm>
            <a:off x="5718175" y="6167438"/>
            <a:ext cx="3089275" cy="273050"/>
          </a:xfrm>
        </p:spPr>
        <p:txBody>
          <a:bodyPr/>
          <a:lstStyle/>
          <a:p>
            <a:r>
              <a:rPr lang="en-US" dirty="0"/>
              <a:t>28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a:t>
            </a:r>
            <a:r>
              <a:rPr lang="en-US" sz="2800" dirty="0"/>
              <a:t> </a:t>
            </a:r>
            <a:r>
              <a:rPr lang="en-US" sz="2800" dirty="0">
                <a:solidFill>
                  <a:srgbClr val="C0C0C0"/>
                </a:solidFill>
              </a:rPr>
              <a:t>Rules</a:t>
            </a:r>
          </a:p>
          <a:p>
            <a:pPr>
              <a:lnSpc>
                <a:spcPct val="150000"/>
              </a:lnSpc>
              <a:buFont typeface="Arial" charset="0"/>
              <a:buChar char="•"/>
            </a:pPr>
            <a:r>
              <a:rPr lang="en-US" sz="2800" dirty="0"/>
              <a:t>Display key Changes</a:t>
            </a:r>
          </a:p>
          <a:p>
            <a:pPr>
              <a:lnSpc>
                <a:spcPct val="150000"/>
              </a:lnSpc>
              <a:buFont typeface="Arial" charset="0"/>
              <a:buChar char="•"/>
            </a:pPr>
            <a:r>
              <a:rPr lang="en-US" sz="2800" dirty="0">
                <a:solidFill>
                  <a:srgbClr val="C0C0C0"/>
                </a:solidFill>
              </a:rPr>
              <a:t>JSON Support</a:t>
            </a:r>
          </a:p>
          <a:p>
            <a:pPr>
              <a:lnSpc>
                <a:spcPct val="150000"/>
              </a:lnSpc>
              <a:buFont typeface="Arial" charset="0"/>
              <a:buChar char="•"/>
            </a:pPr>
            <a:r>
              <a:rPr lang="en-US" sz="2800" dirty="0">
                <a:solidFill>
                  <a:srgbClr val="C0C0C0"/>
                </a:solidFill>
              </a:rPr>
              <a:t>Changes in New Claim Wizard</a:t>
            </a:r>
          </a:p>
          <a:p>
            <a:pPr>
              <a:lnSpc>
                <a:spcPct val="150000"/>
              </a:lnSpc>
              <a:buFont typeface="Arial" charset="0"/>
              <a:buChar char="•"/>
            </a:pPr>
            <a:r>
              <a:rPr lang="en-US" sz="2800" dirty="0">
                <a:solidFill>
                  <a:srgbClr val="C0C0C0"/>
                </a:solidFill>
              </a:rPr>
              <a:t>Theme Changes</a:t>
            </a:r>
          </a:p>
          <a:p>
            <a:pPr>
              <a:lnSpc>
                <a:spcPct val="150000"/>
              </a:lnSpc>
              <a:buFont typeface="Arial" charset="0"/>
              <a:buChar char="•"/>
            </a:pPr>
            <a:r>
              <a:rPr lang="en-US" sz="2800" dirty="0">
                <a:solidFill>
                  <a:srgbClr val="C0C0C0"/>
                </a:solidFill>
              </a:rPr>
              <a:t>Getter and setter changes</a:t>
            </a:r>
          </a:p>
        </p:txBody>
      </p:sp>
    </p:spTree>
    <p:extLst>
      <p:ext uri="{BB962C8B-B14F-4D97-AF65-F5344CB8AC3E}">
        <p14:creationId xmlns:p14="http://schemas.microsoft.com/office/powerpoint/2010/main" val="281206981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10"/>
          <p:cNvSpPr>
            <a:spLocks noGrp="1" noChangeArrowheads="1"/>
          </p:cNvSpPr>
          <p:nvPr>
            <p:ph type="title"/>
          </p:nvPr>
        </p:nvSpPr>
        <p:spPr/>
        <p:txBody>
          <a:bodyPr/>
          <a:lstStyle/>
          <a:p>
            <a:pPr eaLnBrk="1" hangingPunct="1"/>
            <a:r>
              <a:rPr lang="en-US" dirty="0"/>
              <a:t>Display Key Changes</a:t>
            </a:r>
          </a:p>
        </p:txBody>
      </p:sp>
      <p:sp>
        <p:nvSpPr>
          <p:cNvPr id="15371" name="Rectangle 11"/>
          <p:cNvSpPr>
            <a:spLocks noGrp="1" noChangeArrowheads="1"/>
          </p:cNvSpPr>
          <p:nvPr>
            <p:ph idx="1"/>
          </p:nvPr>
        </p:nvSpPr>
        <p:spPr>
          <a:xfrm>
            <a:off x="495300" y="4922809"/>
            <a:ext cx="8318500" cy="1725613"/>
          </a:xfrm>
        </p:spPr>
        <p:txBody>
          <a:bodyPr/>
          <a:lstStyle/>
          <a:p>
            <a:pPr algn="just">
              <a:buFont typeface="Arial" charset="0"/>
              <a:buChar char="•"/>
            </a:pPr>
            <a:r>
              <a:rPr lang="en-US" dirty="0"/>
              <a:t>All language translations that Guidewire supports are provided directly in Guidewire Studio localization files at the time </a:t>
            </a:r>
            <a:r>
              <a:rPr lang="en-US" dirty="0" err="1"/>
              <a:t>ClaimCenter</a:t>
            </a:r>
            <a:r>
              <a:rPr lang="en-US" dirty="0"/>
              <a:t> becomes generally available.</a:t>
            </a:r>
          </a:p>
          <a:p>
            <a:pPr lvl="1"/>
            <a:endParaRPr lang="en-US" dirty="0"/>
          </a:p>
        </p:txBody>
      </p:sp>
      <p:pic>
        <p:nvPicPr>
          <p:cNvPr id="3" name="Picture 2">
            <a:extLst>
              <a:ext uri="{FF2B5EF4-FFF2-40B4-BE49-F238E27FC236}">
                <a16:creationId xmlns:a16="http://schemas.microsoft.com/office/drawing/2014/main" id="{463C5A05-1F0D-4857-AB19-13D2C4BB0117}"/>
              </a:ext>
            </a:extLst>
          </p:cNvPr>
          <p:cNvPicPr>
            <a:picLocks noChangeAspect="1"/>
          </p:cNvPicPr>
          <p:nvPr/>
        </p:nvPicPr>
        <p:blipFill>
          <a:blip r:embed="rId3"/>
          <a:stretch>
            <a:fillRect/>
          </a:stretch>
        </p:blipFill>
        <p:spPr>
          <a:xfrm>
            <a:off x="1999518" y="863600"/>
            <a:ext cx="4858482" cy="3740733"/>
          </a:xfrm>
          <a:prstGeom prst="rect">
            <a:avLst/>
          </a:prstGeom>
          <a:ln>
            <a:solidFill>
              <a:schemeClr val="bg1"/>
            </a:solid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a:t>
            </a:r>
            <a:r>
              <a:rPr lang="en-US" sz="2800" dirty="0"/>
              <a:t> </a:t>
            </a:r>
            <a:r>
              <a:rPr lang="en-US" sz="2800" dirty="0">
                <a:solidFill>
                  <a:srgbClr val="C0C0C0"/>
                </a:solidFill>
              </a:rPr>
              <a:t>Rules</a:t>
            </a:r>
          </a:p>
          <a:p>
            <a:pPr>
              <a:lnSpc>
                <a:spcPct val="150000"/>
              </a:lnSpc>
              <a:buFont typeface="Arial" charset="0"/>
              <a:buChar char="•"/>
            </a:pPr>
            <a:r>
              <a:rPr lang="en-US" sz="2800" dirty="0">
                <a:solidFill>
                  <a:srgbClr val="C0C0C0"/>
                </a:solidFill>
              </a:rPr>
              <a:t>Display key Changes</a:t>
            </a:r>
          </a:p>
          <a:p>
            <a:pPr>
              <a:lnSpc>
                <a:spcPct val="150000"/>
              </a:lnSpc>
              <a:buFont typeface="Arial" charset="0"/>
              <a:buChar char="•"/>
            </a:pPr>
            <a:r>
              <a:rPr lang="en-US" sz="2800" dirty="0"/>
              <a:t>JSON Support</a:t>
            </a:r>
          </a:p>
          <a:p>
            <a:pPr>
              <a:lnSpc>
                <a:spcPct val="150000"/>
              </a:lnSpc>
              <a:buFont typeface="Arial" charset="0"/>
              <a:buChar char="•"/>
            </a:pPr>
            <a:r>
              <a:rPr lang="en-US" sz="2800" dirty="0">
                <a:solidFill>
                  <a:srgbClr val="C0C0C0"/>
                </a:solidFill>
              </a:rPr>
              <a:t>Changes in New Claim Wizard</a:t>
            </a:r>
          </a:p>
          <a:p>
            <a:pPr>
              <a:lnSpc>
                <a:spcPct val="150000"/>
              </a:lnSpc>
              <a:buFont typeface="Arial" charset="0"/>
              <a:buChar char="•"/>
            </a:pPr>
            <a:r>
              <a:rPr lang="en-US" sz="2800" dirty="0">
                <a:solidFill>
                  <a:srgbClr val="C0C0C0"/>
                </a:solidFill>
              </a:rPr>
              <a:t>Theme Changes</a:t>
            </a:r>
          </a:p>
          <a:p>
            <a:pPr>
              <a:lnSpc>
                <a:spcPct val="150000"/>
              </a:lnSpc>
              <a:buFont typeface="Arial" charset="0"/>
              <a:buChar char="•"/>
            </a:pPr>
            <a:r>
              <a:rPr lang="en-US" sz="2800" dirty="0">
                <a:solidFill>
                  <a:srgbClr val="C0C0C0"/>
                </a:solidFill>
              </a:rPr>
              <a:t>Getter and setter changes</a:t>
            </a:r>
          </a:p>
        </p:txBody>
      </p:sp>
    </p:spTree>
    <p:extLst>
      <p:ext uri="{BB962C8B-B14F-4D97-AF65-F5344CB8AC3E}">
        <p14:creationId xmlns:p14="http://schemas.microsoft.com/office/powerpoint/2010/main" val="1125122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Transaction validation: Examples</a:t>
            </a:r>
          </a:p>
        </p:txBody>
      </p:sp>
      <p:sp>
        <p:nvSpPr>
          <p:cNvPr id="16390" name="Text Box 10"/>
          <p:cNvSpPr txBox="1">
            <a:spLocks noChangeArrowheads="1"/>
          </p:cNvSpPr>
          <p:nvPr/>
        </p:nvSpPr>
        <p:spPr bwMode="auto">
          <a:xfrm>
            <a:off x="669262" y="883138"/>
            <a:ext cx="7805475" cy="542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342900" indent="-342900" algn="just" eaLnBrk="1" hangingPunct="1">
              <a:buClr>
                <a:srgbClr val="00B0F0"/>
              </a:buClr>
              <a:buFont typeface="Arial" panose="020B0604020202020204" pitchFamily="34" charset="0"/>
              <a:buChar char="•"/>
            </a:pPr>
            <a:r>
              <a:rPr lang="en-US" sz="2800" b="0" dirty="0" err="1">
                <a:solidFill>
                  <a:schemeClr val="bg1"/>
                </a:solidFill>
                <a:latin typeface="+mn-lt"/>
                <a:cs typeface="Calibri" pitchFamily="34" charset="0"/>
              </a:rPr>
              <a:t>Gosu</a:t>
            </a:r>
            <a:r>
              <a:rPr lang="en-US" sz="2800" b="0" dirty="0">
                <a:solidFill>
                  <a:schemeClr val="bg1"/>
                </a:solidFill>
                <a:latin typeface="+mn-lt"/>
                <a:cs typeface="Calibri" pitchFamily="34" charset="0"/>
              </a:rPr>
              <a:t> has native support for JavaScript Object Notation (JSON) data format.</a:t>
            </a:r>
          </a:p>
          <a:p>
            <a:pPr marL="342900" indent="-342900" algn="just" eaLnBrk="1" hangingPunct="1">
              <a:buClr>
                <a:srgbClr val="00B0F0"/>
              </a:buClr>
              <a:buFont typeface="Arial" panose="020B0604020202020204" pitchFamily="34" charset="0"/>
              <a:buChar char="•"/>
            </a:pPr>
            <a:r>
              <a:rPr lang="en-US" sz="2800" b="0" dirty="0">
                <a:solidFill>
                  <a:schemeClr val="bg1"/>
                </a:solidFill>
                <a:latin typeface="+mn-lt"/>
                <a:cs typeface="Calibri" pitchFamily="34" charset="0"/>
              </a:rPr>
              <a:t>JSON is an open-standard form that uses human-readable text to transmit data objects consisting of attribute-value pairs, hierarchical data structures, and arrays.</a:t>
            </a:r>
          </a:p>
          <a:p>
            <a:pPr marL="342900" indent="-342900" algn="just" eaLnBrk="1" hangingPunct="1">
              <a:buClr>
                <a:srgbClr val="00B0F0"/>
              </a:buClr>
              <a:buFont typeface="Arial" panose="020B0604020202020204" pitchFamily="34" charset="0"/>
              <a:buChar char="•"/>
            </a:pPr>
            <a:r>
              <a:rPr lang="en-US" sz="2800" b="0" dirty="0">
                <a:solidFill>
                  <a:schemeClr val="bg1"/>
                </a:solidFill>
                <a:latin typeface="+mn-lt"/>
                <a:cs typeface="Calibri" pitchFamily="34" charset="0"/>
              </a:rPr>
              <a:t>Creation of JSON data and parsing can be implemented in any language or operating system and is especially popular due to efficient web browser client-side parsing in JavaScript.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a:t>
            </a:r>
            <a:r>
              <a:rPr lang="en-US" sz="2800" dirty="0"/>
              <a:t> </a:t>
            </a:r>
            <a:r>
              <a:rPr lang="en-US" sz="2800" dirty="0">
                <a:solidFill>
                  <a:srgbClr val="C0C0C0"/>
                </a:solidFill>
              </a:rPr>
              <a:t>Rules</a:t>
            </a:r>
          </a:p>
          <a:p>
            <a:pPr>
              <a:lnSpc>
                <a:spcPct val="150000"/>
              </a:lnSpc>
              <a:buFont typeface="Arial" charset="0"/>
              <a:buChar char="•"/>
            </a:pPr>
            <a:r>
              <a:rPr lang="en-US" sz="2800" dirty="0">
                <a:solidFill>
                  <a:srgbClr val="C0C0C0"/>
                </a:solidFill>
              </a:rPr>
              <a:t>Display key Changes</a:t>
            </a:r>
          </a:p>
          <a:p>
            <a:pPr>
              <a:lnSpc>
                <a:spcPct val="150000"/>
              </a:lnSpc>
              <a:buFont typeface="Arial" charset="0"/>
              <a:buChar char="•"/>
            </a:pPr>
            <a:r>
              <a:rPr lang="en-US" sz="2800" dirty="0">
                <a:solidFill>
                  <a:srgbClr val="C0C0C0"/>
                </a:solidFill>
              </a:rPr>
              <a:t>JSON Support</a:t>
            </a:r>
          </a:p>
          <a:p>
            <a:pPr>
              <a:lnSpc>
                <a:spcPct val="150000"/>
              </a:lnSpc>
              <a:buFont typeface="Arial" charset="0"/>
              <a:buChar char="•"/>
            </a:pPr>
            <a:r>
              <a:rPr lang="en-US" sz="2800" dirty="0"/>
              <a:t>Changes in New Claim Wizard</a:t>
            </a:r>
          </a:p>
          <a:p>
            <a:pPr>
              <a:lnSpc>
                <a:spcPct val="150000"/>
              </a:lnSpc>
              <a:buFont typeface="Arial" charset="0"/>
              <a:buChar char="•"/>
            </a:pPr>
            <a:r>
              <a:rPr lang="en-US" sz="2800" dirty="0">
                <a:solidFill>
                  <a:srgbClr val="C0C0C0"/>
                </a:solidFill>
              </a:rPr>
              <a:t>Theme Changes</a:t>
            </a:r>
          </a:p>
          <a:p>
            <a:pPr>
              <a:lnSpc>
                <a:spcPct val="150000"/>
              </a:lnSpc>
              <a:buFont typeface="Arial" charset="0"/>
              <a:buChar char="•"/>
            </a:pPr>
            <a:r>
              <a:rPr lang="en-US" sz="2800" dirty="0">
                <a:solidFill>
                  <a:srgbClr val="C0C0C0"/>
                </a:solidFill>
              </a:rPr>
              <a:t>Getter and setter changes</a:t>
            </a:r>
          </a:p>
        </p:txBody>
      </p:sp>
    </p:spTree>
    <p:extLst>
      <p:ext uri="{BB962C8B-B14F-4D97-AF65-F5344CB8AC3E}">
        <p14:creationId xmlns:p14="http://schemas.microsoft.com/office/powerpoint/2010/main" val="30529916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Changes to the New Claim wizard</a:t>
            </a:r>
          </a:p>
        </p:txBody>
      </p:sp>
      <p:sp>
        <p:nvSpPr>
          <p:cNvPr id="16390" name="Text Box 10"/>
          <p:cNvSpPr txBox="1">
            <a:spLocks noChangeArrowheads="1"/>
          </p:cNvSpPr>
          <p:nvPr/>
        </p:nvSpPr>
        <p:spPr bwMode="auto">
          <a:xfrm>
            <a:off x="669262" y="883138"/>
            <a:ext cx="7805475" cy="55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just" eaLnBrk="1" hangingPunct="1">
              <a:buClr>
                <a:srgbClr val="00B0F0"/>
              </a:buClr>
            </a:pPr>
            <a:r>
              <a:rPr lang="en-US" sz="2200" b="0" dirty="0">
                <a:solidFill>
                  <a:schemeClr val="bg1"/>
                </a:solidFill>
                <a:latin typeface="+mn-lt"/>
                <a:cs typeface="Calibri" pitchFamily="34" charset="0"/>
              </a:rPr>
              <a:t>The New Claim Wizard for the following lines of business has been updated from the classic version.</a:t>
            </a:r>
          </a:p>
          <a:p>
            <a:pPr marL="342900" indent="-342900" algn="l" eaLnBrk="1" hangingPunct="1">
              <a:buClr>
                <a:srgbClr val="00B0F0"/>
              </a:buClr>
              <a:buFont typeface="Arial" panose="020B0604020202020204" pitchFamily="34" charset="0"/>
              <a:buChar char="•"/>
            </a:pPr>
            <a:r>
              <a:rPr lang="en-US" sz="2200" b="0" dirty="0">
                <a:solidFill>
                  <a:schemeClr val="bg1"/>
                </a:solidFill>
                <a:latin typeface="+mn-lt"/>
                <a:cs typeface="Calibri" pitchFamily="34" charset="0"/>
              </a:rPr>
              <a:t>Business Owners</a:t>
            </a:r>
          </a:p>
          <a:p>
            <a:pPr marL="342900" indent="-342900" algn="l" eaLnBrk="1" hangingPunct="1">
              <a:buClr>
                <a:srgbClr val="00B0F0"/>
              </a:buClr>
              <a:buFont typeface="Arial" panose="020B0604020202020204" pitchFamily="34" charset="0"/>
              <a:buChar char="•"/>
            </a:pPr>
            <a:r>
              <a:rPr lang="en-US" sz="2200" b="0" dirty="0">
                <a:solidFill>
                  <a:schemeClr val="bg1"/>
                </a:solidFill>
                <a:latin typeface="+mn-lt"/>
                <a:cs typeface="Calibri" pitchFamily="34" charset="0"/>
              </a:rPr>
              <a:t>Commercial Package</a:t>
            </a:r>
          </a:p>
          <a:p>
            <a:pPr marL="342900" indent="-342900" algn="l" eaLnBrk="1" hangingPunct="1">
              <a:buClr>
                <a:srgbClr val="00B0F0"/>
              </a:buClr>
              <a:buFont typeface="Arial" panose="020B0604020202020204" pitchFamily="34" charset="0"/>
              <a:buChar char="•"/>
            </a:pPr>
            <a:r>
              <a:rPr lang="en-US" sz="2200" b="0" dirty="0">
                <a:solidFill>
                  <a:schemeClr val="bg1"/>
                </a:solidFill>
                <a:latin typeface="+mn-lt"/>
                <a:cs typeface="Calibri" pitchFamily="34" charset="0"/>
              </a:rPr>
              <a:t>Commercial Property</a:t>
            </a:r>
          </a:p>
          <a:p>
            <a:pPr marL="342900" indent="-342900" algn="l" eaLnBrk="1" hangingPunct="1">
              <a:buClr>
                <a:srgbClr val="00B0F0"/>
              </a:buClr>
              <a:buFont typeface="Arial" panose="020B0604020202020204" pitchFamily="34" charset="0"/>
              <a:buChar char="•"/>
            </a:pPr>
            <a:r>
              <a:rPr lang="en-US" sz="2200" b="0" dirty="0" err="1">
                <a:solidFill>
                  <a:schemeClr val="bg1"/>
                </a:solidFill>
                <a:latin typeface="+mn-lt"/>
                <a:cs typeface="Calibri" pitchFamily="34" charset="0"/>
              </a:rPr>
              <a:t>Farmowners</a:t>
            </a:r>
            <a:endParaRPr lang="en-US" sz="2200" b="0" dirty="0">
              <a:solidFill>
                <a:schemeClr val="bg1"/>
              </a:solidFill>
              <a:latin typeface="+mn-lt"/>
              <a:cs typeface="Calibri" pitchFamily="34" charset="0"/>
            </a:endParaRPr>
          </a:p>
          <a:p>
            <a:pPr marL="342900" indent="-342900" algn="l" eaLnBrk="1" hangingPunct="1">
              <a:buClr>
                <a:srgbClr val="00B0F0"/>
              </a:buClr>
              <a:buFont typeface="Arial" panose="020B0604020202020204" pitchFamily="34" charset="0"/>
              <a:buChar char="•"/>
            </a:pPr>
            <a:r>
              <a:rPr lang="en-US" sz="2200" b="0" dirty="0">
                <a:solidFill>
                  <a:schemeClr val="bg1"/>
                </a:solidFill>
                <a:latin typeface="+mn-lt"/>
                <a:cs typeface="Calibri" pitchFamily="34" charset="0"/>
              </a:rPr>
              <a:t>General Liability</a:t>
            </a:r>
          </a:p>
          <a:p>
            <a:pPr marL="342900" indent="-342900" algn="l" eaLnBrk="1" hangingPunct="1">
              <a:buClr>
                <a:srgbClr val="00B0F0"/>
              </a:buClr>
              <a:buFont typeface="Arial" panose="020B0604020202020204" pitchFamily="34" charset="0"/>
              <a:buChar char="•"/>
            </a:pPr>
            <a:r>
              <a:rPr lang="en-US" sz="2200" b="0" dirty="0">
                <a:solidFill>
                  <a:schemeClr val="bg1"/>
                </a:solidFill>
                <a:latin typeface="+mn-lt"/>
                <a:cs typeface="Calibri" pitchFamily="34" charset="0"/>
              </a:rPr>
              <a:t>Inland Marine</a:t>
            </a:r>
          </a:p>
          <a:p>
            <a:pPr marL="342900" indent="-342900" algn="l" eaLnBrk="1" hangingPunct="1">
              <a:buClr>
                <a:srgbClr val="00B0F0"/>
              </a:buClr>
              <a:buFont typeface="Arial" panose="020B0604020202020204" pitchFamily="34" charset="0"/>
              <a:buChar char="•"/>
            </a:pPr>
            <a:r>
              <a:rPr lang="en-US" sz="2200" b="0" dirty="0">
                <a:solidFill>
                  <a:schemeClr val="bg1"/>
                </a:solidFill>
                <a:latin typeface="+mn-lt"/>
                <a:cs typeface="Calibri" pitchFamily="34" charset="0"/>
              </a:rPr>
              <a:t>Personal Umbrella</a:t>
            </a:r>
          </a:p>
          <a:p>
            <a:pPr marL="342900" indent="-342900" algn="l" eaLnBrk="1" hangingPunct="1">
              <a:buClr>
                <a:srgbClr val="00B0F0"/>
              </a:buClr>
              <a:buFont typeface="Arial" panose="020B0604020202020204" pitchFamily="34" charset="0"/>
              <a:buChar char="•"/>
            </a:pPr>
            <a:r>
              <a:rPr lang="en-US" sz="2200" b="0" dirty="0">
                <a:solidFill>
                  <a:schemeClr val="bg1"/>
                </a:solidFill>
                <a:latin typeface="+mn-lt"/>
                <a:cs typeface="Calibri" pitchFamily="34" charset="0"/>
              </a:rPr>
              <a:t>Professional Liability</a:t>
            </a:r>
          </a:p>
        </p:txBody>
      </p:sp>
    </p:spTree>
    <p:extLst>
      <p:ext uri="{BB962C8B-B14F-4D97-AF65-F5344CB8AC3E}">
        <p14:creationId xmlns:p14="http://schemas.microsoft.com/office/powerpoint/2010/main" val="160484481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a:t>
            </a:r>
            <a:r>
              <a:rPr lang="en-US" sz="2800" dirty="0"/>
              <a:t> </a:t>
            </a:r>
            <a:r>
              <a:rPr lang="en-US" sz="2800" dirty="0">
                <a:solidFill>
                  <a:srgbClr val="C0C0C0"/>
                </a:solidFill>
              </a:rPr>
              <a:t>Rules</a:t>
            </a:r>
          </a:p>
          <a:p>
            <a:pPr>
              <a:lnSpc>
                <a:spcPct val="150000"/>
              </a:lnSpc>
              <a:buFont typeface="Arial" charset="0"/>
              <a:buChar char="•"/>
            </a:pPr>
            <a:r>
              <a:rPr lang="en-US" sz="2800" dirty="0">
                <a:solidFill>
                  <a:srgbClr val="C0C0C0"/>
                </a:solidFill>
              </a:rPr>
              <a:t>Display key Changes</a:t>
            </a:r>
          </a:p>
          <a:p>
            <a:pPr>
              <a:lnSpc>
                <a:spcPct val="150000"/>
              </a:lnSpc>
              <a:buFont typeface="Arial" charset="0"/>
              <a:buChar char="•"/>
            </a:pPr>
            <a:r>
              <a:rPr lang="en-US" sz="2800" dirty="0">
                <a:solidFill>
                  <a:srgbClr val="C0C0C0"/>
                </a:solidFill>
              </a:rPr>
              <a:t>JSON Support</a:t>
            </a:r>
          </a:p>
          <a:p>
            <a:pPr>
              <a:lnSpc>
                <a:spcPct val="150000"/>
              </a:lnSpc>
              <a:buFont typeface="Arial" charset="0"/>
              <a:buChar char="•"/>
            </a:pPr>
            <a:r>
              <a:rPr lang="en-US" sz="2800" dirty="0">
                <a:solidFill>
                  <a:srgbClr val="C0C0C0"/>
                </a:solidFill>
              </a:rPr>
              <a:t>Changes in New Claim Wizard</a:t>
            </a:r>
          </a:p>
          <a:p>
            <a:pPr>
              <a:lnSpc>
                <a:spcPct val="150000"/>
              </a:lnSpc>
              <a:buFont typeface="Arial" charset="0"/>
              <a:buChar char="•"/>
            </a:pPr>
            <a:r>
              <a:rPr lang="en-US" sz="2800" dirty="0"/>
              <a:t>Theme Changes</a:t>
            </a:r>
          </a:p>
          <a:p>
            <a:pPr>
              <a:lnSpc>
                <a:spcPct val="150000"/>
              </a:lnSpc>
              <a:buFont typeface="Arial" charset="0"/>
              <a:buChar char="•"/>
            </a:pPr>
            <a:r>
              <a:rPr lang="en-US" sz="2800" dirty="0">
                <a:solidFill>
                  <a:srgbClr val="C0C0C0"/>
                </a:solidFill>
              </a:rPr>
              <a:t>Getter and setter changes</a:t>
            </a:r>
          </a:p>
        </p:txBody>
      </p:sp>
    </p:spTree>
    <p:extLst>
      <p:ext uri="{BB962C8B-B14F-4D97-AF65-F5344CB8AC3E}">
        <p14:creationId xmlns:p14="http://schemas.microsoft.com/office/powerpoint/2010/main" val="148775861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Changing Themes</a:t>
            </a:r>
          </a:p>
        </p:txBody>
      </p:sp>
      <p:pic>
        <p:nvPicPr>
          <p:cNvPr id="3" name="Picture 2">
            <a:extLst>
              <a:ext uri="{FF2B5EF4-FFF2-40B4-BE49-F238E27FC236}">
                <a16:creationId xmlns:a16="http://schemas.microsoft.com/office/drawing/2014/main" id="{8731D5B0-7D0A-44AC-9639-49227D2CF1C8}"/>
              </a:ext>
            </a:extLst>
          </p:cNvPr>
          <p:cNvPicPr>
            <a:picLocks noChangeAspect="1"/>
          </p:cNvPicPr>
          <p:nvPr/>
        </p:nvPicPr>
        <p:blipFill>
          <a:blip r:embed="rId3"/>
          <a:stretch>
            <a:fillRect/>
          </a:stretch>
        </p:blipFill>
        <p:spPr>
          <a:xfrm>
            <a:off x="888022" y="863599"/>
            <a:ext cx="360485" cy="360485"/>
          </a:xfrm>
          <a:prstGeom prst="rect">
            <a:avLst/>
          </a:prstGeom>
          <a:ln>
            <a:solidFill>
              <a:schemeClr val="bg1"/>
            </a:solidFill>
          </a:ln>
        </p:spPr>
      </p:pic>
      <p:pic>
        <p:nvPicPr>
          <p:cNvPr id="5" name="Picture 4">
            <a:extLst>
              <a:ext uri="{FF2B5EF4-FFF2-40B4-BE49-F238E27FC236}">
                <a16:creationId xmlns:a16="http://schemas.microsoft.com/office/drawing/2014/main" id="{803E5DD5-BA14-4F6A-98CA-E26309E8BAC2}"/>
              </a:ext>
            </a:extLst>
          </p:cNvPr>
          <p:cNvPicPr>
            <a:picLocks noChangeAspect="1"/>
          </p:cNvPicPr>
          <p:nvPr/>
        </p:nvPicPr>
        <p:blipFill>
          <a:blip r:embed="rId4"/>
          <a:stretch>
            <a:fillRect/>
          </a:stretch>
        </p:blipFill>
        <p:spPr>
          <a:xfrm>
            <a:off x="643669" y="1731940"/>
            <a:ext cx="1651232" cy="1521214"/>
          </a:xfrm>
          <a:prstGeom prst="rect">
            <a:avLst/>
          </a:prstGeom>
          <a:ln>
            <a:solidFill>
              <a:schemeClr val="bg1"/>
            </a:solidFill>
          </a:ln>
        </p:spPr>
      </p:pic>
      <p:pic>
        <p:nvPicPr>
          <p:cNvPr id="7" name="Picture 6">
            <a:extLst>
              <a:ext uri="{FF2B5EF4-FFF2-40B4-BE49-F238E27FC236}">
                <a16:creationId xmlns:a16="http://schemas.microsoft.com/office/drawing/2014/main" id="{11C44806-490A-46EA-8BDD-C3B87F1ED303}"/>
              </a:ext>
            </a:extLst>
          </p:cNvPr>
          <p:cNvPicPr>
            <a:picLocks noChangeAspect="1"/>
          </p:cNvPicPr>
          <p:nvPr/>
        </p:nvPicPr>
        <p:blipFill>
          <a:blip r:embed="rId5"/>
          <a:stretch>
            <a:fillRect/>
          </a:stretch>
        </p:blipFill>
        <p:spPr>
          <a:xfrm>
            <a:off x="3364277" y="701847"/>
            <a:ext cx="3353045" cy="3602128"/>
          </a:xfrm>
          <a:prstGeom prst="rect">
            <a:avLst/>
          </a:prstGeom>
          <a:ln>
            <a:solidFill>
              <a:schemeClr val="bg1"/>
            </a:solidFill>
          </a:ln>
        </p:spPr>
      </p:pic>
      <p:pic>
        <p:nvPicPr>
          <p:cNvPr id="9" name="Picture 8">
            <a:extLst>
              <a:ext uri="{FF2B5EF4-FFF2-40B4-BE49-F238E27FC236}">
                <a16:creationId xmlns:a16="http://schemas.microsoft.com/office/drawing/2014/main" id="{3BEAFB58-03BE-47B0-8F17-7387CF5FF734}"/>
              </a:ext>
            </a:extLst>
          </p:cNvPr>
          <p:cNvPicPr>
            <a:picLocks noChangeAspect="1"/>
          </p:cNvPicPr>
          <p:nvPr/>
        </p:nvPicPr>
        <p:blipFill>
          <a:blip r:embed="rId6"/>
          <a:stretch>
            <a:fillRect/>
          </a:stretch>
        </p:blipFill>
        <p:spPr>
          <a:xfrm>
            <a:off x="3654302" y="4788470"/>
            <a:ext cx="2218959" cy="897026"/>
          </a:xfrm>
          <a:prstGeom prst="rect">
            <a:avLst/>
          </a:prstGeom>
          <a:ln>
            <a:solidFill>
              <a:schemeClr val="bg1"/>
            </a:solidFill>
          </a:ln>
        </p:spPr>
      </p:pic>
      <p:cxnSp>
        <p:nvCxnSpPr>
          <p:cNvPr id="11" name="Straight Arrow Connector 10">
            <a:extLst>
              <a:ext uri="{FF2B5EF4-FFF2-40B4-BE49-F238E27FC236}">
                <a16:creationId xmlns:a16="http://schemas.microsoft.com/office/drawing/2014/main" id="{3F196989-FA0D-4C1E-A234-DE7F90D979BA}"/>
              </a:ext>
            </a:extLst>
          </p:cNvPr>
          <p:cNvCxnSpPr>
            <a:stCxn id="3" idx="2"/>
          </p:cNvCxnSpPr>
          <p:nvPr/>
        </p:nvCxnSpPr>
        <p:spPr bwMode="auto">
          <a:xfrm flipH="1">
            <a:off x="1068264" y="1224084"/>
            <a:ext cx="1" cy="507856"/>
          </a:xfrm>
          <a:prstGeom prst="straightConnector1">
            <a:avLst/>
          </a:prstGeom>
          <a:noFill/>
          <a:ln w="12700" cap="flat" cmpd="sng" algn="ctr">
            <a:solidFill>
              <a:srgbClr val="FF000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D98C77AA-889B-4A2B-BEB4-BB667E1EE28C}"/>
              </a:ext>
            </a:extLst>
          </p:cNvPr>
          <p:cNvCxnSpPr>
            <a:cxnSpLocks/>
          </p:cNvCxnSpPr>
          <p:nvPr/>
        </p:nvCxnSpPr>
        <p:spPr bwMode="auto">
          <a:xfrm>
            <a:off x="1652950" y="2626003"/>
            <a:ext cx="1632305" cy="0"/>
          </a:xfrm>
          <a:prstGeom prst="straightConnector1">
            <a:avLst/>
          </a:prstGeom>
          <a:noFill/>
          <a:ln w="12700" cap="flat" cmpd="sng" algn="ctr">
            <a:solidFill>
              <a:srgbClr val="FF0000"/>
            </a:solidFill>
            <a:prstDash val="solid"/>
            <a:round/>
            <a:headEnd type="none" w="med" len="med"/>
            <a:tailEnd type="triangle"/>
          </a:ln>
          <a:effectLst/>
        </p:spPr>
      </p:cxnSp>
      <p:sp>
        <p:nvSpPr>
          <p:cNvPr id="14" name="Rectangle: Rounded Corners 13">
            <a:extLst>
              <a:ext uri="{FF2B5EF4-FFF2-40B4-BE49-F238E27FC236}">
                <a16:creationId xmlns:a16="http://schemas.microsoft.com/office/drawing/2014/main" id="{7A64F2FA-0DCC-441C-867E-5A8F1E5179ED}"/>
              </a:ext>
            </a:extLst>
          </p:cNvPr>
          <p:cNvSpPr/>
          <p:nvPr/>
        </p:nvSpPr>
        <p:spPr bwMode="auto">
          <a:xfrm>
            <a:off x="643669" y="2502911"/>
            <a:ext cx="1009281" cy="31062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
        <p:nvSpPr>
          <p:cNvPr id="16" name="Rectangle: Rounded Corners 15">
            <a:extLst>
              <a:ext uri="{FF2B5EF4-FFF2-40B4-BE49-F238E27FC236}">
                <a16:creationId xmlns:a16="http://schemas.microsoft.com/office/drawing/2014/main" id="{07B28194-B55B-4285-B8C5-5B806D0694E5}"/>
              </a:ext>
            </a:extLst>
          </p:cNvPr>
          <p:cNvSpPr/>
          <p:nvPr/>
        </p:nvSpPr>
        <p:spPr bwMode="auto">
          <a:xfrm>
            <a:off x="-474785" y="0"/>
            <a:ext cx="45719" cy="5275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
        <p:nvSpPr>
          <p:cNvPr id="17" name="Rectangle: Rounded Corners 16">
            <a:extLst>
              <a:ext uri="{FF2B5EF4-FFF2-40B4-BE49-F238E27FC236}">
                <a16:creationId xmlns:a16="http://schemas.microsoft.com/office/drawing/2014/main" id="{A65CB394-8A70-4125-8150-06CC2C7701AC}"/>
              </a:ext>
            </a:extLst>
          </p:cNvPr>
          <p:cNvSpPr/>
          <p:nvPr/>
        </p:nvSpPr>
        <p:spPr bwMode="auto">
          <a:xfrm>
            <a:off x="3519729" y="2454187"/>
            <a:ext cx="3042139" cy="31062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cxnSp>
        <p:nvCxnSpPr>
          <p:cNvPr id="20" name="Straight Arrow Connector 19">
            <a:extLst>
              <a:ext uri="{FF2B5EF4-FFF2-40B4-BE49-F238E27FC236}">
                <a16:creationId xmlns:a16="http://schemas.microsoft.com/office/drawing/2014/main" id="{EA504A3A-07C7-491C-AC39-161DE4E52B41}"/>
              </a:ext>
            </a:extLst>
          </p:cNvPr>
          <p:cNvCxnSpPr>
            <a:cxnSpLocks/>
          </p:cNvCxnSpPr>
          <p:nvPr/>
        </p:nvCxnSpPr>
        <p:spPr bwMode="auto">
          <a:xfrm>
            <a:off x="5012312" y="2751603"/>
            <a:ext cx="28486" cy="2036867"/>
          </a:xfrm>
          <a:prstGeom prst="straightConnector1">
            <a:avLst/>
          </a:prstGeom>
          <a:noFill/>
          <a:ln w="12700" cap="flat" cmpd="sng" algn="ctr">
            <a:solidFill>
              <a:srgbClr val="FF0000"/>
            </a:solidFill>
            <a:prstDash val="solid"/>
            <a:round/>
            <a:headEnd type="none" w="med" len="med"/>
            <a:tailEnd type="triangle"/>
          </a:ln>
          <a:effectLst/>
        </p:spPr>
      </p:cxnSp>
      <p:sp>
        <p:nvSpPr>
          <p:cNvPr id="21" name="TextBox 20">
            <a:extLst>
              <a:ext uri="{FF2B5EF4-FFF2-40B4-BE49-F238E27FC236}">
                <a16:creationId xmlns:a16="http://schemas.microsoft.com/office/drawing/2014/main" id="{4F1056C3-B15F-4214-91FB-1E07B39DBA73}"/>
              </a:ext>
            </a:extLst>
          </p:cNvPr>
          <p:cNvSpPr txBox="1"/>
          <p:nvPr/>
        </p:nvSpPr>
        <p:spPr>
          <a:xfrm>
            <a:off x="1178783" y="843786"/>
            <a:ext cx="1037488" cy="400110"/>
          </a:xfrm>
          <a:prstGeom prst="rect">
            <a:avLst/>
          </a:prstGeom>
          <a:noFill/>
        </p:spPr>
        <p:txBody>
          <a:bodyPr wrap="square" rtlCol="0">
            <a:spAutoFit/>
          </a:bodyPr>
          <a:lstStyle/>
          <a:p>
            <a:r>
              <a:rPr lang="en-IN" dirty="0">
                <a:solidFill>
                  <a:srgbClr val="C00000"/>
                </a:solidFill>
                <a:latin typeface="Calibri" pitchFamily="34" charset="0"/>
                <a:cs typeface="Calibri" pitchFamily="34" charset="0"/>
              </a:rPr>
              <a:t>Options</a:t>
            </a:r>
          </a:p>
        </p:txBody>
      </p:sp>
    </p:spTree>
    <p:extLst>
      <p:ext uri="{BB962C8B-B14F-4D97-AF65-F5344CB8AC3E}">
        <p14:creationId xmlns:p14="http://schemas.microsoft.com/office/powerpoint/2010/main" val="40769908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a:t>
            </a:r>
            <a:r>
              <a:rPr lang="en-US" sz="2800" dirty="0"/>
              <a:t> </a:t>
            </a:r>
            <a:r>
              <a:rPr lang="en-US" sz="2800" dirty="0">
                <a:solidFill>
                  <a:srgbClr val="C0C0C0"/>
                </a:solidFill>
              </a:rPr>
              <a:t>Rules</a:t>
            </a:r>
          </a:p>
          <a:p>
            <a:pPr>
              <a:lnSpc>
                <a:spcPct val="150000"/>
              </a:lnSpc>
              <a:buFont typeface="Arial" charset="0"/>
              <a:buChar char="•"/>
            </a:pPr>
            <a:r>
              <a:rPr lang="en-US" sz="2800" dirty="0">
                <a:solidFill>
                  <a:srgbClr val="C0C0C0"/>
                </a:solidFill>
              </a:rPr>
              <a:t>Display key Changes</a:t>
            </a:r>
          </a:p>
          <a:p>
            <a:pPr>
              <a:lnSpc>
                <a:spcPct val="150000"/>
              </a:lnSpc>
              <a:buFont typeface="Arial" charset="0"/>
              <a:buChar char="•"/>
            </a:pPr>
            <a:r>
              <a:rPr lang="en-US" sz="2800" dirty="0">
                <a:solidFill>
                  <a:srgbClr val="C0C0C0"/>
                </a:solidFill>
              </a:rPr>
              <a:t>JSON Support</a:t>
            </a:r>
          </a:p>
          <a:p>
            <a:pPr>
              <a:lnSpc>
                <a:spcPct val="150000"/>
              </a:lnSpc>
              <a:buFont typeface="Arial" charset="0"/>
              <a:buChar char="•"/>
            </a:pPr>
            <a:r>
              <a:rPr lang="en-US" sz="2800" dirty="0">
                <a:solidFill>
                  <a:srgbClr val="C0C0C0"/>
                </a:solidFill>
              </a:rPr>
              <a:t>Changes in New Claim Wizard</a:t>
            </a:r>
          </a:p>
          <a:p>
            <a:pPr>
              <a:lnSpc>
                <a:spcPct val="150000"/>
              </a:lnSpc>
              <a:buFont typeface="Arial" charset="0"/>
              <a:buChar char="•"/>
            </a:pPr>
            <a:r>
              <a:rPr lang="en-US" sz="2800" dirty="0">
                <a:solidFill>
                  <a:srgbClr val="C0C0C0"/>
                </a:solidFill>
              </a:rPr>
              <a:t>Theme Changes</a:t>
            </a:r>
          </a:p>
          <a:p>
            <a:pPr>
              <a:lnSpc>
                <a:spcPct val="150000"/>
              </a:lnSpc>
              <a:buFont typeface="Arial" charset="0"/>
              <a:buChar char="•"/>
            </a:pPr>
            <a:r>
              <a:rPr lang="en-US" sz="2800" dirty="0"/>
              <a:t>Getter and setter changes</a:t>
            </a:r>
          </a:p>
        </p:txBody>
      </p:sp>
    </p:spTree>
    <p:extLst>
      <p:ext uri="{BB962C8B-B14F-4D97-AF65-F5344CB8AC3E}">
        <p14:creationId xmlns:p14="http://schemas.microsoft.com/office/powerpoint/2010/main" val="24319627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a:t>Getter and Setter Changes</a:t>
            </a:r>
          </a:p>
        </p:txBody>
      </p:sp>
      <p:sp>
        <p:nvSpPr>
          <p:cNvPr id="17412" name="Rectangle 3"/>
          <p:cNvSpPr>
            <a:spLocks noGrp="1" noChangeArrowheads="1"/>
          </p:cNvSpPr>
          <p:nvPr>
            <p:ph idx="1"/>
          </p:nvPr>
        </p:nvSpPr>
        <p:spPr>
          <a:xfrm>
            <a:off x="330200" y="699845"/>
            <a:ext cx="8318500" cy="2096110"/>
          </a:xfrm>
        </p:spPr>
        <p:txBody>
          <a:bodyPr/>
          <a:lstStyle/>
          <a:p>
            <a:pPr>
              <a:buFont typeface="Arial" charset="0"/>
              <a:buChar char="•"/>
            </a:pPr>
            <a:r>
              <a:rPr lang="en-US" dirty="0"/>
              <a:t>In Previous Releases, for Java Compatibility, </a:t>
            </a:r>
            <a:r>
              <a:rPr lang="en-US" dirty="0" err="1"/>
              <a:t>Gosu</a:t>
            </a:r>
            <a:r>
              <a:rPr lang="en-US" dirty="0"/>
              <a:t> supported </a:t>
            </a:r>
            <a:r>
              <a:rPr lang="en-US" dirty="0" err="1"/>
              <a:t>getXXX</a:t>
            </a:r>
            <a:r>
              <a:rPr lang="en-US" dirty="0"/>
              <a:t> and </a:t>
            </a:r>
            <a:r>
              <a:rPr lang="en-US" dirty="0" err="1"/>
              <a:t>setXXX</a:t>
            </a:r>
            <a:r>
              <a:rPr lang="en-US" dirty="0"/>
              <a:t> to set the values for a property XXX in </a:t>
            </a:r>
            <a:r>
              <a:rPr lang="en-US" dirty="0" err="1"/>
              <a:t>gosu</a:t>
            </a:r>
            <a:r>
              <a:rPr lang="en-US" dirty="0"/>
              <a:t> Class. This syntax is not supported.</a:t>
            </a:r>
          </a:p>
          <a:p>
            <a:pPr>
              <a:buFont typeface="Arial" charset="0"/>
              <a:buChar char="•"/>
            </a:pPr>
            <a:r>
              <a:rPr lang="en-US" dirty="0"/>
              <a:t>Dot Notation should be used to get and set the values of the property.</a:t>
            </a:r>
          </a:p>
        </p:txBody>
      </p:sp>
      <p:pic>
        <p:nvPicPr>
          <p:cNvPr id="7" name="Picture 6">
            <a:extLst>
              <a:ext uri="{FF2B5EF4-FFF2-40B4-BE49-F238E27FC236}">
                <a16:creationId xmlns:a16="http://schemas.microsoft.com/office/drawing/2014/main" id="{4EBFCCED-AD3A-4B62-B078-413A68DC0BB4}"/>
              </a:ext>
            </a:extLst>
          </p:cNvPr>
          <p:cNvPicPr>
            <a:picLocks noChangeAspect="1"/>
          </p:cNvPicPr>
          <p:nvPr/>
        </p:nvPicPr>
        <p:blipFill>
          <a:blip r:embed="rId3"/>
          <a:stretch>
            <a:fillRect/>
          </a:stretch>
        </p:blipFill>
        <p:spPr>
          <a:xfrm>
            <a:off x="330200" y="3375150"/>
            <a:ext cx="8483600" cy="2096110"/>
          </a:xfrm>
          <a:prstGeom prst="rect">
            <a:avLst/>
          </a:prstGeom>
          <a:ln>
            <a:solidFill>
              <a:schemeClr val="bg1"/>
            </a:solid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dirty="0"/>
              <a:t>By the end of this lesson, you should be able to:</a:t>
            </a:r>
          </a:p>
          <a:p>
            <a:pPr lvl="1" eaLnBrk="1" hangingPunct="1"/>
            <a:r>
              <a:rPr lang="en-US" dirty="0"/>
              <a:t>Describe the Creation, import and export of Business Rules</a:t>
            </a:r>
          </a:p>
          <a:p>
            <a:pPr lvl="1" eaLnBrk="1" hangingPunct="1"/>
            <a:r>
              <a:rPr lang="en-US" dirty="0"/>
              <a:t>Changes  to Display key</a:t>
            </a:r>
          </a:p>
          <a:p>
            <a:pPr lvl="1" eaLnBrk="1" hangingPunct="1"/>
            <a:r>
              <a:rPr lang="en-US" dirty="0"/>
              <a:t>JSON Support</a:t>
            </a:r>
          </a:p>
          <a:p>
            <a:pPr lvl="1" eaLnBrk="1" hangingPunct="1"/>
            <a:r>
              <a:rPr lang="en-US" dirty="0"/>
              <a:t>Changes to new Claim Creation Wizard</a:t>
            </a:r>
          </a:p>
          <a:p>
            <a:pPr lvl="1" eaLnBrk="1" hangingPunct="1"/>
            <a:r>
              <a:rPr lang="en-US" dirty="0"/>
              <a:t>Theme changes</a:t>
            </a:r>
          </a:p>
          <a:p>
            <a:pPr lvl="1" eaLnBrk="1" hangingPunct="1"/>
            <a:r>
              <a:rPr lang="en-US" dirty="0"/>
              <a:t>Changes in Getters and Setters</a:t>
            </a:r>
          </a:p>
          <a:p>
            <a:pPr lvl="1" eaLnBrk="1" hangingPunct="1"/>
            <a:endParaRPr lang="en-US" dirty="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t>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dirty="0"/>
              <a:t>You should now be able to:</a:t>
            </a:r>
          </a:p>
          <a:p>
            <a:pPr lvl="1" eaLnBrk="1" hangingPunct="1"/>
            <a:r>
              <a:rPr lang="en-US" dirty="0"/>
              <a:t>Describe the Creation, import and export of Business Rules</a:t>
            </a:r>
          </a:p>
          <a:p>
            <a:pPr lvl="1" eaLnBrk="1" hangingPunct="1"/>
            <a:r>
              <a:rPr lang="en-US" dirty="0"/>
              <a:t>Changes  to Display key</a:t>
            </a:r>
          </a:p>
          <a:p>
            <a:pPr lvl="1" eaLnBrk="1" hangingPunct="1"/>
            <a:r>
              <a:rPr lang="en-US" dirty="0"/>
              <a:t>JSON Support</a:t>
            </a:r>
          </a:p>
          <a:p>
            <a:pPr lvl="1" eaLnBrk="1" hangingPunct="1"/>
            <a:r>
              <a:rPr lang="en-US" dirty="0"/>
              <a:t>Changes to new Claim Creation Wizard</a:t>
            </a:r>
          </a:p>
          <a:p>
            <a:pPr lvl="1" eaLnBrk="1" hangingPunct="1"/>
            <a:r>
              <a:rPr lang="en-US" dirty="0"/>
              <a:t>Theme changes</a:t>
            </a:r>
          </a:p>
          <a:p>
            <a:pPr lvl="1" eaLnBrk="1" hangingPunct="1"/>
            <a:r>
              <a:rPr lang="en-US" dirty="0"/>
              <a:t>Changes in Getters and Setters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4571141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Business Rules</a:t>
            </a:r>
          </a:p>
          <a:p>
            <a:pPr>
              <a:lnSpc>
                <a:spcPct val="150000"/>
              </a:lnSpc>
              <a:buFont typeface="Arial" charset="0"/>
              <a:buChar char="•"/>
            </a:pPr>
            <a:r>
              <a:rPr lang="en-US" sz="2800" dirty="0">
                <a:solidFill>
                  <a:srgbClr val="C0C0C0"/>
                </a:solidFill>
              </a:rPr>
              <a:t>Display key Changes</a:t>
            </a:r>
          </a:p>
          <a:p>
            <a:pPr>
              <a:lnSpc>
                <a:spcPct val="150000"/>
              </a:lnSpc>
              <a:buFont typeface="Arial" charset="0"/>
              <a:buChar char="•"/>
            </a:pPr>
            <a:r>
              <a:rPr lang="en-US" sz="2800" dirty="0">
                <a:solidFill>
                  <a:srgbClr val="C0C0C0"/>
                </a:solidFill>
              </a:rPr>
              <a:t>JSON Support</a:t>
            </a:r>
          </a:p>
          <a:p>
            <a:pPr>
              <a:lnSpc>
                <a:spcPct val="150000"/>
              </a:lnSpc>
              <a:buFont typeface="Arial" charset="0"/>
              <a:buChar char="•"/>
            </a:pPr>
            <a:r>
              <a:rPr lang="en-US" sz="2800" dirty="0">
                <a:solidFill>
                  <a:srgbClr val="C0C0C0"/>
                </a:solidFill>
              </a:rPr>
              <a:t>Changes in New Claim Wizard</a:t>
            </a:r>
          </a:p>
          <a:p>
            <a:pPr>
              <a:lnSpc>
                <a:spcPct val="150000"/>
              </a:lnSpc>
              <a:buFont typeface="Arial" charset="0"/>
              <a:buChar char="•"/>
            </a:pPr>
            <a:r>
              <a:rPr lang="en-US" sz="2800" dirty="0">
                <a:solidFill>
                  <a:srgbClr val="C0C0C0"/>
                </a:solidFill>
              </a:rPr>
              <a:t>Theme Changes</a:t>
            </a:r>
          </a:p>
          <a:p>
            <a:pPr>
              <a:lnSpc>
                <a:spcPct val="150000"/>
              </a:lnSpc>
              <a:buFont typeface="Arial" charset="0"/>
              <a:buChar char="•"/>
            </a:pPr>
            <a:r>
              <a:rPr lang="en-US" sz="2800" dirty="0">
                <a:solidFill>
                  <a:srgbClr val="C0C0C0"/>
                </a:solidFill>
              </a:rPr>
              <a:t>Getter and setter changes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103065"/>
            <a:ext cx="8318500" cy="742950"/>
          </a:xfrm>
        </p:spPr>
        <p:txBody>
          <a:bodyPr/>
          <a:lstStyle/>
          <a:p>
            <a:pPr eaLnBrk="1" hangingPunct="1"/>
            <a:r>
              <a:rPr lang="en-US" dirty="0"/>
              <a:t>Business Rules</a:t>
            </a:r>
          </a:p>
        </p:txBody>
      </p:sp>
      <p:pic>
        <p:nvPicPr>
          <p:cNvPr id="3" name="Picture 2">
            <a:extLst>
              <a:ext uri="{FF2B5EF4-FFF2-40B4-BE49-F238E27FC236}">
                <a16:creationId xmlns:a16="http://schemas.microsoft.com/office/drawing/2014/main" id="{D6BC6081-F58E-4B3A-8BAC-614CF173C763}"/>
              </a:ext>
            </a:extLst>
          </p:cNvPr>
          <p:cNvPicPr>
            <a:picLocks noChangeAspect="1"/>
          </p:cNvPicPr>
          <p:nvPr/>
        </p:nvPicPr>
        <p:blipFill>
          <a:blip r:embed="rId3"/>
          <a:stretch>
            <a:fillRect/>
          </a:stretch>
        </p:blipFill>
        <p:spPr>
          <a:xfrm>
            <a:off x="330200" y="846015"/>
            <a:ext cx="1552575" cy="2324100"/>
          </a:xfrm>
          <a:prstGeom prst="rect">
            <a:avLst/>
          </a:prstGeom>
          <a:ln>
            <a:solidFill>
              <a:schemeClr val="accent1"/>
            </a:solidFill>
          </a:ln>
        </p:spPr>
      </p:pic>
      <p:pic>
        <p:nvPicPr>
          <p:cNvPr id="17" name="Picture 16">
            <a:extLst>
              <a:ext uri="{FF2B5EF4-FFF2-40B4-BE49-F238E27FC236}">
                <a16:creationId xmlns:a16="http://schemas.microsoft.com/office/drawing/2014/main" id="{924F89A1-0AC6-41DB-9DD4-9B992DC4D442}"/>
              </a:ext>
            </a:extLst>
          </p:cNvPr>
          <p:cNvPicPr>
            <a:picLocks noChangeAspect="1"/>
          </p:cNvPicPr>
          <p:nvPr/>
        </p:nvPicPr>
        <p:blipFill>
          <a:blip r:embed="rId4"/>
          <a:stretch>
            <a:fillRect/>
          </a:stretch>
        </p:blipFill>
        <p:spPr>
          <a:xfrm>
            <a:off x="2335550" y="846015"/>
            <a:ext cx="5334785" cy="3139865"/>
          </a:xfrm>
          <a:prstGeom prst="rect">
            <a:avLst/>
          </a:prstGeom>
          <a:ln>
            <a:solidFill>
              <a:schemeClr val="bg1"/>
            </a:solidFill>
          </a:ln>
        </p:spPr>
      </p:pic>
      <p:pic>
        <p:nvPicPr>
          <p:cNvPr id="18" name="Picture 17">
            <a:extLst>
              <a:ext uri="{FF2B5EF4-FFF2-40B4-BE49-F238E27FC236}">
                <a16:creationId xmlns:a16="http://schemas.microsoft.com/office/drawing/2014/main" id="{3EF79726-E14A-4FD2-938E-E9F78D8D3A69}"/>
              </a:ext>
            </a:extLst>
          </p:cNvPr>
          <p:cNvPicPr>
            <a:picLocks noChangeAspect="1"/>
          </p:cNvPicPr>
          <p:nvPr/>
        </p:nvPicPr>
        <p:blipFill>
          <a:blip r:embed="rId5"/>
          <a:stretch>
            <a:fillRect/>
          </a:stretch>
        </p:blipFill>
        <p:spPr>
          <a:xfrm>
            <a:off x="2839181" y="1299611"/>
            <a:ext cx="5283929" cy="3022601"/>
          </a:xfrm>
          <a:prstGeom prst="rect">
            <a:avLst/>
          </a:prstGeom>
          <a:ln>
            <a:solidFill>
              <a:schemeClr val="bg1"/>
            </a:solidFill>
          </a:ln>
        </p:spPr>
      </p:pic>
      <p:pic>
        <p:nvPicPr>
          <p:cNvPr id="19" name="Picture 18">
            <a:extLst>
              <a:ext uri="{FF2B5EF4-FFF2-40B4-BE49-F238E27FC236}">
                <a16:creationId xmlns:a16="http://schemas.microsoft.com/office/drawing/2014/main" id="{A0C4688A-7233-40A4-8178-127E36439661}"/>
              </a:ext>
            </a:extLst>
          </p:cNvPr>
          <p:cNvPicPr>
            <a:picLocks noChangeAspect="1"/>
          </p:cNvPicPr>
          <p:nvPr/>
        </p:nvPicPr>
        <p:blipFill>
          <a:blip r:embed="rId6"/>
          <a:stretch>
            <a:fillRect/>
          </a:stretch>
        </p:blipFill>
        <p:spPr>
          <a:xfrm>
            <a:off x="3273532" y="1800168"/>
            <a:ext cx="5334785" cy="3022600"/>
          </a:xfrm>
          <a:prstGeom prst="rect">
            <a:avLst/>
          </a:prstGeom>
          <a:ln>
            <a:solidFill>
              <a:schemeClr val="bg1"/>
            </a:solidFill>
          </a:ln>
        </p:spPr>
      </p:pic>
      <p:sp>
        <p:nvSpPr>
          <p:cNvPr id="25" name="Rectangle 3">
            <a:extLst>
              <a:ext uri="{FF2B5EF4-FFF2-40B4-BE49-F238E27FC236}">
                <a16:creationId xmlns:a16="http://schemas.microsoft.com/office/drawing/2014/main" id="{19E4D462-7DC3-4544-93CB-432B19615ED6}"/>
              </a:ext>
            </a:extLst>
          </p:cNvPr>
          <p:cNvSpPr txBox="1">
            <a:spLocks noChangeArrowheads="1"/>
          </p:cNvSpPr>
          <p:nvPr/>
        </p:nvSpPr>
        <p:spPr bwMode="auto">
          <a:xfrm>
            <a:off x="257441" y="4814469"/>
            <a:ext cx="8318500" cy="192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kern="0" dirty="0">
                <a:solidFill>
                  <a:srgbClr val="FF0000"/>
                </a:solidFill>
              </a:rPr>
              <a:t>Business Rules Types</a:t>
            </a:r>
          </a:p>
          <a:p>
            <a:pPr algn="just"/>
            <a:r>
              <a:rPr lang="en-US" sz="2000" b="0" kern="0" dirty="0">
                <a:solidFill>
                  <a:srgbClr val="FF0000"/>
                </a:solidFill>
              </a:rPr>
              <a:t>Activity Rules</a:t>
            </a:r>
          </a:p>
          <a:p>
            <a:pPr algn="just"/>
            <a:r>
              <a:rPr lang="en-US" sz="2000" b="0" kern="0" dirty="0">
                <a:solidFill>
                  <a:srgbClr val="FF0000"/>
                </a:solidFill>
              </a:rPr>
              <a:t>Exposure Rules</a:t>
            </a:r>
          </a:p>
          <a:p>
            <a:pPr algn="just"/>
            <a:r>
              <a:rPr lang="en-US" sz="2000" b="0" kern="0" dirty="0">
                <a:solidFill>
                  <a:srgbClr val="FF0000"/>
                </a:solidFill>
              </a:rPr>
              <a:t>Reserve Rules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Creating new Business Rule</a:t>
            </a:r>
          </a:p>
        </p:txBody>
      </p:sp>
      <p:sp>
        <p:nvSpPr>
          <p:cNvPr id="8195" name="Rectangle 55"/>
          <p:cNvSpPr>
            <a:spLocks noGrp="1" noChangeArrowheads="1"/>
          </p:cNvSpPr>
          <p:nvPr>
            <p:ph idx="1"/>
          </p:nvPr>
        </p:nvSpPr>
        <p:spPr>
          <a:xfrm>
            <a:off x="6522137" y="1660525"/>
            <a:ext cx="2535275" cy="5197475"/>
          </a:xfrm>
        </p:spPr>
        <p:txBody>
          <a:bodyPr/>
          <a:lstStyle/>
          <a:p>
            <a:pPr>
              <a:buFont typeface="Arial" charset="0"/>
              <a:buChar char="•"/>
            </a:pPr>
            <a:r>
              <a:rPr lang="en-US" dirty="0"/>
              <a:t>Click on Add Button in the Business Rule.</a:t>
            </a:r>
          </a:p>
          <a:p>
            <a:pPr>
              <a:buFont typeface="Arial" charset="0"/>
              <a:buChar char="•"/>
            </a:pPr>
            <a:r>
              <a:rPr lang="en-US" dirty="0"/>
              <a:t>Enter the Name, Description, Trigger Entity, Trigger Action, Enabled, Applies to Rule Condition and Actions.</a:t>
            </a:r>
          </a:p>
          <a:p>
            <a:pPr>
              <a:buFont typeface="Arial" charset="0"/>
              <a:buChar char="•"/>
            </a:pPr>
            <a:r>
              <a:rPr lang="en-US" dirty="0"/>
              <a:t>Save the Rule.</a:t>
            </a:r>
          </a:p>
        </p:txBody>
      </p:sp>
      <p:pic>
        <p:nvPicPr>
          <p:cNvPr id="3" name="Picture 2">
            <a:extLst>
              <a:ext uri="{FF2B5EF4-FFF2-40B4-BE49-F238E27FC236}">
                <a16:creationId xmlns:a16="http://schemas.microsoft.com/office/drawing/2014/main" id="{D6E33E50-57FF-4572-8364-FD5959D491C5}"/>
              </a:ext>
            </a:extLst>
          </p:cNvPr>
          <p:cNvPicPr>
            <a:picLocks noChangeAspect="1"/>
          </p:cNvPicPr>
          <p:nvPr/>
        </p:nvPicPr>
        <p:blipFill>
          <a:blip r:embed="rId3"/>
          <a:stretch>
            <a:fillRect/>
          </a:stretch>
        </p:blipFill>
        <p:spPr>
          <a:xfrm>
            <a:off x="228600" y="1065663"/>
            <a:ext cx="8410738" cy="270768"/>
          </a:xfrm>
          <a:prstGeom prst="rect">
            <a:avLst/>
          </a:prstGeom>
          <a:ln>
            <a:solidFill>
              <a:schemeClr val="bg1"/>
            </a:solidFill>
          </a:ln>
        </p:spPr>
      </p:pic>
      <p:sp>
        <p:nvSpPr>
          <p:cNvPr id="4" name="Rectangle: Rounded Corners 3">
            <a:extLst>
              <a:ext uri="{FF2B5EF4-FFF2-40B4-BE49-F238E27FC236}">
                <a16:creationId xmlns:a16="http://schemas.microsoft.com/office/drawing/2014/main" id="{BB8D01D5-F6DD-41E8-9302-B2B3D14594E7}"/>
              </a:ext>
            </a:extLst>
          </p:cNvPr>
          <p:cNvSpPr/>
          <p:nvPr/>
        </p:nvSpPr>
        <p:spPr bwMode="auto">
          <a:xfrm>
            <a:off x="6277708" y="1055077"/>
            <a:ext cx="369277" cy="29893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pic>
        <p:nvPicPr>
          <p:cNvPr id="6" name="Picture 5">
            <a:extLst>
              <a:ext uri="{FF2B5EF4-FFF2-40B4-BE49-F238E27FC236}">
                <a16:creationId xmlns:a16="http://schemas.microsoft.com/office/drawing/2014/main" id="{A8AB6C4C-1601-4D1E-BCEA-D2CCE22A5518}"/>
              </a:ext>
            </a:extLst>
          </p:cNvPr>
          <p:cNvPicPr>
            <a:picLocks noChangeAspect="1"/>
          </p:cNvPicPr>
          <p:nvPr/>
        </p:nvPicPr>
        <p:blipFill>
          <a:blip r:embed="rId4"/>
          <a:stretch>
            <a:fillRect/>
          </a:stretch>
        </p:blipFill>
        <p:spPr>
          <a:xfrm>
            <a:off x="642144" y="1538494"/>
            <a:ext cx="5381625" cy="4809552"/>
          </a:xfrm>
          <a:prstGeom prst="rect">
            <a:avLst/>
          </a:prstGeom>
          <a:ln>
            <a:solidFill>
              <a:schemeClr val="bg1"/>
            </a:solidFill>
          </a:ln>
        </p:spPr>
      </p:pic>
      <p:cxnSp>
        <p:nvCxnSpPr>
          <p:cNvPr id="8" name="Straight Arrow Connector 7">
            <a:extLst>
              <a:ext uri="{FF2B5EF4-FFF2-40B4-BE49-F238E27FC236}">
                <a16:creationId xmlns:a16="http://schemas.microsoft.com/office/drawing/2014/main" id="{8A326896-0EA7-4B6D-BD7C-93A73AFDE32A}"/>
              </a:ext>
            </a:extLst>
          </p:cNvPr>
          <p:cNvCxnSpPr>
            <a:endCxn id="4" idx="2"/>
          </p:cNvCxnSpPr>
          <p:nvPr/>
        </p:nvCxnSpPr>
        <p:spPr bwMode="auto">
          <a:xfrm flipV="1">
            <a:off x="6083559" y="1354015"/>
            <a:ext cx="378788" cy="306510"/>
          </a:xfrm>
          <a:prstGeom prst="straightConnector1">
            <a:avLst/>
          </a:prstGeom>
          <a:noFill/>
          <a:ln w="12700" cap="flat" cmpd="sng" algn="ctr">
            <a:solidFill>
              <a:srgbClr val="FF0000"/>
            </a:solidFill>
            <a:prstDash val="solid"/>
            <a:round/>
            <a:headEnd type="none" w="med" len="med"/>
            <a:tailEnd type="triangle"/>
          </a:ln>
          <a:effec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a:p>
        </p:txBody>
      </p:sp>
    </p:spTree>
    <p:extLst>
      <p:ext uri="{BB962C8B-B14F-4D97-AF65-F5344CB8AC3E}">
        <p14:creationId xmlns:p14="http://schemas.microsoft.com/office/powerpoint/2010/main" val="6781976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Rule Promotion Stages</a:t>
            </a:r>
            <a:br>
              <a:rPr lang="en-US" dirty="0"/>
            </a:br>
            <a:br>
              <a:rPr lang="en-US" dirty="0"/>
            </a:br>
            <a:endParaRPr lang="en-US" dirty="0"/>
          </a:p>
        </p:txBody>
      </p:sp>
      <p:grpSp>
        <p:nvGrpSpPr>
          <p:cNvPr id="11267" name="Group 3"/>
          <p:cNvGrpSpPr>
            <a:grpSpLocks/>
          </p:cNvGrpSpPr>
          <p:nvPr/>
        </p:nvGrpSpPr>
        <p:grpSpPr bwMode="auto">
          <a:xfrm>
            <a:off x="2628900" y="773113"/>
            <a:ext cx="1531938" cy="719137"/>
            <a:chOff x="2578" y="1511"/>
            <a:chExt cx="965" cy="453"/>
          </a:xfrm>
        </p:grpSpPr>
        <p:sp>
          <p:nvSpPr>
            <p:cNvPr id="11323"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4" name="Text Box 5"/>
            <p:cNvSpPr txBox="1">
              <a:spLocks noChangeArrowheads="1"/>
            </p:cNvSpPr>
            <p:nvPr/>
          </p:nvSpPr>
          <p:spPr bwMode="auto">
            <a:xfrm>
              <a:off x="2578" y="1616"/>
              <a:ext cx="91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Draft</a:t>
              </a:r>
            </a:p>
          </p:txBody>
        </p:sp>
      </p:grpSp>
      <p:grpSp>
        <p:nvGrpSpPr>
          <p:cNvPr id="11269" name="Group 9"/>
          <p:cNvGrpSpPr>
            <a:grpSpLocks/>
          </p:cNvGrpSpPr>
          <p:nvPr/>
        </p:nvGrpSpPr>
        <p:grpSpPr bwMode="auto">
          <a:xfrm>
            <a:off x="2628900" y="1778000"/>
            <a:ext cx="1531938" cy="719138"/>
            <a:chOff x="2578" y="1511"/>
            <a:chExt cx="965" cy="453"/>
          </a:xfrm>
        </p:grpSpPr>
        <p:sp>
          <p:nvSpPr>
            <p:cNvPr id="11319"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0" name="Text Box 11"/>
            <p:cNvSpPr txBox="1">
              <a:spLocks noChangeArrowheads="1"/>
            </p:cNvSpPr>
            <p:nvPr/>
          </p:nvSpPr>
          <p:spPr bwMode="auto">
            <a:xfrm>
              <a:off x="2602" y="1636"/>
              <a:ext cx="91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Staged</a:t>
              </a:r>
            </a:p>
          </p:txBody>
        </p:sp>
      </p:grpSp>
      <p:sp>
        <p:nvSpPr>
          <p:cNvPr id="11278"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Line 31"/>
          <p:cNvSpPr>
            <a:spLocks noChangeShapeType="1"/>
          </p:cNvSpPr>
          <p:nvPr/>
        </p:nvSpPr>
        <p:spPr bwMode="auto">
          <a:xfrm>
            <a:off x="3397250" y="2493963"/>
            <a:ext cx="0" cy="2714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8" name="Group 48"/>
          <p:cNvGrpSpPr>
            <a:grpSpLocks/>
          </p:cNvGrpSpPr>
          <p:nvPr/>
        </p:nvGrpSpPr>
        <p:grpSpPr bwMode="auto">
          <a:xfrm>
            <a:off x="2628900" y="2782888"/>
            <a:ext cx="1531938" cy="719137"/>
            <a:chOff x="1637" y="2605"/>
            <a:chExt cx="965" cy="453"/>
          </a:xfrm>
        </p:grpSpPr>
        <p:sp>
          <p:nvSpPr>
            <p:cNvPr id="11300" name="Rectangle 49"/>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1" name="Text Box 50"/>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Approved</a:t>
              </a:r>
            </a:p>
          </p:txBody>
        </p:sp>
      </p:grpSp>
      <p:sp>
        <p:nvSpPr>
          <p:cNvPr id="11296" name="Text Box 65"/>
          <p:cNvSpPr txBox="1">
            <a:spLocks noChangeArrowheads="1"/>
          </p:cNvSpPr>
          <p:nvPr/>
        </p:nvSpPr>
        <p:spPr bwMode="auto">
          <a:xfrm>
            <a:off x="5868195" y="828356"/>
            <a:ext cx="1989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Newly Created rules are in Draft Status</a:t>
            </a:r>
          </a:p>
        </p:txBody>
      </p:sp>
      <p:sp>
        <p:nvSpPr>
          <p:cNvPr id="3" name="Text Box 65">
            <a:extLst>
              <a:ext uri="{FF2B5EF4-FFF2-40B4-BE49-F238E27FC236}">
                <a16:creationId xmlns:a16="http://schemas.microsoft.com/office/drawing/2014/main" id="{91C279B4-DFA2-4E68-9222-82D58FCFA510}"/>
              </a:ext>
            </a:extLst>
          </p:cNvPr>
          <p:cNvSpPr txBox="1">
            <a:spLocks noChangeArrowheads="1"/>
          </p:cNvSpPr>
          <p:nvPr/>
        </p:nvSpPr>
        <p:spPr bwMode="auto">
          <a:xfrm>
            <a:off x="5868195" y="1768237"/>
            <a:ext cx="19891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Rules are promoted from Draft to Staged </a:t>
            </a:r>
          </a:p>
        </p:txBody>
      </p:sp>
      <p:sp>
        <p:nvSpPr>
          <p:cNvPr id="4" name="Text Box 65">
            <a:extLst>
              <a:ext uri="{FF2B5EF4-FFF2-40B4-BE49-F238E27FC236}">
                <a16:creationId xmlns:a16="http://schemas.microsoft.com/office/drawing/2014/main" id="{47346D3C-B2FE-44F2-8C6C-2C329C3E24BE}"/>
              </a:ext>
            </a:extLst>
          </p:cNvPr>
          <p:cNvSpPr txBox="1">
            <a:spLocks noChangeArrowheads="1"/>
          </p:cNvSpPr>
          <p:nvPr/>
        </p:nvSpPr>
        <p:spPr bwMode="auto">
          <a:xfrm>
            <a:off x="5868195" y="2782888"/>
            <a:ext cx="19891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Rules are promoted from Staged to Approved</a:t>
            </a:r>
          </a:p>
        </p:txBody>
      </p:sp>
      <p:cxnSp>
        <p:nvCxnSpPr>
          <p:cNvPr id="6" name="Straight Arrow Connector 5">
            <a:extLst>
              <a:ext uri="{FF2B5EF4-FFF2-40B4-BE49-F238E27FC236}">
                <a16:creationId xmlns:a16="http://schemas.microsoft.com/office/drawing/2014/main" id="{04371F95-94DB-44CC-A58B-B5B9DFCA14C0}"/>
              </a:ext>
            </a:extLst>
          </p:cNvPr>
          <p:cNvCxnSpPr>
            <a:stCxn id="11323" idx="3"/>
          </p:cNvCxnSpPr>
          <p:nvPr/>
        </p:nvCxnSpPr>
        <p:spPr bwMode="auto">
          <a:xfrm flipV="1">
            <a:off x="4160838" y="1132681"/>
            <a:ext cx="1707357" cy="1"/>
          </a:xfrm>
          <a:prstGeom prst="straightConnector1">
            <a:avLst/>
          </a:prstGeom>
          <a:noFill/>
          <a:ln w="12700" cap="flat" cmpd="sng" algn="ctr">
            <a:solidFill>
              <a:schemeClr val="bg1"/>
            </a:solidFill>
            <a:prstDash val="solid"/>
            <a:round/>
            <a:headEnd type="none" w="med" len="med"/>
            <a:tailEnd type="triangle"/>
          </a:ln>
          <a:effectLst/>
        </p:spPr>
      </p:cxnSp>
      <p:cxnSp>
        <p:nvCxnSpPr>
          <p:cNvPr id="69" name="Straight Arrow Connector 68">
            <a:extLst>
              <a:ext uri="{FF2B5EF4-FFF2-40B4-BE49-F238E27FC236}">
                <a16:creationId xmlns:a16="http://schemas.microsoft.com/office/drawing/2014/main" id="{C98A5B93-897B-4D95-A24A-57A62C8FD689}"/>
              </a:ext>
            </a:extLst>
          </p:cNvPr>
          <p:cNvCxnSpPr>
            <a:cxnSpLocks/>
          </p:cNvCxnSpPr>
          <p:nvPr/>
        </p:nvCxnSpPr>
        <p:spPr bwMode="auto">
          <a:xfrm flipV="1">
            <a:off x="4148535" y="2014458"/>
            <a:ext cx="1669257" cy="1"/>
          </a:xfrm>
          <a:prstGeom prst="straightConnector1">
            <a:avLst/>
          </a:prstGeom>
          <a:noFill/>
          <a:ln w="12700" cap="flat" cmpd="sng" algn="ctr">
            <a:solidFill>
              <a:schemeClr val="bg1"/>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3DAEE8D7-D701-44A6-995B-498B5D20FFAB}"/>
              </a:ext>
            </a:extLst>
          </p:cNvPr>
          <p:cNvCxnSpPr/>
          <p:nvPr/>
        </p:nvCxnSpPr>
        <p:spPr bwMode="auto">
          <a:xfrm flipV="1">
            <a:off x="4198937" y="3134075"/>
            <a:ext cx="1707357" cy="1"/>
          </a:xfrm>
          <a:prstGeom prst="straightConnector1">
            <a:avLst/>
          </a:prstGeom>
          <a:noFill/>
          <a:ln w="12700" cap="flat" cmpd="sng" algn="ctr">
            <a:solidFill>
              <a:schemeClr val="bg1"/>
            </a:solidFill>
            <a:prstDash val="solid"/>
            <a:round/>
            <a:headEnd type="none" w="med" len="med"/>
            <a:tailEnd type="triangle"/>
          </a:ln>
          <a:effectLst/>
        </p:spPr>
      </p:cxnSp>
      <p:sp>
        <p:nvSpPr>
          <p:cNvPr id="7" name="Text Box 65">
            <a:extLst>
              <a:ext uri="{FF2B5EF4-FFF2-40B4-BE49-F238E27FC236}">
                <a16:creationId xmlns:a16="http://schemas.microsoft.com/office/drawing/2014/main" id="{38402908-270D-4620-BB52-5DAF174697DB}"/>
              </a:ext>
            </a:extLst>
          </p:cNvPr>
          <p:cNvSpPr txBox="1">
            <a:spLocks noChangeArrowheads="1"/>
          </p:cNvSpPr>
          <p:nvPr/>
        </p:nvSpPr>
        <p:spPr bwMode="auto">
          <a:xfrm>
            <a:off x="759031" y="4375420"/>
            <a:ext cx="762593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800" dirty="0">
                <a:solidFill>
                  <a:schemeClr val="bg1"/>
                </a:solidFill>
              </a:rPr>
              <a:t>Rules that are once promoted to one stage cannot be moved to previous Stage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Importing Business Rules</a:t>
            </a:r>
          </a:p>
        </p:txBody>
      </p:sp>
      <p:sp>
        <p:nvSpPr>
          <p:cNvPr id="8195" name="Rectangle 55"/>
          <p:cNvSpPr>
            <a:spLocks noGrp="1" noChangeArrowheads="1"/>
          </p:cNvSpPr>
          <p:nvPr>
            <p:ph idx="1"/>
          </p:nvPr>
        </p:nvSpPr>
        <p:spPr>
          <a:xfrm>
            <a:off x="247650" y="4714151"/>
            <a:ext cx="7844283" cy="1133460"/>
          </a:xfrm>
        </p:spPr>
        <p:txBody>
          <a:bodyPr/>
          <a:lstStyle/>
          <a:p>
            <a:pPr>
              <a:buFont typeface="Arial" charset="0"/>
              <a:buChar char="•"/>
            </a:pPr>
            <a:r>
              <a:rPr lang="en-US" dirty="0"/>
              <a:t>Browse the file with .</a:t>
            </a:r>
            <a:r>
              <a:rPr lang="en-US" dirty="0" err="1"/>
              <a:t>gwRules</a:t>
            </a:r>
            <a:r>
              <a:rPr lang="en-US" dirty="0"/>
              <a:t> and import the newly Created Activities in the specific </a:t>
            </a:r>
            <a:r>
              <a:rPr lang="en-US" dirty="0" err="1"/>
              <a:t>evironments</a:t>
            </a:r>
            <a:r>
              <a:rPr lang="en-US" dirty="0"/>
              <a:t>.</a:t>
            </a:r>
          </a:p>
        </p:txBody>
      </p:sp>
      <p:pic>
        <p:nvPicPr>
          <p:cNvPr id="5" name="Picture 4">
            <a:extLst>
              <a:ext uri="{FF2B5EF4-FFF2-40B4-BE49-F238E27FC236}">
                <a16:creationId xmlns:a16="http://schemas.microsoft.com/office/drawing/2014/main" id="{8335DABD-6229-4C14-B4B2-A1440C9BE8FB}"/>
              </a:ext>
            </a:extLst>
          </p:cNvPr>
          <p:cNvPicPr>
            <a:picLocks noChangeAspect="1"/>
          </p:cNvPicPr>
          <p:nvPr/>
        </p:nvPicPr>
        <p:blipFill>
          <a:blip r:embed="rId3"/>
          <a:stretch>
            <a:fillRect/>
          </a:stretch>
        </p:blipFill>
        <p:spPr>
          <a:xfrm>
            <a:off x="247650" y="892836"/>
            <a:ext cx="8566150" cy="267692"/>
          </a:xfrm>
          <a:prstGeom prst="rect">
            <a:avLst/>
          </a:prstGeom>
          <a:ln>
            <a:solidFill>
              <a:schemeClr val="bg1"/>
            </a:solidFill>
          </a:ln>
        </p:spPr>
      </p:pic>
      <p:sp>
        <p:nvSpPr>
          <p:cNvPr id="7" name="Rectangle: Rounded Corners 6">
            <a:extLst>
              <a:ext uri="{FF2B5EF4-FFF2-40B4-BE49-F238E27FC236}">
                <a16:creationId xmlns:a16="http://schemas.microsoft.com/office/drawing/2014/main" id="{5594F4D2-C90B-42EC-A2C0-C3D74F8CB02A}"/>
              </a:ext>
            </a:extLst>
          </p:cNvPr>
          <p:cNvSpPr/>
          <p:nvPr/>
        </p:nvSpPr>
        <p:spPr bwMode="auto">
          <a:xfrm>
            <a:off x="7457830" y="947559"/>
            <a:ext cx="791308" cy="21296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pic>
        <p:nvPicPr>
          <p:cNvPr id="10" name="Picture 9">
            <a:extLst>
              <a:ext uri="{FF2B5EF4-FFF2-40B4-BE49-F238E27FC236}">
                <a16:creationId xmlns:a16="http://schemas.microsoft.com/office/drawing/2014/main" id="{E66095D0-70E2-4CE7-ACF3-774C83A159A9}"/>
              </a:ext>
            </a:extLst>
          </p:cNvPr>
          <p:cNvPicPr>
            <a:picLocks noChangeAspect="1"/>
          </p:cNvPicPr>
          <p:nvPr/>
        </p:nvPicPr>
        <p:blipFill>
          <a:blip r:embed="rId4"/>
          <a:stretch>
            <a:fillRect/>
          </a:stretch>
        </p:blipFill>
        <p:spPr>
          <a:xfrm>
            <a:off x="247650" y="1577119"/>
            <a:ext cx="4838700" cy="2543175"/>
          </a:xfrm>
          <a:prstGeom prst="rect">
            <a:avLst/>
          </a:prstGeom>
          <a:ln>
            <a:solidFill>
              <a:schemeClr val="bg1"/>
            </a:solidFill>
          </a:ln>
        </p:spPr>
      </p:pic>
      <p:cxnSp>
        <p:nvCxnSpPr>
          <p:cNvPr id="12" name="Straight Arrow Connector 11">
            <a:extLst>
              <a:ext uri="{FF2B5EF4-FFF2-40B4-BE49-F238E27FC236}">
                <a16:creationId xmlns:a16="http://schemas.microsoft.com/office/drawing/2014/main" id="{224C5357-F9CC-4480-A04D-289FFEEDC430}"/>
              </a:ext>
            </a:extLst>
          </p:cNvPr>
          <p:cNvCxnSpPr>
            <a:cxnSpLocks/>
          </p:cNvCxnSpPr>
          <p:nvPr/>
        </p:nvCxnSpPr>
        <p:spPr bwMode="auto">
          <a:xfrm flipV="1">
            <a:off x="5064369" y="1160528"/>
            <a:ext cx="2584939" cy="1494750"/>
          </a:xfrm>
          <a:prstGeom prst="straightConnector1">
            <a:avLst/>
          </a:prstGeom>
          <a:noFill/>
          <a:ln w="12700"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3965668026"/>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6AC6FA-9153-4524-9559-498628201C1E}"/>
</file>

<file path=customXml/itemProps2.xml><?xml version="1.0" encoding="utf-8"?>
<ds:datastoreItem xmlns:ds="http://schemas.openxmlformats.org/officeDocument/2006/customXml" ds:itemID="{45F4D075-5E7A-4D2E-A2E7-3C52B428641B}">
  <ds:schemaRefs>
    <ds:schemaRef ds:uri="http://schemas.microsoft.com/sharepoint/v3/contenttype/forms"/>
  </ds:schemaRefs>
</ds:datastoreItem>
</file>

<file path=customXml/itemProps3.xml><?xml version="1.0" encoding="utf-8"?>
<ds:datastoreItem xmlns:ds="http://schemas.openxmlformats.org/officeDocument/2006/customXml" ds:itemID="{1C115A56-C055-4AB6-BB69-517961BEA93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10712</TotalTime>
  <Words>1863</Words>
  <Application>Microsoft Office PowerPoint</Application>
  <PresentationFormat>On-screen Show (4:3)</PresentationFormat>
  <Paragraphs>217</Paragraphs>
  <Slides>21</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Wingdings</vt:lpstr>
      <vt:lpstr>Wingdings 2</vt:lpstr>
      <vt:lpstr>Wingdings 3</vt:lpstr>
      <vt:lpstr>1_test-template</vt:lpstr>
      <vt:lpstr>V10 Configuration - New and Changed</vt:lpstr>
      <vt:lpstr>Lesson objectives</vt:lpstr>
      <vt:lpstr>Lesson outline</vt:lpstr>
      <vt:lpstr>Business Rules</vt:lpstr>
      <vt:lpstr>Creating new Business Rule</vt:lpstr>
      <vt:lpstr>(Notes only slide)</vt:lpstr>
      <vt:lpstr>(Notes only slide)</vt:lpstr>
      <vt:lpstr>Rule Promotion Stages  </vt:lpstr>
      <vt:lpstr>Importing Business Rules</vt:lpstr>
      <vt:lpstr>Lesson outline</vt:lpstr>
      <vt:lpstr>Display Key Changes</vt:lpstr>
      <vt:lpstr>Lesson outline</vt:lpstr>
      <vt:lpstr>Transaction validation: Examples</vt:lpstr>
      <vt:lpstr>Lesson outline</vt:lpstr>
      <vt:lpstr>Changes to the New Claim wizard</vt:lpstr>
      <vt:lpstr>Lesson outline</vt:lpstr>
      <vt:lpstr>Changing Themes</vt:lpstr>
      <vt:lpstr>Lesson outline</vt:lpstr>
      <vt:lpstr>Getter and Setter Changes</vt:lpstr>
      <vt:lpstr>Lesson objectives review</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Validation Rules</dc:title>
  <dc:creator>Tom Rhoades</dc:creator>
  <dc:description>3430</dc:description>
  <cp:lastModifiedBy>Jeyaraj, Michael Antony Raj (Cognizant)</cp:lastModifiedBy>
  <cp:revision>1805</cp:revision>
  <dcterms:created xsi:type="dcterms:W3CDTF">2007-08-02T20:13:16Z</dcterms:created>
  <dcterms:modified xsi:type="dcterms:W3CDTF">2020-10-28T13:07:26Z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