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0"/>
  </p:notesMasterIdLst>
  <p:handoutMasterIdLst>
    <p:handoutMasterId r:id="rId61"/>
  </p:handoutMasterIdLst>
  <p:sldIdLst>
    <p:sldId id="1192" r:id="rId5"/>
    <p:sldId id="1267" r:id="rId6"/>
    <p:sldId id="1293" r:id="rId7"/>
    <p:sldId id="1294" r:id="rId8"/>
    <p:sldId id="1295" r:id="rId9"/>
    <p:sldId id="1296" r:id="rId10"/>
    <p:sldId id="1297" r:id="rId11"/>
    <p:sldId id="1298" r:id="rId12"/>
    <p:sldId id="1299" r:id="rId13"/>
    <p:sldId id="1300" r:id="rId14"/>
    <p:sldId id="1301" r:id="rId15"/>
    <p:sldId id="1322" r:id="rId16"/>
    <p:sldId id="1303" r:id="rId17"/>
    <p:sldId id="1304" r:id="rId18"/>
    <p:sldId id="1305" r:id="rId19"/>
    <p:sldId id="1306" r:id="rId20"/>
    <p:sldId id="1307" r:id="rId21"/>
    <p:sldId id="1308" r:id="rId22"/>
    <p:sldId id="1309" r:id="rId23"/>
    <p:sldId id="1310" r:id="rId24"/>
    <p:sldId id="1311" r:id="rId25"/>
    <p:sldId id="1312" r:id="rId26"/>
    <p:sldId id="1313" r:id="rId27"/>
    <p:sldId id="1314" r:id="rId28"/>
    <p:sldId id="1315" r:id="rId29"/>
    <p:sldId id="1316" r:id="rId30"/>
    <p:sldId id="1317" r:id="rId31"/>
    <p:sldId id="1321" r:id="rId32"/>
    <p:sldId id="1323" r:id="rId33"/>
    <p:sldId id="1324" r:id="rId34"/>
    <p:sldId id="1325" r:id="rId35"/>
    <p:sldId id="1326" r:id="rId36"/>
    <p:sldId id="1327" r:id="rId37"/>
    <p:sldId id="1367" r:id="rId38"/>
    <p:sldId id="1368" r:id="rId39"/>
    <p:sldId id="1369" r:id="rId40"/>
    <p:sldId id="1370" r:id="rId41"/>
    <p:sldId id="1332" r:id="rId42"/>
    <p:sldId id="1333" r:id="rId43"/>
    <p:sldId id="1335" r:id="rId44"/>
    <p:sldId id="1336" r:id="rId45"/>
    <p:sldId id="1364" r:id="rId46"/>
    <p:sldId id="1338" r:id="rId47"/>
    <p:sldId id="1339" r:id="rId48"/>
    <p:sldId id="1351" r:id="rId49"/>
    <p:sldId id="1365" r:id="rId50"/>
    <p:sldId id="1353" r:id="rId51"/>
    <p:sldId id="1354" r:id="rId52"/>
    <p:sldId id="1355" r:id="rId53"/>
    <p:sldId id="1357" r:id="rId54"/>
    <p:sldId id="1360" r:id="rId55"/>
    <p:sldId id="1362" r:id="rId56"/>
    <p:sldId id="1319" r:id="rId57"/>
    <p:sldId id="1363" r:id="rId58"/>
    <p:sldId id="1366" r:id="rId59"/>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autoAdjust="0"/>
    <p:restoredTop sz="80719" autoAdjust="0"/>
  </p:normalViewPr>
  <p:slideViewPr>
    <p:cSldViewPr snapToGrid="0">
      <p:cViewPr varScale="1">
        <p:scale>
          <a:sx n="58" d="100"/>
          <a:sy n="58" d="100"/>
        </p:scale>
        <p:origin x="1848" y="7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20" d="100"/>
        <a:sy n="120" d="100"/>
      </p:scale>
      <p:origin x="0" y="18168"/>
    </p:cViewPr>
  </p:sorterViewPr>
  <p:notesViewPr>
    <p:cSldViewPr snapToGrid="0">
      <p:cViewPr>
        <p:scale>
          <a:sx n="100" d="100"/>
          <a:sy n="100" d="100"/>
        </p:scale>
        <p:origin x="-1548" y="64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7A673184-118A-48AC-9F93-F9AD3108C2F3}" type="slidenum">
              <a:rPr lang="en-US" altLang="en-US"/>
              <a:pPr>
                <a:defRPr/>
              </a:pPr>
              <a:t>‹#›</a:t>
            </a:fld>
            <a:endParaRPr lang="en-US" altLang="en-US"/>
          </a:p>
        </p:txBody>
      </p:sp>
    </p:spTree>
    <p:extLst>
      <p:ext uri="{BB962C8B-B14F-4D97-AF65-F5344CB8AC3E}">
        <p14:creationId xmlns:p14="http://schemas.microsoft.com/office/powerpoint/2010/main" val="3806216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FE97B2EC-5260-4CA7-AF6D-C7133D17A679}"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The Claims Process - </a:t>
            </a:r>
            <a:fld id="{9FB8FD73-0457-413E-8D2C-07C797AF8456}" type="slidenum">
              <a:rPr lang="en-US" altLang="en-US"/>
              <a:pPr>
                <a:defRPr/>
              </a:pPr>
              <a:t>‹#›</a:t>
            </a:fld>
            <a:endParaRPr lang="en-US" altLang="en-US"/>
          </a:p>
        </p:txBody>
      </p:sp>
    </p:spTree>
    <p:extLst>
      <p:ext uri="{BB962C8B-B14F-4D97-AF65-F5344CB8AC3E}">
        <p14:creationId xmlns:p14="http://schemas.microsoft.com/office/powerpoint/2010/main" val="9806531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4A83568F-27E6-4D40-A3DA-562C858FA403}" type="slidenum">
              <a:rPr lang="en-US" altLang="en-US" sz="1200" smtClean="0">
                <a:solidFill>
                  <a:schemeClr val="tx1"/>
                </a:solidFill>
              </a:rPr>
              <a:pPr eaLnBrk="1" hangingPunct="1"/>
              <a:t>1</a:t>
            </a:fld>
            <a:endParaRPr lang="en-US" altLang="en-US" sz="1200" dirty="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F5C390D1-E67E-4E77-84E5-701FD4B30C49}" type="slidenum">
              <a:rPr lang="en-US" altLang="en-US" sz="1200" smtClean="0">
                <a:solidFill>
                  <a:schemeClr val="tx1"/>
                </a:solidFill>
              </a:rPr>
              <a:pPr eaLnBrk="1" hangingPunct="1"/>
              <a:t>10</a:t>
            </a:fld>
            <a:endParaRPr lang="en-US" altLang="en-US" sz="1200" dirty="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Fraud detection refers to the activities around detecting claim activity that is indicative of fraud and could warrant further investigation. This is typically a process which is ongoing throughout every phase of the claims process.</a:t>
            </a:r>
          </a:p>
          <a:p>
            <a:pPr eaLnBrk="1" hangingPunct="1"/>
            <a:r>
              <a:rPr lang="en-US"/>
              <a:t>If a claim is considered to be suspicious, then it is referred to the special investigations unit. They will investigate the activity and determine the validity of the claim. Their investigation runs parallel to the normal claim processing.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2837A1C-7768-416B-8AF2-5AA0A16EF0C8}" type="slidenum">
              <a:rPr lang="en-US" altLang="en-US" sz="1200" smtClean="0">
                <a:solidFill>
                  <a:schemeClr val="tx1"/>
                </a:solidFill>
              </a:rPr>
              <a:pPr eaLnBrk="1" hangingPunct="1"/>
              <a:t>11</a:t>
            </a:fld>
            <a:endParaRPr lang="en-US" altLang="en-US" sz="1200" dirty="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It can be helpful to think of the different phases in two categories: fundamental (those that happen with most if not all claims) and specialized (those that happen with only some claims).</a:t>
            </a:r>
          </a:p>
          <a:p>
            <a:pPr eaLnBrk="1" hangingPunct="1"/>
            <a:r>
              <a:rPr lang="en-US"/>
              <a:t>Intake, adjudication, and payment can be thought of as fundamental. For a claim which has one payment and goes through the normal claims process, all three of these phases will occur. Similarly, fraud detection is an ongoing process throughout the entire claims process for all claims.</a:t>
            </a:r>
          </a:p>
          <a:p>
            <a:pPr eaLnBrk="1" hangingPunct="1"/>
            <a:r>
              <a:rPr lang="en-US"/>
              <a:t>Recovery is a specialized process which is relevant only for claims where there is a recovery opportunity. Claims without property that is considered a total loss and without third parties who are at fault and do not have insurance may have no recovery opportunities.</a:t>
            </a:r>
          </a:p>
          <a:p>
            <a:pPr eaLnBrk="1" hangingPunct="1"/>
            <a:r>
              <a:rPr lang="en-US"/>
              <a:t>Litigation is a specialized process which is relevant only for claims where there is a dispute between parties which needs to be resolved.</a:t>
            </a:r>
          </a:p>
          <a:p>
            <a:pPr eaLnBrk="1" hangingPunct="1"/>
            <a:r>
              <a:rPr lang="en-US"/>
              <a:t>Special investigations is a specialized process which is relevant only for claims which are considered potentially fraudulent.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12</a:t>
            </a:fld>
            <a:endParaRPr lang="en-US" altLang="en-US" sz="1200" dirty="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3419053F-C403-4B85-B417-5B592E3157A1}" type="slidenum">
              <a:rPr lang="en-US" altLang="en-US" sz="1200" smtClean="0">
                <a:solidFill>
                  <a:schemeClr val="tx1"/>
                </a:solidFill>
              </a:rPr>
              <a:pPr eaLnBrk="1" hangingPunct="1"/>
              <a:t>13</a:t>
            </a:fld>
            <a:endParaRPr lang="en-US" altLang="en-US" sz="1200" dirty="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EC50CF56-E1D0-4A79-83CB-26148DD14591}" type="slidenum">
              <a:rPr lang="en-US" altLang="en-US" sz="1200" smtClean="0">
                <a:solidFill>
                  <a:schemeClr val="tx1"/>
                </a:solidFill>
              </a:rPr>
              <a:pPr eaLnBrk="1" hangingPunct="1"/>
              <a:t>14</a:t>
            </a:fld>
            <a:endParaRPr lang="en-US" altLang="en-US" sz="1200" dirty="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two validation levels common to nearly every carrier ("new loss completion" and "ability to pay". The intermediate levels vary from carrier to carrier.</a:t>
            </a:r>
          </a:p>
          <a:p>
            <a:pPr eaLnBrk="1" hangingPunct="1"/>
            <a:r>
              <a:rPr lang="en-US"/>
              <a:t>In the base application, there are five levels of maturity:</a:t>
            </a:r>
          </a:p>
          <a:p>
            <a:pPr lvl="1" eaLnBrk="1" hangingPunct="1"/>
            <a:r>
              <a:rPr lang="en-US"/>
              <a:t>Load save - This is the level a claim must be at in order to be imported from an external system. A claim at this stage has not yet been touched by a user via ClaimCenter. (This level is relevant only for imported FNOLs.)</a:t>
            </a:r>
          </a:p>
          <a:p>
            <a:pPr lvl="1" eaLnBrk="1" hangingPunct="1"/>
            <a:r>
              <a:rPr lang="en-US"/>
              <a:t>New loss completion - This is the level a claim must be at to be saved (or modified by a user if the claim is imported).</a:t>
            </a:r>
          </a:p>
          <a:p>
            <a:pPr lvl="1" eaLnBrk="1" hangingPunct="1"/>
            <a:r>
              <a:rPr lang="en-US"/>
              <a:t>Valid for ISO - This level is used to signify that the claim has the minimal information needed for filing with ISO.</a:t>
            </a:r>
          </a:p>
          <a:p>
            <a:pPr lvl="1" eaLnBrk="1" hangingPunct="1"/>
            <a:r>
              <a:rPr lang="en-US"/>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a:t>Ability to pay - This is the level a claim must be at in order to have payments written against it.</a:t>
            </a:r>
          </a:p>
          <a:p>
            <a:pPr eaLnBrk="1" hangingPunct="1"/>
            <a:r>
              <a:rPr lang="en-US"/>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1AC67F88-0F04-475D-965E-2F4FFF57EC33}" type="slidenum">
              <a:rPr lang="en-US" altLang="en-US" sz="1200" smtClean="0">
                <a:solidFill>
                  <a:schemeClr val="tx1"/>
                </a:solidFill>
              </a:rPr>
              <a:pPr eaLnBrk="1" hangingPunct="1"/>
              <a:t>15</a:t>
            </a:fld>
            <a:endParaRPr lang="en-US" altLang="en-US" sz="1200" dirty="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74AC1F17-A677-430F-8CA8-A43141D63743}" type="slidenum">
              <a:rPr lang="en-US" altLang="en-US" sz="1200" smtClean="0">
                <a:solidFill>
                  <a:schemeClr val="tx1"/>
                </a:solidFill>
              </a:rPr>
              <a:pPr eaLnBrk="1" hangingPunct="1"/>
              <a:t>16</a:t>
            </a:fld>
            <a:endParaRPr lang="en-US" altLang="en-US" sz="1200" dirty="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claim or exposure becomes more mature because it meets requirements defined by the carrier's business practice. For example, an auto policy carrier may not require metropolitan police reports when a claim is initially created. But, it may require them before the claim can be paid against. Whenever an object is modified, ClaimCenter automatically checks to see if the modifications allow it to be promoted to a higher validation level.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5EE68820-D459-45A9-A317-C205820FEBD5}" type="slidenum">
              <a:rPr lang="en-US" altLang="en-US" sz="1200" smtClean="0">
                <a:solidFill>
                  <a:schemeClr val="tx1"/>
                </a:solidFill>
              </a:rPr>
              <a:pPr eaLnBrk="1" hangingPunct="1"/>
              <a:t>17</a:t>
            </a:fld>
            <a:endParaRPr lang="en-US" altLang="en-US" sz="1200" dirty="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 and exposure maturity and validation levels are discussed throughout the course. The most complete discussion is in the "Adjudicating Claims" lesson. However, some discussion of the issue also appears in the following lessons:</a:t>
            </a:r>
          </a:p>
          <a:p>
            <a:pPr lvl="1" eaLnBrk="1" hangingPunct="1"/>
            <a:r>
              <a:rPr lang="en-US"/>
              <a:t>"The New Claim Wizard"</a:t>
            </a:r>
          </a:p>
          <a:p>
            <a:pPr lvl="1" eaLnBrk="1" hangingPunct="1"/>
            <a:r>
              <a:rPr lang="en-US"/>
              <a:t>"Exposures"</a:t>
            </a:r>
          </a:p>
          <a:p>
            <a:pPr lvl="1" eaLnBrk="1" hangingPunct="1"/>
            <a:r>
              <a:rPr lang="en-US"/>
              <a:t>"Payments"</a:t>
            </a:r>
          </a:p>
          <a:p>
            <a:pPr lvl="1"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78B2845E-C23C-400F-B5D4-494C0814E2D9}" type="slidenum">
              <a:rPr lang="en-US" altLang="en-US" sz="1200" smtClean="0">
                <a:solidFill>
                  <a:schemeClr val="tx1"/>
                </a:solidFill>
              </a:rPr>
              <a:pPr eaLnBrk="1" hangingPunct="1"/>
              <a:t>18</a:t>
            </a:fld>
            <a:endParaRPr lang="en-US" altLang="en-US" sz="1200" dirty="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claim is created during the intake process by a CSR or adjuster through the new claim wizard. The user who creates the claim must specify the relevant policy and the claimants. They also typically detail as much information about the incidents as possible, as well as any other loss detail information available at that time. Services may also be created on the claim</a:t>
            </a:r>
            <a:r>
              <a:rPr lang="en-US" baseline="0" dirty="0"/>
              <a:t> or related to incidents. While services are important, they are not required to process a claim, so for simplicity’s sake, they have been omitted from the stages shown.</a:t>
            </a:r>
            <a:endParaRPr lang="en-US" dirty="0"/>
          </a:p>
          <a:p>
            <a:pPr eaLnBrk="1" hangingPunct="1"/>
            <a:r>
              <a:rPr lang="en-US" dirty="0"/>
              <a:t>In the example above, the claim is an auto claim in which the insured hit a 3rd party. The insured is at fault, has incurred vehicle damage, and has suffered an injury. The 3rd party's car was not damaged, but the 3rd party suffered a minor concussion.</a:t>
            </a:r>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F8BFB9C2-15DA-4441-97AC-A11BA17A2294}" type="slidenum">
              <a:rPr lang="en-US" altLang="en-US" sz="1200" smtClean="0">
                <a:solidFill>
                  <a:schemeClr val="tx1"/>
                </a:solidFill>
              </a:rPr>
              <a:pPr eaLnBrk="1" hangingPunct="1"/>
              <a:t>19</a:t>
            </a:fld>
            <a:endParaRPr lang="en-US" altLang="en-US" sz="1200" dirty="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the claim is created, </a:t>
            </a:r>
            <a:r>
              <a:rPr lang="en-US" dirty="0" err="1"/>
              <a:t>ClaimCenter</a:t>
            </a:r>
            <a:r>
              <a:rPr lang="en-US" dirty="0"/>
              <a:t> business rules segment the claim, which is the act of classifying the claim (for example as a "fast track", "normal" or "complex" claim) so that the right strategies can be used to process the claim. The business rules also assign an owner to the claim and create a series of activities known as the workplan which identify work that must be done to process the claim. All of this is referred to as "claim set-up".</a:t>
            </a:r>
          </a:p>
          <a:p>
            <a:pPr eaLnBrk="1" hangingPunct="1"/>
            <a:r>
              <a:rPr lang="en-US" dirty="0"/>
              <a:t>In the example above, the claim is considered to be normal (it is more complex than just a broken windshield, but not so complex that it involved a death). It is assigned to Dana Evans and activities are created for the workplan.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656CBF62-2D92-4B54-911B-F3816C3E1A49}" type="slidenum">
              <a:rPr lang="en-US" altLang="en-US" sz="1200" smtClean="0">
                <a:solidFill>
                  <a:schemeClr val="tx1"/>
                </a:solidFill>
              </a:rPr>
              <a:pPr eaLnBrk="1" hangingPunct="1"/>
              <a:t>2</a:t>
            </a:fld>
            <a:endParaRPr lang="en-US" altLang="en-US" sz="1200" dirty="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99866421-DA4C-4733-93C1-4C5DBB37FBD8}" type="slidenum">
              <a:rPr lang="en-US" altLang="en-US" sz="1200" smtClean="0">
                <a:solidFill>
                  <a:schemeClr val="tx1"/>
                </a:solidFill>
              </a:rPr>
              <a:pPr eaLnBrk="1" hangingPunct="1"/>
              <a:t>20</a:t>
            </a:fld>
            <a:endParaRPr lang="en-US" altLang="en-US" sz="1200" dirty="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the decision to pay on the claim has been made, exposures are created. Each exposure tracks a potential payment from a single coverage to a single claimant.</a:t>
            </a:r>
          </a:p>
          <a:p>
            <a:pPr eaLnBrk="1" hangingPunct="1"/>
            <a:r>
              <a:rPr lang="en-US" dirty="0"/>
              <a:t>Exposures can be created automatically by business rules. (This is often done for workers' comp claims, and when it is done, it usually occurs along with claim setup. This can also be achieved for other claims using exposure rules in Business Rules.) Exposures can also be created manually by adjusters.</a:t>
            </a:r>
          </a:p>
          <a:p>
            <a:pPr eaLnBrk="1" hangingPunct="1"/>
            <a:r>
              <a:rPr lang="en-US" dirty="0"/>
              <a:t>In the example above, three exposures are required: one to indemnify the insured for damage done to his car, one to indemnify the insured for the medical bills related to his injury, and one to indemnify the third party for her concussion.</a:t>
            </a:r>
          </a:p>
          <a:p>
            <a:pPr algn="ctr" eaLnBrk="1" hangingPunct="1"/>
            <a:r>
              <a:rPr lang="en-US" dirty="0"/>
              <a:t>(continued)</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A967C0C-2C75-4501-AE3E-0288AEC70156}" type="slidenum">
              <a:rPr lang="en-US" altLang="en-US" sz="1200" smtClean="0">
                <a:solidFill>
                  <a:schemeClr val="tx1"/>
                </a:solidFill>
              </a:rPr>
              <a:pPr eaLnBrk="1" hangingPunct="1"/>
              <a:t>21</a:t>
            </a:fld>
            <a:endParaRPr lang="en-US" altLang="en-US" sz="1200" dirty="0">
              <a:solidFill>
                <a:schemeClr val="tx1"/>
              </a:solidFill>
            </a:endParaRPr>
          </a:p>
        </p:txBody>
      </p:sp>
      <p:sp>
        <p:nvSpPr>
          <p:cNvPr id="56324"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a:t>A brief glossary for common auto policy </a:t>
            </a:r>
            <a:r>
              <a:rPr lang="en-US" u="sng" dirty="0" err="1"/>
              <a:t>coverages</a:t>
            </a:r>
            <a:endParaRPr lang="en-US" u="sng" dirty="0"/>
          </a:p>
          <a:p>
            <a:pPr eaLnBrk="1" hangingPunct="1"/>
            <a:r>
              <a:rPr lang="en-US" dirty="0" err="1"/>
              <a:t>Coverages</a:t>
            </a:r>
            <a:r>
              <a:rPr lang="en-US" dirty="0"/>
              <a:t> for vehicles</a:t>
            </a:r>
          </a:p>
          <a:p>
            <a:pPr lvl="1" eaLnBrk="1" hangingPunct="1"/>
            <a:r>
              <a:rPr lang="en-US" dirty="0"/>
              <a:t>Collision - This covers damage to the insured's car that is the result of a collision with another object.</a:t>
            </a:r>
          </a:p>
          <a:p>
            <a:pPr lvl="1" eaLnBrk="1" hangingPunct="1"/>
            <a:r>
              <a:rPr lang="en-US" dirty="0"/>
              <a:t>Liability - vehicle damage - This covers damage to a third party's car that is the result of a collision with another object where the insured is at fault.</a:t>
            </a:r>
          </a:p>
          <a:p>
            <a:pPr lvl="1" eaLnBrk="1" hangingPunct="1"/>
            <a:r>
              <a:rPr lang="en-US" dirty="0"/>
              <a:t>Comprehensive - This covers damage to the insured's car that results from anything other than a collision with another object (such as theft, vandalism, or weather).</a:t>
            </a:r>
          </a:p>
          <a:p>
            <a:pPr eaLnBrk="1" hangingPunct="1"/>
            <a:r>
              <a:rPr lang="en-US" dirty="0" err="1"/>
              <a:t>Coverages</a:t>
            </a:r>
            <a:r>
              <a:rPr lang="en-US" dirty="0"/>
              <a:t> for injuries</a:t>
            </a:r>
          </a:p>
          <a:p>
            <a:pPr lvl="1" eaLnBrk="1" hangingPunct="1"/>
            <a:r>
              <a:rPr lang="en-US" dirty="0"/>
              <a:t>Bodily injury - This is a liability coverage that covers injuries to a third party and any legal defense when an injured third party sues the insured.</a:t>
            </a:r>
          </a:p>
          <a:p>
            <a:pPr lvl="1" eaLnBrk="1" hangingPunct="1"/>
            <a:r>
              <a:rPr lang="en-US" dirty="0"/>
              <a:t>Medical payments - This covers injuries to the insured and any passengers regardless of who is at fault. Some people opt out of this coverage because they have existing health coverage which meets their needs. This is available in most states in the United States.</a:t>
            </a:r>
          </a:p>
          <a:p>
            <a:pPr lvl="1" eaLnBrk="1" hangingPunct="1"/>
            <a:r>
              <a:rPr lang="en-US" dirty="0"/>
              <a:t>Personal injury protection (PIP) - This coverage is largely identical to medical payments. It often covers injuries to the insured and any passengers regardless of who is at fault. However, it is available in only 16 states in the United States. Many of the states with PIP coverage do not have medical payment coverage. In these cases, PIP coverage "replaces" medical payment coverage. A small number of states offer both medical payments and PIP. These states have laws that identify which coverage comes into effect first and how much coverage it provides before it is exhausted and the other coverage comes into play. However, these laws vary from state to state, so there is no universal answer as to how PIP and medical payments work when they are on the same auto policy.</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D620929-AF1B-40BD-BF4D-895A0F18BB41}" type="slidenum">
              <a:rPr lang="en-US" altLang="en-US" sz="1200" smtClean="0">
                <a:solidFill>
                  <a:schemeClr val="tx1"/>
                </a:solidFill>
              </a:rPr>
              <a:pPr eaLnBrk="1" hangingPunct="1"/>
              <a:t>22</a:t>
            </a:fld>
            <a:endParaRPr lang="en-US" altLang="en-US" sz="1200" dirty="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reserve line is an amount of money set aside for expected payments related to a given exposure. </a:t>
            </a:r>
          </a:p>
          <a:p>
            <a:pPr eaLnBrk="1" hangingPunct="1"/>
            <a:r>
              <a:rPr lang="en-US" dirty="0"/>
              <a:t>In the example above, each exposure has a single reserve line associated with it. However, an exposure can have multiple reserve lines, which occurs if there will be two or more payments from the exposure and the carrier wants to track the money separately. For example, a collision coverage exposure could require an indemnification payment to the insured (to fix the damage done to the car) as well as an expense payment to the auto inspector vendor (for the auto inspection).</a:t>
            </a:r>
          </a:p>
          <a:p>
            <a:pPr eaLnBrk="1" hangingPunct="1"/>
            <a:r>
              <a:rPr lang="en-US" dirty="0"/>
              <a:t>Reserve lines can be created automatically by Reserve Rules in business rules. (This is often done for all exposures, and when it is done, it usually occurs when the exposure is set up.) Reserve lines can also be created manually by adjusters.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5BA1CC2A-2CF4-4DD5-90F2-CA8E542EBCCA}" type="slidenum">
              <a:rPr lang="en-US" altLang="en-US" sz="1200" smtClean="0">
                <a:solidFill>
                  <a:schemeClr val="tx1"/>
                </a:solidFill>
              </a:rPr>
              <a:pPr eaLnBrk="1" hangingPunct="1"/>
              <a:t>23</a:t>
            </a:fld>
            <a:endParaRPr lang="en-US" altLang="en-US" sz="1200" dirty="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Most or all of the work to be done on the claim is detailed in the workplan activities. Once reserves have been created, those activities are completed.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8EE6E54A-EC02-490E-A6DD-ED5B8107BA98}" type="slidenum">
              <a:rPr lang="en-US" altLang="en-US" sz="1200" smtClean="0">
                <a:solidFill>
                  <a:schemeClr val="tx1"/>
                </a:solidFill>
              </a:rPr>
              <a:pPr eaLnBrk="1" hangingPunct="1"/>
              <a:t>24</a:t>
            </a:fld>
            <a:endParaRPr lang="en-US" altLang="en-US" sz="1200" dirty="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claim and each of its exposure have a maturity level, often referred to as a validation level. Typically, the final level is "ability to pay". When a claim is at ability to pay, checks can be written for it. When an exposure is at ability to pay, the money in its reserve line(s) can be used for checks. Gaining the ability to write checks against a claim and use the reserve lines of its exposures is a prerequisite to making payments.</a:t>
            </a:r>
          </a:p>
          <a:p>
            <a:pPr eaLnBrk="1" hangingPunct="1"/>
            <a:r>
              <a:rPr lang="en-US" dirty="0"/>
              <a:t>In some cases, the claim and its exposures may become payable as a natural result of the completion of all of the activities. However, the two are not required to be functionally connected. Furthermore, activities typically focus on tasks that must be done by a given time and/or must be done by people other than the adjuster. Therefore, it is not unusual for a claim to have all activities complete and yet the claim itself or one or more of its exposures is not payable. (It is also possible that a claim and all of its exposures are payable, but there are still open activities.)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8687B0FF-3D0F-4D66-9030-E04114DB678F}" type="slidenum">
              <a:rPr lang="en-US" altLang="en-US" sz="1200" smtClean="0">
                <a:solidFill>
                  <a:schemeClr val="tx1"/>
                </a:solidFill>
              </a:rPr>
              <a:pPr eaLnBrk="1" hangingPunct="1"/>
              <a:t>25</a:t>
            </a:fld>
            <a:endParaRPr lang="en-US" altLang="en-US" sz="1200" dirty="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Once the claim and its exposures are payable, payments can be created.</a:t>
            </a:r>
          </a:p>
          <a:p>
            <a:pPr eaLnBrk="1" hangingPunct="1"/>
            <a:r>
              <a:rPr lang="en-US"/>
              <a:t>Money is transferred from the carrier to the payees through checks. Each check gets its money from one or more reserve lines.</a:t>
            </a:r>
          </a:p>
          <a:p>
            <a:pPr eaLnBrk="1" hangingPunct="1"/>
            <a:r>
              <a:rPr lang="en-US"/>
              <a:t>In the example above, there are two checks. The first check is payable to the insured. It is for his collision loss and medical payments. Consequently, the check gets its money from two reserve lines from two different exposures. The second check is payable to the 3rd party. The money comes from the third exposure's reserve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900D5E9A-F191-4A17-93F8-2025CB6C7BF7}" type="slidenum">
              <a:rPr lang="en-US" altLang="en-US" sz="1200" smtClean="0">
                <a:solidFill>
                  <a:schemeClr val="tx1"/>
                </a:solidFill>
              </a:rPr>
              <a:pPr eaLnBrk="1" hangingPunct="1"/>
              <a:t>26</a:t>
            </a:fld>
            <a:endParaRPr lang="en-US" altLang="en-US" sz="1200" dirty="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When the financial obligation associated to an exposure has been satisfied, the exposure can be closed. If an exposure results in one payment, then the exposure is typically closed when that one payment is made. If an exposure results in multiple payments (which could occur if there is a recurring payment, possibly for ongoing medical treatment), then the exposure is typically closed when the final payment is made.</a:t>
            </a:r>
          </a:p>
          <a:p>
            <a:pPr eaLnBrk="1" hangingPunct="1"/>
            <a:r>
              <a:rPr lang="en-US" dirty="0"/>
              <a:t>When all of the activities are complete, all the payments have been made, and all the exposures are closed, the claim can be closed. In some cases, a claim may be closed as soon as the payment is made (and the last indemnification exposure is closed). In other cases, the claim may remain open beyond the last payment (possibly because the claim involves recovery which is taking place after the last payment, or possibly because there is lingering activity work to complete, such as verification that legal documents have been filed with the appropriate government agency).</a:t>
            </a:r>
          </a:p>
          <a:p>
            <a:pPr eaLnBrk="1" hangingPunct="1"/>
            <a:r>
              <a:rPr lang="en-US" dirty="0"/>
              <a:t>The diagrams in the preceding set of slides have not made reference to documents, notes, and matters. Documents and notes are typically used for every claim, but they typically record things that have occurred. They do not represent work that needs to be done, and in most cases their existence does not move the claim forward in the claim process. Consequently, they have been omitted from the discussion. Matters are relevant to moving a claim forward in the claims process, but only for claims involving potential litigation. Since these types of claims are not the most fundamental type of claims, matters have also been omitted from the discussion.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6EA60277-46E8-42DA-BE7F-73BD7183131A}" type="slidenum">
              <a:rPr lang="en-US" altLang="en-US" sz="1200" smtClean="0">
                <a:solidFill>
                  <a:schemeClr val="tx1"/>
                </a:solidFill>
              </a:rPr>
              <a:pPr eaLnBrk="1" hangingPunct="1"/>
              <a:t>27</a:t>
            </a:fld>
            <a:endParaRPr lang="en-US" altLang="en-US" sz="1200" dirty="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business process steps and functional process steps do not have a one-to-one correspondence. In particular:</a:t>
            </a:r>
          </a:p>
          <a:p>
            <a:pPr lvl="1" eaLnBrk="1" hangingPunct="1"/>
            <a:r>
              <a:rPr lang="en-US"/>
              <a:t>During intake, the claim is created. Exposures and reserves could also be created at this time.</a:t>
            </a:r>
          </a:p>
          <a:p>
            <a:pPr lvl="1" eaLnBrk="1" hangingPunct="1"/>
            <a:r>
              <a:rPr lang="en-US"/>
              <a:t>During adjudication, ClaimCenter exposures could be created, reserves could be created, activities could be completed, and the claim and its exposures could become payable.</a:t>
            </a:r>
          </a:p>
          <a:p>
            <a:pPr lvl="1" eaLnBrk="1" hangingPunct="1"/>
            <a:r>
              <a:rPr lang="en-US"/>
              <a:t>At payment, payments are made. But, reserves could be created at this time, activities could be completed, and the claim and its exposures could become payable. Payment may also cause exposures and the claim to be closed.</a:t>
            </a:r>
          </a:p>
          <a:p>
            <a:pPr lvl="1" eaLnBrk="1" hangingPunct="1">
              <a:buFontTx/>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28</a:t>
            </a:fld>
            <a:endParaRPr lang="en-US" altLang="en-US" sz="1200" dirty="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5FF1C78E-76AD-4702-B154-49B835148DA7}" type="slidenum">
              <a:rPr lang="en-US" altLang="en-US" sz="1200" smtClean="0">
                <a:solidFill>
                  <a:schemeClr val="tx1"/>
                </a:solidFill>
              </a:rPr>
              <a:pPr eaLnBrk="1" hangingPunct="1"/>
              <a:t>29</a:t>
            </a:fld>
            <a:endParaRPr lang="en-US" altLang="en-US" sz="1200" dirty="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FNOL event is significant because:</a:t>
            </a:r>
          </a:p>
          <a:p>
            <a:pPr lvl="1" eaLnBrk="1" hangingPunct="1"/>
            <a:r>
              <a:rPr lang="en-US" dirty="0"/>
              <a:t>It is the point in time at which the claim is created and assigned to an adjuster.</a:t>
            </a:r>
          </a:p>
          <a:p>
            <a:pPr lvl="1" eaLnBrk="1" hangingPunct="1"/>
            <a:r>
              <a:rPr lang="en-US" dirty="0"/>
              <a:t>It is the point in time which determines when other events must occur. (For example, the business process may require that all coverages in question be verified within 30 days of the FNOL.)</a:t>
            </a:r>
          </a:p>
          <a:p>
            <a:pPr lvl="1" eaLnBrk="1" hangingPunct="1"/>
            <a:r>
              <a:rPr lang="en-US" dirty="0"/>
              <a:t>It is the first major opportunity to control costs with regards to reducing leakage. (For example, if the FNOL process is sufficiently robust, then an auto claim which is a total loss can be assessed rapidly, and costs associated to storing the car can be reduced or eliminated.)</a:t>
            </a:r>
          </a:p>
          <a:p>
            <a:pPr lvl="1" eaLnBrk="1" hangingPunct="1"/>
            <a:r>
              <a:rPr lang="en-US" dirty="0"/>
              <a:t>It is the first major opportunity to control costs with regards to business efficiency. (For example, if the FNOL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dirty="0"/>
              <a:t>It can set the tone for the entire claim process. If the insured feels that the carrier is concerned about the loss, it can expedite processing of the claim and minimize the chance of later legal action.</a:t>
            </a:r>
          </a:p>
          <a:p>
            <a:pPr algn="ctr" eaLnBrk="1" hangingPunct="1"/>
            <a:r>
              <a:rPr lang="en-US" dirty="0"/>
              <a:t>(continued)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3</a:t>
            </a:fld>
            <a:endParaRPr lang="en-US" altLang="en-US" sz="1200" dirty="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ACF0B6BC-F4D9-4671-AEF9-C44F15210976}" type="slidenum">
              <a:rPr lang="en-US" altLang="en-US" sz="1200" smtClean="0">
                <a:solidFill>
                  <a:schemeClr val="tx1"/>
                </a:solidFill>
              </a:rPr>
              <a:pPr eaLnBrk="1" hangingPunct="1"/>
              <a:t>30</a:t>
            </a:fld>
            <a:endParaRPr lang="en-US" altLang="en-US" sz="1200" dirty="0">
              <a:solidFill>
                <a:schemeClr val="tx1"/>
              </a:solidFill>
            </a:endParaRPr>
          </a:p>
        </p:txBody>
      </p:sp>
      <p:sp>
        <p:nvSpPr>
          <p:cNvPr id="55300"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Across the industry, the term "FNOL" has more than one use. It can be used to mean:</a:t>
            </a:r>
          </a:p>
          <a:p>
            <a:pPr lvl="1" eaLnBrk="1" hangingPunct="1"/>
            <a:r>
              <a:rPr lang="en-US"/>
              <a:t>The event during which the carrier is first notified of a loss</a:t>
            </a:r>
          </a:p>
          <a:p>
            <a:pPr lvl="1" eaLnBrk="1" hangingPunct="1"/>
            <a:r>
              <a:rPr lang="en-US"/>
              <a:t>The form used to capture information about the loss</a:t>
            </a:r>
          </a:p>
          <a:p>
            <a:pPr lvl="1" eaLnBrk="1" hangingPunct="1"/>
            <a:r>
              <a:rPr lang="en-US"/>
              <a:t>The set of information imported into a claims processing system from which a claim is initially generated</a:t>
            </a:r>
          </a:p>
          <a:p>
            <a:pPr eaLnBrk="1" hangingPunct="1"/>
            <a:r>
              <a:rPr lang="en-US"/>
              <a:t>This course uses the term "FNOL" to refer to the event.</a:t>
            </a:r>
          </a:p>
          <a:p>
            <a:pPr eaLnBrk="1" hangingPunct="1"/>
            <a:r>
              <a:rPr lang="en-US"/>
              <a:t>For simplicity, this course uses the term FNOL to refer to the first notice of loss/injury for all types of claims.</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7B10AA61-83A3-40CA-B372-10B833C0438D}" type="slidenum">
              <a:rPr lang="en-US" altLang="en-US" sz="1200" smtClean="0">
                <a:solidFill>
                  <a:schemeClr val="tx1"/>
                </a:solidFill>
              </a:rPr>
              <a:pPr eaLnBrk="1" hangingPunct="1"/>
              <a:t>31</a:t>
            </a:fld>
            <a:endParaRPr lang="en-US" altLang="en-US" sz="1200" dirty="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claim intake process is represented above with six broad steps. Keep in mind that this is a high-level summary. Some steps may occur in a manner different than what the diagram suggests. There may be additional steps depending on the line of business, whether the claim is entered by a customer service representative or an adjuster, and/or whether special issues such as fraud or recovery are relevant.</a:t>
            </a:r>
          </a:p>
          <a:p>
            <a:pPr eaLnBrk="1" hangingPunct="1"/>
            <a:r>
              <a:rPr lang="en-US" dirty="0"/>
              <a:t>There are two ways that a claim can come into existence in ClaimCenter. 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a:p>
            <a:pPr eaLnBrk="1" hangingPunct="1"/>
            <a:r>
              <a:rPr lang="en-US" dirty="0"/>
              <a:t>Alternately, the claim could be created in an external FNOL application and then imported into ClaimCenter. </a:t>
            </a:r>
          </a:p>
          <a:p>
            <a:pPr eaLnBrk="1" hangingPunct="1"/>
            <a:r>
              <a:rPr lang="en-US" dirty="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if determining who is responsible for the claim. The user creating the claim can specify who it should be assigned to, or the assignment could be determined using automated rules. Finally, a series of activities known as the "</a:t>
            </a:r>
            <a:r>
              <a:rPr lang="en-US" dirty="0" err="1"/>
              <a:t>workplan</a:t>
            </a:r>
            <a:r>
              <a:rPr lang="en-US" dirty="0"/>
              <a:t>" are created and assigned. These activities identify the work that must be done to process the claim and who must do it.</a:t>
            </a:r>
          </a:p>
          <a:p>
            <a:pPr algn="ctr" eaLnBrk="1" hangingPunct="1"/>
            <a:r>
              <a:rPr lang="en-US" dirty="0"/>
              <a:t>(continued)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5C680F0F-C566-47A6-89CA-9BCC15BE9D8B}" type="slidenum">
              <a:rPr lang="en-US" altLang="en-US" sz="1200" smtClean="0">
                <a:solidFill>
                  <a:schemeClr val="tx1"/>
                </a:solidFill>
              </a:rPr>
              <a:pPr eaLnBrk="1" hangingPunct="1"/>
              <a:t>32</a:t>
            </a:fld>
            <a:endParaRPr lang="en-US" altLang="en-US" sz="1200" dirty="0">
              <a:solidFill>
                <a:schemeClr val="tx1"/>
              </a:solidFill>
            </a:endParaRPr>
          </a:p>
        </p:txBody>
      </p:sp>
      <p:sp>
        <p:nvSpPr>
          <p:cNvPr id="57348"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After claim setup has been completed, validation rules are executed to verify that the claim meets the minimum set of requirements to exist in the system as a claim other users can view and modify. If any of the validation rules fail, then:</a:t>
            </a:r>
          </a:p>
          <a:p>
            <a:pPr eaLnBrk="1" hangingPunct="1">
              <a:buFontTx/>
              <a:buChar char="•"/>
            </a:pPr>
            <a:r>
              <a:rPr lang="en-US" dirty="0"/>
              <a:t>If the claim was created in the new claim wizard, the user must either cancel the claim or fix the errors and re-save the claim.</a:t>
            </a:r>
          </a:p>
          <a:p>
            <a:pPr eaLnBrk="1" hangingPunct="1">
              <a:buFontTx/>
              <a:buChar char="•"/>
            </a:pPr>
            <a:r>
              <a:rPr lang="en-US" dirty="0"/>
              <a:t>If the claim was imported, then the import of that claim fails. An error might be returned to the FNOL application and/or logged so that a system administrator could investigate the issue as needed.</a:t>
            </a:r>
          </a:p>
          <a:p>
            <a:pPr eaLnBrk="1" hangingPunct="1"/>
            <a:r>
              <a:rPr lang="en-US" dirty="0"/>
              <a:t>When validation occurs successfully, the claim intake process is done.</a:t>
            </a:r>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E839A5A8-C6DC-4986-BCD3-E82F550E7284}" type="slidenum">
              <a:rPr lang="en-US" altLang="en-US" sz="1200" smtClean="0">
                <a:solidFill>
                  <a:schemeClr val="tx1"/>
                </a:solidFill>
              </a:rPr>
              <a:pPr eaLnBrk="1" hangingPunct="1"/>
              <a:t>33</a:t>
            </a:fld>
            <a:endParaRPr lang="en-US" altLang="en-US" sz="1200" dirty="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When the intake process is managed by a CSR, the following are typically true:</a:t>
            </a:r>
          </a:p>
          <a:p>
            <a:pPr lvl="1" eaLnBrk="1" hangingPunct="1"/>
            <a:r>
              <a:rPr lang="en-US" dirty="0"/>
              <a:t>Exposures are either created automatically during the claim setup process, or manually by adjusters after the intake process. They are not created by the CSR while the claim is initially being created.</a:t>
            </a:r>
          </a:p>
          <a:p>
            <a:pPr eaLnBrk="1" hangingPunct="1"/>
            <a:r>
              <a:rPr lang="en-US" dirty="0"/>
              <a:t>When the intake process is managed by an adjuster, the following are typically true:</a:t>
            </a:r>
          </a:p>
          <a:p>
            <a:pPr lvl="1" eaLnBrk="1" hangingPunct="1"/>
            <a:r>
              <a:rPr lang="en-US" dirty="0"/>
              <a:t>Exposures may be created manually by the adjuster during initial claim creation. This could cause initial reserves to be set during claim setup. It also may mean that the assignment strategy for the claim has the claim assigned to one user and the exposures to other users.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A7199FB9-6A27-41A0-8745-F0BDF9B483E9}" type="slidenum">
              <a:rPr lang="en-US" altLang="en-US" sz="1200" smtClean="0">
                <a:solidFill>
                  <a:schemeClr val="tx1"/>
                </a:solidFill>
              </a:rPr>
              <a:pPr eaLnBrk="1" hangingPunct="1"/>
              <a:t>34</a:t>
            </a:fld>
            <a:endParaRPr lang="en-US" altLang="en-US" sz="120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Each</a:t>
            </a:r>
            <a:r>
              <a:rPr lang="en-US" baseline="0" dirty="0"/>
              <a:t> claim in ClaimCenter must have four required pieces of data:</a:t>
            </a:r>
            <a:r>
              <a:rPr lang="en-US" sz="1000" b="0" i="0" kern="1200" dirty="0">
                <a:solidFill>
                  <a:schemeClr val="tx1"/>
                </a:solidFill>
                <a:effectLst/>
                <a:latin typeface="Arial" charset="0"/>
                <a:ea typeface="+mn-ea"/>
                <a:cs typeface="+mn-cs"/>
              </a:rPr>
              <a:t> </a:t>
            </a:r>
            <a:br>
              <a:rPr lang="en-US" sz="1000" b="0" i="0" kern="1200" dirty="0">
                <a:solidFill>
                  <a:schemeClr val="tx1"/>
                </a:solidFill>
                <a:effectLst/>
                <a:latin typeface="Arial" charset="0"/>
                <a:ea typeface="+mn-ea"/>
                <a:cs typeface="+mn-cs"/>
              </a:rPr>
            </a:br>
            <a:r>
              <a:rPr lang="en-US" sz="1000" b="0" i="0" kern="1200" dirty="0">
                <a:solidFill>
                  <a:schemeClr val="tx1"/>
                </a:solidFill>
                <a:effectLst/>
                <a:latin typeface="Arial" charset="0"/>
                <a:ea typeface="+mn-ea"/>
                <a:cs typeface="+mn-cs"/>
              </a:rPr>
              <a:t>1) policy </a:t>
            </a:r>
            <a:br>
              <a:rPr lang="en-US" sz="1000" b="0" i="0" kern="1200" dirty="0">
                <a:solidFill>
                  <a:schemeClr val="tx1"/>
                </a:solidFill>
                <a:effectLst/>
                <a:latin typeface="Arial" charset="0"/>
                <a:ea typeface="+mn-ea"/>
                <a:cs typeface="+mn-cs"/>
              </a:rPr>
            </a:br>
            <a:r>
              <a:rPr lang="en-US" sz="1000" b="0" i="0" kern="1200" dirty="0">
                <a:solidFill>
                  <a:schemeClr val="tx1"/>
                </a:solidFill>
                <a:effectLst/>
                <a:latin typeface="Arial" charset="0"/>
                <a:ea typeface="+mn-ea"/>
                <a:cs typeface="+mn-cs"/>
              </a:rPr>
              <a:t>2) parties</a:t>
            </a:r>
            <a:r>
              <a:rPr lang="en-US" sz="1000" b="0" i="0" kern="1200" baseline="0" dirty="0">
                <a:solidFill>
                  <a:schemeClr val="tx1"/>
                </a:solidFill>
                <a:effectLst/>
                <a:latin typeface="Arial" charset="0"/>
                <a:ea typeface="+mn-ea"/>
                <a:cs typeface="+mn-cs"/>
              </a:rPr>
              <a:t> involved (reporter and/or claimant) </a:t>
            </a:r>
            <a:br>
              <a:rPr lang="en-US" sz="1000" b="0" i="0" kern="1200" baseline="0" dirty="0">
                <a:solidFill>
                  <a:schemeClr val="tx1"/>
                </a:solidFill>
                <a:effectLst/>
                <a:latin typeface="Arial" charset="0"/>
                <a:ea typeface="+mn-ea"/>
                <a:cs typeface="+mn-cs"/>
              </a:rPr>
            </a:br>
            <a:r>
              <a:rPr lang="en-US" sz="1000" b="0" i="0" kern="1200" dirty="0">
                <a:solidFill>
                  <a:schemeClr val="tx1"/>
                </a:solidFill>
                <a:effectLst/>
                <a:latin typeface="Arial" charset="0"/>
                <a:ea typeface="+mn-ea"/>
                <a:cs typeface="+mn-cs"/>
              </a:rPr>
              <a:t>3) loss event information (the “when, where and cause”) </a:t>
            </a:r>
            <a:br>
              <a:rPr lang="en-US" sz="1000" b="0" i="0" kern="1200" dirty="0">
                <a:solidFill>
                  <a:schemeClr val="tx1"/>
                </a:solidFill>
                <a:effectLst/>
                <a:latin typeface="Arial" charset="0"/>
                <a:ea typeface="+mn-ea"/>
                <a:cs typeface="+mn-cs"/>
              </a:rPr>
            </a:br>
            <a:r>
              <a:rPr lang="en-US" sz="1000" b="0" i="0" kern="1200" dirty="0">
                <a:solidFill>
                  <a:schemeClr val="tx1"/>
                </a:solidFill>
                <a:effectLst/>
                <a:latin typeface="Arial" charset="0"/>
                <a:ea typeface="+mn-ea"/>
                <a:cs typeface="+mn-cs"/>
              </a:rPr>
              <a:t>4) incident</a:t>
            </a:r>
            <a:r>
              <a:rPr lang="en-US" sz="1000" b="0" i="0" kern="1200" baseline="0" dirty="0">
                <a:solidFill>
                  <a:schemeClr val="tx1"/>
                </a:solidFill>
                <a:effectLst/>
                <a:latin typeface="Arial" charset="0"/>
                <a:ea typeface="+mn-ea"/>
                <a:cs typeface="+mn-cs"/>
              </a:rPr>
              <a:t> (what was lost/damaged/injured?)</a:t>
            </a:r>
            <a:br>
              <a:rPr lang="en-US" dirty="0"/>
            </a:br>
            <a:br>
              <a:rPr lang="en-US" dirty="0"/>
            </a:br>
            <a:r>
              <a:rPr lang="en-US" dirty="0"/>
              <a:t>In the base application, the claim may be linked to an "unverified policy". This is a policy which is not imported from an external policy administration system, but rather is created at the moment by the user entering the claim. In practice, most implementations of ClaimCenter require the user to retrieve a "verified" policy from an external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AAE1D44F-8BE9-4C8B-818A-5908A27D12FB}" type="slidenum">
              <a:rPr lang="en-US" altLang="en-US" sz="1200" smtClean="0">
                <a:solidFill>
                  <a:schemeClr val="tx1"/>
                </a:solidFill>
              </a:rPr>
              <a:pPr eaLnBrk="1" hangingPunct="1"/>
              <a:t>35</a:t>
            </a:fld>
            <a:endParaRPr lang="en-US" altLang="en-US" sz="120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the following definitions:</a:t>
            </a:r>
          </a:p>
          <a:p>
            <a:pPr lvl="1" eaLnBrk="1" hangingPunct="1"/>
            <a:r>
              <a:rPr lang="en-US"/>
              <a:t>The insured is the person covered by the policy.</a:t>
            </a:r>
          </a:p>
          <a:p>
            <a:pPr lvl="1" eaLnBrk="1" hangingPunct="1"/>
            <a:r>
              <a:rPr lang="en-US"/>
              <a:t>A claimant is a person requesting compensation for a loss.</a:t>
            </a:r>
          </a:p>
          <a:p>
            <a:pPr lvl="1" eaLnBrk="1" hangingPunct="1"/>
            <a:r>
              <a:rPr lang="en-US"/>
              <a:t>A reporter is a person who identifies that a loss has occurred.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94125901-1006-484F-A815-3F70AF150395}" type="slidenum">
              <a:rPr lang="en-US" altLang="en-US" sz="1200" smtClean="0">
                <a:solidFill>
                  <a:schemeClr val="tx1"/>
                </a:solidFill>
              </a:rPr>
              <a:pPr eaLnBrk="1" hangingPunct="1"/>
              <a:t>36</a:t>
            </a:fld>
            <a:endParaRPr lang="en-US" altLang="en-US" sz="120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loss details are the most line-of-business-dependent set of information. For example, an auto claim potentially requires information about the vehicles involved, the road conditions, the visibility, and any associated police reports. A workers' comp claim potentially requires information about the date the injury was reported to the employer, the nature of the injury, the diagnosis of the physician, and the work location where the injury occurred.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B8B34B24-08B5-4CAA-B85E-D036945BBF37}" type="slidenum">
              <a:rPr lang="en-US" altLang="en-US" sz="1200" smtClean="0">
                <a:solidFill>
                  <a:schemeClr val="tx1"/>
                </a:solidFill>
              </a:rPr>
              <a:pPr eaLnBrk="1" hangingPunct="1"/>
              <a:t>37</a:t>
            </a:fld>
            <a:endParaRPr lang="en-US" altLang="en-US" sz="120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For property coverages, the incidents are typically listed on the claim. Information about these items can be copied over from the policy, though the user may still have to specify which items are relevant to the claim. For liability coverages, the incidents must typically be entered entirely by the user.</a:t>
            </a:r>
          </a:p>
          <a:p>
            <a:pPr eaLnBrk="1" hangingPunct="1"/>
            <a:r>
              <a:rPr lang="en-US"/>
              <a:t>Other examples of incidents are baggage, a trip, and living expenses. In these cases, it isn't as clear that the incident actually represents the damaged item, but it is still a collection of information about damage.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ABDC539F-46AE-4E12-9383-4E015671B2AC}" type="slidenum">
              <a:rPr lang="en-US" altLang="en-US" sz="1200" smtClean="0">
                <a:solidFill>
                  <a:schemeClr val="tx1"/>
                </a:solidFill>
              </a:rPr>
              <a:pPr eaLnBrk="1" hangingPunct="1"/>
              <a:t>38</a:t>
            </a:fld>
            <a:endParaRPr lang="en-US" altLang="en-US" sz="1200" dirty="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B1CC9B5-C4B7-43A4-8AF5-7DB911B766AA}" type="slidenum">
              <a:rPr lang="en-US" altLang="en-US" sz="1200" smtClean="0">
                <a:solidFill>
                  <a:schemeClr val="tx1"/>
                </a:solidFill>
              </a:rPr>
              <a:pPr eaLnBrk="1" hangingPunct="1"/>
              <a:t>39</a:t>
            </a:fld>
            <a:endParaRPr lang="en-US" altLang="en-US" sz="1200" dirty="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All wizards in ClaimCenter are completely configurable. The configuration options include:</a:t>
            </a:r>
          </a:p>
          <a:p>
            <a:pPr lvl="1" eaLnBrk="1" hangingPunct="1"/>
            <a:r>
              <a:rPr lang="en-US"/>
              <a:t>Modifying existing screens so that information is captured in a different way</a:t>
            </a:r>
          </a:p>
          <a:p>
            <a:pPr lvl="1" eaLnBrk="1" hangingPunct="1"/>
            <a:r>
              <a:rPr lang="en-US"/>
              <a:t>Deleting screens that gather information irrelevant to a given carrier’s business</a:t>
            </a:r>
          </a:p>
          <a:p>
            <a:pPr lvl="1" eaLnBrk="1" hangingPunct="1"/>
            <a:r>
              <a:rPr lang="en-US"/>
              <a:t>Adding screens that gather information relevant to a given carrier's business that are not present in the base application</a:t>
            </a:r>
          </a:p>
          <a:p>
            <a:pPr lvl="1" eaLnBrk="1" hangingPunct="1"/>
            <a:r>
              <a:rPr lang="en-US"/>
              <a:t>Modifying the order in which the steps appear</a:t>
            </a:r>
          </a:p>
          <a:p>
            <a:pPr lvl="1" eaLnBrk="1" hangingPunct="1"/>
            <a:r>
              <a:rPr lang="en-US"/>
              <a:t>Modifying the availability of steps</a:t>
            </a:r>
          </a:p>
          <a:p>
            <a:pPr lvl="1" eaLnBrk="1" hangingPunct="1"/>
            <a:r>
              <a:rPr lang="en-US"/>
              <a:t>Modifying the validation requirements to go from one step to the next</a:t>
            </a:r>
          </a:p>
          <a:p>
            <a:pPr eaLnBrk="1" hangingPunct="1"/>
            <a:r>
              <a:rPr lang="en-US"/>
              <a:t>The new claim wizard itself is discussed in detail in the "New Claim Wizard" lesson.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910DFB69-A7C0-4231-A608-A9BC04DCD2A3}" type="slidenum">
              <a:rPr lang="en-US" altLang="en-US" sz="1200" smtClean="0">
                <a:solidFill>
                  <a:schemeClr val="tx1"/>
                </a:solidFill>
              </a:rPr>
              <a:pPr eaLnBrk="1" hangingPunct="1"/>
              <a:t>4</a:t>
            </a:fld>
            <a:endParaRPr lang="en-US" altLang="en-US" sz="1200" dirty="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8A506BB8-5030-4D29-94FA-E008360B628D}" type="slidenum">
              <a:rPr lang="en-US" altLang="en-US" sz="1200" smtClean="0">
                <a:solidFill>
                  <a:schemeClr val="tx1"/>
                </a:solidFill>
              </a:rPr>
              <a:pPr eaLnBrk="1" hangingPunct="1"/>
              <a:t>40</a:t>
            </a:fld>
            <a:endParaRPr lang="en-US" altLang="en-US" sz="1200" dirty="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claim could be created in an external FNOL application and then imported into ClaimCenter.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7B672890-9BF3-4863-8B1F-C1B9314885E2}" type="slidenum">
              <a:rPr lang="en-US" altLang="en-US" sz="1200" smtClean="0">
                <a:solidFill>
                  <a:schemeClr val="tx1"/>
                </a:solidFill>
              </a:rPr>
              <a:pPr eaLnBrk="1" hangingPunct="1"/>
              <a:t>41</a:t>
            </a:fld>
            <a:endParaRPr lang="en-US" altLang="en-US" sz="1200" dirty="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Information exchange:</a:t>
            </a:r>
          </a:p>
          <a:p>
            <a:pPr lvl="1" eaLnBrk="1" hangingPunct="1"/>
            <a:r>
              <a:rPr lang="en-US" dirty="0"/>
              <a:t>ClaimCenter does not send any information</a:t>
            </a:r>
          </a:p>
          <a:p>
            <a:pPr lvl="1" eaLnBrk="1" hangingPunct="1"/>
            <a:r>
              <a:rPr lang="en-US" dirty="0"/>
              <a:t>ClaimCenter receives FNOL Reports</a:t>
            </a:r>
          </a:p>
          <a:p>
            <a:pPr eaLnBrk="1" hangingPunct="1"/>
            <a:r>
              <a:rPr lang="en-US" dirty="0"/>
              <a:t>First Notice Systems (FNS) is a Guidewire partner that handles FNOL intake for all types of insurance carriers. It is the most common FNOL application from which ClaimCenter imports FNOL reports. FNS has both outsourcing services and an application called </a:t>
            </a:r>
            <a:r>
              <a:rPr lang="en-US" dirty="0" err="1"/>
              <a:t>ClaimCapture</a:t>
            </a:r>
            <a:r>
              <a:rPr lang="en-US" dirty="0"/>
              <a:t>. </a:t>
            </a:r>
            <a:r>
              <a:rPr lang="en-US" dirty="0" err="1"/>
              <a:t>ClaimCapture</a:t>
            </a:r>
            <a:r>
              <a:rPr lang="en-US" dirty="0"/>
              <a:t> competes with the Guidewire FNOL/Quick Claim functionality in ClaimCenter to some extent, but the partnership with Guidewire is important because FNS provides a call center service that many of our customers leverage for after-hours operations. </a:t>
            </a:r>
          </a:p>
          <a:p>
            <a:pPr eaLnBrk="1" hangingPunct="1"/>
            <a:r>
              <a:rPr lang="en-US" dirty="0"/>
              <a:t>The effort around planning and configuring this integration point is typically minimal. The integration occurs in one direction and the information itself is relatively uncomplicated, inherently structured, and tends to follow at least some accepted industry practices.</a:t>
            </a:r>
          </a:p>
          <a:p>
            <a:pPr eaLnBrk="1" hangingPunct="1"/>
            <a:r>
              <a:rPr lang="en-US" dirty="0"/>
              <a:t>A given instance of ClaimCenter may be integrated with one or more first notice applications.</a:t>
            </a:r>
          </a:p>
          <a:p>
            <a:pPr eaLnBrk="1" hangingPunct="1"/>
            <a:r>
              <a:rPr lang="en-US" dirty="0"/>
              <a:t>A given FNOL application could be hosted by the carrier. There are also FNOL application providers used by small carriers who cannot afford the infrastructure (such as customer-facing portal) or the round-the-clock access on their own.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42</a:t>
            </a:fld>
            <a:endParaRPr lang="en-US" altLang="en-US" sz="1200" dirty="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6C3E6217-C50F-4406-8ADB-2EEB33F794A1}" type="slidenum">
              <a:rPr lang="en-US" altLang="en-US" sz="1200" smtClean="0">
                <a:solidFill>
                  <a:schemeClr val="tx1"/>
                </a:solidFill>
              </a:rPr>
              <a:pPr eaLnBrk="1" hangingPunct="1"/>
              <a:t>43</a:t>
            </a:fld>
            <a:endParaRPr lang="en-US" altLang="en-US" sz="1200" dirty="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dirty="0" err="1"/>
              <a:t>workplan</a:t>
            </a:r>
            <a:r>
              <a:rPr lang="en-US" dirty="0"/>
              <a:t>" are created and assigned. These activities identify the work that must be done to process the claim and who must do it.</a:t>
            </a:r>
          </a:p>
          <a:p>
            <a:r>
              <a:rPr lang="en-US" dirty="0"/>
              <a:t>Claim setup is run only when the NCW completes, or when you call the </a:t>
            </a:r>
            <a:r>
              <a:rPr lang="en-US" dirty="0" err="1"/>
              <a:t>addFNOL</a:t>
            </a:r>
            <a:r>
              <a:rPr lang="en-US" dirty="0"/>
              <a:t>() method from the web services API. You cannot invoke setup from rules.</a:t>
            </a: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D43F7DB3-7312-4DF1-8FA8-872A60ED9192}" type="slidenum">
              <a:rPr lang="en-US" altLang="en-US" sz="1200" smtClean="0">
                <a:solidFill>
                  <a:schemeClr val="tx1"/>
                </a:solidFill>
              </a:rPr>
              <a:pPr eaLnBrk="1" hangingPunct="1"/>
              <a:t>44</a:t>
            </a:fld>
            <a:endParaRPr lang="en-US" altLang="en-US" sz="1200" dirty="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24809219-81D0-4F4A-AA5F-3EF6952FE1AF}" type="slidenum">
              <a:rPr lang="en-US" altLang="en-US" sz="1200" smtClean="0">
                <a:solidFill>
                  <a:schemeClr val="tx1"/>
                </a:solidFill>
              </a:rPr>
              <a:pPr eaLnBrk="1" hangingPunct="1"/>
              <a:t>45</a:t>
            </a:fld>
            <a:endParaRPr lang="en-US" altLang="en-US" sz="1200" dirty="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summarize:</a:t>
            </a:r>
          </a:p>
          <a:p>
            <a:pPr lvl="1" eaLnBrk="1" hangingPunct="1"/>
            <a:r>
              <a:rPr lang="en-US"/>
              <a:t>Segmentation rules segment, or determine the strategy for, the claim. The result of these rules is a segment value being assigned to the claim.</a:t>
            </a:r>
          </a:p>
          <a:p>
            <a:pPr lvl="1" eaLnBrk="1" hangingPunct="1"/>
            <a:r>
              <a:rPr lang="en-US"/>
              <a:t>Claim assignment rules assign the claim to a group and a user in that group.</a:t>
            </a:r>
          </a:p>
          <a:p>
            <a:pPr lvl="1" eaLnBrk="1" hangingPunct="1"/>
            <a:r>
              <a:rPr lang="en-US"/>
              <a:t>Workplan rules create a series of activities for the claim known as the workplan, and assign those activities to appropriate users.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46</a:t>
            </a:fld>
            <a:endParaRPr lang="en-US" altLang="en-US" sz="1200" dirty="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9D1DA31-3CDC-483D-B23A-88941DD1942E}" type="slidenum">
              <a:rPr lang="en-US" altLang="en-US" sz="1200" smtClean="0">
                <a:solidFill>
                  <a:schemeClr val="tx1"/>
                </a:solidFill>
              </a:rPr>
              <a:pPr eaLnBrk="1" hangingPunct="1"/>
              <a:t>47</a:t>
            </a:fld>
            <a:endParaRPr lang="en-US" altLang="en-US" sz="1200" dirty="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After claim setup has been completed, validation rules are executed to verify that the claim meets the minimum set of requirements to exist in the system as a claim other users can view and modify. If any of the validation rules fail, then:</a:t>
            </a:r>
          </a:p>
          <a:p>
            <a:pPr lvl="1" eaLnBrk="1" hangingPunct="1"/>
            <a:r>
              <a:rPr lang="en-US"/>
              <a:t>If the claim was created in the new claim wizard, the user must either cancel the claim or fix the errors and re-save the claim.</a:t>
            </a:r>
          </a:p>
          <a:p>
            <a:pPr lvl="1" eaLnBrk="1" hangingPunct="1"/>
            <a:r>
              <a:rPr lang="en-US"/>
              <a:t>If the claim was imported, then the import of that claim fails. An error might be returned to the FNOL application and/or logged so that a system administrator could investigate the issue as needed.</a:t>
            </a:r>
          </a:p>
          <a:p>
            <a:pPr eaLnBrk="1" hangingPunct="1"/>
            <a:r>
              <a:rPr lang="en-US"/>
              <a:t>When validation occurs successfully, the claim intake process is done.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D2791FE0-A936-48F8-87D4-4216AC68823E}" type="slidenum">
              <a:rPr lang="en-US" altLang="en-US" sz="1200" smtClean="0">
                <a:solidFill>
                  <a:schemeClr val="tx1"/>
                </a:solidFill>
              </a:rPr>
              <a:pPr eaLnBrk="1" hangingPunct="1"/>
              <a:t>48</a:t>
            </a:fld>
            <a:endParaRPr lang="en-US" altLang="en-US" sz="1200" dirty="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three validation levels common to nearly every carrier ("load save", "new loss completion" and "ability to pay"). The intermediate levels vary from carrier to carrier.</a:t>
            </a:r>
          </a:p>
          <a:p>
            <a:pPr eaLnBrk="1" hangingPunct="1"/>
            <a:r>
              <a:rPr lang="en-US"/>
              <a:t>In the base application, there are five levels of maturity:</a:t>
            </a:r>
          </a:p>
          <a:p>
            <a:pPr lvl="1" eaLnBrk="1" hangingPunct="1"/>
            <a:r>
              <a:rPr lang="en-US"/>
              <a:t>Load save - This is the level a claim must be at in order to be imported from an external system. A claim at this stage has not yet been touched by a user via ClaimCenter. (New claims created within ClaimCenter must also meet all conditions set at this level.)</a:t>
            </a:r>
          </a:p>
          <a:p>
            <a:pPr lvl="1" eaLnBrk="1" hangingPunct="1"/>
            <a:r>
              <a:rPr lang="en-US"/>
              <a:t>New loss completion - This is the level a claim must be at to be saved (or modified by a user if the claim is imported).</a:t>
            </a:r>
          </a:p>
          <a:p>
            <a:pPr lvl="1" eaLnBrk="1" hangingPunct="1"/>
            <a:r>
              <a:rPr lang="en-US"/>
              <a:t>Valid for ISO - This level is used to signify that the claim has the minimal information needed for filing with ISO.</a:t>
            </a:r>
          </a:p>
          <a:p>
            <a:pPr lvl="1" eaLnBrk="1" hangingPunct="1"/>
            <a:r>
              <a:rPr lang="en-US"/>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a:t>Ability to pay - This is the level a claim must be at in order to have payments written against it.</a:t>
            </a:r>
          </a:p>
          <a:p>
            <a:pPr eaLnBrk="1" hangingPunct="1"/>
            <a:r>
              <a:rPr lang="en-US"/>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a:p>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896E3990-F7AA-4346-B315-A35942EEA3A0}" type="slidenum">
              <a:rPr lang="en-US" altLang="en-US" sz="1200" smtClean="0">
                <a:solidFill>
                  <a:schemeClr val="tx1"/>
                </a:solidFill>
              </a:rPr>
              <a:pPr eaLnBrk="1" hangingPunct="1"/>
              <a:t>49</a:t>
            </a:fld>
            <a:endParaRPr lang="en-US" altLang="en-US" sz="1200" dirty="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Claims created through the new claim wizard must meet all conditions at the "new loss completion" level and any level below it. In the base application, the only level below it is "load save".</a:t>
            </a:r>
          </a:p>
          <a:p>
            <a:pPr eaLnBrk="1" hangingPunct="1"/>
            <a:endParaRPr lang="en-US"/>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0DE940A7-DDE6-470F-9745-049C36F3C242}" type="slidenum">
              <a:rPr lang="en-US" altLang="en-US" sz="1200" smtClean="0">
                <a:solidFill>
                  <a:schemeClr val="tx1"/>
                </a:solidFill>
              </a:rPr>
              <a:pPr eaLnBrk="1" hangingPunct="1"/>
              <a:t>5</a:t>
            </a:fld>
            <a:endParaRPr lang="en-US" altLang="en-US" sz="1200" dirty="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During intake, the carrier is informed of a potentially covered loss. For auto and property claims, this is often referred to as First Notice of Loss (FNOL). For workers' comp claims, this is also known as First Report of Injury (FROI) or First Report of Injury (FROI).</a:t>
            </a:r>
          </a:p>
          <a:p>
            <a:pPr eaLnBrk="1" hangingPunct="1"/>
            <a:r>
              <a:rPr lang="en-US" dirty="0"/>
              <a:t>The intake event is significant because:</a:t>
            </a:r>
          </a:p>
          <a:p>
            <a:pPr lvl="1" eaLnBrk="1" hangingPunct="1"/>
            <a:r>
              <a:rPr lang="en-US" dirty="0"/>
              <a:t>It is the point in time at which the claim is created and assigned to an adjuster.</a:t>
            </a:r>
          </a:p>
          <a:p>
            <a:pPr lvl="1" eaLnBrk="1" hangingPunct="1"/>
            <a:r>
              <a:rPr lang="en-US" dirty="0"/>
              <a:t>It is the point in time which determines when other events must occur. (For example, the business process may require that all coverages in question be verified within 30 days of the FNOL.)</a:t>
            </a:r>
          </a:p>
          <a:p>
            <a:pPr lvl="1" eaLnBrk="1" hangingPunct="1"/>
            <a:r>
              <a:rPr lang="en-US" dirty="0"/>
              <a:t>It is the first major opportunity to control costs with regards to reducing leakage. (For example, if the intake process is sufficiently robust, then an auto claim which is a total loss can be assessed rapidly, and costs associated to storing the car can be reduced or eliminated.)</a:t>
            </a:r>
          </a:p>
          <a:p>
            <a:pPr lvl="1" eaLnBrk="1" hangingPunct="1"/>
            <a:r>
              <a:rPr lang="en-US" dirty="0"/>
              <a:t>It is the first major opportunity to reduce the time needed to process a claim. (For example, common intake steps can be automated, such as creating activities for work that always need to be done for a given type of claim rather than waiting for a user to manually create them.)</a:t>
            </a:r>
          </a:p>
          <a:p>
            <a:pPr lvl="1" eaLnBrk="1" hangingPunct="1"/>
            <a:r>
              <a:rPr lang="en-US" dirty="0"/>
              <a:t>It is the first major opportunity to control costs with regards to business efficiency. (For example, if the intake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dirty="0"/>
              <a:t>It can set the tone for the entire claim process. If the insured feels that the carrier is concerned, it can expedite processing and minimize the chance of later legal action.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B705AF94-F3AD-419A-BCD4-F2BF94428584}" type="slidenum">
              <a:rPr lang="en-US" altLang="en-US" sz="1200" smtClean="0">
                <a:solidFill>
                  <a:schemeClr val="tx1"/>
                </a:solidFill>
              </a:rPr>
              <a:pPr eaLnBrk="1" hangingPunct="1"/>
              <a:t>50</a:t>
            </a:fld>
            <a:endParaRPr lang="en-US" altLang="en-US" sz="1200" dirty="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an imported claim satisfies all conditions at the "load save" level and does not satisfy all conditions at the "new loss completion" level, then an activity is typically generated to review the imported FNOL. This activity is assigned to an "FNOL queue". Users can retrieve the activity from the queue, review the FNOL, and make the changes needed to get it to meet the "new loss completion" level.</a:t>
            </a:r>
          </a:p>
          <a:p>
            <a:pPr eaLnBrk="1" hangingPunct="1"/>
            <a:endParaRPr lang="en-US"/>
          </a:p>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DFF9B3FD-54EC-4619-8CDE-D2F1641D3865}" type="slidenum">
              <a:rPr lang="en-US" altLang="en-US" sz="1200" smtClean="0">
                <a:solidFill>
                  <a:schemeClr val="tx1"/>
                </a:solidFill>
              </a:rPr>
              <a:pPr eaLnBrk="1" hangingPunct="1"/>
              <a:t>51</a:t>
            </a:fld>
            <a:endParaRPr lang="en-US" altLang="en-US" sz="1200" dirty="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 imported claim fails validation if it does not meet all conditions at the "load save" level. In the example above, if the claim is imported but does not have a valid policy number, it will fail validation.</a:t>
            </a:r>
          </a:p>
          <a:p>
            <a:pPr eaLnBrk="1" hangingPunct="1"/>
            <a:r>
              <a:rPr lang="en-US" dirty="0"/>
              <a:t>A new claim wizard claim fails validation if it does not meet all conditions at and below the "new loss completion" level. In the example above, if the claim is created in the new claim wizard but does not have a valid policy number and specifies the insured is at fault without a fault rating, then it will fail validation.</a:t>
            </a: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5F567CB0-D102-42FB-8401-3CD8A0C402E4}" type="slidenum">
              <a:rPr lang="en-US" altLang="en-US" sz="1200" smtClean="0">
                <a:solidFill>
                  <a:schemeClr val="tx1"/>
                </a:solidFill>
              </a:rPr>
              <a:pPr eaLnBrk="1" hangingPunct="1"/>
              <a:t>52</a:t>
            </a:fld>
            <a:endParaRPr lang="en-US" altLang="en-US" sz="1200" dirty="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4EA4D962-0F87-404D-A663-30DE99564AE2}" type="slidenum">
              <a:rPr lang="en-US" altLang="en-US" sz="1200" smtClean="0">
                <a:solidFill>
                  <a:schemeClr val="tx1"/>
                </a:solidFill>
              </a:rPr>
              <a:pPr eaLnBrk="1" hangingPunct="1"/>
              <a:t>53</a:t>
            </a:fld>
            <a:endParaRPr lang="en-US" altLang="en-US" sz="1200" dirty="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Answers</a:t>
            </a:r>
          </a:p>
          <a:p>
            <a:pPr eaLnBrk="1" hangingPunct="1"/>
            <a:r>
              <a:rPr lang="en-US"/>
              <a:t>1.	a) True. (If it doesn't go through intake, it is not a claim.)</a:t>
            </a:r>
          </a:p>
          <a:p>
            <a:pPr eaLnBrk="1" hangingPunct="1"/>
            <a:r>
              <a:rPr lang="en-US"/>
              <a:t>	b) False. (Many claims result in payments, but some claims do not.)</a:t>
            </a:r>
          </a:p>
          <a:p>
            <a:pPr eaLnBrk="1" hangingPunct="1"/>
            <a:r>
              <a:rPr lang="en-US"/>
              <a:t>	c) False. (Recovery is appropriate only if there is a salvageable item or if there is a third party at fault.)</a:t>
            </a:r>
          </a:p>
          <a:p>
            <a:pPr eaLnBrk="1" hangingPunct="1"/>
            <a:r>
              <a:rPr lang="en-US"/>
              <a:t>	d) False. (The statement is a true statement about fraud detection. Special investigations occurs only if some suspicious and possibly fraudulent activity is detected.)</a:t>
            </a:r>
          </a:p>
          <a:p>
            <a:pPr eaLnBrk="1" hangingPunct="1"/>
            <a:r>
              <a:rPr lang="en-US"/>
              <a:t>	e) True.</a:t>
            </a:r>
          </a:p>
          <a:p>
            <a:pPr eaLnBrk="1" hangingPunct="1"/>
            <a:r>
              <a:rPr lang="en-US"/>
              <a:t>2. A claim or exposure is at the "new loss completion" level when it is initially created.</a:t>
            </a:r>
          </a:p>
          <a:p>
            <a:pPr eaLnBrk="1" hangingPunct="1"/>
            <a:r>
              <a:rPr lang="en-US"/>
              <a:t>3. You want the claim and its exposures to get to the "ability to pay" level because you can write checks only against claims at ability to pay from exposures at ability to pay.</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3839D859-1FBE-4FBE-818C-84195FA919ED}" type="slidenum">
              <a:rPr lang="en-US" altLang="en-US" sz="1200" smtClean="0">
                <a:solidFill>
                  <a:schemeClr val="tx1"/>
                </a:solidFill>
              </a:rPr>
              <a:pPr eaLnBrk="1" hangingPunct="1"/>
              <a:t>54</a:t>
            </a:fld>
            <a:endParaRPr lang="en-US" altLang="en-US" sz="1200" dirty="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Answers</a:t>
            </a:r>
          </a:p>
          <a:p>
            <a:pPr eaLnBrk="1" hangingPunct="1"/>
            <a:r>
              <a:rPr lang="en-US" dirty="0"/>
              <a:t>1. This typically depends on the size of the carrier. For larger carriers, the intake process may be managed by a CSR, who is responsible for identifying the minimal amount of information for a claim and seeing that it is assigned to an adjuster. For smaller carriers, the intake process may be managed by an adjuster.</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2. The policy, the parties involved, loss event</a:t>
            </a:r>
            <a:r>
              <a:rPr lang="en-US" baseline="0" dirty="0"/>
              <a:t>, and incidents. </a:t>
            </a:r>
            <a:r>
              <a:rPr lang="en-US" i="1" baseline="0" dirty="0"/>
              <a:t>Loss event </a:t>
            </a:r>
            <a:r>
              <a:rPr lang="en-US" baseline="0" dirty="0"/>
              <a:t>information would be </a:t>
            </a:r>
            <a:r>
              <a:rPr lang="en-US" dirty="0"/>
              <a:t>details such as where, when (loss date), who was at fault,</a:t>
            </a:r>
            <a:r>
              <a:rPr lang="en-US" baseline="0" dirty="0"/>
              <a:t> etc.</a:t>
            </a:r>
            <a:endParaRPr lang="en-US" dirty="0"/>
          </a:p>
          <a:p>
            <a:pPr eaLnBrk="1" hangingPunct="1"/>
            <a:r>
              <a:rPr lang="en-US" dirty="0"/>
              <a:t>3. ClaimCenter receives the claim data from the FNOL application but does not typically send any information to the FNOL application.</a:t>
            </a:r>
          </a:p>
          <a:p>
            <a:pPr eaLnBrk="1" hangingPunct="1"/>
            <a:r>
              <a:rPr lang="en-US" dirty="0"/>
              <a:t>4. The claim is segmented and assigned and the claim's </a:t>
            </a:r>
            <a:r>
              <a:rPr lang="en-US" dirty="0" err="1"/>
              <a:t>workplan</a:t>
            </a:r>
            <a:r>
              <a:rPr lang="en-US" dirty="0"/>
              <a:t> activities are created and assigned.</a:t>
            </a:r>
          </a:p>
          <a:p>
            <a:pPr eaLnBrk="1" hangingPunct="1"/>
            <a:r>
              <a:rPr lang="en-US" dirty="0"/>
              <a:t>5. For both a) and b), validation fails and the user must fix the errors or cancel the new claim.</a:t>
            </a:r>
          </a:p>
          <a:p>
            <a:pPr eaLnBrk="1" hangingPunct="1"/>
            <a:r>
              <a:rPr lang="en-US" dirty="0"/>
              <a:t>6. a) The import fails. b) The import succeeds, but an activity is typically generated so that a user will review the claim and bring it up to the new loss level.</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The Claims Process &amp; Claim Intake - </a:t>
            </a:r>
            <a:fld id="{211C349A-83C9-44D0-A356-DBEB3FC715FC}" type="slidenum">
              <a:rPr lang="en-US" altLang="en-US" smtClean="0"/>
              <a:pPr>
                <a:defRPr/>
              </a:pPr>
              <a:t>55</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32DCEE63-B0C3-4D5F-B712-D453C7A58D1E}" type="slidenum">
              <a:rPr lang="en-US" altLang="en-US" sz="1200" smtClean="0">
                <a:solidFill>
                  <a:schemeClr val="tx1"/>
                </a:solidFill>
              </a:rPr>
              <a:pPr eaLnBrk="1" hangingPunct="1"/>
              <a:t>6</a:t>
            </a:fld>
            <a:endParaRPr lang="en-US" altLang="en-US" sz="1200" dirty="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Adjudication is the process of determining if you are going to pay a claim, and if so, how much you are going to pay.</a:t>
            </a:r>
          </a:p>
          <a:p>
            <a:pPr eaLnBrk="1" hangingPunct="1"/>
            <a:r>
              <a:rPr lang="en-US"/>
              <a:t>Within the insurance industry, adjudication is often further sub-divided into two phases: discovery/investigation and loss assessment.</a:t>
            </a:r>
          </a:p>
          <a:p>
            <a:pPr eaLnBrk="1" hangingPunct="1"/>
            <a:r>
              <a:rPr lang="en-US"/>
              <a:t>During discovery (which is also often referred to as investigation), the carrier gathers whatever information is needed to process the claim. In some cases, all of the data may have been acquired during intake. In other cases, the carrier may need to do additional work, such as:</a:t>
            </a:r>
          </a:p>
          <a:p>
            <a:pPr lvl="1" eaLnBrk="1" hangingPunct="1"/>
            <a:r>
              <a:rPr lang="en-US"/>
              <a:t>Verify whether the loss is covered</a:t>
            </a:r>
          </a:p>
          <a:p>
            <a:pPr lvl="1" eaLnBrk="1" hangingPunct="1"/>
            <a:r>
              <a:rPr lang="en-US"/>
              <a:t>Obtain statements from witnesses</a:t>
            </a:r>
          </a:p>
          <a:p>
            <a:pPr lvl="1" eaLnBrk="1" hangingPunct="1"/>
            <a:r>
              <a:rPr lang="en-US"/>
              <a:t>Obtain information from third-party systems, such as metropolitan police reports</a:t>
            </a:r>
          </a:p>
          <a:p>
            <a:pPr lvl="1" eaLnBrk="1" hangingPunct="1"/>
            <a:r>
              <a:rPr lang="en-US"/>
              <a:t>Obtain estimates from the claimant or approved vendors</a:t>
            </a:r>
          </a:p>
          <a:p>
            <a:pPr eaLnBrk="1" hangingPunct="1"/>
            <a:r>
              <a:rPr lang="en-US"/>
              <a:t>During loss assessment, the carrier determines how much the claim is going to cost. This involves both payments made to claimants as well as expenses incurred in processing the claim. This could also involve recovery, which involves situations where money can be acquired from other parties to help recoup the carrier's expenditures.</a:t>
            </a:r>
          </a:p>
          <a:p>
            <a:pPr eaLnBrk="1" hangingPunct="1"/>
            <a:r>
              <a:rPr lang="en-US"/>
              <a:t>In general, assessments and estimates done by parties not working directly for the carrier fall into the realm of discovery/investigation. Assessments and estimates done by parties working directly for the carrier fall into the realm of loss assessment.</a:t>
            </a:r>
          </a:p>
          <a:p>
            <a:pPr eaLnBrk="1" hangingPunct="1"/>
            <a:r>
              <a:rPr lang="en-US"/>
              <a:t>The discovery/investigation phase and loss assessment phase are not discrete. It is not unusual for a claim to bounce back and forth between these two phases as information is gathered and loss is assessed. Therefore, from the standpoint of the course, it is easier to address the two of them together at the adjudication level.</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C82F94C4-BE00-410A-A983-F579E8077A3E}" type="slidenum">
              <a:rPr lang="en-US" altLang="en-US" sz="1200" smtClean="0">
                <a:solidFill>
                  <a:schemeClr val="tx1"/>
                </a:solidFill>
              </a:rPr>
              <a:pPr eaLnBrk="1" hangingPunct="1"/>
              <a:t>7</a:t>
            </a:fld>
            <a:endParaRPr lang="en-US" altLang="en-US" sz="1200" dirty="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the loss has been assessed and the payment has been approved, the carrier can provide the payments to the claimants. The payment phase involves creating, approving, and issuing the checks.</a:t>
            </a:r>
          </a:p>
          <a:p>
            <a:pPr eaLnBrk="1" hangingPunct="1"/>
            <a:r>
              <a:rPr lang="en-US" dirty="0"/>
              <a:t>One major concern of all insurance carriers is "leakage". Leakage is defined as "claims payments beyond those necessary to satisfy a typical claimant". Leakage could occur in many ways, including but not limited to:</a:t>
            </a:r>
          </a:p>
          <a:p>
            <a:pPr lvl="1" eaLnBrk="1" hangingPunct="1"/>
            <a:r>
              <a:rPr lang="en-US" dirty="0"/>
              <a:t>Paying for a loss that occurred at a time when the policy was not in effect, or for a loss which was not covered on the policy.</a:t>
            </a:r>
          </a:p>
          <a:p>
            <a:pPr lvl="1" eaLnBrk="1" hangingPunct="1"/>
            <a:r>
              <a:rPr lang="en-US" dirty="0"/>
              <a:t>Paying an amount in excess of the responsibility of the carrier (such as paying $1100 for a coverage with a $1000 limit).</a:t>
            </a:r>
          </a:p>
          <a:p>
            <a:pPr lvl="1" eaLnBrk="1" hangingPunct="1"/>
            <a:r>
              <a:rPr lang="en-US" dirty="0"/>
              <a:t>Paying an amount in excess of what the claimant needs to be indemnified (such as paying $600 for a repair that most reputable mechanics would estimate at $400).</a:t>
            </a:r>
          </a:p>
          <a:p>
            <a:pPr eaLnBrk="1" hangingPunct="1"/>
            <a:r>
              <a:rPr lang="en-US" dirty="0"/>
              <a:t>In order to identify and control leakage, a carrier must closely track what payments are being made for. Consequently, the payment phase involves a somewhat rigorous categorization of claim costs (money paid to indemnify claimants) and expenses (expenses incurred as a result of processing the claim, such as an inspection fee and mileage reimbursement for a property inspector who inspects damage done to a factory).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5DA95A11-02E3-40D1-BCD0-83EAC374F283}" type="slidenum">
              <a:rPr lang="en-US" altLang="en-US" sz="1200" smtClean="0">
                <a:solidFill>
                  <a:schemeClr val="tx1"/>
                </a:solidFill>
              </a:rPr>
              <a:pPr eaLnBrk="1" hangingPunct="1"/>
              <a:t>8</a:t>
            </a:fld>
            <a:endParaRPr lang="en-US" altLang="en-US" sz="1200" dirty="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some cases, the carrier may also attempt to recover funds paid to the claimant by obtaining money from a third party's carrier if the third party was at fault (which is known as "subrogation") or by taking possession of a significantly damaged property and selling all or parts of it to a third party (which is known as "salvage").</a:t>
            </a:r>
          </a:p>
          <a:p>
            <a:pPr eaLnBrk="1" hangingPunct="1"/>
            <a:r>
              <a:rPr lang="en-US"/>
              <a:t>Technically speaking, recovery does not need to start after payment. Recovery can begin as early as first notice of loss if enough information is known at this time. (For example, early in the claims process, the carrier could determine that the car is a total loss and immediately take possession of it and sell it to a salvage yard.)</a:t>
            </a:r>
          </a:p>
          <a:p>
            <a:pPr eaLnBrk="1" hangingPunct="1"/>
            <a:r>
              <a:rPr lang="en-US"/>
              <a:t>The image shown above is meant to represent a salvage opportunity. The damaged car is considered a total loss, so the carrier (Acme) takes possession of the car from the insured. Acme then sells the car to a salvage yard for parts (the exchange of the damaged car for some amount of money).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The Claims Process &amp; Claim Intake - </a:t>
            </a:r>
            <a:fld id="{2C87265B-0589-487D-9C8C-2555543F6F75}" type="slidenum">
              <a:rPr lang="en-US" altLang="en-US" sz="1200" smtClean="0">
                <a:solidFill>
                  <a:schemeClr val="tx1"/>
                </a:solidFill>
              </a:rPr>
              <a:pPr eaLnBrk="1" hangingPunct="1"/>
              <a:t>9</a:t>
            </a:fld>
            <a:endParaRPr lang="en-US" altLang="en-US" sz="1200" dirty="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Litigation is an umbrella term for several activities which involve the resolution of disputes. It includes</a:t>
            </a:r>
          </a:p>
          <a:p>
            <a:pPr lvl="1" eaLnBrk="1" hangingPunct="1"/>
            <a:r>
              <a:rPr lang="en-US"/>
              <a:t>Evaluation (an assessment of the liabilities and damages involved in the plan of action to settle, that is the expected costs) </a:t>
            </a:r>
          </a:p>
          <a:p>
            <a:pPr lvl="1" eaLnBrk="1" hangingPunct="1"/>
            <a:r>
              <a:rPr lang="en-US"/>
              <a:t>Negotiation (the back-and-forth discussion of how much loss occurred and how much indemnification is required)</a:t>
            </a:r>
          </a:p>
          <a:p>
            <a:pPr lvl="1" eaLnBrk="1" hangingPunct="1"/>
            <a:r>
              <a:rPr lang="en-US"/>
              <a:t>Mediation and arbitration (which involves the resolution of a dispute with the assistance of a third party without actually filing a law suit)</a:t>
            </a:r>
          </a:p>
          <a:p>
            <a:pPr lvl="1" eaLnBrk="1" hangingPunct="1"/>
            <a:r>
              <a:rPr lang="en-US"/>
              <a:t>Actual litigation (law suits)</a:t>
            </a:r>
          </a:p>
          <a:p>
            <a:pPr eaLnBrk="1" hangingPunct="1"/>
            <a:r>
              <a:rPr lang="en-US"/>
              <a:t>Litigation can occur during any or all of the other phases. For example, there may already be pending litigation at the time that the loss is reported to the carrier. A claim of this nature can be flagged as a "first notice suit" claim. However, when litigation is an issue, it is typically relevant only to certain phases of claims processing. (For example, the litigation may involve tasks in the adjudication phase, but have no relevant activity during the payment phase.)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1317673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590366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31487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574522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76070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858303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5549439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9774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0210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733865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7452432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5289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D240477A-3F31-46EE-885C-E25659306CC4}"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dirty="0"/>
              <a:t>The Claims Process and Claim Intake</a:t>
            </a:r>
          </a:p>
        </p:txBody>
      </p:sp>
      <p:sp>
        <p:nvSpPr>
          <p:cNvPr id="4099" name="Text Placeholder 4"/>
          <p:cNvSpPr>
            <a:spLocks noGrp="1"/>
          </p:cNvSpPr>
          <p:nvPr>
            <p:ph type="body" sz="quarter" idx="10"/>
          </p:nvPr>
        </p:nvSpPr>
        <p:spPr>
          <a:xfrm>
            <a:off x="5718175" y="6167438"/>
            <a:ext cx="3089275" cy="273050"/>
          </a:xfrm>
        </p:spPr>
        <p:txBody>
          <a:bodyPr/>
          <a:lstStyle/>
          <a:p>
            <a:r>
              <a:rPr lang="en-US" dirty="0"/>
              <a:t>08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5" name="Rectangle 3"/>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6" name="Text Box 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3317" name="Text Box 5"/>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pic>
        <p:nvPicPr>
          <p:cNvPr id="13318" name="Picture 6" descr="j01850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3450" y="3024188"/>
            <a:ext cx="1422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7"/>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3320" name="Rectangle 8"/>
          <p:cNvSpPr>
            <a:spLocks noGrp="1" noChangeArrowheads="1"/>
          </p:cNvSpPr>
          <p:nvPr>
            <p:ph type="title"/>
          </p:nvPr>
        </p:nvSpPr>
        <p:spPr/>
        <p:txBody>
          <a:bodyPr/>
          <a:lstStyle/>
          <a:p>
            <a:r>
              <a:rPr lang="en-US"/>
              <a:t>Fraud detection and special investigations</a:t>
            </a:r>
          </a:p>
        </p:txBody>
      </p:sp>
      <p:grpSp>
        <p:nvGrpSpPr>
          <p:cNvPr id="13321" name="Group 9"/>
          <p:cNvGrpSpPr>
            <a:grpSpLocks/>
          </p:cNvGrpSpPr>
          <p:nvPr/>
        </p:nvGrpSpPr>
        <p:grpSpPr bwMode="auto">
          <a:xfrm>
            <a:off x="3841750" y="908050"/>
            <a:ext cx="1495425" cy="481013"/>
            <a:chOff x="1572" y="1579"/>
            <a:chExt cx="942" cy="303"/>
          </a:xfrm>
        </p:grpSpPr>
        <p:sp>
          <p:nvSpPr>
            <p:cNvPr id="13346" name="Text Box 10"/>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3347" name="Rectangle 11"/>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Line 12"/>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3"/>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14"/>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15"/>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6" name="Rectangle 16"/>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Line 17"/>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18"/>
          <p:cNvGrpSpPr>
            <a:grpSpLocks/>
          </p:cNvGrpSpPr>
          <p:nvPr/>
        </p:nvGrpSpPr>
        <p:grpSpPr bwMode="auto">
          <a:xfrm>
            <a:off x="6916738" y="1531938"/>
            <a:ext cx="2132012" cy="836612"/>
            <a:chOff x="4202" y="3254"/>
            <a:chExt cx="1343" cy="527"/>
          </a:xfrm>
        </p:grpSpPr>
        <p:sp>
          <p:nvSpPr>
            <p:cNvPr id="13344" name="Text Box 19"/>
            <p:cNvSpPr txBox="1">
              <a:spLocks noChangeArrowheads="1"/>
            </p:cNvSpPr>
            <p:nvPr/>
          </p:nvSpPr>
          <p:spPr bwMode="auto">
            <a:xfrm>
              <a:off x="4228" y="3288"/>
              <a:ext cx="129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3345" name="Rectangle 20"/>
            <p:cNvSpPr>
              <a:spLocks noChangeArrowheads="1"/>
            </p:cNvSpPr>
            <p:nvPr/>
          </p:nvSpPr>
          <p:spPr bwMode="auto">
            <a:xfrm>
              <a:off x="4202" y="3254"/>
              <a:ext cx="1343" cy="52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9" name="Line 21"/>
          <p:cNvSpPr>
            <a:spLocks noChangeShapeType="1"/>
          </p:cNvSpPr>
          <p:nvPr/>
        </p:nvSpPr>
        <p:spPr bwMode="auto">
          <a:xfrm>
            <a:off x="5878513" y="1754188"/>
            <a:ext cx="1006475"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2"/>
          <p:cNvSpPr>
            <a:spLocks noChangeShapeType="1"/>
          </p:cNvSpPr>
          <p:nvPr/>
        </p:nvSpPr>
        <p:spPr bwMode="auto">
          <a:xfrm>
            <a:off x="5878513" y="4073525"/>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1" name="Line 23"/>
          <p:cNvSpPr>
            <a:spLocks noChangeShapeType="1"/>
          </p:cNvSpPr>
          <p:nvPr/>
        </p:nvSpPr>
        <p:spPr bwMode="auto">
          <a:xfrm>
            <a:off x="5878513" y="5194300"/>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4"/>
          <p:cNvSpPr>
            <a:spLocks noChangeShapeType="1"/>
          </p:cNvSpPr>
          <p:nvPr/>
        </p:nvSpPr>
        <p:spPr bwMode="auto">
          <a:xfrm>
            <a:off x="5878513" y="620553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3" name="Line 25"/>
          <p:cNvSpPr>
            <a:spLocks noChangeShapeType="1"/>
          </p:cNvSpPr>
          <p:nvPr/>
        </p:nvSpPr>
        <p:spPr bwMode="auto">
          <a:xfrm flipV="1">
            <a:off x="6569075" y="1735138"/>
            <a:ext cx="0" cy="44608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4" name="Line 26"/>
          <p:cNvSpPr>
            <a:spLocks noChangeShapeType="1"/>
          </p:cNvSpPr>
          <p:nvPr/>
        </p:nvSpPr>
        <p:spPr bwMode="auto">
          <a:xfrm>
            <a:off x="5878513" y="282098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5" name="Line 27"/>
          <p:cNvSpPr>
            <a:spLocks noChangeShapeType="1"/>
          </p:cNvSpPr>
          <p:nvPr/>
        </p:nvSpPr>
        <p:spPr bwMode="auto">
          <a:xfrm>
            <a:off x="8005763" y="2370138"/>
            <a:ext cx="0" cy="406876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2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7" name="Group 29"/>
          <p:cNvGrpSpPr>
            <a:grpSpLocks/>
          </p:cNvGrpSpPr>
          <p:nvPr/>
        </p:nvGrpSpPr>
        <p:grpSpPr bwMode="auto">
          <a:xfrm>
            <a:off x="650875" y="2992438"/>
            <a:ext cx="3092450" cy="1979612"/>
            <a:chOff x="410" y="1885"/>
            <a:chExt cx="1948" cy="1247"/>
          </a:xfrm>
        </p:grpSpPr>
        <p:sp>
          <p:nvSpPr>
            <p:cNvPr id="13339" name="Rectangle 30"/>
            <p:cNvSpPr>
              <a:spLocks noChangeArrowheads="1"/>
            </p:cNvSpPr>
            <p:nvPr/>
          </p:nvSpPr>
          <p:spPr bwMode="auto">
            <a:xfrm>
              <a:off x="462" y="1885"/>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0" name="Rectangle 31"/>
            <p:cNvSpPr>
              <a:spLocks noChangeArrowheads="1"/>
            </p:cNvSpPr>
            <p:nvPr/>
          </p:nvSpPr>
          <p:spPr bwMode="auto">
            <a:xfrm>
              <a:off x="462" y="2829"/>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32"/>
            <p:cNvSpPr txBox="1">
              <a:spLocks noChangeArrowheads="1"/>
            </p:cNvSpPr>
            <p:nvPr/>
          </p:nvSpPr>
          <p:spPr bwMode="auto">
            <a:xfrm>
              <a:off x="410" y="1921"/>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3342" name="Text Box 33"/>
            <p:cNvSpPr txBox="1">
              <a:spLocks noChangeArrowheads="1"/>
            </p:cNvSpPr>
            <p:nvPr/>
          </p:nvSpPr>
          <p:spPr bwMode="auto">
            <a:xfrm>
              <a:off x="410" y="2865"/>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3343" name="Line 34"/>
            <p:cNvSpPr>
              <a:spLocks noChangeShapeType="1"/>
            </p:cNvSpPr>
            <p:nvPr/>
          </p:nvSpPr>
          <p:spPr bwMode="auto">
            <a:xfrm>
              <a:off x="1384" y="2194"/>
              <a:ext cx="0" cy="6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8" name="Line 35"/>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197100" y="1962150"/>
            <a:ext cx="0" cy="101282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2197100" y="3482975"/>
            <a:ext cx="0" cy="99377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Line 4"/>
          <p:cNvSpPr>
            <a:spLocks noChangeShapeType="1"/>
          </p:cNvSpPr>
          <p:nvPr/>
        </p:nvSpPr>
        <p:spPr bwMode="auto">
          <a:xfrm>
            <a:off x="2197100" y="4983163"/>
            <a:ext cx="0" cy="9937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5"/>
          <p:cNvSpPr>
            <a:spLocks noChangeShapeType="1"/>
          </p:cNvSpPr>
          <p:nvPr/>
        </p:nvSpPr>
        <p:spPr bwMode="auto">
          <a:xfrm>
            <a:off x="5878513" y="1379538"/>
            <a:ext cx="0" cy="51371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Rectangle 6"/>
          <p:cNvSpPr>
            <a:spLocks noChangeArrowheads="1"/>
          </p:cNvSpPr>
          <p:nvPr/>
        </p:nvSpPr>
        <p:spPr bwMode="auto">
          <a:xfrm>
            <a:off x="3841750" y="908050"/>
            <a:ext cx="1495425" cy="481013"/>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3" name="Rectangle 7"/>
          <p:cNvSpPr>
            <a:spLocks noChangeArrowheads="1"/>
          </p:cNvSpPr>
          <p:nvPr/>
        </p:nvSpPr>
        <p:spPr bwMode="auto">
          <a:xfrm>
            <a:off x="6916738" y="1531938"/>
            <a:ext cx="2132012" cy="8366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4" name="Rectangle 8"/>
          <p:cNvSpPr>
            <a:spLocks noChangeArrowheads="1"/>
          </p:cNvSpPr>
          <p:nvPr/>
        </p:nvSpPr>
        <p:spPr bwMode="auto">
          <a:xfrm>
            <a:off x="5419725" y="908050"/>
            <a:ext cx="2355850" cy="481013"/>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5" name="Rectangle 9"/>
          <p:cNvSpPr>
            <a:spLocks noChangeArrowheads="1"/>
          </p:cNvSpPr>
          <p:nvPr/>
        </p:nvSpPr>
        <p:spPr bwMode="auto">
          <a:xfrm>
            <a:off x="733425" y="14938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6" name="Text Box 1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4347" name="Rectangle 11"/>
          <p:cNvSpPr>
            <a:spLocks noChangeArrowheads="1"/>
          </p:cNvSpPr>
          <p:nvPr/>
        </p:nvSpPr>
        <p:spPr bwMode="auto">
          <a:xfrm>
            <a:off x="733425" y="29924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8" name="Text Box 12"/>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4349" name="Rectangle 13"/>
          <p:cNvSpPr>
            <a:spLocks noChangeArrowheads="1"/>
          </p:cNvSpPr>
          <p:nvPr/>
        </p:nvSpPr>
        <p:spPr bwMode="auto">
          <a:xfrm>
            <a:off x="733425" y="44910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50" name="Text Box 14"/>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4351" name="Text Box 15"/>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4352" name="Rectangle 16"/>
          <p:cNvSpPr>
            <a:spLocks noGrp="1" noChangeArrowheads="1"/>
          </p:cNvSpPr>
          <p:nvPr>
            <p:ph type="title"/>
          </p:nvPr>
        </p:nvSpPr>
        <p:spPr/>
        <p:txBody>
          <a:bodyPr/>
          <a:lstStyle/>
          <a:p>
            <a:r>
              <a:rPr lang="en-US"/>
              <a:t>Fundamental and specialized processes</a:t>
            </a:r>
          </a:p>
        </p:txBody>
      </p:sp>
      <p:sp>
        <p:nvSpPr>
          <p:cNvPr id="14353" name="Rectangle 17"/>
          <p:cNvSpPr>
            <a:spLocks noChangeArrowheads="1"/>
          </p:cNvSpPr>
          <p:nvPr/>
        </p:nvSpPr>
        <p:spPr bwMode="auto">
          <a:xfrm>
            <a:off x="733425" y="5989638"/>
            <a:ext cx="2925763" cy="4810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54" name="Text Box 18"/>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4355" name="Text Box 19"/>
          <p:cNvSpPr txBox="1">
            <a:spLocks noChangeArrowheads="1"/>
          </p:cNvSpPr>
          <p:nvPr/>
        </p:nvSpPr>
        <p:spPr bwMode="auto">
          <a:xfrm>
            <a:off x="3898900" y="965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4356" name="Line 20"/>
          <p:cNvSpPr>
            <a:spLocks noChangeShapeType="1"/>
          </p:cNvSpPr>
          <p:nvPr/>
        </p:nvSpPr>
        <p:spPr bwMode="auto">
          <a:xfrm>
            <a:off x="4556125" y="6035675"/>
            <a:ext cx="0" cy="4476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7" name="Line 21"/>
          <p:cNvSpPr>
            <a:spLocks noChangeShapeType="1"/>
          </p:cNvSpPr>
          <p:nvPr/>
        </p:nvSpPr>
        <p:spPr bwMode="auto">
          <a:xfrm>
            <a:off x="4556125" y="2393950"/>
            <a:ext cx="0" cy="3333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8" name="Line 22"/>
          <p:cNvSpPr>
            <a:spLocks noChangeShapeType="1"/>
          </p:cNvSpPr>
          <p:nvPr/>
        </p:nvSpPr>
        <p:spPr bwMode="auto">
          <a:xfrm>
            <a:off x="4556125" y="3740150"/>
            <a:ext cx="0" cy="69850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9" name="Line 23"/>
          <p:cNvSpPr>
            <a:spLocks noChangeShapeType="1"/>
          </p:cNvSpPr>
          <p:nvPr/>
        </p:nvSpPr>
        <p:spPr bwMode="auto">
          <a:xfrm>
            <a:off x="4556125" y="1778000"/>
            <a:ext cx="0" cy="20002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0" name="Text Box 24"/>
          <p:cNvSpPr txBox="1">
            <a:spLocks noChangeArrowheads="1"/>
          </p:cNvSpPr>
          <p:nvPr/>
        </p:nvSpPr>
        <p:spPr bwMode="auto">
          <a:xfrm>
            <a:off x="6958013" y="1585913"/>
            <a:ext cx="20494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4361" name="Line 25"/>
          <p:cNvSpPr>
            <a:spLocks noChangeShapeType="1"/>
          </p:cNvSpPr>
          <p:nvPr/>
        </p:nvSpPr>
        <p:spPr bwMode="auto">
          <a:xfrm>
            <a:off x="5878513" y="1754188"/>
            <a:ext cx="1006475" cy="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2" name="Line 26"/>
          <p:cNvSpPr>
            <a:spLocks noChangeShapeType="1"/>
          </p:cNvSpPr>
          <p:nvPr/>
        </p:nvSpPr>
        <p:spPr bwMode="auto">
          <a:xfrm>
            <a:off x="5878513" y="4073525"/>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3" name="Line 27"/>
          <p:cNvSpPr>
            <a:spLocks noChangeShapeType="1"/>
          </p:cNvSpPr>
          <p:nvPr/>
        </p:nvSpPr>
        <p:spPr bwMode="auto">
          <a:xfrm>
            <a:off x="5878513" y="5194300"/>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Line 28"/>
          <p:cNvSpPr>
            <a:spLocks noChangeShapeType="1"/>
          </p:cNvSpPr>
          <p:nvPr/>
        </p:nvSpPr>
        <p:spPr bwMode="auto">
          <a:xfrm>
            <a:off x="5878513" y="620553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29"/>
          <p:cNvSpPr>
            <a:spLocks noChangeShapeType="1"/>
          </p:cNvSpPr>
          <p:nvPr/>
        </p:nvSpPr>
        <p:spPr bwMode="auto">
          <a:xfrm flipV="1">
            <a:off x="6569075" y="1735138"/>
            <a:ext cx="0" cy="44608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6" name="Line 30"/>
          <p:cNvSpPr>
            <a:spLocks noChangeShapeType="1"/>
          </p:cNvSpPr>
          <p:nvPr/>
        </p:nvSpPr>
        <p:spPr bwMode="auto">
          <a:xfrm>
            <a:off x="5878513" y="282098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7" name="Line 31"/>
          <p:cNvSpPr>
            <a:spLocks noChangeShapeType="1"/>
          </p:cNvSpPr>
          <p:nvPr/>
        </p:nvSpPr>
        <p:spPr bwMode="auto">
          <a:xfrm>
            <a:off x="8005763" y="2370138"/>
            <a:ext cx="0" cy="4068762"/>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993270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The functional perspective</a:t>
            </a:r>
          </a:p>
        </p:txBody>
      </p:sp>
      <p:sp>
        <p:nvSpPr>
          <p:cNvPr id="16387" name="Rectangle 3"/>
          <p:cNvSpPr>
            <a:spLocks noGrp="1" noChangeArrowheads="1"/>
          </p:cNvSpPr>
          <p:nvPr>
            <p:ph idx="1"/>
          </p:nvPr>
        </p:nvSpPr>
        <p:spPr/>
        <p:txBody>
          <a:bodyPr/>
          <a:lstStyle/>
          <a:p>
            <a:pPr>
              <a:buFont typeface="Arial" charset="0"/>
              <a:buChar char="•"/>
            </a:pPr>
            <a:r>
              <a:rPr lang="en-US"/>
              <a:t>Two ways to describe the claims process</a:t>
            </a:r>
          </a:p>
          <a:p>
            <a:pPr lvl="1"/>
            <a:r>
              <a:rPr lang="en-US"/>
              <a:t>"Functional perspective" - focusing on how claims are processed within ClaimCenter</a:t>
            </a:r>
          </a:p>
          <a:p>
            <a:pPr lvl="1"/>
            <a:r>
              <a:rPr lang="en-US"/>
              <a:t>This is unlike the "business perspective", which focuses on how the carrier as a whole views claim processing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Managing claim and exposure maturity</a:t>
            </a:r>
          </a:p>
        </p:txBody>
      </p:sp>
      <p:sp>
        <p:nvSpPr>
          <p:cNvPr id="17411" name="Rectangle 3"/>
          <p:cNvSpPr>
            <a:spLocks noGrp="1" noChangeArrowheads="1"/>
          </p:cNvSpPr>
          <p:nvPr>
            <p:ph idx="1"/>
          </p:nvPr>
        </p:nvSpPr>
        <p:spPr>
          <a:xfrm>
            <a:off x="519113" y="4440238"/>
            <a:ext cx="8318500" cy="1949450"/>
          </a:xfrm>
        </p:spPr>
        <p:txBody>
          <a:bodyPr/>
          <a:lstStyle/>
          <a:p>
            <a:pPr>
              <a:buFont typeface="Arial" charset="0"/>
              <a:buChar char="•"/>
            </a:pPr>
            <a:r>
              <a:rPr lang="en-US"/>
              <a:t>ClaimCenter uses "validation levels" to measure how mature a claim and its exposures are</a:t>
            </a:r>
          </a:p>
          <a:p>
            <a:pPr lvl="1"/>
            <a:r>
              <a:rPr lang="en-US"/>
              <a:t>Every level has a series of conditions that a claim or exposure must meet in order to reach that level</a:t>
            </a:r>
          </a:p>
        </p:txBody>
      </p:sp>
      <p:sp>
        <p:nvSpPr>
          <p:cNvPr id="17412" name="Text Box 4"/>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7413" name="AutoShape 5"/>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4" name="Text Box 6"/>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7415" name="AutoShape 7"/>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6" name="Text Box 8"/>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17417" name="Text Box 9"/>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7418" name="AutoShape 10"/>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6091"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7420"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21"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695450" y="2193925"/>
            <a:ext cx="3363913" cy="765175"/>
          </a:xfrm>
          <a:prstGeom prst="rightArrow">
            <a:avLst>
              <a:gd name="adj1" fmla="val 49778"/>
              <a:gd name="adj2" fmla="val 46466"/>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18435" name="AutoShape 3"/>
          <p:cNvSpPr>
            <a:spLocks noChangeArrowheads="1"/>
          </p:cNvSpPr>
          <p:nvPr/>
        </p:nvSpPr>
        <p:spPr bwMode="auto">
          <a:xfrm>
            <a:off x="273208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grpSp>
        <p:nvGrpSpPr>
          <p:cNvPr id="18436" name="Group 4"/>
          <p:cNvGrpSpPr>
            <a:grpSpLocks/>
          </p:cNvGrpSpPr>
          <p:nvPr/>
        </p:nvGrpSpPr>
        <p:grpSpPr bwMode="auto">
          <a:xfrm>
            <a:off x="3006725" y="2157413"/>
            <a:ext cx="1528763" cy="1638300"/>
            <a:chOff x="445" y="1359"/>
            <a:chExt cx="1139" cy="1220"/>
          </a:xfrm>
        </p:grpSpPr>
        <p:sp>
          <p:nvSpPr>
            <p:cNvPr id="18454"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6" name="Group 7"/>
            <p:cNvGrpSpPr>
              <a:grpSpLocks/>
            </p:cNvGrpSpPr>
            <p:nvPr/>
          </p:nvGrpSpPr>
          <p:grpSpPr bwMode="auto">
            <a:xfrm>
              <a:off x="445" y="1359"/>
              <a:ext cx="834" cy="615"/>
              <a:chOff x="2083" y="1606"/>
              <a:chExt cx="1489" cy="1097"/>
            </a:xfrm>
          </p:grpSpPr>
          <p:sp>
            <p:nvSpPr>
              <p:cNvPr id="18464"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65"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6"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7"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8"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9"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0"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1"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2"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3"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4"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5"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6"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77" name="Group 21"/>
              <p:cNvGrpSpPr>
                <a:grpSpLocks/>
              </p:cNvGrpSpPr>
              <p:nvPr/>
            </p:nvGrpSpPr>
            <p:grpSpPr bwMode="auto">
              <a:xfrm>
                <a:off x="2221" y="1871"/>
                <a:ext cx="518" cy="782"/>
                <a:chOff x="2400" y="1656"/>
                <a:chExt cx="752" cy="1136"/>
              </a:xfrm>
            </p:grpSpPr>
            <p:sp>
              <p:nvSpPr>
                <p:cNvPr id="18490"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91"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2"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3"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4"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8495"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78" name="Group 29"/>
              <p:cNvGrpSpPr>
                <a:grpSpLocks/>
              </p:cNvGrpSpPr>
              <p:nvPr/>
            </p:nvGrpSpPr>
            <p:grpSpPr bwMode="auto">
              <a:xfrm rot="-6511945">
                <a:off x="2834" y="1842"/>
                <a:ext cx="518" cy="783"/>
                <a:chOff x="2400" y="1656"/>
                <a:chExt cx="752" cy="1136"/>
              </a:xfrm>
            </p:grpSpPr>
            <p:sp>
              <p:nvSpPr>
                <p:cNvPr id="18483"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8484"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5"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6"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7"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8"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89"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9"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0"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1"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57" name="Group 41"/>
            <p:cNvGrpSpPr>
              <a:grpSpLocks/>
            </p:cNvGrpSpPr>
            <p:nvPr/>
          </p:nvGrpSpPr>
          <p:grpSpPr bwMode="auto">
            <a:xfrm>
              <a:off x="1066" y="2064"/>
              <a:ext cx="518" cy="515"/>
              <a:chOff x="3360" y="800"/>
              <a:chExt cx="620" cy="616"/>
            </a:xfrm>
          </p:grpSpPr>
          <p:sp>
            <p:nvSpPr>
              <p:cNvPr id="18458"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59"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60" name="Group 44"/>
              <p:cNvGrpSpPr>
                <a:grpSpLocks/>
              </p:cNvGrpSpPr>
              <p:nvPr/>
            </p:nvGrpSpPr>
            <p:grpSpPr bwMode="auto">
              <a:xfrm flipH="1">
                <a:off x="3749" y="1171"/>
                <a:ext cx="212" cy="213"/>
                <a:chOff x="1350" y="686"/>
                <a:chExt cx="1132" cy="1132"/>
              </a:xfrm>
            </p:grpSpPr>
            <p:sp>
              <p:nvSpPr>
                <p:cNvPr id="18462"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63"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1"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37" name="Rectangle 48"/>
          <p:cNvSpPr>
            <a:spLocks noGrp="1" noChangeArrowheads="1"/>
          </p:cNvSpPr>
          <p:nvPr>
            <p:ph type="title"/>
          </p:nvPr>
        </p:nvSpPr>
        <p:spPr/>
        <p:txBody>
          <a:bodyPr/>
          <a:lstStyle/>
          <a:p>
            <a:r>
              <a:rPr lang="en-US"/>
              <a:t>New loss completion</a:t>
            </a:r>
          </a:p>
        </p:txBody>
      </p:sp>
      <p:sp>
        <p:nvSpPr>
          <p:cNvPr id="18438" name="Rectangle 49"/>
          <p:cNvSpPr>
            <a:spLocks noGrp="1" noChangeArrowheads="1"/>
          </p:cNvSpPr>
          <p:nvPr>
            <p:ph idx="1"/>
          </p:nvPr>
        </p:nvSpPr>
        <p:spPr>
          <a:xfrm>
            <a:off x="519113" y="4440238"/>
            <a:ext cx="8318500" cy="1949450"/>
          </a:xfrm>
        </p:spPr>
        <p:txBody>
          <a:bodyPr/>
          <a:lstStyle/>
          <a:p>
            <a:pPr>
              <a:buFont typeface="Arial" charset="0"/>
              <a:buChar char="•"/>
            </a:pPr>
            <a:r>
              <a:rPr lang="en-US"/>
              <a:t>To be saved as a new claim or exposure, the object must meet all conditions at "new loss completion"</a:t>
            </a:r>
          </a:p>
          <a:p>
            <a:pPr lvl="1"/>
            <a:r>
              <a:rPr lang="en-US"/>
              <a:t>If a draft claim or exposure does not meet all conditions at this level, the save fails and the user is told which condition(s) the object does not yet meet</a:t>
            </a:r>
          </a:p>
        </p:txBody>
      </p:sp>
      <p:sp>
        <p:nvSpPr>
          <p:cNvPr id="18439" name="Text Box 5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8440" name="Text Box 51"/>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8441" name="AutoShape 52"/>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2" name="Text Box 5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18443" name="Text Box 5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8444" name="AutoShape 5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8184" name="AutoShape 5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8446" name="AutoShape 5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47" name="AutoShape 5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8448" name="Group 59"/>
          <p:cNvGrpSpPr>
            <a:grpSpLocks/>
          </p:cNvGrpSpPr>
          <p:nvPr/>
        </p:nvGrpSpPr>
        <p:grpSpPr bwMode="auto">
          <a:xfrm>
            <a:off x="744538" y="2157413"/>
            <a:ext cx="1528762" cy="1638300"/>
            <a:chOff x="469" y="1359"/>
            <a:chExt cx="963" cy="1032"/>
          </a:xfrm>
        </p:grpSpPr>
        <p:sp>
          <p:nvSpPr>
            <p:cNvPr id="18450" name="Line 60"/>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1" name="Line 61"/>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Rectangle 62"/>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53" name="AutoShape 63"/>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8449" name="AutoShape 64"/>
          <p:cNvSpPr>
            <a:spLocks noChangeArrowheads="1"/>
          </p:cNvSpPr>
          <p:nvPr/>
        </p:nvSpPr>
        <p:spPr bwMode="auto">
          <a:xfrm>
            <a:off x="5087938"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a:off x="485933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19459" name="AutoShape 3"/>
          <p:cNvSpPr>
            <a:spLocks noChangeArrowheads="1"/>
          </p:cNvSpPr>
          <p:nvPr/>
        </p:nvSpPr>
        <p:spPr bwMode="auto">
          <a:xfrm>
            <a:off x="1695450" y="2193925"/>
            <a:ext cx="5568950" cy="765175"/>
          </a:xfrm>
          <a:prstGeom prst="rightArrow">
            <a:avLst>
              <a:gd name="adj1" fmla="val 49778"/>
              <a:gd name="adj2" fmla="val 76925"/>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19460" name="Group 4"/>
          <p:cNvGrpSpPr>
            <a:grpSpLocks/>
          </p:cNvGrpSpPr>
          <p:nvPr/>
        </p:nvGrpSpPr>
        <p:grpSpPr bwMode="auto">
          <a:xfrm>
            <a:off x="5118100" y="2157413"/>
            <a:ext cx="1528763" cy="1638300"/>
            <a:chOff x="445" y="1359"/>
            <a:chExt cx="1139" cy="1220"/>
          </a:xfrm>
        </p:grpSpPr>
        <p:sp>
          <p:nvSpPr>
            <p:cNvPr id="19483"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4"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5" name="Group 7"/>
            <p:cNvGrpSpPr>
              <a:grpSpLocks/>
            </p:cNvGrpSpPr>
            <p:nvPr/>
          </p:nvGrpSpPr>
          <p:grpSpPr bwMode="auto">
            <a:xfrm>
              <a:off x="445" y="1359"/>
              <a:ext cx="834" cy="615"/>
              <a:chOff x="2083" y="1606"/>
              <a:chExt cx="1489" cy="1097"/>
            </a:xfrm>
          </p:grpSpPr>
          <p:sp>
            <p:nvSpPr>
              <p:cNvPr id="19493"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94"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5"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6"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7"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8"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99"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0"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01"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2"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3"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4"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5"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06" name="Group 21"/>
              <p:cNvGrpSpPr>
                <a:grpSpLocks/>
              </p:cNvGrpSpPr>
              <p:nvPr/>
            </p:nvGrpSpPr>
            <p:grpSpPr bwMode="auto">
              <a:xfrm>
                <a:off x="2221" y="1871"/>
                <a:ext cx="518" cy="782"/>
                <a:chOff x="2400" y="1656"/>
                <a:chExt cx="752" cy="1136"/>
              </a:xfrm>
            </p:grpSpPr>
            <p:sp>
              <p:nvSpPr>
                <p:cNvPr id="19519"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20"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1"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2"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3"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24"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07" name="Group 29"/>
              <p:cNvGrpSpPr>
                <a:grpSpLocks/>
              </p:cNvGrpSpPr>
              <p:nvPr/>
            </p:nvGrpSpPr>
            <p:grpSpPr bwMode="auto">
              <a:xfrm rot="-6511945">
                <a:off x="2834" y="1842"/>
                <a:ext cx="518" cy="783"/>
                <a:chOff x="2400" y="1656"/>
                <a:chExt cx="752" cy="1136"/>
              </a:xfrm>
            </p:grpSpPr>
            <p:sp>
              <p:nvSpPr>
                <p:cNvPr id="19512"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13"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4"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5"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6"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7"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8"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08"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9"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0"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1"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86" name="Group 41"/>
            <p:cNvGrpSpPr>
              <a:grpSpLocks/>
            </p:cNvGrpSpPr>
            <p:nvPr/>
          </p:nvGrpSpPr>
          <p:grpSpPr bwMode="auto">
            <a:xfrm>
              <a:off x="1066" y="2064"/>
              <a:ext cx="518" cy="515"/>
              <a:chOff x="3360" y="800"/>
              <a:chExt cx="620" cy="616"/>
            </a:xfrm>
          </p:grpSpPr>
          <p:sp>
            <p:nvSpPr>
              <p:cNvPr id="19487"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8"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89" name="Group 44"/>
              <p:cNvGrpSpPr>
                <a:grpSpLocks/>
              </p:cNvGrpSpPr>
              <p:nvPr/>
            </p:nvGrpSpPr>
            <p:grpSpPr bwMode="auto">
              <a:xfrm flipH="1">
                <a:off x="3749" y="1171"/>
                <a:ext cx="212" cy="213"/>
                <a:chOff x="1350" y="686"/>
                <a:chExt cx="1132" cy="1132"/>
              </a:xfrm>
            </p:grpSpPr>
            <p:sp>
              <p:nvSpPr>
                <p:cNvPr id="19491"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2"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90"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9461" name="Group 48"/>
          <p:cNvGrpSpPr>
            <a:grpSpLocks/>
          </p:cNvGrpSpPr>
          <p:nvPr/>
        </p:nvGrpSpPr>
        <p:grpSpPr bwMode="auto">
          <a:xfrm>
            <a:off x="744538" y="2157413"/>
            <a:ext cx="1528762" cy="1638300"/>
            <a:chOff x="469" y="1359"/>
            <a:chExt cx="963" cy="1032"/>
          </a:xfrm>
        </p:grpSpPr>
        <p:sp>
          <p:nvSpPr>
            <p:cNvPr id="19479" name="Line 49"/>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0" name="Line 50"/>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1" name="Rectangle 51"/>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2" name="AutoShape 52"/>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19462" name="Group 53"/>
          <p:cNvGrpSpPr>
            <a:grpSpLocks/>
          </p:cNvGrpSpPr>
          <p:nvPr/>
        </p:nvGrpSpPr>
        <p:grpSpPr bwMode="auto">
          <a:xfrm>
            <a:off x="3006725" y="2157413"/>
            <a:ext cx="1528763" cy="1638300"/>
            <a:chOff x="469" y="1359"/>
            <a:chExt cx="963" cy="1032"/>
          </a:xfrm>
        </p:grpSpPr>
        <p:sp>
          <p:nvSpPr>
            <p:cNvPr id="19475" name="Line 54"/>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55"/>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Rectangle 56"/>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8" name="AutoShape 57"/>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9463" name="Rectangle 58"/>
          <p:cNvSpPr>
            <a:spLocks noGrp="1" noChangeArrowheads="1"/>
          </p:cNvSpPr>
          <p:nvPr>
            <p:ph type="title"/>
          </p:nvPr>
        </p:nvSpPr>
        <p:spPr/>
        <p:txBody>
          <a:bodyPr/>
          <a:lstStyle/>
          <a:p>
            <a:r>
              <a:rPr lang="en-US"/>
              <a:t>The maturing claim/exposure</a:t>
            </a:r>
          </a:p>
        </p:txBody>
      </p:sp>
      <p:sp>
        <p:nvSpPr>
          <p:cNvPr id="19464" name="Rectangle 59"/>
          <p:cNvSpPr>
            <a:spLocks noGrp="1" noChangeArrowheads="1"/>
          </p:cNvSpPr>
          <p:nvPr>
            <p:ph idx="1"/>
          </p:nvPr>
        </p:nvSpPr>
        <p:spPr>
          <a:xfrm>
            <a:off x="519113" y="4152900"/>
            <a:ext cx="8318500" cy="2236788"/>
          </a:xfrm>
        </p:spPr>
        <p:txBody>
          <a:bodyPr/>
          <a:lstStyle/>
          <a:p>
            <a:pPr>
              <a:buFont typeface="Arial" charset="0"/>
              <a:buChar char="•"/>
            </a:pPr>
            <a:r>
              <a:rPr lang="en-US"/>
              <a:t>As claims processing continues, object satisfies more conditions</a:t>
            </a:r>
          </a:p>
          <a:p>
            <a:pPr lvl="1"/>
            <a:r>
              <a:rPr lang="en-US"/>
              <a:t>Whenever possible, ClaimCenter automatically promotes it to the highest level it satisfies</a:t>
            </a:r>
          </a:p>
          <a:p>
            <a:pPr lvl="1"/>
            <a:r>
              <a:rPr lang="en-US"/>
              <a:t>ClaimCenter prevents changes that would force an object to slip backwards</a:t>
            </a:r>
          </a:p>
        </p:txBody>
      </p:sp>
      <p:sp>
        <p:nvSpPr>
          <p:cNvPr id="19465" name="Text Box 6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9466" name="AutoShape 61"/>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62"/>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9468" name="Text Box 6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19469" name="Text Box 6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9470" name="AutoShape 6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10242" name="AutoShape 6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9472" name="AutoShape 6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3" name="AutoShape 6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4" name="AutoShape 69"/>
          <p:cNvSpPr>
            <a:spLocks noChangeArrowheads="1"/>
          </p:cNvSpPr>
          <p:nvPr/>
        </p:nvSpPr>
        <p:spPr bwMode="auto">
          <a:xfrm>
            <a:off x="7288213"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6988175"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0483" name="Rectangle 3"/>
          <p:cNvSpPr>
            <a:spLocks noGrp="1" noChangeArrowheads="1"/>
          </p:cNvSpPr>
          <p:nvPr>
            <p:ph type="title"/>
          </p:nvPr>
        </p:nvSpPr>
        <p:spPr/>
        <p:txBody>
          <a:bodyPr/>
          <a:lstStyle/>
          <a:p>
            <a:r>
              <a:rPr lang="en-US"/>
              <a:t>Ability to pay</a:t>
            </a:r>
          </a:p>
        </p:txBody>
      </p:sp>
      <p:sp>
        <p:nvSpPr>
          <p:cNvPr id="20484" name="Rectangle 4"/>
          <p:cNvSpPr>
            <a:spLocks noGrp="1" noChangeArrowheads="1"/>
          </p:cNvSpPr>
          <p:nvPr>
            <p:ph idx="1"/>
          </p:nvPr>
        </p:nvSpPr>
        <p:spPr>
          <a:xfrm>
            <a:off x="519113" y="4749800"/>
            <a:ext cx="8318500" cy="1639888"/>
          </a:xfrm>
        </p:spPr>
        <p:txBody>
          <a:bodyPr/>
          <a:lstStyle/>
          <a:p>
            <a:pPr>
              <a:buFont typeface="Arial" charset="0"/>
              <a:buChar char="•"/>
            </a:pPr>
            <a:r>
              <a:rPr lang="en-US"/>
              <a:t>Eventually, objects reach "ability to pay"</a:t>
            </a:r>
          </a:p>
          <a:p>
            <a:pPr lvl="1"/>
            <a:r>
              <a:rPr lang="en-US"/>
              <a:t>Checks cannot be issued if claim is not at this level</a:t>
            </a:r>
          </a:p>
          <a:p>
            <a:pPr lvl="1"/>
            <a:r>
              <a:rPr lang="en-US"/>
              <a:t>Exposure reserve lines cannot be used if exposure is not at this level</a:t>
            </a:r>
          </a:p>
          <a:p>
            <a:pPr lvl="1"/>
            <a:endParaRPr lang="en-US"/>
          </a:p>
        </p:txBody>
      </p:sp>
      <p:sp>
        <p:nvSpPr>
          <p:cNvPr id="20485" name="Text Box 5"/>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20486" name="AutoShape 6"/>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Text Box 7"/>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20488" name="AutoShape 8"/>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Text Box 9"/>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20490" name="Text Box 10"/>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2612235"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20492"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493"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20494" name="Group 14"/>
          <p:cNvGrpSpPr>
            <a:grpSpLocks/>
          </p:cNvGrpSpPr>
          <p:nvPr/>
        </p:nvGrpSpPr>
        <p:grpSpPr bwMode="auto">
          <a:xfrm>
            <a:off x="744538" y="2157413"/>
            <a:ext cx="8161337" cy="2836862"/>
            <a:chOff x="469" y="1359"/>
            <a:chExt cx="5141" cy="1787"/>
          </a:xfrm>
        </p:grpSpPr>
        <p:grpSp>
          <p:nvGrpSpPr>
            <p:cNvPr id="20495" name="Group 15"/>
            <p:cNvGrpSpPr>
              <a:grpSpLocks/>
            </p:cNvGrpSpPr>
            <p:nvPr/>
          </p:nvGrpSpPr>
          <p:grpSpPr bwMode="auto">
            <a:xfrm>
              <a:off x="5036" y="2538"/>
              <a:ext cx="574" cy="608"/>
              <a:chOff x="4266" y="1084"/>
              <a:chExt cx="1015" cy="1075"/>
            </a:xfrm>
          </p:grpSpPr>
          <p:sp>
            <p:nvSpPr>
              <p:cNvPr id="20557" name="AutoShape 16"/>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8" name="AutoShape 17"/>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9" name="AutoShape 18"/>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0" name="AutoShape 19"/>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1" name="Rectangle 20"/>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62" name="Rectangle 21"/>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20563" name="Picture 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4" name="Freeform 23"/>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20496" name="Line 24"/>
            <p:cNvSpPr>
              <a:spLocks noChangeShapeType="1"/>
            </p:cNvSpPr>
            <p:nvPr/>
          </p:nvSpPr>
          <p:spPr bwMode="auto">
            <a:xfrm>
              <a:off x="5293" y="2374"/>
              <a:ext cx="0" cy="4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7" name="AutoShape 25"/>
            <p:cNvSpPr>
              <a:spLocks noChangeArrowheads="1"/>
            </p:cNvSpPr>
            <p:nvPr/>
          </p:nvSpPr>
          <p:spPr bwMode="auto">
            <a:xfrm>
              <a:off x="1068" y="1382"/>
              <a:ext cx="3455" cy="482"/>
            </a:xfrm>
            <a:prstGeom prst="rightArrow">
              <a:avLst>
                <a:gd name="adj1" fmla="val 49778"/>
                <a:gd name="adj2" fmla="val 75762"/>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0498" name="Group 26"/>
            <p:cNvGrpSpPr>
              <a:grpSpLocks/>
            </p:cNvGrpSpPr>
            <p:nvPr/>
          </p:nvGrpSpPr>
          <p:grpSpPr bwMode="auto">
            <a:xfrm>
              <a:off x="4529" y="1359"/>
              <a:ext cx="963" cy="1032"/>
              <a:chOff x="445" y="1359"/>
              <a:chExt cx="1139" cy="1220"/>
            </a:xfrm>
          </p:grpSpPr>
          <p:sp>
            <p:nvSpPr>
              <p:cNvPr id="20514" name="Line 27"/>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5" name="Line 28"/>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6" name="Group 29"/>
              <p:cNvGrpSpPr>
                <a:grpSpLocks/>
              </p:cNvGrpSpPr>
              <p:nvPr/>
            </p:nvGrpSpPr>
            <p:grpSpPr bwMode="auto">
              <a:xfrm>
                <a:off x="445" y="1359"/>
                <a:ext cx="834" cy="615"/>
                <a:chOff x="2083" y="1606"/>
                <a:chExt cx="1489" cy="1097"/>
              </a:xfrm>
            </p:grpSpPr>
            <p:sp>
              <p:nvSpPr>
                <p:cNvPr id="20524"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0525"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6"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7"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8"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9"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530"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1"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532" name="Freeform 38"/>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3" name="Freeform 39"/>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4"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5"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6"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537" name="Group 43"/>
                <p:cNvGrpSpPr>
                  <a:grpSpLocks/>
                </p:cNvGrpSpPr>
                <p:nvPr/>
              </p:nvGrpSpPr>
              <p:grpSpPr bwMode="auto">
                <a:xfrm>
                  <a:off x="2221" y="1871"/>
                  <a:ext cx="518" cy="782"/>
                  <a:chOff x="2400" y="1656"/>
                  <a:chExt cx="752" cy="1136"/>
                </a:xfrm>
              </p:grpSpPr>
              <p:sp>
                <p:nvSpPr>
                  <p:cNvPr id="20550"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551"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2"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3"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4"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0555"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538" name="Group 51"/>
                <p:cNvGrpSpPr>
                  <a:grpSpLocks/>
                </p:cNvGrpSpPr>
                <p:nvPr/>
              </p:nvGrpSpPr>
              <p:grpSpPr bwMode="auto">
                <a:xfrm rot="-6511945">
                  <a:off x="2834" y="1842"/>
                  <a:ext cx="518" cy="783"/>
                  <a:chOff x="2400" y="1656"/>
                  <a:chExt cx="752" cy="1136"/>
                </a:xfrm>
              </p:grpSpPr>
              <p:sp>
                <p:nvSpPr>
                  <p:cNvPr id="20543"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544"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5"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6"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7"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8"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49"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39" name="Freeform 59"/>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0" name="Freeform 60"/>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1"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42"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517" name="Group 63"/>
              <p:cNvGrpSpPr>
                <a:grpSpLocks/>
              </p:cNvGrpSpPr>
              <p:nvPr/>
            </p:nvGrpSpPr>
            <p:grpSpPr bwMode="auto">
              <a:xfrm>
                <a:off x="1066" y="2064"/>
                <a:ext cx="518" cy="515"/>
                <a:chOff x="3360" y="800"/>
                <a:chExt cx="620" cy="616"/>
              </a:xfrm>
            </p:grpSpPr>
            <p:sp>
              <p:nvSpPr>
                <p:cNvPr id="20518"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519"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520" name="Group 66"/>
                <p:cNvGrpSpPr>
                  <a:grpSpLocks/>
                </p:cNvGrpSpPr>
                <p:nvPr/>
              </p:nvGrpSpPr>
              <p:grpSpPr bwMode="auto">
                <a:xfrm flipH="1">
                  <a:off x="3749" y="1171"/>
                  <a:ext cx="212" cy="213"/>
                  <a:chOff x="1350" y="686"/>
                  <a:chExt cx="1132" cy="1132"/>
                </a:xfrm>
              </p:grpSpPr>
              <p:sp>
                <p:nvSpPr>
                  <p:cNvPr id="20522"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0523" name="Picture 6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21" name="Picture 6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99" name="Group 70"/>
            <p:cNvGrpSpPr>
              <a:grpSpLocks/>
            </p:cNvGrpSpPr>
            <p:nvPr/>
          </p:nvGrpSpPr>
          <p:grpSpPr bwMode="auto">
            <a:xfrm>
              <a:off x="469" y="1359"/>
              <a:ext cx="963" cy="1032"/>
              <a:chOff x="469" y="1359"/>
              <a:chExt cx="963" cy="1032"/>
            </a:xfrm>
          </p:grpSpPr>
          <p:sp>
            <p:nvSpPr>
              <p:cNvPr id="20510" name="Line 7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7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Rectangle 7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13" name="AutoShape 7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0" name="Group 75"/>
            <p:cNvGrpSpPr>
              <a:grpSpLocks/>
            </p:cNvGrpSpPr>
            <p:nvPr/>
          </p:nvGrpSpPr>
          <p:grpSpPr bwMode="auto">
            <a:xfrm>
              <a:off x="1894" y="1359"/>
              <a:ext cx="963" cy="1032"/>
              <a:chOff x="469" y="1359"/>
              <a:chExt cx="963" cy="1032"/>
            </a:xfrm>
          </p:grpSpPr>
          <p:sp>
            <p:nvSpPr>
              <p:cNvPr id="20506" name="Line 76"/>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7" name="Line 77"/>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Rectangle 78"/>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9" name="AutoShape 79"/>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1" name="Group 80"/>
            <p:cNvGrpSpPr>
              <a:grpSpLocks/>
            </p:cNvGrpSpPr>
            <p:nvPr/>
          </p:nvGrpSpPr>
          <p:grpSpPr bwMode="auto">
            <a:xfrm>
              <a:off x="3224" y="1359"/>
              <a:ext cx="963" cy="1032"/>
              <a:chOff x="469" y="1359"/>
              <a:chExt cx="963" cy="1032"/>
            </a:xfrm>
          </p:grpSpPr>
          <p:sp>
            <p:nvSpPr>
              <p:cNvPr id="20502" name="Line 8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3" name="Line 8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4" name="Rectangle 8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AutoShape 8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1190625" y="5486400"/>
            <a:ext cx="1176338"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3"/>
          <p:cNvSpPr>
            <a:spLocks noChangeShapeType="1"/>
          </p:cNvSpPr>
          <p:nvPr/>
        </p:nvSpPr>
        <p:spPr bwMode="auto">
          <a:xfrm>
            <a:off x="1181100" y="4789488"/>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08" name="Line 4"/>
          <p:cNvSpPr>
            <a:spLocks noChangeShapeType="1"/>
          </p:cNvSpPr>
          <p:nvPr/>
        </p:nvSpPr>
        <p:spPr bwMode="auto">
          <a:xfrm>
            <a:off x="1173163" y="6149975"/>
            <a:ext cx="1524000"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5"/>
          <p:cNvSpPr>
            <a:spLocks noChangeShapeType="1"/>
          </p:cNvSpPr>
          <p:nvPr/>
        </p:nvSpPr>
        <p:spPr bwMode="auto">
          <a:xfrm flipH="1">
            <a:off x="1173163" y="3367088"/>
            <a:ext cx="868362"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0" name="Line 6"/>
          <p:cNvSpPr>
            <a:spLocks noChangeShapeType="1"/>
          </p:cNvSpPr>
          <p:nvPr/>
        </p:nvSpPr>
        <p:spPr bwMode="auto">
          <a:xfrm flipH="1">
            <a:off x="1173163" y="3840163"/>
            <a:ext cx="12350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1" name="Line 7"/>
          <p:cNvSpPr>
            <a:spLocks noChangeShapeType="1"/>
          </p:cNvSpPr>
          <p:nvPr/>
        </p:nvSpPr>
        <p:spPr bwMode="auto">
          <a:xfrm>
            <a:off x="1181100" y="1500188"/>
            <a:ext cx="0" cy="464026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8"/>
          <p:cNvSpPr>
            <a:spLocks noChangeShapeType="1"/>
          </p:cNvSpPr>
          <p:nvPr/>
        </p:nvSpPr>
        <p:spPr bwMode="auto">
          <a:xfrm>
            <a:off x="1166813" y="2305050"/>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3" name="Rectangle 9"/>
          <p:cNvSpPr>
            <a:spLocks noGrp="1" noChangeArrowheads="1"/>
          </p:cNvSpPr>
          <p:nvPr>
            <p:ph type="title"/>
          </p:nvPr>
        </p:nvSpPr>
        <p:spPr/>
        <p:txBody>
          <a:bodyPr/>
          <a:lstStyle/>
          <a:p>
            <a:r>
              <a:rPr lang="en-US"/>
              <a:t>Stage 1: User creates claim</a:t>
            </a:r>
          </a:p>
        </p:txBody>
      </p:sp>
      <p:grpSp>
        <p:nvGrpSpPr>
          <p:cNvPr id="21514" name="Group 10"/>
          <p:cNvGrpSpPr>
            <a:grpSpLocks/>
          </p:cNvGrpSpPr>
          <p:nvPr/>
        </p:nvGrpSpPr>
        <p:grpSpPr bwMode="auto">
          <a:xfrm>
            <a:off x="517525" y="869950"/>
            <a:ext cx="1323975" cy="976313"/>
            <a:chOff x="2083" y="1606"/>
            <a:chExt cx="1489" cy="1097"/>
          </a:xfrm>
        </p:grpSpPr>
        <p:sp>
          <p:nvSpPr>
            <p:cNvPr id="21578"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579"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0"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1"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2"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3"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584"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5"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586"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7"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8"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9"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0"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591" name="Group 24"/>
            <p:cNvGrpSpPr>
              <a:grpSpLocks/>
            </p:cNvGrpSpPr>
            <p:nvPr/>
          </p:nvGrpSpPr>
          <p:grpSpPr bwMode="auto">
            <a:xfrm>
              <a:off x="2221" y="1871"/>
              <a:ext cx="518" cy="782"/>
              <a:chOff x="2400" y="1656"/>
              <a:chExt cx="752" cy="1136"/>
            </a:xfrm>
          </p:grpSpPr>
          <p:sp>
            <p:nvSpPr>
              <p:cNvPr id="21604"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1605"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6"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7"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8"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1609"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92" name="Group 32"/>
            <p:cNvGrpSpPr>
              <a:grpSpLocks/>
            </p:cNvGrpSpPr>
            <p:nvPr/>
          </p:nvGrpSpPr>
          <p:grpSpPr bwMode="auto">
            <a:xfrm rot="-6511945">
              <a:off x="2834" y="1842"/>
              <a:ext cx="518" cy="783"/>
              <a:chOff x="2400" y="1656"/>
              <a:chExt cx="752" cy="1136"/>
            </a:xfrm>
          </p:grpSpPr>
          <p:sp>
            <p:nvSpPr>
              <p:cNvPr id="21597"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98"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9"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0"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1"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2"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03"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93"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4"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5"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6"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1515" name="Group 44"/>
          <p:cNvGrpSpPr>
            <a:grpSpLocks/>
          </p:cNvGrpSpPr>
          <p:nvPr/>
        </p:nvGrpSpPr>
        <p:grpSpPr bwMode="auto">
          <a:xfrm>
            <a:off x="2079625" y="1831975"/>
            <a:ext cx="800100" cy="901700"/>
            <a:chOff x="2324" y="435"/>
            <a:chExt cx="933" cy="1052"/>
          </a:xfrm>
        </p:grpSpPr>
        <p:sp>
          <p:nvSpPr>
            <p:cNvPr id="21569" name="AutoShape 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70" name="Freeform 4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1" name="Freeform 4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2" name="Freeform 4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73" name="Group 49"/>
            <p:cNvGrpSpPr>
              <a:grpSpLocks/>
            </p:cNvGrpSpPr>
            <p:nvPr/>
          </p:nvGrpSpPr>
          <p:grpSpPr bwMode="auto">
            <a:xfrm>
              <a:off x="2889" y="957"/>
              <a:ext cx="348" cy="510"/>
              <a:chOff x="2784" y="3210"/>
              <a:chExt cx="523" cy="772"/>
            </a:xfrm>
          </p:grpSpPr>
          <p:sp>
            <p:nvSpPr>
              <p:cNvPr id="21574"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5"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6" name="AutoShape 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77" name="Oval 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6" name="Text Box 54"/>
          <p:cNvSpPr txBox="1">
            <a:spLocks noChangeArrowheads="1"/>
          </p:cNvSpPr>
          <p:nvPr/>
        </p:nvSpPr>
        <p:spPr bwMode="auto">
          <a:xfrm>
            <a:off x="2971800" y="215741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policy</a:t>
            </a:r>
          </a:p>
        </p:txBody>
      </p:sp>
      <p:sp>
        <p:nvSpPr>
          <p:cNvPr id="21517" name="Text Box 55"/>
          <p:cNvSpPr txBox="1">
            <a:spLocks noChangeArrowheads="1"/>
          </p:cNvSpPr>
          <p:nvPr/>
        </p:nvSpPr>
        <p:spPr bwMode="auto">
          <a:xfrm>
            <a:off x="3224213" y="4651375"/>
            <a:ext cx="1965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18" name="Group 56"/>
          <p:cNvGrpSpPr>
            <a:grpSpLocks/>
          </p:cNvGrpSpPr>
          <p:nvPr/>
        </p:nvGrpSpPr>
        <p:grpSpPr bwMode="auto">
          <a:xfrm>
            <a:off x="2032000" y="2873375"/>
            <a:ext cx="896938" cy="896938"/>
            <a:chOff x="1350" y="686"/>
            <a:chExt cx="1132" cy="1132"/>
          </a:xfrm>
        </p:grpSpPr>
        <p:sp>
          <p:nvSpPr>
            <p:cNvPr id="2156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9" name="Group 59"/>
          <p:cNvGrpSpPr>
            <a:grpSpLocks/>
          </p:cNvGrpSpPr>
          <p:nvPr/>
        </p:nvGrpSpPr>
        <p:grpSpPr bwMode="auto">
          <a:xfrm>
            <a:off x="2397125" y="3330575"/>
            <a:ext cx="896938" cy="896938"/>
            <a:chOff x="1350" y="686"/>
            <a:chExt cx="1132" cy="1132"/>
          </a:xfrm>
        </p:grpSpPr>
        <p:sp>
          <p:nvSpPr>
            <p:cNvPr id="21565"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6"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0" name="Text Box 62"/>
          <p:cNvSpPr txBox="1">
            <a:spLocks noChangeArrowheads="1"/>
          </p:cNvSpPr>
          <p:nvPr/>
        </p:nvSpPr>
        <p:spPr bwMode="auto">
          <a:xfrm>
            <a:off x="2921000" y="3022600"/>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1521" name="Text Box 63"/>
          <p:cNvSpPr txBox="1">
            <a:spLocks noChangeArrowheads="1"/>
          </p:cNvSpPr>
          <p:nvPr/>
        </p:nvSpPr>
        <p:spPr bwMode="auto">
          <a:xfrm>
            <a:off x="3341688" y="350996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1522" name="Text Box 64"/>
          <p:cNvSpPr txBox="1">
            <a:spLocks noChangeArrowheads="1"/>
          </p:cNvSpPr>
          <p:nvPr/>
        </p:nvSpPr>
        <p:spPr bwMode="auto">
          <a:xfrm>
            <a:off x="3902075" y="6011863"/>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vehicle incident</a:t>
            </a:r>
          </a:p>
        </p:txBody>
      </p:sp>
      <p:sp>
        <p:nvSpPr>
          <p:cNvPr id="21523" name="Text Box 65"/>
          <p:cNvSpPr txBox="1">
            <a:spLocks noChangeArrowheads="1"/>
          </p:cNvSpPr>
          <p:nvPr/>
        </p:nvSpPr>
        <p:spPr bwMode="auto">
          <a:xfrm>
            <a:off x="3471863" y="5348288"/>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24" name="Group 66"/>
          <p:cNvGrpSpPr>
            <a:grpSpLocks/>
          </p:cNvGrpSpPr>
          <p:nvPr/>
        </p:nvGrpSpPr>
        <p:grpSpPr bwMode="auto">
          <a:xfrm>
            <a:off x="1908175" y="4381500"/>
            <a:ext cx="1201738" cy="822325"/>
            <a:chOff x="1808" y="2634"/>
            <a:chExt cx="1186" cy="813"/>
          </a:xfrm>
        </p:grpSpPr>
        <p:grpSp>
          <p:nvGrpSpPr>
            <p:cNvPr id="21556" name="Group 67"/>
            <p:cNvGrpSpPr>
              <a:grpSpLocks/>
            </p:cNvGrpSpPr>
            <p:nvPr/>
          </p:nvGrpSpPr>
          <p:grpSpPr bwMode="auto">
            <a:xfrm>
              <a:off x="1808" y="2634"/>
              <a:ext cx="1186" cy="813"/>
              <a:chOff x="1732" y="3507"/>
              <a:chExt cx="1186" cy="813"/>
            </a:xfrm>
          </p:grpSpPr>
          <p:sp>
            <p:nvSpPr>
              <p:cNvPr id="21563" name="AutoShape 6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64" name="AutoShape 6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57" name="Group 70"/>
            <p:cNvGrpSpPr>
              <a:grpSpLocks/>
            </p:cNvGrpSpPr>
            <p:nvPr/>
          </p:nvGrpSpPr>
          <p:grpSpPr bwMode="auto">
            <a:xfrm>
              <a:off x="2083" y="2655"/>
              <a:ext cx="617" cy="784"/>
              <a:chOff x="2900" y="2726"/>
              <a:chExt cx="505" cy="642"/>
            </a:xfrm>
          </p:grpSpPr>
          <p:sp>
            <p:nvSpPr>
              <p:cNvPr id="21558" name="Oval 7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9" name="Freeform 7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60" name="Freeform 7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1" name="Freeform 7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2" name="Line 7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5" name="Group 76"/>
          <p:cNvGrpSpPr>
            <a:grpSpLocks/>
          </p:cNvGrpSpPr>
          <p:nvPr/>
        </p:nvGrpSpPr>
        <p:grpSpPr bwMode="auto">
          <a:xfrm>
            <a:off x="2143125" y="5067300"/>
            <a:ext cx="1201738" cy="822325"/>
            <a:chOff x="1808" y="2634"/>
            <a:chExt cx="1186" cy="813"/>
          </a:xfrm>
        </p:grpSpPr>
        <p:grpSp>
          <p:nvGrpSpPr>
            <p:cNvPr id="21547" name="Group 77"/>
            <p:cNvGrpSpPr>
              <a:grpSpLocks/>
            </p:cNvGrpSpPr>
            <p:nvPr/>
          </p:nvGrpSpPr>
          <p:grpSpPr bwMode="auto">
            <a:xfrm>
              <a:off x="1808" y="2634"/>
              <a:ext cx="1186" cy="813"/>
              <a:chOff x="1732" y="3507"/>
              <a:chExt cx="1186" cy="813"/>
            </a:xfrm>
          </p:grpSpPr>
          <p:sp>
            <p:nvSpPr>
              <p:cNvPr id="21554" name="AutoShape 7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55" name="AutoShape 7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48" name="Group 80"/>
            <p:cNvGrpSpPr>
              <a:grpSpLocks/>
            </p:cNvGrpSpPr>
            <p:nvPr/>
          </p:nvGrpSpPr>
          <p:grpSpPr bwMode="auto">
            <a:xfrm>
              <a:off x="2083" y="2655"/>
              <a:ext cx="617" cy="784"/>
              <a:chOff x="2900" y="2726"/>
              <a:chExt cx="505" cy="642"/>
            </a:xfrm>
          </p:grpSpPr>
          <p:sp>
            <p:nvSpPr>
              <p:cNvPr id="21549" name="Oval 8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0" name="Freeform 8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51" name="Freeform 8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2" name="Freeform 8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3" name="Line 8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6" name="Group 86"/>
          <p:cNvGrpSpPr>
            <a:grpSpLocks/>
          </p:cNvGrpSpPr>
          <p:nvPr/>
        </p:nvGrpSpPr>
        <p:grpSpPr bwMode="auto">
          <a:xfrm>
            <a:off x="2571750" y="5727700"/>
            <a:ext cx="1216025" cy="833438"/>
            <a:chOff x="463" y="1743"/>
            <a:chExt cx="1186" cy="813"/>
          </a:xfrm>
        </p:grpSpPr>
        <p:sp>
          <p:nvSpPr>
            <p:cNvPr id="21527" name="Freeform 87"/>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88"/>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AutoShape 89"/>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30" name="AutoShape 90"/>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1531" name="Freeform 91"/>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32" name="Freeform 92"/>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3" name="Freeform 93"/>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4" name="Freeform 94"/>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5" name="Freeform 95"/>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Freeform 96"/>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7" name="Freeform 97"/>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38" name="Freeform 98"/>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1539" name="Line 99"/>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00"/>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1" name="Oval 101"/>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542" name="Freeform 102"/>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03"/>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Oval 104"/>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1545" name="Freeform 105"/>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06"/>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1181100" y="1458913"/>
            <a:ext cx="0" cy="48021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4"/>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3" name="Group 5"/>
          <p:cNvGrpSpPr>
            <a:grpSpLocks/>
          </p:cNvGrpSpPr>
          <p:nvPr/>
        </p:nvGrpSpPr>
        <p:grpSpPr bwMode="auto">
          <a:xfrm>
            <a:off x="2170113" y="4946650"/>
            <a:ext cx="517525" cy="658813"/>
            <a:chOff x="2401" y="425"/>
            <a:chExt cx="907" cy="1154"/>
          </a:xfrm>
        </p:grpSpPr>
        <p:sp>
          <p:nvSpPr>
            <p:cNvPr id="22603"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604"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6"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7" name="Freeform 10"/>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8"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34" name="Group 12"/>
          <p:cNvGrpSpPr>
            <a:grpSpLocks/>
          </p:cNvGrpSpPr>
          <p:nvPr/>
        </p:nvGrpSpPr>
        <p:grpSpPr bwMode="auto">
          <a:xfrm>
            <a:off x="2432050" y="5395913"/>
            <a:ext cx="517525" cy="658812"/>
            <a:chOff x="2401" y="425"/>
            <a:chExt cx="907" cy="1154"/>
          </a:xfrm>
        </p:grpSpPr>
        <p:sp>
          <p:nvSpPr>
            <p:cNvPr id="22597" name="Rectangle 1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98" name="Line 1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Line 1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Rectangle 1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1" name="Freeform 1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2" name="Line 1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5" name="Rectangle 19"/>
          <p:cNvSpPr>
            <a:spLocks noGrp="1" noChangeArrowheads="1"/>
          </p:cNvSpPr>
          <p:nvPr>
            <p:ph type="title"/>
          </p:nvPr>
        </p:nvSpPr>
        <p:spPr/>
        <p:txBody>
          <a:bodyPr/>
          <a:lstStyle/>
          <a:p>
            <a:r>
              <a:rPr lang="en-US"/>
              <a:t>Stage 2: Rules "set up" the claim</a:t>
            </a:r>
          </a:p>
        </p:txBody>
      </p:sp>
      <p:grpSp>
        <p:nvGrpSpPr>
          <p:cNvPr id="22536" name="Group 20"/>
          <p:cNvGrpSpPr>
            <a:grpSpLocks/>
          </p:cNvGrpSpPr>
          <p:nvPr/>
        </p:nvGrpSpPr>
        <p:grpSpPr bwMode="auto">
          <a:xfrm>
            <a:off x="517525" y="869950"/>
            <a:ext cx="1323975" cy="976313"/>
            <a:chOff x="2083" y="1606"/>
            <a:chExt cx="1489" cy="1097"/>
          </a:xfrm>
        </p:grpSpPr>
        <p:sp>
          <p:nvSpPr>
            <p:cNvPr id="22564"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65"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6"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7"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8"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9"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70"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1"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72" name="Freeform 2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3" name="Freeform 3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4"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5"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6"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77" name="Group 34"/>
            <p:cNvGrpSpPr>
              <a:grpSpLocks/>
            </p:cNvGrpSpPr>
            <p:nvPr/>
          </p:nvGrpSpPr>
          <p:grpSpPr bwMode="auto">
            <a:xfrm>
              <a:off x="2221" y="1871"/>
              <a:ext cx="518" cy="782"/>
              <a:chOff x="2400" y="1656"/>
              <a:chExt cx="752" cy="1136"/>
            </a:xfrm>
          </p:grpSpPr>
          <p:sp>
            <p:nvSpPr>
              <p:cNvPr id="22590"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2591"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2"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3"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4"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2595"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8" name="Group 42"/>
            <p:cNvGrpSpPr>
              <a:grpSpLocks/>
            </p:cNvGrpSpPr>
            <p:nvPr/>
          </p:nvGrpSpPr>
          <p:grpSpPr bwMode="auto">
            <a:xfrm rot="-6511945">
              <a:off x="2834" y="1842"/>
              <a:ext cx="518" cy="783"/>
              <a:chOff x="2400" y="1656"/>
              <a:chExt cx="752" cy="1136"/>
            </a:xfrm>
          </p:grpSpPr>
          <p:sp>
            <p:nvSpPr>
              <p:cNvPr id="22583"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2584"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5"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6"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7"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8"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89"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79" name="Freeform 5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0" name="Freeform 5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1"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82"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7" name="Text Box 54"/>
          <p:cNvSpPr txBox="1">
            <a:spLocks noChangeArrowheads="1"/>
          </p:cNvSpPr>
          <p:nvPr/>
        </p:nvSpPr>
        <p:spPr bwMode="auto">
          <a:xfrm>
            <a:off x="2039938" y="4549775"/>
            <a:ext cx="1050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workplan</a:t>
            </a:r>
          </a:p>
        </p:txBody>
      </p:sp>
      <p:sp>
        <p:nvSpPr>
          <p:cNvPr id="22538" name="Text Box 55"/>
          <p:cNvSpPr txBox="1">
            <a:spLocks noChangeArrowheads="1"/>
          </p:cNvSpPr>
          <p:nvPr/>
        </p:nvSpPr>
        <p:spPr bwMode="auto">
          <a:xfrm>
            <a:off x="1933575" y="788988"/>
            <a:ext cx="210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segment: normal</a:t>
            </a:r>
          </a:p>
        </p:txBody>
      </p:sp>
      <p:grpSp>
        <p:nvGrpSpPr>
          <p:cNvPr id="22539" name="Group 56"/>
          <p:cNvGrpSpPr>
            <a:grpSpLocks/>
          </p:cNvGrpSpPr>
          <p:nvPr/>
        </p:nvGrpSpPr>
        <p:grpSpPr bwMode="auto">
          <a:xfrm>
            <a:off x="1844675" y="1155700"/>
            <a:ext cx="2386013" cy="674688"/>
            <a:chOff x="1162" y="786"/>
            <a:chExt cx="1503" cy="425"/>
          </a:xfrm>
        </p:grpSpPr>
        <p:grpSp>
          <p:nvGrpSpPr>
            <p:cNvPr id="22548" name="Group 57"/>
            <p:cNvGrpSpPr>
              <a:grpSpLocks/>
            </p:cNvGrpSpPr>
            <p:nvPr/>
          </p:nvGrpSpPr>
          <p:grpSpPr bwMode="auto">
            <a:xfrm>
              <a:off x="1481" y="786"/>
              <a:ext cx="631" cy="425"/>
              <a:chOff x="2984" y="3331"/>
              <a:chExt cx="845" cy="569"/>
            </a:xfrm>
          </p:grpSpPr>
          <p:sp>
            <p:nvSpPr>
              <p:cNvPr id="22551"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52" name="Group 59"/>
              <p:cNvGrpSpPr>
                <a:grpSpLocks/>
              </p:cNvGrpSpPr>
              <p:nvPr/>
            </p:nvGrpSpPr>
            <p:grpSpPr bwMode="auto">
              <a:xfrm>
                <a:off x="3386" y="3487"/>
                <a:ext cx="443" cy="398"/>
                <a:chOff x="4838" y="2218"/>
                <a:chExt cx="395" cy="355"/>
              </a:xfrm>
            </p:grpSpPr>
            <p:sp>
              <p:nvSpPr>
                <p:cNvPr id="22553" name="Freeform 6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6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Freeform 6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6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6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1"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Freeform 6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49" name="Text Box 7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2550" name="Line 7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0" name="Line 73"/>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1" name="Group 74"/>
          <p:cNvGrpSpPr>
            <a:grpSpLocks/>
          </p:cNvGrpSpPr>
          <p:nvPr/>
        </p:nvGrpSpPr>
        <p:grpSpPr bwMode="auto">
          <a:xfrm>
            <a:off x="2693988" y="5843588"/>
            <a:ext cx="517525" cy="658812"/>
            <a:chOff x="2401" y="425"/>
            <a:chExt cx="907" cy="1154"/>
          </a:xfrm>
        </p:grpSpPr>
        <p:sp>
          <p:nvSpPr>
            <p:cNvPr id="22542" name="Rectangle 7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43" name="Line 7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7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Rectangle 7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46" name="Freeform 7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47" name="Line 8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 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a:t>By the end of this lesson, you should be able to:</a:t>
            </a:r>
          </a:p>
          <a:p>
            <a:pPr lvl="1"/>
            <a:r>
              <a:rPr lang="en-US" dirty="0"/>
              <a:t>Describe the stages of claims processing from a business perspective</a:t>
            </a:r>
          </a:p>
          <a:p>
            <a:pPr lvl="1"/>
            <a:r>
              <a:rPr lang="en-US" dirty="0"/>
              <a:t>Describe the stages of claims processing from a functional perspective</a:t>
            </a:r>
          </a:p>
          <a:p>
            <a:pPr lvl="1"/>
            <a:r>
              <a:rPr lang="en-US" dirty="0"/>
              <a:t>Define the steps of the claim intake process</a:t>
            </a:r>
          </a:p>
          <a:p>
            <a:pPr lvl="1"/>
            <a:r>
              <a:rPr lang="en-US" dirty="0"/>
              <a:t>Identify the steps of automated claim setup</a:t>
            </a:r>
          </a:p>
          <a:p>
            <a:pPr lvl="1"/>
            <a:r>
              <a:rPr lang="en-US" dirty="0"/>
              <a:t>Describe how validation is performed for new claims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5"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6"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7"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8"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Rectangle 9"/>
          <p:cNvSpPr>
            <a:spLocks noGrp="1" noChangeArrowheads="1"/>
          </p:cNvSpPr>
          <p:nvPr>
            <p:ph type="title"/>
          </p:nvPr>
        </p:nvSpPr>
        <p:spPr/>
        <p:txBody>
          <a:bodyPr/>
          <a:lstStyle/>
          <a:p>
            <a:r>
              <a:rPr lang="en-US"/>
              <a:t>Stage 3: Rules/adjuster creates exposures</a:t>
            </a:r>
          </a:p>
        </p:txBody>
      </p:sp>
      <p:grpSp>
        <p:nvGrpSpPr>
          <p:cNvPr id="23562" name="Group 10"/>
          <p:cNvGrpSpPr>
            <a:grpSpLocks/>
          </p:cNvGrpSpPr>
          <p:nvPr/>
        </p:nvGrpSpPr>
        <p:grpSpPr bwMode="auto">
          <a:xfrm>
            <a:off x="517525" y="869950"/>
            <a:ext cx="1323975" cy="976313"/>
            <a:chOff x="2083" y="1606"/>
            <a:chExt cx="1489" cy="1097"/>
          </a:xfrm>
        </p:grpSpPr>
        <p:sp>
          <p:nvSpPr>
            <p:cNvPr id="23670"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71"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2"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3"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4"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5"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76"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77"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78"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79"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0"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1"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2"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83" name="Group 24"/>
            <p:cNvGrpSpPr>
              <a:grpSpLocks/>
            </p:cNvGrpSpPr>
            <p:nvPr/>
          </p:nvGrpSpPr>
          <p:grpSpPr bwMode="auto">
            <a:xfrm>
              <a:off x="2221" y="1871"/>
              <a:ext cx="518" cy="782"/>
              <a:chOff x="2400" y="1656"/>
              <a:chExt cx="752" cy="1136"/>
            </a:xfrm>
          </p:grpSpPr>
          <p:sp>
            <p:nvSpPr>
              <p:cNvPr id="23696"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697"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8"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9"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00"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3701"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2"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84" name="Group 32"/>
            <p:cNvGrpSpPr>
              <a:grpSpLocks/>
            </p:cNvGrpSpPr>
            <p:nvPr/>
          </p:nvGrpSpPr>
          <p:grpSpPr bwMode="auto">
            <a:xfrm rot="-6511945">
              <a:off x="2834" y="1842"/>
              <a:ext cx="518" cy="783"/>
              <a:chOff x="2400" y="1656"/>
              <a:chExt cx="752" cy="1136"/>
            </a:xfrm>
          </p:grpSpPr>
          <p:sp>
            <p:nvSpPr>
              <p:cNvPr id="23689"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90"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1"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2"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3"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4"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95"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85"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6"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7"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8"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63" name="Group 44"/>
          <p:cNvGrpSpPr>
            <a:grpSpLocks/>
          </p:cNvGrpSpPr>
          <p:nvPr/>
        </p:nvGrpSpPr>
        <p:grpSpPr bwMode="auto">
          <a:xfrm>
            <a:off x="2151063" y="1989138"/>
            <a:ext cx="822325" cy="817562"/>
            <a:chOff x="3360" y="800"/>
            <a:chExt cx="620" cy="616"/>
          </a:xfrm>
        </p:grpSpPr>
        <p:sp>
          <p:nvSpPr>
            <p:cNvPr id="23664"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65"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66" name="Group 47"/>
            <p:cNvGrpSpPr>
              <a:grpSpLocks/>
            </p:cNvGrpSpPr>
            <p:nvPr/>
          </p:nvGrpSpPr>
          <p:grpSpPr bwMode="auto">
            <a:xfrm flipH="1">
              <a:off x="3749" y="1171"/>
              <a:ext cx="212" cy="213"/>
              <a:chOff x="1350" y="686"/>
              <a:chExt cx="1132" cy="1132"/>
            </a:xfrm>
          </p:grpSpPr>
          <p:sp>
            <p:nvSpPr>
              <p:cNvPr id="23668"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69"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67"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4" name="Group 51"/>
          <p:cNvGrpSpPr>
            <a:grpSpLocks/>
          </p:cNvGrpSpPr>
          <p:nvPr/>
        </p:nvGrpSpPr>
        <p:grpSpPr bwMode="auto">
          <a:xfrm>
            <a:off x="2170113" y="4946650"/>
            <a:ext cx="517525" cy="658813"/>
            <a:chOff x="2401" y="425"/>
            <a:chExt cx="907" cy="1154"/>
          </a:xfrm>
        </p:grpSpPr>
        <p:sp>
          <p:nvSpPr>
            <p:cNvPr id="23658"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59"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0"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1"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62"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63"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5" name="Group 58"/>
          <p:cNvGrpSpPr>
            <a:grpSpLocks/>
          </p:cNvGrpSpPr>
          <p:nvPr/>
        </p:nvGrpSpPr>
        <p:grpSpPr bwMode="auto">
          <a:xfrm>
            <a:off x="2151063" y="2965450"/>
            <a:ext cx="822325" cy="817563"/>
            <a:chOff x="3360" y="800"/>
            <a:chExt cx="620" cy="616"/>
          </a:xfrm>
        </p:grpSpPr>
        <p:sp>
          <p:nvSpPr>
            <p:cNvPr id="23652"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53"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54" name="Group 61"/>
            <p:cNvGrpSpPr>
              <a:grpSpLocks/>
            </p:cNvGrpSpPr>
            <p:nvPr/>
          </p:nvGrpSpPr>
          <p:grpSpPr bwMode="auto">
            <a:xfrm flipH="1">
              <a:off x="3749" y="1171"/>
              <a:ext cx="212" cy="213"/>
              <a:chOff x="1350" y="686"/>
              <a:chExt cx="1132" cy="1132"/>
            </a:xfrm>
          </p:grpSpPr>
          <p:sp>
            <p:nvSpPr>
              <p:cNvPr id="23656"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7"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55"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65"/>
          <p:cNvGrpSpPr>
            <a:grpSpLocks/>
          </p:cNvGrpSpPr>
          <p:nvPr/>
        </p:nvGrpSpPr>
        <p:grpSpPr bwMode="auto">
          <a:xfrm>
            <a:off x="2151063" y="3943350"/>
            <a:ext cx="822325" cy="817563"/>
            <a:chOff x="3360" y="800"/>
            <a:chExt cx="620" cy="616"/>
          </a:xfrm>
        </p:grpSpPr>
        <p:sp>
          <p:nvSpPr>
            <p:cNvPr id="23646"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47"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48" name="Group 68"/>
            <p:cNvGrpSpPr>
              <a:grpSpLocks/>
            </p:cNvGrpSpPr>
            <p:nvPr/>
          </p:nvGrpSpPr>
          <p:grpSpPr bwMode="auto">
            <a:xfrm flipH="1">
              <a:off x="3749" y="1171"/>
              <a:ext cx="212" cy="213"/>
              <a:chOff x="1350" y="686"/>
              <a:chExt cx="1132" cy="1132"/>
            </a:xfrm>
          </p:grpSpPr>
          <p:sp>
            <p:nvSpPr>
              <p:cNvPr id="23650"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1"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49"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72"/>
          <p:cNvGrpSpPr>
            <a:grpSpLocks/>
          </p:cNvGrpSpPr>
          <p:nvPr/>
        </p:nvGrpSpPr>
        <p:grpSpPr bwMode="auto">
          <a:xfrm>
            <a:off x="2432050" y="5395913"/>
            <a:ext cx="517525" cy="658812"/>
            <a:chOff x="2401" y="425"/>
            <a:chExt cx="907" cy="1154"/>
          </a:xfrm>
        </p:grpSpPr>
        <p:sp>
          <p:nvSpPr>
            <p:cNvPr id="23640"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41"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2"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3"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44"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45"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8" name="Group 79"/>
          <p:cNvGrpSpPr>
            <a:grpSpLocks/>
          </p:cNvGrpSpPr>
          <p:nvPr/>
        </p:nvGrpSpPr>
        <p:grpSpPr bwMode="auto">
          <a:xfrm>
            <a:off x="2693988" y="5843588"/>
            <a:ext cx="517525" cy="658812"/>
            <a:chOff x="2401" y="425"/>
            <a:chExt cx="907" cy="1154"/>
          </a:xfrm>
        </p:grpSpPr>
        <p:sp>
          <p:nvSpPr>
            <p:cNvPr id="23634"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35"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6"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7"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38"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39"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69"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3570"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3571"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3572" name="Line 89"/>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90"/>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4" name="Line 91"/>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Line 92"/>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93"/>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94"/>
          <p:cNvGrpSpPr>
            <a:grpSpLocks/>
          </p:cNvGrpSpPr>
          <p:nvPr/>
        </p:nvGrpSpPr>
        <p:grpSpPr bwMode="auto">
          <a:xfrm>
            <a:off x="1844675" y="1155700"/>
            <a:ext cx="2386013" cy="674688"/>
            <a:chOff x="1162" y="786"/>
            <a:chExt cx="1503" cy="425"/>
          </a:xfrm>
        </p:grpSpPr>
        <p:grpSp>
          <p:nvGrpSpPr>
            <p:cNvPr id="23618" name="Group 95"/>
            <p:cNvGrpSpPr>
              <a:grpSpLocks/>
            </p:cNvGrpSpPr>
            <p:nvPr/>
          </p:nvGrpSpPr>
          <p:grpSpPr bwMode="auto">
            <a:xfrm>
              <a:off x="1481" y="786"/>
              <a:ext cx="631" cy="425"/>
              <a:chOff x="2984" y="3331"/>
              <a:chExt cx="845" cy="569"/>
            </a:xfrm>
          </p:grpSpPr>
          <p:sp>
            <p:nvSpPr>
              <p:cNvPr id="23621" name="AutoShape 9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22" name="Group 97"/>
              <p:cNvGrpSpPr>
                <a:grpSpLocks/>
              </p:cNvGrpSpPr>
              <p:nvPr/>
            </p:nvGrpSpPr>
            <p:grpSpPr bwMode="auto">
              <a:xfrm>
                <a:off x="3386" y="3487"/>
                <a:ext cx="443" cy="398"/>
                <a:chOff x="4838" y="2218"/>
                <a:chExt cx="395" cy="355"/>
              </a:xfrm>
            </p:grpSpPr>
            <p:sp>
              <p:nvSpPr>
                <p:cNvPr id="23623" name="Freeform 98"/>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99"/>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100"/>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101"/>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102"/>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103"/>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104"/>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Rectangle 10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1" name="Rectangle 10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2" name="Freeform 107"/>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Rectangle 10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619" name="Text Box 109"/>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3620" name="Line 110"/>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8" name="Group 111"/>
          <p:cNvGrpSpPr>
            <a:grpSpLocks/>
          </p:cNvGrpSpPr>
          <p:nvPr/>
        </p:nvGrpSpPr>
        <p:grpSpPr bwMode="auto">
          <a:xfrm>
            <a:off x="7446963" y="2379663"/>
            <a:ext cx="896937" cy="896937"/>
            <a:chOff x="1350" y="686"/>
            <a:chExt cx="1132" cy="1132"/>
          </a:xfrm>
        </p:grpSpPr>
        <p:sp>
          <p:nvSpPr>
            <p:cNvPr id="23616" name="AutoShape 1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7" name="Picture 1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114"/>
          <p:cNvGrpSpPr>
            <a:grpSpLocks/>
          </p:cNvGrpSpPr>
          <p:nvPr/>
        </p:nvGrpSpPr>
        <p:grpSpPr bwMode="auto">
          <a:xfrm>
            <a:off x="7446963" y="3924300"/>
            <a:ext cx="896937" cy="896938"/>
            <a:chOff x="1350" y="686"/>
            <a:chExt cx="1132" cy="1132"/>
          </a:xfrm>
        </p:grpSpPr>
        <p:sp>
          <p:nvSpPr>
            <p:cNvPr id="23614" name="AutoShape 11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5" name="Picture 11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80" name="Text Box 117"/>
          <p:cNvSpPr txBox="1">
            <a:spLocks noChangeArrowheads="1"/>
          </p:cNvSpPr>
          <p:nvPr/>
        </p:nvSpPr>
        <p:spPr bwMode="auto">
          <a:xfrm>
            <a:off x="7431088" y="2070100"/>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3581" name="Text Box 118"/>
          <p:cNvSpPr txBox="1">
            <a:spLocks noChangeArrowheads="1"/>
          </p:cNvSpPr>
          <p:nvPr/>
        </p:nvSpPr>
        <p:spPr bwMode="auto">
          <a:xfrm>
            <a:off x="7389813" y="4821238"/>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3582" name="Text Box 119"/>
          <p:cNvSpPr txBox="1">
            <a:spLocks noChangeArrowheads="1"/>
          </p:cNvSpPr>
          <p:nvPr/>
        </p:nvSpPr>
        <p:spPr bwMode="auto">
          <a:xfrm>
            <a:off x="7316788" y="1382713"/>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nvGrpSpPr>
          <p:cNvPr id="23583" name="Group 120"/>
          <p:cNvGrpSpPr>
            <a:grpSpLocks/>
          </p:cNvGrpSpPr>
          <p:nvPr/>
        </p:nvGrpSpPr>
        <p:grpSpPr bwMode="auto">
          <a:xfrm>
            <a:off x="2932113" y="3973513"/>
            <a:ext cx="468312" cy="593725"/>
            <a:chOff x="2900" y="2726"/>
            <a:chExt cx="505" cy="642"/>
          </a:xfrm>
        </p:grpSpPr>
        <p:sp>
          <p:nvSpPr>
            <p:cNvPr id="23609" name="Oval 12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10" name="Freeform 12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11" name="Freeform 12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2" name="Freeform 12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3" name="Line 12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4" name="Group 126"/>
          <p:cNvGrpSpPr>
            <a:grpSpLocks/>
          </p:cNvGrpSpPr>
          <p:nvPr/>
        </p:nvGrpSpPr>
        <p:grpSpPr bwMode="auto">
          <a:xfrm>
            <a:off x="2936875" y="2970213"/>
            <a:ext cx="468313" cy="593725"/>
            <a:chOff x="2900" y="2726"/>
            <a:chExt cx="505" cy="642"/>
          </a:xfrm>
        </p:grpSpPr>
        <p:sp>
          <p:nvSpPr>
            <p:cNvPr id="23604" name="Oval 127"/>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05" name="Freeform 12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06" name="Freeform 129"/>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7" name="Freeform 130"/>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8" name="Line 13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5" name="Group 132"/>
          <p:cNvGrpSpPr>
            <a:grpSpLocks/>
          </p:cNvGrpSpPr>
          <p:nvPr/>
        </p:nvGrpSpPr>
        <p:grpSpPr bwMode="auto">
          <a:xfrm>
            <a:off x="2884488" y="2081213"/>
            <a:ext cx="815975" cy="501650"/>
            <a:chOff x="2943" y="3239"/>
            <a:chExt cx="725" cy="446"/>
          </a:xfrm>
        </p:grpSpPr>
        <p:sp>
          <p:nvSpPr>
            <p:cNvPr id="23586" name="Freeform 133"/>
            <p:cNvSpPr>
              <a:spLocks/>
            </p:cNvSpPr>
            <p:nvPr/>
          </p:nvSpPr>
          <p:spPr bwMode="auto">
            <a:xfrm>
              <a:off x="3485" y="3548"/>
              <a:ext cx="87" cy="137"/>
            </a:xfrm>
            <a:custGeom>
              <a:avLst/>
              <a:gdLst>
                <a:gd name="T0" fmla="*/ 0 w 530"/>
                <a:gd name="T1" fmla="*/ 1 h 849"/>
                <a:gd name="T2" fmla="*/ 0 w 530"/>
                <a:gd name="T3" fmla="*/ 1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1 h 849"/>
                <a:gd name="T44" fmla="*/ 0 w 530"/>
                <a:gd name="T45" fmla="*/ 1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34"/>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5"/>
            <p:cNvSpPr>
              <a:spLocks/>
            </p:cNvSpPr>
            <p:nvPr/>
          </p:nvSpPr>
          <p:spPr bwMode="auto">
            <a:xfrm>
              <a:off x="2943" y="3288"/>
              <a:ext cx="725" cy="336"/>
            </a:xfrm>
            <a:custGeom>
              <a:avLst/>
              <a:gdLst>
                <a:gd name="T0" fmla="*/ 15 w 1140"/>
                <a:gd name="T1" fmla="*/ 83 h 526"/>
                <a:gd name="T2" fmla="*/ 3 w 1140"/>
                <a:gd name="T3" fmla="*/ 77 h 526"/>
                <a:gd name="T4" fmla="*/ 0 w 1140"/>
                <a:gd name="T5" fmla="*/ 63 h 526"/>
                <a:gd name="T6" fmla="*/ 5 w 1140"/>
                <a:gd name="T7" fmla="*/ 48 h 526"/>
                <a:gd name="T8" fmla="*/ 20 w 1140"/>
                <a:gd name="T9" fmla="*/ 36 h 526"/>
                <a:gd name="T10" fmla="*/ 35 w 1140"/>
                <a:gd name="T11" fmla="*/ 31 h 526"/>
                <a:gd name="T12" fmla="*/ 38 w 1140"/>
                <a:gd name="T13" fmla="*/ 14 h 526"/>
                <a:gd name="T14" fmla="*/ 40 w 1140"/>
                <a:gd name="T15" fmla="*/ 9 h 526"/>
                <a:gd name="T16" fmla="*/ 43 w 1140"/>
                <a:gd name="T17" fmla="*/ 6 h 526"/>
                <a:gd name="T18" fmla="*/ 47 w 1140"/>
                <a:gd name="T19" fmla="*/ 3 h 526"/>
                <a:gd name="T20" fmla="*/ 53 w 1140"/>
                <a:gd name="T21" fmla="*/ 2 h 526"/>
                <a:gd name="T22" fmla="*/ 66 w 1140"/>
                <a:gd name="T23" fmla="*/ 1 h 526"/>
                <a:gd name="T24" fmla="*/ 81 w 1140"/>
                <a:gd name="T25" fmla="*/ 1 h 526"/>
                <a:gd name="T26" fmla="*/ 95 w 1140"/>
                <a:gd name="T27" fmla="*/ 0 h 526"/>
                <a:gd name="T28" fmla="*/ 107 w 1140"/>
                <a:gd name="T29" fmla="*/ 0 h 526"/>
                <a:gd name="T30" fmla="*/ 112 w 1140"/>
                <a:gd name="T31" fmla="*/ 1 h 526"/>
                <a:gd name="T32" fmla="*/ 118 w 1140"/>
                <a:gd name="T33" fmla="*/ 4 h 526"/>
                <a:gd name="T34" fmla="*/ 127 w 1140"/>
                <a:gd name="T35" fmla="*/ 32 h 526"/>
                <a:gd name="T36" fmla="*/ 135 w 1140"/>
                <a:gd name="T37" fmla="*/ 34 h 526"/>
                <a:gd name="T38" fmla="*/ 142 w 1140"/>
                <a:gd name="T39" fmla="*/ 30 h 526"/>
                <a:gd name="T40" fmla="*/ 145 w 1140"/>
                <a:gd name="T41" fmla="*/ 43 h 526"/>
                <a:gd name="T42" fmla="*/ 151 w 1140"/>
                <a:gd name="T43" fmla="*/ 30 h 526"/>
                <a:gd name="T44" fmla="*/ 155 w 1140"/>
                <a:gd name="T45" fmla="*/ 42 h 526"/>
                <a:gd name="T46" fmla="*/ 162 w 1140"/>
                <a:gd name="T47" fmla="*/ 31 h 526"/>
                <a:gd name="T48" fmla="*/ 163 w 1140"/>
                <a:gd name="T49" fmla="*/ 42 h 526"/>
                <a:gd name="T50" fmla="*/ 173 w 1140"/>
                <a:gd name="T51" fmla="*/ 33 h 526"/>
                <a:gd name="T52" fmla="*/ 176 w 1140"/>
                <a:gd name="T53" fmla="*/ 43 h 526"/>
                <a:gd name="T54" fmla="*/ 186 w 1140"/>
                <a:gd name="T55" fmla="*/ 55 h 526"/>
                <a:gd name="T56" fmla="*/ 186 w 1140"/>
                <a:gd name="T57" fmla="*/ 72 h 526"/>
                <a:gd name="T58" fmla="*/ 176 w 1140"/>
                <a:gd name="T59" fmla="*/ 86 h 526"/>
                <a:gd name="T60" fmla="*/ 167 w 1140"/>
                <a:gd name="T61" fmla="*/ 86 h 526"/>
                <a:gd name="T62" fmla="*/ 165 w 1140"/>
                <a:gd name="T63" fmla="*/ 64 h 526"/>
                <a:gd name="T64" fmla="*/ 163 w 1140"/>
                <a:gd name="T65" fmla="*/ 61 h 526"/>
                <a:gd name="T66" fmla="*/ 160 w 1140"/>
                <a:gd name="T67" fmla="*/ 58 h 526"/>
                <a:gd name="T68" fmla="*/ 153 w 1140"/>
                <a:gd name="T69" fmla="*/ 56 h 526"/>
                <a:gd name="T70" fmla="*/ 147 w 1140"/>
                <a:gd name="T71" fmla="*/ 57 h 526"/>
                <a:gd name="T72" fmla="*/ 144 w 1140"/>
                <a:gd name="T73" fmla="*/ 59 h 526"/>
                <a:gd name="T74" fmla="*/ 141 w 1140"/>
                <a:gd name="T75" fmla="*/ 63 h 526"/>
                <a:gd name="T76" fmla="*/ 139 w 1140"/>
                <a:gd name="T77" fmla="*/ 70 h 526"/>
                <a:gd name="T78" fmla="*/ 137 w 1140"/>
                <a:gd name="T79" fmla="*/ 77 h 526"/>
                <a:gd name="T80" fmla="*/ 138 w 1140"/>
                <a:gd name="T81" fmla="*/ 87 h 526"/>
                <a:gd name="T82" fmla="*/ 58 w 1140"/>
                <a:gd name="T83" fmla="*/ 88 h 526"/>
                <a:gd name="T84" fmla="*/ 57 w 1140"/>
                <a:gd name="T85" fmla="*/ 80 h 526"/>
                <a:gd name="T86" fmla="*/ 53 w 1140"/>
                <a:gd name="T87" fmla="*/ 72 h 526"/>
                <a:gd name="T88" fmla="*/ 47 w 1140"/>
                <a:gd name="T89" fmla="*/ 67 h 526"/>
                <a:gd name="T90" fmla="*/ 39 w 1140"/>
                <a:gd name="T91" fmla="*/ 65 h 526"/>
                <a:gd name="T92" fmla="*/ 30 w 1140"/>
                <a:gd name="T93" fmla="*/ 65 h 526"/>
                <a:gd name="T94" fmla="*/ 22 w 1140"/>
                <a:gd name="T95" fmla="*/ 68 h 526"/>
                <a:gd name="T96" fmla="*/ 17 w 1140"/>
                <a:gd name="T97" fmla="*/ 76 h 526"/>
                <a:gd name="T98" fmla="*/ 15 w 1140"/>
                <a:gd name="T99" fmla="*/ 83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589" name="Freeform 136"/>
            <p:cNvSpPr>
              <a:spLocks/>
            </p:cNvSpPr>
            <p:nvPr/>
          </p:nvSpPr>
          <p:spPr bwMode="auto">
            <a:xfrm>
              <a:off x="3113" y="3325"/>
              <a:ext cx="121" cy="130"/>
            </a:xfrm>
            <a:custGeom>
              <a:avLst/>
              <a:gdLst>
                <a:gd name="T0" fmla="*/ 0 w 189"/>
                <a:gd name="T1" fmla="*/ 32 h 204"/>
                <a:gd name="T2" fmla="*/ 3 w 189"/>
                <a:gd name="T3" fmla="*/ 11 h 204"/>
                <a:gd name="T4" fmla="*/ 5 w 189"/>
                <a:gd name="T5" fmla="*/ 7 h 204"/>
                <a:gd name="T6" fmla="*/ 7 w 189"/>
                <a:gd name="T7" fmla="*/ 5 h 204"/>
                <a:gd name="T8" fmla="*/ 11 w 189"/>
                <a:gd name="T9" fmla="*/ 3 h 204"/>
                <a:gd name="T10" fmla="*/ 15 w 189"/>
                <a:gd name="T11" fmla="*/ 2 h 204"/>
                <a:gd name="T12" fmla="*/ 31 w 189"/>
                <a:gd name="T13" fmla="*/ 0 h 204"/>
                <a:gd name="T14" fmla="*/ 31 w 189"/>
                <a:gd name="T15" fmla="*/ 34 h 204"/>
                <a:gd name="T16" fmla="*/ 0 w 189"/>
                <a:gd name="T17" fmla="*/ 32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0" name="Freeform 137"/>
            <p:cNvSpPr>
              <a:spLocks/>
            </p:cNvSpPr>
            <p:nvPr/>
          </p:nvSpPr>
          <p:spPr bwMode="auto">
            <a:xfrm>
              <a:off x="3255" y="3322"/>
              <a:ext cx="160" cy="135"/>
            </a:xfrm>
            <a:custGeom>
              <a:avLst/>
              <a:gdLst>
                <a:gd name="T0" fmla="*/ 1 w 252"/>
                <a:gd name="T1" fmla="*/ 34 h 213"/>
                <a:gd name="T2" fmla="*/ 0 w 252"/>
                <a:gd name="T3" fmla="*/ 0 h 213"/>
                <a:gd name="T4" fmla="*/ 34 w 252"/>
                <a:gd name="T5" fmla="*/ 0 h 213"/>
                <a:gd name="T6" fmla="*/ 41 w 252"/>
                <a:gd name="T7" fmla="*/ 24 h 213"/>
                <a:gd name="T8" fmla="*/ 35 w 252"/>
                <a:gd name="T9" fmla="*/ 31 h 213"/>
                <a:gd name="T10" fmla="*/ 16 w 252"/>
                <a:gd name="T11" fmla="*/ 35 h 213"/>
                <a:gd name="T12" fmla="*/ 1 w 252"/>
                <a:gd name="T13" fmla="*/ 34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1" name="Freeform 138"/>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39"/>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40"/>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41"/>
            <p:cNvSpPr>
              <a:spLocks/>
            </p:cNvSpPr>
            <p:nvPr/>
          </p:nvSpPr>
          <p:spPr bwMode="auto">
            <a:xfrm>
              <a:off x="3245" y="3415"/>
              <a:ext cx="195" cy="185"/>
            </a:xfrm>
            <a:custGeom>
              <a:avLst/>
              <a:gdLst>
                <a:gd name="T0" fmla="*/ 0 w 306"/>
                <a:gd name="T1" fmla="*/ 11 h 290"/>
                <a:gd name="T2" fmla="*/ 1 w 306"/>
                <a:gd name="T3" fmla="*/ 48 h 290"/>
                <a:gd name="T4" fmla="*/ 46 w 306"/>
                <a:gd name="T5" fmla="*/ 48 h 290"/>
                <a:gd name="T6" fmla="*/ 50 w 306"/>
                <a:gd name="T7" fmla="*/ 45 h 290"/>
                <a:gd name="T8" fmla="*/ 50 w 306"/>
                <a:gd name="T9" fmla="*/ 41 h 290"/>
                <a:gd name="T10" fmla="*/ 50 w 306"/>
                <a:gd name="T11" fmla="*/ 8 h 290"/>
                <a:gd name="T12" fmla="*/ 47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5" name="Freeform 142"/>
            <p:cNvSpPr>
              <a:spLocks/>
            </p:cNvSpPr>
            <p:nvPr/>
          </p:nvSpPr>
          <p:spPr bwMode="auto">
            <a:xfrm rot="1661969">
              <a:off x="3494" y="3239"/>
              <a:ext cx="130" cy="102"/>
            </a:xfrm>
            <a:custGeom>
              <a:avLst/>
              <a:gdLst>
                <a:gd name="T0" fmla="*/ 0 w 530"/>
                <a:gd name="T1" fmla="*/ 1 h 342"/>
                <a:gd name="T2" fmla="*/ 0 w 530"/>
                <a:gd name="T3" fmla="*/ 1 h 342"/>
                <a:gd name="T4" fmla="*/ 0 w 530"/>
                <a:gd name="T5" fmla="*/ 1 h 342"/>
                <a:gd name="T6" fmla="*/ 0 w 530"/>
                <a:gd name="T7" fmla="*/ 2 h 342"/>
                <a:gd name="T8" fmla="*/ 0 w 530"/>
                <a:gd name="T9" fmla="*/ 2 h 342"/>
                <a:gd name="T10" fmla="*/ 0 w 530"/>
                <a:gd name="T11" fmla="*/ 2 h 342"/>
                <a:gd name="T12" fmla="*/ 0 w 530"/>
                <a:gd name="T13" fmla="*/ 2 h 342"/>
                <a:gd name="T14" fmla="*/ 0 w 530"/>
                <a:gd name="T15" fmla="*/ 3 h 342"/>
                <a:gd name="T16" fmla="*/ 0 w 530"/>
                <a:gd name="T17" fmla="*/ 3 h 342"/>
                <a:gd name="T18" fmla="*/ 0 w 530"/>
                <a:gd name="T19" fmla="*/ 3 h 342"/>
                <a:gd name="T20" fmla="*/ 0 w 530"/>
                <a:gd name="T21" fmla="*/ 3 h 342"/>
                <a:gd name="T22" fmla="*/ 0 w 530"/>
                <a:gd name="T23" fmla="*/ 3 h 342"/>
                <a:gd name="T24" fmla="*/ 1 w 530"/>
                <a:gd name="T25" fmla="*/ 2 h 342"/>
                <a:gd name="T26" fmla="*/ 1 w 530"/>
                <a:gd name="T27" fmla="*/ 2 h 342"/>
                <a:gd name="T28" fmla="*/ 1 w 530"/>
                <a:gd name="T29" fmla="*/ 2 h 342"/>
                <a:gd name="T30" fmla="*/ 1 w 530"/>
                <a:gd name="T31" fmla="*/ 2 h 342"/>
                <a:gd name="T32" fmla="*/ 1 w 530"/>
                <a:gd name="T33" fmla="*/ 2 h 342"/>
                <a:gd name="T34" fmla="*/ 1 w 530"/>
                <a:gd name="T35" fmla="*/ 2 h 342"/>
                <a:gd name="T36" fmla="*/ 1 w 530"/>
                <a:gd name="T37" fmla="*/ 2 h 342"/>
                <a:gd name="T38" fmla="*/ 1 w 530"/>
                <a:gd name="T39" fmla="*/ 2 h 342"/>
                <a:gd name="T40" fmla="*/ 1 w 530"/>
                <a:gd name="T41" fmla="*/ 2 h 342"/>
                <a:gd name="T42" fmla="*/ 1 w 530"/>
                <a:gd name="T43" fmla="*/ 2 h 342"/>
                <a:gd name="T44" fmla="*/ 1 w 530"/>
                <a:gd name="T45" fmla="*/ 1 h 342"/>
                <a:gd name="T46" fmla="*/ 1 w 530"/>
                <a:gd name="T47" fmla="*/ 1 h 342"/>
                <a:gd name="T48" fmla="*/ 1 w 530"/>
                <a:gd name="T49" fmla="*/ 1 h 342"/>
                <a:gd name="T50" fmla="*/ 2 w 530"/>
                <a:gd name="T51" fmla="*/ 1 h 342"/>
                <a:gd name="T52" fmla="*/ 2 w 530"/>
                <a:gd name="T53" fmla="*/ 1 h 342"/>
                <a:gd name="T54" fmla="*/ 2 w 530"/>
                <a:gd name="T55" fmla="*/ 1 h 342"/>
                <a:gd name="T56" fmla="*/ 2 w 530"/>
                <a:gd name="T57" fmla="*/ 1 h 342"/>
                <a:gd name="T58" fmla="*/ 2 w 530"/>
                <a:gd name="T59" fmla="*/ 1 h 342"/>
                <a:gd name="T60" fmla="*/ 2 w 530"/>
                <a:gd name="T61" fmla="*/ 1 h 342"/>
                <a:gd name="T62" fmla="*/ 2 w 530"/>
                <a:gd name="T63" fmla="*/ 1 h 342"/>
                <a:gd name="T64" fmla="*/ 2 w 530"/>
                <a:gd name="T65" fmla="*/ 0 h 342"/>
                <a:gd name="T66" fmla="*/ 2 w 530"/>
                <a:gd name="T67" fmla="*/ 0 h 342"/>
                <a:gd name="T68" fmla="*/ 2 w 530"/>
                <a:gd name="T69" fmla="*/ 0 h 342"/>
                <a:gd name="T70" fmla="*/ 2 w 530"/>
                <a:gd name="T71" fmla="*/ 0 h 342"/>
                <a:gd name="T72" fmla="*/ 1 w 530"/>
                <a:gd name="T73" fmla="*/ 0 h 342"/>
                <a:gd name="T74" fmla="*/ 1 w 530"/>
                <a:gd name="T75" fmla="*/ 0 h 342"/>
                <a:gd name="T76" fmla="*/ 1 w 530"/>
                <a:gd name="T77" fmla="*/ 0 h 342"/>
                <a:gd name="T78" fmla="*/ 1 w 530"/>
                <a:gd name="T79" fmla="*/ 0 h 342"/>
                <a:gd name="T80" fmla="*/ 1 w 530"/>
                <a:gd name="T81" fmla="*/ 0 h 342"/>
                <a:gd name="T82" fmla="*/ 1 w 530"/>
                <a:gd name="T83" fmla="*/ 0 h 342"/>
                <a:gd name="T84" fmla="*/ 1 w 530"/>
                <a:gd name="T85" fmla="*/ 0 h 342"/>
                <a:gd name="T86" fmla="*/ 1 w 530"/>
                <a:gd name="T87" fmla="*/ 0 h 342"/>
                <a:gd name="T88" fmla="*/ 1 w 530"/>
                <a:gd name="T89" fmla="*/ 1 h 342"/>
                <a:gd name="T90" fmla="*/ 1 w 530"/>
                <a:gd name="T91" fmla="*/ 1 h 342"/>
                <a:gd name="T92" fmla="*/ 1 w 530"/>
                <a:gd name="T93" fmla="*/ 1 h 342"/>
                <a:gd name="T94" fmla="*/ 1 w 530"/>
                <a:gd name="T95" fmla="*/ 1 h 342"/>
                <a:gd name="T96" fmla="*/ 0 w 530"/>
                <a:gd name="T97" fmla="*/ 1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3596" name="Line 143"/>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7" name="Line 144"/>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8" name="Oval 145"/>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599" name="Freeform 146"/>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147"/>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Oval 148"/>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02" name="Freeform 149"/>
            <p:cNvSpPr>
              <a:spLocks/>
            </p:cNvSpPr>
            <p:nvPr/>
          </p:nvSpPr>
          <p:spPr bwMode="auto">
            <a:xfrm>
              <a:off x="3484" y="3518"/>
              <a:ext cx="99" cy="158"/>
            </a:xfrm>
            <a:custGeom>
              <a:avLst/>
              <a:gdLst>
                <a:gd name="T0" fmla="*/ 0 w 606"/>
                <a:gd name="T1" fmla="*/ 1 h 969"/>
                <a:gd name="T2" fmla="*/ 0 w 606"/>
                <a:gd name="T3" fmla="*/ 1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1 h 969"/>
                <a:gd name="T44" fmla="*/ 0 w 606"/>
                <a:gd name="T45" fmla="*/ 1 h 969"/>
                <a:gd name="T46" fmla="*/ 0 w 606"/>
                <a:gd name="T47" fmla="*/ 1 h 969"/>
                <a:gd name="T48" fmla="*/ 0 w 606"/>
                <a:gd name="T49" fmla="*/ 1 h 969"/>
                <a:gd name="T50" fmla="*/ 0 w 606"/>
                <a:gd name="T51" fmla="*/ 1 h 969"/>
                <a:gd name="T52" fmla="*/ 0 w 606"/>
                <a:gd name="T53" fmla="*/ 1 h 969"/>
                <a:gd name="T54" fmla="*/ 0 w 606"/>
                <a:gd name="T55" fmla="*/ 1 h 969"/>
                <a:gd name="T56" fmla="*/ 0 w 606"/>
                <a:gd name="T57" fmla="*/ 1 h 969"/>
                <a:gd name="T58" fmla="*/ 0 w 606"/>
                <a:gd name="T59" fmla="*/ 1 h 969"/>
                <a:gd name="T60" fmla="*/ 0 w 606"/>
                <a:gd name="T61" fmla="*/ 1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1 h 969"/>
                <a:gd name="T108" fmla="*/ 0 w 606"/>
                <a:gd name="T109" fmla="*/ 1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150"/>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3" name="Line 3"/>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4" name="Line 4"/>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5"/>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6" name="Line 6"/>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7" name="Line 7"/>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8"/>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9" name="Line 9"/>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0" name="Line 10"/>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1" name="Line 11"/>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2" name="Line 12"/>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3" name="Line 13"/>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4" name="Rectangle 14"/>
          <p:cNvSpPr>
            <a:spLocks noGrp="1" noChangeArrowheads="1"/>
          </p:cNvSpPr>
          <p:nvPr>
            <p:ph type="title"/>
          </p:nvPr>
        </p:nvSpPr>
        <p:spPr/>
        <p:txBody>
          <a:bodyPr/>
          <a:lstStyle/>
          <a:p>
            <a:r>
              <a:rPr lang="en-US"/>
              <a:t>Stage 4: Rules/adjuster creates reserves</a:t>
            </a:r>
          </a:p>
        </p:txBody>
      </p:sp>
      <p:grpSp>
        <p:nvGrpSpPr>
          <p:cNvPr id="25615" name="Group 15"/>
          <p:cNvGrpSpPr>
            <a:grpSpLocks/>
          </p:cNvGrpSpPr>
          <p:nvPr/>
        </p:nvGrpSpPr>
        <p:grpSpPr bwMode="auto">
          <a:xfrm>
            <a:off x="517525" y="869950"/>
            <a:ext cx="1323975" cy="976313"/>
            <a:chOff x="2083" y="1606"/>
            <a:chExt cx="1489" cy="1097"/>
          </a:xfrm>
        </p:grpSpPr>
        <p:sp>
          <p:nvSpPr>
            <p:cNvPr id="25745" name="Rectangle 1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746" name="Freeform 1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7" name="Freeform 1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8" name="Freeform 1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9" name="Freeform 2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50" name="Rectangle 2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751" name="Rectangle 2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2" name="AutoShape 2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753" name="Freeform 2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4" name="Freeform 2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5" name="Rectangle 2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6" name="Rectangle 2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7" name="Rectangle 2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758" name="Group 29"/>
            <p:cNvGrpSpPr>
              <a:grpSpLocks/>
            </p:cNvGrpSpPr>
            <p:nvPr/>
          </p:nvGrpSpPr>
          <p:grpSpPr bwMode="auto">
            <a:xfrm>
              <a:off x="2221" y="1871"/>
              <a:ext cx="518" cy="782"/>
              <a:chOff x="2400" y="1656"/>
              <a:chExt cx="752" cy="1136"/>
            </a:xfrm>
          </p:grpSpPr>
          <p:sp>
            <p:nvSpPr>
              <p:cNvPr id="25771"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5772"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3"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4"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5"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5776"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777"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759" name="Group 37"/>
            <p:cNvGrpSpPr>
              <a:grpSpLocks/>
            </p:cNvGrpSpPr>
            <p:nvPr/>
          </p:nvGrpSpPr>
          <p:grpSpPr bwMode="auto">
            <a:xfrm rot="-6511945">
              <a:off x="2834" y="1842"/>
              <a:ext cx="518" cy="783"/>
              <a:chOff x="2400" y="1656"/>
              <a:chExt cx="752" cy="1136"/>
            </a:xfrm>
          </p:grpSpPr>
          <p:sp>
            <p:nvSpPr>
              <p:cNvPr id="2576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76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7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760" name="Freeform 4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1" name="Freeform 4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2" name="Rectangle 4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63" name="Rectangle 4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5616" name="Group 49"/>
          <p:cNvGrpSpPr>
            <a:grpSpLocks/>
          </p:cNvGrpSpPr>
          <p:nvPr/>
        </p:nvGrpSpPr>
        <p:grpSpPr bwMode="auto">
          <a:xfrm>
            <a:off x="2151063" y="1989138"/>
            <a:ext cx="822325" cy="817562"/>
            <a:chOff x="3360" y="800"/>
            <a:chExt cx="620" cy="616"/>
          </a:xfrm>
        </p:grpSpPr>
        <p:sp>
          <p:nvSpPr>
            <p:cNvPr id="25739" name="AutoShape 5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40" name="Freeform 5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41" name="Group 52"/>
            <p:cNvGrpSpPr>
              <a:grpSpLocks/>
            </p:cNvGrpSpPr>
            <p:nvPr/>
          </p:nvGrpSpPr>
          <p:grpSpPr bwMode="auto">
            <a:xfrm flipH="1">
              <a:off x="3749" y="1171"/>
              <a:ext cx="212" cy="213"/>
              <a:chOff x="1350" y="686"/>
              <a:chExt cx="1132" cy="1132"/>
            </a:xfrm>
          </p:grpSpPr>
          <p:sp>
            <p:nvSpPr>
              <p:cNvPr id="25743"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44" name="Picture 5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42"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7" name="Group 56"/>
          <p:cNvGrpSpPr>
            <a:grpSpLocks/>
          </p:cNvGrpSpPr>
          <p:nvPr/>
        </p:nvGrpSpPr>
        <p:grpSpPr bwMode="auto">
          <a:xfrm>
            <a:off x="2170113" y="4946650"/>
            <a:ext cx="517525" cy="658813"/>
            <a:chOff x="2401" y="425"/>
            <a:chExt cx="907" cy="1154"/>
          </a:xfrm>
        </p:grpSpPr>
        <p:sp>
          <p:nvSpPr>
            <p:cNvPr id="25733"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34"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5"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6"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37" name="Freeform 61"/>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38"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18" name="Group 63"/>
          <p:cNvGrpSpPr>
            <a:grpSpLocks/>
          </p:cNvGrpSpPr>
          <p:nvPr/>
        </p:nvGrpSpPr>
        <p:grpSpPr bwMode="auto">
          <a:xfrm>
            <a:off x="2151063" y="2965450"/>
            <a:ext cx="822325" cy="817563"/>
            <a:chOff x="3360" y="800"/>
            <a:chExt cx="620" cy="616"/>
          </a:xfrm>
        </p:grpSpPr>
        <p:sp>
          <p:nvSpPr>
            <p:cNvPr id="25727"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8"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9" name="Group 66"/>
            <p:cNvGrpSpPr>
              <a:grpSpLocks/>
            </p:cNvGrpSpPr>
            <p:nvPr/>
          </p:nvGrpSpPr>
          <p:grpSpPr bwMode="auto">
            <a:xfrm flipH="1">
              <a:off x="3749" y="1171"/>
              <a:ext cx="212" cy="213"/>
              <a:chOff x="1350" y="686"/>
              <a:chExt cx="1132" cy="1132"/>
            </a:xfrm>
          </p:grpSpPr>
          <p:sp>
            <p:nvSpPr>
              <p:cNvPr id="25731"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32" name="Picture 6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30" name="Picture 6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9" name="Group 70"/>
          <p:cNvGrpSpPr>
            <a:grpSpLocks/>
          </p:cNvGrpSpPr>
          <p:nvPr/>
        </p:nvGrpSpPr>
        <p:grpSpPr bwMode="auto">
          <a:xfrm>
            <a:off x="2151063" y="3943350"/>
            <a:ext cx="822325" cy="817563"/>
            <a:chOff x="3360" y="800"/>
            <a:chExt cx="620" cy="616"/>
          </a:xfrm>
        </p:grpSpPr>
        <p:sp>
          <p:nvSpPr>
            <p:cNvPr id="25721" name="AutoShape 7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2" name="Freeform 72"/>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3" name="Group 73"/>
            <p:cNvGrpSpPr>
              <a:grpSpLocks/>
            </p:cNvGrpSpPr>
            <p:nvPr/>
          </p:nvGrpSpPr>
          <p:grpSpPr bwMode="auto">
            <a:xfrm flipH="1">
              <a:off x="3749" y="1171"/>
              <a:ext cx="212" cy="213"/>
              <a:chOff x="1350" y="686"/>
              <a:chExt cx="1132" cy="1132"/>
            </a:xfrm>
          </p:grpSpPr>
          <p:sp>
            <p:nvSpPr>
              <p:cNvPr id="25725" name="AutoShape 7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26" name="Picture 7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24" name="Picture 7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0" name="Group 77"/>
          <p:cNvGrpSpPr>
            <a:grpSpLocks/>
          </p:cNvGrpSpPr>
          <p:nvPr/>
        </p:nvGrpSpPr>
        <p:grpSpPr bwMode="auto">
          <a:xfrm>
            <a:off x="2432050" y="5395913"/>
            <a:ext cx="517525" cy="658812"/>
            <a:chOff x="2401" y="425"/>
            <a:chExt cx="907" cy="1154"/>
          </a:xfrm>
        </p:grpSpPr>
        <p:sp>
          <p:nvSpPr>
            <p:cNvPr id="25715" name="Rectangle 7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6" name="Line 7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7" name="Line 8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8" name="Rectangle 8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9" name="Freeform 82"/>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20" name="Line 8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1" name="Group 84"/>
          <p:cNvGrpSpPr>
            <a:grpSpLocks/>
          </p:cNvGrpSpPr>
          <p:nvPr/>
        </p:nvGrpSpPr>
        <p:grpSpPr bwMode="auto">
          <a:xfrm>
            <a:off x="2693988" y="5843588"/>
            <a:ext cx="517525" cy="658812"/>
            <a:chOff x="2401" y="425"/>
            <a:chExt cx="907" cy="1154"/>
          </a:xfrm>
        </p:grpSpPr>
        <p:sp>
          <p:nvSpPr>
            <p:cNvPr id="25709" name="Rectangle 8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0" name="Line 8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1" name="Line 8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2" name="Rectangle 8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3" name="Freeform 8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14" name="Line 9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2" name="Group 91"/>
          <p:cNvGrpSpPr>
            <a:grpSpLocks/>
          </p:cNvGrpSpPr>
          <p:nvPr/>
        </p:nvGrpSpPr>
        <p:grpSpPr bwMode="auto">
          <a:xfrm>
            <a:off x="3522663" y="4116388"/>
            <a:ext cx="509587" cy="493712"/>
            <a:chOff x="4200" y="2899"/>
            <a:chExt cx="915" cy="885"/>
          </a:xfrm>
        </p:grpSpPr>
        <p:sp>
          <p:nvSpPr>
            <p:cNvPr id="25692" name="Rectangle 9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93" name="AutoShape 9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4" name="AutoShape 9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5" name="AutoShape 9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6" name="Freeform 9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7" name="Freeform 9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8" name="Freeform 9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9" name="Freeform 9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0" name="Freeform 10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1" name="Freeform 10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2" name="Freeform 10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3" name="Line 10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4" name="Line 10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5" name="Line 10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6" name="Line 10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7" name="Line 10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8" name="Line 10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3" name="AutoShape 109"/>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4" name="Group 110"/>
          <p:cNvGrpSpPr>
            <a:grpSpLocks/>
          </p:cNvGrpSpPr>
          <p:nvPr/>
        </p:nvGrpSpPr>
        <p:grpSpPr bwMode="auto">
          <a:xfrm>
            <a:off x="3502025" y="3149600"/>
            <a:ext cx="509588" cy="493713"/>
            <a:chOff x="4200" y="2899"/>
            <a:chExt cx="915" cy="885"/>
          </a:xfrm>
        </p:grpSpPr>
        <p:sp>
          <p:nvSpPr>
            <p:cNvPr id="25675" name="Rectangle 111"/>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76" name="AutoShape 112"/>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7" name="AutoShape 113"/>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8" name="AutoShape 114"/>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9" name="Freeform 115"/>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0" name="Freeform 116"/>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1" name="Freeform 117"/>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2" name="Freeform 118"/>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3" name="Freeform 119"/>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4" name="Freeform 120"/>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5" name="Freeform 121"/>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6" name="Line 122"/>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7" name="Line 123"/>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8" name="Line 124"/>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9" name="Line 125"/>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0" name="Line 126"/>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1" name="Line 127"/>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5" name="AutoShape 128"/>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6" name="Group 129"/>
          <p:cNvGrpSpPr>
            <a:grpSpLocks/>
          </p:cNvGrpSpPr>
          <p:nvPr/>
        </p:nvGrpSpPr>
        <p:grpSpPr bwMode="auto">
          <a:xfrm>
            <a:off x="3516313" y="2152650"/>
            <a:ext cx="509587" cy="493713"/>
            <a:chOff x="4200" y="2899"/>
            <a:chExt cx="915" cy="885"/>
          </a:xfrm>
        </p:grpSpPr>
        <p:sp>
          <p:nvSpPr>
            <p:cNvPr id="25658" name="Rectangle 13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59" name="AutoShape 13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0" name="AutoShape 13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1" name="AutoShape 13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2" name="Freeform 13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3" name="Freeform 13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4" name="Freeform 13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5" name="Freeform 13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6" name="Freeform 13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7" name="Freeform 13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8" name="Freeform 14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9" name="Line 14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0" name="Line 14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1" name="Line 14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2" name="Line 14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3" name="Line 14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4" name="Line 14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7" name="AutoShape 147"/>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5628" name="Text Box 14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5629" name="Text Box 14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5630" name="Text Box 15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grpSp>
        <p:nvGrpSpPr>
          <p:cNvPr id="25631" name="Group 151"/>
          <p:cNvGrpSpPr>
            <a:grpSpLocks/>
          </p:cNvGrpSpPr>
          <p:nvPr/>
        </p:nvGrpSpPr>
        <p:grpSpPr bwMode="auto">
          <a:xfrm>
            <a:off x="1844675" y="1155700"/>
            <a:ext cx="2386013" cy="674688"/>
            <a:chOff x="1162" y="786"/>
            <a:chExt cx="1503" cy="425"/>
          </a:xfrm>
        </p:grpSpPr>
        <p:grpSp>
          <p:nvGrpSpPr>
            <p:cNvPr id="25642" name="Group 152"/>
            <p:cNvGrpSpPr>
              <a:grpSpLocks/>
            </p:cNvGrpSpPr>
            <p:nvPr/>
          </p:nvGrpSpPr>
          <p:grpSpPr bwMode="auto">
            <a:xfrm>
              <a:off x="1481" y="786"/>
              <a:ext cx="631" cy="425"/>
              <a:chOff x="2984" y="3331"/>
              <a:chExt cx="845" cy="569"/>
            </a:xfrm>
          </p:grpSpPr>
          <p:sp>
            <p:nvSpPr>
              <p:cNvPr id="25645"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646" name="Group 154"/>
              <p:cNvGrpSpPr>
                <a:grpSpLocks/>
              </p:cNvGrpSpPr>
              <p:nvPr/>
            </p:nvGrpSpPr>
            <p:grpSpPr bwMode="auto">
              <a:xfrm>
                <a:off x="3386" y="3487"/>
                <a:ext cx="443" cy="398"/>
                <a:chOff x="4838" y="2218"/>
                <a:chExt cx="395" cy="355"/>
              </a:xfrm>
            </p:grpSpPr>
            <p:sp>
              <p:nvSpPr>
                <p:cNvPr id="25647" name="Freeform 15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8" name="Freeform 15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9" name="Freeform 15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0" name="Freeform 15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1" name="Freeform 15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2" name="Freeform 16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3" name="Freeform 16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4"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5"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6" name="Freeform 16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7"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5643" name="Text Box 16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5644" name="Line 16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32" name="Group 168"/>
          <p:cNvGrpSpPr>
            <a:grpSpLocks/>
          </p:cNvGrpSpPr>
          <p:nvPr/>
        </p:nvGrpSpPr>
        <p:grpSpPr bwMode="auto">
          <a:xfrm>
            <a:off x="7316788" y="1382713"/>
            <a:ext cx="1157287" cy="3987800"/>
            <a:chOff x="4609" y="929"/>
            <a:chExt cx="729" cy="2512"/>
          </a:xfrm>
        </p:grpSpPr>
        <p:grpSp>
          <p:nvGrpSpPr>
            <p:cNvPr id="25633" name="Group 169"/>
            <p:cNvGrpSpPr>
              <a:grpSpLocks/>
            </p:cNvGrpSpPr>
            <p:nvPr/>
          </p:nvGrpSpPr>
          <p:grpSpPr bwMode="auto">
            <a:xfrm>
              <a:off x="4691" y="1557"/>
              <a:ext cx="565" cy="565"/>
              <a:chOff x="1350" y="686"/>
              <a:chExt cx="1132" cy="1132"/>
            </a:xfrm>
          </p:grpSpPr>
          <p:sp>
            <p:nvSpPr>
              <p:cNvPr id="25640" name="AutoShape 1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1" name="Picture 1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4" name="Group 172"/>
            <p:cNvGrpSpPr>
              <a:grpSpLocks/>
            </p:cNvGrpSpPr>
            <p:nvPr/>
          </p:nvGrpSpPr>
          <p:grpSpPr bwMode="auto">
            <a:xfrm>
              <a:off x="4691" y="2530"/>
              <a:ext cx="565" cy="565"/>
              <a:chOff x="1350" y="686"/>
              <a:chExt cx="1132" cy="1132"/>
            </a:xfrm>
          </p:grpSpPr>
          <p:sp>
            <p:nvSpPr>
              <p:cNvPr id="25638"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39"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35" name="Text Box 17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5636" name="Text Box 17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5637" name="Text Box 17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7"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8"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9"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0"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Rectangle 9"/>
          <p:cNvSpPr>
            <a:spLocks noGrp="1" noChangeArrowheads="1"/>
          </p:cNvSpPr>
          <p:nvPr>
            <p:ph type="title"/>
          </p:nvPr>
        </p:nvSpPr>
        <p:spPr/>
        <p:txBody>
          <a:bodyPr/>
          <a:lstStyle/>
          <a:p>
            <a:r>
              <a:rPr lang="en-US"/>
              <a:t>Stage 5: Users complete activities</a:t>
            </a:r>
          </a:p>
        </p:txBody>
      </p:sp>
      <p:grpSp>
        <p:nvGrpSpPr>
          <p:cNvPr id="26634" name="Group 10"/>
          <p:cNvGrpSpPr>
            <a:grpSpLocks/>
          </p:cNvGrpSpPr>
          <p:nvPr/>
        </p:nvGrpSpPr>
        <p:grpSpPr bwMode="auto">
          <a:xfrm>
            <a:off x="517525" y="869950"/>
            <a:ext cx="1323975" cy="976313"/>
            <a:chOff x="2083" y="1606"/>
            <a:chExt cx="1489" cy="1097"/>
          </a:xfrm>
        </p:grpSpPr>
        <p:sp>
          <p:nvSpPr>
            <p:cNvPr id="26767"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68"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69"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0"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1"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2"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73"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4"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75"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6"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7"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8"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9"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80" name="Group 24"/>
            <p:cNvGrpSpPr>
              <a:grpSpLocks/>
            </p:cNvGrpSpPr>
            <p:nvPr/>
          </p:nvGrpSpPr>
          <p:grpSpPr bwMode="auto">
            <a:xfrm>
              <a:off x="2221" y="1871"/>
              <a:ext cx="518" cy="782"/>
              <a:chOff x="2400" y="1656"/>
              <a:chExt cx="752" cy="1136"/>
            </a:xfrm>
          </p:grpSpPr>
          <p:sp>
            <p:nvSpPr>
              <p:cNvPr id="26793"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794"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5"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6"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7"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798"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99"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81" name="Group 32"/>
            <p:cNvGrpSpPr>
              <a:grpSpLocks/>
            </p:cNvGrpSpPr>
            <p:nvPr/>
          </p:nvGrpSpPr>
          <p:grpSpPr bwMode="auto">
            <a:xfrm rot="-6511945">
              <a:off x="2834" y="1842"/>
              <a:ext cx="518" cy="783"/>
              <a:chOff x="2400" y="1656"/>
              <a:chExt cx="752" cy="1136"/>
            </a:xfrm>
          </p:grpSpPr>
          <p:sp>
            <p:nvSpPr>
              <p:cNvPr id="2678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78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9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82"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3"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4"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85"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35" name="Group 44"/>
          <p:cNvGrpSpPr>
            <a:grpSpLocks/>
          </p:cNvGrpSpPr>
          <p:nvPr/>
        </p:nvGrpSpPr>
        <p:grpSpPr bwMode="auto">
          <a:xfrm>
            <a:off x="2151063" y="1989138"/>
            <a:ext cx="822325" cy="817562"/>
            <a:chOff x="3360" y="800"/>
            <a:chExt cx="620" cy="616"/>
          </a:xfrm>
        </p:grpSpPr>
        <p:sp>
          <p:nvSpPr>
            <p:cNvPr id="26761"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62"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63" name="Group 47"/>
            <p:cNvGrpSpPr>
              <a:grpSpLocks/>
            </p:cNvGrpSpPr>
            <p:nvPr/>
          </p:nvGrpSpPr>
          <p:grpSpPr bwMode="auto">
            <a:xfrm flipH="1">
              <a:off x="3749" y="1171"/>
              <a:ext cx="212" cy="213"/>
              <a:chOff x="1350" y="686"/>
              <a:chExt cx="1132" cy="1132"/>
            </a:xfrm>
          </p:grpSpPr>
          <p:sp>
            <p:nvSpPr>
              <p:cNvPr id="26765"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66"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64"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6" name="Group 51"/>
          <p:cNvGrpSpPr>
            <a:grpSpLocks/>
          </p:cNvGrpSpPr>
          <p:nvPr/>
        </p:nvGrpSpPr>
        <p:grpSpPr bwMode="auto">
          <a:xfrm>
            <a:off x="2170113" y="4946650"/>
            <a:ext cx="517525" cy="658813"/>
            <a:chOff x="2401" y="425"/>
            <a:chExt cx="907" cy="1154"/>
          </a:xfrm>
        </p:grpSpPr>
        <p:sp>
          <p:nvSpPr>
            <p:cNvPr id="26755"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56"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7"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8"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59"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60"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37" name="Group 58"/>
          <p:cNvGrpSpPr>
            <a:grpSpLocks/>
          </p:cNvGrpSpPr>
          <p:nvPr/>
        </p:nvGrpSpPr>
        <p:grpSpPr bwMode="auto">
          <a:xfrm>
            <a:off x="2151063" y="2965450"/>
            <a:ext cx="822325" cy="817563"/>
            <a:chOff x="3360" y="800"/>
            <a:chExt cx="620" cy="616"/>
          </a:xfrm>
        </p:grpSpPr>
        <p:sp>
          <p:nvSpPr>
            <p:cNvPr id="26749"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50"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51" name="Group 61"/>
            <p:cNvGrpSpPr>
              <a:grpSpLocks/>
            </p:cNvGrpSpPr>
            <p:nvPr/>
          </p:nvGrpSpPr>
          <p:grpSpPr bwMode="auto">
            <a:xfrm flipH="1">
              <a:off x="3749" y="1171"/>
              <a:ext cx="212" cy="213"/>
              <a:chOff x="1350" y="686"/>
              <a:chExt cx="1132" cy="1132"/>
            </a:xfrm>
          </p:grpSpPr>
          <p:sp>
            <p:nvSpPr>
              <p:cNvPr id="26753"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54"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52"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8" name="Group 65"/>
          <p:cNvGrpSpPr>
            <a:grpSpLocks/>
          </p:cNvGrpSpPr>
          <p:nvPr/>
        </p:nvGrpSpPr>
        <p:grpSpPr bwMode="auto">
          <a:xfrm>
            <a:off x="2151063" y="3943350"/>
            <a:ext cx="822325" cy="817563"/>
            <a:chOff x="3360" y="800"/>
            <a:chExt cx="620" cy="616"/>
          </a:xfrm>
        </p:grpSpPr>
        <p:sp>
          <p:nvSpPr>
            <p:cNvPr id="26743"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44"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45" name="Group 68"/>
            <p:cNvGrpSpPr>
              <a:grpSpLocks/>
            </p:cNvGrpSpPr>
            <p:nvPr/>
          </p:nvGrpSpPr>
          <p:grpSpPr bwMode="auto">
            <a:xfrm flipH="1">
              <a:off x="3749" y="1171"/>
              <a:ext cx="212" cy="213"/>
              <a:chOff x="1350" y="686"/>
              <a:chExt cx="1132" cy="1132"/>
            </a:xfrm>
          </p:grpSpPr>
          <p:sp>
            <p:nvSpPr>
              <p:cNvPr id="26747"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48"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46"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9" name="Group 72"/>
          <p:cNvGrpSpPr>
            <a:grpSpLocks/>
          </p:cNvGrpSpPr>
          <p:nvPr/>
        </p:nvGrpSpPr>
        <p:grpSpPr bwMode="auto">
          <a:xfrm>
            <a:off x="2432050" y="5395913"/>
            <a:ext cx="517525" cy="658812"/>
            <a:chOff x="2401" y="425"/>
            <a:chExt cx="907" cy="1154"/>
          </a:xfrm>
        </p:grpSpPr>
        <p:sp>
          <p:nvSpPr>
            <p:cNvPr id="26737"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8"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9"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40"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41"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42"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0" name="Group 79"/>
          <p:cNvGrpSpPr>
            <a:grpSpLocks/>
          </p:cNvGrpSpPr>
          <p:nvPr/>
        </p:nvGrpSpPr>
        <p:grpSpPr bwMode="auto">
          <a:xfrm>
            <a:off x="2693988" y="5843588"/>
            <a:ext cx="517525" cy="658812"/>
            <a:chOff x="2401" y="425"/>
            <a:chExt cx="907" cy="1154"/>
          </a:xfrm>
        </p:grpSpPr>
        <p:sp>
          <p:nvSpPr>
            <p:cNvPr id="26731"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2"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3"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4"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35"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36"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41"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6642"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6643"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6644"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5"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6"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26647" name="Group 92"/>
          <p:cNvGrpSpPr>
            <a:grpSpLocks/>
          </p:cNvGrpSpPr>
          <p:nvPr/>
        </p:nvGrpSpPr>
        <p:grpSpPr bwMode="auto">
          <a:xfrm>
            <a:off x="1844675" y="1155700"/>
            <a:ext cx="2386013" cy="674688"/>
            <a:chOff x="1162" y="786"/>
            <a:chExt cx="1503" cy="425"/>
          </a:xfrm>
        </p:grpSpPr>
        <p:grpSp>
          <p:nvGrpSpPr>
            <p:cNvPr id="26715" name="Group 93"/>
            <p:cNvGrpSpPr>
              <a:grpSpLocks/>
            </p:cNvGrpSpPr>
            <p:nvPr/>
          </p:nvGrpSpPr>
          <p:grpSpPr bwMode="auto">
            <a:xfrm>
              <a:off x="1481" y="786"/>
              <a:ext cx="631" cy="425"/>
              <a:chOff x="2984" y="3331"/>
              <a:chExt cx="845" cy="569"/>
            </a:xfrm>
          </p:grpSpPr>
          <p:sp>
            <p:nvSpPr>
              <p:cNvPr id="26718" name="AutoShape 9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719" name="Group 95"/>
              <p:cNvGrpSpPr>
                <a:grpSpLocks/>
              </p:cNvGrpSpPr>
              <p:nvPr/>
            </p:nvGrpSpPr>
            <p:grpSpPr bwMode="auto">
              <a:xfrm>
                <a:off x="3386" y="3487"/>
                <a:ext cx="443" cy="398"/>
                <a:chOff x="4838" y="2218"/>
                <a:chExt cx="395" cy="355"/>
              </a:xfrm>
            </p:grpSpPr>
            <p:sp>
              <p:nvSpPr>
                <p:cNvPr id="26720" name="Freeform 9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1" name="Freeform 9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2" name="Freeform 9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3" name="Freeform 9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4" name="Freeform 10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10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10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Rectangle 10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8" name="Rectangle 10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9" name="Freeform 10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Rectangle 10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716" name="Text Box 107"/>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6717" name="Line 108"/>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8" name="Group 109"/>
          <p:cNvGrpSpPr>
            <a:grpSpLocks/>
          </p:cNvGrpSpPr>
          <p:nvPr/>
        </p:nvGrpSpPr>
        <p:grpSpPr bwMode="auto">
          <a:xfrm>
            <a:off x="7316788" y="1382713"/>
            <a:ext cx="1157287" cy="3987800"/>
            <a:chOff x="4609" y="929"/>
            <a:chExt cx="729" cy="2512"/>
          </a:xfrm>
        </p:grpSpPr>
        <p:grpSp>
          <p:nvGrpSpPr>
            <p:cNvPr id="26706" name="Group 110"/>
            <p:cNvGrpSpPr>
              <a:grpSpLocks/>
            </p:cNvGrpSpPr>
            <p:nvPr/>
          </p:nvGrpSpPr>
          <p:grpSpPr bwMode="auto">
            <a:xfrm>
              <a:off x="4691" y="1557"/>
              <a:ext cx="565" cy="565"/>
              <a:chOff x="1350" y="686"/>
              <a:chExt cx="1132" cy="1132"/>
            </a:xfrm>
          </p:grpSpPr>
          <p:sp>
            <p:nvSpPr>
              <p:cNvPr id="26713" name="AutoShape 11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4" name="Picture 11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07" name="Group 113"/>
            <p:cNvGrpSpPr>
              <a:grpSpLocks/>
            </p:cNvGrpSpPr>
            <p:nvPr/>
          </p:nvGrpSpPr>
          <p:grpSpPr bwMode="auto">
            <a:xfrm>
              <a:off x="4691" y="2530"/>
              <a:ext cx="565" cy="565"/>
              <a:chOff x="1350" y="686"/>
              <a:chExt cx="1132" cy="1132"/>
            </a:xfrm>
          </p:grpSpPr>
          <p:sp>
            <p:nvSpPr>
              <p:cNvPr id="26711" name="AutoShape 1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2" name="Picture 1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08" name="Text Box 116"/>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6709" name="Text Box 117"/>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6710" name="Text Box 118"/>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6649" name="Group 119"/>
          <p:cNvGrpSpPr>
            <a:grpSpLocks/>
          </p:cNvGrpSpPr>
          <p:nvPr/>
        </p:nvGrpSpPr>
        <p:grpSpPr bwMode="auto">
          <a:xfrm>
            <a:off x="3522663" y="4116388"/>
            <a:ext cx="509587" cy="493712"/>
            <a:chOff x="4200" y="2899"/>
            <a:chExt cx="915" cy="885"/>
          </a:xfrm>
        </p:grpSpPr>
        <p:sp>
          <p:nvSpPr>
            <p:cNvPr id="26689" name="Rectangle 12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90" name="AutoShape 12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1" name="AutoShape 12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2" name="AutoShape 12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3" name="Freeform 12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4" name="Freeform 12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5" name="Freeform 12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6" name="Freeform 12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7" name="Freeform 12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8" name="Freeform 12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9" name="Freeform 13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00" name="Line 13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1" name="Line 13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2" name="Line 13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3" name="Line 13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4" name="Line 13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5" name="Line 13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0" name="AutoShape 13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1" name="Group 138"/>
          <p:cNvGrpSpPr>
            <a:grpSpLocks/>
          </p:cNvGrpSpPr>
          <p:nvPr/>
        </p:nvGrpSpPr>
        <p:grpSpPr bwMode="auto">
          <a:xfrm>
            <a:off x="3502025" y="3149600"/>
            <a:ext cx="509588" cy="493713"/>
            <a:chOff x="4200" y="2899"/>
            <a:chExt cx="915" cy="885"/>
          </a:xfrm>
        </p:grpSpPr>
        <p:sp>
          <p:nvSpPr>
            <p:cNvPr id="26672" name="Rectangle 13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73" name="AutoShape 14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4" name="AutoShape 14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5" name="AutoShape 14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6" name="Freeform 14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7" name="Freeform 14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8" name="Freeform 14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9" name="Freeform 14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0" name="Freeform 14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1" name="Freeform 14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2" name="Freeform 14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3" name="Line 15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4" name="Line 15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5" name="Line 15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6" name="Line 15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7" name="Line 15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8" name="Line 15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2" name="AutoShape 15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3" name="Group 157"/>
          <p:cNvGrpSpPr>
            <a:grpSpLocks/>
          </p:cNvGrpSpPr>
          <p:nvPr/>
        </p:nvGrpSpPr>
        <p:grpSpPr bwMode="auto">
          <a:xfrm>
            <a:off x="3516313" y="2152650"/>
            <a:ext cx="509587" cy="493713"/>
            <a:chOff x="4200" y="2899"/>
            <a:chExt cx="915" cy="885"/>
          </a:xfrm>
        </p:grpSpPr>
        <p:sp>
          <p:nvSpPr>
            <p:cNvPr id="26655" name="Rectangle 15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56" name="AutoShape 15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7" name="AutoShape 16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8" name="AutoShape 16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9" name="Freeform 16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0" name="Freeform 16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1" name="Freeform 16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2" name="Freeform 16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3" name="Freeform 16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4" name="Freeform 16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5" name="Freeform 16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6" name="Line 16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7" name="Line 17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8" name="Line 17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9" name="Line 17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0" name="Line 17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1" name="Line 17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4" name="AutoShape 17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1"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2"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3"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4"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Rectangle 9"/>
          <p:cNvSpPr>
            <a:spLocks noGrp="1" noChangeArrowheads="1"/>
          </p:cNvSpPr>
          <p:nvPr>
            <p:ph type="title"/>
          </p:nvPr>
        </p:nvSpPr>
        <p:spPr/>
        <p:txBody>
          <a:bodyPr/>
          <a:lstStyle/>
          <a:p>
            <a:r>
              <a:rPr lang="en-US"/>
              <a:t>Stage 6: Claim and exposures become payable</a:t>
            </a:r>
          </a:p>
        </p:txBody>
      </p:sp>
      <p:grpSp>
        <p:nvGrpSpPr>
          <p:cNvPr id="27658" name="Group 10"/>
          <p:cNvGrpSpPr>
            <a:grpSpLocks/>
          </p:cNvGrpSpPr>
          <p:nvPr/>
        </p:nvGrpSpPr>
        <p:grpSpPr bwMode="auto">
          <a:xfrm>
            <a:off x="517525" y="869950"/>
            <a:ext cx="1323975" cy="976313"/>
            <a:chOff x="2083" y="1606"/>
            <a:chExt cx="1489" cy="1097"/>
          </a:xfrm>
        </p:grpSpPr>
        <p:sp>
          <p:nvSpPr>
            <p:cNvPr id="27796"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797"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8"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9"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0"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1"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802"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3"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804"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5"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6"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7"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8"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809" name="Group 24"/>
            <p:cNvGrpSpPr>
              <a:grpSpLocks/>
            </p:cNvGrpSpPr>
            <p:nvPr/>
          </p:nvGrpSpPr>
          <p:grpSpPr bwMode="auto">
            <a:xfrm>
              <a:off x="2221" y="1871"/>
              <a:ext cx="518" cy="782"/>
              <a:chOff x="2400" y="1656"/>
              <a:chExt cx="752" cy="1136"/>
            </a:xfrm>
          </p:grpSpPr>
          <p:sp>
            <p:nvSpPr>
              <p:cNvPr id="27822"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823"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4"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5"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6"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827"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828"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810" name="Group 32"/>
            <p:cNvGrpSpPr>
              <a:grpSpLocks/>
            </p:cNvGrpSpPr>
            <p:nvPr/>
          </p:nvGrpSpPr>
          <p:grpSpPr bwMode="auto">
            <a:xfrm rot="-6511945">
              <a:off x="2834" y="1842"/>
              <a:ext cx="518" cy="783"/>
              <a:chOff x="2400" y="1656"/>
              <a:chExt cx="752" cy="1136"/>
            </a:xfrm>
          </p:grpSpPr>
          <p:sp>
            <p:nvSpPr>
              <p:cNvPr id="27815"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816"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7"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8"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9"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0"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821"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811"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2"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3"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14"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7659" name="Group 44"/>
          <p:cNvGrpSpPr>
            <a:grpSpLocks/>
          </p:cNvGrpSpPr>
          <p:nvPr/>
        </p:nvGrpSpPr>
        <p:grpSpPr bwMode="auto">
          <a:xfrm>
            <a:off x="2151063" y="1989138"/>
            <a:ext cx="822325" cy="817562"/>
            <a:chOff x="3360" y="800"/>
            <a:chExt cx="620" cy="616"/>
          </a:xfrm>
        </p:grpSpPr>
        <p:sp>
          <p:nvSpPr>
            <p:cNvPr id="27790"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91"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92" name="Group 47"/>
            <p:cNvGrpSpPr>
              <a:grpSpLocks/>
            </p:cNvGrpSpPr>
            <p:nvPr/>
          </p:nvGrpSpPr>
          <p:grpSpPr bwMode="auto">
            <a:xfrm flipH="1">
              <a:off x="3749" y="1171"/>
              <a:ext cx="212" cy="213"/>
              <a:chOff x="1350" y="686"/>
              <a:chExt cx="1132" cy="1132"/>
            </a:xfrm>
          </p:grpSpPr>
          <p:sp>
            <p:nvSpPr>
              <p:cNvPr id="27794"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95"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93"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0" name="Group 51"/>
          <p:cNvGrpSpPr>
            <a:grpSpLocks/>
          </p:cNvGrpSpPr>
          <p:nvPr/>
        </p:nvGrpSpPr>
        <p:grpSpPr bwMode="auto">
          <a:xfrm>
            <a:off x="2170113" y="4946650"/>
            <a:ext cx="517525" cy="658813"/>
            <a:chOff x="2401" y="425"/>
            <a:chExt cx="907" cy="1154"/>
          </a:xfrm>
        </p:grpSpPr>
        <p:sp>
          <p:nvSpPr>
            <p:cNvPr id="27784"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85"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6"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7"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88"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89"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1" name="Group 58"/>
          <p:cNvGrpSpPr>
            <a:grpSpLocks/>
          </p:cNvGrpSpPr>
          <p:nvPr/>
        </p:nvGrpSpPr>
        <p:grpSpPr bwMode="auto">
          <a:xfrm>
            <a:off x="2151063" y="2965450"/>
            <a:ext cx="822325" cy="817563"/>
            <a:chOff x="3360" y="800"/>
            <a:chExt cx="620" cy="616"/>
          </a:xfrm>
        </p:grpSpPr>
        <p:sp>
          <p:nvSpPr>
            <p:cNvPr id="27778"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9"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80" name="Group 61"/>
            <p:cNvGrpSpPr>
              <a:grpSpLocks/>
            </p:cNvGrpSpPr>
            <p:nvPr/>
          </p:nvGrpSpPr>
          <p:grpSpPr bwMode="auto">
            <a:xfrm flipH="1">
              <a:off x="3749" y="1171"/>
              <a:ext cx="212" cy="213"/>
              <a:chOff x="1350" y="686"/>
              <a:chExt cx="1132" cy="1132"/>
            </a:xfrm>
          </p:grpSpPr>
          <p:sp>
            <p:nvSpPr>
              <p:cNvPr id="27782"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83"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81"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2" name="Group 65"/>
          <p:cNvGrpSpPr>
            <a:grpSpLocks/>
          </p:cNvGrpSpPr>
          <p:nvPr/>
        </p:nvGrpSpPr>
        <p:grpSpPr bwMode="auto">
          <a:xfrm>
            <a:off x="2151063" y="3943350"/>
            <a:ext cx="822325" cy="817563"/>
            <a:chOff x="3360" y="800"/>
            <a:chExt cx="620" cy="616"/>
          </a:xfrm>
        </p:grpSpPr>
        <p:sp>
          <p:nvSpPr>
            <p:cNvPr id="27772"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3"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74" name="Group 68"/>
            <p:cNvGrpSpPr>
              <a:grpSpLocks/>
            </p:cNvGrpSpPr>
            <p:nvPr/>
          </p:nvGrpSpPr>
          <p:grpSpPr bwMode="auto">
            <a:xfrm flipH="1">
              <a:off x="3749" y="1171"/>
              <a:ext cx="212" cy="213"/>
              <a:chOff x="1350" y="686"/>
              <a:chExt cx="1132" cy="1132"/>
            </a:xfrm>
          </p:grpSpPr>
          <p:sp>
            <p:nvSpPr>
              <p:cNvPr id="27776"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77"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75"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72"/>
          <p:cNvGrpSpPr>
            <a:grpSpLocks/>
          </p:cNvGrpSpPr>
          <p:nvPr/>
        </p:nvGrpSpPr>
        <p:grpSpPr bwMode="auto">
          <a:xfrm>
            <a:off x="2432050" y="5395913"/>
            <a:ext cx="517525" cy="658812"/>
            <a:chOff x="2401" y="425"/>
            <a:chExt cx="907" cy="1154"/>
          </a:xfrm>
        </p:grpSpPr>
        <p:sp>
          <p:nvSpPr>
            <p:cNvPr id="27766"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7"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8"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9"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70"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71"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4" name="Group 79"/>
          <p:cNvGrpSpPr>
            <a:grpSpLocks/>
          </p:cNvGrpSpPr>
          <p:nvPr/>
        </p:nvGrpSpPr>
        <p:grpSpPr bwMode="auto">
          <a:xfrm>
            <a:off x="2693988" y="5843588"/>
            <a:ext cx="517525" cy="658812"/>
            <a:chOff x="2401" y="425"/>
            <a:chExt cx="907" cy="1154"/>
          </a:xfrm>
        </p:grpSpPr>
        <p:sp>
          <p:nvSpPr>
            <p:cNvPr id="27760"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1"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2"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3"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64"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65"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65"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7666"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7667"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7668"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69"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0"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1" name="Text Box 92"/>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2" name="Text Box 93"/>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3" name="Text Box 94"/>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4" name="Text Box 95"/>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7675" name="Group 96"/>
          <p:cNvGrpSpPr>
            <a:grpSpLocks/>
          </p:cNvGrpSpPr>
          <p:nvPr/>
        </p:nvGrpSpPr>
        <p:grpSpPr bwMode="auto">
          <a:xfrm>
            <a:off x="1844675" y="1155700"/>
            <a:ext cx="2386013" cy="674688"/>
            <a:chOff x="1162" y="786"/>
            <a:chExt cx="1503" cy="425"/>
          </a:xfrm>
        </p:grpSpPr>
        <p:grpSp>
          <p:nvGrpSpPr>
            <p:cNvPr id="27744" name="Group 97"/>
            <p:cNvGrpSpPr>
              <a:grpSpLocks/>
            </p:cNvGrpSpPr>
            <p:nvPr/>
          </p:nvGrpSpPr>
          <p:grpSpPr bwMode="auto">
            <a:xfrm>
              <a:off x="1481" y="786"/>
              <a:ext cx="631" cy="425"/>
              <a:chOff x="2984" y="3331"/>
              <a:chExt cx="845" cy="569"/>
            </a:xfrm>
          </p:grpSpPr>
          <p:sp>
            <p:nvSpPr>
              <p:cNvPr id="27747" name="AutoShape 9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7748" name="Group 99"/>
              <p:cNvGrpSpPr>
                <a:grpSpLocks/>
              </p:cNvGrpSpPr>
              <p:nvPr/>
            </p:nvGrpSpPr>
            <p:grpSpPr bwMode="auto">
              <a:xfrm>
                <a:off x="3386" y="3487"/>
                <a:ext cx="443" cy="398"/>
                <a:chOff x="4838" y="2218"/>
                <a:chExt cx="395" cy="355"/>
              </a:xfrm>
            </p:grpSpPr>
            <p:sp>
              <p:nvSpPr>
                <p:cNvPr id="27749" name="Freeform 10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10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Freeform 10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2" name="Freeform 10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10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10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10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Rectangle 10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7" name="Rectangle 10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8" name="Freeform 10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Rectangle 11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7745" name="Text Box 11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7746" name="Line 11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76" name="Group 113"/>
          <p:cNvGrpSpPr>
            <a:grpSpLocks/>
          </p:cNvGrpSpPr>
          <p:nvPr/>
        </p:nvGrpSpPr>
        <p:grpSpPr bwMode="auto">
          <a:xfrm>
            <a:off x="2970213" y="2152650"/>
            <a:ext cx="1062037" cy="2457450"/>
            <a:chOff x="1871" y="1414"/>
            <a:chExt cx="669" cy="1548"/>
          </a:xfrm>
        </p:grpSpPr>
        <p:grpSp>
          <p:nvGrpSpPr>
            <p:cNvPr id="27687" name="Group 114"/>
            <p:cNvGrpSpPr>
              <a:grpSpLocks/>
            </p:cNvGrpSpPr>
            <p:nvPr/>
          </p:nvGrpSpPr>
          <p:grpSpPr bwMode="auto">
            <a:xfrm>
              <a:off x="2219" y="2651"/>
              <a:ext cx="321" cy="311"/>
              <a:chOff x="4200" y="2899"/>
              <a:chExt cx="915" cy="885"/>
            </a:xfrm>
          </p:grpSpPr>
          <p:sp>
            <p:nvSpPr>
              <p:cNvPr id="27727" name="Rectangle 11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28" name="AutoShape 11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29" name="AutoShape 11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0" name="AutoShape 11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1" name="Freeform 11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2" name="Freeform 12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3" name="Freeform 12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4" name="Freeform 12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5" name="Freeform 12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6" name="Freeform 12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7" name="Freeform 12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8" name="Line 12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9" name="Line 12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0" name="Line 12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1" name="Line 12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2" name="Line 13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3" name="Line 13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8" name="AutoShape 132"/>
            <p:cNvSpPr>
              <a:spLocks noChangeArrowheads="1"/>
            </p:cNvSpPr>
            <p:nvPr/>
          </p:nvSpPr>
          <p:spPr bwMode="auto">
            <a:xfrm>
              <a:off x="1884" y="2675"/>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89" name="Group 133"/>
            <p:cNvGrpSpPr>
              <a:grpSpLocks/>
            </p:cNvGrpSpPr>
            <p:nvPr/>
          </p:nvGrpSpPr>
          <p:grpSpPr bwMode="auto">
            <a:xfrm>
              <a:off x="2206" y="2042"/>
              <a:ext cx="321" cy="311"/>
              <a:chOff x="4200" y="2899"/>
              <a:chExt cx="915" cy="885"/>
            </a:xfrm>
          </p:grpSpPr>
          <p:sp>
            <p:nvSpPr>
              <p:cNvPr id="27710" name="Rectangle 134"/>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11" name="AutoShape 135"/>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2" name="AutoShape 136"/>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3" name="AutoShape 137"/>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4" name="Freeform 138"/>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5" name="Freeform 139"/>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6" name="Freeform 140"/>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7" name="Freeform 141"/>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8" name="Freeform 142"/>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9" name="Freeform 143"/>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0" name="Freeform 144"/>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1" name="Line 145"/>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2" name="Line 146"/>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3" name="Line 147"/>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4" name="Line 148"/>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5" name="Line 149"/>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6" name="Line 150"/>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0" name="AutoShape 151"/>
            <p:cNvSpPr>
              <a:spLocks noChangeArrowheads="1"/>
            </p:cNvSpPr>
            <p:nvPr/>
          </p:nvSpPr>
          <p:spPr bwMode="auto">
            <a:xfrm>
              <a:off x="1871" y="2066"/>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91" name="Group 152"/>
            <p:cNvGrpSpPr>
              <a:grpSpLocks/>
            </p:cNvGrpSpPr>
            <p:nvPr/>
          </p:nvGrpSpPr>
          <p:grpSpPr bwMode="auto">
            <a:xfrm>
              <a:off x="2215" y="1414"/>
              <a:ext cx="321" cy="311"/>
              <a:chOff x="4200" y="2899"/>
              <a:chExt cx="915" cy="885"/>
            </a:xfrm>
          </p:grpSpPr>
          <p:sp>
            <p:nvSpPr>
              <p:cNvPr id="27693" name="Rectangle 153"/>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694" name="AutoShape 154"/>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5" name="AutoShape 155"/>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6" name="AutoShape 156"/>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7" name="Freeform 157"/>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8" name="Freeform 158"/>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9" name="Freeform 159"/>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0" name="Freeform 160"/>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1" name="Freeform 161"/>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2" name="Freeform 162"/>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3" name="Freeform 163"/>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4" name="Line 164"/>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5" name="Line 165"/>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6" name="Line 166"/>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7" name="Line 167"/>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8" name="Line 168"/>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9" name="Line 169"/>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2" name="AutoShape 170"/>
            <p:cNvSpPr>
              <a:spLocks noChangeArrowheads="1"/>
            </p:cNvSpPr>
            <p:nvPr/>
          </p:nvSpPr>
          <p:spPr bwMode="auto">
            <a:xfrm>
              <a:off x="1880" y="1438"/>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27677" name="Group 171"/>
          <p:cNvGrpSpPr>
            <a:grpSpLocks/>
          </p:cNvGrpSpPr>
          <p:nvPr/>
        </p:nvGrpSpPr>
        <p:grpSpPr bwMode="auto">
          <a:xfrm>
            <a:off x="7316788" y="1382713"/>
            <a:ext cx="1157287" cy="3987800"/>
            <a:chOff x="4609" y="929"/>
            <a:chExt cx="729" cy="2512"/>
          </a:xfrm>
        </p:grpSpPr>
        <p:grpSp>
          <p:nvGrpSpPr>
            <p:cNvPr id="27678" name="Group 172"/>
            <p:cNvGrpSpPr>
              <a:grpSpLocks/>
            </p:cNvGrpSpPr>
            <p:nvPr/>
          </p:nvGrpSpPr>
          <p:grpSpPr bwMode="auto">
            <a:xfrm>
              <a:off x="4691" y="1557"/>
              <a:ext cx="565" cy="565"/>
              <a:chOff x="1350" y="686"/>
              <a:chExt cx="1132" cy="1132"/>
            </a:xfrm>
          </p:grpSpPr>
          <p:sp>
            <p:nvSpPr>
              <p:cNvPr id="27685"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6"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9" name="Group 175"/>
            <p:cNvGrpSpPr>
              <a:grpSpLocks/>
            </p:cNvGrpSpPr>
            <p:nvPr/>
          </p:nvGrpSpPr>
          <p:grpSpPr bwMode="auto">
            <a:xfrm>
              <a:off x="4691" y="2530"/>
              <a:ext cx="565" cy="565"/>
              <a:chOff x="1350" y="686"/>
              <a:chExt cx="1132" cy="1132"/>
            </a:xfrm>
          </p:grpSpPr>
          <p:sp>
            <p:nvSpPr>
              <p:cNvPr id="27683" name="AutoShape 1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4" name="Picture 17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0" name="Text Box 178"/>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7681" name="Text Box 179"/>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7682" name="Text Box 180"/>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75"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6"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7"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8"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1"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2" name="Rectangle 10"/>
          <p:cNvSpPr>
            <a:spLocks noGrp="1" noChangeArrowheads="1"/>
          </p:cNvSpPr>
          <p:nvPr>
            <p:ph type="title"/>
          </p:nvPr>
        </p:nvSpPr>
        <p:spPr/>
        <p:txBody>
          <a:bodyPr/>
          <a:lstStyle/>
          <a:p>
            <a:r>
              <a:rPr lang="en-US" dirty="0"/>
              <a:t>Stage 7: Checks are issued</a:t>
            </a:r>
          </a:p>
        </p:txBody>
      </p:sp>
      <p:grpSp>
        <p:nvGrpSpPr>
          <p:cNvPr id="28683" name="Group 11"/>
          <p:cNvGrpSpPr>
            <a:grpSpLocks/>
          </p:cNvGrpSpPr>
          <p:nvPr/>
        </p:nvGrpSpPr>
        <p:grpSpPr bwMode="auto">
          <a:xfrm>
            <a:off x="517525" y="869950"/>
            <a:ext cx="1323975" cy="976313"/>
            <a:chOff x="2083" y="1606"/>
            <a:chExt cx="1489" cy="1097"/>
          </a:xfrm>
        </p:grpSpPr>
        <p:sp>
          <p:nvSpPr>
            <p:cNvPr id="28841"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8842"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3"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4"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5"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6"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8847"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48"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8849"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0"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1"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2"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3"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8854" name="Group 25"/>
            <p:cNvGrpSpPr>
              <a:grpSpLocks/>
            </p:cNvGrpSpPr>
            <p:nvPr/>
          </p:nvGrpSpPr>
          <p:grpSpPr bwMode="auto">
            <a:xfrm>
              <a:off x="2221" y="1871"/>
              <a:ext cx="518" cy="782"/>
              <a:chOff x="2400" y="1656"/>
              <a:chExt cx="752" cy="1136"/>
            </a:xfrm>
          </p:grpSpPr>
          <p:sp>
            <p:nvSpPr>
              <p:cNvPr id="28867"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8868"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9"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0"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1"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8872"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73"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855" name="Group 33"/>
            <p:cNvGrpSpPr>
              <a:grpSpLocks/>
            </p:cNvGrpSpPr>
            <p:nvPr/>
          </p:nvGrpSpPr>
          <p:grpSpPr bwMode="auto">
            <a:xfrm rot="-6511945">
              <a:off x="2834" y="1842"/>
              <a:ext cx="518" cy="783"/>
              <a:chOff x="2400" y="1656"/>
              <a:chExt cx="752" cy="1136"/>
            </a:xfrm>
          </p:grpSpPr>
          <p:sp>
            <p:nvSpPr>
              <p:cNvPr id="28860"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861"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2"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3"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4"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5"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66"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856"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7"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8"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9"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45"/>
          <p:cNvGrpSpPr>
            <a:grpSpLocks/>
          </p:cNvGrpSpPr>
          <p:nvPr/>
        </p:nvGrpSpPr>
        <p:grpSpPr bwMode="auto">
          <a:xfrm>
            <a:off x="2151063" y="1989138"/>
            <a:ext cx="822325" cy="817562"/>
            <a:chOff x="3360" y="800"/>
            <a:chExt cx="620" cy="616"/>
          </a:xfrm>
        </p:grpSpPr>
        <p:sp>
          <p:nvSpPr>
            <p:cNvPr id="28835"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36"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37" name="Group 48"/>
            <p:cNvGrpSpPr>
              <a:grpSpLocks/>
            </p:cNvGrpSpPr>
            <p:nvPr/>
          </p:nvGrpSpPr>
          <p:grpSpPr bwMode="auto">
            <a:xfrm flipH="1">
              <a:off x="3749" y="1171"/>
              <a:ext cx="212" cy="213"/>
              <a:chOff x="1350" y="686"/>
              <a:chExt cx="1132" cy="1132"/>
            </a:xfrm>
          </p:grpSpPr>
          <p:sp>
            <p:nvSpPr>
              <p:cNvPr id="2883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4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38"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5" name="Group 52"/>
          <p:cNvGrpSpPr>
            <a:grpSpLocks/>
          </p:cNvGrpSpPr>
          <p:nvPr/>
        </p:nvGrpSpPr>
        <p:grpSpPr bwMode="auto">
          <a:xfrm>
            <a:off x="2170113" y="4946650"/>
            <a:ext cx="517525" cy="658813"/>
            <a:chOff x="2401" y="425"/>
            <a:chExt cx="907" cy="1154"/>
          </a:xfrm>
        </p:grpSpPr>
        <p:sp>
          <p:nvSpPr>
            <p:cNvPr id="28829"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30"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1"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2"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33"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34"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6" name="Group 59"/>
          <p:cNvGrpSpPr>
            <a:grpSpLocks/>
          </p:cNvGrpSpPr>
          <p:nvPr/>
        </p:nvGrpSpPr>
        <p:grpSpPr bwMode="auto">
          <a:xfrm>
            <a:off x="2151063" y="2965450"/>
            <a:ext cx="822325" cy="817563"/>
            <a:chOff x="3360" y="800"/>
            <a:chExt cx="620" cy="616"/>
          </a:xfrm>
        </p:grpSpPr>
        <p:sp>
          <p:nvSpPr>
            <p:cNvPr id="28823"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24"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25" name="Group 62"/>
            <p:cNvGrpSpPr>
              <a:grpSpLocks/>
            </p:cNvGrpSpPr>
            <p:nvPr/>
          </p:nvGrpSpPr>
          <p:grpSpPr bwMode="auto">
            <a:xfrm flipH="1">
              <a:off x="3749" y="1171"/>
              <a:ext cx="212" cy="213"/>
              <a:chOff x="1350" y="686"/>
              <a:chExt cx="1132" cy="1132"/>
            </a:xfrm>
          </p:grpSpPr>
          <p:sp>
            <p:nvSpPr>
              <p:cNvPr id="28827"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8"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6"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7" name="Group 66"/>
          <p:cNvGrpSpPr>
            <a:grpSpLocks/>
          </p:cNvGrpSpPr>
          <p:nvPr/>
        </p:nvGrpSpPr>
        <p:grpSpPr bwMode="auto">
          <a:xfrm>
            <a:off x="2151063" y="3943350"/>
            <a:ext cx="822325" cy="817563"/>
            <a:chOff x="3360" y="800"/>
            <a:chExt cx="620" cy="616"/>
          </a:xfrm>
        </p:grpSpPr>
        <p:sp>
          <p:nvSpPr>
            <p:cNvPr id="28817"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18"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19" name="Group 69"/>
            <p:cNvGrpSpPr>
              <a:grpSpLocks/>
            </p:cNvGrpSpPr>
            <p:nvPr/>
          </p:nvGrpSpPr>
          <p:grpSpPr bwMode="auto">
            <a:xfrm flipH="1">
              <a:off x="3749" y="1171"/>
              <a:ext cx="212" cy="213"/>
              <a:chOff x="1350" y="686"/>
              <a:chExt cx="1132" cy="1132"/>
            </a:xfrm>
          </p:grpSpPr>
          <p:sp>
            <p:nvSpPr>
              <p:cNvPr id="28821"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2"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0"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8" name="Group 73"/>
          <p:cNvGrpSpPr>
            <a:grpSpLocks/>
          </p:cNvGrpSpPr>
          <p:nvPr/>
        </p:nvGrpSpPr>
        <p:grpSpPr bwMode="auto">
          <a:xfrm>
            <a:off x="2432050" y="5395913"/>
            <a:ext cx="517525" cy="658812"/>
            <a:chOff x="2401" y="425"/>
            <a:chExt cx="907" cy="1154"/>
          </a:xfrm>
        </p:grpSpPr>
        <p:sp>
          <p:nvSpPr>
            <p:cNvPr id="28811"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12"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3"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15"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6"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9" name="Group 80"/>
          <p:cNvGrpSpPr>
            <a:grpSpLocks/>
          </p:cNvGrpSpPr>
          <p:nvPr/>
        </p:nvGrpSpPr>
        <p:grpSpPr bwMode="auto">
          <a:xfrm>
            <a:off x="2693988" y="5843588"/>
            <a:ext cx="517525" cy="658812"/>
            <a:chOff x="2401" y="425"/>
            <a:chExt cx="907" cy="1154"/>
          </a:xfrm>
        </p:grpSpPr>
        <p:sp>
          <p:nvSpPr>
            <p:cNvPr id="28805"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06"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7"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8"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09"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0"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0"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91"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2" name="Group 89"/>
          <p:cNvGrpSpPr>
            <a:grpSpLocks/>
          </p:cNvGrpSpPr>
          <p:nvPr/>
        </p:nvGrpSpPr>
        <p:grpSpPr bwMode="auto">
          <a:xfrm>
            <a:off x="3522663" y="4116388"/>
            <a:ext cx="509587" cy="493712"/>
            <a:chOff x="4200" y="2899"/>
            <a:chExt cx="915" cy="885"/>
          </a:xfrm>
        </p:grpSpPr>
        <p:sp>
          <p:nvSpPr>
            <p:cNvPr id="28788"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89"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0"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1"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2"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3"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4"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5"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6"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7"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8"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9"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0"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1"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2"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3"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4"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3"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4" name="Group 108"/>
          <p:cNvGrpSpPr>
            <a:grpSpLocks/>
          </p:cNvGrpSpPr>
          <p:nvPr/>
        </p:nvGrpSpPr>
        <p:grpSpPr bwMode="auto">
          <a:xfrm>
            <a:off x="3502025" y="3149600"/>
            <a:ext cx="509588" cy="493713"/>
            <a:chOff x="4200" y="2899"/>
            <a:chExt cx="915" cy="885"/>
          </a:xfrm>
        </p:grpSpPr>
        <p:sp>
          <p:nvSpPr>
            <p:cNvPr id="28771"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72"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3"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4"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5"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6"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7"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8"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9"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0"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1"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2"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3"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4"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5"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6"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7"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5"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6" name="Group 127"/>
          <p:cNvGrpSpPr>
            <a:grpSpLocks/>
          </p:cNvGrpSpPr>
          <p:nvPr/>
        </p:nvGrpSpPr>
        <p:grpSpPr bwMode="auto">
          <a:xfrm>
            <a:off x="3516313" y="2152650"/>
            <a:ext cx="509587" cy="493713"/>
            <a:chOff x="4200" y="2899"/>
            <a:chExt cx="915" cy="885"/>
          </a:xfrm>
        </p:grpSpPr>
        <p:sp>
          <p:nvSpPr>
            <p:cNvPr id="28754"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55"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6"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7"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8"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59"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0"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1"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2"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3"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4"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5"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6"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7"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8"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9"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70"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7"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8" name="Group 146"/>
          <p:cNvGrpSpPr>
            <a:grpSpLocks/>
          </p:cNvGrpSpPr>
          <p:nvPr/>
        </p:nvGrpSpPr>
        <p:grpSpPr bwMode="auto">
          <a:xfrm>
            <a:off x="5233988" y="2576513"/>
            <a:ext cx="881062" cy="612775"/>
            <a:chOff x="3153" y="1049"/>
            <a:chExt cx="752" cy="523"/>
          </a:xfrm>
        </p:grpSpPr>
        <p:sp>
          <p:nvSpPr>
            <p:cNvPr id="28752"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3"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9"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8700" name="Group 150"/>
          <p:cNvGrpSpPr>
            <a:grpSpLocks/>
          </p:cNvGrpSpPr>
          <p:nvPr/>
        </p:nvGrpSpPr>
        <p:grpSpPr bwMode="auto">
          <a:xfrm>
            <a:off x="5233988" y="4065588"/>
            <a:ext cx="881062" cy="612775"/>
            <a:chOff x="3153" y="1049"/>
            <a:chExt cx="752" cy="523"/>
          </a:xfrm>
        </p:grpSpPr>
        <p:sp>
          <p:nvSpPr>
            <p:cNvPr id="28750"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1"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1"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8702" name="Group 154"/>
          <p:cNvGrpSpPr>
            <a:grpSpLocks/>
          </p:cNvGrpSpPr>
          <p:nvPr/>
        </p:nvGrpSpPr>
        <p:grpSpPr bwMode="auto">
          <a:xfrm>
            <a:off x="4530725" y="2393950"/>
            <a:ext cx="709613" cy="341313"/>
            <a:chOff x="2854" y="1566"/>
            <a:chExt cx="447" cy="215"/>
          </a:xfrm>
        </p:grpSpPr>
        <p:sp>
          <p:nvSpPr>
            <p:cNvPr id="28747"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48"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9"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703"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8704"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8705"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8706"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7"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8"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9"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0"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1"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2"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3"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4"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5"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8716" name="Group 171"/>
          <p:cNvGrpSpPr>
            <a:grpSpLocks/>
          </p:cNvGrpSpPr>
          <p:nvPr/>
        </p:nvGrpSpPr>
        <p:grpSpPr bwMode="auto">
          <a:xfrm>
            <a:off x="1844675" y="1155700"/>
            <a:ext cx="2386013" cy="674688"/>
            <a:chOff x="1162" y="786"/>
            <a:chExt cx="1503" cy="425"/>
          </a:xfrm>
        </p:grpSpPr>
        <p:grpSp>
          <p:nvGrpSpPr>
            <p:cNvPr id="28731" name="Group 172"/>
            <p:cNvGrpSpPr>
              <a:grpSpLocks/>
            </p:cNvGrpSpPr>
            <p:nvPr/>
          </p:nvGrpSpPr>
          <p:grpSpPr bwMode="auto">
            <a:xfrm>
              <a:off x="1481" y="786"/>
              <a:ext cx="631" cy="425"/>
              <a:chOff x="2984" y="3331"/>
              <a:chExt cx="845" cy="569"/>
            </a:xfrm>
          </p:grpSpPr>
          <p:sp>
            <p:nvSpPr>
              <p:cNvPr id="28734"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8735" name="Group 174"/>
              <p:cNvGrpSpPr>
                <a:grpSpLocks/>
              </p:cNvGrpSpPr>
              <p:nvPr/>
            </p:nvGrpSpPr>
            <p:grpSpPr bwMode="auto">
              <a:xfrm>
                <a:off x="3386" y="3487"/>
                <a:ext cx="443" cy="398"/>
                <a:chOff x="4838" y="2218"/>
                <a:chExt cx="395" cy="355"/>
              </a:xfrm>
            </p:grpSpPr>
            <p:sp>
              <p:nvSpPr>
                <p:cNvPr id="28736"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7"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8"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9"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0"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1"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2"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3"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4"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5"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8732"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8733"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717" name="Group 188"/>
          <p:cNvGrpSpPr>
            <a:grpSpLocks/>
          </p:cNvGrpSpPr>
          <p:nvPr/>
        </p:nvGrpSpPr>
        <p:grpSpPr bwMode="auto">
          <a:xfrm>
            <a:off x="7316788" y="1382713"/>
            <a:ext cx="1157287" cy="3987800"/>
            <a:chOff x="4609" y="929"/>
            <a:chExt cx="729" cy="2512"/>
          </a:xfrm>
        </p:grpSpPr>
        <p:grpSp>
          <p:nvGrpSpPr>
            <p:cNvPr id="28722" name="Group 189"/>
            <p:cNvGrpSpPr>
              <a:grpSpLocks/>
            </p:cNvGrpSpPr>
            <p:nvPr/>
          </p:nvGrpSpPr>
          <p:grpSpPr bwMode="auto">
            <a:xfrm>
              <a:off x="4691" y="1557"/>
              <a:ext cx="565" cy="565"/>
              <a:chOff x="4691" y="1557"/>
              <a:chExt cx="565" cy="565"/>
            </a:xfrm>
          </p:grpSpPr>
          <p:sp>
            <p:nvSpPr>
              <p:cNvPr id="28729"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30"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23" name="Group 192"/>
            <p:cNvGrpSpPr>
              <a:grpSpLocks/>
            </p:cNvGrpSpPr>
            <p:nvPr/>
          </p:nvGrpSpPr>
          <p:grpSpPr bwMode="auto">
            <a:xfrm>
              <a:off x="4691" y="2530"/>
              <a:ext cx="565" cy="565"/>
              <a:chOff x="4691" y="2530"/>
              <a:chExt cx="565" cy="565"/>
            </a:xfrm>
          </p:grpSpPr>
          <p:sp>
            <p:nvSpPr>
              <p:cNvPr id="28727"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28"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24"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8725"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8726"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8718" name="Group 198"/>
          <p:cNvGrpSpPr>
            <a:grpSpLocks/>
          </p:cNvGrpSpPr>
          <p:nvPr/>
        </p:nvGrpSpPr>
        <p:grpSpPr bwMode="auto">
          <a:xfrm flipV="1">
            <a:off x="4525963" y="3070225"/>
            <a:ext cx="709612" cy="341313"/>
            <a:chOff x="2854" y="1566"/>
            <a:chExt cx="447" cy="215"/>
          </a:xfrm>
        </p:grpSpPr>
        <p:sp>
          <p:nvSpPr>
            <p:cNvPr id="28719"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0"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1"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699"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0"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1"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2"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3"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5"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6" name="Rectangle 10"/>
          <p:cNvSpPr>
            <a:spLocks noGrp="1" noChangeArrowheads="1"/>
          </p:cNvSpPr>
          <p:nvPr>
            <p:ph type="title"/>
          </p:nvPr>
        </p:nvSpPr>
        <p:spPr/>
        <p:txBody>
          <a:bodyPr/>
          <a:lstStyle/>
          <a:p>
            <a:r>
              <a:rPr lang="en-US"/>
              <a:t>Stage 8: Exposures and claim are closed</a:t>
            </a:r>
          </a:p>
        </p:txBody>
      </p:sp>
      <p:grpSp>
        <p:nvGrpSpPr>
          <p:cNvPr id="29707" name="Group 11"/>
          <p:cNvGrpSpPr>
            <a:grpSpLocks/>
          </p:cNvGrpSpPr>
          <p:nvPr/>
        </p:nvGrpSpPr>
        <p:grpSpPr bwMode="auto">
          <a:xfrm>
            <a:off x="517525" y="869950"/>
            <a:ext cx="1323975" cy="976313"/>
            <a:chOff x="2083" y="1606"/>
            <a:chExt cx="1489" cy="1097"/>
          </a:xfrm>
        </p:grpSpPr>
        <p:sp>
          <p:nvSpPr>
            <p:cNvPr id="29869"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870"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1"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2"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3"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4"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875"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76"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877"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8"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9"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0"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1"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9882" name="Group 25"/>
            <p:cNvGrpSpPr>
              <a:grpSpLocks/>
            </p:cNvGrpSpPr>
            <p:nvPr/>
          </p:nvGrpSpPr>
          <p:grpSpPr bwMode="auto">
            <a:xfrm>
              <a:off x="2221" y="1871"/>
              <a:ext cx="518" cy="782"/>
              <a:chOff x="2400" y="1656"/>
              <a:chExt cx="752" cy="1136"/>
            </a:xfrm>
          </p:grpSpPr>
          <p:sp>
            <p:nvSpPr>
              <p:cNvPr id="29895"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9896"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7"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8"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9"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9900"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1"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883" name="Group 33"/>
            <p:cNvGrpSpPr>
              <a:grpSpLocks/>
            </p:cNvGrpSpPr>
            <p:nvPr/>
          </p:nvGrpSpPr>
          <p:grpSpPr bwMode="auto">
            <a:xfrm rot="-6511945">
              <a:off x="2834" y="1842"/>
              <a:ext cx="518" cy="783"/>
              <a:chOff x="2400" y="1656"/>
              <a:chExt cx="752" cy="1136"/>
            </a:xfrm>
          </p:grpSpPr>
          <p:sp>
            <p:nvSpPr>
              <p:cNvPr id="29888"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889"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0"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1"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2"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3"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94"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884"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5"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6"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7"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9708" name="Group 45"/>
          <p:cNvGrpSpPr>
            <a:grpSpLocks/>
          </p:cNvGrpSpPr>
          <p:nvPr/>
        </p:nvGrpSpPr>
        <p:grpSpPr bwMode="auto">
          <a:xfrm>
            <a:off x="2151063" y="1989138"/>
            <a:ext cx="822325" cy="817562"/>
            <a:chOff x="3360" y="800"/>
            <a:chExt cx="620" cy="616"/>
          </a:xfrm>
        </p:grpSpPr>
        <p:sp>
          <p:nvSpPr>
            <p:cNvPr id="29863"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64"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65" name="Group 48"/>
            <p:cNvGrpSpPr>
              <a:grpSpLocks/>
            </p:cNvGrpSpPr>
            <p:nvPr/>
          </p:nvGrpSpPr>
          <p:grpSpPr bwMode="auto">
            <a:xfrm flipH="1">
              <a:off x="3749" y="1171"/>
              <a:ext cx="212" cy="213"/>
              <a:chOff x="1350" y="686"/>
              <a:chExt cx="1132" cy="1132"/>
            </a:xfrm>
          </p:grpSpPr>
          <p:sp>
            <p:nvSpPr>
              <p:cNvPr id="29867"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68"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66"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9" name="Group 52"/>
          <p:cNvGrpSpPr>
            <a:grpSpLocks/>
          </p:cNvGrpSpPr>
          <p:nvPr/>
        </p:nvGrpSpPr>
        <p:grpSpPr bwMode="auto">
          <a:xfrm>
            <a:off x="2170113" y="4946650"/>
            <a:ext cx="517525" cy="658813"/>
            <a:chOff x="2401" y="425"/>
            <a:chExt cx="907" cy="1154"/>
          </a:xfrm>
        </p:grpSpPr>
        <p:sp>
          <p:nvSpPr>
            <p:cNvPr id="29857"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58"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9"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0"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61"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62"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0" name="Group 59"/>
          <p:cNvGrpSpPr>
            <a:grpSpLocks/>
          </p:cNvGrpSpPr>
          <p:nvPr/>
        </p:nvGrpSpPr>
        <p:grpSpPr bwMode="auto">
          <a:xfrm>
            <a:off x="2151063" y="2965450"/>
            <a:ext cx="822325" cy="817563"/>
            <a:chOff x="3360" y="800"/>
            <a:chExt cx="620" cy="616"/>
          </a:xfrm>
        </p:grpSpPr>
        <p:sp>
          <p:nvSpPr>
            <p:cNvPr id="29851"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52"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53" name="Group 62"/>
            <p:cNvGrpSpPr>
              <a:grpSpLocks/>
            </p:cNvGrpSpPr>
            <p:nvPr/>
          </p:nvGrpSpPr>
          <p:grpSpPr bwMode="auto">
            <a:xfrm flipH="1">
              <a:off x="3749" y="1171"/>
              <a:ext cx="212" cy="213"/>
              <a:chOff x="1350" y="686"/>
              <a:chExt cx="1132" cy="1132"/>
            </a:xfrm>
          </p:grpSpPr>
          <p:sp>
            <p:nvSpPr>
              <p:cNvPr id="29855"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6"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54"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1" name="Group 66"/>
          <p:cNvGrpSpPr>
            <a:grpSpLocks/>
          </p:cNvGrpSpPr>
          <p:nvPr/>
        </p:nvGrpSpPr>
        <p:grpSpPr bwMode="auto">
          <a:xfrm>
            <a:off x="2151063" y="3943350"/>
            <a:ext cx="822325" cy="817563"/>
            <a:chOff x="3360" y="800"/>
            <a:chExt cx="620" cy="616"/>
          </a:xfrm>
        </p:grpSpPr>
        <p:sp>
          <p:nvSpPr>
            <p:cNvPr id="29845"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46"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47" name="Group 69"/>
            <p:cNvGrpSpPr>
              <a:grpSpLocks/>
            </p:cNvGrpSpPr>
            <p:nvPr/>
          </p:nvGrpSpPr>
          <p:grpSpPr bwMode="auto">
            <a:xfrm flipH="1">
              <a:off x="3749" y="1171"/>
              <a:ext cx="212" cy="213"/>
              <a:chOff x="1350" y="686"/>
              <a:chExt cx="1132" cy="1132"/>
            </a:xfrm>
          </p:grpSpPr>
          <p:sp>
            <p:nvSpPr>
              <p:cNvPr id="29849"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0"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48"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2" name="Group 73"/>
          <p:cNvGrpSpPr>
            <a:grpSpLocks/>
          </p:cNvGrpSpPr>
          <p:nvPr/>
        </p:nvGrpSpPr>
        <p:grpSpPr bwMode="auto">
          <a:xfrm>
            <a:off x="2432050" y="5395913"/>
            <a:ext cx="517525" cy="658812"/>
            <a:chOff x="2401" y="425"/>
            <a:chExt cx="907" cy="1154"/>
          </a:xfrm>
        </p:grpSpPr>
        <p:sp>
          <p:nvSpPr>
            <p:cNvPr id="29839"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40"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1"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2"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43"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44"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3" name="Group 80"/>
          <p:cNvGrpSpPr>
            <a:grpSpLocks/>
          </p:cNvGrpSpPr>
          <p:nvPr/>
        </p:nvGrpSpPr>
        <p:grpSpPr bwMode="auto">
          <a:xfrm>
            <a:off x="2693988" y="5843588"/>
            <a:ext cx="517525" cy="658812"/>
            <a:chOff x="2401" y="425"/>
            <a:chExt cx="907" cy="1154"/>
          </a:xfrm>
        </p:grpSpPr>
        <p:sp>
          <p:nvSpPr>
            <p:cNvPr id="29833"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34"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5"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6"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37"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38"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4"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715"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6" name="Group 89"/>
          <p:cNvGrpSpPr>
            <a:grpSpLocks/>
          </p:cNvGrpSpPr>
          <p:nvPr/>
        </p:nvGrpSpPr>
        <p:grpSpPr bwMode="auto">
          <a:xfrm>
            <a:off x="3522663" y="4116388"/>
            <a:ext cx="509587" cy="493712"/>
            <a:chOff x="4200" y="2899"/>
            <a:chExt cx="915" cy="885"/>
          </a:xfrm>
        </p:grpSpPr>
        <p:sp>
          <p:nvSpPr>
            <p:cNvPr id="29816"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17"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8"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9"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20"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1"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2"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3"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4"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5"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6"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7"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8"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9"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0"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1"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2"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7"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8" name="Group 108"/>
          <p:cNvGrpSpPr>
            <a:grpSpLocks/>
          </p:cNvGrpSpPr>
          <p:nvPr/>
        </p:nvGrpSpPr>
        <p:grpSpPr bwMode="auto">
          <a:xfrm>
            <a:off x="3502025" y="3149600"/>
            <a:ext cx="509588" cy="493713"/>
            <a:chOff x="4200" y="2899"/>
            <a:chExt cx="915" cy="885"/>
          </a:xfrm>
        </p:grpSpPr>
        <p:sp>
          <p:nvSpPr>
            <p:cNvPr id="29799"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00"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1"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2"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3"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4"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5"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6"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7"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8"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9"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10"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1"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2"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3"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4"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5"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9"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0" name="Group 127"/>
          <p:cNvGrpSpPr>
            <a:grpSpLocks/>
          </p:cNvGrpSpPr>
          <p:nvPr/>
        </p:nvGrpSpPr>
        <p:grpSpPr bwMode="auto">
          <a:xfrm>
            <a:off x="3516313" y="2152650"/>
            <a:ext cx="509587" cy="493713"/>
            <a:chOff x="4200" y="2899"/>
            <a:chExt cx="915" cy="885"/>
          </a:xfrm>
        </p:grpSpPr>
        <p:sp>
          <p:nvSpPr>
            <p:cNvPr id="29782"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783"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4"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5"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6"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7"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8"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9"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0"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1"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2"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3"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4"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5"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6"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7"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8"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21"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2" name="Group 146"/>
          <p:cNvGrpSpPr>
            <a:grpSpLocks/>
          </p:cNvGrpSpPr>
          <p:nvPr/>
        </p:nvGrpSpPr>
        <p:grpSpPr bwMode="auto">
          <a:xfrm>
            <a:off x="5233988" y="2576513"/>
            <a:ext cx="881062" cy="612775"/>
            <a:chOff x="3153" y="1049"/>
            <a:chExt cx="752" cy="523"/>
          </a:xfrm>
        </p:grpSpPr>
        <p:sp>
          <p:nvSpPr>
            <p:cNvPr id="29780"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81"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3"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9724" name="Group 150"/>
          <p:cNvGrpSpPr>
            <a:grpSpLocks/>
          </p:cNvGrpSpPr>
          <p:nvPr/>
        </p:nvGrpSpPr>
        <p:grpSpPr bwMode="auto">
          <a:xfrm>
            <a:off x="5233988" y="4065588"/>
            <a:ext cx="881062" cy="612775"/>
            <a:chOff x="3153" y="1049"/>
            <a:chExt cx="752" cy="523"/>
          </a:xfrm>
        </p:grpSpPr>
        <p:sp>
          <p:nvSpPr>
            <p:cNvPr id="29778"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79"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5"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9726" name="Group 154"/>
          <p:cNvGrpSpPr>
            <a:grpSpLocks/>
          </p:cNvGrpSpPr>
          <p:nvPr/>
        </p:nvGrpSpPr>
        <p:grpSpPr bwMode="auto">
          <a:xfrm>
            <a:off x="4530725" y="2393950"/>
            <a:ext cx="709613" cy="341313"/>
            <a:chOff x="2854" y="1566"/>
            <a:chExt cx="447" cy="215"/>
          </a:xfrm>
        </p:grpSpPr>
        <p:sp>
          <p:nvSpPr>
            <p:cNvPr id="29775"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6"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7"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27"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9728"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9729"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9730"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1"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2"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3"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4"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5"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6"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7"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8"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9"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9740" name="Group 171"/>
          <p:cNvGrpSpPr>
            <a:grpSpLocks/>
          </p:cNvGrpSpPr>
          <p:nvPr/>
        </p:nvGrpSpPr>
        <p:grpSpPr bwMode="auto">
          <a:xfrm>
            <a:off x="1844675" y="1155700"/>
            <a:ext cx="2386013" cy="674688"/>
            <a:chOff x="1162" y="786"/>
            <a:chExt cx="1503" cy="425"/>
          </a:xfrm>
        </p:grpSpPr>
        <p:grpSp>
          <p:nvGrpSpPr>
            <p:cNvPr id="29759" name="Group 172"/>
            <p:cNvGrpSpPr>
              <a:grpSpLocks/>
            </p:cNvGrpSpPr>
            <p:nvPr/>
          </p:nvGrpSpPr>
          <p:grpSpPr bwMode="auto">
            <a:xfrm>
              <a:off x="1481" y="786"/>
              <a:ext cx="631" cy="425"/>
              <a:chOff x="2984" y="3331"/>
              <a:chExt cx="845" cy="569"/>
            </a:xfrm>
          </p:grpSpPr>
          <p:sp>
            <p:nvSpPr>
              <p:cNvPr id="29762"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63" name="Group 174"/>
              <p:cNvGrpSpPr>
                <a:grpSpLocks/>
              </p:cNvGrpSpPr>
              <p:nvPr/>
            </p:nvGrpSpPr>
            <p:grpSpPr bwMode="auto">
              <a:xfrm>
                <a:off x="3386" y="3487"/>
                <a:ext cx="443" cy="398"/>
                <a:chOff x="4838" y="2218"/>
                <a:chExt cx="395" cy="355"/>
              </a:xfrm>
            </p:grpSpPr>
            <p:sp>
              <p:nvSpPr>
                <p:cNvPr id="29764"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7"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0"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1"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2"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3"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4"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9760"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9761"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41" name="Group 188"/>
          <p:cNvGrpSpPr>
            <a:grpSpLocks/>
          </p:cNvGrpSpPr>
          <p:nvPr/>
        </p:nvGrpSpPr>
        <p:grpSpPr bwMode="auto">
          <a:xfrm>
            <a:off x="7316788" y="1382713"/>
            <a:ext cx="1157287" cy="3987800"/>
            <a:chOff x="4609" y="929"/>
            <a:chExt cx="729" cy="2512"/>
          </a:xfrm>
        </p:grpSpPr>
        <p:grpSp>
          <p:nvGrpSpPr>
            <p:cNvPr id="29750" name="Group 189"/>
            <p:cNvGrpSpPr>
              <a:grpSpLocks/>
            </p:cNvGrpSpPr>
            <p:nvPr/>
          </p:nvGrpSpPr>
          <p:grpSpPr bwMode="auto">
            <a:xfrm>
              <a:off x="4691" y="1557"/>
              <a:ext cx="565" cy="565"/>
              <a:chOff x="4691" y="1557"/>
              <a:chExt cx="565" cy="565"/>
            </a:xfrm>
          </p:grpSpPr>
          <p:sp>
            <p:nvSpPr>
              <p:cNvPr id="29757"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8"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1" name="Group 192"/>
            <p:cNvGrpSpPr>
              <a:grpSpLocks/>
            </p:cNvGrpSpPr>
            <p:nvPr/>
          </p:nvGrpSpPr>
          <p:grpSpPr bwMode="auto">
            <a:xfrm>
              <a:off x="4691" y="2530"/>
              <a:ext cx="565" cy="565"/>
              <a:chOff x="4691" y="2530"/>
              <a:chExt cx="565" cy="565"/>
            </a:xfrm>
          </p:grpSpPr>
          <p:sp>
            <p:nvSpPr>
              <p:cNvPr id="29755"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6"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52"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9753"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9754"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9742" name="Group 198"/>
          <p:cNvGrpSpPr>
            <a:grpSpLocks/>
          </p:cNvGrpSpPr>
          <p:nvPr/>
        </p:nvGrpSpPr>
        <p:grpSpPr bwMode="auto">
          <a:xfrm flipV="1">
            <a:off x="4525963" y="3070225"/>
            <a:ext cx="709612" cy="341313"/>
            <a:chOff x="2854" y="1566"/>
            <a:chExt cx="447" cy="215"/>
          </a:xfrm>
        </p:grpSpPr>
        <p:sp>
          <p:nvSpPr>
            <p:cNvPr id="29747"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48"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9"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43" name="Text Box 202"/>
          <p:cNvSpPr txBox="1">
            <a:spLocks noChangeArrowheads="1"/>
          </p:cNvSpPr>
          <p:nvPr/>
        </p:nvSpPr>
        <p:spPr bwMode="auto">
          <a:xfrm rot="1310839">
            <a:off x="2035175" y="4206875"/>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4" name="Text Box 203"/>
          <p:cNvSpPr txBox="1">
            <a:spLocks noChangeArrowheads="1"/>
          </p:cNvSpPr>
          <p:nvPr/>
        </p:nvSpPr>
        <p:spPr bwMode="auto">
          <a:xfrm rot="1310839">
            <a:off x="1997075" y="22352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5" name="Text Box 204"/>
          <p:cNvSpPr txBox="1">
            <a:spLocks noChangeArrowheads="1"/>
          </p:cNvSpPr>
          <p:nvPr/>
        </p:nvSpPr>
        <p:spPr bwMode="auto">
          <a:xfrm rot="1310839">
            <a:off x="2009775" y="32258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6" name="Text Box 205"/>
          <p:cNvSpPr txBox="1">
            <a:spLocks noChangeArrowheads="1"/>
          </p:cNvSpPr>
          <p:nvPr/>
        </p:nvSpPr>
        <p:spPr bwMode="auto">
          <a:xfrm rot="1310839">
            <a:off x="298450" y="1168400"/>
            <a:ext cx="1692275" cy="4556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a:t>CLOSED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No one-to-one correspondence of steps</a:t>
            </a:r>
          </a:p>
        </p:txBody>
      </p:sp>
      <p:sp>
        <p:nvSpPr>
          <p:cNvPr id="30723" name="Text Box 3"/>
          <p:cNvSpPr txBox="1">
            <a:spLocks noChangeArrowheads="1"/>
          </p:cNvSpPr>
          <p:nvPr/>
        </p:nvSpPr>
        <p:spPr bwMode="auto">
          <a:xfrm>
            <a:off x="5568950" y="3811588"/>
            <a:ext cx="28098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claim and exposures payable</a:t>
            </a:r>
          </a:p>
        </p:txBody>
      </p:sp>
      <p:sp>
        <p:nvSpPr>
          <p:cNvPr id="30724" name="Rectangle 4"/>
          <p:cNvSpPr>
            <a:spLocks noChangeArrowheads="1"/>
          </p:cNvSpPr>
          <p:nvPr/>
        </p:nvSpPr>
        <p:spPr bwMode="auto">
          <a:xfrm>
            <a:off x="5510213" y="3786188"/>
            <a:ext cx="2925762" cy="78105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25" name="Text Box 5"/>
          <p:cNvSpPr txBox="1">
            <a:spLocks noChangeArrowheads="1"/>
          </p:cNvSpPr>
          <p:nvPr/>
        </p:nvSpPr>
        <p:spPr bwMode="auto">
          <a:xfrm>
            <a:off x="5600700" y="105568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and setup claim</a:t>
            </a:r>
          </a:p>
        </p:txBody>
      </p:sp>
      <p:sp>
        <p:nvSpPr>
          <p:cNvPr id="30726" name="Rectangle 6"/>
          <p:cNvSpPr>
            <a:spLocks noChangeArrowheads="1"/>
          </p:cNvSpPr>
          <p:nvPr/>
        </p:nvSpPr>
        <p:spPr bwMode="auto">
          <a:xfrm>
            <a:off x="5510213" y="998538"/>
            <a:ext cx="2925762" cy="7953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Text Box 7"/>
          <p:cNvSpPr txBox="1">
            <a:spLocks noChangeArrowheads="1"/>
          </p:cNvSpPr>
          <p:nvPr/>
        </p:nvSpPr>
        <p:spPr bwMode="auto">
          <a:xfrm>
            <a:off x="5600700" y="1920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exposures</a:t>
            </a:r>
          </a:p>
        </p:txBody>
      </p:sp>
      <p:sp>
        <p:nvSpPr>
          <p:cNvPr id="30728" name="Rectangle 8"/>
          <p:cNvSpPr>
            <a:spLocks noChangeArrowheads="1"/>
          </p:cNvSpPr>
          <p:nvPr/>
        </p:nvSpPr>
        <p:spPr bwMode="auto">
          <a:xfrm>
            <a:off x="5510213" y="18637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9" name="Text Box 9"/>
          <p:cNvSpPr txBox="1">
            <a:spLocks noChangeArrowheads="1"/>
          </p:cNvSpPr>
          <p:nvPr/>
        </p:nvSpPr>
        <p:spPr bwMode="auto">
          <a:xfrm>
            <a:off x="5600700" y="25304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reserves</a:t>
            </a:r>
          </a:p>
        </p:txBody>
      </p:sp>
      <p:sp>
        <p:nvSpPr>
          <p:cNvPr id="30730" name="Rectangle 10"/>
          <p:cNvSpPr>
            <a:spLocks noChangeArrowheads="1"/>
          </p:cNvSpPr>
          <p:nvPr/>
        </p:nvSpPr>
        <p:spPr bwMode="auto">
          <a:xfrm>
            <a:off x="5510213" y="24733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1" name="Text Box 11"/>
          <p:cNvSpPr txBox="1">
            <a:spLocks noChangeArrowheads="1"/>
          </p:cNvSpPr>
          <p:nvPr/>
        </p:nvSpPr>
        <p:spPr bwMode="auto">
          <a:xfrm>
            <a:off x="5545138" y="3176588"/>
            <a:ext cx="28654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Complete activities</a:t>
            </a:r>
          </a:p>
        </p:txBody>
      </p:sp>
      <p:sp>
        <p:nvSpPr>
          <p:cNvPr id="30732" name="Rectangle 12"/>
          <p:cNvSpPr>
            <a:spLocks noChangeArrowheads="1"/>
          </p:cNvSpPr>
          <p:nvPr/>
        </p:nvSpPr>
        <p:spPr bwMode="auto">
          <a:xfrm>
            <a:off x="5510213" y="3128963"/>
            <a:ext cx="2925762"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3" name="Text Box 13"/>
          <p:cNvSpPr txBox="1">
            <a:spLocks noChangeArrowheads="1"/>
          </p:cNvSpPr>
          <p:nvPr/>
        </p:nvSpPr>
        <p:spPr bwMode="auto">
          <a:xfrm>
            <a:off x="5600700" y="47323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payments/ Issue checks</a:t>
            </a:r>
          </a:p>
        </p:txBody>
      </p:sp>
      <p:sp>
        <p:nvSpPr>
          <p:cNvPr id="30734" name="Rectangle 14"/>
          <p:cNvSpPr>
            <a:spLocks noChangeArrowheads="1"/>
          </p:cNvSpPr>
          <p:nvPr/>
        </p:nvSpPr>
        <p:spPr bwMode="auto">
          <a:xfrm>
            <a:off x="5510213" y="46751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5" name="Text Box 15"/>
          <p:cNvSpPr txBox="1">
            <a:spLocks noChangeArrowheads="1"/>
          </p:cNvSpPr>
          <p:nvPr/>
        </p:nvSpPr>
        <p:spPr bwMode="auto">
          <a:xfrm>
            <a:off x="5600700" y="56467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Close exposures and claim</a:t>
            </a:r>
          </a:p>
        </p:txBody>
      </p:sp>
      <p:sp>
        <p:nvSpPr>
          <p:cNvPr id="30736" name="Rectangle 16"/>
          <p:cNvSpPr>
            <a:spLocks noChangeArrowheads="1"/>
          </p:cNvSpPr>
          <p:nvPr/>
        </p:nvSpPr>
        <p:spPr bwMode="auto">
          <a:xfrm>
            <a:off x="5510213" y="55895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 name="Group 67"/>
          <p:cNvGrpSpPr>
            <a:grpSpLocks/>
          </p:cNvGrpSpPr>
          <p:nvPr/>
        </p:nvGrpSpPr>
        <p:grpSpPr bwMode="auto">
          <a:xfrm>
            <a:off x="3651250" y="1239838"/>
            <a:ext cx="1855788" cy="1349375"/>
            <a:chOff x="2300" y="781"/>
            <a:chExt cx="1169" cy="850"/>
          </a:xfrm>
        </p:grpSpPr>
        <p:sp>
          <p:nvSpPr>
            <p:cNvPr id="30778" name="Line 20"/>
            <p:cNvSpPr>
              <a:spLocks noChangeShapeType="1"/>
            </p:cNvSpPr>
            <p:nvPr/>
          </p:nvSpPr>
          <p:spPr bwMode="auto">
            <a:xfrm flipV="1">
              <a:off x="2305" y="781"/>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9" name="Line 21"/>
            <p:cNvSpPr>
              <a:spLocks noChangeShapeType="1"/>
            </p:cNvSpPr>
            <p:nvPr/>
          </p:nvSpPr>
          <p:spPr bwMode="auto">
            <a:xfrm>
              <a:off x="2300" y="1090"/>
              <a:ext cx="1160"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0" name="Line 22"/>
            <p:cNvSpPr>
              <a:spLocks noChangeShapeType="1"/>
            </p:cNvSpPr>
            <p:nvPr/>
          </p:nvSpPr>
          <p:spPr bwMode="auto">
            <a:xfrm>
              <a:off x="2308" y="1159"/>
              <a:ext cx="1144" cy="4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 name="Group 68"/>
          <p:cNvGrpSpPr>
            <a:grpSpLocks/>
          </p:cNvGrpSpPr>
          <p:nvPr/>
        </p:nvGrpSpPr>
        <p:grpSpPr bwMode="auto">
          <a:xfrm>
            <a:off x="3660775" y="2168525"/>
            <a:ext cx="1851025" cy="1671638"/>
            <a:chOff x="2306" y="1366"/>
            <a:chExt cx="1166" cy="1053"/>
          </a:xfrm>
        </p:grpSpPr>
        <p:sp>
          <p:nvSpPr>
            <p:cNvPr id="30774" name="Line 24"/>
            <p:cNvSpPr>
              <a:spLocks noChangeShapeType="1"/>
            </p:cNvSpPr>
            <p:nvPr/>
          </p:nvSpPr>
          <p:spPr bwMode="auto">
            <a:xfrm flipV="1">
              <a:off x="2314" y="1366"/>
              <a:ext cx="1155" cy="5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5" name="Line 25"/>
            <p:cNvSpPr>
              <a:spLocks noChangeShapeType="1"/>
            </p:cNvSpPr>
            <p:nvPr/>
          </p:nvSpPr>
          <p:spPr bwMode="auto">
            <a:xfrm flipV="1">
              <a:off x="2306" y="1673"/>
              <a:ext cx="1160" cy="30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6" name="Line 26"/>
            <p:cNvSpPr>
              <a:spLocks noChangeShapeType="1"/>
            </p:cNvSpPr>
            <p:nvPr/>
          </p:nvSpPr>
          <p:spPr bwMode="auto">
            <a:xfrm flipV="1">
              <a:off x="2311" y="2023"/>
              <a:ext cx="1155" cy="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7" name="Line 27"/>
            <p:cNvSpPr>
              <a:spLocks noChangeShapeType="1"/>
            </p:cNvSpPr>
            <p:nvPr/>
          </p:nvSpPr>
          <p:spPr bwMode="auto">
            <a:xfrm>
              <a:off x="2315" y="2093"/>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69"/>
          <p:cNvGrpSpPr>
            <a:grpSpLocks/>
          </p:cNvGrpSpPr>
          <p:nvPr/>
        </p:nvGrpSpPr>
        <p:grpSpPr bwMode="auto">
          <a:xfrm>
            <a:off x="3660775" y="2870200"/>
            <a:ext cx="1841500" cy="3198813"/>
            <a:chOff x="2306" y="1808"/>
            <a:chExt cx="1160" cy="2015"/>
          </a:xfrm>
        </p:grpSpPr>
        <p:sp>
          <p:nvSpPr>
            <p:cNvPr id="30769" name="Line 29"/>
            <p:cNvSpPr>
              <a:spLocks noChangeShapeType="1"/>
            </p:cNvSpPr>
            <p:nvPr/>
          </p:nvSpPr>
          <p:spPr bwMode="auto">
            <a:xfrm flipV="1">
              <a:off x="2318" y="2503"/>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0" name="Line 30"/>
            <p:cNvSpPr>
              <a:spLocks noChangeShapeType="1"/>
            </p:cNvSpPr>
            <p:nvPr/>
          </p:nvSpPr>
          <p:spPr bwMode="auto">
            <a:xfrm flipV="1">
              <a:off x="2312" y="1808"/>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1" name="Line 31"/>
            <p:cNvSpPr>
              <a:spLocks noChangeShapeType="1"/>
            </p:cNvSpPr>
            <p:nvPr/>
          </p:nvSpPr>
          <p:spPr bwMode="auto">
            <a:xfrm flipV="1">
              <a:off x="2315" y="2096"/>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2" name="Line 32"/>
            <p:cNvSpPr>
              <a:spLocks noChangeShapeType="1"/>
            </p:cNvSpPr>
            <p:nvPr/>
          </p:nvSpPr>
          <p:spPr bwMode="auto">
            <a:xfrm>
              <a:off x="2306" y="2992"/>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3" name="Line 34"/>
            <p:cNvSpPr>
              <a:spLocks noChangeShapeType="1"/>
            </p:cNvSpPr>
            <p:nvPr/>
          </p:nvSpPr>
          <p:spPr bwMode="auto">
            <a:xfrm>
              <a:off x="2314" y="3112"/>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0740" name="Text Box 35"/>
          <p:cNvSpPr txBox="1">
            <a:spLocks noChangeArrowheads="1"/>
          </p:cNvSpPr>
          <p:nvPr/>
        </p:nvSpPr>
        <p:spPr bwMode="auto">
          <a:xfrm>
            <a:off x="581025" y="68262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C3399"/>
                </a:solidFill>
              </a:rPr>
              <a:t>Business Process</a:t>
            </a:r>
          </a:p>
        </p:txBody>
      </p:sp>
      <p:sp>
        <p:nvSpPr>
          <p:cNvPr id="30741" name="Text Box 36"/>
          <p:cNvSpPr txBox="1">
            <a:spLocks noChangeArrowheads="1"/>
          </p:cNvSpPr>
          <p:nvPr/>
        </p:nvSpPr>
        <p:spPr bwMode="auto">
          <a:xfrm>
            <a:off x="5519738" y="70167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3399FF"/>
                </a:solidFill>
              </a:rPr>
              <a:t>Functional Process</a:t>
            </a:r>
          </a:p>
        </p:txBody>
      </p:sp>
      <p:grpSp>
        <p:nvGrpSpPr>
          <p:cNvPr id="30742" name="Group 37"/>
          <p:cNvGrpSpPr>
            <a:grpSpLocks/>
          </p:cNvGrpSpPr>
          <p:nvPr/>
        </p:nvGrpSpPr>
        <p:grpSpPr bwMode="auto">
          <a:xfrm>
            <a:off x="8367713" y="34925"/>
            <a:ext cx="741362" cy="792163"/>
            <a:chOff x="3777" y="1768"/>
            <a:chExt cx="467" cy="499"/>
          </a:xfrm>
        </p:grpSpPr>
        <p:sp>
          <p:nvSpPr>
            <p:cNvPr id="30767" name="Rectangle 3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8" name="AutoShape 3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40"/>
          <p:cNvGrpSpPr>
            <a:grpSpLocks/>
          </p:cNvGrpSpPr>
          <p:nvPr/>
        </p:nvGrpSpPr>
        <p:grpSpPr bwMode="auto">
          <a:xfrm>
            <a:off x="8367713" y="34925"/>
            <a:ext cx="741362" cy="792163"/>
            <a:chOff x="2967" y="1718"/>
            <a:chExt cx="467" cy="499"/>
          </a:xfrm>
        </p:grpSpPr>
        <p:sp>
          <p:nvSpPr>
            <p:cNvPr id="30765" name="Rectangle 4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6" name="Rectangle 4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0744" name="Rectangle 4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5" name="Text Box 4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Intake</a:t>
            </a:r>
          </a:p>
        </p:txBody>
      </p:sp>
      <p:sp>
        <p:nvSpPr>
          <p:cNvPr id="30746" name="Line 45"/>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7" name="Rectangle 46"/>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Rectangle 47"/>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9" name="Text Box 48"/>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Adjudication</a:t>
            </a:r>
          </a:p>
        </p:txBody>
      </p:sp>
      <p:sp>
        <p:nvSpPr>
          <p:cNvPr id="30750" name="Text Box 49"/>
          <p:cNvSpPr txBox="1">
            <a:spLocks noChangeArrowheads="1"/>
          </p:cNvSpPr>
          <p:nvPr/>
        </p:nvSpPr>
        <p:spPr bwMode="auto">
          <a:xfrm>
            <a:off x="960438" y="4548188"/>
            <a:ext cx="2473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Payment</a:t>
            </a:r>
          </a:p>
        </p:txBody>
      </p:sp>
      <p:sp>
        <p:nvSpPr>
          <p:cNvPr id="30751" name="Line 5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 name="Group 70"/>
          <p:cNvGrpSpPr>
            <a:grpSpLocks/>
          </p:cNvGrpSpPr>
          <p:nvPr/>
        </p:nvGrpSpPr>
        <p:grpSpPr bwMode="auto">
          <a:xfrm>
            <a:off x="3646488" y="1243013"/>
            <a:ext cx="1868487" cy="4829175"/>
            <a:chOff x="2298" y="783"/>
            <a:chExt cx="1177" cy="3042"/>
          </a:xfrm>
        </p:grpSpPr>
        <p:sp>
          <p:nvSpPr>
            <p:cNvPr id="30753" name="Line 52"/>
            <p:cNvSpPr>
              <a:spLocks noChangeShapeType="1"/>
            </p:cNvSpPr>
            <p:nvPr/>
          </p:nvSpPr>
          <p:spPr bwMode="auto">
            <a:xfrm flipV="1">
              <a:off x="2303" y="783"/>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4" name="Line 53"/>
            <p:cNvSpPr>
              <a:spLocks noChangeShapeType="1"/>
            </p:cNvSpPr>
            <p:nvPr/>
          </p:nvSpPr>
          <p:spPr bwMode="auto">
            <a:xfrm>
              <a:off x="2298" y="1092"/>
              <a:ext cx="1166"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5" name="Line 54"/>
            <p:cNvSpPr>
              <a:spLocks noChangeShapeType="1"/>
            </p:cNvSpPr>
            <p:nvPr/>
          </p:nvSpPr>
          <p:spPr bwMode="auto">
            <a:xfrm>
              <a:off x="2306" y="1161"/>
              <a:ext cx="1154" cy="47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6" name="Line 55"/>
            <p:cNvSpPr>
              <a:spLocks noChangeShapeType="1"/>
            </p:cNvSpPr>
            <p:nvPr/>
          </p:nvSpPr>
          <p:spPr bwMode="auto">
            <a:xfrm flipV="1">
              <a:off x="2312" y="1367"/>
              <a:ext cx="1149" cy="55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7" name="Line 56"/>
            <p:cNvSpPr>
              <a:spLocks noChangeShapeType="1"/>
            </p:cNvSpPr>
            <p:nvPr/>
          </p:nvSpPr>
          <p:spPr bwMode="auto">
            <a:xfrm flipV="1">
              <a:off x="2304" y="1670"/>
              <a:ext cx="1171" cy="30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8" name="Line 57"/>
            <p:cNvSpPr>
              <a:spLocks noChangeShapeType="1"/>
            </p:cNvSpPr>
            <p:nvPr/>
          </p:nvSpPr>
          <p:spPr bwMode="auto">
            <a:xfrm flipV="1">
              <a:off x="2309" y="2030"/>
              <a:ext cx="116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9" name="Line 58"/>
            <p:cNvSpPr>
              <a:spLocks noChangeShapeType="1"/>
            </p:cNvSpPr>
            <p:nvPr/>
          </p:nvSpPr>
          <p:spPr bwMode="auto">
            <a:xfrm>
              <a:off x="2313" y="2095"/>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0" name="Line 59"/>
            <p:cNvSpPr>
              <a:spLocks noChangeShapeType="1"/>
            </p:cNvSpPr>
            <p:nvPr/>
          </p:nvSpPr>
          <p:spPr bwMode="auto">
            <a:xfrm flipV="1">
              <a:off x="2316" y="2505"/>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1" name="Line 60"/>
            <p:cNvSpPr>
              <a:spLocks noChangeShapeType="1"/>
            </p:cNvSpPr>
            <p:nvPr/>
          </p:nvSpPr>
          <p:spPr bwMode="auto">
            <a:xfrm flipV="1">
              <a:off x="2310" y="1810"/>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2" name="Line 61"/>
            <p:cNvSpPr>
              <a:spLocks noChangeShapeType="1"/>
            </p:cNvSpPr>
            <p:nvPr/>
          </p:nvSpPr>
          <p:spPr bwMode="auto">
            <a:xfrm flipV="1">
              <a:off x="2313" y="2098"/>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3" name="Line 62"/>
            <p:cNvSpPr>
              <a:spLocks noChangeShapeType="1"/>
            </p:cNvSpPr>
            <p:nvPr/>
          </p:nvSpPr>
          <p:spPr bwMode="auto">
            <a:xfrm>
              <a:off x="2304" y="2994"/>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4" name="Line 64"/>
            <p:cNvSpPr>
              <a:spLocks noChangeShapeType="1"/>
            </p:cNvSpPr>
            <p:nvPr/>
          </p:nvSpPr>
          <p:spPr bwMode="auto">
            <a:xfrm>
              <a:off x="2312" y="3114"/>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par>
                          <p:cTn id="20" fill="hold" nodeType="afterGroup">
                            <p:stCondLst>
                              <p:cond delay="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nodeType="afterGroup">
                            <p:stCondLst>
                              <p:cond delay="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7" presetClass="entr" presetSubtype="1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136886891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auto">
          <a:xfrm>
            <a:off x="4086225" y="803275"/>
            <a:ext cx="2728913" cy="2020888"/>
          </a:xfrm>
          <a:prstGeom prst="wedgeRectCallout">
            <a:avLst>
              <a:gd name="adj1" fmla="val -53315"/>
              <a:gd name="adj2" fmla="val 71759"/>
            </a:avLst>
          </a:prstGeom>
          <a:solidFill>
            <a:srgbClr val="FFFF99"/>
          </a:solidFill>
          <a:ln w="28575" algn="ctr">
            <a:solidFill>
              <a:schemeClr val="bg1"/>
            </a:solidFill>
            <a:miter lim="800000"/>
            <a:headEnd/>
            <a:tailEnd/>
          </a:ln>
        </p:spPr>
        <p:txBody>
          <a:bodyPr lIns="0" tIns="0" rIns="0" bIns="0" anchor="ctr"/>
          <a:lstStyle/>
          <a:p>
            <a:endParaRPr lang="en-US" sz="2400" b="1">
              <a:solidFill>
                <a:srgbClr val="FF0000"/>
              </a:solidFill>
            </a:endParaRPr>
          </a:p>
        </p:txBody>
      </p:sp>
      <p:grpSp>
        <p:nvGrpSpPr>
          <p:cNvPr id="7171" name="Group 3"/>
          <p:cNvGrpSpPr>
            <a:grpSpLocks/>
          </p:cNvGrpSpPr>
          <p:nvPr/>
        </p:nvGrpSpPr>
        <p:grpSpPr bwMode="auto">
          <a:xfrm>
            <a:off x="2347913" y="2516188"/>
            <a:ext cx="1403350" cy="1403350"/>
            <a:chOff x="1350" y="686"/>
            <a:chExt cx="1132" cy="1132"/>
          </a:xfrm>
        </p:grpSpPr>
        <p:sp>
          <p:nvSpPr>
            <p:cNvPr id="7211" name="AutoShape 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2" name="Picture 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2" name="Group 6"/>
          <p:cNvGrpSpPr>
            <a:grpSpLocks/>
          </p:cNvGrpSpPr>
          <p:nvPr/>
        </p:nvGrpSpPr>
        <p:grpSpPr bwMode="auto">
          <a:xfrm flipH="1">
            <a:off x="3114675" y="2895600"/>
            <a:ext cx="914400" cy="1150938"/>
            <a:chOff x="4325" y="1984"/>
            <a:chExt cx="359" cy="452"/>
          </a:xfrm>
        </p:grpSpPr>
        <p:sp>
          <p:nvSpPr>
            <p:cNvPr id="7209" name="Freeform 7"/>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8"/>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3" name="Rectangle 9"/>
          <p:cNvSpPr>
            <a:spLocks noGrp="1" noChangeArrowheads="1"/>
          </p:cNvSpPr>
          <p:nvPr>
            <p:ph type="title"/>
          </p:nvPr>
        </p:nvSpPr>
        <p:spPr/>
        <p:txBody>
          <a:bodyPr/>
          <a:lstStyle/>
          <a:p>
            <a:pPr eaLnBrk="1" hangingPunct="1"/>
            <a:r>
              <a:rPr lang="en-US"/>
              <a:t>First notice of loss (FNOL)</a:t>
            </a:r>
          </a:p>
        </p:txBody>
      </p:sp>
      <p:sp>
        <p:nvSpPr>
          <p:cNvPr id="7174" name="Rectangle 10"/>
          <p:cNvSpPr>
            <a:spLocks noGrp="1" noChangeArrowheads="1"/>
          </p:cNvSpPr>
          <p:nvPr>
            <p:ph idx="1"/>
          </p:nvPr>
        </p:nvSpPr>
        <p:spPr>
          <a:xfrm>
            <a:off x="519113" y="4357688"/>
            <a:ext cx="8318500" cy="2032000"/>
          </a:xfrm>
        </p:spPr>
        <p:txBody>
          <a:bodyPr/>
          <a:lstStyle/>
          <a:p>
            <a:pPr>
              <a:buFont typeface="Arial" charset="0"/>
              <a:buChar char="•"/>
            </a:pPr>
            <a:r>
              <a:rPr lang="en-US" dirty="0"/>
              <a:t>First Notice of Loss is the event in which the carrier is informed of a potentially covered loss</a:t>
            </a:r>
          </a:p>
          <a:p>
            <a:pPr lvl="1"/>
            <a:r>
              <a:rPr lang="en-US" dirty="0"/>
              <a:t>For workers' comp claims, also known as First Report of Injury (FROI) or First Report of Injury (FROI)</a:t>
            </a:r>
          </a:p>
        </p:txBody>
      </p:sp>
      <p:grpSp>
        <p:nvGrpSpPr>
          <p:cNvPr id="7175" name="Group 11"/>
          <p:cNvGrpSpPr>
            <a:grpSpLocks/>
          </p:cNvGrpSpPr>
          <p:nvPr/>
        </p:nvGrpSpPr>
        <p:grpSpPr bwMode="auto">
          <a:xfrm>
            <a:off x="4214813" y="893763"/>
            <a:ext cx="2460625" cy="1812925"/>
            <a:chOff x="2083" y="1606"/>
            <a:chExt cx="1489" cy="1097"/>
          </a:xfrm>
        </p:grpSpPr>
        <p:sp>
          <p:nvSpPr>
            <p:cNvPr id="7176"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177"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8"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9"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80"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181"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182"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3"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184" name="Freeform 2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5" name="Freeform 2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6"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7"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8"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189" name="Group 25"/>
            <p:cNvGrpSpPr>
              <a:grpSpLocks/>
            </p:cNvGrpSpPr>
            <p:nvPr/>
          </p:nvGrpSpPr>
          <p:grpSpPr bwMode="auto">
            <a:xfrm>
              <a:off x="2221" y="1871"/>
              <a:ext cx="518" cy="782"/>
              <a:chOff x="2400" y="1656"/>
              <a:chExt cx="752" cy="1136"/>
            </a:xfrm>
          </p:grpSpPr>
          <p:sp>
            <p:nvSpPr>
              <p:cNvPr id="7202"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3"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4"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5"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6"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07"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90" name="Group 33"/>
            <p:cNvGrpSpPr>
              <a:grpSpLocks/>
            </p:cNvGrpSpPr>
            <p:nvPr/>
          </p:nvGrpSpPr>
          <p:grpSpPr bwMode="auto">
            <a:xfrm rot="-6511945">
              <a:off x="2834" y="1842"/>
              <a:ext cx="518" cy="783"/>
              <a:chOff x="2400" y="1656"/>
              <a:chExt cx="752" cy="1136"/>
            </a:xfrm>
          </p:grpSpPr>
          <p:sp>
            <p:nvSpPr>
              <p:cNvPr id="7195"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6"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7"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8"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9"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0"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1"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91" name="Freeform 4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2" name="Freeform 4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3"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94"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6854218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solidFill>
                  <a:srgbClr val="9900CC"/>
                </a:solidFill>
              </a:rPr>
              <a:t>(Notes only slide)</a:t>
            </a:r>
          </a:p>
        </p:txBody>
      </p:sp>
      <p:sp>
        <p:nvSpPr>
          <p:cNvPr id="8195"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37192425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439738" y="4873625"/>
            <a:ext cx="2516187" cy="1119188"/>
            <a:chOff x="249" y="3010"/>
            <a:chExt cx="1585" cy="705"/>
          </a:xfrm>
        </p:grpSpPr>
        <p:sp>
          <p:nvSpPr>
            <p:cNvPr id="9247"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8"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9219"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220" name="Group 6"/>
          <p:cNvGrpSpPr>
            <a:grpSpLocks/>
          </p:cNvGrpSpPr>
          <p:nvPr/>
        </p:nvGrpSpPr>
        <p:grpSpPr bwMode="auto">
          <a:xfrm>
            <a:off x="1752600" y="2933700"/>
            <a:ext cx="1531938" cy="1119188"/>
            <a:chOff x="2336" y="1536"/>
            <a:chExt cx="965" cy="705"/>
          </a:xfrm>
        </p:grpSpPr>
        <p:sp>
          <p:nvSpPr>
            <p:cNvPr id="9245"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6"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9221" name="Group 9"/>
          <p:cNvGrpSpPr>
            <a:grpSpLocks/>
          </p:cNvGrpSpPr>
          <p:nvPr/>
        </p:nvGrpSpPr>
        <p:grpSpPr bwMode="auto">
          <a:xfrm>
            <a:off x="3536950" y="2938463"/>
            <a:ext cx="1531938" cy="1119187"/>
            <a:chOff x="3460" y="1539"/>
            <a:chExt cx="965" cy="705"/>
          </a:xfrm>
        </p:grpSpPr>
        <p:sp>
          <p:nvSpPr>
            <p:cNvPr id="92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9222" name="Group 12"/>
          <p:cNvGrpSpPr>
            <a:grpSpLocks/>
          </p:cNvGrpSpPr>
          <p:nvPr/>
        </p:nvGrpSpPr>
        <p:grpSpPr bwMode="auto">
          <a:xfrm>
            <a:off x="5322888" y="2941638"/>
            <a:ext cx="1531937" cy="1119187"/>
            <a:chOff x="2007" y="3322"/>
            <a:chExt cx="965" cy="705"/>
          </a:xfrm>
        </p:grpSpPr>
        <p:sp>
          <p:nvSpPr>
            <p:cNvPr id="9241"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2"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9223" name="Rectangle 15"/>
          <p:cNvSpPr>
            <a:spLocks noGrp="1" noChangeArrowheads="1"/>
          </p:cNvSpPr>
          <p:nvPr>
            <p:ph type="title"/>
          </p:nvPr>
        </p:nvSpPr>
        <p:spPr/>
        <p:txBody>
          <a:bodyPr/>
          <a:lstStyle/>
          <a:p>
            <a:pPr eaLnBrk="1" hangingPunct="1"/>
            <a:r>
              <a:rPr lang="en-US"/>
              <a:t>The claim intake process</a:t>
            </a:r>
          </a:p>
        </p:txBody>
      </p:sp>
      <p:sp>
        <p:nvSpPr>
          <p:cNvPr id="9224"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9225"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9" name="Group 21"/>
          <p:cNvGrpSpPr>
            <a:grpSpLocks/>
          </p:cNvGrpSpPr>
          <p:nvPr/>
        </p:nvGrpSpPr>
        <p:grpSpPr bwMode="auto">
          <a:xfrm>
            <a:off x="7364413" y="2955925"/>
            <a:ext cx="1531937" cy="1119188"/>
            <a:chOff x="3460" y="1539"/>
            <a:chExt cx="965" cy="705"/>
          </a:xfrm>
        </p:grpSpPr>
        <p:sp>
          <p:nvSpPr>
            <p:cNvPr id="9239"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0"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9230"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1" name="Group 27"/>
          <p:cNvGrpSpPr>
            <a:grpSpLocks/>
          </p:cNvGrpSpPr>
          <p:nvPr/>
        </p:nvGrpSpPr>
        <p:grpSpPr bwMode="auto">
          <a:xfrm>
            <a:off x="503238" y="1030288"/>
            <a:ext cx="2516187" cy="1119187"/>
            <a:chOff x="249" y="3010"/>
            <a:chExt cx="1585" cy="705"/>
          </a:xfrm>
        </p:grpSpPr>
        <p:sp>
          <p:nvSpPr>
            <p:cNvPr id="9237" name="Rectangle 28"/>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38" name="Text Box 29"/>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9232" name="Group 30"/>
          <p:cNvGrpSpPr>
            <a:grpSpLocks/>
          </p:cNvGrpSpPr>
          <p:nvPr/>
        </p:nvGrpSpPr>
        <p:grpSpPr bwMode="auto">
          <a:xfrm flipV="1">
            <a:off x="673100" y="3854450"/>
            <a:ext cx="957263" cy="1004888"/>
            <a:chOff x="502" y="1391"/>
            <a:chExt cx="603" cy="633"/>
          </a:xfrm>
        </p:grpSpPr>
        <p:sp>
          <p:nvSpPr>
            <p:cNvPr id="9235"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6"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33"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5384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solidFill>
                  <a:srgbClr val="99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26519587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1104900" y="1023938"/>
            <a:ext cx="2341563" cy="1931987"/>
            <a:chOff x="3332" y="230"/>
            <a:chExt cx="955" cy="789"/>
          </a:xfrm>
        </p:grpSpPr>
        <p:sp>
          <p:nvSpPr>
            <p:cNvPr id="11386"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87"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88"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89"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90"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91"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92"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3"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94" name="Group 11"/>
            <p:cNvGrpSpPr>
              <a:grpSpLocks/>
            </p:cNvGrpSpPr>
            <p:nvPr/>
          </p:nvGrpSpPr>
          <p:grpSpPr bwMode="auto">
            <a:xfrm>
              <a:off x="3459" y="272"/>
              <a:ext cx="607" cy="163"/>
              <a:chOff x="2386" y="998"/>
              <a:chExt cx="529" cy="142"/>
            </a:xfrm>
          </p:grpSpPr>
          <p:sp>
            <p:nvSpPr>
              <p:cNvPr id="11395"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6"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7"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8"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9"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0"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1"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2"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3"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4"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5"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6"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7"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08"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pPr eaLnBrk="1" hangingPunct="1"/>
            <a:r>
              <a:rPr lang="en-US"/>
              <a:t>Who manages the intake process?</a:t>
            </a:r>
          </a:p>
        </p:txBody>
      </p:sp>
      <p:sp>
        <p:nvSpPr>
          <p:cNvPr id="11268" name="Rectangle 27"/>
          <p:cNvSpPr>
            <a:spLocks noGrp="1" noChangeArrowheads="1"/>
          </p:cNvSpPr>
          <p:nvPr>
            <p:ph idx="1"/>
          </p:nvPr>
        </p:nvSpPr>
        <p:spPr>
          <a:xfrm>
            <a:off x="519113" y="4479925"/>
            <a:ext cx="4064000" cy="1878013"/>
          </a:xfrm>
        </p:spPr>
        <p:txBody>
          <a:bodyPr/>
          <a:lstStyle/>
          <a:p>
            <a:pPr>
              <a:buFont typeface="Arial" charset="0"/>
              <a:buChar char="•"/>
            </a:pPr>
            <a:r>
              <a:rPr lang="en-US" dirty="0"/>
              <a:t>For larger carriers, intake is typically managed by a customer service representative (CSR)</a:t>
            </a:r>
          </a:p>
        </p:txBody>
      </p:sp>
      <p:sp>
        <p:nvSpPr>
          <p:cNvPr id="11269" name="Rectangle 28"/>
          <p:cNvSpPr>
            <a:spLocks noChangeArrowheads="1"/>
          </p:cNvSpPr>
          <p:nvPr/>
        </p:nvSpPr>
        <p:spPr bwMode="auto">
          <a:xfrm>
            <a:off x="4864100" y="4414838"/>
            <a:ext cx="3914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a:t>For smaller carriers, intake is more typically managed by an adjuster</a:t>
            </a:r>
          </a:p>
        </p:txBody>
      </p:sp>
      <p:grpSp>
        <p:nvGrpSpPr>
          <p:cNvPr id="11270" name="Group 29"/>
          <p:cNvGrpSpPr>
            <a:grpSpLocks/>
          </p:cNvGrpSpPr>
          <p:nvPr/>
        </p:nvGrpSpPr>
        <p:grpSpPr bwMode="auto">
          <a:xfrm>
            <a:off x="641350" y="3203575"/>
            <a:ext cx="3025775" cy="982663"/>
            <a:chOff x="429" y="1785"/>
            <a:chExt cx="1906" cy="619"/>
          </a:xfrm>
        </p:grpSpPr>
        <p:grpSp>
          <p:nvGrpSpPr>
            <p:cNvPr id="11345" name="Group 30"/>
            <p:cNvGrpSpPr>
              <a:grpSpLocks/>
            </p:cNvGrpSpPr>
            <p:nvPr/>
          </p:nvGrpSpPr>
          <p:grpSpPr bwMode="auto">
            <a:xfrm>
              <a:off x="1494" y="1785"/>
              <a:ext cx="841" cy="619"/>
              <a:chOff x="2083" y="1606"/>
              <a:chExt cx="1489" cy="1097"/>
            </a:xfrm>
          </p:grpSpPr>
          <p:sp>
            <p:nvSpPr>
              <p:cNvPr id="11353" name="Rectangle 3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54" name="Freeform 3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5" name="Freeform 3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6" name="Freeform 3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7" name="Freeform 3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358" name="Rectangle 3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59" name="Rectangle 3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0" name="AutoShape 3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61" name="Freeform 3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2" name="Freeform 4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3" name="Rectangle 4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4" name="Rectangle 4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5" name="Rectangle 4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66" name="Group 44"/>
              <p:cNvGrpSpPr>
                <a:grpSpLocks/>
              </p:cNvGrpSpPr>
              <p:nvPr/>
            </p:nvGrpSpPr>
            <p:grpSpPr bwMode="auto">
              <a:xfrm>
                <a:off x="2221" y="1871"/>
                <a:ext cx="518" cy="782"/>
                <a:chOff x="2400" y="1656"/>
                <a:chExt cx="752" cy="1136"/>
              </a:xfrm>
            </p:grpSpPr>
            <p:sp>
              <p:nvSpPr>
                <p:cNvPr id="11379"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0"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1"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2"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3"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84"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85"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67" name="Group 52"/>
              <p:cNvGrpSpPr>
                <a:grpSpLocks/>
              </p:cNvGrpSpPr>
              <p:nvPr/>
            </p:nvGrpSpPr>
            <p:grpSpPr bwMode="auto">
              <a:xfrm rot="-6511945">
                <a:off x="2834" y="1842"/>
                <a:ext cx="518" cy="783"/>
                <a:chOff x="2400" y="1656"/>
                <a:chExt cx="752" cy="1136"/>
              </a:xfrm>
            </p:grpSpPr>
            <p:sp>
              <p:nvSpPr>
                <p:cNvPr id="11372"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3"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4"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5"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6"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7"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8"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68" name="Freeform 6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69" name="Freeform 6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0" name="Rectangle 6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Rectangle 6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346" name="AutoShape 64"/>
            <p:cNvSpPr>
              <a:spLocks noChangeArrowheads="1"/>
            </p:cNvSpPr>
            <p:nvPr/>
          </p:nvSpPr>
          <p:spPr bwMode="auto">
            <a:xfrm>
              <a:off x="927" y="1950"/>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347" name="Group 65"/>
            <p:cNvGrpSpPr>
              <a:grpSpLocks/>
            </p:cNvGrpSpPr>
            <p:nvPr/>
          </p:nvGrpSpPr>
          <p:grpSpPr bwMode="auto">
            <a:xfrm>
              <a:off x="429" y="1800"/>
              <a:ext cx="617" cy="588"/>
              <a:chOff x="3917" y="3057"/>
              <a:chExt cx="809" cy="771"/>
            </a:xfrm>
          </p:grpSpPr>
          <p:sp>
            <p:nvSpPr>
              <p:cNvPr id="11348" name="AutoShape 6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349" name="Oval 6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1350" name="Freeform 68"/>
              <p:cNvSpPr>
                <a:spLocks/>
              </p:cNvSpPr>
              <p:nvPr/>
            </p:nvSpPr>
            <p:spPr bwMode="auto">
              <a:xfrm>
                <a:off x="4387" y="3376"/>
                <a:ext cx="270" cy="365"/>
              </a:xfrm>
              <a:custGeom>
                <a:avLst/>
                <a:gdLst>
                  <a:gd name="T0" fmla="*/ 0 w 162"/>
                  <a:gd name="T1" fmla="*/ 8501 h 216"/>
                  <a:gd name="T2" fmla="*/ 2675 w 162"/>
                  <a:gd name="T3" fmla="*/ 7190 h 216"/>
                  <a:gd name="T4" fmla="*/ 5037 w 162"/>
                  <a:gd name="T5" fmla="*/ 3309 h 216"/>
                  <a:gd name="T6" fmla="*/ 578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1" name="Freeform 69"/>
              <p:cNvSpPr>
                <a:spLocks/>
              </p:cNvSpPr>
              <p:nvPr/>
            </p:nvSpPr>
            <p:spPr bwMode="auto">
              <a:xfrm>
                <a:off x="3939" y="3057"/>
                <a:ext cx="740" cy="349"/>
              </a:xfrm>
              <a:custGeom>
                <a:avLst/>
                <a:gdLst>
                  <a:gd name="T0" fmla="*/ 0 w 446"/>
                  <a:gd name="T1" fmla="*/ 6690 h 206"/>
                  <a:gd name="T2" fmla="*/ 1045 w 446"/>
                  <a:gd name="T3" fmla="*/ 3073 h 206"/>
                  <a:gd name="T4" fmla="*/ 4991 w 446"/>
                  <a:gd name="T5" fmla="*/ 806 h 206"/>
                  <a:gd name="T6" fmla="*/ 8510 w 446"/>
                  <a:gd name="T7" fmla="*/ 198 h 206"/>
                  <a:gd name="T8" fmla="*/ 12666 w 446"/>
                  <a:gd name="T9" fmla="*/ 2009 h 206"/>
                  <a:gd name="T10" fmla="*/ 15064 w 446"/>
                  <a:gd name="T11" fmla="*/ 5955 h 206"/>
                  <a:gd name="T12" fmla="*/ 14959 w 446"/>
                  <a:gd name="T13" fmla="*/ 824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2" name="Oval 7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grpSp>
        <p:nvGrpSpPr>
          <p:cNvPr id="11271" name="Group 71"/>
          <p:cNvGrpSpPr>
            <a:grpSpLocks/>
          </p:cNvGrpSpPr>
          <p:nvPr/>
        </p:nvGrpSpPr>
        <p:grpSpPr bwMode="auto">
          <a:xfrm>
            <a:off x="6289675" y="1514475"/>
            <a:ext cx="968375" cy="798513"/>
            <a:chOff x="3332" y="230"/>
            <a:chExt cx="955" cy="789"/>
          </a:xfrm>
        </p:grpSpPr>
        <p:sp>
          <p:nvSpPr>
            <p:cNvPr id="11322" name="AutoShape 72"/>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23" name="Rectangle 73"/>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24" name="Rectangle 74"/>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25" name="Rectangle 75"/>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26" name="Rectangle 76"/>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27" name="Rectangle 77"/>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28" name="Line 78"/>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79"/>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30" name="Group 80"/>
            <p:cNvGrpSpPr>
              <a:grpSpLocks/>
            </p:cNvGrpSpPr>
            <p:nvPr/>
          </p:nvGrpSpPr>
          <p:grpSpPr bwMode="auto">
            <a:xfrm>
              <a:off x="3459" y="272"/>
              <a:ext cx="607" cy="163"/>
              <a:chOff x="2386" y="998"/>
              <a:chExt cx="529" cy="142"/>
            </a:xfrm>
          </p:grpSpPr>
          <p:sp>
            <p:nvSpPr>
              <p:cNvPr id="11331" name="Line 81"/>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2" name="Line 82"/>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3" name="Line 83"/>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4" name="Line 84"/>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5" name="Line 85"/>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6" name="Line 86"/>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87"/>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8" name="Line 88"/>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89"/>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90"/>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91"/>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92"/>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3" name="Freeform 93"/>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44" name="Freeform 94"/>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1272" name="Group 95"/>
          <p:cNvGrpSpPr>
            <a:grpSpLocks/>
          </p:cNvGrpSpPr>
          <p:nvPr/>
        </p:nvGrpSpPr>
        <p:grpSpPr bwMode="auto">
          <a:xfrm>
            <a:off x="5229225" y="3201988"/>
            <a:ext cx="3038475" cy="982662"/>
            <a:chOff x="3124" y="1720"/>
            <a:chExt cx="1914" cy="619"/>
          </a:xfrm>
        </p:grpSpPr>
        <p:grpSp>
          <p:nvGrpSpPr>
            <p:cNvPr id="11273" name="Group 96"/>
            <p:cNvGrpSpPr>
              <a:grpSpLocks/>
            </p:cNvGrpSpPr>
            <p:nvPr/>
          </p:nvGrpSpPr>
          <p:grpSpPr bwMode="auto">
            <a:xfrm>
              <a:off x="4197" y="1720"/>
              <a:ext cx="841" cy="619"/>
              <a:chOff x="2083" y="1606"/>
              <a:chExt cx="1489" cy="1097"/>
            </a:xfrm>
          </p:grpSpPr>
          <p:sp>
            <p:nvSpPr>
              <p:cNvPr id="11289" name="Rectangle 9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0" name="Freeform 9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1" name="Freeform 9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2" name="Freeform 10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3" name="Freeform 10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94" name="Rectangle 10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295" name="Rectangle 10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96" name="AutoShape 10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297" name="Freeform 10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8" name="Freeform 10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9" name="Rectangle 10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0" name="Rectangle 10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1" name="Rectangle 10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02" name="Group 110"/>
              <p:cNvGrpSpPr>
                <a:grpSpLocks/>
              </p:cNvGrpSpPr>
              <p:nvPr/>
            </p:nvGrpSpPr>
            <p:grpSpPr bwMode="auto">
              <a:xfrm>
                <a:off x="2221" y="1871"/>
                <a:ext cx="518" cy="782"/>
                <a:chOff x="2400" y="1656"/>
                <a:chExt cx="752" cy="1136"/>
              </a:xfrm>
            </p:grpSpPr>
            <p:sp>
              <p:nvSpPr>
                <p:cNvPr id="11315" name="Freeform 1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6" name="Freeform 1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7" name="Freeform 1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8" name="Freeform 1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9" name="Freeform 1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20" name="Line 1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1" name="Line 1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03" name="Group 118"/>
              <p:cNvGrpSpPr>
                <a:grpSpLocks/>
              </p:cNvGrpSpPr>
              <p:nvPr/>
            </p:nvGrpSpPr>
            <p:grpSpPr bwMode="auto">
              <a:xfrm rot="-6511945">
                <a:off x="2834" y="1842"/>
                <a:ext cx="518" cy="783"/>
                <a:chOff x="2400" y="1656"/>
                <a:chExt cx="752" cy="1136"/>
              </a:xfrm>
            </p:grpSpPr>
            <p:sp>
              <p:nvSpPr>
                <p:cNvPr id="11308" name="Freeform 1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9" name="Freeform 1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0" name="Freeform 1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1" name="Freeform 1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2" name="Freeform 1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3" name="Line 1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4" name="Line 1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4" name="Freeform 12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05" name="Freeform 12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6" name="Rectangle 12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7" name="Rectangle 12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4" name="AutoShape 130"/>
            <p:cNvSpPr>
              <a:spLocks noChangeArrowheads="1"/>
            </p:cNvSpPr>
            <p:nvPr/>
          </p:nvSpPr>
          <p:spPr bwMode="auto">
            <a:xfrm>
              <a:off x="3627" y="1885"/>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275" name="Group 131"/>
            <p:cNvGrpSpPr>
              <a:grpSpLocks/>
            </p:cNvGrpSpPr>
            <p:nvPr/>
          </p:nvGrpSpPr>
          <p:grpSpPr bwMode="auto">
            <a:xfrm>
              <a:off x="3124" y="1745"/>
              <a:ext cx="845" cy="569"/>
              <a:chOff x="2984" y="3331"/>
              <a:chExt cx="845" cy="569"/>
            </a:xfrm>
          </p:grpSpPr>
          <p:sp>
            <p:nvSpPr>
              <p:cNvPr id="11276" name="AutoShape 13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7" name="Group 133"/>
              <p:cNvGrpSpPr>
                <a:grpSpLocks/>
              </p:cNvGrpSpPr>
              <p:nvPr/>
            </p:nvGrpSpPr>
            <p:grpSpPr bwMode="auto">
              <a:xfrm>
                <a:off x="3386" y="3487"/>
                <a:ext cx="443" cy="398"/>
                <a:chOff x="4838" y="2218"/>
                <a:chExt cx="395" cy="355"/>
              </a:xfrm>
            </p:grpSpPr>
            <p:sp>
              <p:nvSpPr>
                <p:cNvPr id="11278" name="Freeform 13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9" name="Freeform 13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13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1" name="Freeform 13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13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13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14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Rectangle 14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6" name="Rectangle 14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7" name="Freeform 14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Rectangle 14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extLst>
      <p:ext uri="{BB962C8B-B14F-4D97-AF65-F5344CB8AC3E}">
        <p14:creationId xmlns:p14="http://schemas.microsoft.com/office/powerpoint/2010/main" val="29684571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Required data: the policy</a:t>
            </a:r>
          </a:p>
        </p:txBody>
      </p:sp>
      <p:sp>
        <p:nvSpPr>
          <p:cNvPr id="12291" name="Rectangle 3"/>
          <p:cNvSpPr>
            <a:spLocks noGrp="1" noChangeArrowheads="1"/>
          </p:cNvSpPr>
          <p:nvPr>
            <p:ph idx="1"/>
          </p:nvPr>
        </p:nvSpPr>
        <p:spPr>
          <a:xfrm>
            <a:off x="396875" y="1063625"/>
            <a:ext cx="4773613" cy="5326063"/>
          </a:xfrm>
        </p:spPr>
        <p:txBody>
          <a:bodyPr/>
          <a:lstStyle/>
          <a:p>
            <a:pPr>
              <a:buFont typeface="Arial" charset="0"/>
              <a:buChar char="•"/>
            </a:pPr>
            <a:r>
              <a:rPr lang="en-US"/>
              <a:t>Determines claim type (such as auto for an auto policy)</a:t>
            </a:r>
          </a:p>
          <a:p>
            <a:pPr>
              <a:buFont typeface="Arial" charset="0"/>
              <a:buChar char="•"/>
            </a:pPr>
            <a:r>
              <a:rPr lang="en-US"/>
              <a:t>Provides information about insured and what is covered</a:t>
            </a:r>
          </a:p>
          <a:p>
            <a:pPr>
              <a:buFont typeface="Arial" charset="0"/>
              <a:buChar char="•"/>
            </a:pPr>
            <a:r>
              <a:rPr lang="en-US"/>
              <a:t>Used to verify that loss is covered and whether any deductibles or limits restrict extent of coverage</a:t>
            </a:r>
          </a:p>
        </p:txBody>
      </p:sp>
      <p:sp>
        <p:nvSpPr>
          <p:cNvPr id="12292"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3"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4" name="Group 6"/>
          <p:cNvGrpSpPr>
            <a:grpSpLocks/>
          </p:cNvGrpSpPr>
          <p:nvPr/>
        </p:nvGrpSpPr>
        <p:grpSpPr bwMode="auto">
          <a:xfrm>
            <a:off x="5453063" y="1030288"/>
            <a:ext cx="1622425" cy="1193800"/>
            <a:chOff x="2083" y="1606"/>
            <a:chExt cx="1489" cy="1097"/>
          </a:xfrm>
        </p:grpSpPr>
        <p:sp>
          <p:nvSpPr>
            <p:cNvPr id="12382"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83"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4"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5"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6"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387"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88"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89"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90"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1"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2"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3"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4"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95" name="Group 20"/>
            <p:cNvGrpSpPr>
              <a:grpSpLocks/>
            </p:cNvGrpSpPr>
            <p:nvPr/>
          </p:nvGrpSpPr>
          <p:grpSpPr bwMode="auto">
            <a:xfrm>
              <a:off x="2221" y="1871"/>
              <a:ext cx="518" cy="782"/>
              <a:chOff x="2400" y="1656"/>
              <a:chExt cx="752" cy="1136"/>
            </a:xfrm>
          </p:grpSpPr>
          <p:sp>
            <p:nvSpPr>
              <p:cNvPr id="12408"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9"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0"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1"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2"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413"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4"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96" name="Group 28"/>
            <p:cNvGrpSpPr>
              <a:grpSpLocks/>
            </p:cNvGrpSpPr>
            <p:nvPr/>
          </p:nvGrpSpPr>
          <p:grpSpPr bwMode="auto">
            <a:xfrm rot="-6511945">
              <a:off x="2834" y="1842"/>
              <a:ext cx="518" cy="783"/>
              <a:chOff x="2400" y="1656"/>
              <a:chExt cx="752" cy="1136"/>
            </a:xfrm>
          </p:grpSpPr>
          <p:sp>
            <p:nvSpPr>
              <p:cNvPr id="12401"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2"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3"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4"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5"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6"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7"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97"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8"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9"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00"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5"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41"/>
          <p:cNvSpPr>
            <a:spLocks noChangeShapeType="1"/>
          </p:cNvSpPr>
          <p:nvPr/>
        </p:nvSpPr>
        <p:spPr bwMode="auto">
          <a:xfrm flipH="1">
            <a:off x="5656263" y="4856163"/>
            <a:ext cx="12382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42"/>
          <p:cNvGrpSpPr>
            <a:grpSpLocks/>
          </p:cNvGrpSpPr>
          <p:nvPr/>
        </p:nvGrpSpPr>
        <p:grpSpPr bwMode="auto">
          <a:xfrm>
            <a:off x="6311900" y="2349500"/>
            <a:ext cx="800100" cy="901700"/>
            <a:chOff x="2324" y="435"/>
            <a:chExt cx="933" cy="1052"/>
          </a:xfrm>
        </p:grpSpPr>
        <p:sp>
          <p:nvSpPr>
            <p:cNvPr id="12373"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74"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75"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2376"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77" name="Group 47"/>
            <p:cNvGrpSpPr>
              <a:grpSpLocks/>
            </p:cNvGrpSpPr>
            <p:nvPr/>
          </p:nvGrpSpPr>
          <p:grpSpPr bwMode="auto">
            <a:xfrm>
              <a:off x="2889" y="957"/>
              <a:ext cx="348" cy="510"/>
              <a:chOff x="2784" y="3210"/>
              <a:chExt cx="523" cy="772"/>
            </a:xfrm>
          </p:grpSpPr>
          <p:sp>
            <p:nvSpPr>
              <p:cNvPr id="12378"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79"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80"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81"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8" name="Line 5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9" name="Group 53"/>
          <p:cNvGrpSpPr>
            <a:grpSpLocks/>
          </p:cNvGrpSpPr>
          <p:nvPr/>
        </p:nvGrpSpPr>
        <p:grpSpPr bwMode="auto">
          <a:xfrm>
            <a:off x="6316663" y="4406900"/>
            <a:ext cx="1165225" cy="896938"/>
            <a:chOff x="3359" y="2306"/>
            <a:chExt cx="734" cy="565"/>
          </a:xfrm>
        </p:grpSpPr>
        <p:sp>
          <p:nvSpPr>
            <p:cNvPr id="12349" name="Freeform 5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Rectangle 5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51" name="Rectangle 5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2352" name="Rectangle 5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3" name="Rectangle 5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4" name="Rectangle 5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5" name="Rectangle 6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6" name="Rectangle 6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7" name="Rectangle 6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8" name="Rectangle 6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2359" name="Group 64"/>
            <p:cNvGrpSpPr>
              <a:grpSpLocks/>
            </p:cNvGrpSpPr>
            <p:nvPr/>
          </p:nvGrpSpPr>
          <p:grpSpPr bwMode="auto">
            <a:xfrm>
              <a:off x="3359" y="2306"/>
              <a:ext cx="350" cy="350"/>
              <a:chOff x="3359" y="2306"/>
              <a:chExt cx="350" cy="350"/>
            </a:xfrm>
          </p:grpSpPr>
          <p:sp>
            <p:nvSpPr>
              <p:cNvPr id="12360" name="Freeform 6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2361" name="Freeform 6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2362" name="Freeform 6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6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6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7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6" name="Freeform 7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7" name="Freeform 7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8" name="Freeform 7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9" name="Freeform 7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0" name="Freeform 7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1" name="Freeform 7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2" name="Freeform 7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78"/>
          <p:cNvGrpSpPr>
            <a:grpSpLocks/>
          </p:cNvGrpSpPr>
          <p:nvPr/>
        </p:nvGrpSpPr>
        <p:grpSpPr bwMode="auto">
          <a:xfrm>
            <a:off x="6310313" y="3455988"/>
            <a:ext cx="1612900" cy="860425"/>
            <a:chOff x="3355" y="1707"/>
            <a:chExt cx="1016" cy="542"/>
          </a:xfrm>
        </p:grpSpPr>
        <p:sp>
          <p:nvSpPr>
            <p:cNvPr id="12331" name="AutoShape 79"/>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2332" name="Group 80"/>
            <p:cNvGrpSpPr>
              <a:grpSpLocks/>
            </p:cNvGrpSpPr>
            <p:nvPr/>
          </p:nvGrpSpPr>
          <p:grpSpPr bwMode="auto">
            <a:xfrm>
              <a:off x="3778" y="1712"/>
              <a:ext cx="593" cy="537"/>
              <a:chOff x="2780" y="1585"/>
              <a:chExt cx="668" cy="605"/>
            </a:xfrm>
          </p:grpSpPr>
          <p:sp>
            <p:nvSpPr>
              <p:cNvPr id="12345" name="AutoShape 81"/>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2346" name="Group 82"/>
              <p:cNvGrpSpPr>
                <a:grpSpLocks/>
              </p:cNvGrpSpPr>
              <p:nvPr/>
            </p:nvGrpSpPr>
            <p:grpSpPr bwMode="auto">
              <a:xfrm flipH="1">
                <a:off x="3089" y="1738"/>
                <a:ext cx="359" cy="452"/>
                <a:chOff x="4325" y="1984"/>
                <a:chExt cx="359" cy="452"/>
              </a:xfrm>
            </p:grpSpPr>
            <p:sp>
              <p:nvSpPr>
                <p:cNvPr id="12347" name="Freeform 83"/>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84"/>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33" name="AutoShape 85"/>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86"/>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87"/>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88"/>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89"/>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90"/>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91"/>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92"/>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93"/>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94"/>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95"/>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96"/>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1" name="Group 97"/>
          <p:cNvGrpSpPr>
            <a:grpSpLocks/>
          </p:cNvGrpSpPr>
          <p:nvPr/>
        </p:nvGrpSpPr>
        <p:grpSpPr bwMode="auto">
          <a:xfrm>
            <a:off x="6238875" y="5453063"/>
            <a:ext cx="1228725" cy="841375"/>
            <a:chOff x="3730" y="3435"/>
            <a:chExt cx="774" cy="530"/>
          </a:xfrm>
        </p:grpSpPr>
        <p:sp>
          <p:nvSpPr>
            <p:cNvPr id="12311" name="Freeform 98"/>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99"/>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AutoShape 100"/>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14" name="AutoShape 101"/>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2315" name="Freeform 102"/>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6" name="Freeform 103"/>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7" name="Freeform 104"/>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8" name="Freeform 105"/>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06"/>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07"/>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08"/>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22" name="Freeform 109"/>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2323" name="Line 110"/>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4" name="Line 111"/>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5" name="Oval 112"/>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2326" name="Freeform 113"/>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114"/>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Oval 115"/>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2329" name="Freeform 116"/>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17"/>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2" name="Group 118"/>
          <p:cNvGrpSpPr>
            <a:grpSpLocks/>
          </p:cNvGrpSpPr>
          <p:nvPr/>
        </p:nvGrpSpPr>
        <p:grpSpPr bwMode="auto">
          <a:xfrm>
            <a:off x="7529513" y="5451475"/>
            <a:ext cx="1228725" cy="841375"/>
            <a:chOff x="4543" y="3434"/>
            <a:chExt cx="774" cy="530"/>
          </a:xfrm>
        </p:grpSpPr>
        <p:sp>
          <p:nvSpPr>
            <p:cNvPr id="12303" name="AutoShape 119"/>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04" name="AutoShape 120"/>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2305" name="Group 121"/>
            <p:cNvGrpSpPr>
              <a:grpSpLocks/>
            </p:cNvGrpSpPr>
            <p:nvPr/>
          </p:nvGrpSpPr>
          <p:grpSpPr bwMode="auto">
            <a:xfrm>
              <a:off x="4722" y="3448"/>
              <a:ext cx="403" cy="511"/>
              <a:chOff x="2900" y="2726"/>
              <a:chExt cx="505" cy="642"/>
            </a:xfrm>
          </p:grpSpPr>
          <p:sp>
            <p:nvSpPr>
              <p:cNvPr id="12306" name="Oval 122"/>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2307" name="Freeform 1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08" name="Freeform 124"/>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09" name="Freeform 125"/>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10" name="Line 1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32178603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Required data: parties involved</a:t>
            </a:r>
          </a:p>
        </p:txBody>
      </p:sp>
      <p:sp>
        <p:nvSpPr>
          <p:cNvPr id="13315" name="Rectangle 3"/>
          <p:cNvSpPr>
            <a:spLocks noGrp="1" noChangeArrowheads="1"/>
          </p:cNvSpPr>
          <p:nvPr>
            <p:ph idx="1"/>
          </p:nvPr>
        </p:nvSpPr>
        <p:spPr>
          <a:xfrm>
            <a:off x="396875" y="1023938"/>
            <a:ext cx="4192588" cy="5302250"/>
          </a:xfrm>
        </p:spPr>
        <p:txBody>
          <a:bodyPr/>
          <a:lstStyle/>
          <a:p>
            <a:pPr>
              <a:buFont typeface="Arial" charset="0"/>
              <a:buChar char="•"/>
            </a:pPr>
            <a:r>
              <a:rPr lang="en-US"/>
              <a:t>During intake, certain parties must be specified, such as:</a:t>
            </a:r>
          </a:p>
          <a:p>
            <a:pPr lvl="1"/>
            <a:r>
              <a:rPr lang="en-US"/>
              <a:t>The insured</a:t>
            </a:r>
          </a:p>
          <a:p>
            <a:pPr lvl="1"/>
            <a:r>
              <a:rPr lang="en-US"/>
              <a:t>The reporter (who may or may not be the insured and may or may not be a claimant)</a:t>
            </a:r>
          </a:p>
          <a:p>
            <a:pPr>
              <a:buFont typeface="Arial" charset="0"/>
              <a:buChar char="•"/>
            </a:pPr>
            <a:endParaRPr lang="en-US"/>
          </a:p>
        </p:txBody>
      </p:sp>
      <p:sp>
        <p:nvSpPr>
          <p:cNvPr id="13316"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7"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18" name="Group 6"/>
          <p:cNvGrpSpPr>
            <a:grpSpLocks/>
          </p:cNvGrpSpPr>
          <p:nvPr/>
        </p:nvGrpSpPr>
        <p:grpSpPr bwMode="auto">
          <a:xfrm>
            <a:off x="5453063" y="1030288"/>
            <a:ext cx="1622425" cy="1193800"/>
            <a:chOff x="2083" y="1606"/>
            <a:chExt cx="1489" cy="1097"/>
          </a:xfrm>
        </p:grpSpPr>
        <p:sp>
          <p:nvSpPr>
            <p:cNvPr id="13396"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97"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8"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9"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00"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01"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02"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3"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04"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5"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6"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7"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8"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09" name="Group 20"/>
            <p:cNvGrpSpPr>
              <a:grpSpLocks/>
            </p:cNvGrpSpPr>
            <p:nvPr/>
          </p:nvGrpSpPr>
          <p:grpSpPr bwMode="auto">
            <a:xfrm>
              <a:off x="2221" y="1871"/>
              <a:ext cx="518" cy="782"/>
              <a:chOff x="2400" y="1656"/>
              <a:chExt cx="752" cy="1136"/>
            </a:xfrm>
          </p:grpSpPr>
          <p:sp>
            <p:nvSpPr>
              <p:cNvPr id="13422"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3"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4"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5"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6"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27"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8"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10" name="Group 28"/>
            <p:cNvGrpSpPr>
              <a:grpSpLocks/>
            </p:cNvGrpSpPr>
            <p:nvPr/>
          </p:nvGrpSpPr>
          <p:grpSpPr bwMode="auto">
            <a:xfrm rot="-6511945">
              <a:off x="2834" y="1842"/>
              <a:ext cx="518" cy="783"/>
              <a:chOff x="2400" y="1656"/>
              <a:chExt cx="752" cy="1136"/>
            </a:xfrm>
          </p:grpSpPr>
          <p:sp>
            <p:nvSpPr>
              <p:cNvPr id="13415"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16"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7"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8"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9"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0"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1"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11"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2"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3"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14"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9"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Line 41"/>
          <p:cNvSpPr>
            <a:spLocks noChangeShapeType="1"/>
          </p:cNvSpPr>
          <p:nvPr/>
        </p:nvSpPr>
        <p:spPr bwMode="auto">
          <a:xfrm flipH="1">
            <a:off x="5656263" y="4856163"/>
            <a:ext cx="11049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4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2" name="Group 43"/>
          <p:cNvGrpSpPr>
            <a:grpSpLocks/>
          </p:cNvGrpSpPr>
          <p:nvPr/>
        </p:nvGrpSpPr>
        <p:grpSpPr bwMode="auto">
          <a:xfrm>
            <a:off x="6316663" y="4406900"/>
            <a:ext cx="1165225" cy="896938"/>
            <a:chOff x="3359" y="2306"/>
            <a:chExt cx="734" cy="565"/>
          </a:xfrm>
        </p:grpSpPr>
        <p:sp>
          <p:nvSpPr>
            <p:cNvPr id="13372" name="Freeform 4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Rectangle 4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74" name="Rectangle 4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3375" name="Rectangle 4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6" name="Rectangle 4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7" name="Rectangle 4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8" name="Rectangle 5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9" name="Rectangle 5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0" name="Rectangle 5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1" name="Rectangle 5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3382" name="Group 54"/>
            <p:cNvGrpSpPr>
              <a:grpSpLocks/>
            </p:cNvGrpSpPr>
            <p:nvPr/>
          </p:nvGrpSpPr>
          <p:grpSpPr bwMode="auto">
            <a:xfrm>
              <a:off x="3359" y="2306"/>
              <a:ext cx="350" cy="350"/>
              <a:chOff x="3359" y="2306"/>
              <a:chExt cx="350" cy="350"/>
            </a:xfrm>
          </p:grpSpPr>
          <p:sp>
            <p:nvSpPr>
              <p:cNvPr id="13383" name="Freeform 5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3384" name="Freeform 5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3385" name="Freeform 5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5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5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6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6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6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6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2" name="Freeform 6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Freeform 6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4" name="Freeform 6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5" name="Freeform 6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323" name="Group 68"/>
          <p:cNvGrpSpPr>
            <a:grpSpLocks/>
          </p:cNvGrpSpPr>
          <p:nvPr/>
        </p:nvGrpSpPr>
        <p:grpSpPr bwMode="auto">
          <a:xfrm>
            <a:off x="6238875" y="5453063"/>
            <a:ext cx="1228725" cy="841375"/>
            <a:chOff x="3730" y="3435"/>
            <a:chExt cx="774" cy="530"/>
          </a:xfrm>
        </p:grpSpPr>
        <p:sp>
          <p:nvSpPr>
            <p:cNvPr id="13352" name="Freeform 69"/>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70"/>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AutoShape 71"/>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55" name="AutoShape 72"/>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3356" name="Freeform 73"/>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74"/>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8" name="Freeform 75"/>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9" name="Freeform 76"/>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77"/>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78"/>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79"/>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63" name="Freeform 80"/>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3364" name="Line 81"/>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5" name="Line 82"/>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6" name="Oval 83"/>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67" name="Freeform 84"/>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85"/>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Oval 86"/>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370" name="Freeform 87"/>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88"/>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24" name="Group 89"/>
          <p:cNvGrpSpPr>
            <a:grpSpLocks/>
          </p:cNvGrpSpPr>
          <p:nvPr/>
        </p:nvGrpSpPr>
        <p:grpSpPr bwMode="auto">
          <a:xfrm>
            <a:off x="7529513" y="5451475"/>
            <a:ext cx="1228725" cy="841375"/>
            <a:chOff x="4543" y="3434"/>
            <a:chExt cx="774" cy="530"/>
          </a:xfrm>
        </p:grpSpPr>
        <p:sp>
          <p:nvSpPr>
            <p:cNvPr id="13344" name="AutoShape 90"/>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45" name="AutoShape 91"/>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3346" name="Group 92"/>
            <p:cNvGrpSpPr>
              <a:grpSpLocks/>
            </p:cNvGrpSpPr>
            <p:nvPr/>
          </p:nvGrpSpPr>
          <p:grpSpPr bwMode="auto">
            <a:xfrm>
              <a:off x="4722" y="3448"/>
              <a:ext cx="403" cy="511"/>
              <a:chOff x="2900" y="2726"/>
              <a:chExt cx="505" cy="642"/>
            </a:xfrm>
          </p:grpSpPr>
          <p:sp>
            <p:nvSpPr>
              <p:cNvPr id="13347" name="Oval 93"/>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3348" name="Freeform 9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49" name="Freeform 9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0" name="Freeform 9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1" name="Line 9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325" name="Group 98"/>
          <p:cNvGrpSpPr>
            <a:grpSpLocks/>
          </p:cNvGrpSpPr>
          <p:nvPr/>
        </p:nvGrpSpPr>
        <p:grpSpPr bwMode="auto">
          <a:xfrm>
            <a:off x="6310313" y="3455988"/>
            <a:ext cx="1612900" cy="860425"/>
            <a:chOff x="3751" y="1947"/>
            <a:chExt cx="1145" cy="611"/>
          </a:xfrm>
        </p:grpSpPr>
        <p:grpSp>
          <p:nvGrpSpPr>
            <p:cNvPr id="13336" name="Group 99"/>
            <p:cNvGrpSpPr>
              <a:grpSpLocks/>
            </p:cNvGrpSpPr>
            <p:nvPr/>
          </p:nvGrpSpPr>
          <p:grpSpPr bwMode="auto">
            <a:xfrm>
              <a:off x="3751" y="1947"/>
              <a:ext cx="558" cy="558"/>
              <a:chOff x="1350" y="686"/>
              <a:chExt cx="1132" cy="1132"/>
            </a:xfrm>
          </p:grpSpPr>
          <p:sp>
            <p:nvSpPr>
              <p:cNvPr id="13342" name="AutoShape 10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43" name="Picture 10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7" name="Group 102"/>
            <p:cNvGrpSpPr>
              <a:grpSpLocks/>
            </p:cNvGrpSpPr>
            <p:nvPr/>
          </p:nvGrpSpPr>
          <p:grpSpPr bwMode="auto">
            <a:xfrm>
              <a:off x="4228" y="1953"/>
              <a:ext cx="668" cy="605"/>
              <a:chOff x="2780" y="1585"/>
              <a:chExt cx="668" cy="605"/>
            </a:xfrm>
          </p:grpSpPr>
          <p:sp>
            <p:nvSpPr>
              <p:cNvPr id="13338" name="AutoShape 103"/>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3339" name="Group 104"/>
              <p:cNvGrpSpPr>
                <a:grpSpLocks/>
              </p:cNvGrpSpPr>
              <p:nvPr/>
            </p:nvGrpSpPr>
            <p:grpSpPr bwMode="auto">
              <a:xfrm flipH="1">
                <a:off x="3089" y="1738"/>
                <a:ext cx="359" cy="452"/>
                <a:chOff x="4325" y="1984"/>
                <a:chExt cx="359" cy="452"/>
              </a:xfrm>
            </p:grpSpPr>
            <p:sp>
              <p:nvSpPr>
                <p:cNvPr id="13340" name="Freeform 105"/>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106"/>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13326" name="Group 107"/>
          <p:cNvGrpSpPr>
            <a:grpSpLocks/>
          </p:cNvGrpSpPr>
          <p:nvPr/>
        </p:nvGrpSpPr>
        <p:grpSpPr bwMode="auto">
          <a:xfrm>
            <a:off x="6311900" y="2341563"/>
            <a:ext cx="800100" cy="901700"/>
            <a:chOff x="932" y="1226"/>
            <a:chExt cx="504" cy="568"/>
          </a:xfrm>
        </p:grpSpPr>
        <p:sp>
          <p:nvSpPr>
            <p:cNvPr id="13327" name="AutoShape 108"/>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28" name="Group 109"/>
            <p:cNvGrpSpPr>
              <a:grpSpLocks/>
            </p:cNvGrpSpPr>
            <p:nvPr/>
          </p:nvGrpSpPr>
          <p:grpSpPr bwMode="auto">
            <a:xfrm>
              <a:off x="1237" y="1506"/>
              <a:ext cx="188" cy="277"/>
              <a:chOff x="2784" y="3210"/>
              <a:chExt cx="523" cy="772"/>
            </a:xfrm>
          </p:grpSpPr>
          <p:sp>
            <p:nvSpPr>
              <p:cNvPr id="13332" name="AutoShape 110"/>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AutoShape 111"/>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4" name="AutoShape 112"/>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35" name="Oval 113"/>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3329" name="Freeform 114"/>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30" name="Freeform 115"/>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3331" name="Freeform 116"/>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spTree>
    <p:extLst>
      <p:ext uri="{BB962C8B-B14F-4D97-AF65-F5344CB8AC3E}">
        <p14:creationId xmlns:p14="http://schemas.microsoft.com/office/powerpoint/2010/main" val="599941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Required data: loss event</a:t>
            </a:r>
          </a:p>
        </p:txBody>
      </p:sp>
      <p:sp>
        <p:nvSpPr>
          <p:cNvPr id="14339" name="Rectangle 82"/>
          <p:cNvSpPr>
            <a:spLocks noGrp="1" noChangeArrowheads="1"/>
          </p:cNvSpPr>
          <p:nvPr>
            <p:ph idx="1"/>
          </p:nvPr>
        </p:nvSpPr>
        <p:spPr>
          <a:xfrm>
            <a:off x="396875" y="1008063"/>
            <a:ext cx="4414838" cy="5349875"/>
          </a:xfrm>
        </p:spPr>
        <p:txBody>
          <a:bodyPr/>
          <a:lstStyle/>
          <a:p>
            <a:pPr>
              <a:buFont typeface="Arial" charset="0"/>
              <a:buChar char="•"/>
            </a:pPr>
            <a:r>
              <a:rPr lang="en-US"/>
              <a:t>Typically some minimal amount of information about how the loss occurred, such as:</a:t>
            </a:r>
          </a:p>
          <a:p>
            <a:pPr lvl="1"/>
            <a:r>
              <a:rPr lang="en-US"/>
              <a:t>Date and time of loss</a:t>
            </a:r>
          </a:p>
          <a:p>
            <a:pPr lvl="1"/>
            <a:r>
              <a:rPr lang="en-US"/>
              <a:t>Location of loss</a:t>
            </a:r>
          </a:p>
          <a:p>
            <a:pPr lvl="1"/>
            <a:r>
              <a:rPr lang="en-US"/>
              <a:t>Cause of loss (such as theft, vandalism, collision with another car)</a:t>
            </a:r>
          </a:p>
          <a:p>
            <a:pPr>
              <a:buFont typeface="Arial" charset="0"/>
              <a:buChar char="•"/>
            </a:pPr>
            <a:endParaRPr lang="en-US"/>
          </a:p>
        </p:txBody>
      </p:sp>
      <p:sp>
        <p:nvSpPr>
          <p:cNvPr id="14340"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1"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2" name="Group 5"/>
          <p:cNvGrpSpPr>
            <a:grpSpLocks/>
          </p:cNvGrpSpPr>
          <p:nvPr/>
        </p:nvGrpSpPr>
        <p:grpSpPr bwMode="auto">
          <a:xfrm>
            <a:off x="5453063" y="1030288"/>
            <a:ext cx="1622425" cy="1193800"/>
            <a:chOff x="2083" y="1606"/>
            <a:chExt cx="1489" cy="1097"/>
          </a:xfrm>
        </p:grpSpPr>
        <p:sp>
          <p:nvSpPr>
            <p:cNvPr id="14431"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32"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3"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4"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5"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36"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37"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38"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39"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0"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1"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2"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3"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44" name="Group 19"/>
            <p:cNvGrpSpPr>
              <a:grpSpLocks/>
            </p:cNvGrpSpPr>
            <p:nvPr/>
          </p:nvGrpSpPr>
          <p:grpSpPr bwMode="auto">
            <a:xfrm>
              <a:off x="2221" y="1871"/>
              <a:ext cx="518" cy="782"/>
              <a:chOff x="2400" y="1656"/>
              <a:chExt cx="752" cy="1136"/>
            </a:xfrm>
          </p:grpSpPr>
          <p:sp>
            <p:nvSpPr>
              <p:cNvPr id="14457"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8"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9"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0"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1"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62"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3"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45" name="Group 27"/>
            <p:cNvGrpSpPr>
              <a:grpSpLocks/>
            </p:cNvGrpSpPr>
            <p:nvPr/>
          </p:nvGrpSpPr>
          <p:grpSpPr bwMode="auto">
            <a:xfrm rot="-6511945">
              <a:off x="2834" y="1842"/>
              <a:ext cx="518" cy="783"/>
              <a:chOff x="2400" y="1656"/>
              <a:chExt cx="752" cy="1136"/>
            </a:xfrm>
          </p:grpSpPr>
          <p:sp>
            <p:nvSpPr>
              <p:cNvPr id="14450"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1"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2"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3"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4"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5"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6"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46"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7"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8"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9"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3"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6" name="Group 42"/>
          <p:cNvGrpSpPr>
            <a:grpSpLocks/>
          </p:cNvGrpSpPr>
          <p:nvPr/>
        </p:nvGrpSpPr>
        <p:grpSpPr bwMode="auto">
          <a:xfrm>
            <a:off x="6238875" y="5453063"/>
            <a:ext cx="1228725" cy="841375"/>
            <a:chOff x="3730" y="3435"/>
            <a:chExt cx="774" cy="530"/>
          </a:xfrm>
        </p:grpSpPr>
        <p:sp>
          <p:nvSpPr>
            <p:cNvPr id="14411" name="Freeform 43"/>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2" name="Freeform 44"/>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3" name="AutoShape 45"/>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14" name="AutoShape 46"/>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4415" name="Freeform 47"/>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6" name="Freeform 48"/>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7" name="Freeform 49"/>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8" name="Freeform 50"/>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9" name="Freeform 51"/>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0" name="Freeform 52"/>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1" name="Freeform 53"/>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22" name="Freeform 54"/>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4423" name="Line 55"/>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4" name="Line 56"/>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5" name="Oval 57"/>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426" name="Freeform 58"/>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7" name="Freeform 59"/>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8" name="Oval 60"/>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429" name="Freeform 61"/>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0" name="Freeform 62"/>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47" name="Group 63"/>
          <p:cNvGrpSpPr>
            <a:grpSpLocks/>
          </p:cNvGrpSpPr>
          <p:nvPr/>
        </p:nvGrpSpPr>
        <p:grpSpPr bwMode="auto">
          <a:xfrm>
            <a:off x="7529513" y="5451475"/>
            <a:ext cx="1228725" cy="841375"/>
            <a:chOff x="4543" y="3434"/>
            <a:chExt cx="774" cy="530"/>
          </a:xfrm>
        </p:grpSpPr>
        <p:sp>
          <p:nvSpPr>
            <p:cNvPr id="14403" name="AutoShape 64"/>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04" name="AutoShape 65"/>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4405" name="Group 66"/>
            <p:cNvGrpSpPr>
              <a:grpSpLocks/>
            </p:cNvGrpSpPr>
            <p:nvPr/>
          </p:nvGrpSpPr>
          <p:grpSpPr bwMode="auto">
            <a:xfrm>
              <a:off x="4722" y="3448"/>
              <a:ext cx="403" cy="511"/>
              <a:chOff x="2900" y="2726"/>
              <a:chExt cx="505" cy="642"/>
            </a:xfrm>
          </p:grpSpPr>
          <p:sp>
            <p:nvSpPr>
              <p:cNvPr id="14406" name="Oval 67"/>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4407" name="Freeform 6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408" name="Freeform 69"/>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09" name="Freeform 70"/>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10" name="Line 7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4348" name="Group 72"/>
          <p:cNvGrpSpPr>
            <a:grpSpLocks/>
          </p:cNvGrpSpPr>
          <p:nvPr/>
        </p:nvGrpSpPr>
        <p:grpSpPr bwMode="auto">
          <a:xfrm>
            <a:off x="6311900" y="2341563"/>
            <a:ext cx="800100" cy="901700"/>
            <a:chOff x="932" y="1226"/>
            <a:chExt cx="504" cy="568"/>
          </a:xfrm>
        </p:grpSpPr>
        <p:sp>
          <p:nvSpPr>
            <p:cNvPr id="14394" name="AutoShape 7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95" name="Group 74"/>
            <p:cNvGrpSpPr>
              <a:grpSpLocks/>
            </p:cNvGrpSpPr>
            <p:nvPr/>
          </p:nvGrpSpPr>
          <p:grpSpPr bwMode="auto">
            <a:xfrm>
              <a:off x="1237" y="1506"/>
              <a:ext cx="188" cy="277"/>
              <a:chOff x="2784" y="3210"/>
              <a:chExt cx="523" cy="772"/>
            </a:xfrm>
          </p:grpSpPr>
          <p:sp>
            <p:nvSpPr>
              <p:cNvPr id="14399" name="AutoShape 7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0" name="AutoShape 7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1" name="AutoShape 7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02" name="Oval 7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4396" name="Freeform 7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397" name="Freeform 8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4398" name="Freeform 8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4349" name="Group 83"/>
          <p:cNvGrpSpPr>
            <a:grpSpLocks/>
          </p:cNvGrpSpPr>
          <p:nvPr/>
        </p:nvGrpSpPr>
        <p:grpSpPr bwMode="auto">
          <a:xfrm>
            <a:off x="6316663" y="4406900"/>
            <a:ext cx="1165225" cy="896938"/>
            <a:chOff x="3359" y="2306"/>
            <a:chExt cx="734" cy="565"/>
          </a:xfrm>
        </p:grpSpPr>
        <p:grpSp>
          <p:nvGrpSpPr>
            <p:cNvPr id="14369" name="Group 84"/>
            <p:cNvGrpSpPr>
              <a:grpSpLocks/>
            </p:cNvGrpSpPr>
            <p:nvPr/>
          </p:nvGrpSpPr>
          <p:grpSpPr bwMode="auto">
            <a:xfrm>
              <a:off x="3462" y="2407"/>
              <a:ext cx="631" cy="464"/>
              <a:chOff x="3462" y="2407"/>
              <a:chExt cx="631" cy="464"/>
            </a:xfrm>
          </p:grpSpPr>
          <p:sp>
            <p:nvSpPr>
              <p:cNvPr id="14384" name="Freeform 85"/>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Rectangle 86"/>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86" name="Rectangle 87"/>
              <p:cNvSpPr>
                <a:spLocks noChangeArrowheads="1"/>
              </p:cNvSpPr>
              <p:nvPr/>
            </p:nvSpPr>
            <p:spPr bwMode="auto">
              <a:xfrm>
                <a:off x="3750" y="2407"/>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87" name="Rectangle 88"/>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8" name="Rectangle 89"/>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9" name="Rectangle 90"/>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0" name="Rectangle 91"/>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1" name="Rectangle 92"/>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2" name="Rectangle 93"/>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3" name="Rectangle 94"/>
              <p:cNvSpPr>
                <a:spLocks noChangeArrowheads="1"/>
              </p:cNvSpPr>
              <p:nvPr/>
            </p:nvSpPr>
            <p:spPr bwMode="auto">
              <a:xfrm>
                <a:off x="3750" y="2766"/>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grpSp>
          <p:nvGrpSpPr>
            <p:cNvPr id="14370" name="Group 95"/>
            <p:cNvGrpSpPr>
              <a:grpSpLocks/>
            </p:cNvGrpSpPr>
            <p:nvPr/>
          </p:nvGrpSpPr>
          <p:grpSpPr bwMode="auto">
            <a:xfrm>
              <a:off x="3359" y="2306"/>
              <a:ext cx="350" cy="350"/>
              <a:chOff x="2215" y="2016"/>
              <a:chExt cx="753" cy="752"/>
            </a:xfrm>
          </p:grpSpPr>
          <p:sp>
            <p:nvSpPr>
              <p:cNvPr id="14371" name="Freeform 96"/>
              <p:cNvSpPr>
                <a:spLocks/>
              </p:cNvSpPr>
              <p:nvPr/>
            </p:nvSpPr>
            <p:spPr bwMode="auto">
              <a:xfrm>
                <a:off x="2215" y="2016"/>
                <a:ext cx="753" cy="752"/>
              </a:xfrm>
              <a:custGeom>
                <a:avLst/>
                <a:gdLst>
                  <a:gd name="T0" fmla="*/ 1 w 1944"/>
                  <a:gd name="T1" fmla="*/ 3 h 1942"/>
                  <a:gd name="T2" fmla="*/ 2 w 1944"/>
                  <a:gd name="T3" fmla="*/ 3 h 1942"/>
                  <a:gd name="T4" fmla="*/ 2 w 1944"/>
                  <a:gd name="T5" fmla="*/ 2 h 1942"/>
                  <a:gd name="T6" fmla="*/ 2 w 1944"/>
                  <a:gd name="T7" fmla="*/ 2 h 1942"/>
                  <a:gd name="T8" fmla="*/ 2 w 1944"/>
                  <a:gd name="T9" fmla="*/ 2 h 1942"/>
                  <a:gd name="T10" fmla="*/ 2 w 1944"/>
                  <a:gd name="T11" fmla="*/ 2 h 1942"/>
                  <a:gd name="T12" fmla="*/ 3 w 1944"/>
                  <a:gd name="T13" fmla="*/ 2 h 1942"/>
                  <a:gd name="T14" fmla="*/ 3 w 1944"/>
                  <a:gd name="T15" fmla="*/ 1 h 1942"/>
                  <a:gd name="T16" fmla="*/ 3 w 1944"/>
                  <a:gd name="T17" fmla="*/ 1 h 1942"/>
                  <a:gd name="T18" fmla="*/ 3 w 1944"/>
                  <a:gd name="T19" fmla="*/ 1 h 1942"/>
                  <a:gd name="T20" fmla="*/ 2 w 1944"/>
                  <a:gd name="T21" fmla="*/ 1 h 1942"/>
                  <a:gd name="T22" fmla="*/ 2 w 1944"/>
                  <a:gd name="T23" fmla="*/ 0 h 1942"/>
                  <a:gd name="T24" fmla="*/ 2 w 1944"/>
                  <a:gd name="T25" fmla="*/ 0 h 1942"/>
                  <a:gd name="T26" fmla="*/ 2 w 1944"/>
                  <a:gd name="T27" fmla="*/ 0 h 1942"/>
                  <a:gd name="T28" fmla="*/ 2 w 1944"/>
                  <a:gd name="T29" fmla="*/ 0 h 1942"/>
                  <a:gd name="T30" fmla="*/ 1 w 1944"/>
                  <a:gd name="T31" fmla="*/ 0 h 1942"/>
                  <a:gd name="T32" fmla="*/ 1 w 1944"/>
                  <a:gd name="T33" fmla="*/ 0 h 1942"/>
                  <a:gd name="T34" fmla="*/ 1 w 1944"/>
                  <a:gd name="T35" fmla="*/ 0 h 1942"/>
                  <a:gd name="T36" fmla="*/ 1 w 1944"/>
                  <a:gd name="T37" fmla="*/ 0 h 1942"/>
                  <a:gd name="T38" fmla="*/ 0 w 1944"/>
                  <a:gd name="T39" fmla="*/ 0 h 1942"/>
                  <a:gd name="T40" fmla="*/ 0 w 1944"/>
                  <a:gd name="T41" fmla="*/ 0 h 1942"/>
                  <a:gd name="T42" fmla="*/ 0 w 1944"/>
                  <a:gd name="T43" fmla="*/ 1 h 1942"/>
                  <a:gd name="T44" fmla="*/ 0 w 1944"/>
                  <a:gd name="T45" fmla="*/ 1 h 1942"/>
                  <a:gd name="T46" fmla="*/ 0 w 1944"/>
                  <a:gd name="T47" fmla="*/ 1 h 1942"/>
                  <a:gd name="T48" fmla="*/ 0 w 1944"/>
                  <a:gd name="T49" fmla="*/ 1 h 1942"/>
                  <a:gd name="T50" fmla="*/ 0 w 1944"/>
                  <a:gd name="T51" fmla="*/ 2 h 1942"/>
                  <a:gd name="T52" fmla="*/ 0 w 1944"/>
                  <a:gd name="T53" fmla="*/ 2 h 1942"/>
                  <a:gd name="T54" fmla="*/ 0 w 1944"/>
                  <a:gd name="T55" fmla="*/ 2 h 1942"/>
                  <a:gd name="T56" fmla="*/ 0 w 1944"/>
                  <a:gd name="T57" fmla="*/ 2 h 1942"/>
                  <a:gd name="T58" fmla="*/ 1 w 1944"/>
                  <a:gd name="T59" fmla="*/ 2 h 1942"/>
                  <a:gd name="T60" fmla="*/ 1 w 1944"/>
                  <a:gd name="T61" fmla="*/ 3 h 1942"/>
                  <a:gd name="T62" fmla="*/ 1 w 1944"/>
                  <a:gd name="T63" fmla="*/ 3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009900"/>
              </a:solidFill>
              <a:ln w="9525">
                <a:solidFill>
                  <a:schemeClr val="bg1"/>
                </a:solidFill>
                <a:round/>
                <a:headEnd/>
                <a:tailEnd/>
              </a:ln>
            </p:spPr>
            <p:txBody>
              <a:bodyPr/>
              <a:lstStyle/>
              <a:p>
                <a:endParaRPr lang="en-US"/>
              </a:p>
            </p:txBody>
          </p:sp>
          <p:sp>
            <p:nvSpPr>
              <p:cNvPr id="14372" name="Freeform 97"/>
              <p:cNvSpPr>
                <a:spLocks/>
              </p:cNvSpPr>
              <p:nvPr/>
            </p:nvSpPr>
            <p:spPr bwMode="auto">
              <a:xfrm>
                <a:off x="2530" y="2052"/>
                <a:ext cx="206" cy="481"/>
              </a:xfrm>
              <a:custGeom>
                <a:avLst/>
                <a:gdLst>
                  <a:gd name="T0" fmla="*/ 1 w 534"/>
                  <a:gd name="T1" fmla="*/ 2 h 1243"/>
                  <a:gd name="T2" fmla="*/ 1 w 534"/>
                  <a:gd name="T3" fmla="*/ 2 h 1243"/>
                  <a:gd name="T4" fmla="*/ 1 w 534"/>
                  <a:gd name="T5" fmla="*/ 2 h 1243"/>
                  <a:gd name="T6" fmla="*/ 1 w 534"/>
                  <a:gd name="T7" fmla="*/ 2 h 1243"/>
                  <a:gd name="T8" fmla="*/ 1 w 534"/>
                  <a:gd name="T9" fmla="*/ 2 h 1243"/>
                  <a:gd name="T10" fmla="*/ 0 w 534"/>
                  <a:gd name="T11" fmla="*/ 1 h 1243"/>
                  <a:gd name="T12" fmla="*/ 0 w 534"/>
                  <a:gd name="T13" fmla="*/ 1 h 1243"/>
                  <a:gd name="T14" fmla="*/ 0 w 534"/>
                  <a:gd name="T15" fmla="*/ 1 h 1243"/>
                  <a:gd name="T16" fmla="*/ 0 w 534"/>
                  <a:gd name="T17" fmla="*/ 1 h 1243"/>
                  <a:gd name="T18" fmla="*/ 0 w 534"/>
                  <a:gd name="T19" fmla="*/ 1 h 1243"/>
                  <a:gd name="T20" fmla="*/ 0 w 534"/>
                  <a:gd name="T21" fmla="*/ 1 h 1243"/>
                  <a:gd name="T22" fmla="*/ 0 w 534"/>
                  <a:gd name="T23" fmla="*/ 1 h 1243"/>
                  <a:gd name="T24" fmla="*/ 0 w 534"/>
                  <a:gd name="T25" fmla="*/ 1 h 1243"/>
                  <a:gd name="T26" fmla="*/ 0 w 534"/>
                  <a:gd name="T27" fmla="*/ 1 h 1243"/>
                  <a:gd name="T28" fmla="*/ 0 w 534"/>
                  <a:gd name="T29" fmla="*/ 1 h 1243"/>
                  <a:gd name="T30" fmla="*/ 0 w 534"/>
                  <a:gd name="T31" fmla="*/ 1 h 1243"/>
                  <a:gd name="T32" fmla="*/ 0 w 534"/>
                  <a:gd name="T33" fmla="*/ 1 h 1243"/>
                  <a:gd name="T34" fmla="*/ 0 w 534"/>
                  <a:gd name="T35" fmla="*/ 1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1 h 1243"/>
                  <a:gd name="T64" fmla="*/ 0 w 534"/>
                  <a:gd name="T65" fmla="*/ 1 h 1243"/>
                  <a:gd name="T66" fmla="*/ 0 w 534"/>
                  <a:gd name="T67" fmla="*/ 1 h 1243"/>
                  <a:gd name="T68" fmla="*/ 0 w 534"/>
                  <a:gd name="T69" fmla="*/ 1 h 1243"/>
                  <a:gd name="T70" fmla="*/ 0 w 534"/>
                  <a:gd name="T71" fmla="*/ 1 h 1243"/>
                  <a:gd name="T72" fmla="*/ 0 w 534"/>
                  <a:gd name="T73" fmla="*/ 1 h 1243"/>
                  <a:gd name="T74" fmla="*/ 0 w 534"/>
                  <a:gd name="T75" fmla="*/ 1 h 1243"/>
                  <a:gd name="T76" fmla="*/ 0 w 534"/>
                  <a:gd name="T77" fmla="*/ 1 h 1243"/>
                  <a:gd name="T78" fmla="*/ 0 w 534"/>
                  <a:gd name="T79" fmla="*/ 1 h 1243"/>
                  <a:gd name="T80" fmla="*/ 0 w 534"/>
                  <a:gd name="T81" fmla="*/ 1 h 1243"/>
                  <a:gd name="T82" fmla="*/ 0 w 534"/>
                  <a:gd name="T83" fmla="*/ 1 h 1243"/>
                  <a:gd name="T84" fmla="*/ 0 w 534"/>
                  <a:gd name="T85" fmla="*/ 1 h 1243"/>
                  <a:gd name="T86" fmla="*/ 0 w 534"/>
                  <a:gd name="T87" fmla="*/ 1 h 1243"/>
                  <a:gd name="T88" fmla="*/ 0 w 534"/>
                  <a:gd name="T89" fmla="*/ 1 h 1243"/>
                  <a:gd name="T90" fmla="*/ 0 w 534"/>
                  <a:gd name="T91" fmla="*/ 1 h 1243"/>
                  <a:gd name="T92" fmla="*/ 0 w 534"/>
                  <a:gd name="T93" fmla="*/ 1 h 1243"/>
                  <a:gd name="T94" fmla="*/ 0 w 534"/>
                  <a:gd name="T95" fmla="*/ 1 h 1243"/>
                  <a:gd name="T96" fmla="*/ 0 w 534"/>
                  <a:gd name="T97" fmla="*/ 2 h 1243"/>
                  <a:gd name="T98" fmla="*/ 0 w 534"/>
                  <a:gd name="T99" fmla="*/ 2 h 1243"/>
                  <a:gd name="T100" fmla="*/ 1 w 534"/>
                  <a:gd name="T101" fmla="*/ 2 h 1243"/>
                  <a:gd name="T102" fmla="*/ 1 w 534"/>
                  <a:gd name="T103" fmla="*/ 2 h 1243"/>
                  <a:gd name="T104" fmla="*/ 1 w 534"/>
                  <a:gd name="T105" fmla="*/ 2 h 1243"/>
                  <a:gd name="T106" fmla="*/ 1 w 534"/>
                  <a:gd name="T107" fmla="*/ 2 h 1243"/>
                  <a:gd name="T108" fmla="*/ 1 w 534"/>
                  <a:gd name="T109" fmla="*/ 2 h 1243"/>
                  <a:gd name="T110" fmla="*/ 1 w 534"/>
                  <a:gd name="T111" fmla="*/ 2 h 1243"/>
                  <a:gd name="T112" fmla="*/ 1 w 534"/>
                  <a:gd name="T113" fmla="*/ 2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4373" name="Freeform 98"/>
              <p:cNvSpPr>
                <a:spLocks/>
              </p:cNvSpPr>
              <p:nvPr/>
            </p:nvSpPr>
            <p:spPr bwMode="auto">
              <a:xfrm>
                <a:off x="2410" y="2097"/>
                <a:ext cx="67"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99"/>
              <p:cNvSpPr>
                <a:spLocks/>
              </p:cNvSpPr>
              <p:nvPr/>
            </p:nvSpPr>
            <p:spPr bwMode="auto">
              <a:xfrm>
                <a:off x="2300" y="2202"/>
                <a:ext cx="67" cy="66"/>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100"/>
              <p:cNvSpPr>
                <a:spLocks/>
              </p:cNvSpPr>
              <p:nvPr/>
            </p:nvSpPr>
            <p:spPr bwMode="auto">
              <a:xfrm>
                <a:off x="2257" y="2349"/>
                <a:ext cx="66"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6" name="Freeform 101"/>
              <p:cNvSpPr>
                <a:spLocks/>
              </p:cNvSpPr>
              <p:nvPr/>
            </p:nvSpPr>
            <p:spPr bwMode="auto">
              <a:xfrm>
                <a:off x="2293" y="2498"/>
                <a:ext cx="66" cy="66"/>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7" name="Freeform 102"/>
              <p:cNvSpPr>
                <a:spLocks/>
              </p:cNvSpPr>
              <p:nvPr/>
            </p:nvSpPr>
            <p:spPr bwMode="auto">
              <a:xfrm>
                <a:off x="2399" y="2608"/>
                <a:ext cx="65" cy="67"/>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8" name="Freeform 103"/>
              <p:cNvSpPr>
                <a:spLocks/>
              </p:cNvSpPr>
              <p:nvPr/>
            </p:nvSpPr>
            <p:spPr bwMode="auto">
              <a:xfrm>
                <a:off x="2545" y="2651"/>
                <a:ext cx="67" cy="66"/>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Freeform 104"/>
              <p:cNvSpPr>
                <a:spLocks/>
              </p:cNvSpPr>
              <p:nvPr/>
            </p:nvSpPr>
            <p:spPr bwMode="auto">
              <a:xfrm>
                <a:off x="2694" y="2615"/>
                <a:ext cx="66" cy="66"/>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105"/>
              <p:cNvSpPr>
                <a:spLocks/>
              </p:cNvSpPr>
              <p:nvPr/>
            </p:nvSpPr>
            <p:spPr bwMode="auto">
              <a:xfrm>
                <a:off x="2805" y="2509"/>
                <a:ext cx="65" cy="68"/>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106"/>
              <p:cNvSpPr>
                <a:spLocks/>
              </p:cNvSpPr>
              <p:nvPr/>
            </p:nvSpPr>
            <p:spPr bwMode="auto">
              <a:xfrm>
                <a:off x="2848" y="2363"/>
                <a:ext cx="66" cy="67"/>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07"/>
              <p:cNvSpPr>
                <a:spLocks/>
              </p:cNvSpPr>
              <p:nvPr/>
            </p:nvSpPr>
            <p:spPr bwMode="auto">
              <a:xfrm>
                <a:off x="2812" y="2214"/>
                <a:ext cx="66" cy="67"/>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08"/>
              <p:cNvSpPr>
                <a:spLocks/>
              </p:cNvSpPr>
              <p:nvPr/>
            </p:nvSpPr>
            <p:spPr bwMode="auto">
              <a:xfrm>
                <a:off x="2706" y="2104"/>
                <a:ext cx="67" cy="66"/>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4350" name="Group 109"/>
          <p:cNvGrpSpPr>
            <a:grpSpLocks/>
          </p:cNvGrpSpPr>
          <p:nvPr/>
        </p:nvGrpSpPr>
        <p:grpSpPr bwMode="auto">
          <a:xfrm>
            <a:off x="6310313" y="3455988"/>
            <a:ext cx="1612900" cy="860425"/>
            <a:chOff x="3355" y="1707"/>
            <a:chExt cx="1016" cy="542"/>
          </a:xfrm>
        </p:grpSpPr>
        <p:sp>
          <p:nvSpPr>
            <p:cNvPr id="14351" name="AutoShape 110"/>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4352" name="Group 111"/>
            <p:cNvGrpSpPr>
              <a:grpSpLocks/>
            </p:cNvGrpSpPr>
            <p:nvPr/>
          </p:nvGrpSpPr>
          <p:grpSpPr bwMode="auto">
            <a:xfrm>
              <a:off x="3778" y="1712"/>
              <a:ext cx="593" cy="537"/>
              <a:chOff x="2780" y="1585"/>
              <a:chExt cx="668" cy="605"/>
            </a:xfrm>
          </p:grpSpPr>
          <p:sp>
            <p:nvSpPr>
              <p:cNvPr id="14365" name="AutoShape 112"/>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4366" name="Group 113"/>
              <p:cNvGrpSpPr>
                <a:grpSpLocks/>
              </p:cNvGrpSpPr>
              <p:nvPr/>
            </p:nvGrpSpPr>
            <p:grpSpPr bwMode="auto">
              <a:xfrm flipH="1">
                <a:off x="3089" y="1738"/>
                <a:ext cx="359" cy="452"/>
                <a:chOff x="4325" y="1984"/>
                <a:chExt cx="359" cy="452"/>
              </a:xfrm>
            </p:grpSpPr>
            <p:sp>
              <p:nvSpPr>
                <p:cNvPr id="14367" name="Freeform 114"/>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8" name="Freeform 115"/>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353" name="AutoShape 116"/>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4" name="Freeform 117"/>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5" name="Freeform 118"/>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6" name="Freeform 119"/>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120"/>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Freeform 121"/>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9" name="Freeform 122"/>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0" name="Freeform 123"/>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1" name="Freeform 124"/>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2" name="Freeform 125"/>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3" name="Freeform 126"/>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127"/>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09464824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Required data: incident(s)</a:t>
            </a:r>
          </a:p>
        </p:txBody>
      </p:sp>
      <p:sp>
        <p:nvSpPr>
          <p:cNvPr id="15363" name="Rectangle 52"/>
          <p:cNvSpPr>
            <a:spLocks noGrp="1" noChangeArrowheads="1"/>
          </p:cNvSpPr>
          <p:nvPr>
            <p:ph idx="1"/>
          </p:nvPr>
        </p:nvSpPr>
        <p:spPr>
          <a:xfrm>
            <a:off x="396875" y="1011238"/>
            <a:ext cx="4414838" cy="5346700"/>
          </a:xfrm>
        </p:spPr>
        <p:txBody>
          <a:bodyPr/>
          <a:lstStyle/>
          <a:p>
            <a:pPr>
              <a:buFont typeface="Arial" charset="0"/>
              <a:buChar char="•"/>
            </a:pPr>
            <a:r>
              <a:rPr lang="en-US" dirty="0"/>
              <a:t>Recall that an </a:t>
            </a:r>
            <a:r>
              <a:rPr lang="en-US" b="1" dirty="0"/>
              <a:t>incident</a:t>
            </a:r>
            <a:r>
              <a:rPr lang="en-US" dirty="0"/>
              <a:t> entity is a collection of information about damage. It typically represents an item that was lost or damaged.</a:t>
            </a:r>
          </a:p>
          <a:p>
            <a:pPr>
              <a:buFont typeface="Arial" charset="0"/>
              <a:buChar char="•"/>
            </a:pPr>
            <a:r>
              <a:rPr lang="en-US" dirty="0"/>
              <a:t>Typically, incidents are identified during intake, such as:</a:t>
            </a:r>
          </a:p>
          <a:p>
            <a:pPr lvl="1"/>
            <a:r>
              <a:rPr lang="en-US" dirty="0"/>
              <a:t>A damaged or stolen auto</a:t>
            </a:r>
          </a:p>
          <a:p>
            <a:pPr lvl="1"/>
            <a:r>
              <a:rPr lang="en-US" dirty="0"/>
              <a:t>A damaged building</a:t>
            </a:r>
          </a:p>
          <a:p>
            <a:pPr lvl="1"/>
            <a:r>
              <a:rPr lang="en-US" dirty="0"/>
              <a:t>An injured person</a:t>
            </a:r>
          </a:p>
          <a:p>
            <a:pPr>
              <a:buFont typeface="Arial" charset="0"/>
              <a:buChar char="•"/>
            </a:pPr>
            <a:endParaRPr lang="en-US" dirty="0"/>
          </a:p>
        </p:txBody>
      </p:sp>
      <p:sp>
        <p:nvSpPr>
          <p:cNvPr id="15364"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5"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66" name="Group 5"/>
          <p:cNvGrpSpPr>
            <a:grpSpLocks/>
          </p:cNvGrpSpPr>
          <p:nvPr/>
        </p:nvGrpSpPr>
        <p:grpSpPr bwMode="auto">
          <a:xfrm>
            <a:off x="5453063" y="1030288"/>
            <a:ext cx="1622425" cy="1193800"/>
            <a:chOff x="2083" y="1606"/>
            <a:chExt cx="1489" cy="1097"/>
          </a:xfrm>
        </p:grpSpPr>
        <p:sp>
          <p:nvSpPr>
            <p:cNvPr id="1545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5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546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46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463"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4"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468" name="Group 19"/>
            <p:cNvGrpSpPr>
              <a:grpSpLocks/>
            </p:cNvGrpSpPr>
            <p:nvPr/>
          </p:nvGrpSpPr>
          <p:grpSpPr bwMode="auto">
            <a:xfrm>
              <a:off x="2221" y="1871"/>
              <a:ext cx="518" cy="782"/>
              <a:chOff x="2400" y="1656"/>
              <a:chExt cx="752" cy="1136"/>
            </a:xfrm>
          </p:grpSpPr>
          <p:sp>
            <p:nvSpPr>
              <p:cNvPr id="1548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8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548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469" name="Group 27"/>
            <p:cNvGrpSpPr>
              <a:grpSpLocks/>
            </p:cNvGrpSpPr>
            <p:nvPr/>
          </p:nvGrpSpPr>
          <p:grpSpPr bwMode="auto">
            <a:xfrm rot="-6511945">
              <a:off x="2834" y="1842"/>
              <a:ext cx="518" cy="783"/>
              <a:chOff x="2400" y="1656"/>
              <a:chExt cx="752" cy="1136"/>
            </a:xfrm>
          </p:grpSpPr>
          <p:sp>
            <p:nvSpPr>
              <p:cNvPr id="1547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7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8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470"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1"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7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5367"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8"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0" name="Group 42"/>
          <p:cNvGrpSpPr>
            <a:grpSpLocks/>
          </p:cNvGrpSpPr>
          <p:nvPr/>
        </p:nvGrpSpPr>
        <p:grpSpPr bwMode="auto">
          <a:xfrm>
            <a:off x="6311900" y="2341563"/>
            <a:ext cx="800100" cy="901700"/>
            <a:chOff x="932" y="1226"/>
            <a:chExt cx="504" cy="568"/>
          </a:xfrm>
        </p:grpSpPr>
        <p:sp>
          <p:nvSpPr>
            <p:cNvPr id="15446" name="AutoShape 4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47" name="Group 44"/>
            <p:cNvGrpSpPr>
              <a:grpSpLocks/>
            </p:cNvGrpSpPr>
            <p:nvPr/>
          </p:nvGrpSpPr>
          <p:grpSpPr bwMode="auto">
            <a:xfrm>
              <a:off x="1237" y="1506"/>
              <a:ext cx="188" cy="277"/>
              <a:chOff x="2784" y="3210"/>
              <a:chExt cx="523" cy="772"/>
            </a:xfrm>
          </p:grpSpPr>
          <p:sp>
            <p:nvSpPr>
              <p:cNvPr id="15451" name="AutoShape 4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2" name="AutoShape 4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3" name="AutoShape 4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4" name="Oval 4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448" name="Freeform 4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5449" name="Freeform 5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5450" name="Freeform 5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5371" name="Group 53"/>
          <p:cNvGrpSpPr>
            <a:grpSpLocks/>
          </p:cNvGrpSpPr>
          <p:nvPr/>
        </p:nvGrpSpPr>
        <p:grpSpPr bwMode="auto">
          <a:xfrm>
            <a:off x="6310313" y="3455988"/>
            <a:ext cx="1612900" cy="860425"/>
            <a:chOff x="3355" y="1707"/>
            <a:chExt cx="1016" cy="542"/>
          </a:xfrm>
        </p:grpSpPr>
        <p:sp>
          <p:nvSpPr>
            <p:cNvPr id="15428" name="AutoShape 54"/>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5429" name="Group 55"/>
            <p:cNvGrpSpPr>
              <a:grpSpLocks/>
            </p:cNvGrpSpPr>
            <p:nvPr/>
          </p:nvGrpSpPr>
          <p:grpSpPr bwMode="auto">
            <a:xfrm>
              <a:off x="3778" y="1712"/>
              <a:ext cx="593" cy="537"/>
              <a:chOff x="2780" y="1585"/>
              <a:chExt cx="668" cy="605"/>
            </a:xfrm>
          </p:grpSpPr>
          <p:sp>
            <p:nvSpPr>
              <p:cNvPr id="15442" name="AutoShape 56"/>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5443" name="Group 57"/>
              <p:cNvGrpSpPr>
                <a:grpSpLocks/>
              </p:cNvGrpSpPr>
              <p:nvPr/>
            </p:nvGrpSpPr>
            <p:grpSpPr bwMode="auto">
              <a:xfrm flipH="1">
                <a:off x="3089" y="1738"/>
                <a:ext cx="359" cy="452"/>
                <a:chOff x="4325" y="1984"/>
                <a:chExt cx="359" cy="452"/>
              </a:xfrm>
            </p:grpSpPr>
            <p:sp>
              <p:nvSpPr>
                <p:cNvPr id="15444" name="Freeform 58"/>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59"/>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5430" name="AutoShape 60"/>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1" name="Freeform 61"/>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62"/>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63"/>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4" name="Freeform 64"/>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5" name="Freeform 65"/>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6" name="Freeform 66"/>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Freeform 67"/>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8" name="Freeform 68"/>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9" name="Freeform 69"/>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0" name="Freeform 70"/>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71"/>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2" name="Group 72"/>
          <p:cNvGrpSpPr>
            <a:grpSpLocks/>
          </p:cNvGrpSpPr>
          <p:nvPr/>
        </p:nvGrpSpPr>
        <p:grpSpPr bwMode="auto">
          <a:xfrm>
            <a:off x="6316663" y="4406900"/>
            <a:ext cx="1165225" cy="896938"/>
            <a:chOff x="3359" y="2306"/>
            <a:chExt cx="734" cy="565"/>
          </a:xfrm>
        </p:grpSpPr>
        <p:sp>
          <p:nvSpPr>
            <p:cNvPr id="15404" name="Freeform 73"/>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Rectangle 74"/>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06" name="Rectangle 75"/>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5407" name="Rectangle 76"/>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8" name="Rectangle 77"/>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9" name="Rectangle 78"/>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0" name="Rectangle 79"/>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1" name="Rectangle 80"/>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2" name="Rectangle 81"/>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3" name="Rectangle 82"/>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5414" name="Group 83"/>
            <p:cNvGrpSpPr>
              <a:grpSpLocks/>
            </p:cNvGrpSpPr>
            <p:nvPr/>
          </p:nvGrpSpPr>
          <p:grpSpPr bwMode="auto">
            <a:xfrm>
              <a:off x="3359" y="2306"/>
              <a:ext cx="350" cy="350"/>
              <a:chOff x="3359" y="2306"/>
              <a:chExt cx="350" cy="350"/>
            </a:xfrm>
          </p:grpSpPr>
          <p:sp>
            <p:nvSpPr>
              <p:cNvPr id="15415" name="Freeform 84"/>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5416" name="Freeform 85"/>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5417" name="Freeform 86"/>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87"/>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88"/>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89"/>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90"/>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91"/>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92"/>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93"/>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94"/>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95"/>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96"/>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3" name="Group 97"/>
          <p:cNvGrpSpPr>
            <a:grpSpLocks/>
          </p:cNvGrpSpPr>
          <p:nvPr/>
        </p:nvGrpSpPr>
        <p:grpSpPr bwMode="auto">
          <a:xfrm>
            <a:off x="6238875" y="5453063"/>
            <a:ext cx="1228725" cy="841375"/>
            <a:chOff x="463" y="1743"/>
            <a:chExt cx="1186" cy="813"/>
          </a:xfrm>
        </p:grpSpPr>
        <p:sp>
          <p:nvSpPr>
            <p:cNvPr id="15384" name="Freeform 9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9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AutoShape 10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7" name="AutoShape 10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5388" name="Freeform 10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89" name="Freeform 10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0" name="Freeform 10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1" name="Freeform 10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10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10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10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95" name="Freeform 10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5396" name="Line 11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7" name="Line 11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8" name="Oval 11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399" name="Freeform 11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11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Oval 11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402" name="Freeform 11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3" name="Freeform 11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4" name="Group 118"/>
          <p:cNvGrpSpPr>
            <a:grpSpLocks/>
          </p:cNvGrpSpPr>
          <p:nvPr/>
        </p:nvGrpSpPr>
        <p:grpSpPr bwMode="auto">
          <a:xfrm>
            <a:off x="7529513" y="5451475"/>
            <a:ext cx="1228725" cy="841375"/>
            <a:chOff x="1808" y="2634"/>
            <a:chExt cx="1186" cy="813"/>
          </a:xfrm>
        </p:grpSpPr>
        <p:grpSp>
          <p:nvGrpSpPr>
            <p:cNvPr id="15375" name="Group 119"/>
            <p:cNvGrpSpPr>
              <a:grpSpLocks/>
            </p:cNvGrpSpPr>
            <p:nvPr/>
          </p:nvGrpSpPr>
          <p:grpSpPr bwMode="auto">
            <a:xfrm>
              <a:off x="1808" y="2634"/>
              <a:ext cx="1186" cy="813"/>
              <a:chOff x="1732" y="3507"/>
              <a:chExt cx="1186" cy="813"/>
            </a:xfrm>
          </p:grpSpPr>
          <p:sp>
            <p:nvSpPr>
              <p:cNvPr id="15382" name="AutoShape 12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3" name="AutoShape 12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5376" name="Group 122"/>
            <p:cNvGrpSpPr>
              <a:grpSpLocks/>
            </p:cNvGrpSpPr>
            <p:nvPr/>
          </p:nvGrpSpPr>
          <p:grpSpPr bwMode="auto">
            <a:xfrm>
              <a:off x="2083" y="2655"/>
              <a:ext cx="617" cy="784"/>
              <a:chOff x="2900" y="2726"/>
              <a:chExt cx="505" cy="642"/>
            </a:xfrm>
          </p:grpSpPr>
          <p:sp>
            <p:nvSpPr>
              <p:cNvPr id="15377" name="Oval 12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5378" name="Freeform 12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5379" name="Freeform 12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0" name="Freeform 12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1" name="Line 12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20614128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439738" y="4873625"/>
            <a:ext cx="2516187" cy="1119188"/>
            <a:chOff x="249" y="3010"/>
            <a:chExt cx="1585" cy="705"/>
          </a:xfrm>
        </p:grpSpPr>
        <p:sp>
          <p:nvSpPr>
            <p:cNvPr id="16414"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5"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16387"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88" name="Group 6"/>
          <p:cNvGrpSpPr>
            <a:grpSpLocks/>
          </p:cNvGrpSpPr>
          <p:nvPr/>
        </p:nvGrpSpPr>
        <p:grpSpPr bwMode="auto">
          <a:xfrm>
            <a:off x="1752600" y="2933700"/>
            <a:ext cx="1531938" cy="1119188"/>
            <a:chOff x="2336" y="1536"/>
            <a:chExt cx="965" cy="705"/>
          </a:xfrm>
        </p:grpSpPr>
        <p:sp>
          <p:nvSpPr>
            <p:cNvPr id="16412"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3"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6389" name="Group 9"/>
          <p:cNvGrpSpPr>
            <a:grpSpLocks/>
          </p:cNvGrpSpPr>
          <p:nvPr/>
        </p:nvGrpSpPr>
        <p:grpSpPr bwMode="auto">
          <a:xfrm>
            <a:off x="3536950" y="2938463"/>
            <a:ext cx="1531938" cy="1119187"/>
            <a:chOff x="3460" y="1539"/>
            <a:chExt cx="965" cy="705"/>
          </a:xfrm>
        </p:grpSpPr>
        <p:sp>
          <p:nvSpPr>
            <p:cNvPr id="16410"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1"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6390" name="Group 12"/>
          <p:cNvGrpSpPr>
            <a:grpSpLocks/>
          </p:cNvGrpSpPr>
          <p:nvPr/>
        </p:nvGrpSpPr>
        <p:grpSpPr bwMode="auto">
          <a:xfrm>
            <a:off x="5322888" y="2941638"/>
            <a:ext cx="1531937" cy="1119187"/>
            <a:chOff x="2007" y="3322"/>
            <a:chExt cx="965" cy="705"/>
          </a:xfrm>
        </p:grpSpPr>
        <p:sp>
          <p:nvSpPr>
            <p:cNvPr id="16408"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9"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6391" name="Rectangle 15"/>
          <p:cNvSpPr>
            <a:spLocks noGrp="1" noChangeArrowheads="1"/>
          </p:cNvSpPr>
          <p:nvPr>
            <p:ph type="title"/>
          </p:nvPr>
        </p:nvSpPr>
        <p:spPr/>
        <p:txBody>
          <a:bodyPr/>
          <a:lstStyle/>
          <a:p>
            <a:pPr eaLnBrk="1" hangingPunct="1"/>
            <a:r>
              <a:rPr lang="en-US"/>
              <a:t>The intake process: manually entered claims</a:t>
            </a:r>
          </a:p>
        </p:txBody>
      </p:sp>
      <p:sp>
        <p:nvSpPr>
          <p:cNvPr id="16392"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6393" name="Line 17"/>
          <p:cNvSpPr>
            <a:spLocks noChangeShapeType="1"/>
          </p:cNvSpPr>
          <p:nvPr/>
        </p:nvSpPr>
        <p:spPr bwMode="auto">
          <a:xfrm>
            <a:off x="695325" y="2151063"/>
            <a:ext cx="0" cy="10048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8"/>
          <p:cNvSpPr>
            <a:spLocks noChangeShapeType="1"/>
          </p:cNvSpPr>
          <p:nvPr/>
        </p:nvSpPr>
        <p:spPr bwMode="auto">
          <a:xfrm flipV="1">
            <a:off x="688975" y="3141663"/>
            <a:ext cx="95726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5"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6"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7" name="Group 21"/>
          <p:cNvGrpSpPr>
            <a:grpSpLocks/>
          </p:cNvGrpSpPr>
          <p:nvPr/>
        </p:nvGrpSpPr>
        <p:grpSpPr bwMode="auto">
          <a:xfrm>
            <a:off x="7364413" y="2955925"/>
            <a:ext cx="1531937" cy="1119188"/>
            <a:chOff x="3460" y="1539"/>
            <a:chExt cx="965" cy="705"/>
          </a:xfrm>
        </p:grpSpPr>
        <p:sp>
          <p:nvSpPr>
            <p:cNvPr id="16406"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7"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6398"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9" name="Rectangle 27"/>
          <p:cNvSpPr>
            <a:spLocks noChangeArrowheads="1"/>
          </p:cNvSpPr>
          <p:nvPr/>
        </p:nvSpPr>
        <p:spPr bwMode="auto">
          <a:xfrm>
            <a:off x="503238" y="1030288"/>
            <a:ext cx="2516187" cy="1119187"/>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6400" name="Text Box 28"/>
          <p:cNvSpPr txBox="1">
            <a:spLocks noChangeArrowheads="1"/>
          </p:cNvSpPr>
          <p:nvPr/>
        </p:nvSpPr>
        <p:spPr bwMode="auto">
          <a:xfrm>
            <a:off x="595313" y="1087438"/>
            <a:ext cx="23304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New Claim Wizard</a:t>
            </a:r>
          </a:p>
        </p:txBody>
      </p:sp>
      <p:grpSp>
        <p:nvGrpSpPr>
          <p:cNvPr id="16401" name="Group 29"/>
          <p:cNvGrpSpPr>
            <a:grpSpLocks/>
          </p:cNvGrpSpPr>
          <p:nvPr/>
        </p:nvGrpSpPr>
        <p:grpSpPr bwMode="auto">
          <a:xfrm flipV="1">
            <a:off x="673100" y="3854450"/>
            <a:ext cx="957263" cy="1004888"/>
            <a:chOff x="502" y="1391"/>
            <a:chExt cx="603" cy="633"/>
          </a:xfrm>
        </p:grpSpPr>
        <p:sp>
          <p:nvSpPr>
            <p:cNvPr id="16404"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5"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02"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94165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The new claim wizard (NCW)</a:t>
            </a:r>
          </a:p>
        </p:txBody>
      </p:sp>
      <p:sp>
        <p:nvSpPr>
          <p:cNvPr id="17411" name="Rectangle 3"/>
          <p:cNvSpPr>
            <a:spLocks noGrp="1" noChangeArrowheads="1"/>
          </p:cNvSpPr>
          <p:nvPr>
            <p:ph idx="1"/>
          </p:nvPr>
        </p:nvSpPr>
        <p:spPr>
          <a:xfrm>
            <a:off x="519113" y="3833813"/>
            <a:ext cx="8061325" cy="2509837"/>
          </a:xfrm>
        </p:spPr>
        <p:txBody>
          <a:bodyPr/>
          <a:lstStyle/>
          <a:p>
            <a:pPr>
              <a:buFont typeface="Arial" charset="0"/>
              <a:buChar char="•"/>
            </a:pPr>
            <a:r>
              <a:rPr lang="en-US"/>
              <a:t>A series of screens that guide</a:t>
            </a:r>
            <a:br>
              <a:rPr lang="en-US"/>
            </a:br>
            <a:r>
              <a:rPr lang="en-US"/>
              <a:t>users through manual creation</a:t>
            </a:r>
            <a:br>
              <a:rPr lang="en-US"/>
            </a:br>
            <a:r>
              <a:rPr lang="en-US"/>
              <a:t>of new claims</a:t>
            </a:r>
          </a:p>
          <a:p>
            <a:pPr lvl="1"/>
            <a:r>
              <a:rPr lang="en-US"/>
              <a:t>Incorporates multiple lines of business</a:t>
            </a:r>
          </a:p>
          <a:p>
            <a:pPr lvl="1"/>
            <a:r>
              <a:rPr lang="en-US"/>
              <a:t>Screens and flow are completely configurable</a:t>
            </a:r>
          </a:p>
        </p:txBody>
      </p:sp>
      <p:grpSp>
        <p:nvGrpSpPr>
          <p:cNvPr id="17412" name="Group 4"/>
          <p:cNvGrpSpPr>
            <a:grpSpLocks/>
          </p:cNvGrpSpPr>
          <p:nvPr/>
        </p:nvGrpSpPr>
        <p:grpSpPr bwMode="auto">
          <a:xfrm>
            <a:off x="6016625" y="661988"/>
            <a:ext cx="1636713" cy="1204912"/>
            <a:chOff x="2083" y="1606"/>
            <a:chExt cx="1489" cy="1097"/>
          </a:xfrm>
        </p:grpSpPr>
        <p:sp>
          <p:nvSpPr>
            <p:cNvPr id="1751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1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1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1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1"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2"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26" name="Group 18"/>
            <p:cNvGrpSpPr>
              <a:grpSpLocks/>
            </p:cNvGrpSpPr>
            <p:nvPr/>
          </p:nvGrpSpPr>
          <p:grpSpPr bwMode="auto">
            <a:xfrm>
              <a:off x="2221" y="1871"/>
              <a:ext cx="518" cy="782"/>
              <a:chOff x="2400" y="1656"/>
              <a:chExt cx="752" cy="1136"/>
            </a:xfrm>
          </p:grpSpPr>
          <p:sp>
            <p:nvSpPr>
              <p:cNvPr id="1753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4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4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27" name="Group 26"/>
            <p:cNvGrpSpPr>
              <a:grpSpLocks/>
            </p:cNvGrpSpPr>
            <p:nvPr/>
          </p:nvGrpSpPr>
          <p:grpSpPr bwMode="auto">
            <a:xfrm rot="-6511945">
              <a:off x="2834" y="1842"/>
              <a:ext cx="518" cy="783"/>
              <a:chOff x="2400" y="1656"/>
              <a:chExt cx="752" cy="1136"/>
            </a:xfrm>
          </p:grpSpPr>
          <p:sp>
            <p:nvSpPr>
              <p:cNvPr id="1753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3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28"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7413" name="AutoShape 49"/>
          <p:cNvSpPr>
            <a:spLocks noChangeArrowheads="1"/>
          </p:cNvSpPr>
          <p:nvPr/>
        </p:nvSpPr>
        <p:spPr bwMode="auto">
          <a:xfrm rot="2186541">
            <a:off x="7312025" y="292100"/>
            <a:ext cx="722313" cy="7223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4" name="Group 50"/>
          <p:cNvGrpSpPr>
            <a:grpSpLocks/>
          </p:cNvGrpSpPr>
          <p:nvPr/>
        </p:nvGrpSpPr>
        <p:grpSpPr bwMode="auto">
          <a:xfrm>
            <a:off x="6011863" y="2046288"/>
            <a:ext cx="1649412" cy="1217612"/>
            <a:chOff x="1760" y="442"/>
            <a:chExt cx="1054" cy="777"/>
          </a:xfrm>
        </p:grpSpPr>
        <p:sp>
          <p:nvSpPr>
            <p:cNvPr id="17479" name="Rectangle 51"/>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80" name="AutoShape 52"/>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81" name="Freeform 53"/>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54"/>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55"/>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56"/>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485" name="Group 57"/>
            <p:cNvGrpSpPr>
              <a:grpSpLocks/>
            </p:cNvGrpSpPr>
            <p:nvPr/>
          </p:nvGrpSpPr>
          <p:grpSpPr bwMode="auto">
            <a:xfrm>
              <a:off x="1779" y="671"/>
              <a:ext cx="234" cy="219"/>
              <a:chOff x="3323" y="2342"/>
              <a:chExt cx="463" cy="432"/>
            </a:xfrm>
          </p:grpSpPr>
          <p:sp>
            <p:nvSpPr>
              <p:cNvPr id="17509" name="Freeform 58"/>
              <p:cNvSpPr>
                <a:spLocks/>
              </p:cNvSpPr>
              <p:nvPr/>
            </p:nvSpPr>
            <p:spPr bwMode="auto">
              <a:xfrm>
                <a:off x="3323" y="2342"/>
                <a:ext cx="463" cy="432"/>
              </a:xfrm>
              <a:custGeom>
                <a:avLst/>
                <a:gdLst>
                  <a:gd name="T0" fmla="*/ 8 w 926"/>
                  <a:gd name="T1" fmla="*/ 2 h 865"/>
                  <a:gd name="T2" fmla="*/ 6 w 926"/>
                  <a:gd name="T3" fmla="*/ 0 h 865"/>
                  <a:gd name="T4" fmla="*/ 0 w 926"/>
                  <a:gd name="T5" fmla="*/ 4 h 865"/>
                  <a:gd name="T6" fmla="*/ 3 w 926"/>
                  <a:gd name="T7" fmla="*/ 6 h 865"/>
                  <a:gd name="T8" fmla="*/ 8 w 926"/>
                  <a:gd name="T9" fmla="*/ 2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cmpd="sng">
                <a:solidFill>
                  <a:schemeClr val="bg1"/>
                </a:solidFill>
                <a:round/>
                <a:headEnd/>
                <a:tailEnd/>
              </a:ln>
            </p:spPr>
            <p:txBody>
              <a:bodyPr/>
              <a:lstStyle/>
              <a:p>
                <a:endParaRPr lang="en-US"/>
              </a:p>
            </p:txBody>
          </p:sp>
          <p:sp>
            <p:nvSpPr>
              <p:cNvPr id="17510" name="Freeform 59"/>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1" name="Freeform 60"/>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2" name="Freeform 61"/>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86" name="Freeform 62"/>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7" name="Freeform 63"/>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Freeform 64"/>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9" name="Freeform 65"/>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0" name="Freeform 66"/>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1" name="Freeform 67"/>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2" name="Freeform 68"/>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3" name="Freeform 69"/>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4" name="Freeform 70"/>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5" name="Freeform 71"/>
            <p:cNvSpPr>
              <a:spLocks/>
            </p:cNvSpPr>
            <p:nvPr/>
          </p:nvSpPr>
          <p:spPr bwMode="auto">
            <a:xfrm>
              <a:off x="2149" y="806"/>
              <a:ext cx="214"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6" name="Freeform 72"/>
            <p:cNvSpPr>
              <a:spLocks/>
            </p:cNvSpPr>
            <p:nvPr/>
          </p:nvSpPr>
          <p:spPr bwMode="auto">
            <a:xfrm flipH="1">
              <a:off x="2549" y="807"/>
              <a:ext cx="213"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7" name="Freeform 73"/>
            <p:cNvSpPr>
              <a:spLocks/>
            </p:cNvSpPr>
            <p:nvPr/>
          </p:nvSpPr>
          <p:spPr bwMode="auto">
            <a:xfrm>
              <a:off x="2163" y="681"/>
              <a:ext cx="593" cy="376"/>
            </a:xfrm>
            <a:custGeom>
              <a:avLst/>
              <a:gdLst>
                <a:gd name="T0" fmla="*/ 7 w 1176"/>
                <a:gd name="T1" fmla="*/ 6 h 744"/>
                <a:gd name="T2" fmla="*/ 3 w 1176"/>
                <a:gd name="T3" fmla="*/ 7 h 744"/>
                <a:gd name="T4" fmla="*/ 3 w 1176"/>
                <a:gd name="T5" fmla="*/ 4 h 744"/>
                <a:gd name="T6" fmla="*/ 3 w 1176"/>
                <a:gd name="T7" fmla="*/ 3 h 744"/>
                <a:gd name="T8" fmla="*/ 0 w 1176"/>
                <a:gd name="T9" fmla="*/ 2 h 744"/>
                <a:gd name="T10" fmla="*/ 1 w 1176"/>
                <a:gd name="T11" fmla="*/ 2 h 744"/>
                <a:gd name="T12" fmla="*/ 2 w 1176"/>
                <a:gd name="T13" fmla="*/ 1 h 744"/>
                <a:gd name="T14" fmla="*/ 4 w 1176"/>
                <a:gd name="T15" fmla="*/ 1 h 744"/>
                <a:gd name="T16" fmla="*/ 6 w 1176"/>
                <a:gd name="T17" fmla="*/ 0 h 744"/>
                <a:gd name="T18" fmla="*/ 7 w 1176"/>
                <a:gd name="T19" fmla="*/ 1 h 744"/>
                <a:gd name="T20" fmla="*/ 9 w 1176"/>
                <a:gd name="T21" fmla="*/ 1 h 744"/>
                <a:gd name="T22" fmla="*/ 10 w 1176"/>
                <a:gd name="T23" fmla="*/ 2 h 744"/>
                <a:gd name="T24" fmla="*/ 7 w 1176"/>
                <a:gd name="T25" fmla="*/ 3 h 744"/>
                <a:gd name="T26" fmla="*/ 7 w 1176"/>
                <a:gd name="T27" fmla="*/ 4 h 744"/>
                <a:gd name="T28" fmla="*/ 7 w 1176"/>
                <a:gd name="T29" fmla="*/ 6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8" name="Oval 74"/>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7499" name="Rectangle 75"/>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00" name="Freeform 76"/>
            <p:cNvSpPr>
              <a:spLocks/>
            </p:cNvSpPr>
            <p:nvPr/>
          </p:nvSpPr>
          <p:spPr bwMode="auto">
            <a:xfrm>
              <a:off x="2327" y="681"/>
              <a:ext cx="240" cy="470"/>
            </a:xfrm>
            <a:custGeom>
              <a:avLst/>
              <a:gdLst>
                <a:gd name="T0" fmla="*/ 1 w 476"/>
                <a:gd name="T1" fmla="*/ 5 h 988"/>
                <a:gd name="T2" fmla="*/ 1 w 476"/>
                <a:gd name="T3" fmla="*/ 3 h 988"/>
                <a:gd name="T4" fmla="*/ 1 w 476"/>
                <a:gd name="T5" fmla="*/ 2 h 988"/>
                <a:gd name="T6" fmla="*/ 0 w 476"/>
                <a:gd name="T7" fmla="*/ 1 h 988"/>
                <a:gd name="T8" fmla="*/ 1 w 476"/>
                <a:gd name="T9" fmla="*/ 0 h 988"/>
                <a:gd name="T10" fmla="*/ 1 w 476"/>
                <a:gd name="T11" fmla="*/ 0 h 988"/>
                <a:gd name="T12" fmla="*/ 1 w 476"/>
                <a:gd name="T13" fmla="*/ 1 h 988"/>
                <a:gd name="T14" fmla="*/ 4 w 476"/>
                <a:gd name="T15" fmla="*/ 1 h 988"/>
                <a:gd name="T16" fmla="*/ 4 w 476"/>
                <a:gd name="T17" fmla="*/ 0 h 988"/>
                <a:gd name="T18" fmla="*/ 4 w 476"/>
                <a:gd name="T19" fmla="*/ 0 h 988"/>
                <a:gd name="T20" fmla="*/ 4 w 476"/>
                <a:gd name="T21" fmla="*/ 1 h 988"/>
                <a:gd name="T22" fmla="*/ 4 w 476"/>
                <a:gd name="T23" fmla="*/ 2 h 988"/>
                <a:gd name="T24" fmla="*/ 4 w 476"/>
                <a:gd name="T25" fmla="*/ 2 h 988"/>
                <a:gd name="T26" fmla="*/ 4 w 476"/>
                <a:gd name="T27" fmla="*/ 5 h 988"/>
                <a:gd name="T28" fmla="*/ 1 w 476"/>
                <a:gd name="T29" fmla="*/ 5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cap="flat" cmpd="sng">
              <a:solidFill>
                <a:schemeClr val="bg1"/>
              </a:solidFill>
              <a:prstDash val="solid"/>
              <a:round/>
              <a:headEnd/>
              <a:tailEnd/>
            </a:ln>
          </p:spPr>
          <p:txBody>
            <a:bodyPr lIns="0" tIns="0" rIns="0" bIns="0" anchor="ctr">
              <a:spAutoFit/>
            </a:bodyPr>
            <a:lstStyle/>
            <a:p>
              <a:endParaRPr lang="en-US"/>
            </a:p>
          </p:txBody>
        </p:sp>
        <p:sp>
          <p:nvSpPr>
            <p:cNvPr id="17501" name="Line 77"/>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02" name="Freeform 78"/>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79"/>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80"/>
            <p:cNvSpPr>
              <a:spLocks/>
            </p:cNvSpPr>
            <p:nvPr/>
          </p:nvSpPr>
          <p:spPr bwMode="auto">
            <a:xfrm>
              <a:off x="2293" y="450"/>
              <a:ext cx="303" cy="116"/>
            </a:xfrm>
            <a:custGeom>
              <a:avLst/>
              <a:gdLst>
                <a:gd name="T0" fmla="*/ 0 w 600"/>
                <a:gd name="T1" fmla="*/ 2 h 230"/>
                <a:gd name="T2" fmla="*/ 5 w 600"/>
                <a:gd name="T3" fmla="*/ 2 h 230"/>
                <a:gd name="T4" fmla="*/ 5 w 600"/>
                <a:gd name="T5" fmla="*/ 2 h 230"/>
                <a:gd name="T6" fmla="*/ 5 w 600"/>
                <a:gd name="T7" fmla="*/ 2 h 230"/>
                <a:gd name="T8" fmla="*/ 5 w 600"/>
                <a:gd name="T9" fmla="*/ 2 h 230"/>
                <a:gd name="T10" fmla="*/ 4 w 600"/>
                <a:gd name="T11" fmla="*/ 1 h 230"/>
                <a:gd name="T12" fmla="*/ 4 w 600"/>
                <a:gd name="T13" fmla="*/ 1 h 230"/>
                <a:gd name="T14" fmla="*/ 4 w 600"/>
                <a:gd name="T15" fmla="*/ 1 h 230"/>
                <a:gd name="T16" fmla="*/ 3 w 600"/>
                <a:gd name="T17" fmla="*/ 1 h 230"/>
                <a:gd name="T18" fmla="*/ 3 w 600"/>
                <a:gd name="T19" fmla="*/ 0 h 230"/>
                <a:gd name="T20" fmla="*/ 3 w 600"/>
                <a:gd name="T21" fmla="*/ 0 h 230"/>
                <a:gd name="T22" fmla="*/ 3 w 600"/>
                <a:gd name="T23" fmla="*/ 0 h 230"/>
                <a:gd name="T24" fmla="*/ 2 w 600"/>
                <a:gd name="T25" fmla="*/ 1 h 230"/>
                <a:gd name="T26" fmla="*/ 2 w 600"/>
                <a:gd name="T27" fmla="*/ 1 h 230"/>
                <a:gd name="T28" fmla="*/ 2 w 600"/>
                <a:gd name="T29" fmla="*/ 1 h 230"/>
                <a:gd name="T30" fmla="*/ 1 w 600"/>
                <a:gd name="T31" fmla="*/ 1 h 230"/>
                <a:gd name="T32" fmla="*/ 1 w 600"/>
                <a:gd name="T33" fmla="*/ 1 h 230"/>
                <a:gd name="T34" fmla="*/ 1 w 600"/>
                <a:gd name="T35" fmla="*/ 2 h 230"/>
                <a:gd name="T36" fmla="*/ 1 w 600"/>
                <a:gd name="T37" fmla="*/ 2 h 230"/>
                <a:gd name="T38" fmla="*/ 1 w 600"/>
                <a:gd name="T39" fmla="*/ 2 h 230"/>
                <a:gd name="T40" fmla="*/ 1 w 600"/>
                <a:gd name="T41" fmla="*/ 2 h 230"/>
                <a:gd name="T42" fmla="*/ 0 w 600"/>
                <a:gd name="T43" fmla="*/ 2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05" name="Freeform 81"/>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82"/>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7" name="Freeform 83"/>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8" name="Freeform 84"/>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5" name="AutoShape 85"/>
          <p:cNvSpPr>
            <a:spLocks noChangeArrowheads="1"/>
          </p:cNvSpPr>
          <p:nvPr/>
        </p:nvSpPr>
        <p:spPr bwMode="auto">
          <a:xfrm rot="2186541">
            <a:off x="7319963" y="1711325"/>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6" name="Group 86"/>
          <p:cNvGrpSpPr>
            <a:grpSpLocks/>
          </p:cNvGrpSpPr>
          <p:nvPr/>
        </p:nvGrpSpPr>
        <p:grpSpPr bwMode="auto">
          <a:xfrm>
            <a:off x="6013450" y="3360738"/>
            <a:ext cx="1658938" cy="1222375"/>
            <a:chOff x="4254" y="451"/>
            <a:chExt cx="1058" cy="779"/>
          </a:xfrm>
        </p:grpSpPr>
        <p:sp>
          <p:nvSpPr>
            <p:cNvPr id="17464" name="Rectangle 87"/>
            <p:cNvSpPr>
              <a:spLocks noChangeArrowheads="1"/>
            </p:cNvSpPr>
            <p:nvPr/>
          </p:nvSpPr>
          <p:spPr bwMode="auto">
            <a:xfrm>
              <a:off x="4254" y="451"/>
              <a:ext cx="1058" cy="779"/>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65" name="Rectangle 88"/>
            <p:cNvSpPr>
              <a:spLocks noChangeArrowheads="1"/>
            </p:cNvSpPr>
            <p:nvPr/>
          </p:nvSpPr>
          <p:spPr bwMode="auto">
            <a:xfrm>
              <a:off x="4254" y="1018"/>
              <a:ext cx="1058" cy="212"/>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466" name="Freeform 89"/>
            <p:cNvSpPr>
              <a:spLocks/>
            </p:cNvSpPr>
            <p:nvPr/>
          </p:nvSpPr>
          <p:spPr bwMode="auto">
            <a:xfrm>
              <a:off x="4665" y="523"/>
              <a:ext cx="602" cy="659"/>
            </a:xfrm>
            <a:custGeom>
              <a:avLst/>
              <a:gdLst>
                <a:gd name="T0" fmla="*/ 7 w 1196"/>
                <a:gd name="T1" fmla="*/ 0 h 1311"/>
                <a:gd name="T2" fmla="*/ 7 w 1196"/>
                <a:gd name="T3" fmla="*/ 0 h 1311"/>
                <a:gd name="T4" fmla="*/ 6 w 1196"/>
                <a:gd name="T5" fmla="*/ 1 h 1311"/>
                <a:gd name="T6" fmla="*/ 6 w 1196"/>
                <a:gd name="T7" fmla="*/ 1 h 1311"/>
                <a:gd name="T8" fmla="*/ 4 w 1196"/>
                <a:gd name="T9" fmla="*/ 2 h 1311"/>
                <a:gd name="T10" fmla="*/ 4 w 1196"/>
                <a:gd name="T11" fmla="*/ 2 h 1311"/>
                <a:gd name="T12" fmla="*/ 3 w 1196"/>
                <a:gd name="T13" fmla="*/ 3 h 1311"/>
                <a:gd name="T14" fmla="*/ 0 w 1196"/>
                <a:gd name="T15" fmla="*/ 5 h 1311"/>
                <a:gd name="T16" fmla="*/ 1 w 1196"/>
                <a:gd name="T17" fmla="*/ 5 h 1311"/>
                <a:gd name="T18" fmla="*/ 1 w 1196"/>
                <a:gd name="T19" fmla="*/ 5 h 1311"/>
                <a:gd name="T20" fmla="*/ 1 w 1196"/>
                <a:gd name="T21" fmla="*/ 5 h 1311"/>
                <a:gd name="T22" fmla="*/ 1 w 1196"/>
                <a:gd name="T23" fmla="*/ 5 h 1311"/>
                <a:gd name="T24" fmla="*/ 1 w 1196"/>
                <a:gd name="T25" fmla="*/ 9 h 1311"/>
                <a:gd name="T26" fmla="*/ 5 w 1196"/>
                <a:gd name="T27" fmla="*/ 11 h 1311"/>
                <a:gd name="T28" fmla="*/ 5 w 1196"/>
                <a:gd name="T29" fmla="*/ 11 h 1311"/>
                <a:gd name="T30" fmla="*/ 7 w 1196"/>
                <a:gd name="T31" fmla="*/ 10 h 1311"/>
                <a:gd name="T32" fmla="*/ 7 w 1196"/>
                <a:gd name="T33" fmla="*/ 10 h 1311"/>
                <a:gd name="T34" fmla="*/ 9 w 1196"/>
                <a:gd name="T35" fmla="*/ 9 h 1311"/>
                <a:gd name="T36" fmla="*/ 9 w 1196"/>
                <a:gd name="T37" fmla="*/ 9 h 1311"/>
                <a:gd name="T38" fmla="*/ 10 w 1196"/>
                <a:gd name="T39" fmla="*/ 8 h 1311"/>
                <a:gd name="T40" fmla="*/ 10 w 1196"/>
                <a:gd name="T41" fmla="*/ 8 h 1311"/>
                <a:gd name="T42" fmla="*/ 10 w 1196"/>
                <a:gd name="T43" fmla="*/ 4 h 1311"/>
                <a:gd name="T44" fmla="*/ 10 w 1196"/>
                <a:gd name="T45" fmla="*/ 4 h 1311"/>
                <a:gd name="T46" fmla="*/ 10 w 1196"/>
                <a:gd name="T47" fmla="*/ 4 h 1311"/>
                <a:gd name="T48" fmla="*/ 10 w 1196"/>
                <a:gd name="T49" fmla="*/ 4 h 1311"/>
                <a:gd name="T50" fmla="*/ 7 w 1196"/>
                <a:gd name="T51" fmla="*/ 0 h 1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96"/>
                <a:gd name="T79" fmla="*/ 0 h 1311"/>
                <a:gd name="T80" fmla="*/ 1196 w 1196"/>
                <a:gd name="T81" fmla="*/ 1311 h 1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96" h="1311">
                  <a:moveTo>
                    <a:pt x="854" y="0"/>
                  </a:moveTo>
                  <a:lnTo>
                    <a:pt x="854" y="0"/>
                  </a:lnTo>
                  <a:lnTo>
                    <a:pt x="707" y="85"/>
                  </a:lnTo>
                  <a:lnTo>
                    <a:pt x="444" y="236"/>
                  </a:lnTo>
                  <a:lnTo>
                    <a:pt x="313" y="313"/>
                  </a:lnTo>
                  <a:lnTo>
                    <a:pt x="0" y="554"/>
                  </a:lnTo>
                  <a:lnTo>
                    <a:pt x="24" y="599"/>
                  </a:lnTo>
                  <a:lnTo>
                    <a:pt x="45" y="592"/>
                  </a:lnTo>
                  <a:lnTo>
                    <a:pt x="45" y="1131"/>
                  </a:lnTo>
                  <a:lnTo>
                    <a:pt x="617" y="1311"/>
                  </a:lnTo>
                  <a:lnTo>
                    <a:pt x="813" y="1199"/>
                  </a:lnTo>
                  <a:lnTo>
                    <a:pt x="1063" y="1055"/>
                  </a:lnTo>
                  <a:lnTo>
                    <a:pt x="1158" y="998"/>
                  </a:lnTo>
                  <a:lnTo>
                    <a:pt x="1158" y="504"/>
                  </a:lnTo>
                  <a:lnTo>
                    <a:pt x="1174" y="495"/>
                  </a:lnTo>
                  <a:lnTo>
                    <a:pt x="1196" y="466"/>
                  </a:lnTo>
                  <a:lnTo>
                    <a:pt x="8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90"/>
            <p:cNvSpPr>
              <a:spLocks/>
            </p:cNvSpPr>
            <p:nvPr/>
          </p:nvSpPr>
          <p:spPr bwMode="auto">
            <a:xfrm>
              <a:off x="4698" y="811"/>
              <a:ext cx="277" cy="360"/>
            </a:xfrm>
            <a:custGeom>
              <a:avLst/>
              <a:gdLst>
                <a:gd name="T0" fmla="*/ 5 w 550"/>
                <a:gd name="T1" fmla="*/ 6 h 717"/>
                <a:gd name="T2" fmla="*/ 0 w 550"/>
                <a:gd name="T3" fmla="*/ 5 h 717"/>
                <a:gd name="T4" fmla="*/ 0 w 550"/>
                <a:gd name="T5" fmla="*/ 0 h 717"/>
                <a:gd name="T6" fmla="*/ 5 w 550"/>
                <a:gd name="T7" fmla="*/ 2 h 717"/>
                <a:gd name="T8" fmla="*/ 5 w 550"/>
                <a:gd name="T9" fmla="*/ 6 h 717"/>
                <a:gd name="T10" fmla="*/ 0 60000 65536"/>
                <a:gd name="T11" fmla="*/ 0 60000 65536"/>
                <a:gd name="T12" fmla="*/ 0 60000 65536"/>
                <a:gd name="T13" fmla="*/ 0 60000 65536"/>
                <a:gd name="T14" fmla="*/ 0 60000 65536"/>
                <a:gd name="T15" fmla="*/ 0 w 550"/>
                <a:gd name="T16" fmla="*/ 0 h 717"/>
                <a:gd name="T17" fmla="*/ 550 w 550"/>
                <a:gd name="T18" fmla="*/ 717 h 717"/>
              </a:gdLst>
              <a:ahLst/>
              <a:cxnLst>
                <a:cxn ang="T10">
                  <a:pos x="T0" y="T1"/>
                </a:cxn>
                <a:cxn ang="T11">
                  <a:pos x="T2" y="T3"/>
                </a:cxn>
                <a:cxn ang="T12">
                  <a:pos x="T4" y="T5"/>
                </a:cxn>
                <a:cxn ang="T13">
                  <a:pos x="T6" y="T7"/>
                </a:cxn>
                <a:cxn ang="T14">
                  <a:pos x="T8" y="T9"/>
                </a:cxn>
              </a:cxnLst>
              <a:rect l="T15" t="T16" r="T17" b="T18"/>
              <a:pathLst>
                <a:path w="550" h="717">
                  <a:moveTo>
                    <a:pt x="550" y="717"/>
                  </a:moveTo>
                  <a:lnTo>
                    <a:pt x="0" y="543"/>
                  </a:lnTo>
                  <a:lnTo>
                    <a:pt x="0" y="0"/>
                  </a:lnTo>
                  <a:lnTo>
                    <a:pt x="550" y="174"/>
                  </a:lnTo>
                  <a:lnTo>
                    <a:pt x="550" y="71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91"/>
            <p:cNvSpPr>
              <a:spLocks/>
            </p:cNvSpPr>
            <p:nvPr/>
          </p:nvSpPr>
          <p:spPr bwMode="auto">
            <a:xfrm>
              <a:off x="4978" y="743"/>
              <a:ext cx="263" cy="428"/>
            </a:xfrm>
            <a:custGeom>
              <a:avLst/>
              <a:gdLst>
                <a:gd name="T0" fmla="*/ 0 w 523"/>
                <a:gd name="T1" fmla="*/ 3 h 852"/>
                <a:gd name="T2" fmla="*/ 5 w 523"/>
                <a:gd name="T3" fmla="*/ 0 h 852"/>
                <a:gd name="T4" fmla="*/ 5 w 523"/>
                <a:gd name="T5" fmla="*/ 5 h 852"/>
                <a:gd name="T6" fmla="*/ 0 w 523"/>
                <a:gd name="T7" fmla="*/ 7 h 852"/>
                <a:gd name="T8" fmla="*/ 0 w 523"/>
                <a:gd name="T9" fmla="*/ 3 h 852"/>
                <a:gd name="T10" fmla="*/ 0 60000 65536"/>
                <a:gd name="T11" fmla="*/ 0 60000 65536"/>
                <a:gd name="T12" fmla="*/ 0 60000 65536"/>
                <a:gd name="T13" fmla="*/ 0 60000 65536"/>
                <a:gd name="T14" fmla="*/ 0 60000 65536"/>
                <a:gd name="T15" fmla="*/ 0 w 523"/>
                <a:gd name="T16" fmla="*/ 0 h 852"/>
                <a:gd name="T17" fmla="*/ 523 w 523"/>
                <a:gd name="T18" fmla="*/ 852 h 852"/>
              </a:gdLst>
              <a:ahLst/>
              <a:cxnLst>
                <a:cxn ang="T10">
                  <a:pos x="T0" y="T1"/>
                </a:cxn>
                <a:cxn ang="T11">
                  <a:pos x="T2" y="T3"/>
                </a:cxn>
                <a:cxn ang="T12">
                  <a:pos x="T4" y="T5"/>
                </a:cxn>
                <a:cxn ang="T13">
                  <a:pos x="T6" y="T7"/>
                </a:cxn>
                <a:cxn ang="T14">
                  <a:pos x="T8" y="T9"/>
                </a:cxn>
              </a:cxnLst>
              <a:rect l="T15" t="T16" r="T17" b="T18"/>
              <a:pathLst>
                <a:path w="523" h="852">
                  <a:moveTo>
                    <a:pt x="0" y="302"/>
                  </a:moveTo>
                  <a:lnTo>
                    <a:pt x="523" y="0"/>
                  </a:lnTo>
                  <a:lnTo>
                    <a:pt x="523" y="550"/>
                  </a:lnTo>
                  <a:lnTo>
                    <a:pt x="0" y="852"/>
                  </a:lnTo>
                  <a:lnTo>
                    <a:pt x="0"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92"/>
            <p:cNvSpPr>
              <a:spLocks/>
            </p:cNvSpPr>
            <p:nvPr/>
          </p:nvSpPr>
          <p:spPr bwMode="auto">
            <a:xfrm>
              <a:off x="4683" y="699"/>
              <a:ext cx="153" cy="113"/>
            </a:xfrm>
            <a:custGeom>
              <a:avLst/>
              <a:gdLst>
                <a:gd name="T0" fmla="*/ 3 w 304"/>
                <a:gd name="T1" fmla="*/ 1 h 223"/>
                <a:gd name="T2" fmla="*/ 1 w 304"/>
                <a:gd name="T3" fmla="*/ 2 h 223"/>
                <a:gd name="T4" fmla="*/ 0 w 304"/>
                <a:gd name="T5" fmla="*/ 2 h 223"/>
                <a:gd name="T6" fmla="*/ 0 w 304"/>
                <a:gd name="T7" fmla="*/ 2 h 223"/>
                <a:gd name="T8" fmla="*/ 3 w 304"/>
                <a:gd name="T9" fmla="*/ 0 h 223"/>
                <a:gd name="T10" fmla="*/ 3 w 304"/>
                <a:gd name="T11" fmla="*/ 1 h 223"/>
                <a:gd name="T12" fmla="*/ 0 60000 65536"/>
                <a:gd name="T13" fmla="*/ 0 60000 65536"/>
                <a:gd name="T14" fmla="*/ 0 60000 65536"/>
                <a:gd name="T15" fmla="*/ 0 60000 65536"/>
                <a:gd name="T16" fmla="*/ 0 60000 65536"/>
                <a:gd name="T17" fmla="*/ 0 60000 65536"/>
                <a:gd name="T18" fmla="*/ 0 w 304"/>
                <a:gd name="T19" fmla="*/ 0 h 223"/>
                <a:gd name="T20" fmla="*/ 304 w 304"/>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304" h="223">
                  <a:moveTo>
                    <a:pt x="304" y="18"/>
                  </a:moveTo>
                  <a:lnTo>
                    <a:pt x="29" y="214"/>
                  </a:lnTo>
                  <a:lnTo>
                    <a:pt x="0" y="223"/>
                  </a:lnTo>
                  <a:lnTo>
                    <a:pt x="0" y="208"/>
                  </a:lnTo>
                  <a:lnTo>
                    <a:pt x="295" y="0"/>
                  </a:lnTo>
                  <a:lnTo>
                    <a:pt x="304" y="18"/>
                  </a:lnTo>
                  <a:close/>
                </a:path>
              </a:pathLst>
            </a:custGeom>
            <a:solidFill>
              <a:srgbClr val="3119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93"/>
            <p:cNvSpPr>
              <a:spLocks/>
            </p:cNvSpPr>
            <p:nvPr/>
          </p:nvSpPr>
          <p:spPr bwMode="auto">
            <a:xfrm>
              <a:off x="4698" y="705"/>
              <a:ext cx="277" cy="187"/>
            </a:xfrm>
            <a:custGeom>
              <a:avLst/>
              <a:gdLst>
                <a:gd name="T0" fmla="*/ 0 w 550"/>
                <a:gd name="T1" fmla="*/ 2 h 370"/>
                <a:gd name="T2" fmla="*/ 3 w 550"/>
                <a:gd name="T3" fmla="*/ 0 h 370"/>
                <a:gd name="T4" fmla="*/ 5 w 550"/>
                <a:gd name="T5" fmla="*/ 3 h 370"/>
                <a:gd name="T6" fmla="*/ 0 w 550"/>
                <a:gd name="T7" fmla="*/ 2 h 370"/>
                <a:gd name="T8" fmla="*/ 0 60000 65536"/>
                <a:gd name="T9" fmla="*/ 0 60000 65536"/>
                <a:gd name="T10" fmla="*/ 0 60000 65536"/>
                <a:gd name="T11" fmla="*/ 0 60000 65536"/>
                <a:gd name="T12" fmla="*/ 0 w 550"/>
                <a:gd name="T13" fmla="*/ 0 h 370"/>
                <a:gd name="T14" fmla="*/ 550 w 550"/>
                <a:gd name="T15" fmla="*/ 370 h 370"/>
              </a:gdLst>
              <a:ahLst/>
              <a:cxnLst>
                <a:cxn ang="T8">
                  <a:pos x="T0" y="T1"/>
                </a:cxn>
                <a:cxn ang="T9">
                  <a:pos x="T2" y="T3"/>
                </a:cxn>
                <a:cxn ang="T10">
                  <a:pos x="T4" y="T5"/>
                </a:cxn>
                <a:cxn ang="T11">
                  <a:pos x="T6" y="T7"/>
                </a:cxn>
              </a:cxnLst>
              <a:rect l="T12" t="T13" r="T14" b="T15"/>
              <a:pathLst>
                <a:path w="550" h="370">
                  <a:moveTo>
                    <a:pt x="0" y="196"/>
                  </a:moveTo>
                  <a:lnTo>
                    <a:pt x="275" y="0"/>
                  </a:lnTo>
                  <a:lnTo>
                    <a:pt x="550" y="370"/>
                  </a:lnTo>
                  <a:lnTo>
                    <a:pt x="0" y="1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94"/>
            <p:cNvSpPr>
              <a:spLocks/>
            </p:cNvSpPr>
            <p:nvPr/>
          </p:nvSpPr>
          <p:spPr bwMode="auto">
            <a:xfrm>
              <a:off x="4829" y="537"/>
              <a:ext cx="426" cy="379"/>
            </a:xfrm>
            <a:custGeom>
              <a:avLst/>
              <a:gdLst>
                <a:gd name="T0" fmla="*/ 7 w 846"/>
                <a:gd name="T1" fmla="*/ 4 h 753"/>
                <a:gd name="T2" fmla="*/ 5 w 846"/>
                <a:gd name="T3" fmla="*/ 0 h 753"/>
                <a:gd name="T4" fmla="*/ 0 w 846"/>
                <a:gd name="T5" fmla="*/ 3 h 753"/>
                <a:gd name="T6" fmla="*/ 0 w 846"/>
                <a:gd name="T7" fmla="*/ 3 h 753"/>
                <a:gd name="T8" fmla="*/ 3 w 846"/>
                <a:gd name="T9" fmla="*/ 6 h 753"/>
                <a:gd name="T10" fmla="*/ 7 w 846"/>
                <a:gd name="T11" fmla="*/ 4 h 753"/>
                <a:gd name="T12" fmla="*/ 7 w 846"/>
                <a:gd name="T13" fmla="*/ 4 h 753"/>
                <a:gd name="T14" fmla="*/ 0 60000 65536"/>
                <a:gd name="T15" fmla="*/ 0 60000 65536"/>
                <a:gd name="T16" fmla="*/ 0 60000 65536"/>
                <a:gd name="T17" fmla="*/ 0 60000 65536"/>
                <a:gd name="T18" fmla="*/ 0 60000 65536"/>
                <a:gd name="T19" fmla="*/ 0 60000 65536"/>
                <a:gd name="T20" fmla="*/ 0 60000 65536"/>
                <a:gd name="T21" fmla="*/ 0 w 846"/>
                <a:gd name="T22" fmla="*/ 0 h 753"/>
                <a:gd name="T23" fmla="*/ 846 w 846"/>
                <a:gd name="T24" fmla="*/ 753 h 7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6" h="753">
                  <a:moveTo>
                    <a:pt x="846" y="437"/>
                  </a:moveTo>
                  <a:lnTo>
                    <a:pt x="523" y="0"/>
                  </a:lnTo>
                  <a:lnTo>
                    <a:pt x="0" y="302"/>
                  </a:lnTo>
                  <a:lnTo>
                    <a:pt x="0" y="333"/>
                  </a:lnTo>
                  <a:lnTo>
                    <a:pt x="311" y="753"/>
                  </a:lnTo>
                  <a:lnTo>
                    <a:pt x="834" y="451"/>
                  </a:lnTo>
                  <a:lnTo>
                    <a:pt x="846" y="437"/>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2" name="Freeform 95"/>
            <p:cNvSpPr>
              <a:spLocks/>
            </p:cNvSpPr>
            <p:nvPr/>
          </p:nvSpPr>
          <p:spPr bwMode="auto">
            <a:xfrm>
              <a:off x="4829" y="537"/>
              <a:ext cx="426" cy="372"/>
            </a:xfrm>
            <a:custGeom>
              <a:avLst/>
              <a:gdLst>
                <a:gd name="T0" fmla="*/ 0 w 846"/>
                <a:gd name="T1" fmla="*/ 3 h 739"/>
                <a:gd name="T2" fmla="*/ 5 w 846"/>
                <a:gd name="T3" fmla="*/ 0 h 739"/>
                <a:gd name="T4" fmla="*/ 7 w 846"/>
                <a:gd name="T5" fmla="*/ 4 h 739"/>
                <a:gd name="T6" fmla="*/ 3 w 846"/>
                <a:gd name="T7" fmla="*/ 6 h 739"/>
                <a:gd name="T8" fmla="*/ 0 w 846"/>
                <a:gd name="T9" fmla="*/ 3 h 739"/>
                <a:gd name="T10" fmla="*/ 0 60000 65536"/>
                <a:gd name="T11" fmla="*/ 0 60000 65536"/>
                <a:gd name="T12" fmla="*/ 0 60000 65536"/>
                <a:gd name="T13" fmla="*/ 0 60000 65536"/>
                <a:gd name="T14" fmla="*/ 0 60000 65536"/>
                <a:gd name="T15" fmla="*/ 0 w 846"/>
                <a:gd name="T16" fmla="*/ 0 h 739"/>
                <a:gd name="T17" fmla="*/ 846 w 846"/>
                <a:gd name="T18" fmla="*/ 739 h 739"/>
              </a:gdLst>
              <a:ahLst/>
              <a:cxnLst>
                <a:cxn ang="T10">
                  <a:pos x="T0" y="T1"/>
                </a:cxn>
                <a:cxn ang="T11">
                  <a:pos x="T2" y="T3"/>
                </a:cxn>
                <a:cxn ang="T12">
                  <a:pos x="T4" y="T5"/>
                </a:cxn>
                <a:cxn ang="T13">
                  <a:pos x="T6" y="T7"/>
                </a:cxn>
                <a:cxn ang="T14">
                  <a:pos x="T8" y="T9"/>
                </a:cxn>
              </a:cxnLst>
              <a:rect l="T15" t="T16" r="T17" b="T18"/>
              <a:pathLst>
                <a:path w="846" h="739">
                  <a:moveTo>
                    <a:pt x="0" y="302"/>
                  </a:moveTo>
                  <a:lnTo>
                    <a:pt x="523" y="0"/>
                  </a:lnTo>
                  <a:lnTo>
                    <a:pt x="846" y="437"/>
                  </a:lnTo>
                  <a:lnTo>
                    <a:pt x="323" y="739"/>
                  </a:lnTo>
                  <a:lnTo>
                    <a:pt x="0" y="302"/>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3" name="Freeform 96"/>
            <p:cNvSpPr>
              <a:spLocks/>
            </p:cNvSpPr>
            <p:nvPr/>
          </p:nvSpPr>
          <p:spPr bwMode="auto">
            <a:xfrm>
              <a:off x="4986" y="757"/>
              <a:ext cx="269" cy="159"/>
            </a:xfrm>
            <a:custGeom>
              <a:avLst/>
              <a:gdLst>
                <a:gd name="T0" fmla="*/ 0 w 535"/>
                <a:gd name="T1" fmla="*/ 3 h 316"/>
                <a:gd name="T2" fmla="*/ 1 w 535"/>
                <a:gd name="T3" fmla="*/ 3 h 316"/>
                <a:gd name="T4" fmla="*/ 5 w 535"/>
                <a:gd name="T5" fmla="*/ 0 h 316"/>
                <a:gd name="T6" fmla="*/ 5 w 535"/>
                <a:gd name="T7" fmla="*/ 1 h 316"/>
                <a:gd name="T8" fmla="*/ 0 w 535"/>
                <a:gd name="T9" fmla="*/ 3 h 316"/>
                <a:gd name="T10" fmla="*/ 0 60000 65536"/>
                <a:gd name="T11" fmla="*/ 0 60000 65536"/>
                <a:gd name="T12" fmla="*/ 0 60000 65536"/>
                <a:gd name="T13" fmla="*/ 0 60000 65536"/>
                <a:gd name="T14" fmla="*/ 0 60000 65536"/>
                <a:gd name="T15" fmla="*/ 0 w 535"/>
                <a:gd name="T16" fmla="*/ 0 h 316"/>
                <a:gd name="T17" fmla="*/ 535 w 535"/>
                <a:gd name="T18" fmla="*/ 316 h 316"/>
              </a:gdLst>
              <a:ahLst/>
              <a:cxnLst>
                <a:cxn ang="T10">
                  <a:pos x="T0" y="T1"/>
                </a:cxn>
                <a:cxn ang="T11">
                  <a:pos x="T2" y="T3"/>
                </a:cxn>
                <a:cxn ang="T12">
                  <a:pos x="T4" y="T5"/>
                </a:cxn>
                <a:cxn ang="T13">
                  <a:pos x="T6" y="T7"/>
                </a:cxn>
                <a:cxn ang="T14">
                  <a:pos x="T8" y="T9"/>
                </a:cxn>
              </a:cxnLst>
              <a:rect l="T15" t="T16" r="T17" b="T18"/>
              <a:pathLst>
                <a:path w="535" h="316">
                  <a:moveTo>
                    <a:pt x="0" y="316"/>
                  </a:moveTo>
                  <a:lnTo>
                    <a:pt x="12" y="302"/>
                  </a:lnTo>
                  <a:lnTo>
                    <a:pt x="535" y="0"/>
                  </a:lnTo>
                  <a:lnTo>
                    <a:pt x="523" y="14"/>
                  </a:lnTo>
                  <a:lnTo>
                    <a:pt x="0" y="316"/>
                  </a:lnTo>
                  <a:close/>
                </a:path>
              </a:pathLst>
            </a:cu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4" name="Freeform 97"/>
            <p:cNvSpPr>
              <a:spLocks/>
            </p:cNvSpPr>
            <p:nvPr/>
          </p:nvSpPr>
          <p:spPr bwMode="auto">
            <a:xfrm>
              <a:off x="4679" y="689"/>
              <a:ext cx="150" cy="123"/>
            </a:xfrm>
            <a:custGeom>
              <a:avLst/>
              <a:gdLst>
                <a:gd name="T0" fmla="*/ 3 w 299"/>
                <a:gd name="T1" fmla="*/ 1 h 243"/>
                <a:gd name="T2" fmla="*/ 1 w 299"/>
                <a:gd name="T3" fmla="*/ 2 h 243"/>
                <a:gd name="T4" fmla="*/ 0 w 299"/>
                <a:gd name="T5" fmla="*/ 2 h 243"/>
                <a:gd name="T6" fmla="*/ 3 w 299"/>
                <a:gd name="T7" fmla="*/ 0 h 243"/>
                <a:gd name="T8" fmla="*/ 3 w 299"/>
                <a:gd name="T9" fmla="*/ 1 h 243"/>
                <a:gd name="T10" fmla="*/ 0 60000 65536"/>
                <a:gd name="T11" fmla="*/ 0 60000 65536"/>
                <a:gd name="T12" fmla="*/ 0 60000 65536"/>
                <a:gd name="T13" fmla="*/ 0 60000 65536"/>
                <a:gd name="T14" fmla="*/ 0 60000 65536"/>
                <a:gd name="T15" fmla="*/ 0 w 299"/>
                <a:gd name="T16" fmla="*/ 0 h 243"/>
                <a:gd name="T17" fmla="*/ 299 w 299"/>
                <a:gd name="T18" fmla="*/ 243 h 243"/>
              </a:gdLst>
              <a:ahLst/>
              <a:cxnLst>
                <a:cxn ang="T10">
                  <a:pos x="T0" y="T1"/>
                </a:cxn>
                <a:cxn ang="T11">
                  <a:pos x="T2" y="T3"/>
                </a:cxn>
                <a:cxn ang="T12">
                  <a:pos x="T4" y="T5"/>
                </a:cxn>
                <a:cxn ang="T13">
                  <a:pos x="T6" y="T7"/>
                </a:cxn>
                <a:cxn ang="T14">
                  <a:pos x="T8" y="T9"/>
                </a:cxn>
              </a:cxnLst>
              <a:rect l="T15" t="T16" r="T17" b="T18"/>
              <a:pathLst>
                <a:path w="299" h="243">
                  <a:moveTo>
                    <a:pt x="299" y="31"/>
                  </a:moveTo>
                  <a:lnTo>
                    <a:pt x="9" y="243"/>
                  </a:lnTo>
                  <a:lnTo>
                    <a:pt x="0" y="228"/>
                  </a:lnTo>
                  <a:lnTo>
                    <a:pt x="299" y="0"/>
                  </a:lnTo>
                  <a:lnTo>
                    <a:pt x="299" y="31"/>
                  </a:lnTo>
                  <a:close/>
                </a:path>
              </a:pathLst>
            </a:custGeom>
            <a:solidFill>
              <a:srgbClr val="00990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7475" name="AutoShape 98"/>
            <p:cNvSpPr>
              <a:spLocks noChangeArrowheads="1"/>
            </p:cNvSpPr>
            <p:nvPr/>
          </p:nvSpPr>
          <p:spPr bwMode="auto">
            <a:xfrm rot="938776" flipH="1">
              <a:off x="4750" y="902"/>
              <a:ext cx="142" cy="132"/>
            </a:xfrm>
            <a:prstGeom prst="parallelogram">
              <a:avLst>
                <a:gd name="adj" fmla="val 2689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6" name="AutoShape 99"/>
            <p:cNvSpPr>
              <a:spLocks noChangeArrowheads="1"/>
            </p:cNvSpPr>
            <p:nvPr/>
          </p:nvSpPr>
          <p:spPr bwMode="auto">
            <a:xfrm rot="-1761107">
              <a:off x="5020" y="906"/>
              <a:ext cx="205" cy="174"/>
            </a:xfrm>
            <a:prstGeom prst="parallelogram">
              <a:avLst>
                <a:gd name="adj" fmla="val 5387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7" name="AutoShape 100"/>
            <p:cNvSpPr>
              <a:spLocks noChangeArrowheads="1"/>
            </p:cNvSpPr>
            <p:nvPr/>
          </p:nvSpPr>
          <p:spPr bwMode="auto">
            <a:xfrm rot="2681173">
              <a:off x="4500" y="642"/>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78" name="AutoShape 101"/>
            <p:cNvSpPr>
              <a:spLocks noChangeArrowheads="1"/>
            </p:cNvSpPr>
            <p:nvPr/>
          </p:nvSpPr>
          <p:spPr bwMode="auto">
            <a:xfrm>
              <a:off x="4270" y="465"/>
              <a:ext cx="449" cy="415"/>
            </a:xfrm>
            <a:prstGeom prst="lightningBol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grpSp>
      <p:sp>
        <p:nvSpPr>
          <p:cNvPr id="17417" name="Text Box 102"/>
          <p:cNvSpPr txBox="1">
            <a:spLocks noChangeArrowheads="1"/>
          </p:cNvSpPr>
          <p:nvPr/>
        </p:nvSpPr>
        <p:spPr bwMode="auto">
          <a:xfrm>
            <a:off x="7731125" y="82867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auto</a:t>
            </a:r>
            <a:br>
              <a:rPr lang="en-US" sz="2000" b="1"/>
            </a:br>
            <a:r>
              <a:rPr lang="en-US" sz="2000" b="1"/>
              <a:t>claim</a:t>
            </a:r>
          </a:p>
        </p:txBody>
      </p:sp>
      <p:sp>
        <p:nvSpPr>
          <p:cNvPr id="17418" name="Text Box 103"/>
          <p:cNvSpPr txBox="1">
            <a:spLocks noChangeArrowheads="1"/>
          </p:cNvSpPr>
          <p:nvPr/>
        </p:nvSpPr>
        <p:spPr bwMode="auto">
          <a:xfrm>
            <a:off x="7731125" y="216852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WC</a:t>
            </a:r>
            <a:br>
              <a:rPr lang="en-US" sz="2000" b="1"/>
            </a:br>
            <a:r>
              <a:rPr lang="en-US" sz="2000" b="1"/>
              <a:t>claim</a:t>
            </a:r>
          </a:p>
        </p:txBody>
      </p:sp>
      <p:sp>
        <p:nvSpPr>
          <p:cNvPr id="17419" name="Text Box 104"/>
          <p:cNvSpPr txBox="1">
            <a:spLocks noChangeArrowheads="1"/>
          </p:cNvSpPr>
          <p:nvPr/>
        </p:nvSpPr>
        <p:spPr bwMode="auto">
          <a:xfrm>
            <a:off x="7746009" y="3545975"/>
            <a:ext cx="119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new</a:t>
            </a:r>
            <a:br>
              <a:rPr lang="en-US" sz="2000" b="1" dirty="0"/>
            </a:br>
            <a:r>
              <a:rPr lang="en-US" sz="2000" b="1" dirty="0"/>
              <a:t>property</a:t>
            </a:r>
            <a:br>
              <a:rPr lang="en-US" sz="2000" b="1" dirty="0"/>
            </a:br>
            <a:r>
              <a:rPr lang="en-US" sz="2000" b="1" dirty="0"/>
              <a:t>claim</a:t>
            </a:r>
          </a:p>
        </p:txBody>
      </p:sp>
      <p:sp>
        <p:nvSpPr>
          <p:cNvPr id="17420" name="AutoShape 105"/>
          <p:cNvSpPr>
            <a:spLocks noChangeArrowheads="1"/>
          </p:cNvSpPr>
          <p:nvPr/>
        </p:nvSpPr>
        <p:spPr bwMode="auto">
          <a:xfrm rot="2186541">
            <a:off x="7307263" y="3090863"/>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21" name="Group 106"/>
          <p:cNvGrpSpPr>
            <a:grpSpLocks/>
          </p:cNvGrpSpPr>
          <p:nvPr/>
        </p:nvGrpSpPr>
        <p:grpSpPr bwMode="auto">
          <a:xfrm>
            <a:off x="1882514" y="976121"/>
            <a:ext cx="2992699" cy="2381442"/>
            <a:chOff x="4093" y="2986"/>
            <a:chExt cx="1337" cy="1074"/>
          </a:xfrm>
        </p:grpSpPr>
        <p:sp>
          <p:nvSpPr>
            <p:cNvPr id="1742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a:p>
          </p:txBody>
        </p:sp>
        <p:grpSp>
          <p:nvGrpSpPr>
            <p:cNvPr id="17426" name="Group 108"/>
            <p:cNvGrpSpPr>
              <a:grpSpLocks/>
            </p:cNvGrpSpPr>
            <p:nvPr/>
          </p:nvGrpSpPr>
          <p:grpSpPr bwMode="auto">
            <a:xfrm>
              <a:off x="4765" y="3473"/>
              <a:ext cx="584" cy="539"/>
              <a:chOff x="2371" y="1333"/>
              <a:chExt cx="1641" cy="1516"/>
            </a:xfrm>
          </p:grpSpPr>
          <p:sp>
            <p:nvSpPr>
              <p:cNvPr id="17454"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6"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2"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3"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7" name="Group 119"/>
            <p:cNvGrpSpPr>
              <a:grpSpLocks/>
            </p:cNvGrpSpPr>
            <p:nvPr/>
          </p:nvGrpSpPr>
          <p:grpSpPr bwMode="auto">
            <a:xfrm>
              <a:off x="4535" y="3258"/>
              <a:ext cx="584" cy="539"/>
              <a:chOff x="2371" y="1333"/>
              <a:chExt cx="1641" cy="1516"/>
            </a:xfrm>
          </p:grpSpPr>
          <p:sp>
            <p:nvSpPr>
              <p:cNvPr id="17444"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6"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8" name="Group 130"/>
            <p:cNvGrpSpPr>
              <a:grpSpLocks/>
            </p:cNvGrpSpPr>
            <p:nvPr/>
          </p:nvGrpSpPr>
          <p:grpSpPr bwMode="auto">
            <a:xfrm>
              <a:off x="4304" y="3041"/>
              <a:ext cx="584" cy="539"/>
              <a:chOff x="2371" y="1333"/>
              <a:chExt cx="1641" cy="1516"/>
            </a:xfrm>
          </p:grpSpPr>
          <p:sp>
            <p:nvSpPr>
              <p:cNvPr id="17434"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6"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1"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1"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17432"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17433"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sp>
        <p:nvSpPr>
          <p:cNvPr id="17422" name="Line 146"/>
          <p:cNvSpPr>
            <a:spLocks noChangeShapeType="1"/>
          </p:cNvSpPr>
          <p:nvPr/>
        </p:nvSpPr>
        <p:spPr bwMode="auto">
          <a:xfrm flipV="1">
            <a:off x="4876800" y="1312863"/>
            <a:ext cx="1125538" cy="8636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147"/>
          <p:cNvSpPr>
            <a:spLocks noChangeShapeType="1"/>
          </p:cNvSpPr>
          <p:nvPr/>
        </p:nvSpPr>
        <p:spPr bwMode="auto">
          <a:xfrm>
            <a:off x="4878388" y="2193925"/>
            <a:ext cx="1143000" cy="172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148"/>
          <p:cNvSpPr>
            <a:spLocks noChangeShapeType="1"/>
          </p:cNvSpPr>
          <p:nvPr/>
        </p:nvSpPr>
        <p:spPr bwMode="auto">
          <a:xfrm>
            <a:off x="4876800" y="2185988"/>
            <a:ext cx="1150938" cy="465137"/>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5144040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claims process: two perspectives</a:t>
            </a:r>
          </a:p>
        </p:txBody>
      </p:sp>
      <p:sp>
        <p:nvSpPr>
          <p:cNvPr id="7171" name="Rectangle 3"/>
          <p:cNvSpPr>
            <a:spLocks noGrp="1" noChangeArrowheads="1"/>
          </p:cNvSpPr>
          <p:nvPr>
            <p:ph idx="1"/>
          </p:nvPr>
        </p:nvSpPr>
        <p:spPr/>
        <p:txBody>
          <a:bodyPr/>
          <a:lstStyle/>
          <a:p>
            <a:pPr>
              <a:buFont typeface="Arial" charset="0"/>
              <a:buChar char="•"/>
            </a:pPr>
            <a:r>
              <a:rPr lang="en-US"/>
              <a:t>Two ways to describe the claims process</a:t>
            </a:r>
          </a:p>
          <a:p>
            <a:pPr lvl="1"/>
            <a:r>
              <a:rPr lang="en-US"/>
              <a:t>"Business perspective" - focusing on how the carrier as a whole views claim processing</a:t>
            </a:r>
          </a:p>
          <a:p>
            <a:pPr lvl="1"/>
            <a:r>
              <a:rPr lang="en-US"/>
              <a:t>This is unlike the "functional perspective", which focuses on how claims are processed within ClaimCenter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9738" y="4873625"/>
            <a:ext cx="2516187"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9459" name="Text Box 3"/>
          <p:cNvSpPr txBox="1">
            <a:spLocks noChangeArrowheads="1"/>
          </p:cNvSpPr>
          <p:nvPr/>
        </p:nvSpPr>
        <p:spPr bwMode="auto">
          <a:xfrm>
            <a:off x="531813" y="4930775"/>
            <a:ext cx="23304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external</a:t>
            </a:r>
            <a:br>
              <a:rPr lang="en-US" sz="2200" b="1">
                <a:solidFill>
                  <a:srgbClr val="FF0000"/>
                </a:solidFill>
              </a:rPr>
            </a:br>
            <a:r>
              <a:rPr lang="en-US" sz="2200" b="1">
                <a:solidFill>
                  <a:srgbClr val="FF0000"/>
                </a:solidFill>
              </a:rPr>
              <a:t>FNOL application</a:t>
            </a:r>
          </a:p>
        </p:txBody>
      </p:sp>
      <p:sp>
        <p:nvSpPr>
          <p:cNvPr id="19460" name="Rectangle 4"/>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61" name="Group 5"/>
          <p:cNvGrpSpPr>
            <a:grpSpLocks/>
          </p:cNvGrpSpPr>
          <p:nvPr/>
        </p:nvGrpSpPr>
        <p:grpSpPr bwMode="auto">
          <a:xfrm>
            <a:off x="1752600" y="2933700"/>
            <a:ext cx="1531938" cy="1119188"/>
            <a:chOff x="2336" y="1536"/>
            <a:chExt cx="965" cy="705"/>
          </a:xfrm>
        </p:grpSpPr>
        <p:sp>
          <p:nvSpPr>
            <p:cNvPr id="19486" name="Rectangle 6"/>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7" name="Text Box 7"/>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9462" name="Group 8"/>
          <p:cNvGrpSpPr>
            <a:grpSpLocks/>
          </p:cNvGrpSpPr>
          <p:nvPr/>
        </p:nvGrpSpPr>
        <p:grpSpPr bwMode="auto">
          <a:xfrm>
            <a:off x="3536950" y="2938463"/>
            <a:ext cx="1531938" cy="1119187"/>
            <a:chOff x="3460" y="1539"/>
            <a:chExt cx="965" cy="705"/>
          </a:xfrm>
        </p:grpSpPr>
        <p:sp>
          <p:nvSpPr>
            <p:cNvPr id="19484" name="Rectangle 9"/>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5" name="Text Box 10"/>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9463" name="Group 11"/>
          <p:cNvGrpSpPr>
            <a:grpSpLocks/>
          </p:cNvGrpSpPr>
          <p:nvPr/>
        </p:nvGrpSpPr>
        <p:grpSpPr bwMode="auto">
          <a:xfrm>
            <a:off x="5322888" y="2941638"/>
            <a:ext cx="1531937" cy="1119187"/>
            <a:chOff x="2007" y="3322"/>
            <a:chExt cx="965" cy="705"/>
          </a:xfrm>
        </p:grpSpPr>
        <p:sp>
          <p:nvSpPr>
            <p:cNvPr id="19482" name="Rectangle 12"/>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3" name="Text Box 13"/>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9464" name="Rectangle 14"/>
          <p:cNvSpPr>
            <a:spLocks noGrp="1" noChangeArrowheads="1"/>
          </p:cNvSpPr>
          <p:nvPr>
            <p:ph type="title"/>
          </p:nvPr>
        </p:nvSpPr>
        <p:spPr/>
        <p:txBody>
          <a:bodyPr/>
          <a:lstStyle/>
          <a:p>
            <a:pPr eaLnBrk="1" hangingPunct="1"/>
            <a:r>
              <a:rPr lang="en-US"/>
              <a:t>The intake process: imported claims</a:t>
            </a:r>
          </a:p>
        </p:txBody>
      </p:sp>
      <p:sp>
        <p:nvSpPr>
          <p:cNvPr id="19465" name="Text Box 15"/>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9466" name="Line 16"/>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8" name="Line 18"/>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Line 19"/>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0" name="Group 20"/>
          <p:cNvGrpSpPr>
            <a:grpSpLocks/>
          </p:cNvGrpSpPr>
          <p:nvPr/>
        </p:nvGrpSpPr>
        <p:grpSpPr bwMode="auto">
          <a:xfrm>
            <a:off x="7364413" y="2955925"/>
            <a:ext cx="1531937" cy="1119188"/>
            <a:chOff x="3460" y="1539"/>
            <a:chExt cx="965" cy="705"/>
          </a:xfrm>
        </p:grpSpPr>
        <p:sp>
          <p:nvSpPr>
            <p:cNvPr id="19480" name="Rectangle 21"/>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1" name="Text Box 22"/>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9471"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2" name="Group 26"/>
          <p:cNvGrpSpPr>
            <a:grpSpLocks/>
          </p:cNvGrpSpPr>
          <p:nvPr/>
        </p:nvGrpSpPr>
        <p:grpSpPr bwMode="auto">
          <a:xfrm>
            <a:off x="503238" y="1030288"/>
            <a:ext cx="2516187" cy="1119187"/>
            <a:chOff x="249" y="3010"/>
            <a:chExt cx="1585" cy="705"/>
          </a:xfrm>
        </p:grpSpPr>
        <p:sp>
          <p:nvSpPr>
            <p:cNvPr id="19478"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79"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19473" name="Group 29"/>
          <p:cNvGrpSpPr>
            <a:grpSpLocks/>
          </p:cNvGrpSpPr>
          <p:nvPr/>
        </p:nvGrpSpPr>
        <p:grpSpPr bwMode="auto">
          <a:xfrm flipV="1">
            <a:off x="673100" y="3854450"/>
            <a:ext cx="957263" cy="1004888"/>
            <a:chOff x="502" y="1391"/>
            <a:chExt cx="603" cy="633"/>
          </a:xfrm>
        </p:grpSpPr>
        <p:sp>
          <p:nvSpPr>
            <p:cNvPr id="19476" name="Line 30"/>
            <p:cNvSpPr>
              <a:spLocks noChangeShapeType="1"/>
            </p:cNvSpPr>
            <p:nvPr/>
          </p:nvSpPr>
          <p:spPr bwMode="auto">
            <a:xfrm>
              <a:off x="506" y="1391"/>
              <a:ext cx="0" cy="63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1"/>
            <p:cNvSpPr>
              <a:spLocks noChangeShapeType="1"/>
            </p:cNvSpPr>
            <p:nvPr/>
          </p:nvSpPr>
          <p:spPr bwMode="auto">
            <a:xfrm flipV="1">
              <a:off x="502" y="2015"/>
              <a:ext cx="6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7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solidFill>
                  <a:srgbClr val="FF0000"/>
                </a:solidFill>
              </a:rPr>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72021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537200" y="13128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0483" name="Picture 3"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0338" y="682625"/>
            <a:ext cx="12557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4"/>
          <p:cNvSpPr>
            <a:spLocks noGrp="1" noChangeArrowheads="1"/>
          </p:cNvSpPr>
          <p:nvPr>
            <p:ph type="title"/>
          </p:nvPr>
        </p:nvSpPr>
        <p:spPr/>
        <p:txBody>
          <a:bodyPr/>
          <a:lstStyle/>
          <a:p>
            <a:pPr eaLnBrk="1" hangingPunct="1"/>
            <a:r>
              <a:rPr lang="en-US"/>
              <a:t>First notice application integration</a:t>
            </a:r>
          </a:p>
        </p:txBody>
      </p:sp>
      <p:sp>
        <p:nvSpPr>
          <p:cNvPr id="20485" name="Rectangle 5"/>
          <p:cNvSpPr>
            <a:spLocks noGrp="1" noChangeArrowheads="1"/>
          </p:cNvSpPr>
          <p:nvPr>
            <p:ph idx="1"/>
          </p:nvPr>
        </p:nvSpPr>
        <p:spPr>
          <a:xfrm>
            <a:off x="519113" y="2763838"/>
            <a:ext cx="8318500" cy="3625850"/>
          </a:xfrm>
        </p:spPr>
        <p:txBody>
          <a:bodyPr/>
          <a:lstStyle/>
          <a:p>
            <a:pPr>
              <a:buFont typeface="Arial" charset="0"/>
              <a:buChar char="•"/>
            </a:pPr>
            <a:r>
              <a:rPr lang="en-US" dirty="0"/>
              <a:t>Nearly every instance of ClaimCenter has an integration point to a first notice application</a:t>
            </a:r>
          </a:p>
          <a:p>
            <a:pPr lvl="1"/>
            <a:r>
              <a:rPr lang="en-US" dirty="0"/>
              <a:t>This application stores First Notice of Loss reports in a standard XML-based file format called ACORD XML</a:t>
            </a:r>
          </a:p>
          <a:p>
            <a:pPr lvl="1"/>
            <a:r>
              <a:rPr lang="en-US" dirty="0"/>
              <a:t>It could be hosted by the carrier or by a FNOL service provider</a:t>
            </a:r>
          </a:p>
        </p:txBody>
      </p:sp>
      <p:sp>
        <p:nvSpPr>
          <p:cNvPr id="20486" name="Rectangle 6"/>
          <p:cNvSpPr>
            <a:spLocks noChangeArrowheads="1"/>
          </p:cNvSpPr>
          <p:nvPr/>
        </p:nvSpPr>
        <p:spPr bwMode="auto">
          <a:xfrm>
            <a:off x="5384800" y="11604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0487" name="Text Box 7"/>
          <p:cNvSpPr txBox="1">
            <a:spLocks noChangeArrowheads="1"/>
          </p:cNvSpPr>
          <p:nvPr/>
        </p:nvSpPr>
        <p:spPr bwMode="auto">
          <a:xfrm>
            <a:off x="6462713" y="1182688"/>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First</a:t>
            </a:r>
            <a:br>
              <a:rPr lang="en-US" sz="2000" b="1">
                <a:solidFill>
                  <a:schemeClr val="accent1"/>
                </a:solidFill>
                <a:latin typeface="MetaPlusBook-Roman" pitchFamily="34" charset="0"/>
              </a:rPr>
            </a:br>
            <a:r>
              <a:rPr lang="en-US" sz="2000" b="1">
                <a:solidFill>
                  <a:schemeClr val="accent1"/>
                </a:solidFill>
                <a:latin typeface="MetaPlusBook-Roman" pitchFamily="34" charset="0"/>
              </a:rPr>
              <a:t>Notice</a:t>
            </a:r>
            <a:br>
              <a:rPr lang="en-US" sz="2000" b="1">
                <a:solidFill>
                  <a:schemeClr val="accent1"/>
                </a:solidFill>
                <a:latin typeface="MetaPlusBook-Roman" pitchFamily="34" charset="0"/>
              </a:rPr>
            </a:br>
            <a:r>
              <a:rPr lang="en-US" sz="2000" b="1">
                <a:solidFill>
                  <a:schemeClr val="accent1"/>
                </a:solidFill>
                <a:latin typeface="MetaPlusBook-Roman" pitchFamily="34" charset="0"/>
              </a:rPr>
              <a:t>Application</a:t>
            </a:r>
          </a:p>
        </p:txBody>
      </p:sp>
      <p:pic>
        <p:nvPicPr>
          <p:cNvPr id="20488"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225550"/>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Line 10"/>
          <p:cNvSpPr>
            <a:spLocks noChangeShapeType="1"/>
          </p:cNvSpPr>
          <p:nvPr/>
        </p:nvSpPr>
        <p:spPr bwMode="auto">
          <a:xfrm flipH="1">
            <a:off x="2968625" y="1879600"/>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1"/>
          <p:cNvSpPr>
            <a:spLocks noChangeShapeType="1"/>
          </p:cNvSpPr>
          <p:nvPr/>
        </p:nvSpPr>
        <p:spPr bwMode="auto">
          <a:xfrm>
            <a:off x="2971800" y="1535113"/>
            <a:ext cx="1236663"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2"/>
          <p:cNvGrpSpPr>
            <a:grpSpLocks/>
          </p:cNvGrpSpPr>
          <p:nvPr/>
        </p:nvGrpSpPr>
        <p:grpSpPr bwMode="auto">
          <a:xfrm flipH="1">
            <a:off x="4140200" y="1300163"/>
            <a:ext cx="115888" cy="461962"/>
            <a:chOff x="3067" y="1854"/>
            <a:chExt cx="584" cy="2335"/>
          </a:xfrm>
        </p:grpSpPr>
        <p:sp>
          <p:nvSpPr>
            <p:cNvPr id="20495" name="Rectangle 13"/>
            <p:cNvSpPr>
              <a:spLocks noChangeArrowheads="1"/>
            </p:cNvSpPr>
            <p:nvPr/>
          </p:nvSpPr>
          <p:spPr bwMode="auto">
            <a:xfrm rot="2645782">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496" name="Rectangle 14"/>
            <p:cNvSpPr>
              <a:spLocks noChangeArrowheads="1"/>
            </p:cNvSpPr>
            <p:nvPr/>
          </p:nvSpPr>
          <p:spPr bwMode="auto">
            <a:xfrm rot="18954218" flipH="1">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0492" name="Text Box 15"/>
          <p:cNvSpPr txBox="1">
            <a:spLocks noChangeArrowheads="1"/>
          </p:cNvSpPr>
          <p:nvPr/>
        </p:nvSpPr>
        <p:spPr bwMode="auto">
          <a:xfrm>
            <a:off x="3235325" y="1871663"/>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FNOL reports</a:t>
            </a:r>
          </a:p>
        </p:txBody>
      </p:sp>
      <p:pic>
        <p:nvPicPr>
          <p:cNvPr id="20493" name="Picture 16"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47675"/>
            <a:ext cx="1255713"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7288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297994589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616075" y="2836863"/>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grpSp>
        <p:nvGrpSpPr>
          <p:cNvPr id="22531" name="Group 3"/>
          <p:cNvGrpSpPr>
            <a:grpSpLocks/>
          </p:cNvGrpSpPr>
          <p:nvPr/>
        </p:nvGrpSpPr>
        <p:grpSpPr bwMode="auto">
          <a:xfrm>
            <a:off x="439738" y="4873625"/>
            <a:ext cx="2516187" cy="1119188"/>
            <a:chOff x="249" y="3010"/>
            <a:chExt cx="1585" cy="705"/>
          </a:xfrm>
        </p:grpSpPr>
        <p:sp>
          <p:nvSpPr>
            <p:cNvPr id="22557"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8" name="Text Box 5"/>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22532" name="Rectangle 6"/>
          <p:cNvSpPr>
            <a:spLocks noGrp="1" noChangeArrowheads="1"/>
          </p:cNvSpPr>
          <p:nvPr>
            <p:ph type="title"/>
          </p:nvPr>
        </p:nvSpPr>
        <p:spPr/>
        <p:txBody>
          <a:bodyPr/>
          <a:lstStyle/>
          <a:p>
            <a:pPr eaLnBrk="1" hangingPunct="1"/>
            <a:r>
              <a:rPr lang="en-US"/>
              <a:t>The intake process: automated claim setup</a:t>
            </a:r>
          </a:p>
        </p:txBody>
      </p:sp>
      <p:sp>
        <p:nvSpPr>
          <p:cNvPr id="22533"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5" name="Group 9"/>
          <p:cNvGrpSpPr>
            <a:grpSpLocks/>
          </p:cNvGrpSpPr>
          <p:nvPr/>
        </p:nvGrpSpPr>
        <p:grpSpPr bwMode="auto">
          <a:xfrm>
            <a:off x="7364413" y="2955925"/>
            <a:ext cx="1531937" cy="1119188"/>
            <a:chOff x="3460" y="1539"/>
            <a:chExt cx="965" cy="705"/>
          </a:xfrm>
        </p:grpSpPr>
        <p:sp>
          <p:nvSpPr>
            <p:cNvPr id="22555"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6"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22536" name="Line 14"/>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7" name="Group 15"/>
          <p:cNvGrpSpPr>
            <a:grpSpLocks/>
          </p:cNvGrpSpPr>
          <p:nvPr/>
        </p:nvGrpSpPr>
        <p:grpSpPr bwMode="auto">
          <a:xfrm>
            <a:off x="503238" y="1030288"/>
            <a:ext cx="2516187" cy="1119187"/>
            <a:chOff x="249" y="3010"/>
            <a:chExt cx="1585" cy="705"/>
          </a:xfrm>
        </p:grpSpPr>
        <p:sp>
          <p:nvSpPr>
            <p:cNvPr id="22553"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4" name="Text Box 17"/>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22538" name="Group 18"/>
          <p:cNvGrpSpPr>
            <a:grpSpLocks/>
          </p:cNvGrpSpPr>
          <p:nvPr/>
        </p:nvGrpSpPr>
        <p:grpSpPr bwMode="auto">
          <a:xfrm flipV="1">
            <a:off x="673100" y="3854450"/>
            <a:ext cx="957263" cy="1004888"/>
            <a:chOff x="502" y="1391"/>
            <a:chExt cx="603" cy="633"/>
          </a:xfrm>
        </p:grpSpPr>
        <p:sp>
          <p:nvSpPr>
            <p:cNvPr id="22551"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2"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539" name="Rectangle 21"/>
          <p:cNvSpPr>
            <a:spLocks noChangeArrowheads="1"/>
          </p:cNvSpPr>
          <p:nvPr/>
        </p:nvSpPr>
        <p:spPr bwMode="auto">
          <a:xfrm>
            <a:off x="1725613" y="2927350"/>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0" name="Rectangle 22"/>
          <p:cNvSpPr>
            <a:spLocks noChangeArrowheads="1"/>
          </p:cNvSpPr>
          <p:nvPr/>
        </p:nvSpPr>
        <p:spPr bwMode="auto">
          <a:xfrm>
            <a:off x="3511550" y="2932113"/>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1" name="Rectangle 23"/>
          <p:cNvSpPr>
            <a:spLocks noChangeArrowheads="1"/>
          </p:cNvSpPr>
          <p:nvPr/>
        </p:nvSpPr>
        <p:spPr bwMode="auto">
          <a:xfrm>
            <a:off x="5295900" y="2935288"/>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2" name="Line 24"/>
          <p:cNvSpPr>
            <a:spLocks noChangeShapeType="1"/>
          </p:cNvSpPr>
          <p:nvPr/>
        </p:nvSpPr>
        <p:spPr bwMode="auto">
          <a:xfrm>
            <a:off x="3233738" y="351948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Line 25"/>
          <p:cNvSpPr>
            <a:spLocks noChangeShapeType="1"/>
          </p:cNvSpPr>
          <p:nvPr/>
        </p:nvSpPr>
        <p:spPr bwMode="auto">
          <a:xfrm>
            <a:off x="5019675" y="3519488"/>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4" name="Text Box 26"/>
          <p:cNvSpPr txBox="1">
            <a:spLocks noChangeArrowheads="1"/>
          </p:cNvSpPr>
          <p:nvPr/>
        </p:nvSpPr>
        <p:spPr bwMode="auto">
          <a:xfrm>
            <a:off x="1711325" y="3152775"/>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2545" name="Text Box 27"/>
          <p:cNvSpPr txBox="1">
            <a:spLocks noChangeArrowheads="1"/>
          </p:cNvSpPr>
          <p:nvPr/>
        </p:nvSpPr>
        <p:spPr bwMode="auto">
          <a:xfrm>
            <a:off x="3495675" y="315753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2546" name="Text Box 28"/>
          <p:cNvSpPr txBox="1">
            <a:spLocks noChangeArrowheads="1"/>
          </p:cNvSpPr>
          <p:nvPr/>
        </p:nvSpPr>
        <p:spPr bwMode="auto">
          <a:xfrm>
            <a:off x="5281613" y="2989263"/>
            <a:ext cx="15319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2547"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Automated Claim Setup</a:t>
            </a:r>
          </a:p>
        </p:txBody>
      </p:sp>
      <p:sp>
        <p:nvSpPr>
          <p:cNvPr id="22548"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Prepare claim for adjudication</a:t>
            </a:r>
            <a:endParaRPr lang="en-US" sz="2400" kern="0" dirty="0">
              <a:latin typeface="+mn-lt"/>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47637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Automated claim setup</a:t>
            </a:r>
          </a:p>
        </p:txBody>
      </p:sp>
      <p:sp>
        <p:nvSpPr>
          <p:cNvPr id="23555" name="Rectangle 3"/>
          <p:cNvSpPr>
            <a:spLocks noGrp="1" noChangeArrowheads="1"/>
          </p:cNvSpPr>
          <p:nvPr>
            <p:ph idx="1"/>
          </p:nvPr>
        </p:nvSpPr>
        <p:spPr>
          <a:xfrm>
            <a:off x="519113" y="2905125"/>
            <a:ext cx="8318500" cy="3484563"/>
          </a:xfrm>
        </p:spPr>
        <p:txBody>
          <a:bodyPr/>
          <a:lstStyle/>
          <a:p>
            <a:pPr>
              <a:buFont typeface="Arial" charset="0"/>
              <a:buChar char="•"/>
            </a:pPr>
            <a:r>
              <a:rPr lang="en-US"/>
              <a:t>A series of rules designed to:</a:t>
            </a:r>
          </a:p>
          <a:p>
            <a:pPr lvl="1"/>
            <a:r>
              <a:rPr lang="en-US"/>
              <a:t>Execute any work required for the claim that can be done automatically (such as generating a list of activities to complete)</a:t>
            </a:r>
          </a:p>
          <a:p>
            <a:pPr lvl="1"/>
            <a:r>
              <a:rPr lang="en-US"/>
              <a:t>Ensure that the claim is ready for adjudication</a:t>
            </a:r>
          </a:p>
          <a:p>
            <a:pPr lvl="1"/>
            <a:r>
              <a:rPr lang="en-US"/>
              <a:t>Sometimes referred to as “SAW”</a:t>
            </a:r>
          </a:p>
          <a:p>
            <a:pPr lvl="2"/>
            <a:r>
              <a:rPr lang="en-US"/>
              <a:t>Segment</a:t>
            </a:r>
          </a:p>
          <a:p>
            <a:pPr lvl="2"/>
            <a:r>
              <a:rPr lang="en-US"/>
              <a:t>Assign</a:t>
            </a:r>
          </a:p>
          <a:p>
            <a:pPr lvl="2"/>
            <a:r>
              <a:rPr lang="en-US"/>
              <a:t>Workplan</a:t>
            </a:r>
          </a:p>
        </p:txBody>
      </p:sp>
      <p:sp>
        <p:nvSpPr>
          <p:cNvPr id="2355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355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6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Text Box 10"/>
          <p:cNvSpPr txBox="1">
            <a:spLocks noChangeArrowheads="1"/>
          </p:cNvSpPr>
          <p:nvPr/>
        </p:nvSpPr>
        <p:spPr bwMode="auto">
          <a:xfrm>
            <a:off x="2079625" y="155098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3563" name="Text Box 11"/>
          <p:cNvSpPr txBox="1">
            <a:spLocks noChangeArrowheads="1"/>
          </p:cNvSpPr>
          <p:nvPr/>
        </p:nvSpPr>
        <p:spPr bwMode="auto">
          <a:xfrm>
            <a:off x="3863975" y="155575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3564" name="Text Box 12"/>
          <p:cNvSpPr txBox="1">
            <a:spLocks noChangeArrowheads="1"/>
          </p:cNvSpPr>
          <p:nvPr/>
        </p:nvSpPr>
        <p:spPr bwMode="auto">
          <a:xfrm>
            <a:off x="5649913" y="1387475"/>
            <a:ext cx="15319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3565" name="Text Box 13"/>
          <p:cNvSpPr txBox="1">
            <a:spLocks noChangeArrowheads="1"/>
          </p:cNvSpPr>
          <p:nvPr/>
        </p:nvSpPr>
        <p:spPr bwMode="auto">
          <a:xfrm>
            <a:off x="2598738" y="844550"/>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Tree>
    <p:extLst>
      <p:ext uri="{BB962C8B-B14F-4D97-AF65-F5344CB8AC3E}">
        <p14:creationId xmlns:p14="http://schemas.microsoft.com/office/powerpoint/2010/main" val="336408445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35843" name="Rectangle 3"/>
          <p:cNvSpPr>
            <a:spLocks noGrp="1" noChangeArrowheads="1"/>
          </p:cNvSpPr>
          <p:nvPr>
            <p:ph type="title"/>
          </p:nvPr>
        </p:nvSpPr>
        <p:spPr/>
        <p:txBody>
          <a:bodyPr/>
          <a:lstStyle/>
          <a:p>
            <a:pPr eaLnBrk="1" hangingPunct="1"/>
            <a:r>
              <a:rPr lang="en-US"/>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35938" name="Group 5"/>
            <p:cNvGrpSpPr>
              <a:grpSpLocks/>
            </p:cNvGrpSpPr>
            <p:nvPr/>
          </p:nvGrpSpPr>
          <p:grpSpPr bwMode="auto">
            <a:xfrm>
              <a:off x="350" y="1958"/>
              <a:ext cx="965" cy="705"/>
              <a:chOff x="2434" y="838"/>
              <a:chExt cx="965" cy="705"/>
            </a:xfrm>
          </p:grpSpPr>
          <p:sp>
            <p:nvSpPr>
              <p:cNvPr id="35961"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62" name="Text Box 7"/>
              <p:cNvSpPr txBox="1">
                <a:spLocks noChangeArrowheads="1"/>
              </p:cNvSpPr>
              <p:nvPr/>
            </p:nvSpPr>
            <p:spPr bwMode="auto">
              <a:xfrm>
                <a:off x="2434" y="980"/>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sp>
          <p:nvSpPr>
            <p:cNvPr id="35939"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40" name="Group 9"/>
            <p:cNvGrpSpPr>
              <a:grpSpLocks/>
            </p:cNvGrpSpPr>
            <p:nvPr/>
          </p:nvGrpSpPr>
          <p:grpSpPr bwMode="auto">
            <a:xfrm>
              <a:off x="4315" y="2013"/>
              <a:ext cx="612" cy="613"/>
              <a:chOff x="2452" y="533"/>
              <a:chExt cx="808" cy="809"/>
            </a:xfrm>
          </p:grpSpPr>
          <p:sp>
            <p:nvSpPr>
              <p:cNvPr id="35957"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8"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9"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60"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41" name="Group 14"/>
            <p:cNvGrpSpPr>
              <a:grpSpLocks/>
            </p:cNvGrpSpPr>
            <p:nvPr/>
          </p:nvGrpSpPr>
          <p:grpSpPr bwMode="auto">
            <a:xfrm>
              <a:off x="4701" y="2168"/>
              <a:ext cx="714" cy="481"/>
              <a:chOff x="2984" y="3331"/>
              <a:chExt cx="845" cy="569"/>
            </a:xfrm>
          </p:grpSpPr>
          <p:sp>
            <p:nvSpPr>
              <p:cNvPr id="35944"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45" name="Group 16"/>
              <p:cNvGrpSpPr>
                <a:grpSpLocks/>
              </p:cNvGrpSpPr>
              <p:nvPr/>
            </p:nvGrpSpPr>
            <p:grpSpPr bwMode="auto">
              <a:xfrm>
                <a:off x="3386" y="3487"/>
                <a:ext cx="443" cy="398"/>
                <a:chOff x="4838" y="2218"/>
                <a:chExt cx="395" cy="355"/>
              </a:xfrm>
            </p:grpSpPr>
            <p:sp>
              <p:nvSpPr>
                <p:cNvPr id="35946" name="Freeform 1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7" name="Freeform 1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8" name="Freeform 1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9" name="Freeform 2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0" name="Freeform 2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1" name="Freeform 2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2" name="Freeform 2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3"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4"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5" name="Freeform 2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6"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942"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43"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35893"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894" name="Group 32"/>
            <p:cNvGrpSpPr>
              <a:grpSpLocks/>
            </p:cNvGrpSpPr>
            <p:nvPr/>
          </p:nvGrpSpPr>
          <p:grpSpPr bwMode="auto">
            <a:xfrm>
              <a:off x="350" y="3082"/>
              <a:ext cx="965" cy="705"/>
              <a:chOff x="3559" y="840"/>
              <a:chExt cx="965" cy="705"/>
            </a:xfrm>
          </p:grpSpPr>
          <p:sp>
            <p:nvSpPr>
              <p:cNvPr id="35936"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37" name="Text Box 34"/>
              <p:cNvSpPr txBox="1">
                <a:spLocks noChangeArrowheads="1"/>
              </p:cNvSpPr>
              <p:nvPr/>
            </p:nvSpPr>
            <p:spPr bwMode="auto">
              <a:xfrm>
                <a:off x="3559" y="874"/>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grpSp>
          <p:nvGrpSpPr>
            <p:cNvPr id="35895" name="Group 35"/>
            <p:cNvGrpSpPr>
              <a:grpSpLocks/>
            </p:cNvGrpSpPr>
            <p:nvPr/>
          </p:nvGrpSpPr>
          <p:grpSpPr bwMode="auto">
            <a:xfrm>
              <a:off x="2770" y="2987"/>
              <a:ext cx="447" cy="569"/>
              <a:chOff x="1230" y="487"/>
              <a:chExt cx="873" cy="1110"/>
            </a:xfrm>
          </p:grpSpPr>
          <p:sp>
            <p:nvSpPr>
              <p:cNvPr id="35930"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31"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2"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3"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34" name="Freeform 40"/>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35"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96"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7"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98"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9"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0"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901" name="Group 47"/>
            <p:cNvGrpSpPr>
              <a:grpSpLocks/>
            </p:cNvGrpSpPr>
            <p:nvPr/>
          </p:nvGrpSpPr>
          <p:grpSpPr bwMode="auto">
            <a:xfrm>
              <a:off x="2946" y="3188"/>
              <a:ext cx="447" cy="569"/>
              <a:chOff x="1230" y="487"/>
              <a:chExt cx="873" cy="1110"/>
            </a:xfrm>
          </p:grpSpPr>
          <p:sp>
            <p:nvSpPr>
              <p:cNvPr id="35924"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25"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6"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7"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8" name="Freeform 52"/>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9"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2" name="Group 54"/>
            <p:cNvGrpSpPr>
              <a:grpSpLocks/>
            </p:cNvGrpSpPr>
            <p:nvPr/>
          </p:nvGrpSpPr>
          <p:grpSpPr bwMode="auto">
            <a:xfrm>
              <a:off x="3122" y="3389"/>
              <a:ext cx="447" cy="569"/>
              <a:chOff x="1230" y="487"/>
              <a:chExt cx="873" cy="1110"/>
            </a:xfrm>
          </p:grpSpPr>
          <p:sp>
            <p:nvSpPr>
              <p:cNvPr id="35918"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19"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0"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1"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2" name="Freeform 59"/>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3"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3" name="Group 61"/>
            <p:cNvGrpSpPr>
              <a:grpSpLocks/>
            </p:cNvGrpSpPr>
            <p:nvPr/>
          </p:nvGrpSpPr>
          <p:grpSpPr bwMode="auto">
            <a:xfrm>
              <a:off x="4320" y="3585"/>
              <a:ext cx="384" cy="385"/>
              <a:chOff x="2452" y="533"/>
              <a:chExt cx="808" cy="809"/>
            </a:xfrm>
          </p:grpSpPr>
          <p:sp>
            <p:nvSpPr>
              <p:cNvPr id="35914"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5"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6"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7"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04" name="Group 66"/>
            <p:cNvGrpSpPr>
              <a:grpSpLocks/>
            </p:cNvGrpSpPr>
            <p:nvPr/>
          </p:nvGrpSpPr>
          <p:grpSpPr bwMode="auto">
            <a:xfrm>
              <a:off x="4636" y="3743"/>
              <a:ext cx="413" cy="306"/>
              <a:chOff x="1621" y="755"/>
              <a:chExt cx="780" cy="578"/>
            </a:xfrm>
          </p:grpSpPr>
          <p:sp>
            <p:nvSpPr>
              <p:cNvPr id="35908"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09" name="Group 68"/>
              <p:cNvGrpSpPr>
                <a:grpSpLocks/>
              </p:cNvGrpSpPr>
              <p:nvPr/>
            </p:nvGrpSpPr>
            <p:grpSpPr bwMode="auto">
              <a:xfrm>
                <a:off x="1945" y="1038"/>
                <a:ext cx="456" cy="295"/>
                <a:chOff x="2657" y="3160"/>
                <a:chExt cx="670" cy="433"/>
              </a:xfrm>
            </p:grpSpPr>
            <p:sp>
              <p:nvSpPr>
                <p:cNvPr id="35910" name="Freeform 69"/>
                <p:cNvSpPr>
                  <a:spLocks/>
                </p:cNvSpPr>
                <p:nvPr/>
              </p:nvSpPr>
              <p:spPr bwMode="auto">
                <a:xfrm>
                  <a:off x="2787" y="3160"/>
                  <a:ext cx="249" cy="123"/>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1" name="Freeform 70"/>
                <p:cNvSpPr>
                  <a:spLocks/>
                </p:cNvSpPr>
                <p:nvPr/>
              </p:nvSpPr>
              <p:spPr bwMode="auto">
                <a:xfrm>
                  <a:off x="2657" y="3468"/>
                  <a:ext cx="249" cy="125"/>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2" name="Freeform 71"/>
                <p:cNvSpPr>
                  <a:spLocks/>
                </p:cNvSpPr>
                <p:nvPr/>
              </p:nvSpPr>
              <p:spPr bwMode="auto">
                <a:xfrm>
                  <a:off x="2697" y="3226"/>
                  <a:ext cx="298" cy="299"/>
                </a:xfrm>
                <a:custGeom>
                  <a:avLst/>
                  <a:gdLst>
                    <a:gd name="T0" fmla="*/ 2 w 650"/>
                    <a:gd name="T1" fmla="*/ 3 h 650"/>
                    <a:gd name="T2" fmla="*/ 2 w 650"/>
                    <a:gd name="T3" fmla="*/ 3 h 650"/>
                    <a:gd name="T4" fmla="*/ 2 w 650"/>
                    <a:gd name="T5" fmla="*/ 3 h 650"/>
                    <a:gd name="T6" fmla="*/ 2 w 650"/>
                    <a:gd name="T7" fmla="*/ 3 h 650"/>
                    <a:gd name="T8" fmla="*/ 2 w 650"/>
                    <a:gd name="T9" fmla="*/ 3 h 650"/>
                    <a:gd name="T10" fmla="*/ 3 w 650"/>
                    <a:gd name="T11" fmla="*/ 1 h 650"/>
                    <a:gd name="T12" fmla="*/ 3 w 650"/>
                    <a:gd name="T13" fmla="*/ 1 h 650"/>
                    <a:gd name="T14" fmla="*/ 3 w 650"/>
                    <a:gd name="T15" fmla="*/ 1 h 650"/>
                    <a:gd name="T16" fmla="*/ 3 w 650"/>
                    <a:gd name="T17" fmla="*/ 1 h 650"/>
                    <a:gd name="T18" fmla="*/ 3 w 650"/>
                    <a:gd name="T19" fmla="*/ 0 h 650"/>
                    <a:gd name="T20" fmla="*/ 1 w 650"/>
                    <a:gd name="T21" fmla="*/ 0 h 650"/>
                    <a:gd name="T22" fmla="*/ 1 w 650"/>
                    <a:gd name="T23" fmla="*/ 0 h 650"/>
                    <a:gd name="T24" fmla="*/ 1 w 650"/>
                    <a:gd name="T25" fmla="*/ 0 h 650"/>
                    <a:gd name="T26" fmla="*/ 1 w 650"/>
                    <a:gd name="T27" fmla="*/ 0 h 650"/>
                    <a:gd name="T28" fmla="*/ 0 w 650"/>
                    <a:gd name="T29" fmla="*/ 0 h 650"/>
                    <a:gd name="T30" fmla="*/ 0 w 650"/>
                    <a:gd name="T31" fmla="*/ 2 h 650"/>
                    <a:gd name="T32" fmla="*/ 0 w 650"/>
                    <a:gd name="T33" fmla="*/ 2 h 650"/>
                    <a:gd name="T34" fmla="*/ 0 w 650"/>
                    <a:gd name="T35" fmla="*/ 2 h 650"/>
                    <a:gd name="T36" fmla="*/ 0 w 650"/>
                    <a:gd name="T37" fmla="*/ 2 h 650"/>
                    <a:gd name="T38" fmla="*/ 0 w 650"/>
                    <a:gd name="T39" fmla="*/ 2 h 650"/>
                    <a:gd name="T40" fmla="*/ 2 w 650"/>
                    <a:gd name="T41" fmla="*/ 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3"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905"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6"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7"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46" name="Group 76"/>
          <p:cNvGrpSpPr>
            <a:grpSpLocks/>
          </p:cNvGrpSpPr>
          <p:nvPr/>
        </p:nvGrpSpPr>
        <p:grpSpPr bwMode="auto">
          <a:xfrm>
            <a:off x="8367713" y="34925"/>
            <a:ext cx="741362" cy="792163"/>
            <a:chOff x="3777" y="1768"/>
            <a:chExt cx="467" cy="499"/>
          </a:xfrm>
        </p:grpSpPr>
        <p:sp>
          <p:nvSpPr>
            <p:cNvPr id="35891"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2"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35889"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0"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35848" name="Group 82"/>
          <p:cNvGrpSpPr>
            <a:grpSpLocks/>
          </p:cNvGrpSpPr>
          <p:nvPr/>
        </p:nvGrpSpPr>
        <p:grpSpPr bwMode="auto">
          <a:xfrm>
            <a:off x="3424238" y="1160463"/>
            <a:ext cx="1871662" cy="1377950"/>
            <a:chOff x="2083" y="1606"/>
            <a:chExt cx="1489" cy="1097"/>
          </a:xfrm>
        </p:grpSpPr>
        <p:sp>
          <p:nvSpPr>
            <p:cNvPr id="35856"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5857"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8"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9"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60"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5861"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5862"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3"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5864" name="Freeform 9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5" name="Freeform 9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6"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7"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8"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5869" name="Group 96"/>
            <p:cNvGrpSpPr>
              <a:grpSpLocks/>
            </p:cNvGrpSpPr>
            <p:nvPr/>
          </p:nvGrpSpPr>
          <p:grpSpPr bwMode="auto">
            <a:xfrm>
              <a:off x="2221" y="1871"/>
              <a:ext cx="518" cy="782"/>
              <a:chOff x="2400" y="1656"/>
              <a:chExt cx="752" cy="1136"/>
            </a:xfrm>
          </p:grpSpPr>
          <p:sp>
            <p:nvSpPr>
              <p:cNvPr id="35882"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83"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4"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5"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6"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5887"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88"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70" name="Group 104"/>
            <p:cNvGrpSpPr>
              <a:grpSpLocks/>
            </p:cNvGrpSpPr>
            <p:nvPr/>
          </p:nvGrpSpPr>
          <p:grpSpPr bwMode="auto">
            <a:xfrm rot="-6511945">
              <a:off x="2834" y="1842"/>
              <a:ext cx="518" cy="783"/>
              <a:chOff x="2400" y="1656"/>
              <a:chExt cx="752" cy="1136"/>
            </a:xfrm>
          </p:grpSpPr>
          <p:sp>
            <p:nvSpPr>
              <p:cNvPr id="35875"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6"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7"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8"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9"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0"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1"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71" name="Freeform 11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5872" name="Freeform 11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3"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4"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35850"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35851" name="Group 118"/>
            <p:cNvGrpSpPr>
              <a:grpSpLocks/>
            </p:cNvGrpSpPr>
            <p:nvPr/>
          </p:nvGrpSpPr>
          <p:grpSpPr bwMode="auto">
            <a:xfrm>
              <a:off x="350" y="835"/>
              <a:ext cx="965" cy="705"/>
              <a:chOff x="357" y="835"/>
              <a:chExt cx="965" cy="705"/>
            </a:xfrm>
          </p:grpSpPr>
          <p:sp>
            <p:nvSpPr>
              <p:cNvPr id="35854"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855" name="Text Box 120"/>
              <p:cNvSpPr txBox="1">
                <a:spLocks noChangeArrowheads="1"/>
              </p:cNvSpPr>
              <p:nvPr/>
            </p:nvSpPr>
            <p:spPr bwMode="auto">
              <a:xfrm>
                <a:off x="357" y="9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sp>
          <p:nvSpPr>
            <p:cNvPr id="35852"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53"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easy</a:t>
              </a:r>
            </a:p>
          </p:txBody>
        </p:sp>
      </p:grpSp>
    </p:spTree>
    <p:extLst>
      <p:ext uri="{BB962C8B-B14F-4D97-AF65-F5344CB8AC3E}">
        <p14:creationId xmlns:p14="http://schemas.microsoft.com/office/powerpoint/2010/main" val="2054455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t>New claim validation</a:t>
            </a:r>
          </a:p>
        </p:txBody>
      </p:sp>
    </p:spTree>
    <p:extLst>
      <p:ext uri="{BB962C8B-B14F-4D97-AF65-F5344CB8AC3E}">
        <p14:creationId xmlns:p14="http://schemas.microsoft.com/office/powerpoint/2010/main" val="297994589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39738" y="4873625"/>
            <a:ext cx="2516187" cy="1119188"/>
            <a:chOff x="249" y="3010"/>
            <a:chExt cx="1585" cy="705"/>
          </a:xfrm>
        </p:grpSpPr>
        <p:sp>
          <p:nvSpPr>
            <p:cNvPr id="37918"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9"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37891"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7892" name="Group 6"/>
          <p:cNvGrpSpPr>
            <a:grpSpLocks/>
          </p:cNvGrpSpPr>
          <p:nvPr/>
        </p:nvGrpSpPr>
        <p:grpSpPr bwMode="auto">
          <a:xfrm>
            <a:off x="1752600" y="2933700"/>
            <a:ext cx="1531938" cy="1119188"/>
            <a:chOff x="2336" y="1536"/>
            <a:chExt cx="965" cy="705"/>
          </a:xfrm>
        </p:grpSpPr>
        <p:sp>
          <p:nvSpPr>
            <p:cNvPr id="37916"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7"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37893" name="Group 9"/>
          <p:cNvGrpSpPr>
            <a:grpSpLocks/>
          </p:cNvGrpSpPr>
          <p:nvPr/>
        </p:nvGrpSpPr>
        <p:grpSpPr bwMode="auto">
          <a:xfrm>
            <a:off x="3536950" y="2938463"/>
            <a:ext cx="1531938" cy="1119187"/>
            <a:chOff x="3460" y="1539"/>
            <a:chExt cx="965" cy="705"/>
          </a:xfrm>
        </p:grpSpPr>
        <p:sp>
          <p:nvSpPr>
            <p:cNvPr id="37914"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5"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37894" name="Group 12"/>
          <p:cNvGrpSpPr>
            <a:grpSpLocks/>
          </p:cNvGrpSpPr>
          <p:nvPr/>
        </p:nvGrpSpPr>
        <p:grpSpPr bwMode="auto">
          <a:xfrm>
            <a:off x="5322888" y="2941638"/>
            <a:ext cx="1531937" cy="1119187"/>
            <a:chOff x="2007" y="3322"/>
            <a:chExt cx="965" cy="705"/>
          </a:xfrm>
        </p:grpSpPr>
        <p:sp>
          <p:nvSpPr>
            <p:cNvPr id="37912"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3"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37895" name="Rectangle 15"/>
          <p:cNvSpPr>
            <a:spLocks noGrp="1" noChangeArrowheads="1"/>
          </p:cNvSpPr>
          <p:nvPr>
            <p:ph type="title"/>
          </p:nvPr>
        </p:nvSpPr>
        <p:spPr/>
        <p:txBody>
          <a:bodyPr/>
          <a:lstStyle/>
          <a:p>
            <a:pPr eaLnBrk="1" hangingPunct="1"/>
            <a:r>
              <a:rPr lang="en-US"/>
              <a:t>The intake process: claim validation</a:t>
            </a:r>
          </a:p>
        </p:txBody>
      </p:sp>
      <p:sp>
        <p:nvSpPr>
          <p:cNvPr id="37896"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37897"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8"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9"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0"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1" name="Rectangle 21"/>
          <p:cNvSpPr>
            <a:spLocks noChangeArrowheads="1"/>
          </p:cNvSpPr>
          <p:nvPr/>
        </p:nvSpPr>
        <p:spPr bwMode="auto">
          <a:xfrm>
            <a:off x="7373938" y="2955925"/>
            <a:ext cx="1511300"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37902" name="Text Box 22"/>
          <p:cNvSpPr txBox="1">
            <a:spLocks noChangeArrowheads="1"/>
          </p:cNvSpPr>
          <p:nvPr/>
        </p:nvSpPr>
        <p:spPr bwMode="auto">
          <a:xfrm>
            <a:off x="7364413" y="3175000"/>
            <a:ext cx="15319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Validate</a:t>
            </a:r>
            <a:br>
              <a:rPr lang="en-US" sz="2200" b="1">
                <a:solidFill>
                  <a:srgbClr val="FF0000"/>
                </a:solidFill>
              </a:rPr>
            </a:br>
            <a:r>
              <a:rPr lang="en-US" sz="2200" b="1">
                <a:solidFill>
                  <a:srgbClr val="FF0000"/>
                </a:solidFill>
              </a:rPr>
              <a:t>claim</a:t>
            </a:r>
          </a:p>
        </p:txBody>
      </p:sp>
      <p:sp>
        <p:nvSpPr>
          <p:cNvPr id="37903"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7904" name="Group 26"/>
          <p:cNvGrpSpPr>
            <a:grpSpLocks/>
          </p:cNvGrpSpPr>
          <p:nvPr/>
        </p:nvGrpSpPr>
        <p:grpSpPr bwMode="auto">
          <a:xfrm>
            <a:off x="503238" y="1030288"/>
            <a:ext cx="2516187" cy="1119187"/>
            <a:chOff x="249" y="3010"/>
            <a:chExt cx="1585" cy="705"/>
          </a:xfrm>
        </p:grpSpPr>
        <p:sp>
          <p:nvSpPr>
            <p:cNvPr id="37910"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1"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37905" name="Group 29"/>
          <p:cNvGrpSpPr>
            <a:grpSpLocks/>
          </p:cNvGrpSpPr>
          <p:nvPr/>
        </p:nvGrpSpPr>
        <p:grpSpPr bwMode="auto">
          <a:xfrm flipV="1">
            <a:off x="673100" y="3854450"/>
            <a:ext cx="957263" cy="1004888"/>
            <a:chOff x="502" y="1391"/>
            <a:chExt cx="603" cy="633"/>
          </a:xfrm>
        </p:grpSpPr>
        <p:sp>
          <p:nvSpPr>
            <p:cNvPr id="37908"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9"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7906"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87841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Ensuring completeness of new claim</a:t>
            </a:r>
          </a:p>
        </p:txBody>
      </p:sp>
      <p:sp>
        <p:nvSpPr>
          <p:cNvPr id="38915" name="Rectangle 3"/>
          <p:cNvSpPr>
            <a:spLocks noGrp="1" noChangeArrowheads="1"/>
          </p:cNvSpPr>
          <p:nvPr>
            <p:ph idx="1"/>
          </p:nvPr>
        </p:nvSpPr>
        <p:spPr>
          <a:xfrm>
            <a:off x="306388" y="1819275"/>
            <a:ext cx="2547937" cy="4570413"/>
          </a:xfrm>
        </p:spPr>
        <p:txBody>
          <a:bodyPr/>
          <a:lstStyle/>
          <a:p>
            <a:pPr>
              <a:buFont typeface="Arial" charset="0"/>
              <a:buChar char="•"/>
            </a:pPr>
            <a:r>
              <a:rPr lang="en-US"/>
              <a:t>ClaimCenter validation levels measure claim maturity</a:t>
            </a:r>
          </a:p>
          <a:p>
            <a:pPr lvl="1"/>
            <a:r>
              <a:rPr lang="en-US"/>
              <a:t>Also used at end of intake to ensure claim is complete enough to begin adjudication</a:t>
            </a:r>
          </a:p>
        </p:txBody>
      </p:sp>
      <p:sp>
        <p:nvSpPr>
          <p:cNvPr id="38916" name="Text Box 4"/>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8917" name="AutoShape 5"/>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18" name="Text Box 6"/>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8919" name="AutoShape 7"/>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20" name="Text Box 8"/>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8921" name="AutoShape 9"/>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2" name="AutoShape 10"/>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3" name="Text Box 11"/>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38924" name="Rectangle 12"/>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5" name="Text Box 13"/>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38926" name="Rectangle 14"/>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7" name="Text Box 15"/>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38928" name="Rectangle 16"/>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9" name="Text Box 17"/>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Loss date is specified</a:t>
            </a:r>
          </a:p>
        </p:txBody>
      </p:sp>
      <p:sp>
        <p:nvSpPr>
          <p:cNvPr id="38930" name="Rectangle 18"/>
          <p:cNvSpPr>
            <a:spLocks noChangeArrowheads="1"/>
          </p:cNvSpPr>
          <p:nvPr/>
        </p:nvSpPr>
        <p:spPr bwMode="auto">
          <a:xfrm>
            <a:off x="3117850" y="3260725"/>
            <a:ext cx="284163"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46091044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New claim wizard claims</a:t>
            </a:r>
          </a:p>
        </p:txBody>
      </p:sp>
      <p:sp>
        <p:nvSpPr>
          <p:cNvPr id="39939" name="Rectangle 58"/>
          <p:cNvSpPr>
            <a:spLocks noGrp="1" noChangeArrowheads="1"/>
          </p:cNvSpPr>
          <p:nvPr>
            <p:ph idx="1"/>
          </p:nvPr>
        </p:nvSpPr>
        <p:spPr>
          <a:xfrm>
            <a:off x="447675" y="1776413"/>
            <a:ext cx="2359025" cy="4395787"/>
          </a:xfrm>
        </p:spPr>
        <p:txBody>
          <a:bodyPr/>
          <a:lstStyle/>
          <a:p>
            <a:pPr>
              <a:buFont typeface="Arial" charset="0"/>
              <a:buChar char="•"/>
            </a:pPr>
            <a:r>
              <a:rPr lang="en-US"/>
              <a:t>New claim wizard claims must meet all conditions at and below "new loss completion"</a:t>
            </a:r>
          </a:p>
          <a:p>
            <a:pPr>
              <a:buFont typeface="Arial" charset="0"/>
              <a:buChar char="•"/>
            </a:pPr>
            <a:endParaRPr lang="en-US"/>
          </a:p>
        </p:txBody>
      </p:sp>
      <p:sp>
        <p:nvSpPr>
          <p:cNvPr id="3994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994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994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994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3994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4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If insured at fault, fault rating specified</a:t>
            </a:r>
          </a:p>
        </p:txBody>
      </p:sp>
      <p:sp>
        <p:nvSpPr>
          <p:cNvPr id="39950" name="Rectangle 13"/>
          <p:cNvSpPr>
            <a:spLocks noChangeArrowheads="1"/>
          </p:cNvSpPr>
          <p:nvPr/>
        </p:nvSpPr>
        <p:spPr bwMode="auto">
          <a:xfrm>
            <a:off x="5176838" y="3260725"/>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39952"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3995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5"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6"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7" name="Freeform 20"/>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8" name="Freeform 21"/>
          <p:cNvSpPr>
            <a:spLocks/>
          </p:cNvSpPr>
          <p:nvPr/>
        </p:nvSpPr>
        <p:spPr bwMode="auto">
          <a:xfrm>
            <a:off x="5187950" y="3095625"/>
            <a:ext cx="354013"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9" name="AutoShape 22"/>
          <p:cNvSpPr>
            <a:spLocks noChangeArrowheads="1"/>
          </p:cNvSpPr>
          <p:nvPr/>
        </p:nvSpPr>
        <p:spPr bwMode="auto">
          <a:xfrm>
            <a:off x="4297363" y="4776788"/>
            <a:ext cx="1268412" cy="765175"/>
          </a:xfrm>
          <a:prstGeom prst="rightArrow">
            <a:avLst>
              <a:gd name="adj1" fmla="val 49796"/>
              <a:gd name="adj2" fmla="val 46269"/>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39960" name="Rectangle 23"/>
          <p:cNvSpPr>
            <a:spLocks noChangeArrowheads="1"/>
          </p:cNvSpPr>
          <p:nvPr/>
        </p:nvSpPr>
        <p:spPr bwMode="auto">
          <a:xfrm>
            <a:off x="3346450" y="4740275"/>
            <a:ext cx="1119188" cy="8255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61" name="Group 24"/>
          <p:cNvGrpSpPr>
            <a:grpSpLocks/>
          </p:cNvGrpSpPr>
          <p:nvPr/>
        </p:nvGrpSpPr>
        <p:grpSpPr bwMode="auto">
          <a:xfrm>
            <a:off x="5597525" y="4743450"/>
            <a:ext cx="1119188" cy="825500"/>
            <a:chOff x="2083" y="1606"/>
            <a:chExt cx="1489" cy="1097"/>
          </a:xfrm>
        </p:grpSpPr>
        <p:sp>
          <p:nvSpPr>
            <p:cNvPr id="39962" name="Rectangle 2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9963" name="Freeform 2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4" name="Freeform 2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5" name="Freeform 2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6" name="Freeform 2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9967" name="Rectangle 3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9968" name="Rectangle 3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69" name="AutoShape 3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9970" name="Freeform 3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1" name="Freeform 3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2" name="Rectangle 3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3" name="Rectangle 3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4" name="Rectangle 3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75" name="Group 38"/>
            <p:cNvGrpSpPr>
              <a:grpSpLocks/>
            </p:cNvGrpSpPr>
            <p:nvPr/>
          </p:nvGrpSpPr>
          <p:grpSpPr bwMode="auto">
            <a:xfrm>
              <a:off x="2221" y="1871"/>
              <a:ext cx="518" cy="782"/>
              <a:chOff x="2400" y="1656"/>
              <a:chExt cx="752" cy="1136"/>
            </a:xfrm>
          </p:grpSpPr>
          <p:sp>
            <p:nvSpPr>
              <p:cNvPr id="39988" name="Freeform 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9" name="Freeform 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0" name="Freeform 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1" name="Freeform 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2" name="Freeform 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9993" name="Line 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94" name="Line 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9976" name="Group 46"/>
            <p:cNvGrpSpPr>
              <a:grpSpLocks/>
            </p:cNvGrpSpPr>
            <p:nvPr/>
          </p:nvGrpSpPr>
          <p:grpSpPr bwMode="auto">
            <a:xfrm rot="-6511945">
              <a:off x="2834" y="1842"/>
              <a:ext cx="518" cy="783"/>
              <a:chOff x="2400" y="1656"/>
              <a:chExt cx="752" cy="1136"/>
            </a:xfrm>
          </p:grpSpPr>
          <p:sp>
            <p:nvSpPr>
              <p:cNvPr id="39981" name="Freeform 4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2" name="Freeform 4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3" name="Freeform 4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4" name="Freeform 5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5" name="Freeform 5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6" name="Line 5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7" name="Line 5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9977" name="Freeform 5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8" name="Freeform 5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9" name="Rectangle 5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80" name="Rectangle 5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238900812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Phase 1: Intake</a:t>
            </a:r>
          </a:p>
        </p:txBody>
      </p:sp>
      <p:grpSp>
        <p:nvGrpSpPr>
          <p:cNvPr id="8195" name="Group 3"/>
          <p:cNvGrpSpPr>
            <a:grpSpLocks/>
          </p:cNvGrpSpPr>
          <p:nvPr/>
        </p:nvGrpSpPr>
        <p:grpSpPr bwMode="auto">
          <a:xfrm>
            <a:off x="650875" y="1493838"/>
            <a:ext cx="3092450" cy="481012"/>
            <a:chOff x="3089" y="1951"/>
            <a:chExt cx="1948" cy="303"/>
          </a:xfrm>
        </p:grpSpPr>
        <p:sp>
          <p:nvSpPr>
            <p:cNvPr id="8203" name="Text Box 4"/>
            <p:cNvSpPr txBox="1">
              <a:spLocks noChangeArrowheads="1"/>
            </p:cNvSpPr>
            <p:nvPr/>
          </p:nvSpPr>
          <p:spPr bwMode="auto">
            <a:xfrm>
              <a:off x="3089" y="1987"/>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8204" name="Rectangle 5"/>
            <p:cNvSpPr>
              <a:spLocks noChangeArrowheads="1"/>
            </p:cNvSpPr>
            <p:nvPr/>
          </p:nvSpPr>
          <p:spPr bwMode="auto">
            <a:xfrm>
              <a:off x="3141" y="1951"/>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8196"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 name="Group 7"/>
          <p:cNvGrpSpPr>
            <a:grpSpLocks/>
          </p:cNvGrpSpPr>
          <p:nvPr/>
        </p:nvGrpSpPr>
        <p:grpSpPr bwMode="auto">
          <a:xfrm>
            <a:off x="4079875" y="1690688"/>
            <a:ext cx="1609725" cy="1533525"/>
            <a:chOff x="3917" y="3057"/>
            <a:chExt cx="809" cy="771"/>
          </a:xfrm>
        </p:grpSpPr>
        <p:sp>
          <p:nvSpPr>
            <p:cNvPr id="8198" name="AutoShape 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199" name="Oval 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8200" name="Freeform 10"/>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1" name="Freeform 11"/>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2" name="Oval 1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Imported FNOL claims</a:t>
            </a:r>
          </a:p>
        </p:txBody>
      </p:sp>
      <p:sp>
        <p:nvSpPr>
          <p:cNvPr id="41987" name="Rectangle 20"/>
          <p:cNvSpPr>
            <a:spLocks noGrp="1" noChangeArrowheads="1"/>
          </p:cNvSpPr>
          <p:nvPr>
            <p:ph idx="1"/>
          </p:nvPr>
        </p:nvSpPr>
        <p:spPr>
          <a:xfrm>
            <a:off x="354013" y="1725613"/>
            <a:ext cx="2516187" cy="4664075"/>
          </a:xfrm>
        </p:spPr>
        <p:txBody>
          <a:bodyPr/>
          <a:lstStyle/>
          <a:p>
            <a:pPr>
              <a:buFont typeface="Arial" charset="0"/>
              <a:buChar char="•"/>
            </a:pPr>
            <a:r>
              <a:rPr lang="en-US"/>
              <a:t>Claims imported from an external application must meet all "load save" conditions</a:t>
            </a:r>
          </a:p>
          <a:p>
            <a:pPr lvl="1"/>
            <a:r>
              <a:rPr lang="en-US"/>
              <a:t>Those that do not also meet "new loss" typically need user review</a:t>
            </a:r>
          </a:p>
        </p:txBody>
      </p:sp>
      <p:sp>
        <p:nvSpPr>
          <p:cNvPr id="41988"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1989"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0"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1991"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2"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1993"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4"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5"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41996" name="Rectangle 11"/>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7"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1998"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9"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42000"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1"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2002"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3"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4"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5" name="Line 21"/>
          <p:cNvSpPr>
            <a:spLocks noChangeShapeType="1"/>
          </p:cNvSpPr>
          <p:nvPr/>
        </p:nvSpPr>
        <p:spPr bwMode="auto">
          <a:xfrm flipV="1">
            <a:off x="3922713" y="5360988"/>
            <a:ext cx="0" cy="6619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06" name="Line 22"/>
          <p:cNvSpPr>
            <a:spLocks noChangeShapeType="1"/>
          </p:cNvSpPr>
          <p:nvPr/>
        </p:nvSpPr>
        <p:spPr bwMode="auto">
          <a:xfrm>
            <a:off x="3914775" y="6030913"/>
            <a:ext cx="6651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2007" name="Group 23"/>
          <p:cNvGrpSpPr>
            <a:grpSpLocks/>
          </p:cNvGrpSpPr>
          <p:nvPr/>
        </p:nvGrpSpPr>
        <p:grpSpPr bwMode="auto">
          <a:xfrm>
            <a:off x="3354388" y="4754563"/>
            <a:ext cx="1119187" cy="825500"/>
            <a:chOff x="2083" y="1606"/>
            <a:chExt cx="1489" cy="1097"/>
          </a:xfrm>
        </p:grpSpPr>
        <p:sp>
          <p:nvSpPr>
            <p:cNvPr id="42041"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2042"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3"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4"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5"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2046"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2047"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48"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49"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0"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1"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2"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3"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2054" name="Group 37"/>
            <p:cNvGrpSpPr>
              <a:grpSpLocks/>
            </p:cNvGrpSpPr>
            <p:nvPr/>
          </p:nvGrpSpPr>
          <p:grpSpPr bwMode="auto">
            <a:xfrm>
              <a:off x="2221" y="1871"/>
              <a:ext cx="518" cy="782"/>
              <a:chOff x="2400" y="1656"/>
              <a:chExt cx="752" cy="1136"/>
            </a:xfrm>
          </p:grpSpPr>
          <p:sp>
            <p:nvSpPr>
              <p:cNvPr id="42067"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8"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9"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0"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1"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2072"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073"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55" name="Group 45"/>
            <p:cNvGrpSpPr>
              <a:grpSpLocks/>
            </p:cNvGrpSpPr>
            <p:nvPr/>
          </p:nvGrpSpPr>
          <p:grpSpPr bwMode="auto">
            <a:xfrm rot="-6511945">
              <a:off x="2834" y="1842"/>
              <a:ext cx="518" cy="783"/>
              <a:chOff x="2400" y="1656"/>
              <a:chExt cx="752" cy="1136"/>
            </a:xfrm>
          </p:grpSpPr>
          <p:sp>
            <p:nvSpPr>
              <p:cNvPr id="42060"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1"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2"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3"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4"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5"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66"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56"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7"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8"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9"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2008" name="Group 57"/>
          <p:cNvGrpSpPr>
            <a:grpSpLocks/>
          </p:cNvGrpSpPr>
          <p:nvPr/>
        </p:nvGrpSpPr>
        <p:grpSpPr bwMode="auto">
          <a:xfrm>
            <a:off x="4276725" y="5665788"/>
            <a:ext cx="552450" cy="701675"/>
            <a:chOff x="2401" y="425"/>
            <a:chExt cx="907" cy="1154"/>
          </a:xfrm>
        </p:grpSpPr>
        <p:sp>
          <p:nvSpPr>
            <p:cNvPr id="42035" name="Rectangle 5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6" name="Line 5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6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8" name="Rectangle 6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9" name="Freeform 6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40" name="Line 6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09" name="Group 64"/>
          <p:cNvGrpSpPr>
            <a:grpSpLocks/>
          </p:cNvGrpSpPr>
          <p:nvPr/>
        </p:nvGrpSpPr>
        <p:grpSpPr bwMode="auto">
          <a:xfrm>
            <a:off x="7118350" y="5624513"/>
            <a:ext cx="801688" cy="803275"/>
            <a:chOff x="2440" y="597"/>
            <a:chExt cx="672" cy="673"/>
          </a:xfrm>
        </p:grpSpPr>
        <p:sp>
          <p:nvSpPr>
            <p:cNvPr id="42013" name="Rectangle 65"/>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2014" name="Group 66"/>
            <p:cNvGrpSpPr>
              <a:grpSpLocks/>
            </p:cNvGrpSpPr>
            <p:nvPr/>
          </p:nvGrpSpPr>
          <p:grpSpPr bwMode="auto">
            <a:xfrm>
              <a:off x="2473" y="601"/>
              <a:ext cx="323" cy="412"/>
              <a:chOff x="2537" y="2185"/>
              <a:chExt cx="299" cy="381"/>
            </a:xfrm>
          </p:grpSpPr>
          <p:sp>
            <p:nvSpPr>
              <p:cNvPr id="42029" name="Rectangle 67"/>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0" name="Line 68"/>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1" name="Line 69"/>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2" name="Rectangle 70"/>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3" name="Freeform 71"/>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34" name="Line 72"/>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5" name="Group 73"/>
            <p:cNvGrpSpPr>
              <a:grpSpLocks/>
            </p:cNvGrpSpPr>
            <p:nvPr/>
          </p:nvGrpSpPr>
          <p:grpSpPr bwMode="auto">
            <a:xfrm>
              <a:off x="2605" y="709"/>
              <a:ext cx="323" cy="412"/>
              <a:chOff x="2633" y="2281"/>
              <a:chExt cx="299" cy="381"/>
            </a:xfrm>
          </p:grpSpPr>
          <p:sp>
            <p:nvSpPr>
              <p:cNvPr id="42023" name="Rectangle 74"/>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24" name="Line 75"/>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76"/>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6" name="Rectangle 77"/>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7" name="Freeform 78"/>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8" name="Line 79"/>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6" name="Group 80"/>
            <p:cNvGrpSpPr>
              <a:grpSpLocks/>
            </p:cNvGrpSpPr>
            <p:nvPr/>
          </p:nvGrpSpPr>
          <p:grpSpPr bwMode="auto">
            <a:xfrm>
              <a:off x="2737" y="817"/>
              <a:ext cx="323" cy="412"/>
              <a:chOff x="2729" y="2377"/>
              <a:chExt cx="299" cy="381"/>
            </a:xfrm>
          </p:grpSpPr>
          <p:sp>
            <p:nvSpPr>
              <p:cNvPr id="42017" name="Rectangle 81"/>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18" name="Line 82"/>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83"/>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0" name="Rectangle 84"/>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1" name="Freeform 85"/>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2" name="Line 86"/>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42010" name="Text Box 87"/>
          <p:cNvSpPr txBox="1">
            <a:spLocks noChangeArrowheads="1"/>
          </p:cNvSpPr>
          <p:nvPr/>
        </p:nvSpPr>
        <p:spPr bwMode="auto">
          <a:xfrm>
            <a:off x="8012113" y="5722938"/>
            <a:ext cx="866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FNOL</a:t>
            </a:r>
            <a:br>
              <a:rPr lang="en-US" sz="2000" b="1"/>
            </a:br>
            <a:r>
              <a:rPr lang="en-US" sz="2000" b="1"/>
              <a:t>Queue</a:t>
            </a:r>
          </a:p>
        </p:txBody>
      </p:sp>
      <p:sp>
        <p:nvSpPr>
          <p:cNvPr id="42011" name="Text Box 88"/>
          <p:cNvSpPr txBox="1">
            <a:spLocks noChangeArrowheads="1"/>
          </p:cNvSpPr>
          <p:nvPr/>
        </p:nvSpPr>
        <p:spPr bwMode="auto">
          <a:xfrm>
            <a:off x="4841875" y="5794375"/>
            <a:ext cx="1812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Review</a:t>
            </a:r>
            <a:br>
              <a:rPr lang="en-US" sz="1800" b="1"/>
            </a:br>
            <a:r>
              <a:rPr lang="en-US" sz="1800" b="1"/>
              <a:t>imported FNOL</a:t>
            </a:r>
          </a:p>
        </p:txBody>
      </p:sp>
      <p:sp>
        <p:nvSpPr>
          <p:cNvPr id="42012" name="Line 89"/>
          <p:cNvSpPr>
            <a:spLocks noChangeShapeType="1"/>
          </p:cNvSpPr>
          <p:nvPr/>
        </p:nvSpPr>
        <p:spPr bwMode="auto">
          <a:xfrm>
            <a:off x="6480175" y="6038850"/>
            <a:ext cx="630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3286591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Failing new claim validation</a:t>
            </a:r>
          </a:p>
        </p:txBody>
      </p:sp>
      <p:sp>
        <p:nvSpPr>
          <p:cNvPr id="45059" name="Rectangle 20"/>
          <p:cNvSpPr>
            <a:spLocks noGrp="1" noChangeArrowheads="1"/>
          </p:cNvSpPr>
          <p:nvPr>
            <p:ph idx="1"/>
          </p:nvPr>
        </p:nvSpPr>
        <p:spPr>
          <a:xfrm>
            <a:off x="447675" y="1617663"/>
            <a:ext cx="2359025" cy="4554537"/>
          </a:xfrm>
        </p:spPr>
        <p:txBody>
          <a:bodyPr/>
          <a:lstStyle/>
          <a:p>
            <a:pPr>
              <a:buFont typeface="Arial" charset="0"/>
              <a:buChar char="•"/>
            </a:pPr>
            <a:r>
              <a:rPr lang="en-US"/>
              <a:t>For imported FNOLs, claim is not saved</a:t>
            </a:r>
          </a:p>
          <a:p>
            <a:pPr>
              <a:buFont typeface="Arial" charset="0"/>
              <a:buChar char="•"/>
            </a:pPr>
            <a:r>
              <a:rPr lang="en-US"/>
              <a:t>For wizard claims, user must fix errors or cancel claim</a:t>
            </a:r>
          </a:p>
        </p:txBody>
      </p:sp>
      <p:sp>
        <p:nvSpPr>
          <p:cNvPr id="4506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506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506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506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4506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6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5070"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45072" name="Rectangle 15"/>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507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5" name="Freeform 18"/>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6" name="Freeform 19"/>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7" name="AutoShape 21"/>
          <p:cNvSpPr>
            <a:spLocks noChangeArrowheads="1"/>
          </p:cNvSpPr>
          <p:nvPr/>
        </p:nvSpPr>
        <p:spPr bwMode="auto">
          <a:xfrm>
            <a:off x="3430588" y="4764088"/>
            <a:ext cx="801687" cy="801687"/>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78" name="AutoShape 22"/>
          <p:cNvSpPr>
            <a:spLocks noChangeArrowheads="1"/>
          </p:cNvSpPr>
          <p:nvPr/>
        </p:nvSpPr>
        <p:spPr bwMode="auto">
          <a:xfrm>
            <a:off x="1900238" y="4792663"/>
            <a:ext cx="1516062" cy="765175"/>
          </a:xfrm>
          <a:prstGeom prst="rightArrow">
            <a:avLst>
              <a:gd name="adj1" fmla="val 49796"/>
              <a:gd name="adj2" fmla="val 55303"/>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79" name="Group 23"/>
          <p:cNvGrpSpPr>
            <a:grpSpLocks/>
          </p:cNvGrpSpPr>
          <p:nvPr/>
        </p:nvGrpSpPr>
        <p:grpSpPr bwMode="auto">
          <a:xfrm>
            <a:off x="795338" y="4727575"/>
            <a:ext cx="1119187" cy="825500"/>
            <a:chOff x="2083" y="1606"/>
            <a:chExt cx="1489" cy="1097"/>
          </a:xfrm>
        </p:grpSpPr>
        <p:sp>
          <p:nvSpPr>
            <p:cNvPr id="45118"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119"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0"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1"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2"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123"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124"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5"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126"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7"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8"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9"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0"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131" name="Group 37"/>
            <p:cNvGrpSpPr>
              <a:grpSpLocks/>
            </p:cNvGrpSpPr>
            <p:nvPr/>
          </p:nvGrpSpPr>
          <p:grpSpPr bwMode="auto">
            <a:xfrm>
              <a:off x="2221" y="1871"/>
              <a:ext cx="518" cy="782"/>
              <a:chOff x="2400" y="1656"/>
              <a:chExt cx="752" cy="1136"/>
            </a:xfrm>
          </p:grpSpPr>
          <p:sp>
            <p:nvSpPr>
              <p:cNvPr id="4514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4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4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5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132" name="Group 45"/>
            <p:cNvGrpSpPr>
              <a:grpSpLocks/>
            </p:cNvGrpSpPr>
            <p:nvPr/>
          </p:nvGrpSpPr>
          <p:grpSpPr bwMode="auto">
            <a:xfrm rot="-6511945">
              <a:off x="2834" y="1842"/>
              <a:ext cx="518" cy="783"/>
              <a:chOff x="2400" y="1656"/>
              <a:chExt cx="752" cy="1136"/>
            </a:xfrm>
          </p:grpSpPr>
          <p:sp>
            <p:nvSpPr>
              <p:cNvPr id="45137"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8"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39"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0"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1"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2"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43"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33"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4"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5"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6"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0" name="AutoShape 57"/>
          <p:cNvSpPr>
            <a:spLocks noChangeArrowheads="1"/>
          </p:cNvSpPr>
          <p:nvPr/>
        </p:nvSpPr>
        <p:spPr bwMode="auto">
          <a:xfrm>
            <a:off x="5695950" y="5689600"/>
            <a:ext cx="801688" cy="801688"/>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81" name="AutoShape 58"/>
          <p:cNvSpPr>
            <a:spLocks noChangeArrowheads="1"/>
          </p:cNvSpPr>
          <p:nvPr/>
        </p:nvSpPr>
        <p:spPr bwMode="auto">
          <a:xfrm>
            <a:off x="1879600" y="5718175"/>
            <a:ext cx="3800475" cy="765175"/>
          </a:xfrm>
          <a:prstGeom prst="rightArrow">
            <a:avLst>
              <a:gd name="adj1" fmla="val 54361"/>
              <a:gd name="adj2" fmla="val 69098"/>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82" name="Group 59"/>
          <p:cNvGrpSpPr>
            <a:grpSpLocks/>
          </p:cNvGrpSpPr>
          <p:nvPr/>
        </p:nvGrpSpPr>
        <p:grpSpPr bwMode="auto">
          <a:xfrm>
            <a:off x="790575" y="5653088"/>
            <a:ext cx="1119188" cy="825500"/>
            <a:chOff x="2083" y="1606"/>
            <a:chExt cx="1489" cy="1097"/>
          </a:xfrm>
        </p:grpSpPr>
        <p:sp>
          <p:nvSpPr>
            <p:cNvPr id="45085" name="Rectangle 6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086" name="Freeform 6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7" name="Freeform 6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8" name="Freeform 6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9" name="Freeform 6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090" name="Rectangle 6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091" name="Rectangle 6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2" name="AutoShape 6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093" name="Freeform 6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4" name="Freeform 6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5" name="Rectangle 7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6" name="Rectangle 7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7" name="Rectangle 7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098" name="Group 73"/>
            <p:cNvGrpSpPr>
              <a:grpSpLocks/>
            </p:cNvGrpSpPr>
            <p:nvPr/>
          </p:nvGrpSpPr>
          <p:grpSpPr bwMode="auto">
            <a:xfrm>
              <a:off x="2221" y="1871"/>
              <a:ext cx="518" cy="782"/>
              <a:chOff x="2400" y="1656"/>
              <a:chExt cx="752" cy="1136"/>
            </a:xfrm>
          </p:grpSpPr>
          <p:sp>
            <p:nvSpPr>
              <p:cNvPr id="45111"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12"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3"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4"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5"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16"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17"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099" name="Group 81"/>
            <p:cNvGrpSpPr>
              <a:grpSpLocks/>
            </p:cNvGrpSpPr>
            <p:nvPr/>
          </p:nvGrpSpPr>
          <p:grpSpPr bwMode="auto">
            <a:xfrm rot="-6511945">
              <a:off x="2834" y="1842"/>
              <a:ext cx="518" cy="783"/>
              <a:chOff x="2400" y="1656"/>
              <a:chExt cx="752" cy="1136"/>
            </a:xfrm>
          </p:grpSpPr>
          <p:sp>
            <p:nvSpPr>
              <p:cNvPr id="45104" name="Freeform 8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5" name="Freeform 8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6" name="Freeform 8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7" name="Freeform 8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8" name="Freeform 8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9" name="Line 8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10" name="Line 8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00" name="Freeform 8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1" name="Freeform 9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2" name="Rectangle 9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03" name="Rectangle 9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3" name="Text Box 93"/>
          <p:cNvSpPr txBox="1">
            <a:spLocks noChangeArrowheads="1"/>
          </p:cNvSpPr>
          <p:nvPr/>
        </p:nvSpPr>
        <p:spPr bwMode="auto">
          <a:xfrm>
            <a:off x="1884363" y="49593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import</a:t>
            </a:r>
          </a:p>
        </p:txBody>
      </p:sp>
      <p:sp>
        <p:nvSpPr>
          <p:cNvPr id="45084" name="Text Box 94"/>
          <p:cNvSpPr txBox="1">
            <a:spLocks noChangeArrowheads="1"/>
          </p:cNvSpPr>
          <p:nvPr/>
        </p:nvSpPr>
        <p:spPr bwMode="auto">
          <a:xfrm>
            <a:off x="1897063" y="58864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wizard</a:t>
            </a:r>
          </a:p>
        </p:txBody>
      </p:sp>
    </p:spTree>
    <p:extLst>
      <p:ext uri="{BB962C8B-B14F-4D97-AF65-F5344CB8AC3E}">
        <p14:creationId xmlns:p14="http://schemas.microsoft.com/office/powerpoint/2010/main" val="242213466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Lesson objectives review</a:t>
            </a:r>
          </a:p>
        </p:txBody>
      </p:sp>
      <p:sp>
        <p:nvSpPr>
          <p:cNvPr id="47107" name="Rectangle 3"/>
          <p:cNvSpPr>
            <a:spLocks noGrp="1" noChangeArrowheads="1"/>
          </p:cNvSpPr>
          <p:nvPr>
            <p:ph idx="1"/>
          </p:nvPr>
        </p:nvSpPr>
        <p:spPr/>
        <p:txBody>
          <a:bodyPr/>
          <a:lstStyle/>
          <a:p>
            <a:pPr>
              <a:buFont typeface="Wingdings 3" pitchFamily="18" charset="2"/>
              <a:buNone/>
            </a:pPr>
            <a:r>
              <a:rPr lang="en-US" dirty="0"/>
              <a:t>You should now be able to:</a:t>
            </a:r>
          </a:p>
          <a:p>
            <a:pPr lvl="1"/>
            <a:r>
              <a:rPr lang="en-US" dirty="0"/>
              <a:t>Describe the stages of claims processing from a business perspective</a:t>
            </a:r>
          </a:p>
          <a:p>
            <a:pPr lvl="1"/>
            <a:r>
              <a:rPr lang="en-US" dirty="0"/>
              <a:t>Describe the stages of claims processing from a functional perspective</a:t>
            </a:r>
          </a:p>
          <a:p>
            <a:pPr lvl="1"/>
            <a:r>
              <a:rPr lang="en-US" dirty="0"/>
              <a:t>Define the steps of the claim intake process</a:t>
            </a:r>
          </a:p>
          <a:p>
            <a:pPr lvl="1"/>
            <a:r>
              <a:rPr lang="en-US" dirty="0"/>
              <a:t>Identify the steps of automated claim setup</a:t>
            </a:r>
          </a:p>
          <a:p>
            <a:pPr lvl="1"/>
            <a:r>
              <a:rPr lang="en-US" dirty="0"/>
              <a:t>Describe how validation is performed for new claims</a:t>
            </a:r>
          </a:p>
        </p:txBody>
      </p:sp>
    </p:spTree>
    <p:extLst>
      <p:ext uri="{BB962C8B-B14F-4D97-AF65-F5344CB8AC3E}">
        <p14:creationId xmlns:p14="http://schemas.microsoft.com/office/powerpoint/2010/main" val="111402127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Review questions</a:t>
            </a:r>
          </a:p>
        </p:txBody>
      </p:sp>
      <p:sp>
        <p:nvSpPr>
          <p:cNvPr id="32771" name="Rectangle 3"/>
          <p:cNvSpPr>
            <a:spLocks noGrp="1" noChangeArrowheads="1"/>
          </p:cNvSpPr>
          <p:nvPr>
            <p:ph idx="1"/>
          </p:nvPr>
        </p:nvSpPr>
        <p:spPr>
          <a:xfrm>
            <a:off x="495300" y="817563"/>
            <a:ext cx="8318500" cy="5572125"/>
          </a:xfrm>
        </p:spPr>
        <p:txBody>
          <a:bodyPr/>
          <a:lstStyle/>
          <a:p>
            <a:pPr marL="457200" indent="-457200">
              <a:buFont typeface="Webdings" pitchFamily="18" charset="2"/>
              <a:buAutoNum type="arabicPeriod"/>
            </a:pPr>
            <a:r>
              <a:rPr lang="en-US"/>
              <a:t>State if the following are true or false.</a:t>
            </a:r>
          </a:p>
          <a:p>
            <a:pPr marL="909638" lvl="1" indent="-457200">
              <a:buSzTx/>
              <a:buFont typeface="Webdings" pitchFamily="18" charset="2"/>
              <a:buAutoNum type="alphaLcParenR"/>
            </a:pPr>
            <a:r>
              <a:rPr lang="en-US"/>
              <a:t>Every claim goes through the intake phase.</a:t>
            </a:r>
          </a:p>
          <a:p>
            <a:pPr marL="909638" lvl="1" indent="-457200">
              <a:buSzTx/>
              <a:buFont typeface="Webdings" pitchFamily="18" charset="2"/>
              <a:buAutoNum type="alphaLcParenR"/>
            </a:pPr>
            <a:r>
              <a:rPr lang="en-US"/>
              <a:t>Every claim goes through the payment phase.</a:t>
            </a:r>
          </a:p>
          <a:p>
            <a:pPr marL="909638" lvl="1" indent="-457200">
              <a:buSzTx/>
              <a:buFont typeface="Webdings" pitchFamily="18" charset="2"/>
              <a:buAutoNum type="alphaLcParenR"/>
            </a:pPr>
            <a:r>
              <a:rPr lang="en-US"/>
              <a:t>Every claim goes through the recovery phase.</a:t>
            </a:r>
          </a:p>
          <a:p>
            <a:pPr marL="909638" lvl="1" indent="-457200">
              <a:buSzTx/>
              <a:buFont typeface="Webdings" pitchFamily="18" charset="2"/>
              <a:buAutoNum type="alphaLcParenR"/>
            </a:pPr>
            <a:r>
              <a:rPr lang="en-US"/>
              <a:t>Special investigations is a process that runs parallel to the regular claims process and is ongoing at all times for all claims.</a:t>
            </a:r>
          </a:p>
          <a:p>
            <a:pPr marL="909638" lvl="1" indent="-457200">
              <a:buSzTx/>
              <a:buFont typeface="Webdings" pitchFamily="18" charset="2"/>
              <a:buAutoNum type="alphaLcParenR"/>
            </a:pPr>
            <a:r>
              <a:rPr lang="en-US"/>
              <a:t>The carrier typically decides if they are going to pay on a claim (and how much) during the adjudication phase.</a:t>
            </a:r>
          </a:p>
          <a:p>
            <a:pPr marL="457200" indent="-457200">
              <a:buFont typeface="Webdings" pitchFamily="18" charset="2"/>
              <a:buAutoNum type="arabicPeriod"/>
            </a:pPr>
            <a:r>
              <a:rPr lang="en-US"/>
              <a:t>When is a claim or exposure at the "new loss completion" level?</a:t>
            </a:r>
          </a:p>
          <a:p>
            <a:pPr marL="457200" indent="-457200">
              <a:buFont typeface="Webdings" pitchFamily="18" charset="2"/>
              <a:buAutoNum type="arabicPeriod"/>
            </a:pPr>
            <a:r>
              <a:rPr lang="en-US"/>
              <a:t>What level do you want to get the claim and each exposure to and why?</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Review questions</a:t>
            </a:r>
          </a:p>
        </p:txBody>
      </p:sp>
      <p:sp>
        <p:nvSpPr>
          <p:cNvPr id="48131" name="Rectangle 3"/>
          <p:cNvSpPr>
            <a:spLocks noGrp="1" noChangeArrowheads="1"/>
          </p:cNvSpPr>
          <p:nvPr>
            <p:ph idx="1"/>
          </p:nvPr>
        </p:nvSpPr>
        <p:spPr>
          <a:xfrm>
            <a:off x="495300" y="962025"/>
            <a:ext cx="8318500" cy="5427663"/>
          </a:xfrm>
        </p:spPr>
        <p:txBody>
          <a:bodyPr/>
          <a:lstStyle/>
          <a:p>
            <a:pPr marL="457200" indent="-457200">
              <a:buFont typeface="Webdings" pitchFamily="18" charset="2"/>
              <a:buAutoNum type="arabicPeriod"/>
            </a:pPr>
            <a:r>
              <a:rPr lang="en-US" dirty="0"/>
              <a:t>What type of user manages the intake process?</a:t>
            </a:r>
          </a:p>
          <a:p>
            <a:pPr marL="457200" indent="-457200">
              <a:buFont typeface="Webdings" pitchFamily="18" charset="2"/>
              <a:buAutoNum type="arabicPeriod"/>
            </a:pPr>
            <a:r>
              <a:rPr lang="en-US" dirty="0"/>
              <a:t>What four things are required on every claim?</a:t>
            </a:r>
          </a:p>
          <a:p>
            <a:pPr marL="457200" indent="-457200">
              <a:buFont typeface="Webdings" pitchFamily="18" charset="2"/>
              <a:buAutoNum type="arabicPeriod"/>
            </a:pPr>
            <a:r>
              <a:rPr lang="en-US" dirty="0"/>
              <a:t>What information is typically passed to and from ClaimCenter and an FNOL application?</a:t>
            </a:r>
          </a:p>
          <a:p>
            <a:pPr marL="457200" indent="-457200">
              <a:buFont typeface="Webdings" pitchFamily="18" charset="2"/>
              <a:buAutoNum type="arabicPeriod"/>
            </a:pPr>
            <a:r>
              <a:rPr lang="en-US" dirty="0"/>
              <a:t>What three things are done during the claim setup process?</a:t>
            </a:r>
          </a:p>
          <a:p>
            <a:pPr marL="457200" indent="-457200">
              <a:buFont typeface="Webdings" pitchFamily="18" charset="2"/>
              <a:buAutoNum type="arabicPeriod"/>
            </a:pPr>
            <a:r>
              <a:rPr lang="en-US" dirty="0"/>
              <a:t>During validation, what happens to a </a:t>
            </a:r>
            <a:r>
              <a:rPr lang="en-US" i="1" dirty="0"/>
              <a:t>wizard</a:t>
            </a:r>
            <a:r>
              <a:rPr lang="en-US" dirty="0"/>
              <a:t> claim that:</a:t>
            </a:r>
          </a:p>
          <a:p>
            <a:pPr marL="909638" lvl="1" indent="-457200">
              <a:buSzTx/>
              <a:buFont typeface="Webdings" pitchFamily="18" charset="2"/>
              <a:buAutoNum type="alphaLcParenR"/>
            </a:pPr>
            <a:r>
              <a:rPr lang="en-US" dirty="0"/>
              <a:t>Does not meet all "load save" conditions?</a:t>
            </a:r>
          </a:p>
          <a:p>
            <a:pPr marL="909638" lvl="1" indent="-457200">
              <a:buSzTx/>
              <a:buFont typeface="Webdings" pitchFamily="18" charset="2"/>
              <a:buAutoNum type="alphaLcParenR"/>
            </a:pPr>
            <a:r>
              <a:rPr lang="en-US" dirty="0"/>
              <a:t>Does not meet all "new loss" conditions?</a:t>
            </a:r>
          </a:p>
          <a:p>
            <a:pPr marL="457200" indent="-457200">
              <a:buFont typeface="Webdings" pitchFamily="18" charset="2"/>
              <a:buAutoNum type="arabicPeriod"/>
            </a:pPr>
            <a:r>
              <a:rPr lang="en-US" dirty="0"/>
              <a:t>During validation, what happens to an </a:t>
            </a:r>
            <a:r>
              <a:rPr lang="en-US" i="1" dirty="0"/>
              <a:t>imported</a:t>
            </a:r>
            <a:r>
              <a:rPr lang="en-US" dirty="0"/>
              <a:t> claim that:</a:t>
            </a:r>
          </a:p>
          <a:p>
            <a:pPr marL="909638" lvl="1" indent="-457200">
              <a:buSzTx/>
              <a:buFont typeface="Webdings" pitchFamily="18" charset="2"/>
              <a:buAutoNum type="alphaLcParenR"/>
            </a:pPr>
            <a:r>
              <a:rPr lang="en-US" dirty="0"/>
              <a:t>Does not meet all "load save" conditions?</a:t>
            </a:r>
          </a:p>
          <a:p>
            <a:pPr marL="909638" lvl="1" indent="-457200">
              <a:buSzTx/>
              <a:buFont typeface="Webdings" pitchFamily="18" charset="2"/>
              <a:buAutoNum type="alphaLcParenR"/>
            </a:pPr>
            <a:r>
              <a:rPr lang="en-US" dirty="0"/>
              <a:t>Does not meet all "new loss" conditions?</a:t>
            </a:r>
          </a:p>
        </p:txBody>
      </p:sp>
    </p:spTree>
    <p:extLst>
      <p:ext uri="{BB962C8B-B14F-4D97-AF65-F5344CB8AC3E}">
        <p14:creationId xmlns:p14="http://schemas.microsoft.com/office/powerpoint/2010/main" val="206766797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1828188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Phase 2: Adjudication</a:t>
            </a:r>
          </a:p>
        </p:txBody>
      </p:sp>
      <p:pic>
        <p:nvPicPr>
          <p:cNvPr id="9219"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1" name="Rectangle 5"/>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2" name="Text Box 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9223" name="Text Box 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9224" name="Line 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9"/>
          <p:cNvGrpSpPr>
            <a:grpSpLocks/>
          </p:cNvGrpSpPr>
          <p:nvPr/>
        </p:nvGrpSpPr>
        <p:grpSpPr bwMode="auto">
          <a:xfrm>
            <a:off x="3403600" y="3195638"/>
            <a:ext cx="1600200" cy="649287"/>
            <a:chOff x="956" y="3106"/>
            <a:chExt cx="1008" cy="409"/>
          </a:xfrm>
        </p:grpSpPr>
        <p:sp>
          <p:nvSpPr>
            <p:cNvPr id="9250" name="Rectangle 10"/>
            <p:cNvSpPr>
              <a:spLocks noChangeArrowheads="1"/>
            </p:cNvSpPr>
            <p:nvPr/>
          </p:nvSpPr>
          <p:spPr bwMode="auto">
            <a:xfrm>
              <a:off x="956" y="3106"/>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51" name="Text Box 11"/>
            <p:cNvSpPr txBox="1">
              <a:spLocks noChangeArrowheads="1"/>
            </p:cNvSpPr>
            <p:nvPr/>
          </p:nvSpPr>
          <p:spPr bwMode="auto">
            <a:xfrm>
              <a:off x="998" y="3137"/>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Loss</a:t>
              </a:r>
              <a:br>
                <a:rPr lang="en-US" sz="1800" b="1"/>
              </a:br>
              <a:r>
                <a:rPr lang="en-US" sz="1800" b="1"/>
                <a:t>Assessment</a:t>
              </a:r>
            </a:p>
          </p:txBody>
        </p:sp>
      </p:grpSp>
      <p:grpSp>
        <p:nvGrpSpPr>
          <p:cNvPr id="9226" name="Group 12"/>
          <p:cNvGrpSpPr>
            <a:grpSpLocks/>
          </p:cNvGrpSpPr>
          <p:nvPr/>
        </p:nvGrpSpPr>
        <p:grpSpPr bwMode="auto">
          <a:xfrm>
            <a:off x="3402013" y="2547938"/>
            <a:ext cx="1600200" cy="649287"/>
            <a:chOff x="2497" y="1204"/>
            <a:chExt cx="1008" cy="409"/>
          </a:xfrm>
        </p:grpSpPr>
        <p:sp>
          <p:nvSpPr>
            <p:cNvPr id="9248" name="Rectangle 13"/>
            <p:cNvSpPr>
              <a:spLocks noChangeArrowheads="1"/>
            </p:cNvSpPr>
            <p:nvPr/>
          </p:nvSpPr>
          <p:spPr bwMode="auto">
            <a:xfrm>
              <a:off x="2497" y="1204"/>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49" name="Text Box 14"/>
            <p:cNvSpPr txBox="1">
              <a:spLocks noChangeArrowheads="1"/>
            </p:cNvSpPr>
            <p:nvPr/>
          </p:nvSpPr>
          <p:spPr bwMode="auto">
            <a:xfrm>
              <a:off x="2539" y="1235"/>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Discovery/</a:t>
              </a:r>
              <a:br>
                <a:rPr lang="en-US" sz="1800" b="1"/>
              </a:br>
              <a:r>
                <a:rPr lang="en-US" sz="1800" b="1"/>
                <a:t>Investigation</a:t>
              </a:r>
            </a:p>
          </p:txBody>
        </p:sp>
      </p:grpSp>
      <p:grpSp>
        <p:nvGrpSpPr>
          <p:cNvPr id="9227" name="Group 15"/>
          <p:cNvGrpSpPr>
            <a:grpSpLocks/>
          </p:cNvGrpSpPr>
          <p:nvPr/>
        </p:nvGrpSpPr>
        <p:grpSpPr bwMode="auto">
          <a:xfrm>
            <a:off x="5970588" y="1706563"/>
            <a:ext cx="1350962" cy="1662112"/>
            <a:chOff x="4855" y="2368"/>
            <a:chExt cx="583" cy="717"/>
          </a:xfrm>
        </p:grpSpPr>
        <p:pic>
          <p:nvPicPr>
            <p:cNvPr id="9229" name="Picture 1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 y="2446"/>
              <a:ext cx="430"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Freeform 17"/>
            <p:cNvSpPr>
              <a:spLocks/>
            </p:cNvSpPr>
            <p:nvPr/>
          </p:nvSpPr>
          <p:spPr bwMode="auto">
            <a:xfrm>
              <a:off x="4855" y="2368"/>
              <a:ext cx="160" cy="704"/>
            </a:xfrm>
            <a:custGeom>
              <a:avLst/>
              <a:gdLst>
                <a:gd name="T0" fmla="*/ 1 w 253"/>
                <a:gd name="T1" fmla="*/ 0 h 2449"/>
                <a:gd name="T2" fmla="*/ 37 w 253"/>
                <a:gd name="T3" fmla="*/ 0 h 2449"/>
                <a:gd name="T4" fmla="*/ 37 w 253"/>
                <a:gd name="T5" fmla="*/ 3 h 2449"/>
                <a:gd name="T6" fmla="*/ 39 w 253"/>
                <a:gd name="T7" fmla="*/ 7 h 2449"/>
                <a:gd name="T8" fmla="*/ 40 w 253"/>
                <a:gd name="T9" fmla="*/ 12 h 2449"/>
                <a:gd name="T10" fmla="*/ 40 w 253"/>
                <a:gd name="T11" fmla="*/ 17 h 2449"/>
                <a:gd name="T12" fmla="*/ 3 w 253"/>
                <a:gd name="T13" fmla="*/ 17 h 2449"/>
                <a:gd name="T14" fmla="*/ 3 w 253"/>
                <a:gd name="T15" fmla="*/ 12 h 2449"/>
                <a:gd name="T16" fmla="*/ 0 w 253"/>
                <a:gd name="T17" fmla="*/ 7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9231" name="Freeform 18"/>
            <p:cNvSpPr>
              <a:spLocks/>
            </p:cNvSpPr>
            <p:nvPr/>
          </p:nvSpPr>
          <p:spPr bwMode="auto">
            <a:xfrm>
              <a:off x="4976" y="2968"/>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9232" name="Freeform 19"/>
            <p:cNvSpPr>
              <a:spLocks/>
            </p:cNvSpPr>
            <p:nvPr/>
          </p:nvSpPr>
          <p:spPr bwMode="auto">
            <a:xfrm>
              <a:off x="4951" y="293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3" name="Freeform 20"/>
            <p:cNvSpPr>
              <a:spLocks/>
            </p:cNvSpPr>
            <p:nvPr/>
          </p:nvSpPr>
          <p:spPr bwMode="auto">
            <a:xfrm>
              <a:off x="4976" y="2887"/>
              <a:ext cx="30" cy="23"/>
            </a:xfrm>
            <a:custGeom>
              <a:avLst/>
              <a:gdLst>
                <a:gd name="T0" fmla="*/ 2 w 78"/>
                <a:gd name="T1" fmla="*/ 2 h 59"/>
                <a:gd name="T2" fmla="*/ 0 w 78"/>
                <a:gd name="T3" fmla="*/ 1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4" name="Freeform 21"/>
            <p:cNvSpPr>
              <a:spLocks/>
            </p:cNvSpPr>
            <p:nvPr/>
          </p:nvSpPr>
          <p:spPr bwMode="auto">
            <a:xfrm>
              <a:off x="4952" y="2851"/>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35" name="Freeform 22"/>
            <p:cNvSpPr>
              <a:spLocks/>
            </p:cNvSpPr>
            <p:nvPr/>
          </p:nvSpPr>
          <p:spPr bwMode="auto">
            <a:xfrm>
              <a:off x="4975" y="2805"/>
              <a:ext cx="31" cy="24"/>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6" name="Freeform 23"/>
            <p:cNvSpPr>
              <a:spLocks/>
            </p:cNvSpPr>
            <p:nvPr/>
          </p:nvSpPr>
          <p:spPr bwMode="auto">
            <a:xfrm>
              <a:off x="4952" y="2771"/>
              <a:ext cx="54" cy="17"/>
            </a:xfrm>
            <a:custGeom>
              <a:avLst/>
              <a:gdLst>
                <a:gd name="T0" fmla="*/ 3 w 139"/>
                <a:gd name="T1" fmla="*/ 1 h 46"/>
                <a:gd name="T2" fmla="*/ 0 w 139"/>
                <a:gd name="T3" fmla="*/ 1 h 46"/>
                <a:gd name="T4" fmla="*/ 0 w 139"/>
                <a:gd name="T5" fmla="*/ 0 h 46"/>
                <a:gd name="T6" fmla="*/ 3 w 139"/>
                <a:gd name="T7" fmla="*/ 0 h 46"/>
                <a:gd name="T8" fmla="*/ 3 w 139"/>
                <a:gd name="T9" fmla="*/ 1 h 46"/>
                <a:gd name="T10" fmla="*/ 3 w 139"/>
                <a:gd name="T11" fmla="*/ 1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9237" name="Freeform 24"/>
            <p:cNvSpPr>
              <a:spLocks/>
            </p:cNvSpPr>
            <p:nvPr/>
          </p:nvSpPr>
          <p:spPr bwMode="auto">
            <a:xfrm>
              <a:off x="4975" y="2725"/>
              <a:ext cx="31" cy="24"/>
            </a:xfrm>
            <a:custGeom>
              <a:avLst/>
              <a:gdLst>
                <a:gd name="T0" fmla="*/ 2 w 78"/>
                <a:gd name="T1" fmla="*/ 2 h 61"/>
                <a:gd name="T2" fmla="*/ 0 w 78"/>
                <a:gd name="T3" fmla="*/ 2 h 61"/>
                <a:gd name="T4" fmla="*/ 0 w 78"/>
                <a:gd name="T5" fmla="*/ 0 h 61"/>
                <a:gd name="T6" fmla="*/ 2 w 78"/>
                <a:gd name="T7" fmla="*/ 0 h 61"/>
                <a:gd name="T8" fmla="*/ 2 w 78"/>
                <a:gd name="T9" fmla="*/ 2 h 61"/>
                <a:gd name="T10" fmla="*/ 2 w 78"/>
                <a:gd name="T11" fmla="*/ 2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9238" name="Freeform 25"/>
            <p:cNvSpPr>
              <a:spLocks/>
            </p:cNvSpPr>
            <p:nvPr/>
          </p:nvSpPr>
          <p:spPr bwMode="auto">
            <a:xfrm>
              <a:off x="4951" y="2690"/>
              <a:ext cx="55" cy="17"/>
            </a:xfrm>
            <a:custGeom>
              <a:avLst/>
              <a:gdLst>
                <a:gd name="T0" fmla="*/ 3 w 139"/>
                <a:gd name="T1" fmla="*/ 1 h 44"/>
                <a:gd name="T2" fmla="*/ 0 w 139"/>
                <a:gd name="T3" fmla="*/ 1 h 44"/>
                <a:gd name="T4" fmla="*/ 0 w 139"/>
                <a:gd name="T5" fmla="*/ 0 h 44"/>
                <a:gd name="T6" fmla="*/ 4 w 139"/>
                <a:gd name="T7" fmla="*/ 0 h 44"/>
                <a:gd name="T8" fmla="*/ 3 w 139"/>
                <a:gd name="T9" fmla="*/ 1 h 44"/>
                <a:gd name="T10" fmla="*/ 3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9" name="Freeform 26"/>
            <p:cNvSpPr>
              <a:spLocks/>
            </p:cNvSpPr>
            <p:nvPr/>
          </p:nvSpPr>
          <p:spPr bwMode="auto">
            <a:xfrm>
              <a:off x="4976" y="2644"/>
              <a:ext cx="30" cy="23"/>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0" name="Freeform 27"/>
            <p:cNvSpPr>
              <a:spLocks/>
            </p:cNvSpPr>
            <p:nvPr/>
          </p:nvSpPr>
          <p:spPr bwMode="auto">
            <a:xfrm>
              <a:off x="4952" y="2609"/>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41" name="Freeform 28"/>
            <p:cNvSpPr>
              <a:spLocks/>
            </p:cNvSpPr>
            <p:nvPr/>
          </p:nvSpPr>
          <p:spPr bwMode="auto">
            <a:xfrm>
              <a:off x="4976" y="2563"/>
              <a:ext cx="30" cy="24"/>
            </a:xfrm>
            <a:custGeom>
              <a:avLst/>
              <a:gdLst>
                <a:gd name="T0" fmla="*/ 2 w 76"/>
                <a:gd name="T1" fmla="*/ 2 h 59"/>
                <a:gd name="T2" fmla="*/ 0 w 76"/>
                <a:gd name="T3" fmla="*/ 2 h 59"/>
                <a:gd name="T4" fmla="*/ 0 w 76"/>
                <a:gd name="T5" fmla="*/ 0 h 59"/>
                <a:gd name="T6" fmla="*/ 2 w 76"/>
                <a:gd name="T7" fmla="*/ 0 h 59"/>
                <a:gd name="T8" fmla="*/ 2 w 76"/>
                <a:gd name="T9" fmla="*/ 2 h 59"/>
                <a:gd name="T10" fmla="*/ 2 w 76"/>
                <a:gd name="T11" fmla="*/ 2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2" name="Freeform 29"/>
            <p:cNvSpPr>
              <a:spLocks/>
            </p:cNvSpPr>
            <p:nvPr/>
          </p:nvSpPr>
          <p:spPr bwMode="auto">
            <a:xfrm>
              <a:off x="4951" y="2529"/>
              <a:ext cx="55" cy="17"/>
            </a:xfrm>
            <a:custGeom>
              <a:avLst/>
              <a:gdLst>
                <a:gd name="T0" fmla="*/ 3 w 140"/>
                <a:gd name="T1" fmla="*/ 1 h 44"/>
                <a:gd name="T2" fmla="*/ 0 w 140"/>
                <a:gd name="T3" fmla="*/ 1 h 44"/>
                <a:gd name="T4" fmla="*/ 0 w 140"/>
                <a:gd name="T5" fmla="*/ 0 h 44"/>
                <a:gd name="T6" fmla="*/ 4 w 140"/>
                <a:gd name="T7" fmla="*/ 0 h 44"/>
                <a:gd name="T8" fmla="*/ 3 w 140"/>
                <a:gd name="T9" fmla="*/ 1 h 44"/>
                <a:gd name="T10" fmla="*/ 3 w 140"/>
                <a:gd name="T11" fmla="*/ 1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9243" name="Freeform 30"/>
            <p:cNvSpPr>
              <a:spLocks/>
            </p:cNvSpPr>
            <p:nvPr/>
          </p:nvSpPr>
          <p:spPr bwMode="auto">
            <a:xfrm>
              <a:off x="4977" y="2401"/>
              <a:ext cx="29" cy="24"/>
            </a:xfrm>
            <a:custGeom>
              <a:avLst/>
              <a:gdLst>
                <a:gd name="T0" fmla="*/ 2 w 76"/>
                <a:gd name="T1" fmla="*/ 2 h 61"/>
                <a:gd name="T2" fmla="*/ 0 w 76"/>
                <a:gd name="T3" fmla="*/ 2 h 61"/>
                <a:gd name="T4" fmla="*/ 0 w 76"/>
                <a:gd name="T5" fmla="*/ 0 h 61"/>
                <a:gd name="T6" fmla="*/ 2 w 76"/>
                <a:gd name="T7" fmla="*/ 0 h 61"/>
                <a:gd name="T8" fmla="*/ 2 w 76"/>
                <a:gd name="T9" fmla="*/ 2 h 61"/>
                <a:gd name="T10" fmla="*/ 2 w 76"/>
                <a:gd name="T11" fmla="*/ 2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9244" name="Freeform 31"/>
            <p:cNvSpPr>
              <a:spLocks/>
            </p:cNvSpPr>
            <p:nvPr/>
          </p:nvSpPr>
          <p:spPr bwMode="auto">
            <a:xfrm>
              <a:off x="4976" y="2483"/>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9245" name="Freeform 32"/>
            <p:cNvSpPr>
              <a:spLocks/>
            </p:cNvSpPr>
            <p:nvPr/>
          </p:nvSpPr>
          <p:spPr bwMode="auto">
            <a:xfrm>
              <a:off x="4952" y="2448"/>
              <a:ext cx="54" cy="17"/>
            </a:xfrm>
            <a:custGeom>
              <a:avLst/>
              <a:gdLst>
                <a:gd name="T0" fmla="*/ 3 w 138"/>
                <a:gd name="T1" fmla="*/ 1 h 44"/>
                <a:gd name="T2" fmla="*/ 0 w 138"/>
                <a:gd name="T3" fmla="*/ 1 h 44"/>
                <a:gd name="T4" fmla="*/ 0 w 138"/>
                <a:gd name="T5" fmla="*/ 0 h 44"/>
                <a:gd name="T6" fmla="*/ 3 w 138"/>
                <a:gd name="T7" fmla="*/ 0 h 44"/>
                <a:gd name="T8" fmla="*/ 3 w 138"/>
                <a:gd name="T9" fmla="*/ 1 h 44"/>
                <a:gd name="T10" fmla="*/ 3 w 138"/>
                <a:gd name="T11" fmla="*/ 1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46" name="Rectangle 33"/>
            <p:cNvSpPr>
              <a:spLocks noChangeArrowheads="1"/>
            </p:cNvSpPr>
            <p:nvPr/>
          </p:nvSpPr>
          <p:spPr bwMode="auto">
            <a:xfrm>
              <a:off x="4860" y="2372"/>
              <a:ext cx="151" cy="69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Freeform 34"/>
            <p:cNvSpPr>
              <a:spLocks/>
            </p:cNvSpPr>
            <p:nvPr/>
          </p:nvSpPr>
          <p:spPr bwMode="auto">
            <a:xfrm>
              <a:off x="4951" y="301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
        <p:nvSpPr>
          <p:cNvPr id="9228" name="Text Box 35"/>
          <p:cNvSpPr txBox="1">
            <a:spLocks noChangeArrowheads="1"/>
          </p:cNvSpPr>
          <p:nvPr/>
        </p:nvSpPr>
        <p:spPr bwMode="auto">
          <a:xfrm>
            <a:off x="7218363" y="1660525"/>
            <a:ext cx="523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6000" b="1">
                <a:solidFill>
                  <a:srgbClr val="33B251"/>
                </a:solidFill>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Phase 3: Payment</a:t>
            </a:r>
          </a:p>
        </p:txBody>
      </p:sp>
      <p:pic>
        <p:nvPicPr>
          <p:cNvPr id="10243"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 name="Group 4"/>
          <p:cNvGrpSpPr>
            <a:grpSpLocks/>
          </p:cNvGrpSpPr>
          <p:nvPr/>
        </p:nvGrpSpPr>
        <p:grpSpPr bwMode="auto">
          <a:xfrm>
            <a:off x="7167563" y="1439863"/>
            <a:ext cx="2038350" cy="2159000"/>
            <a:chOff x="4266" y="1084"/>
            <a:chExt cx="1015" cy="1075"/>
          </a:xfrm>
        </p:grpSpPr>
        <p:sp>
          <p:nvSpPr>
            <p:cNvPr id="10253" name="AutoShape 5"/>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4" name="AutoShape 6"/>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5" name="AutoShape 7"/>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6" name="AutoShape 8"/>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7" name="Rectangle 9"/>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8" name="Rectangle 10"/>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10259" name="Picture 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Freeform 12"/>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10245" name="Rectangle 1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6" name="Rectangle 14"/>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7" name="Rectangle 15"/>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8" name="Text Box 1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0249" name="Text Box 1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0250" name="Text Box 1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0251" name="Line 19"/>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2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4335463" y="1955800"/>
            <a:ext cx="2162175" cy="1782763"/>
            <a:chOff x="3332" y="230"/>
            <a:chExt cx="955" cy="789"/>
          </a:xfrm>
        </p:grpSpPr>
        <p:sp>
          <p:nvSpPr>
            <p:cNvPr id="11288"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289"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290"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291"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292"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293"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294"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296" name="Group 11"/>
            <p:cNvGrpSpPr>
              <a:grpSpLocks/>
            </p:cNvGrpSpPr>
            <p:nvPr/>
          </p:nvGrpSpPr>
          <p:grpSpPr bwMode="auto">
            <a:xfrm>
              <a:off x="3459" y="272"/>
              <a:ext cx="607" cy="163"/>
              <a:chOff x="2386" y="998"/>
              <a:chExt cx="529" cy="142"/>
            </a:xfrm>
          </p:grpSpPr>
          <p:sp>
            <p:nvSpPr>
              <p:cNvPr id="11297"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0"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1"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2"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3"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7"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8"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9"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0"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r>
              <a:rPr lang="en-US"/>
              <a:t>Phase 4: Recovery</a:t>
            </a:r>
          </a:p>
        </p:txBody>
      </p:sp>
      <p:pic>
        <p:nvPicPr>
          <p:cNvPr id="11268" name="Picture 27" descr="779px-Scrap_yard_22l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3125" y="4375150"/>
            <a:ext cx="3000375"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8" descr="automobile_crash_Honda_95870_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3425" y="2133600"/>
            <a:ext cx="18811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29"/>
          <p:cNvGrpSpPr>
            <a:grpSpLocks/>
          </p:cNvGrpSpPr>
          <p:nvPr/>
        </p:nvGrpSpPr>
        <p:grpSpPr bwMode="auto">
          <a:xfrm>
            <a:off x="4171950" y="5219700"/>
            <a:ext cx="1216025" cy="846138"/>
            <a:chOff x="3153" y="1049"/>
            <a:chExt cx="752" cy="523"/>
          </a:xfrm>
        </p:grpSpPr>
        <p:sp>
          <p:nvSpPr>
            <p:cNvPr id="11286" name="Rectangle 3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87" name="Picture 3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1" name="Line 32"/>
          <p:cNvSpPr>
            <a:spLocks noChangeShapeType="1"/>
          </p:cNvSpPr>
          <p:nvPr/>
        </p:nvSpPr>
        <p:spPr bwMode="auto">
          <a:xfrm>
            <a:off x="6367463" y="2693988"/>
            <a:ext cx="13795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33"/>
          <p:cNvSpPr>
            <a:spLocks noChangeShapeType="1"/>
          </p:cNvSpPr>
          <p:nvPr/>
        </p:nvSpPr>
        <p:spPr bwMode="auto">
          <a:xfrm>
            <a:off x="7729538" y="2676525"/>
            <a:ext cx="0" cy="17287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34"/>
          <p:cNvSpPr>
            <a:spLocks noChangeShapeType="1"/>
          </p:cNvSpPr>
          <p:nvPr/>
        </p:nvSpPr>
        <p:spPr bwMode="auto">
          <a:xfrm flipH="1">
            <a:off x="4787900" y="5619750"/>
            <a:ext cx="1181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35"/>
          <p:cNvSpPr>
            <a:spLocks noChangeShapeType="1"/>
          </p:cNvSpPr>
          <p:nvPr/>
        </p:nvSpPr>
        <p:spPr bwMode="auto">
          <a:xfrm flipV="1">
            <a:off x="4787900" y="3757613"/>
            <a:ext cx="0" cy="18621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Rectangle 36"/>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6" name="Rectangle 37"/>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7" name="Rectangle 38"/>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8" name="Rectangle 39"/>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9" name="Text Box 4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1280" name="Text Box 41"/>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1281" name="Text Box 42"/>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1282" name="Text Box 43"/>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1283" name="Line 44"/>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45"/>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46"/>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Litigation</a:t>
            </a:r>
          </a:p>
        </p:txBody>
      </p:sp>
      <p:grpSp>
        <p:nvGrpSpPr>
          <p:cNvPr id="12291" name="Group 3"/>
          <p:cNvGrpSpPr>
            <a:grpSpLocks/>
          </p:cNvGrpSpPr>
          <p:nvPr/>
        </p:nvGrpSpPr>
        <p:grpSpPr bwMode="auto">
          <a:xfrm>
            <a:off x="3841750" y="908050"/>
            <a:ext cx="1495425" cy="481013"/>
            <a:chOff x="1572" y="1579"/>
            <a:chExt cx="942" cy="303"/>
          </a:xfrm>
        </p:grpSpPr>
        <p:sp>
          <p:nvSpPr>
            <p:cNvPr id="12319" name="Text Box 4"/>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2320" name="Rectangle 5"/>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2292"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838" y="3259138"/>
            <a:ext cx="36655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Line 7"/>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8"/>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5" name="Line 9"/>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7" name="Group 11"/>
          <p:cNvGrpSpPr>
            <a:grpSpLocks/>
          </p:cNvGrpSpPr>
          <p:nvPr/>
        </p:nvGrpSpPr>
        <p:grpSpPr bwMode="auto">
          <a:xfrm>
            <a:off x="6659563" y="2305050"/>
            <a:ext cx="1123950" cy="1130300"/>
            <a:chOff x="4932" y="501"/>
            <a:chExt cx="708" cy="712"/>
          </a:xfrm>
        </p:grpSpPr>
        <p:sp>
          <p:nvSpPr>
            <p:cNvPr id="12309" name="Freeform 12"/>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2310" name="Freeform 13"/>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14"/>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15"/>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16"/>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17"/>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18"/>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19"/>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20"/>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21"/>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298" name="Rectangle 2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9" name="Rectangle 23"/>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0" name="Rectangle 24"/>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1" name="Rectangle 25"/>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2" name="Text Box 2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2303" name="Text Box 2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2304" name="Text Box 2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2305" name="Text Box 29"/>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2306" name="Line 30"/>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31"/>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32"/>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4FC86E-E216-4174-B57F-CB52E018CF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DFFB4C-8C47-4E11-AC10-AB63B2338F44}"/>
</file>

<file path=customXml/itemProps3.xml><?xml version="1.0" encoding="utf-8"?>
<ds:datastoreItem xmlns:ds="http://schemas.openxmlformats.org/officeDocument/2006/customXml" ds:itemID="{FCCB5182-3F39-4F18-A416-B4BDE90D80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7964</TotalTime>
  <Words>9360</Words>
  <Application>Microsoft Office PowerPoint</Application>
  <PresentationFormat>On-screen Show (4:3)</PresentationFormat>
  <Paragraphs>679</Paragraphs>
  <Slides>55</Slides>
  <Notes>55</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Comic Sans MS</vt:lpstr>
      <vt:lpstr>MetaPlusBook-Roman</vt:lpstr>
      <vt:lpstr>Times New Roman</vt:lpstr>
      <vt:lpstr>Webdings</vt:lpstr>
      <vt:lpstr>Wingdings</vt:lpstr>
      <vt:lpstr>Wingdings 2</vt:lpstr>
      <vt:lpstr>Wingdings 3</vt:lpstr>
      <vt:lpstr>1_test-template</vt:lpstr>
      <vt:lpstr>The Claims Process and Claim Intake</vt:lpstr>
      <vt:lpstr> Lesson objectives</vt:lpstr>
      <vt:lpstr>Lesson outline</vt:lpstr>
      <vt:lpstr>The claims process: two perspectives</vt:lpstr>
      <vt:lpstr>Phase 1: Intake</vt:lpstr>
      <vt:lpstr>Phase 2: Adjudication</vt:lpstr>
      <vt:lpstr>Phase 3: Payment</vt:lpstr>
      <vt:lpstr>Phase 4: Recovery</vt:lpstr>
      <vt:lpstr>Litigation</vt:lpstr>
      <vt:lpstr>Fraud detection and special investigations</vt:lpstr>
      <vt:lpstr>Fundamental and specialized processes</vt:lpstr>
      <vt:lpstr>Lesson outline</vt:lpstr>
      <vt:lpstr>The functional perspective</vt:lpstr>
      <vt:lpstr>Managing claim and exposure maturity</vt:lpstr>
      <vt:lpstr>New loss completion</vt:lpstr>
      <vt:lpstr>The maturing claim/exposure</vt:lpstr>
      <vt:lpstr>Ability to pay</vt:lpstr>
      <vt:lpstr>Stage 1: User creates claim</vt:lpstr>
      <vt:lpstr>Stage 2: Rules "set up" the claim</vt:lpstr>
      <vt:lpstr>Stage 3: Rules/adjuster creates exposures</vt:lpstr>
      <vt:lpstr>(Notes only slide)</vt:lpstr>
      <vt:lpstr>Stage 4: Rules/adjuster creates reserves</vt:lpstr>
      <vt:lpstr>Stage 5: Users complete activities</vt:lpstr>
      <vt:lpstr>Stage 6: Claim and exposures become payable</vt:lpstr>
      <vt:lpstr>Stage 7: Checks are issued</vt:lpstr>
      <vt:lpstr>Stage 8: Exposures and claim are closed</vt:lpstr>
      <vt:lpstr>No one-to-one correspondence of steps</vt:lpstr>
      <vt:lpstr>Lesson outline</vt:lpstr>
      <vt:lpstr>First notice of loss (FNOL)</vt:lpstr>
      <vt:lpstr>(Notes only slide)</vt:lpstr>
      <vt:lpstr>The claim intake process</vt:lpstr>
      <vt:lpstr>(Notes only slide)</vt:lpstr>
      <vt:lpstr>Who manages the intake process?</vt:lpstr>
      <vt:lpstr>Required data: the policy</vt:lpstr>
      <vt:lpstr>Required data: parties involved</vt:lpstr>
      <vt:lpstr>Required data: loss event</vt:lpstr>
      <vt:lpstr>Required data: incident(s)</vt:lpstr>
      <vt:lpstr>The intake process: manually entered claims</vt:lpstr>
      <vt:lpstr>The new claim wizard (NCW)</vt:lpstr>
      <vt:lpstr>The intake process: imported claims</vt:lpstr>
      <vt:lpstr>First notice application integration</vt:lpstr>
      <vt:lpstr>Lesson outline</vt:lpstr>
      <vt:lpstr>The intake process: automated claim setup</vt:lpstr>
      <vt:lpstr>Automated claim setup</vt:lpstr>
      <vt:lpstr>Summary: automated claim setup</vt:lpstr>
      <vt:lpstr>Lesson outline</vt:lpstr>
      <vt:lpstr>The intake process: claim validation</vt:lpstr>
      <vt:lpstr>Ensuring completeness of new claim</vt:lpstr>
      <vt:lpstr>New claim wizard claims</vt:lpstr>
      <vt:lpstr>Imported FNOL claims</vt:lpstr>
      <vt:lpstr>Failing new claim validation</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Claims Process &amp; Intro to Intake (Config Course)</dc:title>
  <dc:creator>Tom Rhoades</dc:creator>
  <dc:description>1040</dc:description>
  <cp:lastModifiedBy>Jeyaraj, Michael Antony Raj (Cognizant)</cp:lastModifiedBy>
  <cp:revision>1703</cp:revision>
  <dcterms:created xsi:type="dcterms:W3CDTF">2007-08-02T20:13:16Z</dcterms:created>
  <dcterms:modified xsi:type="dcterms:W3CDTF">2020-10-08T10:12:24Z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