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8"/>
  </p:notesMasterIdLst>
  <p:handoutMasterIdLst>
    <p:handoutMasterId r:id="rId39"/>
  </p:handoutMasterIdLst>
  <p:sldIdLst>
    <p:sldId id="1192" r:id="rId5"/>
    <p:sldId id="1299" r:id="rId6"/>
    <p:sldId id="1555" r:id="rId7"/>
    <p:sldId id="1632" r:id="rId8"/>
    <p:sldId id="1587" r:id="rId9"/>
    <p:sldId id="1630" r:id="rId10"/>
    <p:sldId id="1590" r:id="rId11"/>
    <p:sldId id="1596" r:id="rId12"/>
    <p:sldId id="1598" r:id="rId13"/>
    <p:sldId id="1600" r:id="rId14"/>
    <p:sldId id="1601" r:id="rId15"/>
    <p:sldId id="1605" r:id="rId16"/>
    <p:sldId id="1665" r:id="rId17"/>
    <p:sldId id="1673" r:id="rId18"/>
    <p:sldId id="1607" r:id="rId19"/>
    <p:sldId id="1606" r:id="rId20"/>
    <p:sldId id="1608" r:id="rId21"/>
    <p:sldId id="1609" r:id="rId22"/>
    <p:sldId id="1611" r:id="rId23"/>
    <p:sldId id="1631" r:id="rId24"/>
    <p:sldId id="1669" r:id="rId25"/>
    <p:sldId id="1671" r:id="rId26"/>
    <p:sldId id="1648" r:id="rId27"/>
    <p:sldId id="1663" r:id="rId28"/>
    <p:sldId id="1655" r:id="rId29"/>
    <p:sldId id="1664" r:id="rId30"/>
    <p:sldId id="1656" r:id="rId31"/>
    <p:sldId id="1651" r:id="rId32"/>
    <p:sldId id="1652" r:id="rId33"/>
    <p:sldId id="1551" r:id="rId34"/>
    <p:sldId id="1659" r:id="rId35"/>
    <p:sldId id="1660" r:id="rId36"/>
    <p:sldId id="1672" r:id="rId37"/>
  </p:sldIdLst>
  <p:sldSz cx="9144000" cy="6858000" type="screen4x3"/>
  <p:notesSz cx="7010400" cy="9236075"/>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DDDDDD"/>
    <a:srgbClr val="EAEAEA"/>
    <a:srgbClr val="C0C0C0"/>
    <a:srgbClr val="009900"/>
    <a:srgbClr val="FF000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6" autoAdjust="0"/>
    <p:restoredTop sz="78492" autoAdjust="0"/>
  </p:normalViewPr>
  <p:slideViewPr>
    <p:cSldViewPr snapToGrid="0">
      <p:cViewPr varScale="1">
        <p:scale>
          <a:sx n="56" d="100"/>
          <a:sy n="56" d="100"/>
        </p:scale>
        <p:origin x="1188" y="7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3654" y="-31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256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256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A44D154-75BB-41A9-8C81-728BBFBA532D}" type="slidenum">
              <a:rPr lang="en-US" altLang="en-US"/>
              <a:pPr>
                <a:defRPr/>
              </a:pPr>
              <a:t>‹#›</a:t>
            </a:fld>
            <a:endParaRPr lang="en-US" altLang="en-US"/>
          </a:p>
        </p:txBody>
      </p:sp>
    </p:spTree>
    <p:extLst>
      <p:ext uri="{BB962C8B-B14F-4D97-AF65-F5344CB8AC3E}">
        <p14:creationId xmlns:p14="http://schemas.microsoft.com/office/powerpoint/2010/main" val="175007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Overhead"/>
          <p:cNvSpPr>
            <a:spLocks noGrp="1" noRot="1" noChangeAspect="1" noChangeArrowheads="1" noTextEdit="1"/>
          </p:cNvSpPr>
          <p:nvPr>
            <p:ph type="sldImg" idx="2"/>
          </p:nvPr>
        </p:nvSpPr>
        <p:spPr bwMode="auto">
          <a:xfrm>
            <a:off x="809625" y="625475"/>
            <a:ext cx="5399088" cy="4048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432" y="4867235"/>
            <a:ext cx="6203880" cy="381051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707531" y="318594"/>
            <a:ext cx="5601829" cy="21134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250056" y="318595"/>
            <a:ext cx="2607803" cy="15614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36F0406-7849-4AAF-9A90-C918F4321DA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5432" y="8848084"/>
            <a:ext cx="620388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4115" y="8848084"/>
            <a:ext cx="6083794" cy="2602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The ClaimCenter Data Model - </a:t>
            </a:r>
            <a:fld id="{A6E4AAF4-7E5E-4D12-8D93-137E84D84ACF}" type="slidenum">
              <a:rPr lang="en-US" altLang="en-US"/>
              <a:pPr>
                <a:defRPr/>
              </a:pPr>
              <a:t>‹#›</a:t>
            </a:fld>
            <a:endParaRPr lang="en-US" altLang="en-US" dirty="0"/>
          </a:p>
        </p:txBody>
      </p:sp>
    </p:spTree>
    <p:extLst>
      <p:ext uri="{BB962C8B-B14F-4D97-AF65-F5344CB8AC3E}">
        <p14:creationId xmlns:p14="http://schemas.microsoft.com/office/powerpoint/2010/main" val="1125575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E6760308-6E16-46BD-AE80-E451FBD405FE}"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49156" name="Rectangle 2"/>
          <p:cNvSpPr>
            <a:spLocks noGrp="1" noRot="1" noChangeAspect="1" noChangeArrowheads="1" noTextEdit="1"/>
          </p:cNvSpPr>
          <p:nvPr>
            <p:ph type="sldImg"/>
          </p:nvPr>
        </p:nvSpPr>
        <p:spPr>
          <a:xfrm>
            <a:off x="808038" y="625475"/>
            <a:ext cx="5399087" cy="40481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C907224F-14D7-4800-98C7-A04FD601BBD5}"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contact is a person or organization or vendor who has relationship to claim, such as a claimant requesting compensation for loss, the reporter of a claim, or a doctor treating an injury, or an</a:t>
            </a:r>
            <a:r>
              <a:rPr lang="en-US" baseline="0" dirty="0"/>
              <a:t> auto shop providing repair or towing services</a:t>
            </a:r>
            <a:r>
              <a:rPr lang="en-US" dirty="0"/>
              <a:t>.</a:t>
            </a:r>
          </a:p>
          <a:p>
            <a:pPr eaLnBrk="1" hangingPunct="1"/>
            <a:r>
              <a:rPr lang="en-US" dirty="0"/>
              <a:t>Contacts are typically captured when the claim is first created. Some information about contacts may need to be gathered later, but the most ideal circumstance involves an intake process in which all the information about the "who" is captured.</a:t>
            </a:r>
          </a:p>
          <a:p>
            <a:pPr eaLnBrk="1" hangingPunct="1"/>
            <a:r>
              <a:rPr lang="en-US" b="1" dirty="0"/>
              <a:t>Data Model Notes</a:t>
            </a:r>
            <a:endParaRPr lang="en-US" dirty="0"/>
          </a:p>
          <a:p>
            <a:pPr eaLnBrk="1" hangingPunct="1"/>
            <a:r>
              <a:rPr lang="en-US" dirty="0"/>
              <a:t>The Contact entity stores two types of records: "claim contacts" (a person or organization or vendor who has a relationship to a claim) and "user contacts" (a person who works for the carrier, such as an adjuster). The </a:t>
            </a:r>
            <a:r>
              <a:rPr lang="en-US" dirty="0" err="1"/>
              <a:t>ClaimContact</a:t>
            </a:r>
            <a:r>
              <a:rPr lang="en-US" dirty="0"/>
              <a:t> entity is used to link "claim contacts" (as opposed to user contacts) to Claim.</a:t>
            </a:r>
          </a:p>
          <a:p>
            <a:pPr eaLnBrk="1" hangingPunct="1"/>
            <a:r>
              <a:rPr lang="en-US" dirty="0"/>
              <a:t>Contact is a subtyped entity. Information common to all contacts is stored at the parent level. The commonly used subtypes of Contact are Person, Company, and Place. Data used to populate instances of the Contact entity typically comes from the address book, and changes made to Contact objects can be sent to the address book. There are only two "primary entities" in the ClaimCenter data model which do not link directly to Claim: Coverage and Contact.</a:t>
            </a:r>
          </a:p>
          <a:p>
            <a:pPr eaLnBrk="1" hangingPunct="1"/>
            <a:r>
              <a:rPr lang="en-US" dirty="0"/>
              <a:t>The </a:t>
            </a:r>
            <a:r>
              <a:rPr lang="en-US" dirty="0" err="1"/>
              <a:t>ClaimContact</a:t>
            </a:r>
            <a:r>
              <a:rPr lang="en-US" dirty="0"/>
              <a:t> entity has the following fields:</a:t>
            </a:r>
          </a:p>
          <a:p>
            <a:pPr lvl="1" eaLnBrk="1" hangingPunct="1"/>
            <a:r>
              <a:rPr lang="en-US" dirty="0" err="1"/>
              <a:t>ClaimContact.Contact</a:t>
            </a:r>
            <a:r>
              <a:rPr lang="en-US" dirty="0"/>
              <a:t> (foreign key), although it is worth noting that the Contact entity does not have a foreign key back to </a:t>
            </a:r>
            <a:r>
              <a:rPr lang="en-US" dirty="0" err="1"/>
              <a:t>ClaimContact</a:t>
            </a:r>
            <a:endParaRPr lang="en-US" dirty="0"/>
          </a:p>
          <a:p>
            <a:pPr lvl="1" eaLnBrk="1" hangingPunct="1"/>
            <a:r>
              <a:rPr lang="en-US" dirty="0" err="1"/>
              <a:t>ClaimContact.Claim</a:t>
            </a:r>
            <a:r>
              <a:rPr lang="en-US" dirty="0"/>
              <a:t> (foreign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BF886EDD-3794-4B05-B0DE-53AEFEEDDD2A}"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An exposure is a set of data used to track a potential payment from one coverage to one claimant.</a:t>
            </a:r>
          </a:p>
          <a:p>
            <a:pPr eaLnBrk="1" hangingPunct="1"/>
            <a:r>
              <a:rPr lang="en-US" dirty="0"/>
              <a:t>For many claims, a single instance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dirty="0"/>
              <a:t>The term exposure is used differently in ClaimCenter than it is in PAS systems. The underwriter looks upon the possible coverages as exposures, while in ClaimCenter it is the coverages that are deemed in effect that lead to the creation of a particular exposure (for a particular claimant).</a:t>
            </a:r>
          </a:p>
          <a:p>
            <a:pPr eaLnBrk="1" hangingPunct="1"/>
            <a:r>
              <a:rPr lang="en-US" dirty="0"/>
              <a:t>Multiple exposures can refer to the same incident.</a:t>
            </a:r>
            <a:endParaRPr lang="en-US" b="1" dirty="0"/>
          </a:p>
          <a:p>
            <a:pPr eaLnBrk="1" hangingPunct="1"/>
            <a:r>
              <a:rPr lang="en-US" b="1" dirty="0"/>
              <a:t>Data Model Notes</a:t>
            </a:r>
            <a:endParaRPr lang="en-US" dirty="0"/>
          </a:p>
          <a:p>
            <a:pPr eaLnBrk="1" hangingPunct="1"/>
            <a:r>
              <a:rPr lang="en-US" dirty="0"/>
              <a:t>The Exposure entity has the following fields:</a:t>
            </a:r>
          </a:p>
          <a:p>
            <a:pPr lvl="1" eaLnBrk="1" hangingPunct="1"/>
            <a:r>
              <a:rPr lang="en-US" dirty="0" err="1"/>
              <a:t>Exposure.Coverage</a:t>
            </a:r>
            <a:r>
              <a:rPr lang="en-US" dirty="0"/>
              <a:t> (foreign key)</a:t>
            </a:r>
          </a:p>
          <a:p>
            <a:pPr lvl="1" eaLnBrk="1" hangingPunct="1"/>
            <a:r>
              <a:rPr lang="en-US" dirty="0" err="1"/>
              <a:t>Exposure.Incident</a:t>
            </a:r>
            <a:r>
              <a:rPr lang="en-US" dirty="0"/>
              <a:t> (foreign key)</a:t>
            </a:r>
          </a:p>
          <a:p>
            <a:pPr lvl="1" eaLnBrk="1" hangingPunct="1"/>
            <a:r>
              <a:rPr lang="en-US" dirty="0" err="1"/>
              <a:t>Exposure.Claimant</a:t>
            </a:r>
            <a:r>
              <a:rPr lang="en-US" dirty="0"/>
              <a:t> (foreign key to Contact)</a:t>
            </a:r>
          </a:p>
          <a:p>
            <a:pPr lvl="1" eaLnBrk="1" hangingPunct="1"/>
            <a:r>
              <a:rPr lang="en-US" dirty="0" err="1"/>
              <a:t>Exposure.Claim</a:t>
            </a:r>
            <a:r>
              <a:rPr lang="en-US" dirty="0"/>
              <a:t> (foreign key)</a:t>
            </a:r>
          </a:p>
          <a:p>
            <a:pPr lvl="1" eaLnBrk="1" hangingPunct="1"/>
            <a:endParaRPr lang="en-US"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3F65B2F9-B5EA-40E8-8E46-AF2CBA7C69F2}"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reserve line is an amount of money set aside for expected payments related to a given exposure.</a:t>
            </a:r>
          </a:p>
          <a:p>
            <a:pPr eaLnBrk="1" hangingPunct="1"/>
            <a:r>
              <a:rPr lang="en-US" dirty="0"/>
              <a:t>A check is a single transfer of money tracked by an exposure to one or more individuals or organizations.</a:t>
            </a:r>
          </a:p>
          <a:p>
            <a:pPr eaLnBrk="1" hangingPunct="1"/>
            <a:r>
              <a:rPr lang="en-US" dirty="0"/>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dirty="0"/>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a:p>
            <a:pPr eaLnBrk="1" hangingPunct="1"/>
            <a:r>
              <a:rPr lang="en-US" dirty="0"/>
              <a:t>A single reserve line might have a single check associated to it. It could also have several checks associated to it if:</a:t>
            </a:r>
          </a:p>
          <a:p>
            <a:pPr lvl="1" eaLnBrk="1" hangingPunct="1"/>
            <a:r>
              <a:rPr lang="en-US" dirty="0"/>
              <a:t>There are multiple payments (such as a recurring payment to treat ongoing medical care).</a:t>
            </a:r>
          </a:p>
          <a:p>
            <a:pPr lvl="1" eaLnBrk="1" hangingPunct="1"/>
            <a:r>
              <a:rPr lang="en-US" dirty="0"/>
              <a:t>There are multiple payees (such as a circumstance of litigation where the claimant gets 80% of the settlement and the lawyer gets 20% of the settlement).</a:t>
            </a:r>
            <a:endParaRPr lang="en-US" b="1" dirty="0"/>
          </a:p>
          <a:p>
            <a:pPr eaLnBrk="1" hangingPunct="1"/>
            <a:r>
              <a:rPr lang="en-US" b="1" dirty="0"/>
              <a:t>Data Model Notes</a:t>
            </a:r>
            <a:endParaRPr lang="en-US" dirty="0"/>
          </a:p>
          <a:p>
            <a:pPr eaLnBrk="1" hangingPunct="1"/>
            <a:r>
              <a:rPr lang="en-US" dirty="0"/>
              <a:t>Transaction is a subtyped entity. Information common to all transactions is stored at the parent level. The commonly used subtypes of Transaction are Reserve and Payment. Data used to populate instances of the Transaction entity are typically sent to and updated by the general ledger system.</a:t>
            </a:r>
          </a:p>
          <a:p>
            <a:pPr algn="ctr" eaLnBrk="1" hangingPunct="1"/>
            <a:r>
              <a:rPr lang="en-US" dirty="0"/>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DDEB4069-2E60-4BA6-B348-BB099FA2FF31}"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61444" name="Rectangle 3"/>
          <p:cNvSpPr>
            <a:spLocks noGrp="1" noChangeArrowheads="1"/>
          </p:cNvSpPr>
          <p:nvPr>
            <p:ph type="body" idx="1"/>
          </p:nvPr>
        </p:nvSpPr>
        <p:spPr>
          <a:xfrm>
            <a:off x="415432" y="627725"/>
            <a:ext cx="6203880" cy="80500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Transaction entity has the following fields:</a:t>
            </a:r>
          </a:p>
          <a:p>
            <a:pPr lvl="1" eaLnBrk="1" hangingPunct="1"/>
            <a:r>
              <a:rPr lang="en-US" dirty="0" err="1"/>
              <a:t>Transaction.Exposure</a:t>
            </a:r>
            <a:r>
              <a:rPr lang="en-US" dirty="0"/>
              <a:t> (foreign key)</a:t>
            </a:r>
          </a:p>
          <a:p>
            <a:pPr lvl="1" eaLnBrk="1" hangingPunct="1"/>
            <a:r>
              <a:rPr lang="en-US" dirty="0" err="1"/>
              <a:t>Transaction.Claim</a:t>
            </a:r>
            <a:r>
              <a:rPr lang="en-US" dirty="0"/>
              <a:t> (foreign key)</a:t>
            </a:r>
          </a:p>
          <a:p>
            <a:pPr lvl="1" eaLnBrk="1" hangingPunct="1"/>
            <a:r>
              <a:rPr lang="en-US" dirty="0" err="1"/>
              <a:t>Transaction.ReserveLine</a:t>
            </a:r>
            <a:r>
              <a:rPr lang="en-US" dirty="0"/>
              <a:t> (foreign key)</a:t>
            </a:r>
          </a:p>
          <a:p>
            <a:pPr lvl="1" eaLnBrk="1" hangingPunct="1"/>
            <a:r>
              <a:rPr lang="en-US" dirty="0"/>
              <a:t>(Transaction as Payment).Check (foreign key in the Check subtype)</a:t>
            </a:r>
          </a:p>
          <a:p>
            <a:pPr eaLnBrk="1" hangingPunct="1"/>
            <a:r>
              <a:rPr lang="en-US" dirty="0"/>
              <a:t>The </a:t>
            </a:r>
            <a:r>
              <a:rPr lang="en-US" dirty="0" err="1"/>
              <a:t>ReserveLine</a:t>
            </a:r>
            <a:r>
              <a:rPr lang="en-US" dirty="0"/>
              <a:t> entity has the following fields:</a:t>
            </a:r>
          </a:p>
          <a:p>
            <a:pPr lvl="1" eaLnBrk="1" hangingPunct="1"/>
            <a:r>
              <a:rPr lang="en-US" dirty="0" err="1"/>
              <a:t>ReserveLine.Exposure</a:t>
            </a:r>
            <a:r>
              <a:rPr lang="en-US" dirty="0"/>
              <a:t> (foreign key)</a:t>
            </a:r>
          </a:p>
          <a:p>
            <a:pPr lvl="1" eaLnBrk="1" hangingPunct="1"/>
            <a:r>
              <a:rPr lang="en-US" dirty="0" err="1"/>
              <a:t>ReserveLine.Claim</a:t>
            </a:r>
            <a:r>
              <a:rPr lang="en-US" dirty="0"/>
              <a:t> (foreign key)</a:t>
            </a:r>
          </a:p>
          <a:p>
            <a:pPr eaLnBrk="1" hangingPunct="1"/>
            <a:r>
              <a:rPr lang="en-US" dirty="0"/>
              <a:t>(Transaction has a foreign key to </a:t>
            </a:r>
            <a:r>
              <a:rPr lang="en-US" dirty="0" err="1"/>
              <a:t>ReserveLine</a:t>
            </a:r>
            <a:r>
              <a:rPr lang="en-US" dirty="0"/>
              <a:t>, but there is no array key from </a:t>
            </a:r>
            <a:r>
              <a:rPr lang="en-US" dirty="0" err="1"/>
              <a:t>ReserveLine</a:t>
            </a:r>
            <a:r>
              <a:rPr lang="en-US" dirty="0"/>
              <a:t> back to Transaction.)</a:t>
            </a:r>
          </a:p>
          <a:p>
            <a:pPr eaLnBrk="1" hangingPunct="1"/>
            <a:r>
              <a:rPr lang="en-US" dirty="0"/>
              <a:t>Data used to populate instances of the Check entity are typically sent to and updated by the check processing system.</a:t>
            </a:r>
          </a:p>
          <a:p>
            <a:pPr eaLnBrk="1" hangingPunct="1"/>
            <a:r>
              <a:rPr lang="en-US" dirty="0"/>
              <a:t>The Check entity has the following fields:</a:t>
            </a:r>
          </a:p>
          <a:p>
            <a:pPr lvl="1" eaLnBrk="1" hangingPunct="1"/>
            <a:r>
              <a:rPr lang="en-US" dirty="0" err="1"/>
              <a:t>Check.Claim</a:t>
            </a:r>
            <a:r>
              <a:rPr lang="en-US" dirty="0"/>
              <a:t> (foreign key)</a:t>
            </a:r>
          </a:p>
          <a:p>
            <a:pPr lvl="1" eaLnBrk="1" hangingPunct="1"/>
            <a:r>
              <a:rPr lang="en-US" dirty="0" err="1"/>
              <a:t>Check.ClaimContact</a:t>
            </a:r>
            <a:r>
              <a:rPr lang="en-US" dirty="0"/>
              <a:t> (foreign key identifying the claimant for whom the check is written)</a:t>
            </a:r>
          </a:p>
          <a:p>
            <a:pPr eaLnBrk="1" hangingPunct="1"/>
            <a:r>
              <a:rPr lang="en-US" dirty="0"/>
              <a:t>Check is also related to </a:t>
            </a:r>
            <a:r>
              <a:rPr lang="en-US" dirty="0" err="1"/>
              <a:t>ClaimContact</a:t>
            </a:r>
            <a:r>
              <a:rPr lang="en-US" dirty="0"/>
              <a:t> indirectly through the Payees array.</a:t>
            </a:r>
          </a:p>
          <a:p>
            <a:pPr eaLnBrk="1" hangingPunct="1"/>
            <a:r>
              <a:rPr lang="en-US" dirty="0"/>
              <a:t>The Transaction data model is discussed in detail in the "Introduction to Transaction Rules" lesson.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1" dirty="0"/>
              <a:t>Review from ClaimCenter Introduction</a:t>
            </a:r>
          </a:p>
          <a:p>
            <a:r>
              <a:rPr lang="en-US" dirty="0"/>
              <a:t>A</a:t>
            </a:r>
            <a:r>
              <a:rPr lang="en-US" baseline="0" dirty="0"/>
              <a:t> Service Request </a:t>
            </a:r>
            <a:r>
              <a:rPr lang="en-US" dirty="0">
                <a:latin typeface="Arial" pitchFamily="34" charset="0"/>
              </a:rPr>
              <a:t>provides a means of identifying the right vendors to provide services for a given incident or claim.  The Service Request (also known as</a:t>
            </a:r>
            <a:r>
              <a:rPr lang="en-US" baseline="0" dirty="0">
                <a:latin typeface="Arial" pitchFamily="34" charset="0"/>
              </a:rPr>
              <a:t> a “Service”) </a:t>
            </a:r>
            <a:r>
              <a:rPr lang="en-US" dirty="0">
                <a:latin typeface="Arial" pitchFamily="34" charset="0"/>
              </a:rPr>
              <a:t>helps claim adjusters manage and follow a vendor’s progress from the inception of the service request to payments. A claim adjuster may request a quote, services, or both</a:t>
            </a:r>
            <a:r>
              <a:rPr lang="en-US" baseline="0" dirty="0">
                <a:latin typeface="Arial" pitchFamily="34" charset="0"/>
              </a:rPr>
              <a:t> from a vendor. The Service Request communicates a need for services to be performed such as vehicle towing, locksmith, glass repair, property repair, courtesy car, cleaning, and so on.</a:t>
            </a:r>
          </a:p>
          <a:p>
            <a:r>
              <a:rPr lang="en-US" b="1" baseline="0" dirty="0">
                <a:latin typeface="Arial" pitchFamily="34" charset="0"/>
              </a:rPr>
              <a:t>Data Model Notes</a:t>
            </a:r>
          </a:p>
          <a:p>
            <a:r>
              <a:rPr lang="en-US" baseline="0" dirty="0">
                <a:latin typeface="Arial" pitchFamily="34" charset="0"/>
              </a:rPr>
              <a:t>Service Requests are primarily related to either an incident or the claim itself. Information about which vendors may provide services is retrieved from an Address Book system, usually Guidewire ContactManager. Communication between vendors themselves and ClaimCenter users is achieved by integration with a vendor portal such as the Guidewire Vendor Portal. The vendor portal provides secure messaging between the vendor and the ClaimCenter user, ability to exchange documents such as quotes and estimates from the vendor to the carrier, and ability to specify if a vendor has accepted work from the carrier, and the progress of the service request. </a:t>
            </a:r>
          </a:p>
          <a:p>
            <a:r>
              <a:rPr lang="en-US" baseline="0" dirty="0">
                <a:latin typeface="Arial" pitchFamily="34" charset="0"/>
              </a:rPr>
              <a:t>The </a:t>
            </a:r>
            <a:r>
              <a:rPr lang="en-US" baseline="0" dirty="0" err="1">
                <a:latin typeface="Arial" pitchFamily="34" charset="0"/>
              </a:rPr>
              <a:t>ServiceRequest</a:t>
            </a:r>
            <a:r>
              <a:rPr lang="en-US" baseline="0" dirty="0">
                <a:latin typeface="Arial" pitchFamily="34" charset="0"/>
              </a:rPr>
              <a:t> entity has the following foreign key fields:</a:t>
            </a:r>
            <a:br>
              <a:rPr lang="en-US" baseline="0" dirty="0">
                <a:latin typeface="Arial" pitchFamily="34" charset="0"/>
              </a:rPr>
            </a:br>
            <a:r>
              <a:rPr lang="en-US" baseline="0" dirty="0">
                <a:latin typeface="Arial" pitchFamily="34" charset="0"/>
              </a:rPr>
              <a:t>	</a:t>
            </a:r>
            <a:r>
              <a:rPr lang="en-US" baseline="0" dirty="0" err="1">
                <a:latin typeface="Arial" pitchFamily="34" charset="0"/>
              </a:rPr>
              <a:t>ServiceRequest.Claim</a:t>
            </a:r>
            <a:endParaRPr lang="en-US" baseline="0" dirty="0">
              <a:latin typeface="Arial" pitchFamily="34" charset="0"/>
            </a:endParaRPr>
          </a:p>
          <a:p>
            <a:r>
              <a:rPr lang="en-US" baseline="0" dirty="0">
                <a:latin typeface="Arial" pitchFamily="34" charset="0"/>
              </a:rPr>
              <a:t>	</a:t>
            </a:r>
            <a:r>
              <a:rPr lang="en-US" baseline="0" dirty="0" err="1">
                <a:latin typeface="Arial" pitchFamily="34" charset="0"/>
              </a:rPr>
              <a:t>ServiceRequest.Incident</a:t>
            </a:r>
            <a:endParaRPr lang="en-US" baseline="0" dirty="0">
              <a:latin typeface="Arial" pitchFamily="34" charset="0"/>
            </a:endParaRPr>
          </a:p>
          <a:p>
            <a:r>
              <a:rPr lang="en-US" baseline="0" dirty="0">
                <a:latin typeface="Arial" pitchFamily="34" charset="0"/>
              </a:rPr>
              <a:t>	</a:t>
            </a:r>
            <a:r>
              <a:rPr lang="en-US" baseline="0" dirty="0" err="1">
                <a:latin typeface="Arial" pitchFamily="34" charset="0"/>
              </a:rPr>
              <a:t>ServiceRequest.Specialist</a:t>
            </a:r>
            <a:r>
              <a:rPr lang="en-US" baseline="0" dirty="0">
                <a:latin typeface="Arial" pitchFamily="34" charset="0"/>
              </a:rPr>
              <a:t> (Vendor Contact)</a:t>
            </a:r>
          </a:p>
          <a:p>
            <a:r>
              <a:rPr lang="en-US" baseline="0" dirty="0" err="1">
                <a:latin typeface="Arial" pitchFamily="34" charset="0"/>
              </a:rPr>
              <a:t>ServiceRequest.DocumentLinks</a:t>
            </a:r>
            <a:r>
              <a:rPr lang="en-US" baseline="0" dirty="0">
                <a:latin typeface="Arial" pitchFamily="34" charset="0"/>
              </a:rPr>
              <a:t> is an array created to link each </a:t>
            </a:r>
            <a:r>
              <a:rPr lang="en-US" baseline="0" dirty="0" err="1">
                <a:latin typeface="Arial" pitchFamily="34" charset="0"/>
              </a:rPr>
              <a:t>ServiceRequest</a:t>
            </a:r>
            <a:r>
              <a:rPr lang="en-US" baseline="0" dirty="0">
                <a:latin typeface="Arial" pitchFamily="34" charset="0"/>
              </a:rPr>
              <a:t> to many existing documents, including documents that may be on a claim. It is a field unique to </a:t>
            </a:r>
            <a:r>
              <a:rPr lang="en-US" baseline="0" dirty="0" err="1">
                <a:latin typeface="Arial" pitchFamily="34" charset="0"/>
              </a:rPr>
              <a:t>ServiceRequest</a:t>
            </a:r>
            <a:r>
              <a:rPr lang="en-US" baseline="0" dirty="0">
                <a:latin typeface="Arial" pitchFamily="34" charset="0"/>
              </a:rPr>
              <a:t> because </a:t>
            </a:r>
            <a:r>
              <a:rPr lang="en-US" baseline="0" dirty="0" err="1">
                <a:latin typeface="Arial" pitchFamily="34" charset="0"/>
              </a:rPr>
              <a:t>ServiceRequests</a:t>
            </a:r>
            <a:r>
              <a:rPr lang="en-US" baseline="0" dirty="0">
                <a:latin typeface="Arial" pitchFamily="34" charset="0"/>
              </a:rPr>
              <a:t> are the only entity that can be related to a new document or linked to an existing document. </a:t>
            </a:r>
            <a:r>
              <a:rPr lang="en-US" baseline="0" dirty="0" err="1">
                <a:latin typeface="Arial" pitchFamily="34" charset="0"/>
              </a:rPr>
              <a:t>ServiceRequest.Documents</a:t>
            </a:r>
            <a:r>
              <a:rPr lang="en-US" baseline="0" dirty="0">
                <a:latin typeface="Arial" pitchFamily="34" charset="0"/>
              </a:rPr>
              <a:t> is the array that handles documents that are manually uploaded. </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The ClaimCenter Data Model - </a:t>
            </a:r>
            <a:fld id="{A6E4AAF4-7E5E-4D12-8D93-137E84D84ACF}" type="slidenum">
              <a:rPr lang="en-US" altLang="en-US" smtClean="0"/>
              <a:pPr>
                <a:defRPr/>
              </a:pPr>
              <a:t>14</a:t>
            </a:fld>
            <a:endParaRPr lang="en-US" altLang="en-US" dirty="0"/>
          </a:p>
        </p:txBody>
      </p:sp>
    </p:spTree>
    <p:extLst>
      <p:ext uri="{BB962C8B-B14F-4D97-AF65-F5344CB8AC3E}">
        <p14:creationId xmlns:p14="http://schemas.microsoft.com/office/powerpoint/2010/main" val="341936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860EB25A-8074-4F7C-8DC1-D874DB434A0D}"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document is an electronic or physical document relevant to the claim.</a:t>
            </a:r>
            <a:endParaRPr lang="en-US" b="1" dirty="0"/>
          </a:p>
          <a:p>
            <a:pPr eaLnBrk="1" hangingPunct="1"/>
            <a:r>
              <a:rPr lang="en-US" b="1" dirty="0"/>
              <a:t>Data Model Notes</a:t>
            </a:r>
            <a:endParaRPr lang="en-US" dirty="0"/>
          </a:p>
          <a:p>
            <a:pPr eaLnBrk="1" hangingPunct="1"/>
            <a:r>
              <a:rPr lang="en-US" dirty="0"/>
              <a:t>Data used to populate instances of the Document entity are typically sent to and retrieved from the document storage system. Documents are always associated with a claim. A document can also be associated with a claim contact, exposure, or matter, but only one of the three.</a:t>
            </a:r>
          </a:p>
          <a:p>
            <a:pPr eaLnBrk="1" hangingPunct="1"/>
            <a:r>
              <a:rPr lang="en-US" dirty="0"/>
              <a:t>The Document entity has the following fields:</a:t>
            </a:r>
          </a:p>
          <a:p>
            <a:pPr lvl="1" eaLnBrk="1" hangingPunct="1"/>
            <a:r>
              <a:rPr lang="en-US" dirty="0" err="1"/>
              <a:t>Document.Claim</a:t>
            </a:r>
            <a:r>
              <a:rPr lang="en-US" dirty="0"/>
              <a:t> (foreign key)</a:t>
            </a:r>
          </a:p>
          <a:p>
            <a:pPr lvl="1" eaLnBrk="1" hangingPunct="1"/>
            <a:r>
              <a:rPr lang="en-US" dirty="0" err="1"/>
              <a:t>Document.ClaimContact</a:t>
            </a:r>
            <a:r>
              <a:rPr lang="en-US" dirty="0"/>
              <a:t> (foreign key)</a:t>
            </a:r>
          </a:p>
          <a:p>
            <a:pPr lvl="1" eaLnBrk="1" hangingPunct="1"/>
            <a:r>
              <a:rPr lang="en-US" dirty="0" err="1"/>
              <a:t>Document.Exposure</a:t>
            </a:r>
            <a:r>
              <a:rPr lang="en-US" dirty="0"/>
              <a:t> (foreign key)</a:t>
            </a:r>
          </a:p>
          <a:p>
            <a:pPr lvl="1" eaLnBrk="1" hangingPunct="1"/>
            <a:r>
              <a:rPr lang="en-US" dirty="0" err="1"/>
              <a:t>Document.ServiceRequestDocumentLinks</a:t>
            </a:r>
            <a:r>
              <a:rPr lang="en-US" baseline="0" dirty="0"/>
              <a:t> (array)</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BFD21017-CB07-4D66-A0DA-0C2E364AE280}"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An activity is a task required to process a claim</a:t>
            </a:r>
            <a:r>
              <a:rPr lang="en-US" baseline="0" dirty="0"/>
              <a:t>, exposure, matter or service request.</a:t>
            </a:r>
          </a:p>
          <a:p>
            <a:pPr eaLnBrk="1" hangingPunct="1"/>
            <a:r>
              <a:rPr lang="en-US" dirty="0"/>
              <a:t>Legacy claim systems often have a "diary" feature. This diary is used to manage claim-handling activities. A user can indicate that he or she (or someone else) has to look at a claim on a particular day. Typically, the user would type a short note to remind himself or the other user why he should look at this claim on a particular day. The diary feature is often limited, particularly in terms of how much text one can enter and how the visibility of this text is controlled, the number of references a given user can make for a claim on a given day (often limited to one), and the logic behind how diary activities get assigned.</a:t>
            </a:r>
          </a:p>
          <a:p>
            <a:pPr eaLnBrk="1" hangingPunct="1"/>
            <a:r>
              <a:rPr lang="en-US" dirty="0"/>
              <a:t>ClaimCenter replaces the traditional diary with two features: activities and notes (discussed on next slide.) </a:t>
            </a:r>
          </a:p>
          <a:p>
            <a:pPr eaLnBrk="1" hangingPunct="1"/>
            <a:r>
              <a:rPr lang="en-US" dirty="0"/>
              <a:t>Activities let both users and the system create and assign tasks. Activity assignment can be done manually or through a robust set of assignment rules. </a:t>
            </a:r>
          </a:p>
          <a:p>
            <a:pPr eaLnBrk="1" hangingPunct="1"/>
            <a:r>
              <a:rPr lang="en-US" b="1" dirty="0"/>
              <a:t>Data Model Notes</a:t>
            </a:r>
            <a:endParaRPr lang="en-US" dirty="0"/>
          </a:p>
          <a:p>
            <a:pPr eaLnBrk="1" hangingPunct="1"/>
            <a:r>
              <a:rPr lang="en-US" dirty="0"/>
              <a:t>The Activity entity has the following fields:</a:t>
            </a:r>
          </a:p>
          <a:p>
            <a:pPr lvl="1" eaLnBrk="1" hangingPunct="1"/>
            <a:r>
              <a:rPr lang="en-US" dirty="0" err="1"/>
              <a:t>Activity.Claim</a:t>
            </a:r>
            <a:r>
              <a:rPr lang="en-US" dirty="0"/>
              <a:t> (foreign key)</a:t>
            </a:r>
          </a:p>
          <a:p>
            <a:pPr lvl="1" eaLnBrk="1" hangingPunct="1"/>
            <a:r>
              <a:rPr lang="en-US" dirty="0" err="1"/>
              <a:t>Activity.ServiceRequest</a:t>
            </a:r>
            <a:r>
              <a:rPr lang="en-US" baseline="0" dirty="0"/>
              <a:t> (foreign key, which could be null if the activity is not a SR-level activity)</a:t>
            </a:r>
            <a:endParaRPr lang="en-US" dirty="0"/>
          </a:p>
          <a:p>
            <a:pPr lvl="1" eaLnBrk="1" hangingPunct="1"/>
            <a:r>
              <a:rPr lang="en-US" dirty="0" err="1"/>
              <a:t>Activity.Exposure</a:t>
            </a:r>
            <a:r>
              <a:rPr lang="en-US" dirty="0"/>
              <a:t> (foreign key, which could be null if the activity is not an exposure-level activity)</a:t>
            </a:r>
          </a:p>
          <a:p>
            <a:pPr lvl="1" eaLnBrk="1" hangingPunct="1"/>
            <a:r>
              <a:rPr lang="en-US" dirty="0" err="1"/>
              <a:t>Activity.Matter</a:t>
            </a:r>
            <a:r>
              <a:rPr lang="en-US" dirty="0"/>
              <a:t> (foreign key, which could be null if the activity is not a matter-level activity)</a:t>
            </a:r>
          </a:p>
          <a:p>
            <a:pPr eaLnBrk="1" hangingPunct="1"/>
            <a:r>
              <a:rPr lang="en-US" dirty="0"/>
              <a:t>There is no array key from Activity to Note.</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F9C6C77E-320F-41D3-81DB-82EE6F30AE74}"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note is a text entry detailing events, courses of actions, or thinking of user during the</a:t>
            </a:r>
            <a:r>
              <a:rPr lang="en-US" baseline="0" dirty="0"/>
              <a:t> </a:t>
            </a:r>
            <a:r>
              <a:rPr lang="en-US" dirty="0"/>
              <a:t>claims process.</a:t>
            </a:r>
          </a:p>
          <a:p>
            <a:pPr eaLnBrk="1" hangingPunct="1"/>
            <a:r>
              <a:rPr lang="en-US" dirty="0"/>
              <a:t>Legacy claim systems often have a "diary" feature. (See previous slide notes for discussion.)</a:t>
            </a:r>
          </a:p>
          <a:p>
            <a:pPr eaLnBrk="1" hangingPunct="1"/>
            <a:r>
              <a:rPr lang="en-US" dirty="0"/>
              <a:t>ClaimCenter replaces the traditional diary with two features: activities (discussed on previous slide) and notes. </a:t>
            </a:r>
          </a:p>
          <a:p>
            <a:pPr eaLnBrk="1" hangingPunct="1"/>
            <a:r>
              <a:rPr lang="en-US" dirty="0"/>
              <a:t>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endParaRPr lang="en-US" b="1" dirty="0"/>
          </a:p>
          <a:p>
            <a:pPr eaLnBrk="1" hangingPunct="1"/>
            <a:r>
              <a:rPr lang="en-US" b="1" dirty="0"/>
              <a:t>Data Model Notes</a:t>
            </a:r>
            <a:endParaRPr lang="en-US" dirty="0"/>
          </a:p>
          <a:p>
            <a:pPr eaLnBrk="1" hangingPunct="1"/>
            <a:r>
              <a:rPr lang="en-US" dirty="0"/>
              <a:t>The Note entity has the following fields:</a:t>
            </a:r>
          </a:p>
          <a:p>
            <a:pPr lvl="1" eaLnBrk="1" hangingPunct="1"/>
            <a:r>
              <a:rPr lang="en-US" dirty="0" err="1"/>
              <a:t>Note.Claim</a:t>
            </a:r>
            <a:r>
              <a:rPr lang="en-US" dirty="0"/>
              <a:t> (foreign key)</a:t>
            </a:r>
          </a:p>
          <a:p>
            <a:pPr lvl="1" eaLnBrk="1" hangingPunct="1"/>
            <a:r>
              <a:rPr lang="en-US" dirty="0" err="1"/>
              <a:t>Note.Exposure</a:t>
            </a:r>
            <a:r>
              <a:rPr lang="en-US" dirty="0"/>
              <a:t> (foreign key)</a:t>
            </a:r>
          </a:p>
          <a:p>
            <a:pPr lvl="1" eaLnBrk="1" hangingPunct="1"/>
            <a:r>
              <a:rPr lang="en-US" dirty="0" err="1"/>
              <a:t>Note.ClaimContact</a:t>
            </a:r>
            <a:r>
              <a:rPr lang="en-US" dirty="0"/>
              <a:t> (foreign key)</a:t>
            </a:r>
          </a:p>
          <a:p>
            <a:pPr lvl="1" eaLnBrk="1" hangingPunct="1"/>
            <a:r>
              <a:rPr lang="en-US" dirty="0" err="1"/>
              <a:t>Note.Matter</a:t>
            </a:r>
            <a:r>
              <a:rPr lang="en-US" dirty="0"/>
              <a:t> (foreign key)</a:t>
            </a:r>
          </a:p>
          <a:p>
            <a:pPr lvl="1" eaLnBrk="1" hangingPunct="1"/>
            <a:r>
              <a:rPr lang="en-US" dirty="0" err="1"/>
              <a:t>Note.Activity</a:t>
            </a:r>
            <a:r>
              <a:rPr lang="en-US" dirty="0"/>
              <a:t> (foreign key)</a:t>
            </a:r>
          </a:p>
          <a:p>
            <a:pPr lvl="1" eaLnBrk="1" hangingPunct="1"/>
            <a:r>
              <a:rPr lang="en-US" dirty="0" err="1"/>
              <a:t>Note.ServiceRequest</a:t>
            </a:r>
            <a:r>
              <a:rPr lang="en-US" dirty="0"/>
              <a:t> (foreign</a:t>
            </a:r>
            <a:r>
              <a:rPr lang="en-US" baseline="0" dirty="0"/>
              <a:t> key)</a:t>
            </a:r>
            <a:endParaRPr lang="en-US" dirty="0"/>
          </a:p>
          <a:p>
            <a:pPr lvl="1" eaLnBrk="1" hangingPunct="1"/>
            <a:endParaRPr lang="en-US" dirty="0"/>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96F6B658-44C7-4E46-B13A-A381BB86F4BF}"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matter is a set of data pertaining to single (potential) lawsuit.</a:t>
            </a:r>
            <a:endParaRPr lang="en-US" b="1" dirty="0"/>
          </a:p>
          <a:p>
            <a:pPr eaLnBrk="1" hangingPunct="1"/>
            <a:r>
              <a:rPr lang="en-US" b="1" dirty="0"/>
              <a:t>Data Model Notes</a:t>
            </a:r>
            <a:endParaRPr lang="en-US" dirty="0"/>
          </a:p>
          <a:p>
            <a:pPr eaLnBrk="1" hangingPunct="1"/>
            <a:r>
              <a:rPr lang="en-US" dirty="0"/>
              <a:t>The Matter entity has the following fields:</a:t>
            </a:r>
          </a:p>
          <a:p>
            <a:pPr lvl="1" eaLnBrk="1" hangingPunct="1"/>
            <a:r>
              <a:rPr lang="en-US" dirty="0" err="1"/>
              <a:t>Matter.Claim</a:t>
            </a:r>
            <a:r>
              <a:rPr lang="en-US" dirty="0"/>
              <a:t> (foreign key)</a:t>
            </a:r>
          </a:p>
          <a:p>
            <a:pPr lvl="1" eaLnBrk="1" hangingPunct="1"/>
            <a:r>
              <a:rPr lang="en-US" dirty="0" err="1"/>
              <a:t>Matter.Exposures</a:t>
            </a:r>
            <a:r>
              <a:rPr lang="en-US" dirty="0"/>
              <a:t> (array)</a:t>
            </a:r>
          </a:p>
          <a:p>
            <a:pPr lvl="1" eaLnBrk="1" hangingPunct="1"/>
            <a:r>
              <a:rPr lang="en-US" dirty="0" err="1"/>
              <a:t>Matter.Activities</a:t>
            </a:r>
            <a:r>
              <a:rPr lang="en-US" dirty="0"/>
              <a:t> (query processor)</a:t>
            </a:r>
          </a:p>
          <a:p>
            <a:pPr lvl="1" eaLnBrk="1" hangingPunct="1"/>
            <a:r>
              <a:rPr lang="en-US" dirty="0" err="1"/>
              <a:t>Matter.Notes</a:t>
            </a:r>
            <a:r>
              <a:rPr lang="en-US" dirty="0"/>
              <a:t> (query processor)</a:t>
            </a:r>
          </a:p>
          <a:p>
            <a:pPr eaLnBrk="1" hangingPunct="1"/>
            <a:r>
              <a:rPr lang="en-US" dirty="0"/>
              <a:t>There is no array key from Matter to Document.</a:t>
            </a:r>
          </a:p>
          <a:p>
            <a:pPr lvl="1" eaLnBrk="1" hangingPunct="1"/>
            <a:endParaRPr lang="en-US" dirty="0"/>
          </a:p>
          <a:p>
            <a:pPr lvl="1" eaLnBrk="1" hangingPunct="1"/>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801B9E54-8953-45CA-BD20-4590FA34FD59}"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For each claim, there is an assigned user and group responsible for processing claim and its assignable sub-objects.</a:t>
            </a:r>
          </a:p>
          <a:p>
            <a:pPr eaLnBrk="1" hangingPunct="1"/>
            <a:r>
              <a:rPr lang="en-US" dirty="0"/>
              <a:t>The five</a:t>
            </a:r>
            <a:r>
              <a:rPr lang="en-US" baseline="0" dirty="0"/>
              <a:t> </a:t>
            </a:r>
            <a:r>
              <a:rPr lang="en-US" dirty="0"/>
              <a:t>assignable entities in the base application are: claim, exposure, activity, matter, service request.</a:t>
            </a:r>
            <a:endParaRPr lang="en-US" b="1" dirty="0"/>
          </a:p>
          <a:p>
            <a:pPr eaLnBrk="1" hangingPunct="1"/>
            <a:r>
              <a:rPr lang="en-US" b="1" dirty="0"/>
              <a:t>Data Model Notes</a:t>
            </a:r>
            <a:endParaRPr lang="en-US" dirty="0"/>
          </a:p>
          <a:p>
            <a:pPr eaLnBrk="1" hangingPunct="1"/>
            <a:r>
              <a:rPr lang="en-US" dirty="0"/>
              <a:t>User and Group share a many-to-many relationship. A user can belong to many groups, and a group can contain many users.</a:t>
            </a:r>
          </a:p>
          <a:p>
            <a:pPr eaLnBrk="1" hangingPunct="1"/>
            <a:r>
              <a:rPr lang="en-US" dirty="0"/>
              <a:t>To simplify the diagram, the User and Group have been collapsed into a single rectangle. This is because the relationship between User and the assignable entities is the same as the relationship between Group and the assignable entities.</a:t>
            </a:r>
          </a:p>
          <a:p>
            <a:pPr eaLnBrk="1" hangingPunct="1"/>
            <a:r>
              <a:rPr lang="en-US" dirty="0"/>
              <a:t>A claim can have many users and groups associated to it. Only one user and group "owns" the claim, but other users (and a given group for each user) can have other roles on the claim.</a:t>
            </a:r>
          </a:p>
          <a:p>
            <a:pPr eaLnBrk="1" hangingPunct="1"/>
            <a:r>
              <a:rPr lang="en-US" dirty="0"/>
              <a:t>Each exposure, activity, and matter is owned by one user and a given group for that user.</a:t>
            </a:r>
          </a:p>
          <a:p>
            <a:pPr eaLnBrk="1" hangingPunct="1"/>
            <a:r>
              <a:rPr lang="en-US" dirty="0"/>
              <a:t>There is also a relationship between User and Contact. Recall that the Contact entity stores both "claim contacts" (contacts who have a relationship to a claim) and "user contacts" (users who work for the carrier). The diagram above does not attempt to capture this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5EDB1380-7513-4624-85F0-79008712E38A}"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0AE7A1E3-0FF3-4A5A-A544-6B9AFC5D7D69}"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9A2A4E14-3835-4B57-81BE-E358D828C3D5}"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delegate is a data model feature designed for situations where multiple entities need common functionality but are distinctly different.  It is a virtual entity consisting of database fields and/or methods that can be reused by multiple concrete entities. For more information on delegates, refer to the ClaimCenter Configuration Guide (a</a:t>
            </a:r>
            <a:r>
              <a:rPr lang="en-US" baseline="0" dirty="0"/>
              <a:t> documentation resource).</a:t>
            </a:r>
            <a:endParaRPr lang="en-US" dirty="0"/>
          </a:p>
          <a:p>
            <a:pPr eaLnBrk="1" hangingPunct="1"/>
            <a:endParaRPr lang="en-US" dirty="0"/>
          </a:p>
          <a:p>
            <a:pPr eaLnBrk="1" hangingPunct="1"/>
            <a:r>
              <a:rPr lang="en-US" dirty="0"/>
              <a:t>From a logic perspective, a claim "owns" an object if the object is referenced only by that claim (and the claim's sub-objects) and by no other claim (nor the sub-objects of any other claim).</a:t>
            </a:r>
          </a:p>
          <a:p>
            <a:pPr eaLnBrk="1" hangingPunct="1"/>
            <a:r>
              <a:rPr lang="en-US" dirty="0"/>
              <a:t>From a technical perspective, a claim "owns" an object if the object has a foreign key field that references either the claim or one of its sub-objects. Ownership cascades from the claim through all of its sub-objects. For example, if a claim owns an exposure and an exposure owns a reserve transaction, then the claim is also said to own the reserve transaction.</a:t>
            </a:r>
          </a:p>
          <a:p>
            <a:pPr eaLnBrk="1" hangingPunct="1"/>
            <a:endParaRPr lang="en-US" dirty="0"/>
          </a:p>
          <a:p>
            <a:r>
              <a:rPr lang="en-US" dirty="0"/>
              <a:t>In ClaimCenter, whenever a custom entity has a foreign key to Claim or to an entity whose instances are uniquely owned by a claim (such as Exposure, Activity, or Document), then the custom entity must implement the Extractable delegate. This provides the custom entity with the functionality needed to archive or purge child instances of the custom entity when the parent claim is archived or purged. The delegate is required if the foreign key exists on its own or is created as a "backwards foreign key" for an array. To implement the delegate, include the </a:t>
            </a:r>
            <a:r>
              <a:rPr lang="en-US" dirty="0" err="1"/>
              <a:t>implementsEntity</a:t>
            </a:r>
            <a:r>
              <a:rPr lang="en-US" dirty="0"/>
              <a:t> in the entity definition (or extension) file with a value of “Extractable”.</a:t>
            </a:r>
          </a:p>
          <a:p>
            <a:pPr eaLnBrk="1" hangingPunct="1"/>
            <a:r>
              <a:rPr lang="en-US" sz="900" dirty="0"/>
              <a:t>For more information on the extractable delegate, refer to the ClaimCenter 8.0 Application Configuration – Further Study lesson </a:t>
            </a:r>
            <a:r>
              <a:rPr lang="en-US" sz="900" dirty="0">
                <a:solidFill>
                  <a:schemeClr val="tx2"/>
                </a:solidFill>
              </a:rPr>
              <a:t>"</a:t>
            </a:r>
            <a:r>
              <a:rPr lang="en-US" sz="900" b="1" dirty="0">
                <a:solidFill>
                  <a:schemeClr val="tx2"/>
                </a:solidFill>
              </a:rPr>
              <a:t>Designing Clean Data Model Graphs</a:t>
            </a:r>
            <a:r>
              <a:rPr lang="en-US" sz="900" dirty="0">
                <a:solidFill>
                  <a:schemeClr val="tx2"/>
                </a:solidFill>
              </a:rPr>
              <a:t>".  </a:t>
            </a:r>
          </a:p>
          <a:p>
            <a:pPr eaLnBrk="1" hangingPunct="1"/>
            <a:endParaRPr lang="en-US" sz="900" dirty="0"/>
          </a:p>
          <a:p>
            <a:pPr eaLnBrk="1" hangingPunct="1"/>
            <a:r>
              <a:rPr lang="en-US" dirty="0"/>
              <a:t>Implementing the extractable delegate has a side benefit of making some other exports such as data warehousing easier because it forces the implementation to have an explicit definition of what is and is not part of the claim (graph).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AE113F2C-C37D-4FEA-9E51-7004FDA03FFB}" type="slidenum">
              <a:rPr lang="en-US" altLang="en-US" sz="1200" b="0" smtClean="0">
                <a:solidFill>
                  <a:schemeClr val="tx1"/>
                </a:solidFill>
              </a:rPr>
              <a:pPr eaLnBrk="1" hangingPunct="1"/>
              <a:t>22</a:t>
            </a:fld>
            <a:endParaRPr lang="en-US" altLang="en-US" sz="1200" b="0" dirty="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28269C22-EE48-4EB3-A4E8-4E675762D5E6}"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first method is essentially discussed in the "ClaimCenter Introduction" course.</a:t>
            </a:r>
          </a:p>
          <a:p>
            <a:pPr eaLnBrk="1" hangingPunct="1"/>
            <a:r>
              <a:rPr lang="en-US" dirty="0"/>
              <a:t>The latter two methods are discussed on the following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24E6C1C4-AE95-44E9-8D4D-2C42CE47833B}" type="slidenum">
              <a:rPr lang="en-US" altLang="en-US" sz="1200" b="0" smtClean="0">
                <a:solidFill>
                  <a:schemeClr val="tx1"/>
                </a:solidFill>
              </a:rPr>
              <a:pPr eaLnBrk="1" hangingPunct="1"/>
              <a:t>24</a:t>
            </a:fld>
            <a:endParaRPr lang="en-US" altLang="en-US" sz="1200" b="0" dirty="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data typically imported before an instance of </a:t>
            </a:r>
            <a:r>
              <a:rPr lang="en-US" dirty="0" err="1"/>
              <a:t>ClaimCenter</a:t>
            </a:r>
            <a:r>
              <a:rPr lang="en-US" dirty="0"/>
              <a:t> is put into production includes:</a:t>
            </a:r>
          </a:p>
          <a:p>
            <a:pPr lvl="1" eaLnBrk="1" hangingPunct="1"/>
            <a:r>
              <a:rPr lang="en-US" dirty="0"/>
              <a:t>Data to manage access, including:</a:t>
            </a:r>
          </a:p>
          <a:p>
            <a:pPr lvl="2" eaLnBrk="1" hangingPunct="1"/>
            <a:r>
              <a:rPr lang="en-US" dirty="0"/>
              <a:t>Permissions - the individual abilities a given user can have to view or edit data</a:t>
            </a:r>
          </a:p>
          <a:p>
            <a:pPr lvl="2" eaLnBrk="1" hangingPunct="1"/>
            <a:r>
              <a:rPr lang="en-US" dirty="0"/>
              <a:t>Roles - the set of permissions granted to a user with a given job responsibility</a:t>
            </a:r>
          </a:p>
          <a:p>
            <a:pPr lvl="2" eaLnBrk="1" hangingPunct="1"/>
            <a:r>
              <a:rPr lang="en-US" dirty="0"/>
              <a:t>Authority limits - the types of financial transactions a user can create which do not require additional approval</a:t>
            </a:r>
          </a:p>
          <a:p>
            <a:pPr lvl="1" eaLnBrk="1" hangingPunct="1"/>
            <a:r>
              <a:rPr lang="en-US" dirty="0"/>
              <a:t>Data to manage users, including:</a:t>
            </a:r>
          </a:p>
          <a:p>
            <a:pPr lvl="2" eaLnBrk="1" hangingPunct="1"/>
            <a:r>
              <a:rPr lang="en-US" dirty="0"/>
              <a:t>Users</a:t>
            </a:r>
          </a:p>
          <a:p>
            <a:pPr lvl="2" eaLnBrk="1" hangingPunct="1"/>
            <a:r>
              <a:rPr lang="en-US" dirty="0"/>
              <a:t>Groups</a:t>
            </a:r>
          </a:p>
          <a:p>
            <a:pPr lvl="2" eaLnBrk="1" hangingPunct="1"/>
            <a:r>
              <a:rPr lang="en-US" dirty="0"/>
              <a:t>Security zones - the sets of groups which are treated as a single unit for the purpose of managing access to claims</a:t>
            </a:r>
          </a:p>
          <a:p>
            <a:pPr lvl="1" eaLnBrk="1" hangingPunct="1"/>
            <a:r>
              <a:rPr lang="en-US" dirty="0"/>
              <a:t>Data to manage activities</a:t>
            </a:r>
          </a:p>
          <a:p>
            <a:pPr lvl="2" eaLnBrk="1" hangingPunct="1"/>
            <a:r>
              <a:rPr lang="en-US" dirty="0"/>
              <a:t>Activity patterns - the types of activities that </a:t>
            </a:r>
            <a:r>
              <a:rPr lang="en-US" dirty="0" err="1"/>
              <a:t>ClaimCenter</a:t>
            </a:r>
            <a:r>
              <a:rPr lang="en-US" dirty="0"/>
              <a:t> uses when generating workplans or when giving a user a list of activities to select from when adding work to a claim</a:t>
            </a:r>
          </a:p>
          <a:p>
            <a:pPr lvl="1" eaLnBrk="1" hangingPunct="1"/>
            <a:r>
              <a:rPr lang="en-US" dirty="0"/>
              <a:t>Data for business rules</a:t>
            </a:r>
          </a:p>
          <a:p>
            <a:pPr lvl="2" eaLnBrk="1" hangingPunct="1"/>
            <a:r>
              <a:rPr lang="en-US" dirty="0"/>
              <a:t>Script parameters - values (which are typically numeric) used in business logic (such as the number of days a claim can be open before it gets flagged)</a:t>
            </a:r>
          </a:p>
          <a:p>
            <a:pPr lvl="2" eaLnBrk="1" hangingPunct="1"/>
            <a:endParaRPr lang="en-US" dirty="0"/>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E907FFBB-29D9-46B6-A1E4-E3DAFCFB60EA}" type="slidenum">
              <a:rPr lang="en-US" altLang="en-US" sz="1200" b="0" smtClean="0">
                <a:solidFill>
                  <a:schemeClr val="tx1"/>
                </a:solidFill>
              </a:rPr>
              <a:pPr eaLnBrk="1" hangingPunct="1"/>
              <a:t>25</a:t>
            </a:fld>
            <a:endParaRPr lang="en-US" altLang="en-US" sz="1200" b="0" dirty="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you attempt to import a file with syntax errors, </a:t>
            </a:r>
            <a:r>
              <a:rPr lang="en-US" dirty="0" err="1"/>
              <a:t>import_tools</a:t>
            </a:r>
            <a:r>
              <a:rPr lang="en-US" dirty="0"/>
              <a:t> still attempts to import all valid rows. Imports with syntactically incorrect files can be troublesome because it is not apparent which rows were imported and which were not.</a:t>
            </a:r>
          </a:p>
          <a:p>
            <a:pPr eaLnBrk="1" hangingPunct="1"/>
            <a:r>
              <a:rPr lang="en-US" dirty="0" err="1"/>
              <a:t>ClaimCenter</a:t>
            </a:r>
            <a:r>
              <a:rPr lang="en-US" dirty="0"/>
              <a:t> uses public IDs to uniquely distinguish rows of data during the import process. For a given entity, if a given row of data in the </a:t>
            </a:r>
            <a:r>
              <a:rPr lang="en-US" dirty="0" err="1"/>
              <a:t>ClaimCenter</a:t>
            </a:r>
            <a:r>
              <a:rPr lang="en-US" dirty="0"/>
              <a:t>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284926A5-95DC-40F5-B294-EF887C92D2DF}" type="slidenum">
              <a:rPr lang="en-US" altLang="en-US" sz="1200" b="0" smtClean="0">
                <a:solidFill>
                  <a:schemeClr val="tx1"/>
                </a:solidFill>
              </a:rPr>
              <a:pPr eaLnBrk="1" hangingPunct="1"/>
              <a:t>26</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you attempt to import a file with syntax errors, the Admin screen will identify that the file has errors and will not attempt the import.</a:t>
            </a:r>
          </a:p>
          <a:p>
            <a:pPr eaLnBrk="1" hangingPunct="1"/>
            <a:r>
              <a:rPr lang="en-US"/>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F4F25EAD-8D59-4E6B-88C5-7631F74091F8}" type="slidenum">
              <a:rPr lang="en-US" altLang="en-US" sz="1200" b="0" smtClean="0">
                <a:solidFill>
                  <a:schemeClr val="tx1"/>
                </a:solidFill>
              </a:rPr>
              <a:pPr eaLnBrk="1" hangingPunct="1"/>
              <a:t>27</a:t>
            </a:fld>
            <a:endParaRPr lang="en-US" altLang="en-US" sz="1200" b="0" dirty="0">
              <a:solidFill>
                <a:schemeClr val="tx1"/>
              </a:solidFill>
            </a:endParaRPr>
          </a:p>
        </p:txBody>
      </p:sp>
      <p:sp>
        <p:nvSpPr>
          <p:cNvPr id="86020" name="Rectangle 2"/>
          <p:cNvSpPr>
            <a:spLocks noGrp="1" noRot="1" noChangeAspect="1" noChangeArrowheads="1" noTextEdit="1"/>
          </p:cNvSpPr>
          <p:nvPr>
            <p:ph type="sldImg"/>
          </p:nvPr>
        </p:nvSpPr>
        <p:spPr>
          <a:xfrm>
            <a:off x="809625" y="625475"/>
            <a:ext cx="5397500" cy="40481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addition to the "ClaimCenter Application Integration" course, integration methods and APIs are documented in the "ClaimCenter Integration" documentation resources. </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74571AC5-8DD9-482F-8BDD-72902A99C14B}" type="slidenum">
              <a:rPr lang="en-US" altLang="en-US" sz="1200" b="0" smtClean="0">
                <a:solidFill>
                  <a:schemeClr val="tx1"/>
                </a:solidFill>
              </a:rPr>
              <a:pPr eaLnBrk="1" hangingPunct="1"/>
              <a:t>28</a:t>
            </a:fld>
            <a:endParaRPr lang="en-US" altLang="en-US" sz="1200" b="0" dirty="0">
              <a:solidFill>
                <a:schemeClr val="tx1"/>
              </a:solidFill>
            </a:endParaRPr>
          </a:p>
        </p:txBody>
      </p:sp>
      <p:sp>
        <p:nvSpPr>
          <p:cNvPr id="87044" name="Rectangle 2"/>
          <p:cNvSpPr>
            <a:spLocks noGrp="1" noRot="1" noChangeAspect="1" noChangeArrowheads="1" noTextEdit="1"/>
          </p:cNvSpPr>
          <p:nvPr>
            <p:ph type="sldImg"/>
          </p:nvPr>
        </p:nvSpPr>
        <p:spPr>
          <a:xfrm>
            <a:off x="809625" y="625475"/>
            <a:ext cx="5397500" cy="40481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ClaimCenter can integrate with a wide variety of external systems using a diverse toolbox of services and APIs that can link ClaimCenter with custom code and external systems. In some cases, data from external system is imported on a periodic basis. The import may happen hourly, daily, weekly, or over a longer interval of time. This could include data from the following external systems:</a:t>
            </a:r>
          </a:p>
          <a:p>
            <a:pPr lvl="1" eaLnBrk="1" hangingPunct="1"/>
            <a:r>
              <a:rPr lang="en-US" dirty="0"/>
              <a:t>First Notice Application (for claims from an FNOL application)</a:t>
            </a:r>
          </a:p>
          <a:p>
            <a:pPr lvl="1" eaLnBrk="1" hangingPunct="1"/>
            <a:r>
              <a:rPr lang="en-US" dirty="0"/>
              <a:t>Metropolitan Police Bureau (for reports from government agencies pertaining to events such as crime (US only))</a:t>
            </a:r>
          </a:p>
          <a:p>
            <a:pPr lvl="1" eaLnBrk="1" hangingPunct="1"/>
            <a:r>
              <a:rPr lang="en-US" dirty="0"/>
              <a:t>Medical Bill Review System (for reports on customary charges for medical procedures)</a:t>
            </a:r>
          </a:p>
          <a:p>
            <a:pPr lvl="1" eaLnBrk="1" hangingPunct="1"/>
            <a:r>
              <a:rPr lang="en-US" dirty="0"/>
              <a:t>General Ledger System (for data around reserves and payments)</a:t>
            </a:r>
          </a:p>
          <a:p>
            <a:pPr lvl="1" eaLnBrk="1" hangingPunct="1"/>
            <a:r>
              <a:rPr lang="en-US" dirty="0"/>
              <a:t>Check Processing System (for check issuance)</a:t>
            </a:r>
          </a:p>
          <a:p>
            <a:pPr lvl="1" eaLnBrk="1" hangingPunct="1"/>
            <a:r>
              <a:rPr lang="en-US" dirty="0"/>
              <a:t>Financial Institution (for information on check payment)</a:t>
            </a:r>
          </a:p>
          <a:p>
            <a:pPr lvl="1" eaLnBrk="1" hangingPunct="1"/>
            <a:r>
              <a:rPr lang="en-US" dirty="0"/>
              <a:t>Claim Search (for ISO searches for potentially identical and fraudulent claims (US only))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C7C02E9B-24BF-4697-A82D-B9D52B05EFB1}" type="slidenum">
              <a:rPr lang="en-US" altLang="en-US" sz="1200" b="0" smtClean="0">
                <a:solidFill>
                  <a:schemeClr val="tx1"/>
                </a:solidFill>
              </a:rPr>
              <a:pPr eaLnBrk="1" hangingPunct="1"/>
              <a:t>29</a:t>
            </a:fld>
            <a:endParaRPr lang="en-US" altLang="en-US" sz="1200" b="0" dirty="0">
              <a:solidFill>
                <a:schemeClr val="tx1"/>
              </a:solidFill>
            </a:endParaRPr>
          </a:p>
        </p:txBody>
      </p:sp>
      <p:sp>
        <p:nvSpPr>
          <p:cNvPr id="88068" name="Rectangle 2"/>
          <p:cNvSpPr>
            <a:spLocks noGrp="1" noRot="1" noChangeAspect="1" noChangeArrowheads="1" noTextEdit="1"/>
          </p:cNvSpPr>
          <p:nvPr>
            <p:ph type="sldImg"/>
          </p:nvPr>
        </p:nvSpPr>
        <p:spPr>
          <a:xfrm>
            <a:off x="809625" y="625475"/>
            <a:ext cx="5397500" cy="40481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some cases, data from external system is imported on demand (when the data is needed). The import occurs when it is needed by the given business process. This could include data from the following external systems:</a:t>
            </a:r>
          </a:p>
          <a:p>
            <a:pPr lvl="1" eaLnBrk="1" hangingPunct="1"/>
            <a:r>
              <a:rPr lang="en-US" dirty="0"/>
              <a:t>Policy Administration System (when a user searches for a policy, such as at the start of the New Claim Wizard)</a:t>
            </a:r>
          </a:p>
          <a:p>
            <a:pPr lvl="1" eaLnBrk="1" hangingPunct="1"/>
            <a:r>
              <a:rPr lang="en-US" dirty="0"/>
              <a:t>Address Book Application (when a user searches for a vendor contact)</a:t>
            </a:r>
          </a:p>
          <a:p>
            <a:pPr lvl="1" eaLnBrk="1" hangingPunct="1"/>
            <a:r>
              <a:rPr lang="en-US" dirty="0"/>
              <a:t>Vendor Portal (when Service Requests are submitted</a:t>
            </a:r>
            <a:r>
              <a:rPr lang="en-US" baseline="0" dirty="0"/>
              <a:t> from ClaimCenter and when vendors provide quotes for Services)</a:t>
            </a:r>
            <a:endParaRPr lang="en-US" dirty="0"/>
          </a:p>
          <a:p>
            <a:pPr lvl="1" eaLnBrk="1" hangingPunct="1"/>
            <a:r>
              <a:rPr lang="en-US" dirty="0"/>
              <a:t>Geocoding Service (when a user searches for geographic data for a location, such as postal codes for a given city, state, or province)</a:t>
            </a:r>
          </a:p>
          <a:p>
            <a:pPr lvl="1" eaLnBrk="1" hangingPunct="1"/>
            <a:r>
              <a:rPr lang="en-US" dirty="0"/>
              <a:t>Document Production System (when a user needs to create a document)</a:t>
            </a:r>
          </a:p>
          <a:p>
            <a:pPr lvl="1" eaLnBrk="1" hangingPunct="1"/>
            <a:r>
              <a:rPr lang="en-US" dirty="0"/>
              <a:t>Document Storage System (when a user needs to view and/or edit an existing document)</a:t>
            </a:r>
          </a:p>
          <a:p>
            <a:pPr lvl="1" eaLnBrk="1" hangingPunct="1"/>
            <a:r>
              <a:rPr lang="en-US" dirty="0"/>
              <a:t>Authentication System (when a user logs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AE113F2C-C37D-4FEA-9E51-7004FDA03FFB}"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92E447C8-EC03-428D-8361-4CD1A5505361}" type="slidenum">
              <a:rPr lang="en-US" altLang="en-US" sz="1200" b="0" smtClean="0">
                <a:solidFill>
                  <a:schemeClr val="tx1"/>
                </a:solidFill>
              </a:rPr>
              <a:pPr eaLnBrk="1" hangingPunct="1"/>
              <a:t>30</a:t>
            </a:fld>
            <a:endParaRPr lang="en-US" altLang="en-US" sz="1200" b="0" dirty="0">
              <a:solidFill>
                <a:schemeClr val="tx1"/>
              </a:solidFill>
            </a:endParaRPr>
          </a:p>
        </p:txBody>
      </p:sp>
      <p:sp>
        <p:nvSpPr>
          <p:cNvPr id="89092" name="Rectangle 2"/>
          <p:cNvSpPr>
            <a:spLocks noGrp="1" noRot="1" noChangeAspect="1" noChangeArrowheads="1" noTextEdit="1"/>
          </p:cNvSpPr>
          <p:nvPr>
            <p:ph type="sldImg"/>
          </p:nvPr>
        </p:nvSpPr>
        <p:spPr>
          <a:xfrm>
            <a:off x="809625" y="625475"/>
            <a:ext cx="5397500" cy="40481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183FBD5C-85C7-4AB6-A06C-E042C546E4E0}" type="slidenum">
              <a:rPr lang="en-US" altLang="en-US" sz="1200" b="0" smtClean="0">
                <a:solidFill>
                  <a:schemeClr val="tx1"/>
                </a:solidFill>
              </a:rPr>
              <a:pPr eaLnBrk="1" hangingPunct="1"/>
              <a:t>31</a:t>
            </a:fld>
            <a:endParaRPr lang="en-US" altLang="en-US" sz="1200" b="0" dirty="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Answers</a:t>
            </a:r>
          </a:p>
          <a:p>
            <a:pPr eaLnBrk="1" hangingPunct="1"/>
            <a:r>
              <a:rPr lang="en-US" dirty="0"/>
              <a:t>1. From the top right moving clockwise:</a:t>
            </a:r>
          </a:p>
          <a:p>
            <a:pPr lvl="1" eaLnBrk="1" hangingPunct="1"/>
            <a:r>
              <a:rPr lang="en-US" dirty="0"/>
              <a:t>What were the covered losses?: Policy, Coverage, Incident			</a:t>
            </a:r>
          </a:p>
          <a:p>
            <a:pPr lvl="1" eaLnBrk="1" hangingPunct="1"/>
            <a:r>
              <a:rPr lang="en-US" dirty="0"/>
              <a:t>How much money must be paid?: Exposure, Transaction, </a:t>
            </a:r>
            <a:r>
              <a:rPr lang="en-US" dirty="0" err="1"/>
              <a:t>ReserveLine</a:t>
            </a:r>
            <a:r>
              <a:rPr lang="en-US" dirty="0"/>
              <a:t>, Check</a:t>
            </a:r>
          </a:p>
          <a:p>
            <a:pPr lvl="1" eaLnBrk="1" hangingPunct="1"/>
            <a:r>
              <a:rPr lang="en-US" dirty="0"/>
              <a:t>Who are the parties involved?: </a:t>
            </a:r>
            <a:r>
              <a:rPr lang="en-US" dirty="0" err="1"/>
              <a:t>ClaimContact</a:t>
            </a:r>
            <a:r>
              <a:rPr lang="en-US" dirty="0"/>
              <a:t>, Contact</a:t>
            </a:r>
          </a:p>
          <a:p>
            <a:pPr lvl="1" eaLnBrk="1" hangingPunct="1"/>
            <a:r>
              <a:rPr lang="en-US" dirty="0"/>
              <a:t>What work must be done to process the claim?: Service Request, Document, Activity, Note, Matter</a:t>
            </a:r>
          </a:p>
          <a:p>
            <a:pPr lvl="1" eaLnBrk="1" hangingPunct="1"/>
            <a:r>
              <a:rPr lang="en-US" dirty="0"/>
              <a:t>Who is responsible for processing the claim?: User, Group</a:t>
            </a:r>
          </a:p>
          <a:p>
            <a:pPr eaLnBrk="1" hangingPunct="1"/>
            <a:endParaRPr lang="en-US"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F161BAC1-604F-4AC6-9DD4-B50874EBD679}" type="slidenum">
              <a:rPr lang="en-US" altLang="en-US" sz="1200" b="0" smtClean="0">
                <a:solidFill>
                  <a:schemeClr val="tx1"/>
                </a:solidFill>
              </a:rPr>
              <a:pPr eaLnBrk="1" hangingPunct="1"/>
              <a:t>32</a:t>
            </a:fld>
            <a:endParaRPr lang="en-US" altLang="en-US" sz="1200" b="0" dirty="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Answers</a:t>
            </a:r>
          </a:p>
          <a:p>
            <a:pPr eaLnBrk="1" hangingPunct="1"/>
            <a:r>
              <a:rPr lang="en-US" dirty="0"/>
              <a:t>2. An array field (on the "one" side) and a foreign key field (on the "many" side)</a:t>
            </a:r>
          </a:p>
          <a:p>
            <a:pPr eaLnBrk="1" hangingPunct="1"/>
            <a:r>
              <a:rPr lang="en-US" dirty="0"/>
              <a:t>3..	a) Possible counter-examples: Policy (which is one-to-one), Group and User (which are many-to-many), Contact and Coverage (which are not related to Claim)</a:t>
            </a:r>
          </a:p>
          <a:p>
            <a:pPr eaLnBrk="1" hangingPunct="1"/>
            <a:r>
              <a:rPr lang="en-US" dirty="0"/>
              <a:t>	b) Possible counter-examples: FNOL Application, Medical Bill Review, General Ledger, Check Processing, Financial Institutions; and Metropolitan Bureau Reports and Claim Search (US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The ClaimCenter Data Model - </a:t>
            </a:r>
            <a:fld id="{211C349A-83C9-44D0-A356-DBEB3FC715FC}" type="slidenum">
              <a:rPr lang="en-US" altLang="en-US" smtClean="0"/>
              <a:pPr>
                <a:defRPr/>
              </a:pPr>
              <a:t>33</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43AB91CE-880A-4CE9-97BA-D93808D3E6E0}"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52228" name="Rectangle 2"/>
          <p:cNvSpPr>
            <a:spLocks noGrp="1" noRot="1" noChangeAspect="1" noChangeArrowheads="1" noTextEdit="1"/>
          </p:cNvSpPr>
          <p:nvPr>
            <p:ph type="sldImg"/>
          </p:nvPr>
        </p:nvSpPr>
        <p:spPr>
          <a:xfrm>
            <a:off x="809625" y="625475"/>
            <a:ext cx="5397500" cy="40481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Guidewire platform includes four main areas of technology. There is one area for configuring:</a:t>
            </a:r>
          </a:p>
          <a:p>
            <a:pPr lvl="1" eaLnBrk="1" hangingPunct="1"/>
            <a:r>
              <a:rPr lang="en-US" dirty="0"/>
              <a:t>The data model, which defines the structure of the data.</a:t>
            </a:r>
          </a:p>
          <a:p>
            <a:pPr lvl="1" eaLnBrk="1" hangingPunct="1"/>
            <a:r>
              <a:rPr lang="en-US" dirty="0"/>
              <a:t>The user interface, which defines the forms and fields the end user interacts with.</a:t>
            </a:r>
          </a:p>
          <a:p>
            <a:pPr lvl="1" eaLnBrk="1" hangingPunct="1"/>
            <a:r>
              <a:rPr lang="en-US" dirty="0"/>
              <a:t>The business rules, which define and enforce business logic.</a:t>
            </a:r>
          </a:p>
          <a:p>
            <a:pPr lvl="1" eaLnBrk="1" hangingPunct="1"/>
            <a:r>
              <a:rPr lang="en-US" dirty="0"/>
              <a:t>The integration APIs, which connect a given application to external applications, such as a reporting system or check printing system.</a:t>
            </a:r>
          </a:p>
          <a:p>
            <a:pPr eaLnBrk="1" hangingPunct="1"/>
            <a:r>
              <a:rPr lang="en-US" dirty="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FACD373F-F77E-4E1E-8C24-0CDB9BD49811}"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53252" name="Rectangle 2"/>
          <p:cNvSpPr>
            <a:spLocks noGrp="1" noRot="1" noChangeAspect="1" noChangeArrowheads="1" noTextEdit="1"/>
          </p:cNvSpPr>
          <p:nvPr>
            <p:ph type="sldImg"/>
          </p:nvPr>
        </p:nvSpPr>
        <p:spPr>
          <a:xfrm>
            <a:off x="809625" y="625475"/>
            <a:ext cx="5397500" cy="40481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claim has one policy, one owner, and one group. For all other entities listed here, there can be many per claim.</a:t>
            </a:r>
          </a:p>
          <a:p>
            <a:pPr eaLnBrk="1" hangingPunct="1"/>
            <a:r>
              <a:rPr lang="en-US" dirty="0"/>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a:p>
            <a:pPr eaLnBrk="1" hangingPunct="1"/>
            <a:r>
              <a:rPr lang="en-US" dirty="0"/>
              <a:t>There is one entity primary to the data model which is visible to the end user but which is not easily incorporated into the above diagram: the Transaction entity. This entity is difficult to incorporate because it is used both to create and modify reserve lines and move money from reserve lines to checks.</a:t>
            </a:r>
          </a:p>
          <a:p>
            <a:pPr eaLnBrk="1" hangingPunct="1"/>
            <a:r>
              <a:rPr lang="en-US" dirty="0"/>
              <a:t>There is one entity primary to the data model which is not readily visible: the </a:t>
            </a:r>
            <a:r>
              <a:rPr lang="en-US" dirty="0" err="1"/>
              <a:t>ClaimContact</a:t>
            </a:r>
            <a:r>
              <a:rPr lang="en-US" dirty="0"/>
              <a:t> entity. Its function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50D2FB6E-B30C-4F6B-AAB4-FD15EDB7C906}"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Most relationships are bidirectional. For example, each claim has an array of exposures, and each exposure has a foreign key to its claim. However, some are uni-drectional. For example, the ClaimContact entity (the entity which links a contact to a claim and its roles on the claim) has a foreign key to the Contact entity, but the Contact entity has no reference to the ClaimContact entity.</a:t>
            </a:r>
          </a:p>
          <a:p>
            <a:pPr eaLnBrk="1" hangingPunct="1"/>
            <a:r>
              <a:rPr lang="en-US"/>
              <a:t>Most relationships are one-to-many. For example, a claim can have many exposures, and each exposure related to only one claim. However, a small number of relationships are one-to-one. (For example, every claim can be linked to only one policy and every policy can be linked to only one claim. When multiple claims are filed on a given policy, each claim points to a unique instance of the policy in ClaimCenter.) Also, a small number of relationships are many to many. (For example, a claim can have many users associated to it, including both the owner and other users with roles on the claim such as Subrogation Owner or SIU Investigator. And, a user can be associated to many claims.)</a:t>
            </a:r>
          </a:p>
          <a:p>
            <a:pPr eaLnBrk="1" hangingPunct="1"/>
            <a:r>
              <a:rPr lang="en-US"/>
              <a:t>Most one-to-many relationships are built using an array key in the entity on the "one" side and a foreign key in the entity on the "many" side. For example, the Claim entity has an &lt;array&gt; tag referencing Exposure. The Exposure entity has a foreign key referencing Claim. However, some relationships are built using queries. (This is done when the execution of a query provides better performance than the maintenance of foreign keys and arrays.)</a:t>
            </a:r>
          </a:p>
          <a:p>
            <a:pPr eaLnBrk="1" hangingPunct="1"/>
            <a:r>
              <a:rPr lang="en-US"/>
              <a:t>The classic many-to-many relationship in ClaimCenter is for Group-User. Each group can have many users, and each User can be in multiple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7042FC05-2A71-4E1E-85F8-AAA917026CEF}"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Including Claim, there are 17 primary entities in the ClaimCenter data model. These entities can be broken down into five groups. Each group can be thought of as answering a question:</a:t>
            </a:r>
          </a:p>
          <a:p>
            <a:pPr lvl="1" eaLnBrk="1" hangingPunct="1"/>
            <a:r>
              <a:rPr lang="en-US" dirty="0"/>
              <a:t>What were the covered losses? (data on the policy and its contents)</a:t>
            </a:r>
          </a:p>
          <a:p>
            <a:pPr lvl="1" eaLnBrk="1" hangingPunct="1"/>
            <a:r>
              <a:rPr lang="en-US" dirty="0"/>
              <a:t>How much money must be paid? (data on the payments and the money set aside for them)</a:t>
            </a:r>
          </a:p>
          <a:p>
            <a:pPr lvl="1" eaLnBrk="1" hangingPunct="1"/>
            <a:r>
              <a:rPr lang="en-US" dirty="0"/>
              <a:t>Who are the parties involved? (data on the policy holder, the people who experienced a loss, people who repaired or treated the loss, and people with information about the loss event)</a:t>
            </a:r>
          </a:p>
          <a:p>
            <a:pPr lvl="1" eaLnBrk="1" hangingPunct="1"/>
            <a:r>
              <a:rPr lang="en-US" dirty="0"/>
              <a:t>Who is responsible for processing the claim? (the users and groups working for the carrier on the claim)</a:t>
            </a:r>
          </a:p>
          <a:p>
            <a:pPr lvl="1" eaLnBrk="1" hangingPunct="1"/>
            <a:r>
              <a:rPr lang="en-US" dirty="0"/>
              <a:t>What work must be done to process the claim? (the set of tasks and information about those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F0644B91-EDA9-4C5F-9557-4438E9D1FEF0}"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 policy is a contract in which carrier promises to cover insured for specific types of losses.</a:t>
            </a:r>
          </a:p>
          <a:p>
            <a:pPr eaLnBrk="1" hangingPunct="1"/>
            <a:r>
              <a:rPr lang="en-US" dirty="0"/>
              <a:t>A coverage is a type of loss which carrier will cover.</a:t>
            </a:r>
          </a:p>
          <a:p>
            <a:pPr eaLnBrk="1" hangingPunct="1"/>
            <a:r>
              <a:rPr lang="en-US" dirty="0"/>
              <a:t>ClaimCenter does not manage policies. Instead, it is integrated with an external policy administration system (PAS). Whenever information about a policy is needed, the PAS is queried and the relevant information copied over to ClaimCenter.</a:t>
            </a:r>
          </a:p>
          <a:p>
            <a:pPr eaLnBrk="1" hangingPunct="1"/>
            <a:r>
              <a:rPr lang="en-US" b="1" dirty="0"/>
              <a:t>Data Model Notes</a:t>
            </a:r>
          </a:p>
          <a:p>
            <a:pPr eaLnBrk="1" hangingPunct="1"/>
            <a:r>
              <a:rPr lang="en-US" dirty="0"/>
              <a:t>The Policy entity is the only "primary entity" which Claim links to using a foreign key. For all other "primary entities", Claim either doesn't link to it or links to it using an array key (because a claim can have many objects of that type). Data used to populate instances of the Policy entity typically comes from the external policy administration system.</a:t>
            </a:r>
          </a:p>
          <a:p>
            <a:pPr eaLnBrk="1" hangingPunct="1"/>
            <a:r>
              <a:rPr lang="en-US" dirty="0"/>
              <a:t>The Policy entity has the following fields:</a:t>
            </a:r>
          </a:p>
          <a:p>
            <a:pPr lvl="1" eaLnBrk="1" hangingPunct="1"/>
            <a:r>
              <a:rPr lang="en-US" dirty="0" err="1"/>
              <a:t>Policy.Claim</a:t>
            </a:r>
            <a:r>
              <a:rPr lang="en-US" dirty="0"/>
              <a:t> (foreign key)</a:t>
            </a:r>
            <a:r>
              <a:rPr lang="en-US" baseline="30000" dirty="0"/>
              <a:t>1</a:t>
            </a:r>
          </a:p>
          <a:p>
            <a:pPr lvl="1" eaLnBrk="1" hangingPunct="1"/>
            <a:r>
              <a:rPr lang="en-US" dirty="0" err="1"/>
              <a:t>Policy.Coverages</a:t>
            </a:r>
            <a:r>
              <a:rPr lang="en-US" dirty="0"/>
              <a:t> (array key)</a:t>
            </a:r>
          </a:p>
          <a:p>
            <a:pPr eaLnBrk="1" hangingPunct="1"/>
            <a:r>
              <a:rPr lang="en-US" dirty="0"/>
              <a:t>There are only two "primary entities" in the ClaimCenter data model which do not link directly to Claim: Coverage and Contact.</a:t>
            </a:r>
          </a:p>
          <a:p>
            <a:pPr eaLnBrk="1" hangingPunct="1"/>
            <a:r>
              <a:rPr lang="en-US" dirty="0"/>
              <a:t>The Coverage entity has the following fields:</a:t>
            </a:r>
          </a:p>
          <a:p>
            <a:pPr lvl="1" eaLnBrk="1" hangingPunct="1"/>
            <a:r>
              <a:rPr lang="en-US" dirty="0" err="1"/>
              <a:t>Coverage.Policy</a:t>
            </a:r>
            <a:r>
              <a:rPr lang="en-US" dirty="0"/>
              <a:t> (foreign key)</a:t>
            </a:r>
          </a:p>
          <a:p>
            <a:pPr lvl="1" eaLnBrk="1" hangingPunct="1"/>
            <a:endParaRPr lang="en-US" dirty="0"/>
          </a:p>
          <a:p>
            <a:pPr eaLnBrk="1" hangingPunct="1"/>
            <a:r>
              <a:rPr lang="en-US" dirty="0"/>
              <a:t>1 – Technically, </a:t>
            </a:r>
            <a:r>
              <a:rPr lang="en-US" dirty="0" err="1"/>
              <a:t>Policy.Claim</a:t>
            </a:r>
            <a:r>
              <a:rPr lang="en-US" dirty="0"/>
              <a:t> is a "</a:t>
            </a:r>
            <a:r>
              <a:rPr lang="en-US" dirty="0" err="1"/>
              <a:t>OneToOne</a:t>
            </a:r>
            <a:r>
              <a:rPr lang="en-US" dirty="0"/>
              <a:t>", not a foreign key.  This is a construct that ClaimCenter uses to avoid the cyclical relationship inherent in having two entities with foreign keys to each other.  Cyclical relationships need to be avoided in order to allow claim archiving to work properly.</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The ClaimCenter Data Model - </a:t>
            </a:r>
            <a:fld id="{652ACA2E-B333-4051-ACA0-A6CA1C321C36}"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Review from ClaimCenter Introduction</a:t>
            </a:r>
          </a:p>
          <a:p>
            <a:pPr eaLnBrk="1" hangingPunct="1"/>
            <a:r>
              <a:rPr lang="en-US" dirty="0"/>
              <a:t>An incident is an item that was lost or damaged, such as a vehicle, property, or person suffering one or more injuries.</a:t>
            </a:r>
          </a:p>
          <a:p>
            <a:pPr eaLnBrk="1" hangingPunct="1"/>
            <a:r>
              <a:rPr lang="en-US" dirty="0"/>
              <a:t>The incident could belong to the insured (which is covered by a property coverage), or belong to a third party (which would be covered by a liability coverage).</a:t>
            </a:r>
          </a:p>
          <a:p>
            <a:pPr eaLnBrk="1" hangingPunct="1"/>
            <a:r>
              <a:rPr lang="en-US" dirty="0"/>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dirty="0"/>
              <a:t>Technically speaking, if incident is defined as "an item that suffered damage", then in a claim where a person is hurt, the incident should be called a "body incident". However, the term "injury incident" is more common in the industry and has been adopted by ClaimCenter.</a:t>
            </a:r>
            <a:endParaRPr lang="en-US" b="1" dirty="0"/>
          </a:p>
          <a:p>
            <a:pPr eaLnBrk="1" hangingPunct="1"/>
            <a:r>
              <a:rPr lang="en-US" b="1" dirty="0"/>
              <a:t>Data Model Notes</a:t>
            </a:r>
            <a:endParaRPr lang="en-US" dirty="0"/>
          </a:p>
          <a:p>
            <a:pPr eaLnBrk="1" hangingPunct="1"/>
            <a:r>
              <a:rPr lang="en-US" dirty="0"/>
              <a:t>Incident is a subtyped entity. Information common to all incidents is stored at the parent level. The most commonly used subtypes of Incident are </a:t>
            </a:r>
            <a:r>
              <a:rPr lang="en-US" dirty="0" err="1"/>
              <a:t>VehicleIncident</a:t>
            </a:r>
            <a:r>
              <a:rPr lang="en-US" dirty="0"/>
              <a:t>, </a:t>
            </a:r>
            <a:r>
              <a:rPr lang="en-US" dirty="0" err="1"/>
              <a:t>PropertyIncident</a:t>
            </a:r>
            <a:r>
              <a:rPr lang="en-US" dirty="0"/>
              <a:t>, and </a:t>
            </a:r>
            <a:r>
              <a:rPr lang="en-US" dirty="0" err="1"/>
              <a:t>InjuryIncident</a:t>
            </a:r>
            <a:r>
              <a:rPr lang="en-US" dirty="0"/>
              <a:t>.</a:t>
            </a:r>
          </a:p>
          <a:p>
            <a:pPr eaLnBrk="1" hangingPunct="1"/>
            <a:r>
              <a:rPr lang="en-US" dirty="0"/>
              <a:t>There is no direct database relationship between Policy and Incident. However, Policy has a </a:t>
            </a:r>
            <a:r>
              <a:rPr lang="en-US" dirty="0" err="1"/>
              <a:t>RiskUnits</a:t>
            </a:r>
            <a:r>
              <a:rPr lang="en-US" dirty="0"/>
              <a:t> array which lists items covered on the policy. These are typically carried over to the claim as incidents, as appropriate.</a:t>
            </a:r>
          </a:p>
          <a:p>
            <a:pPr eaLnBrk="1" hangingPunct="1"/>
            <a:r>
              <a:rPr lang="en-US" dirty="0"/>
              <a:t>The Incident entity has the following important</a:t>
            </a:r>
            <a:r>
              <a:rPr lang="en-US" baseline="0" dirty="0"/>
              <a:t> foreign key </a:t>
            </a:r>
            <a:r>
              <a:rPr lang="en-US" dirty="0"/>
              <a:t>fields:</a:t>
            </a:r>
          </a:p>
          <a:p>
            <a:pPr lvl="1" eaLnBrk="1" hangingPunct="1"/>
            <a:r>
              <a:rPr lang="en-US" dirty="0" err="1"/>
              <a:t>Incident.Claim</a:t>
            </a:r>
            <a:r>
              <a:rPr lang="en-US" dirty="0"/>
              <a:t> (foreign key)</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8383030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78674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037222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0842082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983654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35144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604732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908987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0673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51322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832133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44968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668E254-A766-45D9-8699-96941C2E0EE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5.wmf"/><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a:t>The ClaimCenter Data Model</a:t>
            </a:r>
          </a:p>
        </p:txBody>
      </p:sp>
      <p:sp>
        <p:nvSpPr>
          <p:cNvPr id="4099" name="Text Placeholder 4"/>
          <p:cNvSpPr>
            <a:spLocks noGrp="1"/>
          </p:cNvSpPr>
          <p:nvPr>
            <p:ph type="body" sz="quarter" idx="10"/>
          </p:nvPr>
        </p:nvSpPr>
        <p:spPr>
          <a:xfrm>
            <a:off x="5718175" y="6167438"/>
            <a:ext cx="3089275" cy="273050"/>
          </a:xfrm>
        </p:spPr>
        <p:txBody>
          <a:bodyPr/>
          <a:lstStyle/>
          <a:p>
            <a:r>
              <a:rPr lang="en-US" dirty="0"/>
              <a:t>08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5"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6" name="Rectangle 5"/>
          <p:cNvSpPr>
            <a:spLocks noGrp="1" noChangeArrowheads="1"/>
          </p:cNvSpPr>
          <p:nvPr>
            <p:ph type="title"/>
          </p:nvPr>
        </p:nvSpPr>
        <p:spPr>
          <a:xfrm>
            <a:off x="495300" y="120650"/>
            <a:ext cx="8318500" cy="485775"/>
          </a:xfrm>
        </p:spPr>
        <p:txBody>
          <a:bodyPr/>
          <a:lstStyle/>
          <a:p>
            <a:pPr eaLnBrk="1" hangingPunct="1"/>
            <a:r>
              <a:rPr lang="en-US"/>
              <a:t>Contact and ClaimContact</a:t>
            </a:r>
          </a:p>
        </p:txBody>
      </p:sp>
      <p:grpSp>
        <p:nvGrpSpPr>
          <p:cNvPr id="13317" name="Group 6"/>
          <p:cNvGrpSpPr>
            <a:grpSpLocks/>
          </p:cNvGrpSpPr>
          <p:nvPr/>
        </p:nvGrpSpPr>
        <p:grpSpPr bwMode="auto">
          <a:xfrm flipH="1">
            <a:off x="4435475" y="1493838"/>
            <a:ext cx="1006475" cy="477837"/>
            <a:chOff x="0" y="2816"/>
            <a:chExt cx="634" cy="301"/>
          </a:xfrm>
        </p:grpSpPr>
        <p:sp>
          <p:nvSpPr>
            <p:cNvPr id="13367"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8"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3318" name="Group 9"/>
          <p:cNvGrpSpPr>
            <a:grpSpLocks/>
          </p:cNvGrpSpPr>
          <p:nvPr/>
        </p:nvGrpSpPr>
        <p:grpSpPr bwMode="auto">
          <a:xfrm flipH="1">
            <a:off x="2932113" y="3243263"/>
            <a:ext cx="1150937" cy="692150"/>
            <a:chOff x="2745" y="2043"/>
            <a:chExt cx="725" cy="436"/>
          </a:xfrm>
        </p:grpSpPr>
        <p:sp>
          <p:nvSpPr>
            <p:cNvPr id="13365"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366"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3319"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3320" name="Rectangle 13"/>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3321" name="Group 14"/>
          <p:cNvGrpSpPr>
            <a:grpSpLocks/>
          </p:cNvGrpSpPr>
          <p:nvPr/>
        </p:nvGrpSpPr>
        <p:grpSpPr bwMode="auto">
          <a:xfrm flipH="1">
            <a:off x="6897688" y="954088"/>
            <a:ext cx="1006475" cy="477837"/>
            <a:chOff x="0" y="2816"/>
            <a:chExt cx="634" cy="301"/>
          </a:xfrm>
        </p:grpSpPr>
        <p:sp>
          <p:nvSpPr>
            <p:cNvPr id="13363" name="Rectangle 15"/>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4" name="Text Box 16"/>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3322" name="Rectangle 17"/>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3" name="Rectangle 18"/>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4" name="Rectangle 19"/>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5" name="Rectangle 20"/>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6" name="Rectangle 21"/>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7" name="Rectangle 23"/>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8" name="Rectangle 24"/>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9" name="Line 2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Line 2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3" name="Rectangle 2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34" name="Text Box 3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3335" name="Group 31"/>
          <p:cNvGrpSpPr>
            <a:grpSpLocks/>
          </p:cNvGrpSpPr>
          <p:nvPr/>
        </p:nvGrpSpPr>
        <p:grpSpPr bwMode="auto">
          <a:xfrm flipH="1">
            <a:off x="6294438" y="2233613"/>
            <a:ext cx="858837" cy="152400"/>
            <a:chOff x="4441" y="3335"/>
            <a:chExt cx="541" cy="96"/>
          </a:xfrm>
        </p:grpSpPr>
        <p:sp>
          <p:nvSpPr>
            <p:cNvPr id="13360" name="Rectangle 3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1" name="Rectangle 3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2" name="Rectangle 3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36" name="Line 3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7" name="Line 3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8" name="Line 4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9" name="Group 41"/>
          <p:cNvGrpSpPr>
            <a:grpSpLocks/>
          </p:cNvGrpSpPr>
          <p:nvPr/>
        </p:nvGrpSpPr>
        <p:grpSpPr bwMode="auto">
          <a:xfrm>
            <a:off x="3005138" y="5840413"/>
            <a:ext cx="1006475" cy="488950"/>
            <a:chOff x="1902" y="3679"/>
            <a:chExt cx="634" cy="308"/>
          </a:xfrm>
        </p:grpSpPr>
        <p:sp>
          <p:nvSpPr>
            <p:cNvPr id="13358" name="Rectangle 4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59" name="Text Box 4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3340" name="Rectangle 4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41" name="Text Box 4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3342" name="Group 46"/>
          <p:cNvGrpSpPr>
            <a:grpSpLocks/>
          </p:cNvGrpSpPr>
          <p:nvPr/>
        </p:nvGrpSpPr>
        <p:grpSpPr bwMode="auto">
          <a:xfrm flipH="1">
            <a:off x="4510088" y="6118225"/>
            <a:ext cx="858837" cy="152400"/>
            <a:chOff x="4441" y="3335"/>
            <a:chExt cx="541" cy="96"/>
          </a:xfrm>
        </p:grpSpPr>
        <p:sp>
          <p:nvSpPr>
            <p:cNvPr id="13355" name="Rectangle 4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6" name="Rectangle 4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7" name="Rectangle 4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43" name="Group 50"/>
          <p:cNvGrpSpPr>
            <a:grpSpLocks/>
          </p:cNvGrpSpPr>
          <p:nvPr/>
        </p:nvGrpSpPr>
        <p:grpSpPr bwMode="auto">
          <a:xfrm>
            <a:off x="8118475" y="5376863"/>
            <a:ext cx="841375" cy="982662"/>
            <a:chOff x="5131" y="3451"/>
            <a:chExt cx="530" cy="619"/>
          </a:xfrm>
        </p:grpSpPr>
        <p:pic>
          <p:nvPicPr>
            <p:cNvPr id="1335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 Box 52"/>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Address</a:t>
              </a:r>
              <a:br>
                <a:rPr lang="en-US" sz="1400">
                  <a:solidFill>
                    <a:schemeClr val="accent1"/>
                  </a:solidFill>
                </a:rPr>
              </a:br>
              <a:r>
                <a:rPr lang="en-US" sz="1400">
                  <a:solidFill>
                    <a:schemeClr val="accent1"/>
                  </a:solidFill>
                </a:rPr>
                <a:t>Book</a:t>
              </a:r>
            </a:p>
          </p:txBody>
        </p:sp>
      </p:grpSp>
      <p:sp>
        <p:nvSpPr>
          <p:cNvPr id="13344" name="Text Box 54"/>
          <p:cNvSpPr txBox="1">
            <a:spLocks noChangeArrowheads="1"/>
          </p:cNvSpPr>
          <p:nvPr/>
        </p:nvSpPr>
        <p:spPr bwMode="auto">
          <a:xfrm>
            <a:off x="3757613" y="4457700"/>
            <a:ext cx="12811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Contact does not link directly to Claim</a:t>
            </a:r>
          </a:p>
        </p:txBody>
      </p:sp>
      <p:sp>
        <p:nvSpPr>
          <p:cNvPr id="13345" name="Line 58"/>
          <p:cNvSpPr>
            <a:spLocks noChangeShapeType="1"/>
          </p:cNvSpPr>
          <p:nvPr/>
        </p:nvSpPr>
        <p:spPr bwMode="auto">
          <a:xfrm>
            <a:off x="4768850" y="5629275"/>
            <a:ext cx="142875" cy="209550"/>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59"/>
          <p:cNvSpPr>
            <a:spLocks noChangeShapeType="1"/>
          </p:cNvSpPr>
          <p:nvPr/>
        </p:nvSpPr>
        <p:spPr bwMode="auto">
          <a:xfrm>
            <a:off x="3605213" y="3932238"/>
            <a:ext cx="268287" cy="39052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60"/>
          <p:cNvSpPr>
            <a:spLocks noChangeShapeType="1"/>
          </p:cNvSpPr>
          <p:nvPr/>
        </p:nvSpPr>
        <p:spPr bwMode="auto">
          <a:xfrm flipV="1">
            <a:off x="3513138" y="3944938"/>
            <a:ext cx="0" cy="19097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8" name="Line 61"/>
          <p:cNvSpPr>
            <a:spLocks noChangeShapeType="1"/>
          </p:cNvSpPr>
          <p:nvPr/>
        </p:nvSpPr>
        <p:spPr bwMode="auto">
          <a:xfrm>
            <a:off x="4022725" y="6088063"/>
            <a:ext cx="4048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9" name="Line 62"/>
          <p:cNvSpPr>
            <a:spLocks noChangeShapeType="1"/>
          </p:cNvSpPr>
          <p:nvPr/>
        </p:nvSpPr>
        <p:spPr bwMode="auto">
          <a:xfrm>
            <a:off x="5446713" y="6088063"/>
            <a:ext cx="2795587" cy="0"/>
          </a:xfrm>
          <a:prstGeom prst="line">
            <a:avLst/>
          </a:prstGeom>
          <a:noFill/>
          <a:ln w="28575">
            <a:solidFill>
              <a:schemeClr val="accent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0" name="Line 63"/>
          <p:cNvSpPr>
            <a:spLocks noChangeShapeType="1"/>
          </p:cNvSpPr>
          <p:nvPr/>
        </p:nvSpPr>
        <p:spPr bwMode="auto">
          <a:xfrm flipH="1">
            <a:off x="3348038" y="56578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1" name="Line 64"/>
          <p:cNvSpPr>
            <a:spLocks noChangeShapeType="1"/>
          </p:cNvSpPr>
          <p:nvPr/>
        </p:nvSpPr>
        <p:spPr bwMode="auto">
          <a:xfrm>
            <a:off x="3509963" y="56578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2" name="Text Box 65"/>
          <p:cNvSpPr txBox="1">
            <a:spLocks noChangeArrowheads="1"/>
          </p:cNvSpPr>
          <p:nvPr/>
        </p:nvSpPr>
        <p:spPr bwMode="auto">
          <a:xfrm>
            <a:off x="6157913" y="5591175"/>
            <a:ext cx="12811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Multi-use contacts stored in AB</a:t>
            </a:r>
          </a:p>
        </p:txBody>
      </p:sp>
      <p:sp>
        <p:nvSpPr>
          <p:cNvPr id="5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39"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0" name="Rectangle 4"/>
          <p:cNvSpPr>
            <a:spLocks noGrp="1" noChangeArrowheads="1"/>
          </p:cNvSpPr>
          <p:nvPr>
            <p:ph type="title"/>
          </p:nvPr>
        </p:nvSpPr>
        <p:spPr>
          <a:xfrm>
            <a:off x="495300" y="120650"/>
            <a:ext cx="8318500" cy="485775"/>
          </a:xfrm>
        </p:spPr>
        <p:txBody>
          <a:bodyPr/>
          <a:lstStyle/>
          <a:p>
            <a:pPr eaLnBrk="1" hangingPunct="1"/>
            <a:r>
              <a:rPr lang="en-US"/>
              <a:t>Exposure</a:t>
            </a:r>
          </a:p>
        </p:txBody>
      </p:sp>
      <p:grpSp>
        <p:nvGrpSpPr>
          <p:cNvPr id="14341" name="Group 5"/>
          <p:cNvGrpSpPr>
            <a:grpSpLocks/>
          </p:cNvGrpSpPr>
          <p:nvPr/>
        </p:nvGrpSpPr>
        <p:grpSpPr bwMode="auto">
          <a:xfrm flipH="1">
            <a:off x="4435475" y="1493838"/>
            <a:ext cx="1006475" cy="477837"/>
            <a:chOff x="0" y="2816"/>
            <a:chExt cx="634" cy="301"/>
          </a:xfrm>
        </p:grpSpPr>
        <p:sp>
          <p:nvSpPr>
            <p:cNvPr id="14395"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6"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4342" name="Group 8"/>
          <p:cNvGrpSpPr>
            <a:grpSpLocks/>
          </p:cNvGrpSpPr>
          <p:nvPr/>
        </p:nvGrpSpPr>
        <p:grpSpPr bwMode="auto">
          <a:xfrm flipH="1">
            <a:off x="2932113" y="3243263"/>
            <a:ext cx="1150937" cy="692150"/>
            <a:chOff x="2745" y="2043"/>
            <a:chExt cx="725" cy="436"/>
          </a:xfrm>
        </p:grpSpPr>
        <p:sp>
          <p:nvSpPr>
            <p:cNvPr id="1439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39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4343"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4344"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4345" name="Group 13"/>
          <p:cNvGrpSpPr>
            <a:grpSpLocks/>
          </p:cNvGrpSpPr>
          <p:nvPr/>
        </p:nvGrpSpPr>
        <p:grpSpPr bwMode="auto">
          <a:xfrm flipH="1">
            <a:off x="6897688" y="954088"/>
            <a:ext cx="1006475" cy="477837"/>
            <a:chOff x="0" y="2816"/>
            <a:chExt cx="634" cy="301"/>
          </a:xfrm>
        </p:grpSpPr>
        <p:sp>
          <p:nvSpPr>
            <p:cNvPr id="14391"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2"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4346"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7" name="Rectangle 1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8" name="Rectangle 19"/>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9" name="Rectangle 2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Rectangle 21"/>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51" name="Rectangle 22"/>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52" name="Line 23"/>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3" name="Line 24"/>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4" name="Line 25"/>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5" name="Line 26"/>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6" name="Rectangle 27"/>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57" name="Text Box 28"/>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4358" name="Group 29"/>
          <p:cNvGrpSpPr>
            <a:grpSpLocks/>
          </p:cNvGrpSpPr>
          <p:nvPr/>
        </p:nvGrpSpPr>
        <p:grpSpPr bwMode="auto">
          <a:xfrm flipH="1">
            <a:off x="6294438" y="2233613"/>
            <a:ext cx="858837" cy="152400"/>
            <a:chOff x="4441" y="3335"/>
            <a:chExt cx="541" cy="96"/>
          </a:xfrm>
        </p:grpSpPr>
        <p:sp>
          <p:nvSpPr>
            <p:cNvPr id="14388" name="Rectangle 30"/>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9" name="Rectangle 31"/>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90" name="Rectangle 32"/>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59" name="Line 36"/>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Line 37"/>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1" name="Line 38"/>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39"/>
          <p:cNvGrpSpPr>
            <a:grpSpLocks/>
          </p:cNvGrpSpPr>
          <p:nvPr/>
        </p:nvGrpSpPr>
        <p:grpSpPr bwMode="auto">
          <a:xfrm>
            <a:off x="3005138" y="5840413"/>
            <a:ext cx="1006475" cy="488950"/>
            <a:chOff x="1902" y="3679"/>
            <a:chExt cx="634" cy="308"/>
          </a:xfrm>
        </p:grpSpPr>
        <p:sp>
          <p:nvSpPr>
            <p:cNvPr id="14386" name="Rectangle 40"/>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87" name="Text Box 41"/>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4363" name="Rectangle 4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Text Box 43"/>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4365" name="Group 44"/>
          <p:cNvGrpSpPr>
            <a:grpSpLocks/>
          </p:cNvGrpSpPr>
          <p:nvPr/>
        </p:nvGrpSpPr>
        <p:grpSpPr bwMode="auto">
          <a:xfrm flipH="1">
            <a:off x="4510088" y="6118225"/>
            <a:ext cx="858837" cy="152400"/>
            <a:chOff x="4441" y="3335"/>
            <a:chExt cx="541" cy="96"/>
          </a:xfrm>
        </p:grpSpPr>
        <p:sp>
          <p:nvSpPr>
            <p:cNvPr id="14383" name="Rectangle 45"/>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4" name="Rectangle 46"/>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5" name="Rectangle 47"/>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66" name="Line 5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Line 5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8" name="Line 57"/>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9" name="Line 58"/>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70" name="Group 59"/>
          <p:cNvGrpSpPr>
            <a:grpSpLocks/>
          </p:cNvGrpSpPr>
          <p:nvPr/>
        </p:nvGrpSpPr>
        <p:grpSpPr bwMode="auto">
          <a:xfrm flipH="1">
            <a:off x="4435475" y="3351213"/>
            <a:ext cx="1006475" cy="477837"/>
            <a:chOff x="0" y="2816"/>
            <a:chExt cx="634" cy="301"/>
          </a:xfrm>
        </p:grpSpPr>
        <p:sp>
          <p:nvSpPr>
            <p:cNvPr id="14381" name="Rectangle 6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2" name="Text Box 6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4371" name="Line 62"/>
          <p:cNvSpPr>
            <a:spLocks noChangeShapeType="1"/>
          </p:cNvSpPr>
          <p:nvPr/>
        </p:nvSpPr>
        <p:spPr bwMode="auto">
          <a:xfrm flipV="1">
            <a:off x="3798888" y="3822700"/>
            <a:ext cx="1133475" cy="2017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63"/>
          <p:cNvSpPr>
            <a:spLocks noChangeShapeType="1"/>
          </p:cNvSpPr>
          <p:nvPr/>
        </p:nvSpPr>
        <p:spPr bwMode="auto">
          <a:xfrm flipV="1">
            <a:off x="4945063" y="1963738"/>
            <a:ext cx="0" cy="13795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3" name="Line 64"/>
          <p:cNvSpPr>
            <a:spLocks noChangeShapeType="1"/>
          </p:cNvSpPr>
          <p:nvPr/>
        </p:nvSpPr>
        <p:spPr bwMode="auto">
          <a:xfrm flipH="1">
            <a:off x="4075113" y="3590925"/>
            <a:ext cx="3587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4" name="Line 65"/>
          <p:cNvSpPr>
            <a:spLocks noChangeShapeType="1"/>
          </p:cNvSpPr>
          <p:nvPr/>
        </p:nvSpPr>
        <p:spPr bwMode="auto">
          <a:xfrm flipV="1">
            <a:off x="4305300" y="3490913"/>
            <a:ext cx="128588"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66"/>
          <p:cNvSpPr>
            <a:spLocks noChangeShapeType="1"/>
          </p:cNvSpPr>
          <p:nvPr/>
        </p:nvSpPr>
        <p:spPr bwMode="auto">
          <a:xfrm>
            <a:off x="4305300" y="3590925"/>
            <a:ext cx="13335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67"/>
          <p:cNvSpPr>
            <a:spLocks noChangeShapeType="1"/>
          </p:cNvSpPr>
          <p:nvPr/>
        </p:nvSpPr>
        <p:spPr bwMode="auto">
          <a:xfrm flipV="1">
            <a:off x="5324475" y="2433638"/>
            <a:ext cx="887413" cy="9255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68"/>
          <p:cNvSpPr>
            <a:spLocks noChangeShapeType="1"/>
          </p:cNvSpPr>
          <p:nvPr/>
        </p:nvSpPr>
        <p:spPr bwMode="auto">
          <a:xfrm flipH="1">
            <a:off x="3690938" y="5667375"/>
            <a:ext cx="190500"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69"/>
          <p:cNvSpPr>
            <a:spLocks noChangeShapeType="1"/>
          </p:cNvSpPr>
          <p:nvPr/>
        </p:nvSpPr>
        <p:spPr bwMode="auto">
          <a:xfrm>
            <a:off x="3881438" y="5657850"/>
            <a:ext cx="114300" cy="176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9" name="Line 72"/>
          <p:cNvSpPr>
            <a:spLocks noChangeShapeType="1"/>
          </p:cNvSpPr>
          <p:nvPr/>
        </p:nvSpPr>
        <p:spPr bwMode="auto">
          <a:xfrm>
            <a:off x="5421313" y="3249613"/>
            <a:ext cx="12700"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0" name="Line 73"/>
          <p:cNvSpPr>
            <a:spLocks noChangeShapeType="1"/>
          </p:cNvSpPr>
          <p:nvPr/>
        </p:nvSpPr>
        <p:spPr bwMode="auto">
          <a:xfrm flipV="1">
            <a:off x="5221288" y="3249613"/>
            <a:ext cx="212725" cy="1031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3"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4" name="Rectangle 4"/>
          <p:cNvSpPr>
            <a:spLocks noGrp="1" noChangeArrowheads="1"/>
          </p:cNvSpPr>
          <p:nvPr>
            <p:ph type="title"/>
          </p:nvPr>
        </p:nvSpPr>
        <p:spPr>
          <a:xfrm>
            <a:off x="495300" y="120650"/>
            <a:ext cx="8318500" cy="485775"/>
          </a:xfrm>
        </p:spPr>
        <p:txBody>
          <a:bodyPr/>
          <a:lstStyle/>
          <a:p>
            <a:pPr eaLnBrk="1" hangingPunct="1"/>
            <a:r>
              <a:rPr lang="en-US"/>
              <a:t>Transaction, ReserveLine, and Check</a:t>
            </a:r>
          </a:p>
        </p:txBody>
      </p:sp>
      <p:grpSp>
        <p:nvGrpSpPr>
          <p:cNvPr id="15365" name="Group 5"/>
          <p:cNvGrpSpPr>
            <a:grpSpLocks/>
          </p:cNvGrpSpPr>
          <p:nvPr/>
        </p:nvGrpSpPr>
        <p:grpSpPr bwMode="auto">
          <a:xfrm flipH="1">
            <a:off x="4435475" y="1493838"/>
            <a:ext cx="1006475" cy="477837"/>
            <a:chOff x="0" y="2816"/>
            <a:chExt cx="634" cy="301"/>
          </a:xfrm>
        </p:grpSpPr>
        <p:sp>
          <p:nvSpPr>
            <p:cNvPr id="15457"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8"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5366" name="Group 8"/>
          <p:cNvGrpSpPr>
            <a:grpSpLocks/>
          </p:cNvGrpSpPr>
          <p:nvPr/>
        </p:nvGrpSpPr>
        <p:grpSpPr bwMode="auto">
          <a:xfrm flipH="1">
            <a:off x="2932113" y="3243263"/>
            <a:ext cx="1150937" cy="692150"/>
            <a:chOff x="2745" y="2043"/>
            <a:chExt cx="725" cy="436"/>
          </a:xfrm>
        </p:grpSpPr>
        <p:sp>
          <p:nvSpPr>
            <p:cNvPr id="15455"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456"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536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536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5369" name="Group 13"/>
          <p:cNvGrpSpPr>
            <a:grpSpLocks/>
          </p:cNvGrpSpPr>
          <p:nvPr/>
        </p:nvGrpSpPr>
        <p:grpSpPr bwMode="auto">
          <a:xfrm flipH="1">
            <a:off x="6897688" y="954088"/>
            <a:ext cx="1006475" cy="477837"/>
            <a:chOff x="0" y="2816"/>
            <a:chExt cx="634" cy="301"/>
          </a:xfrm>
        </p:grpSpPr>
        <p:sp>
          <p:nvSpPr>
            <p:cNvPr id="15453"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4"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5370"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1" name="Rectangle 20"/>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2" name="Rectangle 21"/>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3" name="Line 22"/>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4" name="Line 23"/>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Line 24"/>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6" name="Line 25"/>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Rectangle 26"/>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378" name="Text Box 27"/>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5379" name="Group 28"/>
          <p:cNvGrpSpPr>
            <a:grpSpLocks/>
          </p:cNvGrpSpPr>
          <p:nvPr/>
        </p:nvGrpSpPr>
        <p:grpSpPr bwMode="auto">
          <a:xfrm flipH="1">
            <a:off x="6294438" y="2233613"/>
            <a:ext cx="858837" cy="152400"/>
            <a:chOff x="4441" y="3335"/>
            <a:chExt cx="541" cy="96"/>
          </a:xfrm>
        </p:grpSpPr>
        <p:sp>
          <p:nvSpPr>
            <p:cNvPr id="15450" name="Rectangle 2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1" name="Rectangle 3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2" name="Rectangle 3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80" name="Line 32"/>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1" name="Line 33"/>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34"/>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35"/>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4" name="Line 36"/>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37"/>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6" name="Group 38"/>
          <p:cNvGrpSpPr>
            <a:grpSpLocks/>
          </p:cNvGrpSpPr>
          <p:nvPr/>
        </p:nvGrpSpPr>
        <p:grpSpPr bwMode="auto">
          <a:xfrm>
            <a:off x="3005138" y="5840413"/>
            <a:ext cx="1006475" cy="488950"/>
            <a:chOff x="1902" y="3679"/>
            <a:chExt cx="634" cy="308"/>
          </a:xfrm>
        </p:grpSpPr>
        <p:sp>
          <p:nvSpPr>
            <p:cNvPr id="15448" name="Rectangle 39"/>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49" name="Text Box 40"/>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5387" name="Rectangle 41"/>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388" name="Text Box 42"/>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5389" name="Group 43"/>
          <p:cNvGrpSpPr>
            <a:grpSpLocks/>
          </p:cNvGrpSpPr>
          <p:nvPr/>
        </p:nvGrpSpPr>
        <p:grpSpPr bwMode="auto">
          <a:xfrm flipH="1">
            <a:off x="4510088" y="6118225"/>
            <a:ext cx="858837" cy="152400"/>
            <a:chOff x="4441" y="3335"/>
            <a:chExt cx="541" cy="96"/>
          </a:xfrm>
        </p:grpSpPr>
        <p:sp>
          <p:nvSpPr>
            <p:cNvPr id="15445" name="Rectangle 44"/>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6" name="Rectangle 45"/>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7" name="Rectangle 46"/>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90" name="Line 47"/>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1" name="Line 48"/>
          <p:cNvSpPr>
            <a:spLocks noChangeShapeType="1"/>
          </p:cNvSpPr>
          <p:nvPr/>
        </p:nvSpPr>
        <p:spPr bwMode="auto">
          <a:xfrm>
            <a:off x="4022725" y="6088063"/>
            <a:ext cx="40481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Line 49"/>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3" name="Line 50"/>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4" name="Group 51"/>
          <p:cNvGrpSpPr>
            <a:grpSpLocks/>
          </p:cNvGrpSpPr>
          <p:nvPr/>
        </p:nvGrpSpPr>
        <p:grpSpPr bwMode="auto">
          <a:xfrm flipH="1">
            <a:off x="4435475" y="3351213"/>
            <a:ext cx="1006475" cy="477837"/>
            <a:chOff x="0" y="2816"/>
            <a:chExt cx="634" cy="301"/>
          </a:xfrm>
        </p:grpSpPr>
        <p:sp>
          <p:nvSpPr>
            <p:cNvPr id="15443" name="Rectangle 52"/>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4" name="Text Box 53"/>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5395" name="Line 55"/>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6" name="Line 56"/>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57"/>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58"/>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9" name="Group 59"/>
          <p:cNvGrpSpPr>
            <a:grpSpLocks/>
          </p:cNvGrpSpPr>
          <p:nvPr/>
        </p:nvGrpSpPr>
        <p:grpSpPr bwMode="auto">
          <a:xfrm flipH="1">
            <a:off x="5572125" y="4429125"/>
            <a:ext cx="1006475" cy="488950"/>
            <a:chOff x="1959" y="3278"/>
            <a:chExt cx="634" cy="308"/>
          </a:xfrm>
        </p:grpSpPr>
        <p:sp>
          <p:nvSpPr>
            <p:cNvPr id="15441" name="Rectangle 60"/>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2" name="Text Box 61"/>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5400" name="Group 62"/>
          <p:cNvGrpSpPr>
            <a:grpSpLocks/>
          </p:cNvGrpSpPr>
          <p:nvPr/>
        </p:nvGrpSpPr>
        <p:grpSpPr bwMode="auto">
          <a:xfrm>
            <a:off x="6102350" y="3351213"/>
            <a:ext cx="1230313" cy="484187"/>
            <a:chOff x="3844" y="2139"/>
            <a:chExt cx="775" cy="305"/>
          </a:xfrm>
        </p:grpSpPr>
        <p:sp>
          <p:nvSpPr>
            <p:cNvPr id="15435" name="Rectangle 63"/>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6" name="Text Box 64"/>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5437" name="Group 65"/>
            <p:cNvGrpSpPr>
              <a:grpSpLocks/>
            </p:cNvGrpSpPr>
            <p:nvPr/>
          </p:nvGrpSpPr>
          <p:grpSpPr bwMode="auto">
            <a:xfrm flipH="1">
              <a:off x="3961" y="2318"/>
              <a:ext cx="541" cy="96"/>
              <a:chOff x="4441" y="3335"/>
              <a:chExt cx="541" cy="96"/>
            </a:xfrm>
          </p:grpSpPr>
          <p:sp>
            <p:nvSpPr>
              <p:cNvPr id="15438" name="Rectangle 6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39" name="Rectangle 6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0" name="Rectangle 6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5401" name="Group 69"/>
          <p:cNvGrpSpPr>
            <a:grpSpLocks/>
          </p:cNvGrpSpPr>
          <p:nvPr/>
        </p:nvGrpSpPr>
        <p:grpSpPr bwMode="auto">
          <a:xfrm flipH="1">
            <a:off x="6842125" y="4433888"/>
            <a:ext cx="1006475" cy="477837"/>
            <a:chOff x="0" y="2816"/>
            <a:chExt cx="634" cy="301"/>
          </a:xfrm>
        </p:grpSpPr>
        <p:sp>
          <p:nvSpPr>
            <p:cNvPr id="15433" name="Rectangle 7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4" name="Text Box 7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grpSp>
        <p:nvGrpSpPr>
          <p:cNvPr id="15402" name="Group 72"/>
          <p:cNvGrpSpPr>
            <a:grpSpLocks/>
          </p:cNvGrpSpPr>
          <p:nvPr/>
        </p:nvGrpSpPr>
        <p:grpSpPr bwMode="auto">
          <a:xfrm>
            <a:off x="8118475" y="2879725"/>
            <a:ext cx="841375" cy="987425"/>
            <a:chOff x="5131" y="1278"/>
            <a:chExt cx="530" cy="622"/>
          </a:xfrm>
        </p:grpSpPr>
        <p:pic>
          <p:nvPicPr>
            <p:cNvPr id="15431"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2" name="Text Box 7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15403" name="Group 75"/>
          <p:cNvGrpSpPr>
            <a:grpSpLocks/>
          </p:cNvGrpSpPr>
          <p:nvPr/>
        </p:nvGrpSpPr>
        <p:grpSpPr bwMode="auto">
          <a:xfrm>
            <a:off x="8118475" y="3978275"/>
            <a:ext cx="841375" cy="973138"/>
            <a:chOff x="5122" y="2798"/>
            <a:chExt cx="530" cy="613"/>
          </a:xfrm>
        </p:grpSpPr>
        <p:pic>
          <p:nvPicPr>
            <p:cNvPr id="15429" name="Picture 7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0" name="Text Box 7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Check</a:t>
              </a:r>
              <a:br>
                <a:rPr lang="en-US" sz="1400">
                  <a:solidFill>
                    <a:schemeClr val="accent1"/>
                  </a:solidFill>
                </a:rPr>
              </a:br>
              <a:r>
                <a:rPr lang="en-US" sz="1400">
                  <a:solidFill>
                    <a:schemeClr val="accent1"/>
                  </a:solidFill>
                </a:rPr>
                <a:t>Process.</a:t>
              </a:r>
            </a:p>
          </p:txBody>
        </p:sp>
      </p:grpSp>
      <p:sp>
        <p:nvSpPr>
          <p:cNvPr id="15404" name="Line 78"/>
          <p:cNvSpPr>
            <a:spLocks noChangeShapeType="1"/>
          </p:cNvSpPr>
          <p:nvPr/>
        </p:nvSpPr>
        <p:spPr bwMode="auto">
          <a:xfrm>
            <a:off x="7327900" y="3590925"/>
            <a:ext cx="914400"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5" name="Line 79"/>
          <p:cNvSpPr>
            <a:spLocks noChangeShapeType="1"/>
          </p:cNvSpPr>
          <p:nvPr/>
        </p:nvSpPr>
        <p:spPr bwMode="auto">
          <a:xfrm>
            <a:off x="7839075" y="4679950"/>
            <a:ext cx="417513"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6" name="Line 82"/>
          <p:cNvSpPr>
            <a:spLocks noChangeShapeType="1"/>
          </p:cNvSpPr>
          <p:nvPr/>
        </p:nvSpPr>
        <p:spPr bwMode="auto">
          <a:xfrm>
            <a:off x="5270500" y="3819525"/>
            <a:ext cx="476250" cy="614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7" name="Line 83"/>
          <p:cNvSpPr>
            <a:spLocks noChangeShapeType="1"/>
          </p:cNvSpPr>
          <p:nvPr/>
        </p:nvSpPr>
        <p:spPr bwMode="auto">
          <a:xfrm flipV="1">
            <a:off x="5643563" y="4305300"/>
            <a:ext cx="4762"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8" name="Line 84"/>
          <p:cNvSpPr>
            <a:spLocks noChangeShapeType="1"/>
          </p:cNvSpPr>
          <p:nvPr/>
        </p:nvSpPr>
        <p:spPr bwMode="auto">
          <a:xfrm>
            <a:off x="5648325" y="4305300"/>
            <a:ext cx="185738"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9" name="Line 87"/>
          <p:cNvSpPr>
            <a:spLocks noChangeShapeType="1"/>
          </p:cNvSpPr>
          <p:nvPr/>
        </p:nvSpPr>
        <p:spPr bwMode="auto">
          <a:xfrm flipV="1">
            <a:off x="6029325" y="3838575"/>
            <a:ext cx="314325" cy="590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0" name="Line 88"/>
          <p:cNvSpPr>
            <a:spLocks noChangeShapeType="1"/>
          </p:cNvSpPr>
          <p:nvPr/>
        </p:nvSpPr>
        <p:spPr bwMode="auto">
          <a:xfrm flipH="1" flipV="1">
            <a:off x="6262688" y="3833813"/>
            <a:ext cx="19050" cy="119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1" name="Line 89"/>
          <p:cNvSpPr>
            <a:spLocks noChangeShapeType="1"/>
          </p:cNvSpPr>
          <p:nvPr/>
        </p:nvSpPr>
        <p:spPr bwMode="auto">
          <a:xfrm flipV="1">
            <a:off x="6286500" y="3833813"/>
            <a:ext cx="161925"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2" name="Line 90"/>
          <p:cNvSpPr>
            <a:spLocks noChangeShapeType="1"/>
          </p:cNvSpPr>
          <p:nvPr/>
        </p:nvSpPr>
        <p:spPr bwMode="auto">
          <a:xfrm flipH="1" flipV="1">
            <a:off x="6829425" y="3833813"/>
            <a:ext cx="452438" cy="6000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3" name="Line 91"/>
          <p:cNvSpPr>
            <a:spLocks noChangeShapeType="1"/>
          </p:cNvSpPr>
          <p:nvPr/>
        </p:nvSpPr>
        <p:spPr bwMode="auto">
          <a:xfrm flipH="1" flipV="1">
            <a:off x="6696075" y="3829050"/>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4" name="Line 92"/>
          <p:cNvSpPr>
            <a:spLocks noChangeShapeType="1"/>
          </p:cNvSpPr>
          <p:nvPr/>
        </p:nvSpPr>
        <p:spPr bwMode="auto">
          <a:xfrm flipV="1">
            <a:off x="6900863" y="3833813"/>
            <a:ext cx="52387"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5" name="Line 101"/>
          <p:cNvSpPr>
            <a:spLocks noChangeShapeType="1"/>
          </p:cNvSpPr>
          <p:nvPr/>
        </p:nvSpPr>
        <p:spPr bwMode="auto">
          <a:xfrm flipH="1" flipV="1">
            <a:off x="4075113" y="3925888"/>
            <a:ext cx="1497012" cy="781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108"/>
          <p:cNvSpPr>
            <a:spLocks noChangeShapeType="1"/>
          </p:cNvSpPr>
          <p:nvPr/>
        </p:nvSpPr>
        <p:spPr bwMode="auto">
          <a:xfrm flipV="1">
            <a:off x="5429250" y="4591050"/>
            <a:ext cx="142875" cy="476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7" name="Line 109"/>
          <p:cNvSpPr>
            <a:spLocks noChangeShapeType="1"/>
          </p:cNvSpPr>
          <p:nvPr/>
        </p:nvSpPr>
        <p:spPr bwMode="auto">
          <a:xfrm>
            <a:off x="5429250" y="4648200"/>
            <a:ext cx="142875"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Line 114"/>
          <p:cNvSpPr>
            <a:spLocks noChangeShapeType="1"/>
          </p:cNvSpPr>
          <p:nvPr/>
        </p:nvSpPr>
        <p:spPr bwMode="auto">
          <a:xfrm flipV="1">
            <a:off x="3159125" y="5432425"/>
            <a:ext cx="0" cy="403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9" name="Line 115"/>
          <p:cNvSpPr>
            <a:spLocks noChangeShapeType="1"/>
          </p:cNvSpPr>
          <p:nvPr/>
        </p:nvSpPr>
        <p:spPr bwMode="auto">
          <a:xfrm>
            <a:off x="3146425" y="5432425"/>
            <a:ext cx="43973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0" name="Line 116"/>
          <p:cNvSpPr>
            <a:spLocks noChangeShapeType="1"/>
          </p:cNvSpPr>
          <p:nvPr/>
        </p:nvSpPr>
        <p:spPr bwMode="auto">
          <a:xfrm flipV="1">
            <a:off x="7543800" y="4908550"/>
            <a:ext cx="0" cy="511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1" name="Line 120"/>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2" name="Line 121"/>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3" name="Line 122"/>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4" name="Line 123"/>
          <p:cNvSpPr>
            <a:spLocks noChangeShapeType="1"/>
          </p:cNvSpPr>
          <p:nvPr/>
        </p:nvSpPr>
        <p:spPr bwMode="auto">
          <a:xfrm flipH="1">
            <a:off x="3005138" y="56451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5" name="Line 124"/>
          <p:cNvSpPr>
            <a:spLocks noChangeShapeType="1"/>
          </p:cNvSpPr>
          <p:nvPr/>
        </p:nvSpPr>
        <p:spPr bwMode="auto">
          <a:xfrm>
            <a:off x="3167063" y="56451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6" name="Line 12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7" name="Line 12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8" name="Line 12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9"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638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Request</a:t>
            </a:r>
          </a:p>
        </p:txBody>
      </p:sp>
      <p:sp>
        <p:nvSpPr>
          <p:cNvPr id="4"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214"/>
          <p:cNvSpPr>
            <a:spLocks noChangeShapeType="1"/>
          </p:cNvSpPr>
          <p:nvPr/>
        </p:nvSpPr>
        <p:spPr bwMode="auto">
          <a:xfrm>
            <a:off x="1609725" y="3045812"/>
            <a:ext cx="0" cy="255864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 name="Group 5"/>
          <p:cNvGrpSpPr>
            <a:grpSpLocks/>
          </p:cNvGrpSpPr>
          <p:nvPr/>
        </p:nvGrpSpPr>
        <p:grpSpPr bwMode="auto">
          <a:xfrm flipH="1">
            <a:off x="4435475" y="1493838"/>
            <a:ext cx="1006475" cy="477837"/>
            <a:chOff x="0" y="2816"/>
            <a:chExt cx="634" cy="301"/>
          </a:xfrm>
        </p:grpSpPr>
        <p:sp>
          <p:nvSpPr>
            <p:cNvPr id="1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 name="Group 8"/>
          <p:cNvGrpSpPr>
            <a:grpSpLocks/>
          </p:cNvGrpSpPr>
          <p:nvPr/>
        </p:nvGrpSpPr>
        <p:grpSpPr bwMode="auto">
          <a:xfrm flipH="1">
            <a:off x="2932113" y="3243263"/>
            <a:ext cx="1150937" cy="692150"/>
            <a:chOff x="2745" y="2043"/>
            <a:chExt cx="725" cy="436"/>
          </a:xfrm>
        </p:grpSpPr>
        <p:sp>
          <p:nvSpPr>
            <p:cNvPr id="1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15" name="Group 11"/>
          <p:cNvGrpSpPr>
            <a:grpSpLocks/>
          </p:cNvGrpSpPr>
          <p:nvPr/>
        </p:nvGrpSpPr>
        <p:grpSpPr bwMode="auto">
          <a:xfrm flipH="1">
            <a:off x="6897688" y="954088"/>
            <a:ext cx="1006475" cy="477837"/>
            <a:chOff x="0" y="2816"/>
            <a:chExt cx="634" cy="301"/>
          </a:xfrm>
        </p:grpSpPr>
        <p:sp>
          <p:nvSpPr>
            <p:cNvPr id="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5" name="Group 21"/>
          <p:cNvGrpSpPr>
            <a:grpSpLocks/>
          </p:cNvGrpSpPr>
          <p:nvPr/>
        </p:nvGrpSpPr>
        <p:grpSpPr bwMode="auto">
          <a:xfrm flipH="1">
            <a:off x="6294438" y="2233613"/>
            <a:ext cx="858837" cy="152400"/>
            <a:chOff x="4441" y="3335"/>
            <a:chExt cx="541" cy="96"/>
          </a:xfrm>
        </p:grpSpPr>
        <p:sp>
          <p:nvSpPr>
            <p:cNvPr id="26"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9"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 name="Group 31"/>
          <p:cNvGrpSpPr>
            <a:grpSpLocks/>
          </p:cNvGrpSpPr>
          <p:nvPr/>
        </p:nvGrpSpPr>
        <p:grpSpPr bwMode="auto">
          <a:xfrm>
            <a:off x="3005138" y="5840413"/>
            <a:ext cx="1006475" cy="488950"/>
            <a:chOff x="1902" y="3679"/>
            <a:chExt cx="634" cy="308"/>
          </a:xfrm>
        </p:grpSpPr>
        <p:sp>
          <p:nvSpPr>
            <p:cNvPr id="3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3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40" name="Group 36"/>
          <p:cNvGrpSpPr>
            <a:grpSpLocks/>
          </p:cNvGrpSpPr>
          <p:nvPr/>
        </p:nvGrpSpPr>
        <p:grpSpPr bwMode="auto">
          <a:xfrm flipH="1">
            <a:off x="4510088" y="6118225"/>
            <a:ext cx="858837" cy="152400"/>
            <a:chOff x="4441" y="3335"/>
            <a:chExt cx="541" cy="96"/>
          </a:xfrm>
        </p:grpSpPr>
        <p:sp>
          <p:nvSpPr>
            <p:cNvPr id="41"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8" name="Group 44"/>
          <p:cNvGrpSpPr>
            <a:grpSpLocks/>
          </p:cNvGrpSpPr>
          <p:nvPr/>
        </p:nvGrpSpPr>
        <p:grpSpPr bwMode="auto">
          <a:xfrm flipH="1">
            <a:off x="4435475" y="3351213"/>
            <a:ext cx="1006475" cy="477837"/>
            <a:chOff x="0" y="2816"/>
            <a:chExt cx="634" cy="301"/>
          </a:xfrm>
        </p:grpSpPr>
        <p:sp>
          <p:nvSpPr>
            <p:cNvPr id="49"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0"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5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5" name="Group 52"/>
          <p:cNvGrpSpPr>
            <a:grpSpLocks/>
          </p:cNvGrpSpPr>
          <p:nvPr/>
        </p:nvGrpSpPr>
        <p:grpSpPr bwMode="auto">
          <a:xfrm flipH="1">
            <a:off x="5572125" y="4429125"/>
            <a:ext cx="1006475" cy="488950"/>
            <a:chOff x="1959" y="3278"/>
            <a:chExt cx="634" cy="308"/>
          </a:xfrm>
        </p:grpSpPr>
        <p:sp>
          <p:nvSpPr>
            <p:cNvPr id="56"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7"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58" name="Group 55"/>
          <p:cNvGrpSpPr>
            <a:grpSpLocks/>
          </p:cNvGrpSpPr>
          <p:nvPr/>
        </p:nvGrpSpPr>
        <p:grpSpPr bwMode="auto">
          <a:xfrm>
            <a:off x="6102350" y="3351213"/>
            <a:ext cx="1230313" cy="484187"/>
            <a:chOff x="3844" y="2139"/>
            <a:chExt cx="775" cy="305"/>
          </a:xfrm>
        </p:grpSpPr>
        <p:sp>
          <p:nvSpPr>
            <p:cNvPr id="59"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0"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61" name="Group 58"/>
            <p:cNvGrpSpPr>
              <a:grpSpLocks/>
            </p:cNvGrpSpPr>
            <p:nvPr/>
          </p:nvGrpSpPr>
          <p:grpSpPr bwMode="auto">
            <a:xfrm flipH="1">
              <a:off x="3961" y="2318"/>
              <a:ext cx="541" cy="96"/>
              <a:chOff x="4441" y="3335"/>
              <a:chExt cx="541" cy="96"/>
            </a:xfrm>
          </p:grpSpPr>
          <p:sp>
            <p:nvSpPr>
              <p:cNvPr id="62"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3"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4"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65" name="Group 62"/>
          <p:cNvGrpSpPr>
            <a:grpSpLocks/>
          </p:cNvGrpSpPr>
          <p:nvPr/>
        </p:nvGrpSpPr>
        <p:grpSpPr bwMode="auto">
          <a:xfrm flipH="1">
            <a:off x="6842125" y="4433888"/>
            <a:ext cx="1006475" cy="477837"/>
            <a:chOff x="0" y="2816"/>
            <a:chExt cx="634" cy="301"/>
          </a:xfrm>
        </p:grpSpPr>
        <p:sp>
          <p:nvSpPr>
            <p:cNvPr id="6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6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3" name="Group 95"/>
          <p:cNvGrpSpPr>
            <a:grpSpLocks/>
          </p:cNvGrpSpPr>
          <p:nvPr/>
        </p:nvGrpSpPr>
        <p:grpSpPr bwMode="auto">
          <a:xfrm flipH="1">
            <a:off x="836613" y="3228975"/>
            <a:ext cx="1111250" cy="477838"/>
            <a:chOff x="4433" y="321"/>
            <a:chExt cx="700" cy="301"/>
          </a:xfrm>
        </p:grpSpPr>
        <p:sp>
          <p:nvSpPr>
            <p:cNvPr id="8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Document</a:t>
              </a:r>
            </a:p>
          </p:txBody>
        </p:sp>
      </p:grpSp>
      <p:grpSp>
        <p:nvGrpSpPr>
          <p:cNvPr id="86" name="Group 98"/>
          <p:cNvGrpSpPr>
            <a:grpSpLocks/>
          </p:cNvGrpSpPr>
          <p:nvPr/>
        </p:nvGrpSpPr>
        <p:grpSpPr bwMode="auto">
          <a:xfrm flipH="1">
            <a:off x="836613" y="4987925"/>
            <a:ext cx="1111250" cy="477838"/>
            <a:chOff x="4433" y="321"/>
            <a:chExt cx="700" cy="301"/>
          </a:xfrm>
        </p:grpSpPr>
        <p:sp>
          <p:nvSpPr>
            <p:cNvPr id="8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Note</a:t>
              </a:r>
            </a:p>
          </p:txBody>
        </p:sp>
      </p:grpSp>
      <p:grpSp>
        <p:nvGrpSpPr>
          <p:cNvPr id="89" name="Group 101"/>
          <p:cNvGrpSpPr>
            <a:grpSpLocks/>
          </p:cNvGrpSpPr>
          <p:nvPr/>
        </p:nvGrpSpPr>
        <p:grpSpPr bwMode="auto">
          <a:xfrm flipH="1">
            <a:off x="836613" y="5868988"/>
            <a:ext cx="1111250" cy="477837"/>
            <a:chOff x="4433" y="321"/>
            <a:chExt cx="700" cy="301"/>
          </a:xfrm>
        </p:grpSpPr>
        <p:sp>
          <p:nvSpPr>
            <p:cNvPr id="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Matter</a:t>
              </a:r>
            </a:p>
          </p:txBody>
        </p:sp>
      </p:grpSp>
      <p:grpSp>
        <p:nvGrpSpPr>
          <p:cNvPr id="92" name="Group 104"/>
          <p:cNvGrpSpPr>
            <a:grpSpLocks/>
          </p:cNvGrpSpPr>
          <p:nvPr/>
        </p:nvGrpSpPr>
        <p:grpSpPr bwMode="auto">
          <a:xfrm flipH="1">
            <a:off x="836613" y="4108450"/>
            <a:ext cx="1111250" cy="477838"/>
            <a:chOff x="4433" y="321"/>
            <a:chExt cx="700" cy="301"/>
          </a:xfrm>
        </p:grpSpPr>
        <p:sp>
          <p:nvSpPr>
            <p:cNvPr id="9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Activity</a:t>
              </a:r>
            </a:p>
          </p:txBody>
        </p:sp>
      </p:grpSp>
      <p:grpSp>
        <p:nvGrpSpPr>
          <p:cNvPr id="170" name="Group 188"/>
          <p:cNvGrpSpPr>
            <a:grpSpLocks/>
          </p:cNvGrpSpPr>
          <p:nvPr/>
        </p:nvGrpSpPr>
        <p:grpSpPr bwMode="auto">
          <a:xfrm>
            <a:off x="8118475" y="5568257"/>
            <a:ext cx="841375" cy="982662"/>
            <a:chOff x="5131" y="3451"/>
            <a:chExt cx="530" cy="619"/>
          </a:xfrm>
        </p:grpSpPr>
        <p:pic>
          <p:nvPicPr>
            <p:cNvPr id="17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191"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8"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9"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0"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1"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2"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3"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bg1"/>
                </a:solidFill>
              </a:rPr>
              <a:t>Service Request</a:t>
            </a:r>
          </a:p>
        </p:txBody>
      </p:sp>
      <p:grpSp>
        <p:nvGrpSpPr>
          <p:cNvPr id="210" name="Group 188"/>
          <p:cNvGrpSpPr>
            <a:grpSpLocks/>
          </p:cNvGrpSpPr>
          <p:nvPr/>
        </p:nvGrpSpPr>
        <p:grpSpPr bwMode="auto">
          <a:xfrm>
            <a:off x="8134908" y="4587875"/>
            <a:ext cx="841375" cy="982662"/>
            <a:chOff x="5131" y="3451"/>
            <a:chExt cx="530" cy="619"/>
          </a:xfrm>
        </p:grpSpPr>
        <p:pic>
          <p:nvPicPr>
            <p:cNvPr id="21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Vendor Portal</a:t>
              </a:r>
            </a:p>
          </p:txBody>
        </p:sp>
      </p:grpSp>
      <p:sp>
        <p:nvSpPr>
          <p:cNvPr id="214"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0" name="Line 219"/>
          <p:cNvSpPr>
            <a:spLocks noChangeShapeType="1"/>
          </p:cNvSpPr>
          <p:nvPr/>
        </p:nvSpPr>
        <p:spPr bwMode="auto">
          <a:xfrm flipV="1">
            <a:off x="1808163" y="2078860"/>
            <a:ext cx="4411662" cy="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20"/>
          <p:cNvSpPr>
            <a:spLocks noChangeShapeType="1"/>
          </p:cNvSpPr>
          <p:nvPr/>
        </p:nvSpPr>
        <p:spPr bwMode="auto">
          <a:xfrm flipH="1">
            <a:off x="1654175" y="2388357"/>
            <a:ext cx="161925" cy="1905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1"/>
          <p:cNvSpPr>
            <a:spLocks noChangeShapeType="1"/>
          </p:cNvSpPr>
          <p:nvPr/>
        </p:nvSpPr>
        <p:spPr bwMode="auto">
          <a:xfrm>
            <a:off x="1816100" y="2388357"/>
            <a:ext cx="142875" cy="18573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167"/>
          <p:cNvSpPr>
            <a:spLocks noChangeShapeType="1"/>
          </p:cNvSpPr>
          <p:nvPr/>
        </p:nvSpPr>
        <p:spPr bwMode="auto">
          <a:xfrm>
            <a:off x="1928097" y="2786927"/>
            <a:ext cx="998538" cy="56091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4" name="Line 174"/>
          <p:cNvSpPr>
            <a:spLocks noChangeShapeType="1"/>
          </p:cNvSpPr>
          <p:nvPr/>
        </p:nvSpPr>
        <p:spPr bwMode="auto">
          <a:xfrm flipH="1" flipV="1">
            <a:off x="1958974" y="2865238"/>
            <a:ext cx="112713" cy="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5"/>
          <p:cNvSpPr>
            <a:spLocks noChangeShapeType="1"/>
          </p:cNvSpPr>
          <p:nvPr/>
        </p:nvSpPr>
        <p:spPr bwMode="auto">
          <a:xfrm flipH="1" flipV="1">
            <a:off x="1947863" y="2731294"/>
            <a:ext cx="123825" cy="133945"/>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37"/>
          <p:cNvSpPr>
            <a:spLocks noChangeShapeType="1"/>
          </p:cNvSpPr>
          <p:nvPr/>
        </p:nvSpPr>
        <p:spPr bwMode="auto">
          <a:xfrm flipH="1" flipV="1">
            <a:off x="1600200" y="5589588"/>
            <a:ext cx="1382802" cy="5588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8"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9"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0"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1"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2"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4"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39"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40" name="Line 176"/>
          <p:cNvSpPr>
            <a:spLocks noChangeShapeType="1"/>
          </p:cNvSpPr>
          <p:nvPr/>
        </p:nvSpPr>
        <p:spPr bwMode="auto">
          <a:xfrm flipV="1">
            <a:off x="1035050"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1" name="Line 176"/>
          <p:cNvSpPr>
            <a:spLocks noChangeShapeType="1"/>
          </p:cNvSpPr>
          <p:nvPr/>
        </p:nvSpPr>
        <p:spPr bwMode="auto">
          <a:xfrm flipH="1" flipV="1">
            <a:off x="1035050"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2" name="Line 176"/>
          <p:cNvSpPr>
            <a:spLocks noChangeShapeType="1"/>
          </p:cNvSpPr>
          <p:nvPr/>
        </p:nvSpPr>
        <p:spPr bwMode="auto">
          <a:xfrm flipV="1">
            <a:off x="938195"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3" name="Line 176"/>
          <p:cNvSpPr>
            <a:spLocks noChangeShapeType="1"/>
          </p:cNvSpPr>
          <p:nvPr/>
        </p:nvSpPr>
        <p:spPr bwMode="auto">
          <a:xfrm flipH="1">
            <a:off x="1035050"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176"/>
          <p:cNvSpPr>
            <a:spLocks noChangeShapeType="1"/>
          </p:cNvSpPr>
          <p:nvPr/>
        </p:nvSpPr>
        <p:spPr bwMode="auto">
          <a:xfrm>
            <a:off x="938195"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65799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4" name="Line 123"/>
          <p:cNvSpPr>
            <a:spLocks noChangeShapeType="1"/>
          </p:cNvSpPr>
          <p:nvPr/>
        </p:nvSpPr>
        <p:spPr bwMode="auto">
          <a:xfrm flipH="1">
            <a:off x="1041400" y="2489200"/>
            <a:ext cx="3644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5" name="Line 124"/>
          <p:cNvSpPr>
            <a:spLocks noChangeShapeType="1"/>
          </p:cNvSpPr>
          <p:nvPr/>
        </p:nvSpPr>
        <p:spPr bwMode="auto">
          <a:xfrm>
            <a:off x="1041400" y="2489200"/>
            <a:ext cx="0" cy="736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9" name="Line 138"/>
          <p:cNvSpPr>
            <a:spLocks noChangeShapeType="1"/>
          </p:cNvSpPr>
          <p:nvPr/>
        </p:nvSpPr>
        <p:spPr bwMode="auto">
          <a:xfrm>
            <a:off x="1566863" y="2616200"/>
            <a:ext cx="0" cy="5969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0" name="Line 139"/>
          <p:cNvSpPr>
            <a:spLocks noChangeShapeType="1"/>
          </p:cNvSpPr>
          <p:nvPr/>
        </p:nvSpPr>
        <p:spPr bwMode="auto">
          <a:xfrm>
            <a:off x="1560513" y="2616200"/>
            <a:ext cx="6694487"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10" name="Rectangle 2"/>
          <p:cNvSpPr>
            <a:spLocks noGrp="1" noChangeArrowheads="1"/>
          </p:cNvSpPr>
          <p:nvPr>
            <p:ph type="title"/>
          </p:nvPr>
        </p:nvSpPr>
        <p:spPr>
          <a:xfrm>
            <a:off x="495300" y="120650"/>
            <a:ext cx="8318500" cy="485775"/>
          </a:xfrm>
        </p:spPr>
        <p:txBody>
          <a:bodyPr/>
          <a:lstStyle/>
          <a:p>
            <a:pPr eaLnBrk="1" hangingPunct="1"/>
            <a:r>
              <a:rPr lang="en-US"/>
              <a:t>Document</a:t>
            </a:r>
          </a:p>
        </p:txBody>
      </p:sp>
      <p:grpSp>
        <p:nvGrpSpPr>
          <p:cNvPr id="17411" name="Group 3"/>
          <p:cNvGrpSpPr>
            <a:grpSpLocks/>
          </p:cNvGrpSpPr>
          <p:nvPr/>
        </p:nvGrpSpPr>
        <p:grpSpPr bwMode="auto">
          <a:xfrm flipH="1">
            <a:off x="4435475" y="1493838"/>
            <a:ext cx="1006475" cy="477837"/>
            <a:chOff x="0" y="2816"/>
            <a:chExt cx="634" cy="301"/>
          </a:xfrm>
        </p:grpSpPr>
        <p:sp>
          <p:nvSpPr>
            <p:cNvPr id="17526"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7"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7412" name="Group 6"/>
          <p:cNvGrpSpPr>
            <a:grpSpLocks/>
          </p:cNvGrpSpPr>
          <p:nvPr/>
        </p:nvGrpSpPr>
        <p:grpSpPr bwMode="auto">
          <a:xfrm flipH="1">
            <a:off x="2932113" y="3243263"/>
            <a:ext cx="1150937" cy="692150"/>
            <a:chOff x="2745" y="2043"/>
            <a:chExt cx="725" cy="436"/>
          </a:xfrm>
        </p:grpSpPr>
        <p:sp>
          <p:nvSpPr>
            <p:cNvPr id="17524"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25"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7413"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414"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7415" name="Group 11"/>
          <p:cNvGrpSpPr>
            <a:grpSpLocks/>
          </p:cNvGrpSpPr>
          <p:nvPr/>
        </p:nvGrpSpPr>
        <p:grpSpPr bwMode="auto">
          <a:xfrm flipH="1">
            <a:off x="6897688" y="954088"/>
            <a:ext cx="1006475" cy="477837"/>
            <a:chOff x="0" y="2816"/>
            <a:chExt cx="634" cy="301"/>
          </a:xfrm>
        </p:grpSpPr>
        <p:sp>
          <p:nvSpPr>
            <p:cNvPr id="17522"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3"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741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42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7423" name="Group 21"/>
          <p:cNvGrpSpPr>
            <a:grpSpLocks/>
          </p:cNvGrpSpPr>
          <p:nvPr/>
        </p:nvGrpSpPr>
        <p:grpSpPr bwMode="auto">
          <a:xfrm flipH="1">
            <a:off x="6294438" y="2233613"/>
            <a:ext cx="858837" cy="152400"/>
            <a:chOff x="4441" y="3335"/>
            <a:chExt cx="541" cy="96"/>
          </a:xfrm>
        </p:grpSpPr>
        <p:sp>
          <p:nvSpPr>
            <p:cNvPr id="17519"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0"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1"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2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0" name="Group 31"/>
          <p:cNvGrpSpPr>
            <a:grpSpLocks/>
          </p:cNvGrpSpPr>
          <p:nvPr/>
        </p:nvGrpSpPr>
        <p:grpSpPr bwMode="auto">
          <a:xfrm>
            <a:off x="3005138" y="5840413"/>
            <a:ext cx="1006475" cy="488950"/>
            <a:chOff x="1902" y="3679"/>
            <a:chExt cx="634" cy="308"/>
          </a:xfrm>
        </p:grpSpPr>
        <p:sp>
          <p:nvSpPr>
            <p:cNvPr id="17517"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18"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743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3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7433" name="Group 36"/>
          <p:cNvGrpSpPr>
            <a:grpSpLocks/>
          </p:cNvGrpSpPr>
          <p:nvPr/>
        </p:nvGrpSpPr>
        <p:grpSpPr bwMode="auto">
          <a:xfrm flipH="1">
            <a:off x="4510088" y="6118225"/>
            <a:ext cx="858837" cy="152400"/>
            <a:chOff x="4441" y="3335"/>
            <a:chExt cx="541" cy="96"/>
          </a:xfrm>
        </p:grpSpPr>
        <p:sp>
          <p:nvSpPr>
            <p:cNvPr id="17514"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5"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6"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3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44"/>
          <p:cNvGrpSpPr>
            <a:grpSpLocks/>
          </p:cNvGrpSpPr>
          <p:nvPr/>
        </p:nvGrpSpPr>
        <p:grpSpPr bwMode="auto">
          <a:xfrm flipH="1">
            <a:off x="4435475" y="3351213"/>
            <a:ext cx="1006475" cy="477837"/>
            <a:chOff x="0" y="2816"/>
            <a:chExt cx="634" cy="301"/>
          </a:xfrm>
        </p:grpSpPr>
        <p:sp>
          <p:nvSpPr>
            <p:cNvPr id="17512"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3"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743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3" name="Group 52"/>
          <p:cNvGrpSpPr>
            <a:grpSpLocks/>
          </p:cNvGrpSpPr>
          <p:nvPr/>
        </p:nvGrpSpPr>
        <p:grpSpPr bwMode="auto">
          <a:xfrm flipH="1">
            <a:off x="5572125" y="4429125"/>
            <a:ext cx="1006475" cy="488950"/>
            <a:chOff x="1959" y="3278"/>
            <a:chExt cx="634" cy="308"/>
          </a:xfrm>
        </p:grpSpPr>
        <p:sp>
          <p:nvSpPr>
            <p:cNvPr id="17510"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1"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7444" name="Group 55"/>
          <p:cNvGrpSpPr>
            <a:grpSpLocks/>
          </p:cNvGrpSpPr>
          <p:nvPr/>
        </p:nvGrpSpPr>
        <p:grpSpPr bwMode="auto">
          <a:xfrm>
            <a:off x="6102350" y="3351213"/>
            <a:ext cx="1230313" cy="484187"/>
            <a:chOff x="3844" y="2139"/>
            <a:chExt cx="775" cy="305"/>
          </a:xfrm>
        </p:grpSpPr>
        <p:sp>
          <p:nvSpPr>
            <p:cNvPr id="17504"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5"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7506" name="Group 58"/>
            <p:cNvGrpSpPr>
              <a:grpSpLocks/>
            </p:cNvGrpSpPr>
            <p:nvPr/>
          </p:nvGrpSpPr>
          <p:grpSpPr bwMode="auto">
            <a:xfrm flipH="1">
              <a:off x="3961" y="2318"/>
              <a:ext cx="541" cy="96"/>
              <a:chOff x="4441" y="3335"/>
              <a:chExt cx="541" cy="96"/>
            </a:xfrm>
          </p:grpSpPr>
          <p:sp>
            <p:nvSpPr>
              <p:cNvPr id="17507"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8"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9"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7445" name="Group 62"/>
          <p:cNvGrpSpPr>
            <a:grpSpLocks/>
          </p:cNvGrpSpPr>
          <p:nvPr/>
        </p:nvGrpSpPr>
        <p:grpSpPr bwMode="auto">
          <a:xfrm flipH="1">
            <a:off x="6842125" y="4433888"/>
            <a:ext cx="1006475" cy="477837"/>
            <a:chOff x="0" y="2816"/>
            <a:chExt cx="634" cy="301"/>
          </a:xfrm>
        </p:grpSpPr>
        <p:sp>
          <p:nvSpPr>
            <p:cNvPr id="17502"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3"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744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8" name="Group 95"/>
          <p:cNvGrpSpPr>
            <a:grpSpLocks/>
          </p:cNvGrpSpPr>
          <p:nvPr/>
        </p:nvGrpSpPr>
        <p:grpSpPr bwMode="auto">
          <a:xfrm flipH="1">
            <a:off x="836613" y="3228975"/>
            <a:ext cx="1111250" cy="477838"/>
            <a:chOff x="4433" y="321"/>
            <a:chExt cx="700" cy="301"/>
          </a:xfrm>
        </p:grpSpPr>
        <p:sp>
          <p:nvSpPr>
            <p:cNvPr id="17500"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01"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17459" name="Group 98"/>
          <p:cNvGrpSpPr>
            <a:grpSpLocks/>
          </p:cNvGrpSpPr>
          <p:nvPr/>
        </p:nvGrpSpPr>
        <p:grpSpPr bwMode="auto">
          <a:xfrm flipH="1">
            <a:off x="836613" y="4987925"/>
            <a:ext cx="1111250" cy="477838"/>
            <a:chOff x="4433" y="321"/>
            <a:chExt cx="700" cy="301"/>
          </a:xfrm>
        </p:grpSpPr>
        <p:sp>
          <p:nvSpPr>
            <p:cNvPr id="17498"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9"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7460" name="Group 101"/>
          <p:cNvGrpSpPr>
            <a:grpSpLocks/>
          </p:cNvGrpSpPr>
          <p:nvPr/>
        </p:nvGrpSpPr>
        <p:grpSpPr bwMode="auto">
          <a:xfrm flipH="1">
            <a:off x="836613" y="5868988"/>
            <a:ext cx="1111250" cy="477837"/>
            <a:chOff x="4433" y="321"/>
            <a:chExt cx="700" cy="301"/>
          </a:xfrm>
        </p:grpSpPr>
        <p:sp>
          <p:nvSpPr>
            <p:cNvPr id="17496"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7"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7462" name="Group 119"/>
          <p:cNvGrpSpPr>
            <a:grpSpLocks/>
          </p:cNvGrpSpPr>
          <p:nvPr/>
        </p:nvGrpSpPr>
        <p:grpSpPr bwMode="auto">
          <a:xfrm>
            <a:off x="8118475" y="1758950"/>
            <a:ext cx="841375" cy="987425"/>
            <a:chOff x="5122" y="1967"/>
            <a:chExt cx="530" cy="622"/>
          </a:xfrm>
        </p:grpSpPr>
        <p:pic>
          <p:nvPicPr>
            <p:cNvPr id="17492" name="Picture 12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3" name="Text Box 121"/>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Doc.</a:t>
              </a:r>
              <a:br>
                <a:rPr lang="en-US" sz="1400">
                  <a:solidFill>
                    <a:schemeClr val="accent1"/>
                  </a:solidFill>
                </a:rPr>
              </a:br>
              <a:r>
                <a:rPr lang="en-US" sz="1400">
                  <a:solidFill>
                    <a:schemeClr val="accent1"/>
                  </a:solidFill>
                </a:rPr>
                <a:t>Storage</a:t>
              </a:r>
            </a:p>
          </p:txBody>
        </p:sp>
      </p:grpSp>
      <p:sp>
        <p:nvSpPr>
          <p:cNvPr id="17463" name="Line 122"/>
          <p:cNvSpPr>
            <a:spLocks noChangeShapeType="1"/>
          </p:cNvSpPr>
          <p:nvPr/>
        </p:nvSpPr>
        <p:spPr bwMode="auto">
          <a:xfrm flipV="1">
            <a:off x="4686300" y="2489200"/>
            <a:ext cx="0" cy="863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0" name="Line 129"/>
          <p:cNvSpPr>
            <a:spLocks noChangeShapeType="1"/>
          </p:cNvSpPr>
          <p:nvPr/>
        </p:nvSpPr>
        <p:spPr bwMode="auto">
          <a:xfrm>
            <a:off x="1943100" y="3479800"/>
            <a:ext cx="977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1" name="Line 130"/>
          <p:cNvSpPr>
            <a:spLocks noChangeShapeType="1"/>
          </p:cNvSpPr>
          <p:nvPr/>
        </p:nvSpPr>
        <p:spPr bwMode="auto">
          <a:xfrm flipH="1">
            <a:off x="928688" y="3095625"/>
            <a:ext cx="109537"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Line 131"/>
          <p:cNvSpPr>
            <a:spLocks noChangeShapeType="1"/>
          </p:cNvSpPr>
          <p:nvPr/>
        </p:nvSpPr>
        <p:spPr bwMode="auto">
          <a:xfrm>
            <a:off x="1038225" y="3095625"/>
            <a:ext cx="104775"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3" name="Line 132"/>
          <p:cNvSpPr>
            <a:spLocks noChangeShapeType="1"/>
          </p:cNvSpPr>
          <p:nvPr/>
        </p:nvSpPr>
        <p:spPr bwMode="auto">
          <a:xfrm flipH="1" flipV="1">
            <a:off x="1943100" y="3362325"/>
            <a:ext cx="128588" cy="114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4" name="Line 133"/>
          <p:cNvSpPr>
            <a:spLocks noChangeShapeType="1"/>
          </p:cNvSpPr>
          <p:nvPr/>
        </p:nvSpPr>
        <p:spPr bwMode="auto">
          <a:xfrm flipH="1">
            <a:off x="1947863" y="3476625"/>
            <a:ext cx="123825" cy="1047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1" name="Line 142"/>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2" name="Line 143"/>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3" name="Line 144"/>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4" name="Line 14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5" name="Line 14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6" name="Line 14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7" name="Line 14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8" name="Line 14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9" name="Line 15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0" name="Line 15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1" name="Line 15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 name="Group 104"/>
          <p:cNvGrpSpPr>
            <a:grpSpLocks/>
          </p:cNvGrpSpPr>
          <p:nvPr/>
        </p:nvGrpSpPr>
        <p:grpSpPr bwMode="auto">
          <a:xfrm flipH="1">
            <a:off x="862885" y="4260850"/>
            <a:ext cx="1111250" cy="477838"/>
            <a:chOff x="4433" y="321"/>
            <a:chExt cx="700" cy="301"/>
          </a:xfrm>
        </p:grpSpPr>
        <p:sp>
          <p:nvSpPr>
            <p:cNvPr id="124"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5"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Activity</a:t>
              </a:r>
            </a:p>
          </p:txBody>
        </p:sp>
      </p:grpSp>
      <p:sp>
        <p:nvSpPr>
          <p:cNvPr id="12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0" name="Line 176"/>
          <p:cNvSpPr>
            <a:spLocks noChangeShapeType="1"/>
          </p:cNvSpPr>
          <p:nvPr/>
        </p:nvSpPr>
        <p:spPr bwMode="auto">
          <a:xfrm flipV="1">
            <a:off x="1330325"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1" name="Line 176"/>
          <p:cNvSpPr>
            <a:spLocks noChangeShapeType="1"/>
          </p:cNvSpPr>
          <p:nvPr/>
        </p:nvSpPr>
        <p:spPr bwMode="auto">
          <a:xfrm flipH="1" flipV="1">
            <a:off x="1330325"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2" name="Line 176"/>
          <p:cNvSpPr>
            <a:spLocks noChangeShapeType="1"/>
          </p:cNvSpPr>
          <p:nvPr/>
        </p:nvSpPr>
        <p:spPr bwMode="auto">
          <a:xfrm flipV="1">
            <a:off x="1233470"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 name="Line 176"/>
          <p:cNvSpPr>
            <a:spLocks noChangeShapeType="1"/>
          </p:cNvSpPr>
          <p:nvPr/>
        </p:nvSpPr>
        <p:spPr bwMode="auto">
          <a:xfrm flipH="1">
            <a:off x="1330325"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4" name="Line 176"/>
          <p:cNvSpPr>
            <a:spLocks noChangeShapeType="1"/>
          </p:cNvSpPr>
          <p:nvPr/>
        </p:nvSpPr>
        <p:spPr bwMode="auto">
          <a:xfrm>
            <a:off x="1233470"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5" name="Line 177"/>
          <p:cNvSpPr>
            <a:spLocks noChangeShapeType="1"/>
          </p:cNvSpPr>
          <p:nvPr/>
        </p:nvSpPr>
        <p:spPr bwMode="auto">
          <a:xfrm flipV="1">
            <a:off x="1041400" y="2532594"/>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7"/>
          <p:cNvSpPr>
            <a:spLocks noChangeShapeType="1"/>
          </p:cNvSpPr>
          <p:nvPr/>
        </p:nvSpPr>
        <p:spPr bwMode="auto">
          <a:xfrm flipV="1">
            <a:off x="1566863" y="2635656"/>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7" name="Line 177"/>
          <p:cNvSpPr>
            <a:spLocks noChangeShapeType="1"/>
          </p:cNvSpPr>
          <p:nvPr/>
        </p:nvSpPr>
        <p:spPr bwMode="auto">
          <a:xfrm flipH="1">
            <a:off x="1566862" y="2614389"/>
            <a:ext cx="504825" cy="3987"/>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34" name="Rectangle 4"/>
          <p:cNvSpPr>
            <a:spLocks noGrp="1" noChangeArrowheads="1"/>
          </p:cNvSpPr>
          <p:nvPr>
            <p:ph type="title"/>
          </p:nvPr>
        </p:nvSpPr>
        <p:spPr>
          <a:xfrm>
            <a:off x="495300" y="120650"/>
            <a:ext cx="8318500" cy="485775"/>
          </a:xfrm>
        </p:spPr>
        <p:txBody>
          <a:bodyPr/>
          <a:lstStyle/>
          <a:p>
            <a:pPr eaLnBrk="1" hangingPunct="1"/>
            <a:r>
              <a:rPr lang="en-US"/>
              <a:t>Activity</a:t>
            </a:r>
          </a:p>
        </p:txBody>
      </p:sp>
      <p:grpSp>
        <p:nvGrpSpPr>
          <p:cNvPr id="18435" name="Group 5"/>
          <p:cNvGrpSpPr>
            <a:grpSpLocks/>
          </p:cNvGrpSpPr>
          <p:nvPr/>
        </p:nvGrpSpPr>
        <p:grpSpPr bwMode="auto">
          <a:xfrm flipH="1">
            <a:off x="4435475" y="1493838"/>
            <a:ext cx="1006475" cy="477837"/>
            <a:chOff x="0" y="2816"/>
            <a:chExt cx="634" cy="301"/>
          </a:xfrm>
        </p:grpSpPr>
        <p:sp>
          <p:nvSpPr>
            <p:cNvPr id="1856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6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8436" name="Group 8"/>
          <p:cNvGrpSpPr>
            <a:grpSpLocks/>
          </p:cNvGrpSpPr>
          <p:nvPr/>
        </p:nvGrpSpPr>
        <p:grpSpPr bwMode="auto">
          <a:xfrm flipH="1">
            <a:off x="2932113" y="3243263"/>
            <a:ext cx="1150937" cy="692150"/>
            <a:chOff x="2745" y="2043"/>
            <a:chExt cx="725" cy="436"/>
          </a:xfrm>
        </p:grpSpPr>
        <p:sp>
          <p:nvSpPr>
            <p:cNvPr id="1855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855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843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843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8439" name="Group 13"/>
          <p:cNvGrpSpPr>
            <a:grpSpLocks/>
          </p:cNvGrpSpPr>
          <p:nvPr/>
        </p:nvGrpSpPr>
        <p:grpSpPr bwMode="auto">
          <a:xfrm flipH="1">
            <a:off x="6897688" y="954088"/>
            <a:ext cx="1006475" cy="477837"/>
            <a:chOff x="0" y="2816"/>
            <a:chExt cx="634" cy="301"/>
          </a:xfrm>
        </p:grpSpPr>
        <p:sp>
          <p:nvSpPr>
            <p:cNvPr id="18556"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57"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440" name="Rectangle 17"/>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1" name="Line 19"/>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20"/>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21"/>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Rectangle 2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446" name="Text Box 2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8447" name="Group 25"/>
          <p:cNvGrpSpPr>
            <a:grpSpLocks/>
          </p:cNvGrpSpPr>
          <p:nvPr/>
        </p:nvGrpSpPr>
        <p:grpSpPr bwMode="auto">
          <a:xfrm flipH="1">
            <a:off x="6294438" y="2233613"/>
            <a:ext cx="858837" cy="152400"/>
            <a:chOff x="4441" y="3335"/>
            <a:chExt cx="541" cy="96"/>
          </a:xfrm>
        </p:grpSpPr>
        <p:sp>
          <p:nvSpPr>
            <p:cNvPr id="18553" name="Rectangle 2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4" name="Rectangle 2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5" name="Rectangle 2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8" name="Line 29"/>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0"/>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1"/>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1" name="Line 32"/>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Line 33"/>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3" name="Line 34"/>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4" name="Group 35"/>
          <p:cNvGrpSpPr>
            <a:grpSpLocks/>
          </p:cNvGrpSpPr>
          <p:nvPr/>
        </p:nvGrpSpPr>
        <p:grpSpPr bwMode="auto">
          <a:xfrm>
            <a:off x="3005138" y="5840413"/>
            <a:ext cx="1006475" cy="488950"/>
            <a:chOff x="1902" y="3679"/>
            <a:chExt cx="634" cy="308"/>
          </a:xfrm>
        </p:grpSpPr>
        <p:sp>
          <p:nvSpPr>
            <p:cNvPr id="18551" name="Rectangle 36"/>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52" name="Text Box 37"/>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8455" name="Rectangle 38"/>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456" name="Text Box 39"/>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8457" name="Group 40"/>
          <p:cNvGrpSpPr>
            <a:grpSpLocks/>
          </p:cNvGrpSpPr>
          <p:nvPr/>
        </p:nvGrpSpPr>
        <p:grpSpPr bwMode="auto">
          <a:xfrm flipH="1">
            <a:off x="4510088" y="6118225"/>
            <a:ext cx="858837" cy="152400"/>
            <a:chOff x="4441" y="3335"/>
            <a:chExt cx="541" cy="96"/>
          </a:xfrm>
        </p:grpSpPr>
        <p:sp>
          <p:nvSpPr>
            <p:cNvPr id="18548" name="Rectangle 41"/>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9" name="Rectangle 42"/>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0" name="Rectangle 43"/>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8" name="Line 4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Line 4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0" name="Line 46"/>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1" name="Line 47"/>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2" name="Group 48"/>
          <p:cNvGrpSpPr>
            <a:grpSpLocks/>
          </p:cNvGrpSpPr>
          <p:nvPr/>
        </p:nvGrpSpPr>
        <p:grpSpPr bwMode="auto">
          <a:xfrm flipH="1">
            <a:off x="4435475" y="3351213"/>
            <a:ext cx="1006475" cy="477837"/>
            <a:chOff x="0" y="2816"/>
            <a:chExt cx="634" cy="301"/>
          </a:xfrm>
        </p:grpSpPr>
        <p:sp>
          <p:nvSpPr>
            <p:cNvPr id="18546" name="Rectangle 49"/>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7" name="Text Box 50"/>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8463" name="Line 52"/>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4" name="Line 53"/>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5" name="Line 54"/>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6" name="Line 55"/>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7" name="Group 56"/>
          <p:cNvGrpSpPr>
            <a:grpSpLocks/>
          </p:cNvGrpSpPr>
          <p:nvPr/>
        </p:nvGrpSpPr>
        <p:grpSpPr bwMode="auto">
          <a:xfrm flipH="1">
            <a:off x="5572125" y="4429125"/>
            <a:ext cx="1006475" cy="488950"/>
            <a:chOff x="1959" y="3278"/>
            <a:chExt cx="634" cy="308"/>
          </a:xfrm>
        </p:grpSpPr>
        <p:sp>
          <p:nvSpPr>
            <p:cNvPr id="18544" name="Rectangle 57"/>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5" name="Text Box 58"/>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8468" name="Group 59"/>
          <p:cNvGrpSpPr>
            <a:grpSpLocks/>
          </p:cNvGrpSpPr>
          <p:nvPr/>
        </p:nvGrpSpPr>
        <p:grpSpPr bwMode="auto">
          <a:xfrm>
            <a:off x="6102350" y="3351213"/>
            <a:ext cx="1230313" cy="484187"/>
            <a:chOff x="3844" y="2139"/>
            <a:chExt cx="775" cy="305"/>
          </a:xfrm>
        </p:grpSpPr>
        <p:sp>
          <p:nvSpPr>
            <p:cNvPr id="18538" name="Rectangle 60"/>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9" name="Text Box 61"/>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8540" name="Group 62"/>
            <p:cNvGrpSpPr>
              <a:grpSpLocks/>
            </p:cNvGrpSpPr>
            <p:nvPr/>
          </p:nvGrpSpPr>
          <p:grpSpPr bwMode="auto">
            <a:xfrm flipH="1">
              <a:off x="3961" y="2318"/>
              <a:ext cx="541" cy="96"/>
              <a:chOff x="4441" y="3335"/>
              <a:chExt cx="541" cy="96"/>
            </a:xfrm>
          </p:grpSpPr>
          <p:sp>
            <p:nvSpPr>
              <p:cNvPr id="18541" name="Rectangle 63"/>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2" name="Rectangle 64"/>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3" name="Rectangle 65"/>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8469" name="Group 66"/>
          <p:cNvGrpSpPr>
            <a:grpSpLocks/>
          </p:cNvGrpSpPr>
          <p:nvPr/>
        </p:nvGrpSpPr>
        <p:grpSpPr bwMode="auto">
          <a:xfrm flipH="1">
            <a:off x="6842125" y="4433888"/>
            <a:ext cx="1006475" cy="477837"/>
            <a:chOff x="0" y="2816"/>
            <a:chExt cx="634" cy="301"/>
          </a:xfrm>
        </p:grpSpPr>
        <p:sp>
          <p:nvSpPr>
            <p:cNvPr id="18536" name="Rectangle 67"/>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7" name="Text Box 68"/>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8470" name="Line 79"/>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1" name="Line 80"/>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2" name="Line 81"/>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3" name="Line 84"/>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4" name="Line 85"/>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Line 86"/>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6" name="Line 87"/>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7" name="Line 88"/>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8" name="Line 89"/>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9" name="Line 91"/>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0" name="Line 97"/>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1" name="Line 98"/>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2" name="Line 110"/>
          <p:cNvSpPr>
            <a:spLocks noChangeShapeType="1"/>
          </p:cNvSpPr>
          <p:nvPr/>
        </p:nvSpPr>
        <p:spPr bwMode="auto">
          <a:xfrm flipV="1">
            <a:off x="1943100" y="3619500"/>
            <a:ext cx="977900" cy="63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3" name="Line 111"/>
          <p:cNvSpPr>
            <a:spLocks noChangeShapeType="1"/>
          </p:cNvSpPr>
          <p:nvPr/>
        </p:nvSpPr>
        <p:spPr bwMode="auto">
          <a:xfrm flipH="1" flipV="1">
            <a:off x="1943100" y="4176713"/>
            <a:ext cx="100013" cy="142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4" name="Line 112"/>
          <p:cNvSpPr>
            <a:spLocks noChangeShapeType="1"/>
          </p:cNvSpPr>
          <p:nvPr/>
        </p:nvSpPr>
        <p:spPr bwMode="auto">
          <a:xfrm flipH="1">
            <a:off x="1947863" y="4186238"/>
            <a:ext cx="95250" cy="166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85" name="Group 125"/>
          <p:cNvGrpSpPr>
            <a:grpSpLocks/>
          </p:cNvGrpSpPr>
          <p:nvPr/>
        </p:nvGrpSpPr>
        <p:grpSpPr bwMode="auto">
          <a:xfrm flipH="1">
            <a:off x="836613" y="3228975"/>
            <a:ext cx="1111250" cy="477838"/>
            <a:chOff x="4433" y="321"/>
            <a:chExt cx="700" cy="301"/>
          </a:xfrm>
        </p:grpSpPr>
        <p:sp>
          <p:nvSpPr>
            <p:cNvPr id="18534" name="Rectangle 12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5" name="Text Box 12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18486" name="Group 128"/>
          <p:cNvGrpSpPr>
            <a:grpSpLocks/>
          </p:cNvGrpSpPr>
          <p:nvPr/>
        </p:nvGrpSpPr>
        <p:grpSpPr bwMode="auto">
          <a:xfrm flipH="1">
            <a:off x="836613" y="4987925"/>
            <a:ext cx="1111250" cy="477838"/>
            <a:chOff x="4433" y="321"/>
            <a:chExt cx="700" cy="301"/>
          </a:xfrm>
        </p:grpSpPr>
        <p:sp>
          <p:nvSpPr>
            <p:cNvPr id="18532" name="Rectangle 1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3" name="Text Box 1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8487" name="Group 131"/>
          <p:cNvGrpSpPr>
            <a:grpSpLocks/>
          </p:cNvGrpSpPr>
          <p:nvPr/>
        </p:nvGrpSpPr>
        <p:grpSpPr bwMode="auto">
          <a:xfrm flipH="1">
            <a:off x="836613" y="5868988"/>
            <a:ext cx="1111250" cy="477837"/>
            <a:chOff x="4433" y="321"/>
            <a:chExt cx="700" cy="301"/>
          </a:xfrm>
        </p:grpSpPr>
        <p:sp>
          <p:nvSpPr>
            <p:cNvPr id="18530" name="Rectangle 13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1" name="Text Box 13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8488" name="Group 134"/>
          <p:cNvGrpSpPr>
            <a:grpSpLocks/>
          </p:cNvGrpSpPr>
          <p:nvPr/>
        </p:nvGrpSpPr>
        <p:grpSpPr bwMode="auto">
          <a:xfrm flipH="1">
            <a:off x="836613" y="4108450"/>
            <a:ext cx="1111250" cy="477838"/>
            <a:chOff x="4433" y="321"/>
            <a:chExt cx="700" cy="301"/>
          </a:xfrm>
        </p:grpSpPr>
        <p:sp>
          <p:nvSpPr>
            <p:cNvPr id="18528" name="Rectangle 1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29" name="Text Box 1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8489" name="Line 137"/>
          <p:cNvSpPr>
            <a:spLocks noChangeShapeType="1"/>
          </p:cNvSpPr>
          <p:nvPr/>
        </p:nvSpPr>
        <p:spPr bwMode="auto">
          <a:xfrm>
            <a:off x="4710113" y="3824288"/>
            <a:ext cx="0" cy="6429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0" name="Line 138"/>
          <p:cNvSpPr>
            <a:spLocks noChangeShapeType="1"/>
          </p:cNvSpPr>
          <p:nvPr/>
        </p:nvSpPr>
        <p:spPr bwMode="auto">
          <a:xfrm>
            <a:off x="1943100" y="4467225"/>
            <a:ext cx="27670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1" name="Line 139"/>
          <p:cNvSpPr>
            <a:spLocks noChangeShapeType="1"/>
          </p:cNvSpPr>
          <p:nvPr/>
        </p:nvSpPr>
        <p:spPr bwMode="auto">
          <a:xfrm flipH="1" flipV="1">
            <a:off x="1943100" y="4381500"/>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2" name="Line 140"/>
          <p:cNvSpPr>
            <a:spLocks noChangeShapeType="1"/>
          </p:cNvSpPr>
          <p:nvPr/>
        </p:nvSpPr>
        <p:spPr bwMode="auto">
          <a:xfrm flipH="1">
            <a:off x="1943100" y="4462463"/>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3" name="Line 141"/>
          <p:cNvSpPr>
            <a:spLocks noChangeShapeType="1"/>
          </p:cNvSpPr>
          <p:nvPr/>
        </p:nvSpPr>
        <p:spPr bwMode="auto">
          <a:xfrm flipH="1">
            <a:off x="508000" y="6108700"/>
            <a:ext cx="317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4" name="Line 142"/>
          <p:cNvSpPr>
            <a:spLocks noChangeShapeType="1"/>
          </p:cNvSpPr>
          <p:nvPr/>
        </p:nvSpPr>
        <p:spPr bwMode="auto">
          <a:xfrm flipV="1">
            <a:off x="519113" y="4419600"/>
            <a:ext cx="0" cy="1689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5" name="Line 143"/>
          <p:cNvSpPr>
            <a:spLocks noChangeShapeType="1"/>
          </p:cNvSpPr>
          <p:nvPr/>
        </p:nvSpPr>
        <p:spPr bwMode="auto">
          <a:xfrm>
            <a:off x="523875" y="4424363"/>
            <a:ext cx="3111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145"/>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7" name="Line 146"/>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8" name="Line 147"/>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9" name="Line 148"/>
          <p:cNvSpPr>
            <a:spLocks noChangeShapeType="1"/>
          </p:cNvSpPr>
          <p:nvPr/>
        </p:nvSpPr>
        <p:spPr bwMode="auto">
          <a:xfrm flipV="1">
            <a:off x="723900" y="4338638"/>
            <a:ext cx="109538" cy="809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0" name="Line 149"/>
          <p:cNvSpPr>
            <a:spLocks noChangeShapeType="1"/>
          </p:cNvSpPr>
          <p:nvPr/>
        </p:nvSpPr>
        <p:spPr bwMode="auto">
          <a:xfrm>
            <a:off x="723900" y="4419600"/>
            <a:ext cx="109538"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6" name="Line 158"/>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159"/>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8" name="Line 160"/>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9" name="Line 161"/>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0" name="Line 162"/>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1" name="Line 164"/>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2" name="Line 165"/>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3" name="Line 166"/>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4"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5"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6"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0"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1"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2"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3"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4"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5"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6"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7"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5"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4" name="Line 178"/>
          <p:cNvSpPr>
            <a:spLocks noChangeShapeType="1"/>
          </p:cNvSpPr>
          <p:nvPr/>
        </p:nvSpPr>
        <p:spPr bwMode="auto">
          <a:xfrm flipV="1">
            <a:off x="1427162" y="3974306"/>
            <a:ext cx="100013" cy="128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9"/>
          <p:cNvSpPr>
            <a:spLocks noChangeShapeType="1"/>
          </p:cNvSpPr>
          <p:nvPr/>
        </p:nvSpPr>
        <p:spPr bwMode="auto">
          <a:xfrm>
            <a:off x="1498600" y="3974306"/>
            <a:ext cx="95250" cy="1333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8" name="Line 177"/>
          <p:cNvSpPr>
            <a:spLocks noChangeShapeType="1"/>
          </p:cNvSpPr>
          <p:nvPr/>
        </p:nvSpPr>
        <p:spPr bwMode="auto">
          <a:xfrm flipV="1">
            <a:off x="1515180" y="32337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458" name="Rectangle 2"/>
          <p:cNvSpPr>
            <a:spLocks noGrp="1" noChangeArrowheads="1"/>
          </p:cNvSpPr>
          <p:nvPr>
            <p:ph type="title"/>
          </p:nvPr>
        </p:nvSpPr>
        <p:spPr>
          <a:xfrm>
            <a:off x="495300" y="120650"/>
            <a:ext cx="8318500" cy="485775"/>
          </a:xfrm>
        </p:spPr>
        <p:txBody>
          <a:bodyPr/>
          <a:lstStyle/>
          <a:p>
            <a:pPr eaLnBrk="1" hangingPunct="1"/>
            <a:r>
              <a:rPr lang="en-US"/>
              <a:t>Note</a:t>
            </a:r>
          </a:p>
        </p:txBody>
      </p:sp>
      <p:grpSp>
        <p:nvGrpSpPr>
          <p:cNvPr id="19459" name="Group 3"/>
          <p:cNvGrpSpPr>
            <a:grpSpLocks/>
          </p:cNvGrpSpPr>
          <p:nvPr/>
        </p:nvGrpSpPr>
        <p:grpSpPr bwMode="auto">
          <a:xfrm flipH="1">
            <a:off x="4435475" y="1493838"/>
            <a:ext cx="1006475" cy="477837"/>
            <a:chOff x="0" y="2816"/>
            <a:chExt cx="634" cy="301"/>
          </a:xfrm>
        </p:grpSpPr>
        <p:sp>
          <p:nvSpPr>
            <p:cNvPr id="19597"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8"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9460" name="Group 6"/>
          <p:cNvGrpSpPr>
            <a:grpSpLocks/>
          </p:cNvGrpSpPr>
          <p:nvPr/>
        </p:nvGrpSpPr>
        <p:grpSpPr bwMode="auto">
          <a:xfrm flipH="1">
            <a:off x="2932113" y="3243263"/>
            <a:ext cx="1150937" cy="692150"/>
            <a:chOff x="2745" y="2043"/>
            <a:chExt cx="725" cy="436"/>
          </a:xfrm>
        </p:grpSpPr>
        <p:sp>
          <p:nvSpPr>
            <p:cNvPr id="19595"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9596"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9461"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9462"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9463" name="Group 11"/>
          <p:cNvGrpSpPr>
            <a:grpSpLocks/>
          </p:cNvGrpSpPr>
          <p:nvPr/>
        </p:nvGrpSpPr>
        <p:grpSpPr bwMode="auto">
          <a:xfrm flipH="1">
            <a:off x="6897688" y="954088"/>
            <a:ext cx="1006475" cy="477837"/>
            <a:chOff x="0" y="2816"/>
            <a:chExt cx="634" cy="301"/>
          </a:xfrm>
        </p:grpSpPr>
        <p:sp>
          <p:nvSpPr>
            <p:cNvPr id="19593"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4"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9464"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470"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9471" name="Group 21"/>
          <p:cNvGrpSpPr>
            <a:grpSpLocks/>
          </p:cNvGrpSpPr>
          <p:nvPr/>
        </p:nvGrpSpPr>
        <p:grpSpPr bwMode="auto">
          <a:xfrm flipH="1">
            <a:off x="6294438" y="2233613"/>
            <a:ext cx="858837" cy="152400"/>
            <a:chOff x="4441" y="3335"/>
            <a:chExt cx="541" cy="96"/>
          </a:xfrm>
        </p:grpSpPr>
        <p:sp>
          <p:nvSpPr>
            <p:cNvPr id="19590"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1"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2"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72"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8" name="Group 31"/>
          <p:cNvGrpSpPr>
            <a:grpSpLocks/>
          </p:cNvGrpSpPr>
          <p:nvPr/>
        </p:nvGrpSpPr>
        <p:grpSpPr bwMode="auto">
          <a:xfrm>
            <a:off x="3005138" y="5840413"/>
            <a:ext cx="1006475" cy="488950"/>
            <a:chOff x="1902" y="3679"/>
            <a:chExt cx="634" cy="308"/>
          </a:xfrm>
        </p:grpSpPr>
        <p:sp>
          <p:nvSpPr>
            <p:cNvPr id="19588"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89"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9479"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80"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9481" name="Group 36"/>
          <p:cNvGrpSpPr>
            <a:grpSpLocks/>
          </p:cNvGrpSpPr>
          <p:nvPr/>
        </p:nvGrpSpPr>
        <p:grpSpPr bwMode="auto">
          <a:xfrm flipH="1">
            <a:off x="4510088" y="6118225"/>
            <a:ext cx="858837" cy="152400"/>
            <a:chOff x="4441" y="3335"/>
            <a:chExt cx="541" cy="96"/>
          </a:xfrm>
        </p:grpSpPr>
        <p:sp>
          <p:nvSpPr>
            <p:cNvPr id="19585"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6"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7"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82"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6" name="Group 44"/>
          <p:cNvGrpSpPr>
            <a:grpSpLocks/>
          </p:cNvGrpSpPr>
          <p:nvPr/>
        </p:nvGrpSpPr>
        <p:grpSpPr bwMode="auto">
          <a:xfrm flipH="1">
            <a:off x="4435475" y="3351213"/>
            <a:ext cx="1006475" cy="477837"/>
            <a:chOff x="0" y="2816"/>
            <a:chExt cx="634" cy="301"/>
          </a:xfrm>
        </p:grpSpPr>
        <p:sp>
          <p:nvSpPr>
            <p:cNvPr id="19583"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4"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9487"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1" name="Group 52"/>
          <p:cNvGrpSpPr>
            <a:grpSpLocks/>
          </p:cNvGrpSpPr>
          <p:nvPr/>
        </p:nvGrpSpPr>
        <p:grpSpPr bwMode="auto">
          <a:xfrm flipH="1">
            <a:off x="5572125" y="4429125"/>
            <a:ext cx="1006475" cy="488950"/>
            <a:chOff x="1959" y="3278"/>
            <a:chExt cx="634" cy="308"/>
          </a:xfrm>
        </p:grpSpPr>
        <p:sp>
          <p:nvSpPr>
            <p:cNvPr id="19581"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2"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9492" name="Group 55"/>
          <p:cNvGrpSpPr>
            <a:grpSpLocks/>
          </p:cNvGrpSpPr>
          <p:nvPr/>
        </p:nvGrpSpPr>
        <p:grpSpPr bwMode="auto">
          <a:xfrm>
            <a:off x="6102350" y="3351213"/>
            <a:ext cx="1230313" cy="484187"/>
            <a:chOff x="3844" y="2139"/>
            <a:chExt cx="775" cy="305"/>
          </a:xfrm>
        </p:grpSpPr>
        <p:sp>
          <p:nvSpPr>
            <p:cNvPr id="19575"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6"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9577" name="Group 58"/>
            <p:cNvGrpSpPr>
              <a:grpSpLocks/>
            </p:cNvGrpSpPr>
            <p:nvPr/>
          </p:nvGrpSpPr>
          <p:grpSpPr bwMode="auto">
            <a:xfrm flipH="1">
              <a:off x="3961" y="2318"/>
              <a:ext cx="541" cy="96"/>
              <a:chOff x="4441" y="3335"/>
              <a:chExt cx="541" cy="96"/>
            </a:xfrm>
          </p:grpSpPr>
          <p:sp>
            <p:nvSpPr>
              <p:cNvPr id="19578"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79"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0"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9493" name="Group 62"/>
          <p:cNvGrpSpPr>
            <a:grpSpLocks/>
          </p:cNvGrpSpPr>
          <p:nvPr/>
        </p:nvGrpSpPr>
        <p:grpSpPr bwMode="auto">
          <a:xfrm flipH="1">
            <a:off x="6842125" y="4433888"/>
            <a:ext cx="1006475" cy="477837"/>
            <a:chOff x="0" y="2816"/>
            <a:chExt cx="634" cy="301"/>
          </a:xfrm>
        </p:grpSpPr>
        <p:sp>
          <p:nvSpPr>
            <p:cNvPr id="19573"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4"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9494"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5"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6"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7"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8"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9"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3"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5"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6"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7"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8"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9" name="Group 95"/>
          <p:cNvGrpSpPr>
            <a:grpSpLocks/>
          </p:cNvGrpSpPr>
          <p:nvPr/>
        </p:nvGrpSpPr>
        <p:grpSpPr bwMode="auto">
          <a:xfrm flipH="1">
            <a:off x="836613" y="3228975"/>
            <a:ext cx="1111250" cy="477838"/>
            <a:chOff x="4433" y="321"/>
            <a:chExt cx="700" cy="301"/>
          </a:xfrm>
        </p:grpSpPr>
        <p:sp>
          <p:nvSpPr>
            <p:cNvPr id="19571"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2"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Document</a:t>
              </a:r>
            </a:p>
          </p:txBody>
        </p:sp>
      </p:grpSp>
      <p:grpSp>
        <p:nvGrpSpPr>
          <p:cNvPr id="19510" name="Group 98"/>
          <p:cNvGrpSpPr>
            <a:grpSpLocks/>
          </p:cNvGrpSpPr>
          <p:nvPr/>
        </p:nvGrpSpPr>
        <p:grpSpPr bwMode="auto">
          <a:xfrm flipH="1">
            <a:off x="836613" y="4987925"/>
            <a:ext cx="1111250" cy="477838"/>
            <a:chOff x="4433" y="321"/>
            <a:chExt cx="700" cy="301"/>
          </a:xfrm>
        </p:grpSpPr>
        <p:sp>
          <p:nvSpPr>
            <p:cNvPr id="19569"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0"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19511" name="Group 101"/>
          <p:cNvGrpSpPr>
            <a:grpSpLocks/>
          </p:cNvGrpSpPr>
          <p:nvPr/>
        </p:nvGrpSpPr>
        <p:grpSpPr bwMode="auto">
          <a:xfrm flipH="1">
            <a:off x="836613" y="5868988"/>
            <a:ext cx="1111250" cy="477837"/>
            <a:chOff x="4433" y="321"/>
            <a:chExt cx="700" cy="301"/>
          </a:xfrm>
        </p:grpSpPr>
        <p:sp>
          <p:nvSpPr>
            <p:cNvPr id="19567"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8"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9512" name="Group 104"/>
          <p:cNvGrpSpPr>
            <a:grpSpLocks/>
          </p:cNvGrpSpPr>
          <p:nvPr/>
        </p:nvGrpSpPr>
        <p:grpSpPr bwMode="auto">
          <a:xfrm flipH="1">
            <a:off x="836613" y="4108450"/>
            <a:ext cx="1111250" cy="477838"/>
            <a:chOff x="4433" y="321"/>
            <a:chExt cx="700" cy="301"/>
          </a:xfrm>
        </p:grpSpPr>
        <p:sp>
          <p:nvSpPr>
            <p:cNvPr id="19565"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6"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19513"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5"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6"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7"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8"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9"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114"/>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1" name="Line 115"/>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2" name="Line 116"/>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3"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4"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122"/>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6" name="Line 123"/>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7" name="Line 124"/>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1" name="Line 129"/>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Line 130"/>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3" name="Line 131"/>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4" name="Line 132"/>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5" name="Line 133"/>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8" name="Line 140"/>
          <p:cNvSpPr>
            <a:spLocks noChangeShapeType="1"/>
          </p:cNvSpPr>
          <p:nvPr/>
        </p:nvSpPr>
        <p:spPr bwMode="auto">
          <a:xfrm>
            <a:off x="4813300" y="3822700"/>
            <a:ext cx="0" cy="144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141"/>
          <p:cNvSpPr>
            <a:spLocks noChangeShapeType="1"/>
          </p:cNvSpPr>
          <p:nvPr/>
        </p:nvSpPr>
        <p:spPr bwMode="auto">
          <a:xfrm>
            <a:off x="1943100" y="5270500"/>
            <a:ext cx="2870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0" name="Line 142"/>
          <p:cNvSpPr>
            <a:spLocks noChangeShapeType="1"/>
          </p:cNvSpPr>
          <p:nvPr/>
        </p:nvSpPr>
        <p:spPr bwMode="auto">
          <a:xfrm flipH="1" flipV="1">
            <a:off x="1946275" y="5394325"/>
            <a:ext cx="1047750" cy="558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1" name="Line 143"/>
          <p:cNvSpPr>
            <a:spLocks noChangeShapeType="1"/>
          </p:cNvSpPr>
          <p:nvPr/>
        </p:nvSpPr>
        <p:spPr bwMode="auto">
          <a:xfrm flipV="1">
            <a:off x="1952625" y="3924300"/>
            <a:ext cx="1196975" cy="11541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2" name="Line 144"/>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3" name="Line 145"/>
          <p:cNvSpPr>
            <a:spLocks noChangeShapeType="1"/>
          </p:cNvSpPr>
          <p:nvPr/>
        </p:nvSpPr>
        <p:spPr bwMode="auto">
          <a:xfrm flipH="1" flipV="1">
            <a:off x="1943100" y="4986338"/>
            <a:ext cx="71438" cy="333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4" name="Line 146"/>
          <p:cNvSpPr>
            <a:spLocks noChangeShapeType="1"/>
          </p:cNvSpPr>
          <p:nvPr/>
        </p:nvSpPr>
        <p:spPr bwMode="auto">
          <a:xfrm flipH="1">
            <a:off x="1943100" y="5014913"/>
            <a:ext cx="66675" cy="1381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5" name="Line 147"/>
          <p:cNvSpPr>
            <a:spLocks noChangeShapeType="1"/>
          </p:cNvSpPr>
          <p:nvPr/>
        </p:nvSpPr>
        <p:spPr bwMode="auto">
          <a:xfrm flipH="1" flipV="1">
            <a:off x="1943100" y="5200650"/>
            <a:ext cx="85725"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6" name="Line 148"/>
          <p:cNvSpPr>
            <a:spLocks noChangeShapeType="1"/>
          </p:cNvSpPr>
          <p:nvPr/>
        </p:nvSpPr>
        <p:spPr bwMode="auto">
          <a:xfrm flipH="1">
            <a:off x="1943100" y="5272088"/>
            <a:ext cx="85725"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7" name="Line 151"/>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8" name="Line 152"/>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9" name="Line 153"/>
          <p:cNvSpPr>
            <a:spLocks noChangeShapeType="1"/>
          </p:cNvSpPr>
          <p:nvPr/>
        </p:nvSpPr>
        <p:spPr bwMode="auto">
          <a:xfrm flipV="1">
            <a:off x="1947863" y="5434013"/>
            <a:ext cx="809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Line 154"/>
          <p:cNvSpPr>
            <a:spLocks noChangeShapeType="1"/>
          </p:cNvSpPr>
          <p:nvPr/>
        </p:nvSpPr>
        <p:spPr bwMode="auto">
          <a:xfrm flipH="1" flipV="1">
            <a:off x="1947863" y="5343525"/>
            <a:ext cx="85725" cy="90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1" name="Line 157"/>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2" name="Line 158"/>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3" name="Line 159"/>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7" name="Line 163"/>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8" name="Line 164"/>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9" name="Line 165"/>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0" name="Line 166"/>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1" name="Line 167"/>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2" name="Line 168"/>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3" name="Line 169"/>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4" name="Line 170"/>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47"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9"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0"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1" name="Line 176"/>
          <p:cNvSpPr>
            <a:spLocks noChangeShapeType="1"/>
          </p:cNvSpPr>
          <p:nvPr/>
        </p:nvSpPr>
        <p:spPr bwMode="auto">
          <a:xfrm flipV="1">
            <a:off x="1193799" y="411369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2" name="Line 176"/>
          <p:cNvSpPr>
            <a:spLocks noChangeShapeType="1"/>
          </p:cNvSpPr>
          <p:nvPr/>
        </p:nvSpPr>
        <p:spPr bwMode="auto">
          <a:xfrm flipV="1">
            <a:off x="1192212" y="3238979"/>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20650"/>
            <a:ext cx="8318500" cy="485775"/>
          </a:xfrm>
        </p:spPr>
        <p:txBody>
          <a:bodyPr/>
          <a:lstStyle/>
          <a:p>
            <a:pPr eaLnBrk="1" hangingPunct="1"/>
            <a:r>
              <a:rPr lang="en-US"/>
              <a:t>Matter</a:t>
            </a:r>
          </a:p>
        </p:txBody>
      </p:sp>
      <p:grpSp>
        <p:nvGrpSpPr>
          <p:cNvPr id="20483" name="Group 3"/>
          <p:cNvGrpSpPr>
            <a:grpSpLocks/>
          </p:cNvGrpSpPr>
          <p:nvPr/>
        </p:nvGrpSpPr>
        <p:grpSpPr bwMode="auto">
          <a:xfrm flipH="1">
            <a:off x="4435475" y="1493838"/>
            <a:ext cx="1006475" cy="477837"/>
            <a:chOff x="0" y="2816"/>
            <a:chExt cx="634" cy="301"/>
          </a:xfrm>
        </p:grpSpPr>
        <p:sp>
          <p:nvSpPr>
            <p:cNvPr id="20629"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30"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0484" name="Group 6"/>
          <p:cNvGrpSpPr>
            <a:grpSpLocks/>
          </p:cNvGrpSpPr>
          <p:nvPr/>
        </p:nvGrpSpPr>
        <p:grpSpPr bwMode="auto">
          <a:xfrm flipH="1">
            <a:off x="2932113" y="3243263"/>
            <a:ext cx="1150937" cy="692150"/>
            <a:chOff x="2745" y="2043"/>
            <a:chExt cx="725" cy="436"/>
          </a:xfrm>
        </p:grpSpPr>
        <p:sp>
          <p:nvSpPr>
            <p:cNvPr id="20627"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0628"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0485"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0486"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20487" name="Group 11"/>
          <p:cNvGrpSpPr>
            <a:grpSpLocks/>
          </p:cNvGrpSpPr>
          <p:nvPr/>
        </p:nvGrpSpPr>
        <p:grpSpPr bwMode="auto">
          <a:xfrm flipH="1">
            <a:off x="6897688" y="954088"/>
            <a:ext cx="1006475" cy="477837"/>
            <a:chOff x="0" y="2816"/>
            <a:chExt cx="634" cy="301"/>
          </a:xfrm>
        </p:grpSpPr>
        <p:sp>
          <p:nvSpPr>
            <p:cNvPr id="20625"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26"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048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49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0495" name="Group 21"/>
          <p:cNvGrpSpPr>
            <a:grpSpLocks/>
          </p:cNvGrpSpPr>
          <p:nvPr/>
        </p:nvGrpSpPr>
        <p:grpSpPr bwMode="auto">
          <a:xfrm flipH="1">
            <a:off x="6294438" y="2233613"/>
            <a:ext cx="858837" cy="152400"/>
            <a:chOff x="4441" y="3335"/>
            <a:chExt cx="541" cy="96"/>
          </a:xfrm>
        </p:grpSpPr>
        <p:sp>
          <p:nvSpPr>
            <p:cNvPr id="20622"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3"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4"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496"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7"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8"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9"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0"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1"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2" name="Group 31"/>
          <p:cNvGrpSpPr>
            <a:grpSpLocks/>
          </p:cNvGrpSpPr>
          <p:nvPr/>
        </p:nvGrpSpPr>
        <p:grpSpPr bwMode="auto">
          <a:xfrm>
            <a:off x="3005138" y="5840413"/>
            <a:ext cx="1006475" cy="488950"/>
            <a:chOff x="1902" y="3679"/>
            <a:chExt cx="634" cy="308"/>
          </a:xfrm>
        </p:grpSpPr>
        <p:sp>
          <p:nvSpPr>
            <p:cNvPr id="20620"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621"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0503"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504"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0505" name="Group 36"/>
          <p:cNvGrpSpPr>
            <a:grpSpLocks/>
          </p:cNvGrpSpPr>
          <p:nvPr/>
        </p:nvGrpSpPr>
        <p:grpSpPr bwMode="auto">
          <a:xfrm flipH="1">
            <a:off x="4510088" y="6118225"/>
            <a:ext cx="858837" cy="152400"/>
            <a:chOff x="4441" y="3335"/>
            <a:chExt cx="541" cy="96"/>
          </a:xfrm>
        </p:grpSpPr>
        <p:sp>
          <p:nvSpPr>
            <p:cNvPr id="20617"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8"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9"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506"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0" name="Group 44"/>
          <p:cNvGrpSpPr>
            <a:grpSpLocks/>
          </p:cNvGrpSpPr>
          <p:nvPr/>
        </p:nvGrpSpPr>
        <p:grpSpPr bwMode="auto">
          <a:xfrm flipH="1">
            <a:off x="4435475" y="3351213"/>
            <a:ext cx="1006475" cy="477837"/>
            <a:chOff x="0" y="2816"/>
            <a:chExt cx="634" cy="301"/>
          </a:xfrm>
        </p:grpSpPr>
        <p:sp>
          <p:nvSpPr>
            <p:cNvPr id="20615"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6"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051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5" name="Group 52"/>
          <p:cNvGrpSpPr>
            <a:grpSpLocks/>
          </p:cNvGrpSpPr>
          <p:nvPr/>
        </p:nvGrpSpPr>
        <p:grpSpPr bwMode="auto">
          <a:xfrm flipH="1">
            <a:off x="5572125" y="4429125"/>
            <a:ext cx="1006475" cy="488950"/>
            <a:chOff x="1959" y="3278"/>
            <a:chExt cx="634" cy="308"/>
          </a:xfrm>
        </p:grpSpPr>
        <p:sp>
          <p:nvSpPr>
            <p:cNvPr id="20613"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4"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0516" name="Group 55"/>
          <p:cNvGrpSpPr>
            <a:grpSpLocks/>
          </p:cNvGrpSpPr>
          <p:nvPr/>
        </p:nvGrpSpPr>
        <p:grpSpPr bwMode="auto">
          <a:xfrm>
            <a:off x="6102350" y="3351213"/>
            <a:ext cx="1230313" cy="484187"/>
            <a:chOff x="3844" y="2139"/>
            <a:chExt cx="775" cy="305"/>
          </a:xfrm>
        </p:grpSpPr>
        <p:sp>
          <p:nvSpPr>
            <p:cNvPr id="20607"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8"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0609" name="Group 58"/>
            <p:cNvGrpSpPr>
              <a:grpSpLocks/>
            </p:cNvGrpSpPr>
            <p:nvPr/>
          </p:nvGrpSpPr>
          <p:grpSpPr bwMode="auto">
            <a:xfrm flipH="1">
              <a:off x="3961" y="2318"/>
              <a:ext cx="541" cy="96"/>
              <a:chOff x="4441" y="3335"/>
              <a:chExt cx="541" cy="96"/>
            </a:xfrm>
          </p:grpSpPr>
          <p:sp>
            <p:nvSpPr>
              <p:cNvPr id="20610"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1"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2"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0517" name="Group 62"/>
          <p:cNvGrpSpPr>
            <a:grpSpLocks/>
          </p:cNvGrpSpPr>
          <p:nvPr/>
        </p:nvGrpSpPr>
        <p:grpSpPr bwMode="auto">
          <a:xfrm flipH="1">
            <a:off x="6842125" y="4433888"/>
            <a:ext cx="1006475" cy="477837"/>
            <a:chOff x="0" y="2816"/>
            <a:chExt cx="634" cy="301"/>
          </a:xfrm>
        </p:grpSpPr>
        <p:sp>
          <p:nvSpPr>
            <p:cNvPr id="20605"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6"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051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0"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1"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2"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33" name="Group 95"/>
          <p:cNvGrpSpPr>
            <a:grpSpLocks/>
          </p:cNvGrpSpPr>
          <p:nvPr/>
        </p:nvGrpSpPr>
        <p:grpSpPr bwMode="auto">
          <a:xfrm flipH="1">
            <a:off x="836613" y="3228975"/>
            <a:ext cx="1111250" cy="477838"/>
            <a:chOff x="4433" y="321"/>
            <a:chExt cx="700" cy="301"/>
          </a:xfrm>
        </p:grpSpPr>
        <p:sp>
          <p:nvSpPr>
            <p:cNvPr id="20603"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4"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20534" name="Group 98"/>
          <p:cNvGrpSpPr>
            <a:grpSpLocks/>
          </p:cNvGrpSpPr>
          <p:nvPr/>
        </p:nvGrpSpPr>
        <p:grpSpPr bwMode="auto">
          <a:xfrm flipH="1">
            <a:off x="836613" y="4987925"/>
            <a:ext cx="1111250" cy="477838"/>
            <a:chOff x="4433" y="321"/>
            <a:chExt cx="700" cy="301"/>
          </a:xfrm>
        </p:grpSpPr>
        <p:sp>
          <p:nvSpPr>
            <p:cNvPr id="20601"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2"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20535" name="Group 101"/>
          <p:cNvGrpSpPr>
            <a:grpSpLocks/>
          </p:cNvGrpSpPr>
          <p:nvPr/>
        </p:nvGrpSpPr>
        <p:grpSpPr bwMode="auto">
          <a:xfrm flipH="1">
            <a:off x="836613" y="5868988"/>
            <a:ext cx="1111250" cy="477837"/>
            <a:chOff x="4433" y="321"/>
            <a:chExt cx="700" cy="301"/>
          </a:xfrm>
        </p:grpSpPr>
        <p:sp>
          <p:nvSpPr>
            <p:cNvPr id="20599"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0"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0536" name="Group 104"/>
          <p:cNvGrpSpPr>
            <a:grpSpLocks/>
          </p:cNvGrpSpPr>
          <p:nvPr/>
        </p:nvGrpSpPr>
        <p:grpSpPr bwMode="auto">
          <a:xfrm flipH="1">
            <a:off x="836613" y="4108450"/>
            <a:ext cx="1111250" cy="477838"/>
            <a:chOff x="4433" y="321"/>
            <a:chExt cx="700" cy="301"/>
          </a:xfrm>
        </p:grpSpPr>
        <p:sp>
          <p:nvSpPr>
            <p:cNvPr id="20597"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98"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20537"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8"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9"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0"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1"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2"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3"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4"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5"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6"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7"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8"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9"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0"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1"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5"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7"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8"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9"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2"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3"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4"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5"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6" name="Line 139"/>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7"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8"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9"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0"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1" name="Line 144"/>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2" name="Line 145"/>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3"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4"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5" name="Line 148"/>
          <p:cNvSpPr>
            <a:spLocks noChangeShapeType="1"/>
          </p:cNvSpPr>
          <p:nvPr/>
        </p:nvSpPr>
        <p:spPr bwMode="auto">
          <a:xfrm flipH="1">
            <a:off x="1955800" y="3924300"/>
            <a:ext cx="1333500" cy="2108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6" name="Line 155"/>
          <p:cNvSpPr>
            <a:spLocks noChangeShapeType="1"/>
          </p:cNvSpPr>
          <p:nvPr/>
        </p:nvSpPr>
        <p:spPr bwMode="auto">
          <a:xfrm flipH="1" flipV="1">
            <a:off x="1947863" y="5924550"/>
            <a:ext cx="61912"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7" name="Line 156"/>
          <p:cNvSpPr>
            <a:spLocks noChangeShapeType="1"/>
          </p:cNvSpPr>
          <p:nvPr/>
        </p:nvSpPr>
        <p:spPr bwMode="auto">
          <a:xfrm>
            <a:off x="2014538" y="5948363"/>
            <a:ext cx="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8" name="Line 157"/>
          <p:cNvSpPr>
            <a:spLocks noChangeShapeType="1"/>
          </p:cNvSpPr>
          <p:nvPr/>
        </p:nvSpPr>
        <p:spPr bwMode="auto">
          <a:xfrm flipH="1">
            <a:off x="1943100" y="6081713"/>
            <a:ext cx="7143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9" name="Line 161"/>
          <p:cNvSpPr>
            <a:spLocks noChangeShapeType="1"/>
          </p:cNvSpPr>
          <p:nvPr/>
        </p:nvSpPr>
        <p:spPr bwMode="auto">
          <a:xfrm flipH="1">
            <a:off x="1943100" y="3835400"/>
            <a:ext cx="2590800" cy="241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0" name="Line 163"/>
          <p:cNvSpPr>
            <a:spLocks noChangeShapeType="1"/>
          </p:cNvSpPr>
          <p:nvPr/>
        </p:nvSpPr>
        <p:spPr bwMode="auto">
          <a:xfrm flipH="1" flipV="1">
            <a:off x="4429125" y="3824288"/>
            <a:ext cx="42863"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1" name="Line 164"/>
          <p:cNvSpPr>
            <a:spLocks noChangeShapeType="1"/>
          </p:cNvSpPr>
          <p:nvPr/>
        </p:nvSpPr>
        <p:spPr bwMode="auto">
          <a:xfrm flipV="1">
            <a:off x="4476750" y="3881438"/>
            <a:ext cx="133350" cy="9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2" name="Line 165"/>
          <p:cNvSpPr>
            <a:spLocks noChangeShapeType="1"/>
          </p:cNvSpPr>
          <p:nvPr/>
        </p:nvSpPr>
        <p:spPr bwMode="auto">
          <a:xfrm flipH="1" flipV="1">
            <a:off x="4605338" y="3824288"/>
            <a:ext cx="4762" cy="57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3"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4"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5"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9"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0"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1"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2"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3"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4"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5"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6"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rgbClr val="777777"/>
                </a:solidFill>
              </a:rPr>
              <a:t>Service Request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06" name="Line 186"/>
          <p:cNvSpPr>
            <a:spLocks noChangeShapeType="1"/>
          </p:cNvSpPr>
          <p:nvPr/>
        </p:nvSpPr>
        <p:spPr bwMode="auto">
          <a:xfrm>
            <a:off x="1738313" y="1990725"/>
            <a:ext cx="0" cy="3875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187"/>
          <p:cNvSpPr>
            <a:spLocks noChangeShapeType="1"/>
          </p:cNvSpPr>
          <p:nvPr/>
        </p:nvSpPr>
        <p:spPr bwMode="auto">
          <a:xfrm flipV="1">
            <a:off x="1357313" y="1985963"/>
            <a:ext cx="0" cy="2114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8" name="Rectangle 2"/>
          <p:cNvSpPr>
            <a:spLocks noGrp="1" noChangeArrowheads="1"/>
          </p:cNvSpPr>
          <p:nvPr>
            <p:ph type="title"/>
          </p:nvPr>
        </p:nvSpPr>
        <p:spPr>
          <a:xfrm>
            <a:off x="495300" y="120650"/>
            <a:ext cx="8318500" cy="485775"/>
          </a:xfrm>
        </p:spPr>
        <p:txBody>
          <a:bodyPr/>
          <a:lstStyle/>
          <a:p>
            <a:pPr eaLnBrk="1" hangingPunct="1"/>
            <a:r>
              <a:rPr lang="en-US"/>
              <a:t>User and Group</a:t>
            </a:r>
          </a:p>
        </p:txBody>
      </p:sp>
      <p:grpSp>
        <p:nvGrpSpPr>
          <p:cNvPr id="21509" name="Group 3"/>
          <p:cNvGrpSpPr>
            <a:grpSpLocks/>
          </p:cNvGrpSpPr>
          <p:nvPr/>
        </p:nvGrpSpPr>
        <p:grpSpPr bwMode="auto">
          <a:xfrm flipH="1">
            <a:off x="4435475" y="1493838"/>
            <a:ext cx="1006475" cy="477837"/>
            <a:chOff x="0" y="2816"/>
            <a:chExt cx="634" cy="301"/>
          </a:xfrm>
        </p:grpSpPr>
        <p:sp>
          <p:nvSpPr>
            <p:cNvPr id="21685"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6"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1510" name="Group 6"/>
          <p:cNvGrpSpPr>
            <a:grpSpLocks/>
          </p:cNvGrpSpPr>
          <p:nvPr/>
        </p:nvGrpSpPr>
        <p:grpSpPr bwMode="auto">
          <a:xfrm flipH="1">
            <a:off x="2932113" y="3243263"/>
            <a:ext cx="1150937" cy="692150"/>
            <a:chOff x="2745" y="2043"/>
            <a:chExt cx="725" cy="436"/>
          </a:xfrm>
        </p:grpSpPr>
        <p:sp>
          <p:nvSpPr>
            <p:cNvPr id="21683"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1684"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1511" name="Group 11"/>
          <p:cNvGrpSpPr>
            <a:grpSpLocks/>
          </p:cNvGrpSpPr>
          <p:nvPr/>
        </p:nvGrpSpPr>
        <p:grpSpPr bwMode="auto">
          <a:xfrm flipH="1">
            <a:off x="6897688" y="954088"/>
            <a:ext cx="1006475" cy="477837"/>
            <a:chOff x="0" y="2816"/>
            <a:chExt cx="634" cy="301"/>
          </a:xfrm>
        </p:grpSpPr>
        <p:sp>
          <p:nvSpPr>
            <p:cNvPr id="21681"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2"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1512"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518"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1519" name="Group 21"/>
          <p:cNvGrpSpPr>
            <a:grpSpLocks/>
          </p:cNvGrpSpPr>
          <p:nvPr/>
        </p:nvGrpSpPr>
        <p:grpSpPr bwMode="auto">
          <a:xfrm flipH="1">
            <a:off x="6294438" y="2233613"/>
            <a:ext cx="858837" cy="152400"/>
            <a:chOff x="4441" y="3335"/>
            <a:chExt cx="541" cy="96"/>
          </a:xfrm>
        </p:grpSpPr>
        <p:sp>
          <p:nvSpPr>
            <p:cNvPr id="21678"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9"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80"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20"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1"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2"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3"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4"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6" name="Group 31"/>
          <p:cNvGrpSpPr>
            <a:grpSpLocks/>
          </p:cNvGrpSpPr>
          <p:nvPr/>
        </p:nvGrpSpPr>
        <p:grpSpPr bwMode="auto">
          <a:xfrm>
            <a:off x="3005138" y="5840413"/>
            <a:ext cx="1006475" cy="488950"/>
            <a:chOff x="1902" y="3679"/>
            <a:chExt cx="634" cy="308"/>
          </a:xfrm>
        </p:grpSpPr>
        <p:sp>
          <p:nvSpPr>
            <p:cNvPr id="2167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67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1527"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528"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1529" name="Group 36"/>
          <p:cNvGrpSpPr>
            <a:grpSpLocks/>
          </p:cNvGrpSpPr>
          <p:nvPr/>
        </p:nvGrpSpPr>
        <p:grpSpPr bwMode="auto">
          <a:xfrm flipH="1">
            <a:off x="4510088" y="6118225"/>
            <a:ext cx="858837" cy="152400"/>
            <a:chOff x="4441" y="3335"/>
            <a:chExt cx="541" cy="96"/>
          </a:xfrm>
        </p:grpSpPr>
        <p:sp>
          <p:nvSpPr>
            <p:cNvPr id="21673"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4"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5"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30"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1"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2"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3"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4" name="Group 44"/>
          <p:cNvGrpSpPr>
            <a:grpSpLocks/>
          </p:cNvGrpSpPr>
          <p:nvPr/>
        </p:nvGrpSpPr>
        <p:grpSpPr bwMode="auto">
          <a:xfrm flipH="1">
            <a:off x="4435475" y="3351213"/>
            <a:ext cx="1006475" cy="477837"/>
            <a:chOff x="0" y="2816"/>
            <a:chExt cx="634" cy="301"/>
          </a:xfrm>
        </p:grpSpPr>
        <p:sp>
          <p:nvSpPr>
            <p:cNvPr id="21671"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2"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1535"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6"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7"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9" name="Group 52"/>
          <p:cNvGrpSpPr>
            <a:grpSpLocks/>
          </p:cNvGrpSpPr>
          <p:nvPr/>
        </p:nvGrpSpPr>
        <p:grpSpPr bwMode="auto">
          <a:xfrm flipH="1">
            <a:off x="5572125" y="4429125"/>
            <a:ext cx="1006475" cy="488950"/>
            <a:chOff x="1959" y="3278"/>
            <a:chExt cx="634" cy="308"/>
          </a:xfrm>
        </p:grpSpPr>
        <p:sp>
          <p:nvSpPr>
            <p:cNvPr id="21669"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0"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1540" name="Group 55"/>
          <p:cNvGrpSpPr>
            <a:grpSpLocks/>
          </p:cNvGrpSpPr>
          <p:nvPr/>
        </p:nvGrpSpPr>
        <p:grpSpPr bwMode="auto">
          <a:xfrm>
            <a:off x="6102350" y="3351213"/>
            <a:ext cx="1230313" cy="484187"/>
            <a:chOff x="3844" y="2139"/>
            <a:chExt cx="775" cy="305"/>
          </a:xfrm>
        </p:grpSpPr>
        <p:sp>
          <p:nvSpPr>
            <p:cNvPr id="21663"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4"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1665" name="Group 58"/>
            <p:cNvGrpSpPr>
              <a:grpSpLocks/>
            </p:cNvGrpSpPr>
            <p:nvPr/>
          </p:nvGrpSpPr>
          <p:grpSpPr bwMode="auto">
            <a:xfrm flipH="1">
              <a:off x="3961" y="2318"/>
              <a:ext cx="541" cy="96"/>
              <a:chOff x="4441" y="3335"/>
              <a:chExt cx="541" cy="96"/>
            </a:xfrm>
          </p:grpSpPr>
          <p:sp>
            <p:nvSpPr>
              <p:cNvPr id="21666"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7"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8"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1541" name="Group 62"/>
          <p:cNvGrpSpPr>
            <a:grpSpLocks/>
          </p:cNvGrpSpPr>
          <p:nvPr/>
        </p:nvGrpSpPr>
        <p:grpSpPr bwMode="auto">
          <a:xfrm flipH="1">
            <a:off x="6842125" y="4433888"/>
            <a:ext cx="1006475" cy="477837"/>
            <a:chOff x="0" y="2816"/>
            <a:chExt cx="634" cy="301"/>
          </a:xfrm>
        </p:grpSpPr>
        <p:sp>
          <p:nvSpPr>
            <p:cNvPr id="21661"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2"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1542"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3"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4"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5"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7"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0"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1"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2"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3"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4"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5"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6"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57" name="Group 95"/>
          <p:cNvGrpSpPr>
            <a:grpSpLocks/>
          </p:cNvGrpSpPr>
          <p:nvPr/>
        </p:nvGrpSpPr>
        <p:grpSpPr bwMode="auto">
          <a:xfrm flipH="1">
            <a:off x="836613" y="3228975"/>
            <a:ext cx="1111250" cy="477838"/>
            <a:chOff x="4433" y="321"/>
            <a:chExt cx="700" cy="301"/>
          </a:xfrm>
        </p:grpSpPr>
        <p:sp>
          <p:nvSpPr>
            <p:cNvPr id="21659"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60"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21558" name="Group 98"/>
          <p:cNvGrpSpPr>
            <a:grpSpLocks/>
          </p:cNvGrpSpPr>
          <p:nvPr/>
        </p:nvGrpSpPr>
        <p:grpSpPr bwMode="auto">
          <a:xfrm flipH="1">
            <a:off x="836613" y="4987925"/>
            <a:ext cx="1111250" cy="477838"/>
            <a:chOff x="4433" y="321"/>
            <a:chExt cx="700" cy="301"/>
          </a:xfrm>
        </p:grpSpPr>
        <p:sp>
          <p:nvSpPr>
            <p:cNvPr id="2165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1559" name="Group 101"/>
          <p:cNvGrpSpPr>
            <a:grpSpLocks/>
          </p:cNvGrpSpPr>
          <p:nvPr/>
        </p:nvGrpSpPr>
        <p:grpSpPr bwMode="auto">
          <a:xfrm flipH="1">
            <a:off x="836613" y="5868988"/>
            <a:ext cx="1111250" cy="477837"/>
            <a:chOff x="4433" y="321"/>
            <a:chExt cx="700" cy="301"/>
          </a:xfrm>
        </p:grpSpPr>
        <p:sp>
          <p:nvSpPr>
            <p:cNvPr id="21655"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6"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1560" name="Group 104"/>
          <p:cNvGrpSpPr>
            <a:grpSpLocks/>
          </p:cNvGrpSpPr>
          <p:nvPr/>
        </p:nvGrpSpPr>
        <p:grpSpPr bwMode="auto">
          <a:xfrm flipH="1">
            <a:off x="836613" y="4108450"/>
            <a:ext cx="1111250" cy="477838"/>
            <a:chOff x="4433" y="321"/>
            <a:chExt cx="700" cy="301"/>
          </a:xfrm>
        </p:grpSpPr>
        <p:sp>
          <p:nvSpPr>
            <p:cNvPr id="2165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1561"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2"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3"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4"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5"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6"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7"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8"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9"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0"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2"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3"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4"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5"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9"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0"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1"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2"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3"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6"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7"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8"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9"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0"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1"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2"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3"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4"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5"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6"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8"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9"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0" name="Line 151"/>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1" name="Line 152"/>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2" name="Line 153"/>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3" name="Line 154"/>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04" name="Group 163"/>
          <p:cNvGrpSpPr>
            <a:grpSpLocks/>
          </p:cNvGrpSpPr>
          <p:nvPr/>
        </p:nvGrpSpPr>
        <p:grpSpPr bwMode="auto">
          <a:xfrm>
            <a:off x="606425" y="990600"/>
            <a:ext cx="1960563" cy="1003300"/>
            <a:chOff x="427" y="687"/>
            <a:chExt cx="1235" cy="632"/>
          </a:xfrm>
        </p:grpSpPr>
        <p:grpSp>
          <p:nvGrpSpPr>
            <p:cNvPr id="21646" name="Group 164"/>
            <p:cNvGrpSpPr>
              <a:grpSpLocks/>
            </p:cNvGrpSpPr>
            <p:nvPr/>
          </p:nvGrpSpPr>
          <p:grpSpPr bwMode="auto">
            <a:xfrm flipH="1">
              <a:off x="971" y="732"/>
              <a:ext cx="634" cy="301"/>
              <a:chOff x="0" y="2816"/>
              <a:chExt cx="634" cy="301"/>
            </a:xfrm>
          </p:grpSpPr>
          <p:sp>
            <p:nvSpPr>
              <p:cNvPr id="21651" name="Rectangle 16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2" name="Text Box 16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1647" name="Group 167"/>
            <p:cNvGrpSpPr>
              <a:grpSpLocks/>
            </p:cNvGrpSpPr>
            <p:nvPr/>
          </p:nvGrpSpPr>
          <p:grpSpPr bwMode="auto">
            <a:xfrm flipH="1">
              <a:off x="479" y="970"/>
              <a:ext cx="634" cy="301"/>
              <a:chOff x="0" y="2816"/>
              <a:chExt cx="634" cy="301"/>
            </a:xfrm>
          </p:grpSpPr>
          <p:sp>
            <p:nvSpPr>
              <p:cNvPr id="21649" name="Rectangle 16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0" name="Text Box 16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1648" name="Rectangle 17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605" name="Line 17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6" name="Line 17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7" name="Line 17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8" name="Line 17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9" name="Line 17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17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1" name="Line 177"/>
          <p:cNvSpPr>
            <a:spLocks noChangeShapeType="1"/>
          </p:cNvSpPr>
          <p:nvPr/>
        </p:nvSpPr>
        <p:spPr bwMode="auto">
          <a:xfrm>
            <a:off x="2271713" y="1976438"/>
            <a:ext cx="1066800" cy="1260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2" name="Line 178"/>
          <p:cNvSpPr>
            <a:spLocks noChangeShapeType="1"/>
          </p:cNvSpPr>
          <p:nvPr/>
        </p:nvSpPr>
        <p:spPr bwMode="auto">
          <a:xfrm>
            <a:off x="2566988" y="1666875"/>
            <a:ext cx="1974850" cy="168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3" name="Line 179"/>
          <p:cNvSpPr>
            <a:spLocks noChangeShapeType="1"/>
          </p:cNvSpPr>
          <p:nvPr/>
        </p:nvSpPr>
        <p:spPr bwMode="auto">
          <a:xfrm flipV="1">
            <a:off x="4429125" y="3248025"/>
            <a:ext cx="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4" name="Line 180"/>
          <p:cNvSpPr>
            <a:spLocks noChangeShapeType="1"/>
          </p:cNvSpPr>
          <p:nvPr/>
        </p:nvSpPr>
        <p:spPr bwMode="auto">
          <a:xfrm>
            <a:off x="4429125" y="3243263"/>
            <a:ext cx="147638" cy="428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5" name="Line 181"/>
          <p:cNvSpPr>
            <a:spLocks noChangeShapeType="1"/>
          </p:cNvSpPr>
          <p:nvPr/>
        </p:nvSpPr>
        <p:spPr bwMode="auto">
          <a:xfrm>
            <a:off x="4557713" y="3281363"/>
            <a:ext cx="42862"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6" name="Line 182"/>
          <p:cNvSpPr>
            <a:spLocks noChangeShapeType="1"/>
          </p:cNvSpPr>
          <p:nvPr/>
        </p:nvSpPr>
        <p:spPr bwMode="auto">
          <a:xfrm flipV="1">
            <a:off x="3209925" y="3086100"/>
            <a:ext cx="0" cy="152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7" name="Line 183"/>
          <p:cNvSpPr>
            <a:spLocks noChangeShapeType="1"/>
          </p:cNvSpPr>
          <p:nvPr/>
        </p:nvSpPr>
        <p:spPr bwMode="auto">
          <a:xfrm>
            <a:off x="3209925" y="3086100"/>
            <a:ext cx="252413" cy="157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8" name="Line 184"/>
          <p:cNvSpPr>
            <a:spLocks noChangeShapeType="1"/>
          </p:cNvSpPr>
          <p:nvPr/>
        </p:nvSpPr>
        <p:spPr bwMode="auto">
          <a:xfrm flipH="1" flipV="1">
            <a:off x="2162175" y="1990725"/>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9" name="Line 185"/>
          <p:cNvSpPr>
            <a:spLocks noChangeShapeType="1"/>
          </p:cNvSpPr>
          <p:nvPr/>
        </p:nvSpPr>
        <p:spPr bwMode="auto">
          <a:xfrm flipV="1">
            <a:off x="2362200" y="1995488"/>
            <a:ext cx="5715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0" name="Line 188"/>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1" name="Line 189"/>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2" name="Line 190"/>
          <p:cNvSpPr>
            <a:spLocks noChangeShapeType="1"/>
          </p:cNvSpPr>
          <p:nvPr/>
        </p:nvSpPr>
        <p:spPr bwMode="auto">
          <a:xfrm flipV="1">
            <a:off x="1257300" y="3976688"/>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3" name="Line 191"/>
          <p:cNvSpPr>
            <a:spLocks noChangeShapeType="1"/>
          </p:cNvSpPr>
          <p:nvPr/>
        </p:nvSpPr>
        <p:spPr bwMode="auto">
          <a:xfrm>
            <a:off x="1357313" y="3976688"/>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4" name="Line 193"/>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5" name="Line 194"/>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6" name="Line 196"/>
          <p:cNvSpPr>
            <a:spLocks noChangeShapeType="1"/>
          </p:cNvSpPr>
          <p:nvPr/>
        </p:nvSpPr>
        <p:spPr bwMode="auto">
          <a:xfrm flipV="1">
            <a:off x="1600200" y="5738813"/>
            <a:ext cx="138113"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7" name="Line 197"/>
          <p:cNvSpPr>
            <a:spLocks noChangeShapeType="1"/>
          </p:cNvSpPr>
          <p:nvPr/>
        </p:nvSpPr>
        <p:spPr bwMode="auto">
          <a:xfrm>
            <a:off x="1738313" y="5738813"/>
            <a:ext cx="104775"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28" name="Group 198"/>
          <p:cNvGrpSpPr>
            <a:grpSpLocks/>
          </p:cNvGrpSpPr>
          <p:nvPr/>
        </p:nvGrpSpPr>
        <p:grpSpPr bwMode="auto">
          <a:xfrm>
            <a:off x="4429125" y="3824288"/>
            <a:ext cx="180975" cy="71437"/>
            <a:chOff x="2790" y="2409"/>
            <a:chExt cx="114" cy="45"/>
          </a:xfrm>
        </p:grpSpPr>
        <p:sp>
          <p:nvSpPr>
            <p:cNvPr id="21643" name="Line 199"/>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4" name="Line 200"/>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5" name="Line 201"/>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629" name="Line 204"/>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0" name="Line 205"/>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1" name="Line 206"/>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5" name="Line 210"/>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6" name="Line 211"/>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12"/>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8" name="Line 213"/>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9" name="Line 214"/>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0" name="Line 21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1" name="Line 21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2" name="Line 21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rgbClr val="777777"/>
                </a:solidFill>
              </a:rPr>
              <a:t>Service Request</a:t>
            </a:r>
          </a:p>
        </p:txBody>
      </p:sp>
      <p:sp>
        <p:nvSpPr>
          <p:cNvPr id="187"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87"/>
          <p:cNvSpPr>
            <a:spLocks noChangeShapeType="1"/>
          </p:cNvSpPr>
          <p:nvPr/>
        </p:nvSpPr>
        <p:spPr bwMode="auto">
          <a:xfrm flipV="1">
            <a:off x="958592" y="2009775"/>
            <a:ext cx="0" cy="5408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1" name="Line 190"/>
          <p:cNvSpPr>
            <a:spLocks noChangeShapeType="1"/>
          </p:cNvSpPr>
          <p:nvPr/>
        </p:nvSpPr>
        <p:spPr bwMode="auto">
          <a:xfrm flipV="1">
            <a:off x="869212" y="2426816"/>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191"/>
          <p:cNvSpPr>
            <a:spLocks noChangeShapeType="1"/>
          </p:cNvSpPr>
          <p:nvPr/>
        </p:nvSpPr>
        <p:spPr bwMode="auto">
          <a:xfrm>
            <a:off x="969225" y="2426816"/>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Describe the major entities of the ClaimCenter data model and their relationships</a:t>
            </a:r>
          </a:p>
          <a:p>
            <a:pPr lvl="1" eaLnBrk="1" hangingPunct="1"/>
            <a:r>
              <a:rPr lang="en-US" dirty="0"/>
              <a:t>Describe common integration points between ClaimCenter data model entities and external systems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Line 3"/>
          <p:cNvSpPr>
            <a:spLocks noChangeShapeType="1"/>
          </p:cNvSpPr>
          <p:nvPr/>
        </p:nvSpPr>
        <p:spPr bwMode="auto">
          <a:xfrm flipH="1" flipV="1">
            <a:off x="1515942" y="3043508"/>
            <a:ext cx="0" cy="104748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4" name="Line 3"/>
          <p:cNvSpPr>
            <a:spLocks noChangeShapeType="1"/>
          </p:cNvSpPr>
          <p:nvPr/>
        </p:nvSpPr>
        <p:spPr bwMode="auto">
          <a:xfrm flipV="1">
            <a:off x="1190625" y="2876550"/>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8" name="Line 214"/>
          <p:cNvSpPr>
            <a:spLocks noChangeShapeType="1"/>
          </p:cNvSpPr>
          <p:nvPr/>
        </p:nvSpPr>
        <p:spPr bwMode="auto">
          <a:xfrm>
            <a:off x="1609725" y="3045812"/>
            <a:ext cx="0" cy="25586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0" name="Line 2"/>
          <p:cNvSpPr>
            <a:spLocks noChangeShapeType="1"/>
          </p:cNvSpPr>
          <p:nvPr/>
        </p:nvSpPr>
        <p:spPr bwMode="auto">
          <a:xfrm>
            <a:off x="1738313" y="1990725"/>
            <a:ext cx="0" cy="38750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flipV="1">
            <a:off x="1357313" y="1985963"/>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a:xfrm>
            <a:off x="495300" y="120650"/>
            <a:ext cx="8318500" cy="485775"/>
          </a:xfrm>
        </p:spPr>
        <p:txBody>
          <a:bodyPr/>
          <a:lstStyle/>
          <a:p>
            <a:pPr eaLnBrk="1" hangingPunct="1"/>
            <a:r>
              <a:rPr lang="en-US"/>
              <a:t>Review: ClaimCenter data model</a:t>
            </a:r>
          </a:p>
        </p:txBody>
      </p:sp>
      <p:grpSp>
        <p:nvGrpSpPr>
          <p:cNvPr id="22533" name="Group 5"/>
          <p:cNvGrpSpPr>
            <a:grpSpLocks/>
          </p:cNvGrpSpPr>
          <p:nvPr/>
        </p:nvGrpSpPr>
        <p:grpSpPr bwMode="auto">
          <a:xfrm flipH="1">
            <a:off x="4435475" y="1493838"/>
            <a:ext cx="1006475" cy="477837"/>
            <a:chOff x="0" y="2816"/>
            <a:chExt cx="634" cy="301"/>
          </a:xfrm>
        </p:grpSpPr>
        <p:sp>
          <p:nvSpPr>
            <p:cNvPr id="2273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3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2534" name="Group 8"/>
          <p:cNvGrpSpPr>
            <a:grpSpLocks/>
          </p:cNvGrpSpPr>
          <p:nvPr/>
        </p:nvGrpSpPr>
        <p:grpSpPr bwMode="auto">
          <a:xfrm flipH="1">
            <a:off x="2932113" y="3243263"/>
            <a:ext cx="1150937" cy="692150"/>
            <a:chOff x="2745" y="2043"/>
            <a:chExt cx="725" cy="436"/>
          </a:xfrm>
        </p:grpSpPr>
        <p:sp>
          <p:nvSpPr>
            <p:cNvPr id="2272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272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2535" name="Group 11"/>
          <p:cNvGrpSpPr>
            <a:grpSpLocks/>
          </p:cNvGrpSpPr>
          <p:nvPr/>
        </p:nvGrpSpPr>
        <p:grpSpPr bwMode="auto">
          <a:xfrm flipH="1">
            <a:off x="6897688" y="954088"/>
            <a:ext cx="1006475" cy="477837"/>
            <a:chOff x="0" y="2816"/>
            <a:chExt cx="634" cy="301"/>
          </a:xfrm>
        </p:grpSpPr>
        <p:sp>
          <p:nvSpPr>
            <p:cNvPr id="2272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2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253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54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2543" name="Group 21"/>
          <p:cNvGrpSpPr>
            <a:grpSpLocks/>
          </p:cNvGrpSpPr>
          <p:nvPr/>
        </p:nvGrpSpPr>
        <p:grpSpPr bwMode="auto">
          <a:xfrm flipH="1">
            <a:off x="6294438" y="2233613"/>
            <a:ext cx="858837" cy="152400"/>
            <a:chOff x="4441" y="3335"/>
            <a:chExt cx="541" cy="96"/>
          </a:xfrm>
        </p:grpSpPr>
        <p:sp>
          <p:nvSpPr>
            <p:cNvPr id="2272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4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0" name="Group 31"/>
          <p:cNvGrpSpPr>
            <a:grpSpLocks/>
          </p:cNvGrpSpPr>
          <p:nvPr/>
        </p:nvGrpSpPr>
        <p:grpSpPr bwMode="auto">
          <a:xfrm>
            <a:off x="3005138" y="5840413"/>
            <a:ext cx="1006475" cy="488950"/>
            <a:chOff x="1902" y="3679"/>
            <a:chExt cx="634" cy="308"/>
          </a:xfrm>
        </p:grpSpPr>
        <p:sp>
          <p:nvSpPr>
            <p:cNvPr id="22721"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722"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255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55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2553" name="Group 36"/>
          <p:cNvGrpSpPr>
            <a:grpSpLocks/>
          </p:cNvGrpSpPr>
          <p:nvPr/>
        </p:nvGrpSpPr>
        <p:grpSpPr bwMode="auto">
          <a:xfrm flipH="1">
            <a:off x="4510088" y="6118225"/>
            <a:ext cx="858837" cy="152400"/>
            <a:chOff x="4441" y="3335"/>
            <a:chExt cx="541" cy="96"/>
          </a:xfrm>
        </p:grpSpPr>
        <p:sp>
          <p:nvSpPr>
            <p:cNvPr id="2271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5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8" name="Group 44"/>
          <p:cNvGrpSpPr>
            <a:grpSpLocks/>
          </p:cNvGrpSpPr>
          <p:nvPr/>
        </p:nvGrpSpPr>
        <p:grpSpPr bwMode="auto">
          <a:xfrm flipH="1">
            <a:off x="4435475" y="3351213"/>
            <a:ext cx="1006475" cy="477837"/>
            <a:chOff x="0" y="2816"/>
            <a:chExt cx="634" cy="301"/>
          </a:xfrm>
        </p:grpSpPr>
        <p:sp>
          <p:nvSpPr>
            <p:cNvPr id="2271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255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63" name="Group 52"/>
          <p:cNvGrpSpPr>
            <a:grpSpLocks/>
          </p:cNvGrpSpPr>
          <p:nvPr/>
        </p:nvGrpSpPr>
        <p:grpSpPr bwMode="auto">
          <a:xfrm flipH="1">
            <a:off x="5572125" y="4429125"/>
            <a:ext cx="1006475" cy="488950"/>
            <a:chOff x="1959" y="3278"/>
            <a:chExt cx="634" cy="308"/>
          </a:xfrm>
        </p:grpSpPr>
        <p:sp>
          <p:nvSpPr>
            <p:cNvPr id="2271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2564" name="Group 55"/>
          <p:cNvGrpSpPr>
            <a:grpSpLocks/>
          </p:cNvGrpSpPr>
          <p:nvPr/>
        </p:nvGrpSpPr>
        <p:grpSpPr bwMode="auto">
          <a:xfrm>
            <a:off x="6102350" y="3351213"/>
            <a:ext cx="1230313" cy="484187"/>
            <a:chOff x="3844" y="2139"/>
            <a:chExt cx="775" cy="305"/>
          </a:xfrm>
        </p:grpSpPr>
        <p:sp>
          <p:nvSpPr>
            <p:cNvPr id="2270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2710" name="Group 58"/>
            <p:cNvGrpSpPr>
              <a:grpSpLocks/>
            </p:cNvGrpSpPr>
            <p:nvPr/>
          </p:nvGrpSpPr>
          <p:grpSpPr bwMode="auto">
            <a:xfrm flipH="1">
              <a:off x="3961" y="2318"/>
              <a:ext cx="541" cy="96"/>
              <a:chOff x="4441" y="3335"/>
              <a:chExt cx="541" cy="96"/>
            </a:xfrm>
          </p:grpSpPr>
          <p:sp>
            <p:nvSpPr>
              <p:cNvPr id="2271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2565" name="Group 62"/>
          <p:cNvGrpSpPr>
            <a:grpSpLocks/>
          </p:cNvGrpSpPr>
          <p:nvPr/>
        </p:nvGrpSpPr>
        <p:grpSpPr bwMode="auto">
          <a:xfrm flipH="1">
            <a:off x="6842125" y="4433888"/>
            <a:ext cx="1006475" cy="477837"/>
            <a:chOff x="0" y="2816"/>
            <a:chExt cx="634" cy="301"/>
          </a:xfrm>
        </p:grpSpPr>
        <p:sp>
          <p:nvSpPr>
            <p:cNvPr id="2270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256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8"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9"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81" name="Group 95"/>
          <p:cNvGrpSpPr>
            <a:grpSpLocks/>
          </p:cNvGrpSpPr>
          <p:nvPr/>
        </p:nvGrpSpPr>
        <p:grpSpPr bwMode="auto">
          <a:xfrm flipH="1">
            <a:off x="836613" y="3228975"/>
            <a:ext cx="1111250" cy="477838"/>
            <a:chOff x="4433" y="321"/>
            <a:chExt cx="700" cy="301"/>
          </a:xfrm>
        </p:grpSpPr>
        <p:sp>
          <p:nvSpPr>
            <p:cNvPr id="2270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Document</a:t>
              </a:r>
            </a:p>
          </p:txBody>
        </p:sp>
      </p:grpSp>
      <p:grpSp>
        <p:nvGrpSpPr>
          <p:cNvPr id="22582" name="Group 98"/>
          <p:cNvGrpSpPr>
            <a:grpSpLocks/>
          </p:cNvGrpSpPr>
          <p:nvPr/>
        </p:nvGrpSpPr>
        <p:grpSpPr bwMode="auto">
          <a:xfrm flipH="1">
            <a:off x="836613" y="4987925"/>
            <a:ext cx="1111250" cy="477838"/>
            <a:chOff x="4433" y="321"/>
            <a:chExt cx="700" cy="301"/>
          </a:xfrm>
        </p:grpSpPr>
        <p:sp>
          <p:nvSpPr>
            <p:cNvPr id="2270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2583" name="Group 101"/>
          <p:cNvGrpSpPr>
            <a:grpSpLocks/>
          </p:cNvGrpSpPr>
          <p:nvPr/>
        </p:nvGrpSpPr>
        <p:grpSpPr bwMode="auto">
          <a:xfrm flipH="1">
            <a:off x="836613" y="5868988"/>
            <a:ext cx="1111250" cy="477837"/>
            <a:chOff x="4433" y="321"/>
            <a:chExt cx="700" cy="301"/>
          </a:xfrm>
        </p:grpSpPr>
        <p:sp>
          <p:nvSpPr>
            <p:cNvPr id="2270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2584" name="Group 104"/>
          <p:cNvGrpSpPr>
            <a:grpSpLocks/>
          </p:cNvGrpSpPr>
          <p:nvPr/>
        </p:nvGrpSpPr>
        <p:grpSpPr bwMode="auto">
          <a:xfrm flipH="1">
            <a:off x="836613" y="4108450"/>
            <a:ext cx="1111250" cy="477838"/>
            <a:chOff x="4433" y="321"/>
            <a:chExt cx="700" cy="301"/>
          </a:xfrm>
        </p:grpSpPr>
        <p:sp>
          <p:nvSpPr>
            <p:cNvPr id="2269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69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2585"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6"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7"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8"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9"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0"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1"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2"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3"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4"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5"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7"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8"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9"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3"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4"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5"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6"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7"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0"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1"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2"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3"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4"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5"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6"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7"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8"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9"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0"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1"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2"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3"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4" name="Line 149"/>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5" name="Line 150"/>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6" name="Line 151"/>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152"/>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28" name="Group 153"/>
          <p:cNvGrpSpPr>
            <a:grpSpLocks/>
          </p:cNvGrpSpPr>
          <p:nvPr/>
        </p:nvGrpSpPr>
        <p:grpSpPr bwMode="auto">
          <a:xfrm>
            <a:off x="606425" y="990600"/>
            <a:ext cx="1960563" cy="1003300"/>
            <a:chOff x="427" y="687"/>
            <a:chExt cx="1235" cy="632"/>
          </a:xfrm>
        </p:grpSpPr>
        <p:grpSp>
          <p:nvGrpSpPr>
            <p:cNvPr id="22691" name="Group 154"/>
            <p:cNvGrpSpPr>
              <a:grpSpLocks/>
            </p:cNvGrpSpPr>
            <p:nvPr/>
          </p:nvGrpSpPr>
          <p:grpSpPr bwMode="auto">
            <a:xfrm flipH="1">
              <a:off x="971" y="732"/>
              <a:ext cx="634" cy="301"/>
              <a:chOff x="0" y="2816"/>
              <a:chExt cx="634" cy="301"/>
            </a:xfrm>
          </p:grpSpPr>
          <p:sp>
            <p:nvSpPr>
              <p:cNvPr id="22696" name="Rectangle 15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7" name="Text Box 15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2692" name="Group 157"/>
            <p:cNvGrpSpPr>
              <a:grpSpLocks/>
            </p:cNvGrpSpPr>
            <p:nvPr/>
          </p:nvGrpSpPr>
          <p:grpSpPr bwMode="auto">
            <a:xfrm flipH="1">
              <a:off x="479" y="970"/>
              <a:ext cx="634" cy="301"/>
              <a:chOff x="0" y="2816"/>
              <a:chExt cx="634" cy="301"/>
            </a:xfrm>
          </p:grpSpPr>
          <p:sp>
            <p:nvSpPr>
              <p:cNvPr id="22694" name="Rectangle 15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5" name="Text Box 15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2693" name="Rectangle 16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629" name="Line 16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0" name="Line 16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1" name="Line 16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2" name="Line 16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3" name="Line 16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4" name="Line 16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5" name="Line 167"/>
          <p:cNvSpPr>
            <a:spLocks noChangeShapeType="1"/>
          </p:cNvSpPr>
          <p:nvPr/>
        </p:nvSpPr>
        <p:spPr bwMode="auto">
          <a:xfrm>
            <a:off x="2271713" y="1976438"/>
            <a:ext cx="1066800" cy="12604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6" name="Line 168"/>
          <p:cNvSpPr>
            <a:spLocks noChangeShapeType="1"/>
          </p:cNvSpPr>
          <p:nvPr/>
        </p:nvSpPr>
        <p:spPr bwMode="auto">
          <a:xfrm>
            <a:off x="2566988" y="1666875"/>
            <a:ext cx="1974850" cy="1681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7" name="Line 169"/>
          <p:cNvSpPr>
            <a:spLocks noChangeShapeType="1"/>
          </p:cNvSpPr>
          <p:nvPr/>
        </p:nvSpPr>
        <p:spPr bwMode="auto">
          <a:xfrm flipV="1">
            <a:off x="4429125" y="3248025"/>
            <a:ext cx="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8" name="Line 170"/>
          <p:cNvSpPr>
            <a:spLocks noChangeShapeType="1"/>
          </p:cNvSpPr>
          <p:nvPr/>
        </p:nvSpPr>
        <p:spPr bwMode="auto">
          <a:xfrm>
            <a:off x="4429125" y="3243263"/>
            <a:ext cx="147638" cy="42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171"/>
          <p:cNvSpPr>
            <a:spLocks noChangeShapeType="1"/>
          </p:cNvSpPr>
          <p:nvPr/>
        </p:nvSpPr>
        <p:spPr bwMode="auto">
          <a:xfrm>
            <a:off x="4557713" y="3281363"/>
            <a:ext cx="42862"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0" name="Line 172"/>
          <p:cNvSpPr>
            <a:spLocks noChangeShapeType="1"/>
          </p:cNvSpPr>
          <p:nvPr/>
        </p:nvSpPr>
        <p:spPr bwMode="auto">
          <a:xfrm flipV="1">
            <a:off x="3209925" y="3086100"/>
            <a:ext cx="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1" name="Line 173"/>
          <p:cNvSpPr>
            <a:spLocks noChangeShapeType="1"/>
          </p:cNvSpPr>
          <p:nvPr/>
        </p:nvSpPr>
        <p:spPr bwMode="auto">
          <a:xfrm>
            <a:off x="3209925" y="3086100"/>
            <a:ext cx="252413" cy="157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2" name="Line 174"/>
          <p:cNvSpPr>
            <a:spLocks noChangeShapeType="1"/>
          </p:cNvSpPr>
          <p:nvPr/>
        </p:nvSpPr>
        <p:spPr bwMode="auto">
          <a:xfrm flipH="1" flipV="1">
            <a:off x="2162175" y="1990725"/>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3" name="Line 175"/>
          <p:cNvSpPr>
            <a:spLocks noChangeShapeType="1"/>
          </p:cNvSpPr>
          <p:nvPr/>
        </p:nvSpPr>
        <p:spPr bwMode="auto">
          <a:xfrm flipV="1">
            <a:off x="2362200" y="1995488"/>
            <a:ext cx="5715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4" name="Line 176"/>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5" name="Line 177"/>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6" name="Line 178"/>
          <p:cNvSpPr>
            <a:spLocks noChangeShapeType="1"/>
          </p:cNvSpPr>
          <p:nvPr/>
        </p:nvSpPr>
        <p:spPr bwMode="auto">
          <a:xfrm flipV="1">
            <a:off x="1257300" y="3976688"/>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7" name="Line 179"/>
          <p:cNvSpPr>
            <a:spLocks noChangeShapeType="1"/>
          </p:cNvSpPr>
          <p:nvPr/>
        </p:nvSpPr>
        <p:spPr bwMode="auto">
          <a:xfrm>
            <a:off x="1328738" y="3976688"/>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8" name="Line 180"/>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9" name="Line 181"/>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0" name="Line 182"/>
          <p:cNvSpPr>
            <a:spLocks noChangeShapeType="1"/>
          </p:cNvSpPr>
          <p:nvPr/>
        </p:nvSpPr>
        <p:spPr bwMode="auto">
          <a:xfrm flipV="1">
            <a:off x="1600200" y="5738813"/>
            <a:ext cx="138113"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1" name="Line 183"/>
          <p:cNvSpPr>
            <a:spLocks noChangeShapeType="1"/>
          </p:cNvSpPr>
          <p:nvPr/>
        </p:nvSpPr>
        <p:spPr bwMode="auto">
          <a:xfrm>
            <a:off x="1738313" y="5738813"/>
            <a:ext cx="104775"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2" name="Group 184"/>
          <p:cNvGrpSpPr>
            <a:grpSpLocks/>
          </p:cNvGrpSpPr>
          <p:nvPr/>
        </p:nvGrpSpPr>
        <p:grpSpPr bwMode="auto">
          <a:xfrm>
            <a:off x="8118475" y="488950"/>
            <a:ext cx="841375" cy="987425"/>
            <a:chOff x="5129" y="508"/>
            <a:chExt cx="530" cy="622"/>
          </a:xfrm>
        </p:grpSpPr>
        <p:pic>
          <p:nvPicPr>
            <p:cNvPr id="22689" name="Picture 18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0" name="Text Box 186"/>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22653" name="Line 187"/>
          <p:cNvSpPr>
            <a:spLocks noChangeShapeType="1"/>
          </p:cNvSpPr>
          <p:nvPr/>
        </p:nvSpPr>
        <p:spPr bwMode="auto">
          <a:xfrm flipH="1" flipV="1">
            <a:off x="7922386" y="1190625"/>
            <a:ext cx="3317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54" name="Group 188"/>
          <p:cNvGrpSpPr>
            <a:grpSpLocks/>
          </p:cNvGrpSpPr>
          <p:nvPr/>
        </p:nvGrpSpPr>
        <p:grpSpPr bwMode="auto">
          <a:xfrm>
            <a:off x="8118475" y="5568257"/>
            <a:ext cx="841375" cy="982662"/>
            <a:chOff x="5131" y="3451"/>
            <a:chExt cx="530" cy="619"/>
          </a:xfrm>
        </p:grpSpPr>
        <p:pic>
          <p:nvPicPr>
            <p:cNvPr id="22687"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8"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22655" name="Line 191"/>
          <p:cNvSpPr>
            <a:spLocks noChangeShapeType="1"/>
          </p:cNvSpPr>
          <p:nvPr/>
        </p:nvSpPr>
        <p:spPr bwMode="auto">
          <a:xfrm>
            <a:off x="5446713" y="6088063"/>
            <a:ext cx="2795587"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6" name="Group 192"/>
          <p:cNvGrpSpPr>
            <a:grpSpLocks/>
          </p:cNvGrpSpPr>
          <p:nvPr/>
        </p:nvGrpSpPr>
        <p:grpSpPr bwMode="auto">
          <a:xfrm>
            <a:off x="8118475" y="2644105"/>
            <a:ext cx="841375" cy="987425"/>
            <a:chOff x="5131" y="1278"/>
            <a:chExt cx="530" cy="622"/>
          </a:xfrm>
        </p:grpSpPr>
        <p:pic>
          <p:nvPicPr>
            <p:cNvPr id="22685" name="Picture 19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6" name="Text Box 19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22657" name="Group 195"/>
          <p:cNvGrpSpPr>
            <a:grpSpLocks/>
          </p:cNvGrpSpPr>
          <p:nvPr/>
        </p:nvGrpSpPr>
        <p:grpSpPr bwMode="auto">
          <a:xfrm>
            <a:off x="8118475" y="3641675"/>
            <a:ext cx="841375" cy="973138"/>
            <a:chOff x="5122" y="2798"/>
            <a:chExt cx="530" cy="613"/>
          </a:xfrm>
        </p:grpSpPr>
        <p:pic>
          <p:nvPicPr>
            <p:cNvPr id="22683" name="Picture 19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4" name="Text Box 19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Check</a:t>
              </a:r>
              <a:br>
                <a:rPr lang="en-US" sz="1400" dirty="0">
                  <a:solidFill>
                    <a:schemeClr val="accent1"/>
                  </a:solidFill>
                </a:rPr>
              </a:br>
              <a:r>
                <a:rPr lang="en-US" sz="1400" dirty="0">
                  <a:solidFill>
                    <a:schemeClr val="accent1"/>
                  </a:solidFill>
                </a:rPr>
                <a:t>Process.</a:t>
              </a:r>
            </a:p>
          </p:txBody>
        </p:sp>
      </p:grpSp>
      <p:sp>
        <p:nvSpPr>
          <p:cNvPr id="22658" name="Line 198"/>
          <p:cNvSpPr>
            <a:spLocks noChangeShapeType="1"/>
          </p:cNvSpPr>
          <p:nvPr/>
        </p:nvSpPr>
        <p:spPr bwMode="auto">
          <a:xfrm>
            <a:off x="7327900" y="3450675"/>
            <a:ext cx="914400"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9" name="Line 199"/>
          <p:cNvSpPr>
            <a:spLocks noChangeShapeType="1"/>
          </p:cNvSpPr>
          <p:nvPr/>
        </p:nvSpPr>
        <p:spPr bwMode="auto">
          <a:xfrm>
            <a:off x="7834312" y="4467225"/>
            <a:ext cx="417513"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60" name="Group 200"/>
          <p:cNvGrpSpPr>
            <a:grpSpLocks/>
          </p:cNvGrpSpPr>
          <p:nvPr/>
        </p:nvGrpSpPr>
        <p:grpSpPr bwMode="auto">
          <a:xfrm>
            <a:off x="8118475" y="1514391"/>
            <a:ext cx="841375" cy="987425"/>
            <a:chOff x="5122" y="1967"/>
            <a:chExt cx="530" cy="622"/>
          </a:xfrm>
        </p:grpSpPr>
        <p:pic>
          <p:nvPicPr>
            <p:cNvPr id="22681" name="Picture 20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2" name="Text Box 202"/>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Doc.</a:t>
              </a:r>
              <a:br>
                <a:rPr lang="en-US" sz="1400" dirty="0">
                  <a:solidFill>
                    <a:schemeClr val="accent1"/>
                  </a:solidFill>
                </a:rPr>
              </a:br>
              <a:r>
                <a:rPr lang="en-US" sz="1400" dirty="0">
                  <a:solidFill>
                    <a:schemeClr val="accent1"/>
                  </a:solidFill>
                </a:rPr>
                <a:t>Storage</a:t>
              </a:r>
            </a:p>
          </p:txBody>
        </p:sp>
      </p:grpSp>
      <p:sp>
        <p:nvSpPr>
          <p:cNvPr id="22661" name="Line 203"/>
          <p:cNvSpPr>
            <a:spLocks noChangeShapeType="1"/>
          </p:cNvSpPr>
          <p:nvPr/>
        </p:nvSpPr>
        <p:spPr bwMode="auto">
          <a:xfrm flipH="1">
            <a:off x="1933410" y="2610607"/>
            <a:ext cx="388308" cy="732668"/>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62" name="Line 204"/>
          <p:cNvSpPr>
            <a:spLocks noChangeShapeType="1"/>
          </p:cNvSpPr>
          <p:nvPr/>
        </p:nvSpPr>
        <p:spPr bwMode="auto">
          <a:xfrm>
            <a:off x="2321717" y="2616200"/>
            <a:ext cx="6233877" cy="0"/>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63" name="Group 205"/>
          <p:cNvGrpSpPr>
            <a:grpSpLocks/>
          </p:cNvGrpSpPr>
          <p:nvPr/>
        </p:nvGrpSpPr>
        <p:grpSpPr bwMode="auto">
          <a:xfrm>
            <a:off x="4429125" y="3824288"/>
            <a:ext cx="180975" cy="71437"/>
            <a:chOff x="2790" y="2409"/>
            <a:chExt cx="114" cy="45"/>
          </a:xfrm>
        </p:grpSpPr>
        <p:sp>
          <p:nvSpPr>
            <p:cNvPr id="22678" name="Line 206"/>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9" name="Line 207"/>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80" name="Line 208"/>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664"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5"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6"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0"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1"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2"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3"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4"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5"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6"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7"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bg1"/>
                </a:solidFill>
              </a:rPr>
              <a:t>Service Request</a:t>
            </a:r>
          </a:p>
        </p:txBody>
      </p:sp>
      <p:sp>
        <p:nvSpPr>
          <p:cNvPr id="206"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8"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9" name="Group 188"/>
          <p:cNvGrpSpPr>
            <a:grpSpLocks/>
          </p:cNvGrpSpPr>
          <p:nvPr/>
        </p:nvGrpSpPr>
        <p:grpSpPr bwMode="auto">
          <a:xfrm>
            <a:off x="8134908" y="4587875"/>
            <a:ext cx="841375" cy="982662"/>
            <a:chOff x="5131" y="3451"/>
            <a:chExt cx="530" cy="619"/>
          </a:xfrm>
        </p:grpSpPr>
        <p:pic>
          <p:nvPicPr>
            <p:cNvPr id="210"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Vendor Portal</a:t>
              </a:r>
            </a:p>
          </p:txBody>
        </p:sp>
      </p:grpSp>
      <p:sp>
        <p:nvSpPr>
          <p:cNvPr id="212" name="Line 203"/>
          <p:cNvSpPr>
            <a:spLocks noChangeShapeType="1"/>
          </p:cNvSpPr>
          <p:nvPr/>
        </p:nvSpPr>
        <p:spPr bwMode="auto">
          <a:xfrm flipV="1">
            <a:off x="8544870" y="2489198"/>
            <a:ext cx="2787" cy="127001"/>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3"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4"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19"/>
          <p:cNvSpPr>
            <a:spLocks noChangeShapeType="1"/>
          </p:cNvSpPr>
          <p:nvPr/>
        </p:nvSpPr>
        <p:spPr bwMode="auto">
          <a:xfrm flipV="1">
            <a:off x="1808163" y="2078860"/>
            <a:ext cx="4411662"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0"/>
          <p:cNvSpPr>
            <a:spLocks noChangeShapeType="1"/>
          </p:cNvSpPr>
          <p:nvPr/>
        </p:nvSpPr>
        <p:spPr bwMode="auto">
          <a:xfrm flipH="1">
            <a:off x="1654175" y="2388357"/>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221"/>
          <p:cNvSpPr>
            <a:spLocks noChangeShapeType="1"/>
          </p:cNvSpPr>
          <p:nvPr/>
        </p:nvSpPr>
        <p:spPr bwMode="auto">
          <a:xfrm>
            <a:off x="1816100" y="2388357"/>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4" name="Line 167"/>
          <p:cNvSpPr>
            <a:spLocks noChangeShapeType="1"/>
          </p:cNvSpPr>
          <p:nvPr/>
        </p:nvSpPr>
        <p:spPr bwMode="auto">
          <a:xfrm>
            <a:off x="1928097" y="2786927"/>
            <a:ext cx="998538" cy="56091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4"/>
          <p:cNvSpPr>
            <a:spLocks noChangeShapeType="1"/>
          </p:cNvSpPr>
          <p:nvPr/>
        </p:nvSpPr>
        <p:spPr bwMode="auto">
          <a:xfrm flipH="1" flipV="1">
            <a:off x="1958974" y="2865238"/>
            <a:ext cx="1127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75"/>
          <p:cNvSpPr>
            <a:spLocks noChangeShapeType="1"/>
          </p:cNvSpPr>
          <p:nvPr/>
        </p:nvSpPr>
        <p:spPr bwMode="auto">
          <a:xfrm flipH="1" flipV="1">
            <a:off x="1947863" y="2731294"/>
            <a:ext cx="123825" cy="1339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37"/>
          <p:cNvSpPr>
            <a:spLocks noChangeShapeType="1"/>
          </p:cNvSpPr>
          <p:nvPr/>
        </p:nvSpPr>
        <p:spPr bwMode="auto">
          <a:xfrm flipH="1" flipV="1">
            <a:off x="1600200" y="5589588"/>
            <a:ext cx="1382802"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0"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1"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2"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0"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1"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2"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3" name="Line 217"/>
          <p:cNvSpPr>
            <a:spLocks noChangeShapeType="1"/>
          </p:cNvSpPr>
          <p:nvPr/>
        </p:nvSpPr>
        <p:spPr bwMode="auto">
          <a:xfrm flipH="1" flipV="1">
            <a:off x="912681" y="1939838"/>
            <a:ext cx="1" cy="61285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220"/>
          <p:cNvSpPr>
            <a:spLocks noChangeShapeType="1"/>
          </p:cNvSpPr>
          <p:nvPr/>
        </p:nvSpPr>
        <p:spPr bwMode="auto">
          <a:xfrm flipH="1">
            <a:off x="835023" y="2452099"/>
            <a:ext cx="77657" cy="10563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 name="Line 221"/>
          <p:cNvSpPr>
            <a:spLocks noChangeShapeType="1"/>
          </p:cNvSpPr>
          <p:nvPr/>
        </p:nvSpPr>
        <p:spPr bwMode="auto">
          <a:xfrm>
            <a:off x="912683" y="2447012"/>
            <a:ext cx="58868" cy="10568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ClaimCenter-specific data model Issues</a:t>
            </a:r>
          </a:p>
        </p:txBody>
      </p:sp>
      <p:sp>
        <p:nvSpPr>
          <p:cNvPr id="23555" name="Rectangle 3"/>
          <p:cNvSpPr>
            <a:spLocks noGrp="1" noChangeArrowheads="1"/>
          </p:cNvSpPr>
          <p:nvPr>
            <p:ph idx="1"/>
          </p:nvPr>
        </p:nvSpPr>
        <p:spPr>
          <a:xfrm>
            <a:off x="519113" y="906463"/>
            <a:ext cx="8318500" cy="5197475"/>
          </a:xfrm>
        </p:spPr>
        <p:txBody>
          <a:bodyPr/>
          <a:lstStyle/>
          <a:p>
            <a:pPr>
              <a:buFont typeface="Arial" charset="0"/>
              <a:buChar char="•"/>
            </a:pPr>
            <a:r>
              <a:rPr lang="en-US" dirty="0"/>
              <a:t>The "extractable" delegate</a:t>
            </a:r>
          </a:p>
          <a:p>
            <a:pPr lvl="1"/>
            <a:r>
              <a:rPr lang="en-US" dirty="0"/>
              <a:t>An extractable entity is one that can be removed (archived or purged) from the primary database</a:t>
            </a:r>
          </a:p>
          <a:p>
            <a:pPr lvl="1"/>
            <a:r>
              <a:rPr lang="en-US" dirty="0"/>
              <a:t>Any entity with a FK to a claim or to a claim-owned entity </a:t>
            </a:r>
            <a:r>
              <a:rPr lang="en-US" b="1" dirty="0"/>
              <a:t>must</a:t>
            </a:r>
            <a:r>
              <a:rPr lang="en-US" dirty="0"/>
              <a:t> implement the extractable delegate</a:t>
            </a:r>
          </a:p>
          <a:p>
            <a:pPr lvl="2"/>
            <a:r>
              <a:rPr lang="en-US" dirty="0"/>
              <a:t>Failing to do this will result in an error when starting the ClaimCenter server</a:t>
            </a:r>
          </a:p>
          <a:p>
            <a:pPr>
              <a:buFont typeface="Arial" charset="0"/>
              <a:buChar char="•"/>
            </a:pPr>
            <a:r>
              <a:rPr lang="en-US" dirty="0"/>
              <a:t>Triggering validation</a:t>
            </a:r>
          </a:p>
          <a:p>
            <a:pPr lvl="1"/>
            <a:r>
              <a:rPr lang="en-US" dirty="0"/>
              <a:t>Core ClaimCenter has </a:t>
            </a:r>
            <a:r>
              <a:rPr lang="en-US" dirty="0" err="1"/>
              <a:t>validatable</a:t>
            </a:r>
            <a:r>
              <a:rPr lang="en-US" dirty="0"/>
              <a:t> entities </a:t>
            </a:r>
          </a:p>
          <a:p>
            <a:pPr lvl="2"/>
            <a:r>
              <a:rPr lang="en-US" dirty="0"/>
              <a:t>Entities with validation levels</a:t>
            </a:r>
          </a:p>
          <a:p>
            <a:pPr lvl="1"/>
            <a:r>
              <a:rPr lang="en-US" dirty="0"/>
              <a:t>Entity validation occurs when entity changes</a:t>
            </a:r>
          </a:p>
          <a:p>
            <a:pPr lvl="1"/>
            <a:r>
              <a:rPr lang="en-US" dirty="0"/>
              <a:t>Changing a sub-entity can trigger a parent entity to be validated</a:t>
            </a:r>
          </a:p>
          <a:p>
            <a:pPr lvl="1"/>
            <a:r>
              <a:rPr lang="en-US" dirty="0"/>
              <a:t>Details in the upcoming "Validation Rules" lesson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ClaimCenter data model entities</a:t>
            </a:r>
          </a:p>
          <a:p>
            <a:pPr>
              <a:lnSpc>
                <a:spcPct val="150000"/>
              </a:lnSpc>
              <a:buFont typeface="Arial" charset="0"/>
              <a:buChar char="•"/>
            </a:pPr>
            <a:r>
              <a:rPr lang="en-US" sz="2800" dirty="0"/>
              <a:t>Importing data into ClaimCenter</a:t>
            </a:r>
          </a:p>
        </p:txBody>
      </p:sp>
    </p:spTree>
    <p:extLst>
      <p:ext uri="{BB962C8B-B14F-4D97-AF65-F5344CB8AC3E}">
        <p14:creationId xmlns:p14="http://schemas.microsoft.com/office/powerpoint/2010/main" val="8037620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6"/>
          <p:cNvSpPr>
            <a:spLocks noChangeShapeType="1"/>
          </p:cNvSpPr>
          <p:nvPr/>
        </p:nvSpPr>
        <p:spPr bwMode="auto">
          <a:xfrm flipH="1">
            <a:off x="5426075" y="1839913"/>
            <a:ext cx="15525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7" name="Rectangle 2"/>
          <p:cNvSpPr>
            <a:spLocks noGrp="1" noChangeArrowheads="1"/>
          </p:cNvSpPr>
          <p:nvPr>
            <p:ph type="title"/>
          </p:nvPr>
        </p:nvSpPr>
        <p:spPr/>
        <p:txBody>
          <a:bodyPr/>
          <a:lstStyle/>
          <a:p>
            <a:pPr eaLnBrk="1" hangingPunct="1"/>
            <a:r>
              <a:rPr lang="en-US"/>
              <a:t>Methods of data entry</a:t>
            </a:r>
          </a:p>
        </p:txBody>
      </p:sp>
      <p:sp>
        <p:nvSpPr>
          <p:cNvPr id="36868" name="Rectangle 3"/>
          <p:cNvSpPr>
            <a:spLocks noGrp="1" noChangeArrowheads="1"/>
          </p:cNvSpPr>
          <p:nvPr>
            <p:ph idx="1"/>
          </p:nvPr>
        </p:nvSpPr>
        <p:spPr>
          <a:xfrm>
            <a:off x="519113" y="4594225"/>
            <a:ext cx="8318500" cy="1795463"/>
          </a:xfrm>
        </p:spPr>
        <p:txBody>
          <a:bodyPr/>
          <a:lstStyle/>
          <a:p>
            <a:pPr>
              <a:buFont typeface="Arial" charset="0"/>
              <a:buChar char="•"/>
            </a:pPr>
            <a:r>
              <a:rPr lang="en-US"/>
              <a:t>Three ways data "arrives" in ClaimCenter database </a:t>
            </a:r>
          </a:p>
          <a:p>
            <a:pPr lvl="1"/>
            <a:r>
              <a:rPr lang="en-US"/>
              <a:t>Created by user action within ClaimCenter </a:t>
            </a:r>
          </a:p>
          <a:p>
            <a:pPr lvl="1"/>
            <a:r>
              <a:rPr lang="en-US"/>
              <a:t>Imported from file</a:t>
            </a:r>
          </a:p>
          <a:p>
            <a:pPr lvl="1"/>
            <a:r>
              <a:rPr lang="en-US"/>
              <a:t>Imported from system externally</a:t>
            </a:r>
          </a:p>
        </p:txBody>
      </p:sp>
      <p:pic>
        <p:nvPicPr>
          <p:cNvPr id="36870" name="Picture 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838" y="1352550"/>
            <a:ext cx="941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893763" y="2406650"/>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 action</a:t>
            </a:r>
          </a:p>
        </p:txBody>
      </p:sp>
      <p:grpSp>
        <p:nvGrpSpPr>
          <p:cNvPr id="36872" name="Group 8"/>
          <p:cNvGrpSpPr>
            <a:grpSpLocks/>
          </p:cNvGrpSpPr>
          <p:nvPr/>
        </p:nvGrpSpPr>
        <p:grpSpPr bwMode="auto">
          <a:xfrm>
            <a:off x="933450" y="1389063"/>
            <a:ext cx="1341438" cy="903287"/>
            <a:chOff x="2984" y="3331"/>
            <a:chExt cx="845" cy="569"/>
          </a:xfrm>
        </p:grpSpPr>
        <p:sp>
          <p:nvSpPr>
            <p:cNvPr id="36880"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6881" name="Group 10"/>
            <p:cNvGrpSpPr>
              <a:grpSpLocks/>
            </p:cNvGrpSpPr>
            <p:nvPr/>
          </p:nvGrpSpPr>
          <p:grpSpPr bwMode="auto">
            <a:xfrm>
              <a:off x="3386" y="3487"/>
              <a:ext cx="443" cy="398"/>
              <a:chOff x="4838" y="2218"/>
              <a:chExt cx="395" cy="355"/>
            </a:xfrm>
          </p:grpSpPr>
          <p:sp>
            <p:nvSpPr>
              <p:cNvPr id="36882" name="Freeform 1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1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1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1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1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1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8" name="Freeform 1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0"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1" name="Freeform 2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6873" name="Line 22"/>
          <p:cNvSpPr>
            <a:spLocks noChangeShapeType="1"/>
          </p:cNvSpPr>
          <p:nvPr/>
        </p:nvSpPr>
        <p:spPr bwMode="auto">
          <a:xfrm>
            <a:off x="2205038" y="1839913"/>
            <a:ext cx="14351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4" name="Text Box 23"/>
          <p:cNvSpPr txBox="1">
            <a:spLocks noChangeArrowheads="1"/>
          </p:cNvSpPr>
          <p:nvPr/>
        </p:nvSpPr>
        <p:spPr bwMode="auto">
          <a:xfrm>
            <a:off x="6694488" y="2406650"/>
            <a:ext cx="1470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external system</a:t>
            </a:r>
          </a:p>
        </p:txBody>
      </p:sp>
      <p:pic>
        <p:nvPicPr>
          <p:cNvPr id="36875" name="Picture 24"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3059113"/>
            <a:ext cx="7635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5"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3059113"/>
            <a:ext cx="903288"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Line 26"/>
          <p:cNvSpPr>
            <a:spLocks noChangeShapeType="1"/>
          </p:cNvSpPr>
          <p:nvPr/>
        </p:nvSpPr>
        <p:spPr bwMode="auto">
          <a:xfrm flipV="1">
            <a:off x="4144963" y="249872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8" name="Line 27"/>
          <p:cNvSpPr>
            <a:spLocks noChangeShapeType="1"/>
          </p:cNvSpPr>
          <p:nvPr/>
        </p:nvSpPr>
        <p:spPr bwMode="auto">
          <a:xfrm flipH="1" flipV="1">
            <a:off x="4645025" y="249872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9" name="Text Box 28"/>
          <p:cNvSpPr txBox="1">
            <a:spLocks noChangeArrowheads="1"/>
          </p:cNvSpPr>
          <p:nvPr/>
        </p:nvSpPr>
        <p:spPr bwMode="auto">
          <a:xfrm>
            <a:off x="3829050" y="271145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29" name="Picture 2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1479" y="1056006"/>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Data imported from files</a:t>
            </a:r>
          </a:p>
        </p:txBody>
      </p:sp>
      <p:sp>
        <p:nvSpPr>
          <p:cNvPr id="37891" name="Rectangle 3"/>
          <p:cNvSpPr>
            <a:spLocks noGrp="1" noChangeArrowheads="1"/>
          </p:cNvSpPr>
          <p:nvPr>
            <p:ph idx="1"/>
          </p:nvPr>
        </p:nvSpPr>
        <p:spPr>
          <a:xfrm>
            <a:off x="519113" y="1192213"/>
            <a:ext cx="5487987" cy="5197475"/>
          </a:xfrm>
        </p:spPr>
        <p:txBody>
          <a:bodyPr/>
          <a:lstStyle/>
          <a:p>
            <a:pPr>
              <a:buFont typeface="Arial" charset="0"/>
              <a:buChar char="•"/>
            </a:pPr>
            <a:r>
              <a:rPr lang="en-US"/>
              <a:t>Data typically imported prior to application launch</a:t>
            </a:r>
          </a:p>
          <a:p>
            <a:pPr lvl="1"/>
            <a:r>
              <a:rPr lang="en-US"/>
              <a:t>Permissions, roles, and authority limits</a:t>
            </a:r>
          </a:p>
          <a:p>
            <a:pPr lvl="1"/>
            <a:r>
              <a:rPr lang="en-US"/>
              <a:t>Users, groups, and security zones</a:t>
            </a:r>
          </a:p>
          <a:p>
            <a:pPr lvl="1"/>
            <a:r>
              <a:rPr lang="en-US"/>
              <a:t>Activity patterns</a:t>
            </a:r>
          </a:p>
          <a:p>
            <a:pPr lvl="1"/>
            <a:r>
              <a:rPr lang="en-US"/>
              <a:t>Script parameters</a:t>
            </a:r>
          </a:p>
          <a:p>
            <a:pPr>
              <a:buFont typeface="Arial" charset="0"/>
              <a:buChar char="•"/>
            </a:pPr>
            <a:r>
              <a:rPr lang="en-US"/>
              <a:t>Data can also be periodically exported and imported</a:t>
            </a:r>
          </a:p>
          <a:p>
            <a:pPr lvl="1"/>
            <a:r>
              <a:rPr lang="en-US"/>
              <a:t>For example, when security zones are reconfigured</a:t>
            </a:r>
          </a:p>
          <a:p>
            <a:pPr>
              <a:buFont typeface="Arial" charset="0"/>
              <a:buChar char="•"/>
            </a:pPr>
            <a:endParaRPr lang="en-US"/>
          </a:p>
        </p:txBody>
      </p:sp>
      <p:pic>
        <p:nvPicPr>
          <p:cNvPr id="37893"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8" y="3268663"/>
            <a:ext cx="7635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2" descr="icon - CSV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3268663"/>
            <a:ext cx="90328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3"/>
          <p:cNvSpPr>
            <a:spLocks noChangeShapeType="1"/>
          </p:cNvSpPr>
          <p:nvPr/>
        </p:nvSpPr>
        <p:spPr bwMode="auto">
          <a:xfrm flipV="1">
            <a:off x="7108825" y="270827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6" name="Line 14"/>
          <p:cNvSpPr>
            <a:spLocks noChangeShapeType="1"/>
          </p:cNvSpPr>
          <p:nvPr/>
        </p:nvSpPr>
        <p:spPr bwMode="auto">
          <a:xfrm flipH="1" flipV="1">
            <a:off x="7608888" y="270827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Text Box 15"/>
          <p:cNvSpPr txBox="1">
            <a:spLocks noChangeArrowheads="1"/>
          </p:cNvSpPr>
          <p:nvPr/>
        </p:nvSpPr>
        <p:spPr bwMode="auto">
          <a:xfrm>
            <a:off x="6792913" y="292100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10" name="Picture 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0294" y="1270739"/>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a:t>Command-line utility in &lt;installDirectory&gt;\admin\bin</a:t>
            </a:r>
          </a:p>
          <a:p>
            <a:pPr>
              <a:buFont typeface="Arial" charset="0"/>
              <a:buChar char="•"/>
            </a:pPr>
            <a:r>
              <a:rPr lang="en-US"/>
              <a:t>Imports one to many files in CSV or XML format</a:t>
            </a:r>
          </a:p>
          <a:p>
            <a:pPr>
              <a:buFont typeface="Arial" charset="0"/>
              <a:buChar char="•"/>
            </a:pPr>
            <a:r>
              <a:rPr lang="en-US"/>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File import via import admin screen</a:t>
            </a:r>
          </a:p>
        </p:txBody>
      </p:sp>
      <p:sp>
        <p:nvSpPr>
          <p:cNvPr id="39939" name="Rectangle 3"/>
          <p:cNvSpPr>
            <a:spLocks noGrp="1" noChangeArrowheads="1"/>
          </p:cNvSpPr>
          <p:nvPr>
            <p:ph idx="1"/>
          </p:nvPr>
        </p:nvSpPr>
        <p:spPr>
          <a:xfrm>
            <a:off x="519113" y="4678363"/>
            <a:ext cx="8318500" cy="1711325"/>
          </a:xfrm>
        </p:spPr>
        <p:txBody>
          <a:bodyPr/>
          <a:lstStyle/>
          <a:p>
            <a:pPr>
              <a:buFont typeface="Arial" charset="0"/>
              <a:buChar char="•"/>
            </a:pPr>
            <a:r>
              <a:rPr lang="en-US"/>
              <a:t>GUI tool on ClaimCenter's Administration tab</a:t>
            </a:r>
          </a:p>
          <a:p>
            <a:pPr>
              <a:buFont typeface="Arial" charset="0"/>
              <a:buChar char="•"/>
            </a:pPr>
            <a:r>
              <a:rPr lang="en-US"/>
              <a:t>Imports one file only in XML format</a:t>
            </a:r>
          </a:p>
          <a:p>
            <a:pPr>
              <a:buFont typeface="Arial" charset="0"/>
              <a:buChar char="•"/>
            </a:pPr>
            <a:r>
              <a:rPr lang="en-US"/>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01CF20D-487C-49EB-B8E0-4D16E79F7BF6}"/>
              </a:ext>
            </a:extLst>
          </p:cNvPr>
          <p:cNvPicPr>
            <a:picLocks noChangeAspect="1"/>
          </p:cNvPicPr>
          <p:nvPr/>
        </p:nvPicPr>
        <p:blipFill>
          <a:blip r:embed="rId4"/>
          <a:stretch>
            <a:fillRect/>
          </a:stretch>
        </p:blipFill>
        <p:spPr>
          <a:xfrm>
            <a:off x="1873730" y="1216276"/>
            <a:ext cx="6940069" cy="2552700"/>
          </a:xfrm>
          <a:prstGeom prst="rect">
            <a:avLst/>
          </a:prstGeom>
          <a:ln>
            <a:solidFill>
              <a:schemeClr val="bg1"/>
            </a:solidFill>
          </a:ln>
        </p:spPr>
      </p:pic>
      <p:sp>
        <p:nvSpPr>
          <p:cNvPr id="11" name="AutoShape 4">
            <a:extLst>
              <a:ext uri="{FF2B5EF4-FFF2-40B4-BE49-F238E27FC236}">
                <a16:creationId xmlns:a16="http://schemas.microsoft.com/office/drawing/2014/main" id="{FC279C3E-26F8-49D0-B568-040B804C4E81}"/>
              </a:ext>
            </a:extLst>
          </p:cNvPr>
          <p:cNvSpPr>
            <a:spLocks noChangeArrowheads="1"/>
          </p:cNvSpPr>
          <p:nvPr/>
        </p:nvSpPr>
        <p:spPr bwMode="auto">
          <a:xfrm>
            <a:off x="7630762" y="1172776"/>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13" name="Picture 12">
            <a:extLst>
              <a:ext uri="{FF2B5EF4-FFF2-40B4-BE49-F238E27FC236}">
                <a16:creationId xmlns:a16="http://schemas.microsoft.com/office/drawing/2014/main" id="{4D2B410D-AEB5-4574-B855-C2E6FCA07100}"/>
              </a:ext>
            </a:extLst>
          </p:cNvPr>
          <p:cNvPicPr>
            <a:picLocks noChangeAspect="1"/>
          </p:cNvPicPr>
          <p:nvPr/>
        </p:nvPicPr>
        <p:blipFill>
          <a:blip r:embed="rId5"/>
          <a:stretch>
            <a:fillRect/>
          </a:stretch>
        </p:blipFill>
        <p:spPr>
          <a:xfrm>
            <a:off x="330201" y="2850275"/>
            <a:ext cx="1457325" cy="1711324"/>
          </a:xfrm>
          <a:prstGeom prst="rect">
            <a:avLst/>
          </a:prstGeom>
          <a:ln>
            <a:solidFill>
              <a:schemeClr val="bg1"/>
            </a:solidFill>
          </a:ln>
        </p:spPr>
      </p:pic>
      <p:sp>
        <p:nvSpPr>
          <p:cNvPr id="14" name="Line 9">
            <a:extLst>
              <a:ext uri="{FF2B5EF4-FFF2-40B4-BE49-F238E27FC236}">
                <a16:creationId xmlns:a16="http://schemas.microsoft.com/office/drawing/2014/main" id="{3CF10867-3C5E-4DE6-A03A-E5DD1A266121}"/>
              </a:ext>
            </a:extLst>
          </p:cNvPr>
          <p:cNvSpPr>
            <a:spLocks noChangeShapeType="1"/>
          </p:cNvSpPr>
          <p:nvPr/>
        </p:nvSpPr>
        <p:spPr bwMode="auto">
          <a:xfrm flipV="1">
            <a:off x="1580492" y="2179637"/>
            <a:ext cx="2749968" cy="10080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3"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APIs</a:t>
            </a:r>
          </a:p>
        </p:txBody>
      </p:sp>
      <p:sp>
        <p:nvSpPr>
          <p:cNvPr id="40964"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40965"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40966"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7" name="Rectangle 8"/>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8" name="Rectangle 9"/>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9"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0" name="Rectangle 11"/>
          <p:cNvSpPr>
            <a:spLocks noGrp="1" noChangeArrowheads="1"/>
          </p:cNvSpPr>
          <p:nvPr>
            <p:ph type="title"/>
          </p:nvPr>
        </p:nvSpPr>
        <p:spPr/>
        <p:txBody>
          <a:bodyPr/>
          <a:lstStyle/>
          <a:p>
            <a:pPr eaLnBrk="1" hangingPunct="1"/>
            <a:r>
              <a:rPr lang="en-US"/>
              <a:t>Data imported from external systems</a:t>
            </a:r>
          </a:p>
        </p:txBody>
      </p:sp>
      <p:sp>
        <p:nvSpPr>
          <p:cNvPr id="40971" name="Rectangle 22"/>
          <p:cNvSpPr>
            <a:spLocks noGrp="1" noChangeArrowheads="1"/>
          </p:cNvSpPr>
          <p:nvPr>
            <p:ph idx="1"/>
          </p:nvPr>
        </p:nvSpPr>
        <p:spPr>
          <a:xfrm>
            <a:off x="2936875" y="1016000"/>
            <a:ext cx="5876925" cy="2840038"/>
          </a:xfrm>
        </p:spPr>
        <p:txBody>
          <a:bodyPr/>
          <a:lstStyle/>
          <a:p>
            <a:pPr>
              <a:buFont typeface="Arial" charset="0"/>
              <a:buChar char="•"/>
            </a:pPr>
            <a:r>
              <a:rPr lang="en-US" sz="2500"/>
              <a:t>Integration to external systems is executed using ClaimCenter integration APIs</a:t>
            </a:r>
          </a:p>
          <a:p>
            <a:pPr lvl="1"/>
            <a:r>
              <a:rPr lang="en-US" sz="2300"/>
              <a:t>Import can be periodic or on demand</a:t>
            </a:r>
          </a:p>
          <a:p>
            <a:pPr>
              <a:buFont typeface="Arial" charset="0"/>
              <a:buChar char="•"/>
            </a:pPr>
            <a:r>
              <a:rPr lang="en-US" sz="2500"/>
              <a:t>Integration is covered in the "ClaimCenter Application Integration" course</a:t>
            </a:r>
          </a:p>
          <a:p>
            <a:pPr>
              <a:buFont typeface="Arial" charset="0"/>
              <a:buChar char="•"/>
            </a:pPr>
            <a:endParaRPr lang="en-US" sz="2500"/>
          </a:p>
        </p:txBody>
      </p:sp>
      <p:sp>
        <p:nvSpPr>
          <p:cNvPr id="40972"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40973"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40974"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5"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40976" name="Rectangle 18"/>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7"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Integration</a:t>
            </a:r>
            <a:br>
              <a:rPr lang="en-US"/>
            </a:br>
            <a:r>
              <a:rPr lang="en-US"/>
              <a:t>APIs</a:t>
            </a:r>
          </a:p>
        </p:txBody>
      </p:sp>
      <p:sp>
        <p:nvSpPr>
          <p:cNvPr id="40978" name="Rectangle 20"/>
          <p:cNvSpPr>
            <a:spLocks noChangeArrowheads="1"/>
          </p:cNvSpPr>
          <p:nvPr/>
        </p:nvSpPr>
        <p:spPr bwMode="auto">
          <a:xfrm>
            <a:off x="693896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9"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0980"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40981"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40982"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3" name="Text Box 2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40984" name="Rectangle 28"/>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448425" y="1873250"/>
            <a:ext cx="2043113"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87"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General</a:t>
            </a:r>
            <a:br>
              <a:rPr lang="en-US" sz="1500">
                <a:solidFill>
                  <a:schemeClr val="accent1"/>
                </a:solidFill>
                <a:latin typeface="MetaPlusBook-Roman" pitchFamily="34" charset="0"/>
              </a:rPr>
            </a:br>
            <a:r>
              <a:rPr lang="en-US" sz="1500">
                <a:solidFill>
                  <a:schemeClr val="accent1"/>
                </a:solidFill>
                <a:latin typeface="MetaPlusBook-Roman" pitchFamily="34" charset="0"/>
              </a:rPr>
              <a:t>Ledger</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sp>
        <p:nvSpPr>
          <p:cNvPr id="41989" name="Rectangle 5"/>
          <p:cNvSpPr>
            <a:spLocks noChangeArrowheads="1"/>
          </p:cNvSpPr>
          <p:nvPr/>
        </p:nvSpPr>
        <p:spPr bwMode="auto">
          <a:xfrm>
            <a:off x="6578600" y="3209925"/>
            <a:ext cx="2043113"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0" name="Group 6"/>
          <p:cNvGrpSpPr>
            <a:grpSpLocks/>
          </p:cNvGrpSpPr>
          <p:nvPr/>
        </p:nvGrpSpPr>
        <p:grpSpPr bwMode="auto">
          <a:xfrm>
            <a:off x="8251825" y="2916238"/>
            <a:ext cx="709613" cy="493712"/>
            <a:chOff x="3153" y="1049"/>
            <a:chExt cx="752" cy="523"/>
          </a:xfrm>
        </p:grpSpPr>
        <p:sp>
          <p:nvSpPr>
            <p:cNvPr id="42109"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10"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1" name="Rectangle 9"/>
          <p:cNvSpPr>
            <a:spLocks noChangeArrowheads="1"/>
          </p:cNvSpPr>
          <p:nvPr/>
        </p:nvSpPr>
        <p:spPr bwMode="auto">
          <a:xfrm>
            <a:off x="6461125" y="3092450"/>
            <a:ext cx="2041525"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2"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Check</a:t>
            </a:r>
            <a:br>
              <a:rPr lang="en-US" sz="1500">
                <a:solidFill>
                  <a:schemeClr val="accent1"/>
                </a:solidFill>
                <a:latin typeface="MetaPlusBook-Roman" pitchFamily="34" charset="0"/>
              </a:rPr>
            </a:br>
            <a:r>
              <a:rPr lang="en-US" sz="1500">
                <a:solidFill>
                  <a:schemeClr val="accent1"/>
                </a:solidFill>
                <a:latin typeface="MetaPlusBook-Roman" pitchFamily="34" charset="0"/>
              </a:rPr>
              <a:t>Processing</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grpSp>
        <p:nvGrpSpPr>
          <p:cNvPr id="41994" name="Group 12"/>
          <p:cNvGrpSpPr>
            <a:grpSpLocks/>
          </p:cNvGrpSpPr>
          <p:nvPr/>
        </p:nvGrpSpPr>
        <p:grpSpPr bwMode="auto">
          <a:xfrm>
            <a:off x="8132763" y="2797175"/>
            <a:ext cx="711200" cy="493713"/>
            <a:chOff x="3153" y="1049"/>
            <a:chExt cx="752" cy="523"/>
          </a:xfrm>
        </p:grpSpPr>
        <p:sp>
          <p:nvSpPr>
            <p:cNvPr id="42107" name="Rectangle 1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08" name="Picture 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Rectangle 15"/>
          <p:cNvSpPr>
            <a:spLocks noChangeArrowheads="1"/>
          </p:cNvSpPr>
          <p:nvPr/>
        </p:nvSpPr>
        <p:spPr bwMode="auto">
          <a:xfrm>
            <a:off x="6578600" y="44592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6" name="Group 16"/>
          <p:cNvGrpSpPr>
            <a:grpSpLocks/>
          </p:cNvGrpSpPr>
          <p:nvPr/>
        </p:nvGrpSpPr>
        <p:grpSpPr bwMode="auto">
          <a:xfrm>
            <a:off x="8413750" y="4119563"/>
            <a:ext cx="622300" cy="611187"/>
            <a:chOff x="1092" y="2839"/>
            <a:chExt cx="772" cy="758"/>
          </a:xfrm>
        </p:grpSpPr>
        <p:sp>
          <p:nvSpPr>
            <p:cNvPr id="42094" name="Freeform 17"/>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5" name="Freeform 18"/>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6" name="Freeform 19"/>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7" name="Rectangle 20"/>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8" name="Freeform 21"/>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9" name="Rectangle 22"/>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0" name="Rectangle 23"/>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1" name="Rectangle 24"/>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2" name="Rectangle 25"/>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3" name="Rectangle 26"/>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4" name="Rectangle 27"/>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5" name="Freeform 28"/>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6" name="Freeform 29"/>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7" name="Rectangle 30"/>
          <p:cNvSpPr>
            <a:spLocks noChangeArrowheads="1"/>
          </p:cNvSpPr>
          <p:nvPr/>
        </p:nvSpPr>
        <p:spPr bwMode="auto">
          <a:xfrm>
            <a:off x="6459538" y="4341813"/>
            <a:ext cx="20431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8"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Financial</a:t>
            </a:r>
            <a:br>
              <a:rPr lang="en-US" sz="1500">
                <a:solidFill>
                  <a:schemeClr val="accent1"/>
                </a:solidFill>
                <a:latin typeface="MetaPlusBook-Roman" pitchFamily="34" charset="0"/>
              </a:rPr>
            </a:br>
            <a:r>
              <a:rPr lang="en-US" sz="1500">
                <a:solidFill>
                  <a:schemeClr val="accent1"/>
                </a:solidFill>
                <a:latin typeface="MetaPlusBook-Roman" pitchFamily="34" charset="0"/>
              </a:rPr>
              <a:t>Institution</a:t>
            </a:r>
          </a:p>
        </p:txBody>
      </p:sp>
      <p:grpSp>
        <p:nvGrpSpPr>
          <p:cNvPr id="42000" name="Group 33"/>
          <p:cNvGrpSpPr>
            <a:grpSpLocks/>
          </p:cNvGrpSpPr>
          <p:nvPr/>
        </p:nvGrpSpPr>
        <p:grpSpPr bwMode="auto">
          <a:xfrm>
            <a:off x="8296275" y="4002088"/>
            <a:ext cx="620713" cy="611187"/>
            <a:chOff x="1092" y="2839"/>
            <a:chExt cx="772" cy="758"/>
          </a:xfrm>
        </p:grpSpPr>
        <p:sp>
          <p:nvSpPr>
            <p:cNvPr id="42081" name="Freeform 3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2" name="Freeform 3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3" name="Freeform 3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4" name="Rectangle 3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5" name="Freeform 3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6" name="Rectangle 3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7" name="Rectangle 4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8" name="Rectangle 4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9" name="Rectangle 4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0" name="Rectangle 4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1" name="Rectangle 4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2" name="Freeform 4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3" name="Freeform 4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001" name="Rectangle 47"/>
          <p:cNvSpPr>
            <a:spLocks noGrp="1" noChangeArrowheads="1"/>
          </p:cNvSpPr>
          <p:nvPr>
            <p:ph type="title"/>
          </p:nvPr>
        </p:nvSpPr>
        <p:spPr/>
        <p:txBody>
          <a:bodyPr/>
          <a:lstStyle/>
          <a:p>
            <a:pPr eaLnBrk="1" hangingPunct="1"/>
            <a:r>
              <a:rPr lang="en-US"/>
              <a:t>Data imported periodically</a:t>
            </a:r>
          </a:p>
        </p:txBody>
      </p:sp>
      <p:sp>
        <p:nvSpPr>
          <p:cNvPr id="42003" name="Rectangle 49"/>
          <p:cNvSpPr>
            <a:spLocks noChangeArrowheads="1"/>
          </p:cNvSpPr>
          <p:nvPr/>
        </p:nvSpPr>
        <p:spPr bwMode="auto">
          <a:xfrm>
            <a:off x="6450013" y="706438"/>
            <a:ext cx="2022475"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0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Authenti-</a:t>
            </a:r>
            <a:br>
              <a:rPr lang="en-US" sz="1500">
                <a:solidFill>
                  <a:srgbClr val="5F5F5F"/>
                </a:solidFill>
                <a:latin typeface="MetaPlusBook-Roman" pitchFamily="34" charset="0"/>
              </a:rPr>
            </a:br>
            <a:r>
              <a:rPr lang="en-US" sz="1500">
                <a:solidFill>
                  <a:srgbClr val="5F5F5F"/>
                </a:solidFill>
                <a:latin typeface="MetaPlusBook-Roman" pitchFamily="34" charset="0"/>
              </a:rPr>
              <a:t>cation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0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Rectangle 56"/>
          <p:cNvSpPr>
            <a:spLocks noChangeArrowheads="1"/>
          </p:cNvSpPr>
          <p:nvPr/>
        </p:nvSpPr>
        <p:spPr bwMode="auto">
          <a:xfrm>
            <a:off x="531813" y="19827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07" name="Picture 57"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6950" y="1495425"/>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8" name="Rectangle 58"/>
          <p:cNvSpPr>
            <a:spLocks noChangeArrowheads="1"/>
          </p:cNvSpPr>
          <p:nvPr/>
        </p:nvSpPr>
        <p:spPr bwMode="auto">
          <a:xfrm>
            <a:off x="414338" y="1865313"/>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0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First</a:t>
            </a:r>
            <a:br>
              <a:rPr lang="en-US" sz="1500">
                <a:solidFill>
                  <a:schemeClr val="accent1"/>
                </a:solidFill>
                <a:latin typeface="MetaPlusBook-Roman" pitchFamily="34" charset="0"/>
              </a:rPr>
            </a:br>
            <a:r>
              <a:rPr lang="en-US" sz="1500">
                <a:solidFill>
                  <a:schemeClr val="accent1"/>
                </a:solidFill>
                <a:latin typeface="MetaPlusBook-Roman" pitchFamily="34" charset="0"/>
              </a:rPr>
              <a:t>Notice</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201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61"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0100" y="1312863"/>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Rectangle 62"/>
          <p:cNvSpPr>
            <a:spLocks noChangeArrowheads="1"/>
          </p:cNvSpPr>
          <p:nvPr/>
        </p:nvSpPr>
        <p:spPr bwMode="auto">
          <a:xfrm>
            <a:off x="517525" y="32099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3" name="Rectangle 73"/>
          <p:cNvSpPr>
            <a:spLocks noChangeArrowheads="1"/>
          </p:cNvSpPr>
          <p:nvPr/>
        </p:nvSpPr>
        <p:spPr bwMode="auto">
          <a:xfrm>
            <a:off x="400050" y="30924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Policy</a:t>
            </a:r>
            <a:br>
              <a:rPr lang="en-US" sz="1500">
                <a:solidFill>
                  <a:srgbClr val="5F5F5F"/>
                </a:solidFill>
                <a:latin typeface="MetaPlusBook-Roman" pitchFamily="34" charset="0"/>
              </a:rPr>
            </a:br>
            <a:r>
              <a:rPr lang="en-US" sz="1500">
                <a:solidFill>
                  <a:srgbClr val="5F5F5F"/>
                </a:solidFill>
                <a:latin typeface="MetaPlusBook-Roman" pitchFamily="34" charset="0"/>
              </a:rPr>
              <a:t>Administration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1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Rectangle 86"/>
          <p:cNvSpPr>
            <a:spLocks noChangeArrowheads="1"/>
          </p:cNvSpPr>
          <p:nvPr/>
        </p:nvSpPr>
        <p:spPr bwMode="auto">
          <a:xfrm>
            <a:off x="400050" y="4389438"/>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7"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Address</a:t>
            </a:r>
            <a:br>
              <a:rPr lang="en-US" sz="1500" dirty="0">
                <a:solidFill>
                  <a:srgbClr val="5F5F5F"/>
                </a:solidFill>
                <a:latin typeface="MetaPlusBook-Roman" pitchFamily="34" charset="0"/>
              </a:rPr>
            </a:br>
            <a:r>
              <a:rPr lang="en-US" sz="1500" dirty="0">
                <a:solidFill>
                  <a:srgbClr val="5F5F5F"/>
                </a:solidFill>
                <a:latin typeface="MetaPlusBook-Roman" pitchFamily="34" charset="0"/>
              </a:rPr>
              <a:t>Book</a:t>
            </a:r>
            <a:br>
              <a:rPr lang="en-US" sz="1500" dirty="0">
                <a:solidFill>
                  <a:srgbClr val="5F5F5F"/>
                </a:solidFill>
                <a:latin typeface="MetaPlusBook-Roman" pitchFamily="34" charset="0"/>
              </a:rPr>
            </a:br>
            <a:r>
              <a:rPr lang="en-US" sz="1500" dirty="0">
                <a:solidFill>
                  <a:srgbClr val="5F5F5F"/>
                </a:solidFill>
                <a:latin typeface="MetaPlusBook-Roman" pitchFamily="34" charset="0"/>
              </a:rPr>
              <a:t>Application</a:t>
            </a:r>
          </a:p>
        </p:txBody>
      </p:sp>
      <p:pic>
        <p:nvPicPr>
          <p:cNvPr id="42018"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103"/>
          <p:cNvSpPr>
            <a:spLocks noChangeArrowheads="1"/>
          </p:cNvSpPr>
          <p:nvPr/>
        </p:nvSpPr>
        <p:spPr bwMode="auto">
          <a:xfrm>
            <a:off x="3511550" y="19907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0" name="Rectangle 104"/>
          <p:cNvSpPr>
            <a:spLocks noChangeArrowheads="1"/>
          </p:cNvSpPr>
          <p:nvPr/>
        </p:nvSpPr>
        <p:spPr bwMode="auto">
          <a:xfrm>
            <a:off x="3394075" y="18732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1"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Production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2"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Rectangle 113"/>
          <p:cNvSpPr>
            <a:spLocks noChangeArrowheads="1"/>
          </p:cNvSpPr>
          <p:nvPr/>
        </p:nvSpPr>
        <p:spPr bwMode="auto">
          <a:xfrm>
            <a:off x="3395663" y="3068638"/>
            <a:ext cx="2370137"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4"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Storage</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5"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Rectangle 130"/>
          <p:cNvSpPr>
            <a:spLocks noChangeArrowheads="1"/>
          </p:cNvSpPr>
          <p:nvPr/>
        </p:nvSpPr>
        <p:spPr bwMode="auto">
          <a:xfrm>
            <a:off x="3398838" y="4316413"/>
            <a:ext cx="23479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27"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8"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Metropolitan</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Reporting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Bureau</a:t>
            </a:r>
          </a:p>
        </p:txBody>
      </p:sp>
      <p:pic>
        <p:nvPicPr>
          <p:cNvPr id="42029" name="Picture 133" descr="j04298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3213" y="3979863"/>
            <a:ext cx="7334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0" name="Rectangle 134"/>
          <p:cNvSpPr>
            <a:spLocks noChangeArrowheads="1"/>
          </p:cNvSpPr>
          <p:nvPr/>
        </p:nvSpPr>
        <p:spPr bwMode="auto">
          <a:xfrm>
            <a:off x="3503613" y="5665788"/>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1" name="Picture 135"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8600" y="5319713"/>
            <a:ext cx="8509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Rectangle 136"/>
          <p:cNvSpPr>
            <a:spLocks noChangeArrowheads="1"/>
          </p:cNvSpPr>
          <p:nvPr/>
        </p:nvSpPr>
        <p:spPr bwMode="auto">
          <a:xfrm>
            <a:off x="3386138" y="5548313"/>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3"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Medical</a:t>
            </a:r>
            <a:br>
              <a:rPr lang="en-US" sz="1500">
                <a:solidFill>
                  <a:schemeClr val="accent1"/>
                </a:solidFill>
                <a:latin typeface="MetaPlusBook-Roman" pitchFamily="34" charset="0"/>
              </a:rPr>
            </a:br>
            <a:r>
              <a:rPr lang="en-US" sz="1500">
                <a:solidFill>
                  <a:schemeClr val="accent1"/>
                </a:solidFill>
                <a:latin typeface="MetaPlusBook-Roman" pitchFamily="34" charset="0"/>
              </a:rPr>
              <a:t>Bill Review</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2035" name="Picture 139"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125" y="5200650"/>
            <a:ext cx="85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6" name="Rectangle 140"/>
          <p:cNvSpPr>
            <a:spLocks noChangeArrowheads="1"/>
          </p:cNvSpPr>
          <p:nvPr/>
        </p:nvSpPr>
        <p:spPr bwMode="auto">
          <a:xfrm>
            <a:off x="401638" y="5540375"/>
            <a:ext cx="2368550"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37"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Geocoding</a:t>
            </a:r>
            <a:br>
              <a:rPr lang="en-US" sz="1500" dirty="0">
                <a:solidFill>
                  <a:srgbClr val="5F5F5F"/>
                </a:solidFill>
                <a:latin typeface="MetaPlusBook-Roman" pitchFamily="34" charset="0"/>
              </a:rPr>
            </a:br>
            <a:r>
              <a:rPr lang="en-US" sz="1500" dirty="0">
                <a:solidFill>
                  <a:srgbClr val="5F5F5F"/>
                </a:solidFill>
                <a:latin typeface="MetaPlusBook-Roman" pitchFamily="34" charset="0"/>
              </a:rPr>
              <a:t>Service</a:t>
            </a:r>
          </a:p>
        </p:txBody>
      </p:sp>
      <p:pic>
        <p:nvPicPr>
          <p:cNvPr id="4203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9" name="Rectangle 157"/>
          <p:cNvSpPr>
            <a:spLocks noChangeArrowheads="1"/>
          </p:cNvSpPr>
          <p:nvPr/>
        </p:nvSpPr>
        <p:spPr bwMode="auto">
          <a:xfrm>
            <a:off x="6469063" y="5527675"/>
            <a:ext cx="2043112"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40"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Claim</a:t>
            </a:r>
            <a:br>
              <a:rPr lang="en-US" sz="1500">
                <a:solidFill>
                  <a:schemeClr val="accent1"/>
                </a:solidFill>
                <a:latin typeface="MetaPlusBook-Roman" pitchFamily="34" charset="0"/>
              </a:rPr>
            </a:br>
            <a:r>
              <a:rPr lang="en-US" sz="1500">
                <a:solidFill>
                  <a:schemeClr val="accent1"/>
                </a:solidFill>
                <a:latin typeface="MetaPlusBook-Roman" pitchFamily="34" charset="0"/>
              </a:rPr>
              <a:t>Search</a:t>
            </a:r>
          </a:p>
        </p:txBody>
      </p:sp>
      <p:pic>
        <p:nvPicPr>
          <p:cNvPr id="42041"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160" descr="bs0187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0363" y="5210175"/>
            <a:ext cx="111601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43" name="Group 161"/>
          <p:cNvGrpSpPr>
            <a:grpSpLocks/>
          </p:cNvGrpSpPr>
          <p:nvPr/>
        </p:nvGrpSpPr>
        <p:grpSpPr bwMode="auto">
          <a:xfrm>
            <a:off x="8248650" y="1474788"/>
            <a:ext cx="460375" cy="573087"/>
            <a:chOff x="4174" y="933"/>
            <a:chExt cx="921" cy="1151"/>
          </a:xfrm>
        </p:grpSpPr>
        <p:sp>
          <p:nvSpPr>
            <p:cNvPr id="42064" name="Rectangle 16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2065" name="AutoShape 16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6" name="AutoShape 16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7" name="AutoShape 16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8" name="Freeform 16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69" name="Freeform 16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0" name="Freeform 16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1" name="Freeform 16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2" name="Freeform 17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3" name="Freeform 17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4" name="Freeform 17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5" name="Line 17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6" name="Line 17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7" name="Line 17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8" name="Line 17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9" name="Line 17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80" name="Line 17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44" name="AutoShape 179"/>
          <p:cNvSpPr>
            <a:spLocks noChangeArrowheads="1"/>
          </p:cNvSpPr>
          <p:nvPr/>
        </p:nvSpPr>
        <p:spPr bwMode="auto">
          <a:xfrm>
            <a:off x="7862888" y="14541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5" name="AutoShape 180"/>
          <p:cNvSpPr>
            <a:spLocks noChangeArrowheads="1"/>
          </p:cNvSpPr>
          <p:nvPr/>
        </p:nvSpPr>
        <p:spPr bwMode="auto">
          <a:xfrm>
            <a:off x="8726488" y="17113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8" name="Rectangle 193"/>
          <p:cNvSpPr>
            <a:spLocks noChangeArrowheads="1"/>
          </p:cNvSpPr>
          <p:nvPr/>
        </p:nvSpPr>
        <p:spPr bwMode="auto">
          <a:xfrm>
            <a:off x="514350" y="31623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59" name="Rectangle 194"/>
          <p:cNvSpPr>
            <a:spLocks noChangeArrowheads="1"/>
          </p:cNvSpPr>
          <p:nvPr/>
        </p:nvSpPr>
        <p:spPr bwMode="auto">
          <a:xfrm>
            <a:off x="512763" y="44704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0" name="Rectangle 195"/>
          <p:cNvSpPr>
            <a:spLocks noChangeArrowheads="1"/>
          </p:cNvSpPr>
          <p:nvPr/>
        </p:nvSpPr>
        <p:spPr bwMode="auto">
          <a:xfrm>
            <a:off x="514350" y="56213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1" name="Rectangle 196"/>
          <p:cNvSpPr>
            <a:spLocks noChangeArrowheads="1"/>
          </p:cNvSpPr>
          <p:nvPr/>
        </p:nvSpPr>
        <p:spPr bwMode="auto">
          <a:xfrm>
            <a:off x="3522663" y="31194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2" name="Rectangle 197"/>
          <p:cNvSpPr>
            <a:spLocks noChangeArrowheads="1"/>
          </p:cNvSpPr>
          <p:nvPr/>
        </p:nvSpPr>
        <p:spPr bwMode="auto">
          <a:xfrm>
            <a:off x="3521075" y="19224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3" name="Rectangle 198"/>
          <p:cNvSpPr>
            <a:spLocks noChangeArrowheads="1"/>
          </p:cNvSpPr>
          <p:nvPr/>
        </p:nvSpPr>
        <p:spPr bwMode="auto">
          <a:xfrm>
            <a:off x="6575425" y="7572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28" name="Picture 127" descr="claimcente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86"/>
          <p:cNvSpPr>
            <a:spLocks noChangeArrowheads="1"/>
          </p:cNvSpPr>
          <p:nvPr/>
        </p:nvSpPr>
        <p:spPr bwMode="auto">
          <a:xfrm>
            <a:off x="3408386" y="800100"/>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135" name="Text Box 87"/>
          <p:cNvSpPr txBox="1">
            <a:spLocks noChangeArrowheads="1"/>
          </p:cNvSpPr>
          <p:nvPr/>
        </p:nvSpPr>
        <p:spPr bwMode="auto">
          <a:xfrm>
            <a:off x="4228176" y="1023011"/>
            <a:ext cx="1225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Vendor Portal</a:t>
            </a:r>
          </a:p>
        </p:txBody>
      </p:sp>
      <p:pic>
        <p:nvPicPr>
          <p:cNvPr id="136"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99" y="849312"/>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194"/>
          <p:cNvSpPr>
            <a:spLocks noChangeArrowheads="1"/>
          </p:cNvSpPr>
          <p:nvPr/>
        </p:nvSpPr>
        <p:spPr bwMode="auto">
          <a:xfrm>
            <a:off x="3521099" y="881062"/>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08363" y="442338"/>
            <a:ext cx="2319337" cy="1173314"/>
            <a:chOff x="3408363" y="442338"/>
            <a:chExt cx="2319337" cy="1173314"/>
          </a:xfrm>
        </p:grpSpPr>
        <p:sp>
          <p:nvSpPr>
            <p:cNvPr id="141" name="Rectangle 49"/>
            <p:cNvSpPr>
              <a:spLocks noChangeArrowheads="1"/>
            </p:cNvSpPr>
            <p:nvPr/>
          </p:nvSpPr>
          <p:spPr bwMode="auto">
            <a:xfrm>
              <a:off x="3408363" y="821647"/>
              <a:ext cx="2319337" cy="794005"/>
            </a:xfrm>
            <a:prstGeom prst="rect">
              <a:avLst/>
            </a:prstGeom>
            <a:solidFill>
              <a:srgbClr val="F0F057"/>
            </a:solidFill>
            <a:ln w="28575" algn="ctr">
              <a:solidFill>
                <a:schemeClr val="accent1"/>
              </a:solidFill>
              <a:miter lim="800000"/>
              <a:headEnd/>
              <a:tailEnd/>
            </a:ln>
          </p:spPr>
          <p:txBody>
            <a:bodyPr wrap="square" lIns="0" tIns="0" rIns="0" bIns="0" anchor="ctr">
              <a:spAutoFit/>
            </a:bodyPr>
            <a:lstStyle/>
            <a:p>
              <a:endParaRPr lang="en-US"/>
            </a:p>
          </p:txBody>
        </p:sp>
        <p:sp>
          <p:nvSpPr>
            <p:cNvPr id="142" name="Text Box 50"/>
            <p:cNvSpPr txBox="1">
              <a:spLocks noChangeArrowheads="1"/>
            </p:cNvSpPr>
            <p:nvPr/>
          </p:nvSpPr>
          <p:spPr bwMode="auto">
            <a:xfrm>
              <a:off x="4241800" y="1022244"/>
              <a:ext cx="1069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Vendor Portal</a:t>
              </a:r>
            </a:p>
          </p:txBody>
        </p:sp>
        <p:pic>
          <p:nvPicPr>
            <p:cNvPr id="14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75" y="872447"/>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 name="Group 147"/>
            <p:cNvGrpSpPr/>
            <p:nvPr/>
          </p:nvGrpSpPr>
          <p:grpSpPr>
            <a:xfrm>
              <a:off x="4707313" y="442338"/>
              <a:ext cx="870686" cy="693649"/>
              <a:chOff x="396875" y="947738"/>
              <a:chExt cx="1335088" cy="1063624"/>
            </a:xfrm>
          </p:grpSpPr>
          <p:sp>
            <p:nvSpPr>
              <p:cNvPr id="149" name="Freeform 12"/>
              <p:cNvSpPr>
                <a:spLocks/>
              </p:cNvSpPr>
              <p:nvPr/>
            </p:nvSpPr>
            <p:spPr bwMode="auto">
              <a:xfrm>
                <a:off x="434975" y="1397000"/>
                <a:ext cx="968375" cy="573087"/>
              </a:xfrm>
              <a:custGeom>
                <a:avLst/>
                <a:gdLst>
                  <a:gd name="T0" fmla="*/ 1394 w 1831"/>
                  <a:gd name="T1" fmla="*/ 7 h 1083"/>
                  <a:gd name="T2" fmla="*/ 1394 w 1831"/>
                  <a:gd name="T3" fmla="*/ 4 h 1083"/>
                  <a:gd name="T4" fmla="*/ 1386 w 1831"/>
                  <a:gd name="T5" fmla="*/ 4 h 1083"/>
                  <a:gd name="T6" fmla="*/ 1375 w 1831"/>
                  <a:gd name="T7" fmla="*/ 0 h 1083"/>
                  <a:gd name="T8" fmla="*/ 1375 w 1831"/>
                  <a:gd name="T9" fmla="*/ 4 h 1083"/>
                  <a:gd name="T10" fmla="*/ 0 w 1831"/>
                  <a:gd name="T11" fmla="*/ 49 h 1083"/>
                  <a:gd name="T12" fmla="*/ 0 w 1831"/>
                  <a:gd name="T13" fmla="*/ 984 h 1083"/>
                  <a:gd name="T14" fmla="*/ 1375 w 1831"/>
                  <a:gd name="T15" fmla="*/ 1066 h 1083"/>
                  <a:gd name="T16" fmla="*/ 1375 w 1831"/>
                  <a:gd name="T17" fmla="*/ 1083 h 1083"/>
                  <a:gd name="T18" fmla="*/ 1389 w 1831"/>
                  <a:gd name="T19" fmla="*/ 1066 h 1083"/>
                  <a:gd name="T20" fmla="*/ 1394 w 1831"/>
                  <a:gd name="T21" fmla="*/ 1066 h 1083"/>
                  <a:gd name="T22" fmla="*/ 1394 w 1831"/>
                  <a:gd name="T23" fmla="*/ 1061 h 1083"/>
                  <a:gd name="T24" fmla="*/ 1831 w 1831"/>
                  <a:gd name="T25" fmla="*/ 542 h 1083"/>
                  <a:gd name="T26" fmla="*/ 1831 w 1831"/>
                  <a:gd name="T27" fmla="*/ 189 h 1083"/>
                  <a:gd name="T28" fmla="*/ 1394 w 1831"/>
                  <a:gd name="T29" fmla="*/ 7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1" h="1083">
                    <a:moveTo>
                      <a:pt x="1394" y="7"/>
                    </a:moveTo>
                    <a:lnTo>
                      <a:pt x="1394" y="4"/>
                    </a:lnTo>
                    <a:lnTo>
                      <a:pt x="1386" y="4"/>
                    </a:lnTo>
                    <a:lnTo>
                      <a:pt x="1375" y="0"/>
                    </a:lnTo>
                    <a:lnTo>
                      <a:pt x="1375" y="4"/>
                    </a:lnTo>
                    <a:lnTo>
                      <a:pt x="0" y="49"/>
                    </a:lnTo>
                    <a:lnTo>
                      <a:pt x="0" y="984"/>
                    </a:lnTo>
                    <a:lnTo>
                      <a:pt x="1375" y="1066"/>
                    </a:lnTo>
                    <a:lnTo>
                      <a:pt x="1375" y="1083"/>
                    </a:lnTo>
                    <a:lnTo>
                      <a:pt x="1389" y="1066"/>
                    </a:lnTo>
                    <a:lnTo>
                      <a:pt x="1394" y="1066"/>
                    </a:lnTo>
                    <a:lnTo>
                      <a:pt x="1394" y="1061"/>
                    </a:lnTo>
                    <a:lnTo>
                      <a:pt x="1831" y="542"/>
                    </a:lnTo>
                    <a:lnTo>
                      <a:pt x="1831" y="189"/>
                    </a:lnTo>
                    <a:lnTo>
                      <a:pt x="139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
              <p:cNvSpPr>
                <a:spLocks/>
              </p:cNvSpPr>
              <p:nvPr/>
            </p:nvSpPr>
            <p:spPr bwMode="auto">
              <a:xfrm>
                <a:off x="1173163" y="1411288"/>
                <a:ext cx="220663" cy="530225"/>
              </a:xfrm>
              <a:custGeom>
                <a:avLst/>
                <a:gdLst>
                  <a:gd name="T0" fmla="*/ 0 w 418"/>
                  <a:gd name="T1" fmla="*/ 0 h 1003"/>
                  <a:gd name="T2" fmla="*/ 418 w 418"/>
                  <a:gd name="T3" fmla="*/ 174 h 1003"/>
                  <a:gd name="T4" fmla="*/ 418 w 418"/>
                  <a:gd name="T5" fmla="*/ 507 h 1003"/>
                  <a:gd name="T6" fmla="*/ 0 w 418"/>
                  <a:gd name="T7" fmla="*/ 1003 h 1003"/>
                  <a:gd name="T8" fmla="*/ 0 w 418"/>
                  <a:gd name="T9" fmla="*/ 0 h 1003"/>
                </a:gdLst>
                <a:ahLst/>
                <a:cxnLst>
                  <a:cxn ang="0">
                    <a:pos x="T0" y="T1"/>
                  </a:cxn>
                  <a:cxn ang="0">
                    <a:pos x="T2" y="T3"/>
                  </a:cxn>
                  <a:cxn ang="0">
                    <a:pos x="T4" y="T5"/>
                  </a:cxn>
                  <a:cxn ang="0">
                    <a:pos x="T6" y="T7"/>
                  </a:cxn>
                  <a:cxn ang="0">
                    <a:pos x="T8" y="T9"/>
                  </a:cxn>
                </a:cxnLst>
                <a:rect l="0" t="0" r="r" b="b"/>
                <a:pathLst>
                  <a:path w="418" h="1003">
                    <a:moveTo>
                      <a:pt x="0" y="0"/>
                    </a:moveTo>
                    <a:lnTo>
                      <a:pt x="418" y="174"/>
                    </a:lnTo>
                    <a:lnTo>
                      <a:pt x="418" y="507"/>
                    </a:lnTo>
                    <a:lnTo>
                      <a:pt x="0" y="1003"/>
                    </a:lnTo>
                    <a:lnTo>
                      <a:pt x="0"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
              <p:cNvSpPr>
                <a:spLocks/>
              </p:cNvSpPr>
              <p:nvPr/>
            </p:nvSpPr>
            <p:spPr bwMode="auto">
              <a:xfrm>
                <a:off x="444500" y="1409700"/>
                <a:ext cx="717550" cy="541337"/>
              </a:xfrm>
              <a:custGeom>
                <a:avLst/>
                <a:gdLst>
                  <a:gd name="T0" fmla="*/ 1357 w 1357"/>
                  <a:gd name="T1" fmla="*/ 1023 h 1023"/>
                  <a:gd name="T2" fmla="*/ 0 w 1357"/>
                  <a:gd name="T3" fmla="*/ 942 h 1023"/>
                  <a:gd name="T4" fmla="*/ 0 w 1357"/>
                  <a:gd name="T5" fmla="*/ 43 h 1023"/>
                  <a:gd name="T6" fmla="*/ 1357 w 1357"/>
                  <a:gd name="T7" fmla="*/ 0 h 1023"/>
                  <a:gd name="T8" fmla="*/ 1357 w 1357"/>
                  <a:gd name="T9" fmla="*/ 1023 h 1023"/>
                </a:gdLst>
                <a:ahLst/>
                <a:cxnLst>
                  <a:cxn ang="0">
                    <a:pos x="T0" y="T1"/>
                  </a:cxn>
                  <a:cxn ang="0">
                    <a:pos x="T2" y="T3"/>
                  </a:cxn>
                  <a:cxn ang="0">
                    <a:pos x="T4" y="T5"/>
                  </a:cxn>
                  <a:cxn ang="0">
                    <a:pos x="T6" y="T7"/>
                  </a:cxn>
                  <a:cxn ang="0">
                    <a:pos x="T8" y="T9"/>
                  </a:cxn>
                </a:cxnLst>
                <a:rect l="0" t="0" r="r" b="b"/>
                <a:pathLst>
                  <a:path w="1357" h="1023">
                    <a:moveTo>
                      <a:pt x="1357" y="1023"/>
                    </a:moveTo>
                    <a:lnTo>
                      <a:pt x="0" y="942"/>
                    </a:lnTo>
                    <a:lnTo>
                      <a:pt x="0" y="43"/>
                    </a:lnTo>
                    <a:lnTo>
                      <a:pt x="1357" y="0"/>
                    </a:lnTo>
                    <a:lnTo>
                      <a:pt x="1357" y="102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
              <p:cNvSpPr>
                <a:spLocks/>
              </p:cNvSpPr>
              <p:nvPr/>
            </p:nvSpPr>
            <p:spPr bwMode="auto">
              <a:xfrm>
                <a:off x="444500" y="1409700"/>
                <a:ext cx="717550" cy="39687"/>
              </a:xfrm>
              <a:custGeom>
                <a:avLst/>
                <a:gdLst>
                  <a:gd name="T0" fmla="*/ 1357 w 1357"/>
                  <a:gd name="T1" fmla="*/ 0 h 76"/>
                  <a:gd name="T2" fmla="*/ 0 w 1357"/>
                  <a:gd name="T3" fmla="*/ 43 h 76"/>
                  <a:gd name="T4" fmla="*/ 0 w 1357"/>
                  <a:gd name="T5" fmla="*/ 66 h 76"/>
                  <a:gd name="T6" fmla="*/ 1357 w 1357"/>
                  <a:gd name="T7" fmla="*/ 76 h 76"/>
                  <a:gd name="T8" fmla="*/ 1357 w 1357"/>
                  <a:gd name="T9" fmla="*/ 0 h 76"/>
                </a:gdLst>
                <a:ahLst/>
                <a:cxnLst>
                  <a:cxn ang="0">
                    <a:pos x="T0" y="T1"/>
                  </a:cxn>
                  <a:cxn ang="0">
                    <a:pos x="T2" y="T3"/>
                  </a:cxn>
                  <a:cxn ang="0">
                    <a:pos x="T4" y="T5"/>
                  </a:cxn>
                  <a:cxn ang="0">
                    <a:pos x="T6" y="T7"/>
                  </a:cxn>
                  <a:cxn ang="0">
                    <a:pos x="T8" y="T9"/>
                  </a:cxn>
                </a:cxnLst>
                <a:rect l="0" t="0" r="r" b="b"/>
                <a:pathLst>
                  <a:path w="1357" h="76">
                    <a:moveTo>
                      <a:pt x="1357" y="0"/>
                    </a:moveTo>
                    <a:lnTo>
                      <a:pt x="0" y="43"/>
                    </a:lnTo>
                    <a:lnTo>
                      <a:pt x="0" y="66"/>
                    </a:lnTo>
                    <a:lnTo>
                      <a:pt x="1357" y="76"/>
                    </a:lnTo>
                    <a:lnTo>
                      <a:pt x="1357"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6"/>
              <p:cNvSpPr>
                <a:spLocks/>
              </p:cNvSpPr>
              <p:nvPr/>
            </p:nvSpPr>
            <p:spPr bwMode="auto">
              <a:xfrm>
                <a:off x="1574800" y="1835150"/>
                <a:ext cx="155575" cy="174625"/>
              </a:xfrm>
              <a:custGeom>
                <a:avLst/>
                <a:gdLst>
                  <a:gd name="T0" fmla="*/ 124 w 293"/>
                  <a:gd name="T1" fmla="*/ 331 h 331"/>
                  <a:gd name="T2" fmla="*/ 293 w 293"/>
                  <a:gd name="T3" fmla="*/ 62 h 331"/>
                  <a:gd name="T4" fmla="*/ 288 w 293"/>
                  <a:gd name="T5" fmla="*/ 19 h 331"/>
                  <a:gd name="T6" fmla="*/ 239 w 293"/>
                  <a:gd name="T7" fmla="*/ 0 h 331"/>
                  <a:gd name="T8" fmla="*/ 0 w 293"/>
                  <a:gd name="T9" fmla="*/ 242 h 331"/>
                  <a:gd name="T10" fmla="*/ 124 w 293"/>
                  <a:gd name="T11" fmla="*/ 331 h 331"/>
                </a:gdLst>
                <a:ahLst/>
                <a:cxnLst>
                  <a:cxn ang="0">
                    <a:pos x="T0" y="T1"/>
                  </a:cxn>
                  <a:cxn ang="0">
                    <a:pos x="T2" y="T3"/>
                  </a:cxn>
                  <a:cxn ang="0">
                    <a:pos x="T4" y="T5"/>
                  </a:cxn>
                  <a:cxn ang="0">
                    <a:pos x="T6" y="T7"/>
                  </a:cxn>
                  <a:cxn ang="0">
                    <a:pos x="T8" y="T9"/>
                  </a:cxn>
                  <a:cxn ang="0">
                    <a:pos x="T10" y="T11"/>
                  </a:cxn>
                </a:cxnLst>
                <a:rect l="0" t="0" r="r" b="b"/>
                <a:pathLst>
                  <a:path w="293" h="331">
                    <a:moveTo>
                      <a:pt x="124" y="331"/>
                    </a:moveTo>
                    <a:lnTo>
                      <a:pt x="293" y="62"/>
                    </a:lnTo>
                    <a:lnTo>
                      <a:pt x="288" y="19"/>
                    </a:lnTo>
                    <a:lnTo>
                      <a:pt x="239" y="0"/>
                    </a:lnTo>
                    <a:lnTo>
                      <a:pt x="0" y="242"/>
                    </a:lnTo>
                    <a:lnTo>
                      <a:pt x="124"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
              <p:cNvSpPr>
                <a:spLocks/>
              </p:cNvSpPr>
              <p:nvPr/>
            </p:nvSpPr>
            <p:spPr bwMode="auto">
              <a:xfrm>
                <a:off x="1162050" y="1587500"/>
                <a:ext cx="542925" cy="400050"/>
              </a:xfrm>
              <a:custGeom>
                <a:avLst/>
                <a:gdLst>
                  <a:gd name="T0" fmla="*/ 762 w 1026"/>
                  <a:gd name="T1" fmla="*/ 20 h 757"/>
                  <a:gd name="T2" fmla="*/ 0 w 1026"/>
                  <a:gd name="T3" fmla="*/ 0 h 757"/>
                  <a:gd name="T4" fmla="*/ 0 w 1026"/>
                  <a:gd name="T5" fmla="*/ 704 h 757"/>
                  <a:gd name="T6" fmla="*/ 809 w 1026"/>
                  <a:gd name="T7" fmla="*/ 757 h 757"/>
                  <a:gd name="T8" fmla="*/ 1026 w 1026"/>
                  <a:gd name="T9" fmla="*/ 495 h 757"/>
                  <a:gd name="T10" fmla="*/ 1026 w 1026"/>
                  <a:gd name="T11" fmla="*/ 91 h 757"/>
                  <a:gd name="T12" fmla="*/ 762 w 1026"/>
                  <a:gd name="T13" fmla="*/ 20 h 757"/>
                </a:gdLst>
                <a:ahLst/>
                <a:cxnLst>
                  <a:cxn ang="0">
                    <a:pos x="T0" y="T1"/>
                  </a:cxn>
                  <a:cxn ang="0">
                    <a:pos x="T2" y="T3"/>
                  </a:cxn>
                  <a:cxn ang="0">
                    <a:pos x="T4" y="T5"/>
                  </a:cxn>
                  <a:cxn ang="0">
                    <a:pos x="T6" y="T7"/>
                  </a:cxn>
                  <a:cxn ang="0">
                    <a:pos x="T8" y="T9"/>
                  </a:cxn>
                  <a:cxn ang="0">
                    <a:pos x="T10" y="T11"/>
                  </a:cxn>
                  <a:cxn ang="0">
                    <a:pos x="T12" y="T13"/>
                  </a:cxn>
                </a:cxnLst>
                <a:rect l="0" t="0" r="r" b="b"/>
                <a:pathLst>
                  <a:path w="1026" h="757">
                    <a:moveTo>
                      <a:pt x="762" y="20"/>
                    </a:moveTo>
                    <a:lnTo>
                      <a:pt x="0" y="0"/>
                    </a:lnTo>
                    <a:lnTo>
                      <a:pt x="0" y="704"/>
                    </a:lnTo>
                    <a:lnTo>
                      <a:pt x="809" y="757"/>
                    </a:lnTo>
                    <a:lnTo>
                      <a:pt x="1026" y="495"/>
                    </a:lnTo>
                    <a:lnTo>
                      <a:pt x="1026" y="91"/>
                    </a:lnTo>
                    <a:lnTo>
                      <a:pt x="76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p:cNvSpPr>
                <a:spLocks/>
              </p:cNvSpPr>
              <p:nvPr/>
            </p:nvSpPr>
            <p:spPr bwMode="auto">
              <a:xfrm>
                <a:off x="1171575" y="1598613"/>
                <a:ext cx="523875" cy="379412"/>
              </a:xfrm>
              <a:custGeom>
                <a:avLst/>
                <a:gdLst>
                  <a:gd name="T0" fmla="*/ 783 w 990"/>
                  <a:gd name="T1" fmla="*/ 717 h 717"/>
                  <a:gd name="T2" fmla="*/ 0 w 990"/>
                  <a:gd name="T3" fmla="*/ 667 h 717"/>
                  <a:gd name="T4" fmla="*/ 0 w 990"/>
                  <a:gd name="T5" fmla="*/ 0 h 717"/>
                  <a:gd name="T6" fmla="*/ 743 w 990"/>
                  <a:gd name="T7" fmla="*/ 18 h 717"/>
                  <a:gd name="T8" fmla="*/ 990 w 990"/>
                  <a:gd name="T9" fmla="*/ 85 h 717"/>
                  <a:gd name="T10" fmla="*/ 990 w 990"/>
                  <a:gd name="T11" fmla="*/ 468 h 717"/>
                  <a:gd name="T12" fmla="*/ 783 w 990"/>
                  <a:gd name="T13" fmla="*/ 717 h 717"/>
                </a:gdLst>
                <a:ahLst/>
                <a:cxnLst>
                  <a:cxn ang="0">
                    <a:pos x="T0" y="T1"/>
                  </a:cxn>
                  <a:cxn ang="0">
                    <a:pos x="T2" y="T3"/>
                  </a:cxn>
                  <a:cxn ang="0">
                    <a:pos x="T4" y="T5"/>
                  </a:cxn>
                  <a:cxn ang="0">
                    <a:pos x="T6" y="T7"/>
                  </a:cxn>
                  <a:cxn ang="0">
                    <a:pos x="T8" y="T9"/>
                  </a:cxn>
                  <a:cxn ang="0">
                    <a:pos x="T10" y="T11"/>
                  </a:cxn>
                  <a:cxn ang="0">
                    <a:pos x="T12" y="T13"/>
                  </a:cxn>
                </a:cxnLst>
                <a:rect l="0" t="0" r="r" b="b"/>
                <a:pathLst>
                  <a:path w="990" h="717">
                    <a:moveTo>
                      <a:pt x="783" y="717"/>
                    </a:moveTo>
                    <a:lnTo>
                      <a:pt x="0" y="667"/>
                    </a:lnTo>
                    <a:lnTo>
                      <a:pt x="0" y="0"/>
                    </a:lnTo>
                    <a:lnTo>
                      <a:pt x="743" y="18"/>
                    </a:lnTo>
                    <a:lnTo>
                      <a:pt x="990" y="85"/>
                    </a:lnTo>
                    <a:lnTo>
                      <a:pt x="990" y="468"/>
                    </a:lnTo>
                    <a:lnTo>
                      <a:pt x="783" y="717"/>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p:cNvSpPr>
                <a:spLocks/>
              </p:cNvSpPr>
              <p:nvPr/>
            </p:nvSpPr>
            <p:spPr bwMode="auto">
              <a:xfrm>
                <a:off x="1587500" y="1614488"/>
                <a:ext cx="107950" cy="360362"/>
              </a:xfrm>
              <a:custGeom>
                <a:avLst/>
                <a:gdLst>
                  <a:gd name="T0" fmla="*/ 203 w 203"/>
                  <a:gd name="T1" fmla="*/ 438 h 683"/>
                  <a:gd name="T2" fmla="*/ 203 w 203"/>
                  <a:gd name="T3" fmla="*/ 55 h 683"/>
                  <a:gd name="T4" fmla="*/ 0 w 203"/>
                  <a:gd name="T5" fmla="*/ 0 h 683"/>
                  <a:gd name="T6" fmla="*/ 0 w 203"/>
                  <a:gd name="T7" fmla="*/ 683 h 683"/>
                  <a:gd name="T8" fmla="*/ 203 w 203"/>
                  <a:gd name="T9" fmla="*/ 438 h 683"/>
                </a:gdLst>
                <a:ahLst/>
                <a:cxnLst>
                  <a:cxn ang="0">
                    <a:pos x="T0" y="T1"/>
                  </a:cxn>
                  <a:cxn ang="0">
                    <a:pos x="T2" y="T3"/>
                  </a:cxn>
                  <a:cxn ang="0">
                    <a:pos x="T4" y="T5"/>
                  </a:cxn>
                  <a:cxn ang="0">
                    <a:pos x="T6" y="T7"/>
                  </a:cxn>
                  <a:cxn ang="0">
                    <a:pos x="T8" y="T9"/>
                  </a:cxn>
                </a:cxnLst>
                <a:rect l="0" t="0" r="r" b="b"/>
                <a:pathLst>
                  <a:path w="203" h="683">
                    <a:moveTo>
                      <a:pt x="203" y="438"/>
                    </a:moveTo>
                    <a:lnTo>
                      <a:pt x="203" y="55"/>
                    </a:lnTo>
                    <a:lnTo>
                      <a:pt x="0" y="0"/>
                    </a:lnTo>
                    <a:lnTo>
                      <a:pt x="0" y="683"/>
                    </a:lnTo>
                    <a:lnTo>
                      <a:pt x="203" y="43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p:cNvSpPr>
                <a:spLocks/>
              </p:cNvSpPr>
              <p:nvPr/>
            </p:nvSpPr>
            <p:spPr bwMode="auto">
              <a:xfrm>
                <a:off x="495300" y="1573213"/>
                <a:ext cx="266700" cy="361950"/>
              </a:xfrm>
              <a:custGeom>
                <a:avLst/>
                <a:gdLst>
                  <a:gd name="T0" fmla="*/ 0 w 503"/>
                  <a:gd name="T1" fmla="*/ 0 h 685"/>
                  <a:gd name="T2" fmla="*/ 0 w 503"/>
                  <a:gd name="T3" fmla="*/ 659 h 685"/>
                  <a:gd name="T4" fmla="*/ 503 w 503"/>
                  <a:gd name="T5" fmla="*/ 685 h 685"/>
                  <a:gd name="T6" fmla="*/ 503 w 503"/>
                  <a:gd name="T7" fmla="*/ 1 h 685"/>
                  <a:gd name="T8" fmla="*/ 0 w 503"/>
                  <a:gd name="T9" fmla="*/ 0 h 685"/>
                </a:gdLst>
                <a:ahLst/>
                <a:cxnLst>
                  <a:cxn ang="0">
                    <a:pos x="T0" y="T1"/>
                  </a:cxn>
                  <a:cxn ang="0">
                    <a:pos x="T2" y="T3"/>
                  </a:cxn>
                  <a:cxn ang="0">
                    <a:pos x="T4" y="T5"/>
                  </a:cxn>
                  <a:cxn ang="0">
                    <a:pos x="T6" y="T7"/>
                  </a:cxn>
                  <a:cxn ang="0">
                    <a:pos x="T8" y="T9"/>
                  </a:cxn>
                </a:cxnLst>
                <a:rect l="0" t="0" r="r" b="b"/>
                <a:pathLst>
                  <a:path w="503" h="685">
                    <a:moveTo>
                      <a:pt x="0" y="0"/>
                    </a:moveTo>
                    <a:lnTo>
                      <a:pt x="0" y="659"/>
                    </a:lnTo>
                    <a:lnTo>
                      <a:pt x="503" y="685"/>
                    </a:lnTo>
                    <a:lnTo>
                      <a:pt x="50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p:cNvSpPr>
                <a:spLocks/>
              </p:cNvSpPr>
              <p:nvPr/>
            </p:nvSpPr>
            <p:spPr bwMode="auto">
              <a:xfrm>
                <a:off x="504825" y="1582738"/>
                <a:ext cx="246063" cy="342900"/>
              </a:xfrm>
              <a:custGeom>
                <a:avLst/>
                <a:gdLst>
                  <a:gd name="T0" fmla="*/ 464 w 464"/>
                  <a:gd name="T1" fmla="*/ 646 h 646"/>
                  <a:gd name="T2" fmla="*/ 0 w 464"/>
                  <a:gd name="T3" fmla="*/ 621 h 646"/>
                  <a:gd name="T4" fmla="*/ 0 w 464"/>
                  <a:gd name="T5" fmla="*/ 0 h 646"/>
                  <a:gd name="T6" fmla="*/ 464 w 464"/>
                  <a:gd name="T7" fmla="*/ 0 h 646"/>
                  <a:gd name="T8" fmla="*/ 464 w 464"/>
                  <a:gd name="T9" fmla="*/ 646 h 646"/>
                </a:gdLst>
                <a:ahLst/>
                <a:cxnLst>
                  <a:cxn ang="0">
                    <a:pos x="T0" y="T1"/>
                  </a:cxn>
                  <a:cxn ang="0">
                    <a:pos x="T2" y="T3"/>
                  </a:cxn>
                  <a:cxn ang="0">
                    <a:pos x="T4" y="T5"/>
                  </a:cxn>
                  <a:cxn ang="0">
                    <a:pos x="T6" y="T7"/>
                  </a:cxn>
                  <a:cxn ang="0">
                    <a:pos x="T8" y="T9"/>
                  </a:cxn>
                </a:cxnLst>
                <a:rect l="0" t="0" r="r" b="b"/>
                <a:pathLst>
                  <a:path w="464" h="646">
                    <a:moveTo>
                      <a:pt x="464" y="646"/>
                    </a:moveTo>
                    <a:lnTo>
                      <a:pt x="0" y="621"/>
                    </a:lnTo>
                    <a:lnTo>
                      <a:pt x="0" y="0"/>
                    </a:lnTo>
                    <a:lnTo>
                      <a:pt x="464" y="0"/>
                    </a:lnTo>
                    <a:lnTo>
                      <a:pt x="464" y="64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p:cNvSpPr>
                <a:spLocks/>
              </p:cNvSpPr>
              <p:nvPr/>
            </p:nvSpPr>
            <p:spPr bwMode="auto">
              <a:xfrm>
                <a:off x="504825" y="1852613"/>
                <a:ext cx="246063" cy="71437"/>
              </a:xfrm>
              <a:custGeom>
                <a:avLst/>
                <a:gdLst>
                  <a:gd name="T0" fmla="*/ 464 w 464"/>
                  <a:gd name="T1" fmla="*/ 0 h 134"/>
                  <a:gd name="T2" fmla="*/ 0 w 464"/>
                  <a:gd name="T3" fmla="*/ 74 h 134"/>
                  <a:gd name="T4" fmla="*/ 0 w 464"/>
                  <a:gd name="T5" fmla="*/ 77 h 134"/>
                  <a:gd name="T6" fmla="*/ 464 w 464"/>
                  <a:gd name="T7" fmla="*/ 134 h 134"/>
                  <a:gd name="T8" fmla="*/ 464 w 464"/>
                  <a:gd name="T9" fmla="*/ 0 h 134"/>
                </a:gdLst>
                <a:ahLst/>
                <a:cxnLst>
                  <a:cxn ang="0">
                    <a:pos x="T0" y="T1"/>
                  </a:cxn>
                  <a:cxn ang="0">
                    <a:pos x="T2" y="T3"/>
                  </a:cxn>
                  <a:cxn ang="0">
                    <a:pos x="T4" y="T5"/>
                  </a:cxn>
                  <a:cxn ang="0">
                    <a:pos x="T6" y="T7"/>
                  </a:cxn>
                  <a:cxn ang="0">
                    <a:pos x="T8" y="T9"/>
                  </a:cxn>
                </a:cxnLst>
                <a:rect l="0" t="0" r="r" b="b"/>
                <a:pathLst>
                  <a:path w="464" h="134">
                    <a:moveTo>
                      <a:pt x="464" y="0"/>
                    </a:moveTo>
                    <a:lnTo>
                      <a:pt x="0" y="74"/>
                    </a:lnTo>
                    <a:lnTo>
                      <a:pt x="0" y="77"/>
                    </a:lnTo>
                    <a:lnTo>
                      <a:pt x="464" y="134"/>
                    </a:lnTo>
                    <a:lnTo>
                      <a:pt x="464"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p:cNvSpPr>
                <a:spLocks/>
              </p:cNvSpPr>
              <p:nvPr/>
            </p:nvSpPr>
            <p:spPr bwMode="auto">
              <a:xfrm>
                <a:off x="808038" y="1570038"/>
                <a:ext cx="287338" cy="381000"/>
              </a:xfrm>
              <a:custGeom>
                <a:avLst/>
                <a:gdLst>
                  <a:gd name="T0" fmla="*/ 0 w 545"/>
                  <a:gd name="T1" fmla="*/ 0 h 721"/>
                  <a:gd name="T2" fmla="*/ 0 w 545"/>
                  <a:gd name="T3" fmla="*/ 695 h 721"/>
                  <a:gd name="T4" fmla="*/ 545 w 545"/>
                  <a:gd name="T5" fmla="*/ 721 h 721"/>
                  <a:gd name="T6" fmla="*/ 545 w 545"/>
                  <a:gd name="T7" fmla="*/ 0 h 721"/>
                  <a:gd name="T8" fmla="*/ 0 w 545"/>
                  <a:gd name="T9" fmla="*/ 0 h 721"/>
                </a:gdLst>
                <a:ahLst/>
                <a:cxnLst>
                  <a:cxn ang="0">
                    <a:pos x="T0" y="T1"/>
                  </a:cxn>
                  <a:cxn ang="0">
                    <a:pos x="T2" y="T3"/>
                  </a:cxn>
                  <a:cxn ang="0">
                    <a:pos x="T4" y="T5"/>
                  </a:cxn>
                  <a:cxn ang="0">
                    <a:pos x="T6" y="T7"/>
                  </a:cxn>
                  <a:cxn ang="0">
                    <a:pos x="T8" y="T9"/>
                  </a:cxn>
                </a:cxnLst>
                <a:rect l="0" t="0" r="r" b="b"/>
                <a:pathLst>
                  <a:path w="545" h="721">
                    <a:moveTo>
                      <a:pt x="0" y="0"/>
                    </a:moveTo>
                    <a:lnTo>
                      <a:pt x="0" y="695"/>
                    </a:lnTo>
                    <a:lnTo>
                      <a:pt x="545" y="721"/>
                    </a:lnTo>
                    <a:lnTo>
                      <a:pt x="5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p:cNvSpPr>
                <a:spLocks/>
              </p:cNvSpPr>
              <p:nvPr/>
            </p:nvSpPr>
            <p:spPr bwMode="auto">
              <a:xfrm>
                <a:off x="817563" y="1579563"/>
                <a:ext cx="268288" cy="361950"/>
              </a:xfrm>
              <a:custGeom>
                <a:avLst/>
                <a:gdLst>
                  <a:gd name="T0" fmla="*/ 509 w 509"/>
                  <a:gd name="T1" fmla="*/ 684 h 684"/>
                  <a:gd name="T2" fmla="*/ 0 w 509"/>
                  <a:gd name="T3" fmla="*/ 660 h 684"/>
                  <a:gd name="T4" fmla="*/ 0 w 509"/>
                  <a:gd name="T5" fmla="*/ 0 h 684"/>
                  <a:gd name="T6" fmla="*/ 509 w 509"/>
                  <a:gd name="T7" fmla="*/ 0 h 684"/>
                  <a:gd name="T8" fmla="*/ 509 w 509"/>
                  <a:gd name="T9" fmla="*/ 684 h 684"/>
                </a:gdLst>
                <a:ahLst/>
                <a:cxnLst>
                  <a:cxn ang="0">
                    <a:pos x="T0" y="T1"/>
                  </a:cxn>
                  <a:cxn ang="0">
                    <a:pos x="T2" y="T3"/>
                  </a:cxn>
                  <a:cxn ang="0">
                    <a:pos x="T4" y="T5"/>
                  </a:cxn>
                  <a:cxn ang="0">
                    <a:pos x="T6" y="T7"/>
                  </a:cxn>
                  <a:cxn ang="0">
                    <a:pos x="T8" y="T9"/>
                  </a:cxn>
                </a:cxnLst>
                <a:rect l="0" t="0" r="r" b="b"/>
                <a:pathLst>
                  <a:path w="509" h="684">
                    <a:moveTo>
                      <a:pt x="509" y="684"/>
                    </a:moveTo>
                    <a:lnTo>
                      <a:pt x="0" y="660"/>
                    </a:lnTo>
                    <a:lnTo>
                      <a:pt x="0" y="0"/>
                    </a:lnTo>
                    <a:lnTo>
                      <a:pt x="509" y="0"/>
                    </a:lnTo>
                    <a:lnTo>
                      <a:pt x="509" y="68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p:cNvSpPr>
                <a:spLocks/>
              </p:cNvSpPr>
              <p:nvPr/>
            </p:nvSpPr>
            <p:spPr bwMode="auto">
              <a:xfrm>
                <a:off x="1139825" y="1577975"/>
                <a:ext cx="592138" cy="92075"/>
              </a:xfrm>
              <a:custGeom>
                <a:avLst/>
                <a:gdLst>
                  <a:gd name="T0" fmla="*/ 860 w 1118"/>
                  <a:gd name="T1" fmla="*/ 0 h 173"/>
                  <a:gd name="T2" fmla="*/ 0 w 1118"/>
                  <a:gd name="T3" fmla="*/ 0 h 173"/>
                  <a:gd name="T4" fmla="*/ 0 w 1118"/>
                  <a:gd name="T5" fmla="*/ 93 h 173"/>
                  <a:gd name="T6" fmla="*/ 857 w 1118"/>
                  <a:gd name="T7" fmla="*/ 93 h 173"/>
                  <a:gd name="T8" fmla="*/ 1118 w 1118"/>
                  <a:gd name="T9" fmla="*/ 173 h 173"/>
                  <a:gd name="T10" fmla="*/ 1118 w 1118"/>
                  <a:gd name="T11" fmla="*/ 106 h 173"/>
                  <a:gd name="T12" fmla="*/ 860 w 111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118" h="173">
                    <a:moveTo>
                      <a:pt x="860" y="0"/>
                    </a:moveTo>
                    <a:lnTo>
                      <a:pt x="0" y="0"/>
                    </a:lnTo>
                    <a:lnTo>
                      <a:pt x="0" y="93"/>
                    </a:lnTo>
                    <a:lnTo>
                      <a:pt x="857" y="93"/>
                    </a:lnTo>
                    <a:lnTo>
                      <a:pt x="1118" y="173"/>
                    </a:lnTo>
                    <a:lnTo>
                      <a:pt x="1118" y="106"/>
                    </a:lnTo>
                    <a:lnTo>
                      <a:pt x="8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26"/>
              <p:cNvSpPr>
                <a:spLocks noChangeArrowheads="1"/>
              </p:cNvSpPr>
              <p:nvPr/>
            </p:nvSpPr>
            <p:spPr bwMode="auto">
              <a:xfrm>
                <a:off x="1150938" y="1589088"/>
                <a:ext cx="4381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p:cNvSpPr>
              <p:nvPr/>
            </p:nvSpPr>
            <p:spPr bwMode="auto">
              <a:xfrm>
                <a:off x="1600200" y="1590675"/>
                <a:ext cx="122238" cy="65087"/>
              </a:xfrm>
              <a:custGeom>
                <a:avLst/>
                <a:gdLst>
                  <a:gd name="T0" fmla="*/ 0 w 231"/>
                  <a:gd name="T1" fmla="*/ 0 h 124"/>
                  <a:gd name="T2" fmla="*/ 231 w 231"/>
                  <a:gd name="T3" fmla="*/ 95 h 124"/>
                  <a:gd name="T4" fmla="*/ 231 w 231"/>
                  <a:gd name="T5" fmla="*/ 124 h 124"/>
                  <a:gd name="T6" fmla="*/ 0 w 231"/>
                  <a:gd name="T7" fmla="*/ 54 h 124"/>
                  <a:gd name="T8" fmla="*/ 0 w 231"/>
                  <a:gd name="T9" fmla="*/ 0 h 124"/>
                </a:gdLst>
                <a:ahLst/>
                <a:cxnLst>
                  <a:cxn ang="0">
                    <a:pos x="T0" y="T1"/>
                  </a:cxn>
                  <a:cxn ang="0">
                    <a:pos x="T2" y="T3"/>
                  </a:cxn>
                  <a:cxn ang="0">
                    <a:pos x="T4" y="T5"/>
                  </a:cxn>
                  <a:cxn ang="0">
                    <a:pos x="T6" y="T7"/>
                  </a:cxn>
                  <a:cxn ang="0">
                    <a:pos x="T8" y="T9"/>
                  </a:cxn>
                </a:cxnLst>
                <a:rect l="0" t="0" r="r" b="b"/>
                <a:pathLst>
                  <a:path w="231" h="124">
                    <a:moveTo>
                      <a:pt x="0" y="0"/>
                    </a:moveTo>
                    <a:lnTo>
                      <a:pt x="231" y="95"/>
                    </a:lnTo>
                    <a:lnTo>
                      <a:pt x="231" y="124"/>
                    </a:lnTo>
                    <a:lnTo>
                      <a:pt x="0"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1584325" y="1622425"/>
                <a:ext cx="7938" cy="360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44525" y="1277938"/>
                <a:ext cx="317500" cy="111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55638" y="1287463"/>
                <a:ext cx="296863" cy="920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p:cNvSpPr>
              <p:nvPr/>
            </p:nvSpPr>
            <p:spPr bwMode="auto">
              <a:xfrm>
                <a:off x="655638" y="1287463"/>
                <a:ext cx="296863" cy="77787"/>
              </a:xfrm>
              <a:custGeom>
                <a:avLst/>
                <a:gdLst>
                  <a:gd name="T0" fmla="*/ 561 w 561"/>
                  <a:gd name="T1" fmla="*/ 116 h 148"/>
                  <a:gd name="T2" fmla="*/ 561 w 561"/>
                  <a:gd name="T3" fmla="*/ 0 h 148"/>
                  <a:gd name="T4" fmla="*/ 0 w 561"/>
                  <a:gd name="T5" fmla="*/ 0 h 148"/>
                  <a:gd name="T6" fmla="*/ 0 w 561"/>
                  <a:gd name="T7" fmla="*/ 132 h 148"/>
                  <a:gd name="T8" fmla="*/ 14 w 561"/>
                  <a:gd name="T9" fmla="*/ 134 h 148"/>
                  <a:gd name="T10" fmla="*/ 26 w 561"/>
                  <a:gd name="T11" fmla="*/ 135 h 148"/>
                  <a:gd name="T12" fmla="*/ 40 w 561"/>
                  <a:gd name="T13" fmla="*/ 138 h 148"/>
                  <a:gd name="T14" fmla="*/ 54 w 561"/>
                  <a:gd name="T15" fmla="*/ 139 h 148"/>
                  <a:gd name="T16" fmla="*/ 69 w 561"/>
                  <a:gd name="T17" fmla="*/ 141 h 148"/>
                  <a:gd name="T18" fmla="*/ 83 w 561"/>
                  <a:gd name="T19" fmla="*/ 142 h 148"/>
                  <a:gd name="T20" fmla="*/ 98 w 561"/>
                  <a:gd name="T21" fmla="*/ 142 h 148"/>
                  <a:gd name="T22" fmla="*/ 112 w 561"/>
                  <a:gd name="T23" fmla="*/ 143 h 148"/>
                  <a:gd name="T24" fmla="*/ 128 w 561"/>
                  <a:gd name="T25" fmla="*/ 145 h 148"/>
                  <a:gd name="T26" fmla="*/ 143 w 561"/>
                  <a:gd name="T27" fmla="*/ 145 h 148"/>
                  <a:gd name="T28" fmla="*/ 157 w 561"/>
                  <a:gd name="T29" fmla="*/ 146 h 148"/>
                  <a:gd name="T30" fmla="*/ 172 w 561"/>
                  <a:gd name="T31" fmla="*/ 146 h 148"/>
                  <a:gd name="T32" fmla="*/ 187 w 561"/>
                  <a:gd name="T33" fmla="*/ 148 h 148"/>
                  <a:gd name="T34" fmla="*/ 204 w 561"/>
                  <a:gd name="T35" fmla="*/ 148 h 148"/>
                  <a:gd name="T36" fmla="*/ 219 w 561"/>
                  <a:gd name="T37" fmla="*/ 148 h 148"/>
                  <a:gd name="T38" fmla="*/ 234 w 561"/>
                  <a:gd name="T39" fmla="*/ 148 h 148"/>
                  <a:gd name="T40" fmla="*/ 258 w 561"/>
                  <a:gd name="T41" fmla="*/ 148 h 148"/>
                  <a:gd name="T42" fmla="*/ 280 w 561"/>
                  <a:gd name="T43" fmla="*/ 148 h 148"/>
                  <a:gd name="T44" fmla="*/ 303 w 561"/>
                  <a:gd name="T45" fmla="*/ 146 h 148"/>
                  <a:gd name="T46" fmla="*/ 325 w 561"/>
                  <a:gd name="T47" fmla="*/ 145 h 148"/>
                  <a:gd name="T48" fmla="*/ 347 w 561"/>
                  <a:gd name="T49" fmla="*/ 143 h 148"/>
                  <a:gd name="T50" fmla="*/ 368 w 561"/>
                  <a:gd name="T51" fmla="*/ 142 h 148"/>
                  <a:gd name="T52" fmla="*/ 390 w 561"/>
                  <a:gd name="T53" fmla="*/ 141 h 148"/>
                  <a:gd name="T54" fmla="*/ 411 w 561"/>
                  <a:gd name="T55" fmla="*/ 139 h 148"/>
                  <a:gd name="T56" fmla="*/ 430 w 561"/>
                  <a:gd name="T57" fmla="*/ 137 h 148"/>
                  <a:gd name="T58" fmla="*/ 451 w 561"/>
                  <a:gd name="T59" fmla="*/ 134 h 148"/>
                  <a:gd name="T60" fmla="*/ 471 w 561"/>
                  <a:gd name="T61" fmla="*/ 132 h 148"/>
                  <a:gd name="T62" fmla="*/ 489 w 561"/>
                  <a:gd name="T63" fmla="*/ 128 h 148"/>
                  <a:gd name="T64" fmla="*/ 508 w 561"/>
                  <a:gd name="T65" fmla="*/ 125 h 148"/>
                  <a:gd name="T66" fmla="*/ 526 w 561"/>
                  <a:gd name="T67" fmla="*/ 123 h 148"/>
                  <a:gd name="T68" fmla="*/ 544 w 561"/>
                  <a:gd name="T69" fmla="*/ 120 h 148"/>
                  <a:gd name="T70" fmla="*/ 561 w 561"/>
                  <a:gd name="T71" fmla="*/ 11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1" h="148">
                    <a:moveTo>
                      <a:pt x="561" y="116"/>
                    </a:moveTo>
                    <a:lnTo>
                      <a:pt x="561" y="0"/>
                    </a:lnTo>
                    <a:lnTo>
                      <a:pt x="0" y="0"/>
                    </a:lnTo>
                    <a:lnTo>
                      <a:pt x="0" y="132"/>
                    </a:lnTo>
                    <a:lnTo>
                      <a:pt x="14" y="134"/>
                    </a:lnTo>
                    <a:lnTo>
                      <a:pt x="26" y="135"/>
                    </a:lnTo>
                    <a:lnTo>
                      <a:pt x="40" y="138"/>
                    </a:lnTo>
                    <a:lnTo>
                      <a:pt x="54" y="139"/>
                    </a:lnTo>
                    <a:lnTo>
                      <a:pt x="69" y="141"/>
                    </a:lnTo>
                    <a:lnTo>
                      <a:pt x="83" y="142"/>
                    </a:lnTo>
                    <a:lnTo>
                      <a:pt x="98" y="142"/>
                    </a:lnTo>
                    <a:lnTo>
                      <a:pt x="112" y="143"/>
                    </a:lnTo>
                    <a:lnTo>
                      <a:pt x="128" y="145"/>
                    </a:lnTo>
                    <a:lnTo>
                      <a:pt x="143" y="145"/>
                    </a:lnTo>
                    <a:lnTo>
                      <a:pt x="157" y="146"/>
                    </a:lnTo>
                    <a:lnTo>
                      <a:pt x="172" y="146"/>
                    </a:lnTo>
                    <a:lnTo>
                      <a:pt x="187" y="148"/>
                    </a:lnTo>
                    <a:lnTo>
                      <a:pt x="204" y="148"/>
                    </a:lnTo>
                    <a:lnTo>
                      <a:pt x="219" y="148"/>
                    </a:lnTo>
                    <a:lnTo>
                      <a:pt x="234" y="148"/>
                    </a:lnTo>
                    <a:lnTo>
                      <a:pt x="258" y="148"/>
                    </a:lnTo>
                    <a:lnTo>
                      <a:pt x="280" y="148"/>
                    </a:lnTo>
                    <a:lnTo>
                      <a:pt x="303" y="146"/>
                    </a:lnTo>
                    <a:lnTo>
                      <a:pt x="325" y="145"/>
                    </a:lnTo>
                    <a:lnTo>
                      <a:pt x="347" y="143"/>
                    </a:lnTo>
                    <a:lnTo>
                      <a:pt x="368" y="142"/>
                    </a:lnTo>
                    <a:lnTo>
                      <a:pt x="390" y="141"/>
                    </a:lnTo>
                    <a:lnTo>
                      <a:pt x="411" y="139"/>
                    </a:lnTo>
                    <a:lnTo>
                      <a:pt x="430" y="137"/>
                    </a:lnTo>
                    <a:lnTo>
                      <a:pt x="451" y="134"/>
                    </a:lnTo>
                    <a:lnTo>
                      <a:pt x="471" y="132"/>
                    </a:lnTo>
                    <a:lnTo>
                      <a:pt x="489" y="128"/>
                    </a:lnTo>
                    <a:lnTo>
                      <a:pt x="508" y="125"/>
                    </a:lnTo>
                    <a:lnTo>
                      <a:pt x="526" y="123"/>
                    </a:lnTo>
                    <a:lnTo>
                      <a:pt x="544" y="120"/>
                    </a:lnTo>
                    <a:lnTo>
                      <a:pt x="561" y="1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p:cNvSpPr>
              <p:nvPr/>
            </p:nvSpPr>
            <p:spPr bwMode="auto">
              <a:xfrm>
                <a:off x="409575" y="1379538"/>
                <a:ext cx="1016000" cy="150812"/>
              </a:xfrm>
              <a:custGeom>
                <a:avLst/>
                <a:gdLst>
                  <a:gd name="T0" fmla="*/ 1476 w 1919"/>
                  <a:gd name="T1" fmla="*/ 0 h 285"/>
                  <a:gd name="T2" fmla="*/ 0 w 1919"/>
                  <a:gd name="T3" fmla="*/ 0 h 285"/>
                  <a:gd name="T4" fmla="*/ 0 w 1919"/>
                  <a:gd name="T5" fmla="*/ 99 h 285"/>
                  <a:gd name="T6" fmla="*/ 1472 w 1919"/>
                  <a:gd name="T7" fmla="*/ 99 h 285"/>
                  <a:gd name="T8" fmla="*/ 1919 w 1919"/>
                  <a:gd name="T9" fmla="*/ 285 h 285"/>
                  <a:gd name="T10" fmla="*/ 1919 w 1919"/>
                  <a:gd name="T11" fmla="*/ 209 h 285"/>
                  <a:gd name="T12" fmla="*/ 1476 w 1919"/>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1919" h="285">
                    <a:moveTo>
                      <a:pt x="1476" y="0"/>
                    </a:moveTo>
                    <a:lnTo>
                      <a:pt x="0" y="0"/>
                    </a:lnTo>
                    <a:lnTo>
                      <a:pt x="0" y="99"/>
                    </a:lnTo>
                    <a:lnTo>
                      <a:pt x="1472" y="99"/>
                    </a:lnTo>
                    <a:lnTo>
                      <a:pt x="1919" y="285"/>
                    </a:lnTo>
                    <a:lnTo>
                      <a:pt x="1919" y="209"/>
                    </a:lnTo>
                    <a:lnTo>
                      <a:pt x="14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3"/>
              <p:cNvSpPr>
                <a:spLocks noChangeArrowheads="1"/>
              </p:cNvSpPr>
              <p:nvPr/>
            </p:nvSpPr>
            <p:spPr bwMode="auto">
              <a:xfrm>
                <a:off x="419100" y="1389063"/>
                <a:ext cx="765175" cy="33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p:cNvSpPr>
                <a:spLocks/>
              </p:cNvSpPr>
              <p:nvPr/>
            </p:nvSpPr>
            <p:spPr bwMode="auto">
              <a:xfrm>
                <a:off x="1193800" y="1392238"/>
                <a:ext cx="220663" cy="123825"/>
              </a:xfrm>
              <a:custGeom>
                <a:avLst/>
                <a:gdLst>
                  <a:gd name="T0" fmla="*/ 0 w 416"/>
                  <a:gd name="T1" fmla="*/ 0 h 234"/>
                  <a:gd name="T2" fmla="*/ 416 w 416"/>
                  <a:gd name="T3" fmla="*/ 197 h 234"/>
                  <a:gd name="T4" fmla="*/ 416 w 416"/>
                  <a:gd name="T5" fmla="*/ 234 h 234"/>
                  <a:gd name="T6" fmla="*/ 0 w 416"/>
                  <a:gd name="T7" fmla="*/ 60 h 234"/>
                  <a:gd name="T8" fmla="*/ 0 w 416"/>
                  <a:gd name="T9" fmla="*/ 0 h 234"/>
                </a:gdLst>
                <a:ahLst/>
                <a:cxnLst>
                  <a:cxn ang="0">
                    <a:pos x="T0" y="T1"/>
                  </a:cxn>
                  <a:cxn ang="0">
                    <a:pos x="T2" y="T3"/>
                  </a:cxn>
                  <a:cxn ang="0">
                    <a:pos x="T4" y="T5"/>
                  </a:cxn>
                  <a:cxn ang="0">
                    <a:pos x="T6" y="T7"/>
                  </a:cxn>
                  <a:cxn ang="0">
                    <a:pos x="T8" y="T9"/>
                  </a:cxn>
                </a:cxnLst>
                <a:rect l="0" t="0" r="r" b="b"/>
                <a:pathLst>
                  <a:path w="416" h="234">
                    <a:moveTo>
                      <a:pt x="0" y="0"/>
                    </a:moveTo>
                    <a:lnTo>
                      <a:pt x="416" y="197"/>
                    </a:lnTo>
                    <a:lnTo>
                      <a:pt x="416" y="234"/>
                    </a:lnTo>
                    <a:lnTo>
                      <a:pt x="0" y="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p:cNvSpPr>
                <a:spLocks/>
              </p:cNvSpPr>
              <p:nvPr/>
            </p:nvSpPr>
            <p:spPr bwMode="auto">
              <a:xfrm>
                <a:off x="1301750" y="1677988"/>
                <a:ext cx="261938" cy="233362"/>
              </a:xfrm>
              <a:custGeom>
                <a:avLst/>
                <a:gdLst>
                  <a:gd name="T0" fmla="*/ 0 w 493"/>
                  <a:gd name="T1" fmla="*/ 0 h 443"/>
                  <a:gd name="T2" fmla="*/ 0 w 493"/>
                  <a:gd name="T3" fmla="*/ 424 h 443"/>
                  <a:gd name="T4" fmla="*/ 493 w 493"/>
                  <a:gd name="T5" fmla="*/ 443 h 443"/>
                  <a:gd name="T6" fmla="*/ 493 w 493"/>
                  <a:gd name="T7" fmla="*/ 0 h 443"/>
                  <a:gd name="T8" fmla="*/ 0 w 493"/>
                  <a:gd name="T9" fmla="*/ 0 h 443"/>
                </a:gdLst>
                <a:ahLst/>
                <a:cxnLst>
                  <a:cxn ang="0">
                    <a:pos x="T0" y="T1"/>
                  </a:cxn>
                  <a:cxn ang="0">
                    <a:pos x="T2" y="T3"/>
                  </a:cxn>
                  <a:cxn ang="0">
                    <a:pos x="T4" y="T5"/>
                  </a:cxn>
                  <a:cxn ang="0">
                    <a:pos x="T6" y="T7"/>
                  </a:cxn>
                  <a:cxn ang="0">
                    <a:pos x="T8" y="T9"/>
                  </a:cxn>
                </a:cxnLst>
                <a:rect l="0" t="0" r="r" b="b"/>
                <a:pathLst>
                  <a:path w="493" h="443">
                    <a:moveTo>
                      <a:pt x="0" y="0"/>
                    </a:moveTo>
                    <a:lnTo>
                      <a:pt x="0" y="424"/>
                    </a:lnTo>
                    <a:lnTo>
                      <a:pt x="493" y="443"/>
                    </a:lnTo>
                    <a:lnTo>
                      <a:pt x="49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p:cNvSpPr>
                <a:spLocks/>
              </p:cNvSpPr>
              <p:nvPr/>
            </p:nvSpPr>
            <p:spPr bwMode="auto">
              <a:xfrm>
                <a:off x="1312863" y="1687513"/>
                <a:ext cx="241300" cy="214312"/>
              </a:xfrm>
              <a:custGeom>
                <a:avLst/>
                <a:gdLst>
                  <a:gd name="T0" fmla="*/ 456 w 456"/>
                  <a:gd name="T1" fmla="*/ 406 h 406"/>
                  <a:gd name="T2" fmla="*/ 0 w 456"/>
                  <a:gd name="T3" fmla="*/ 388 h 406"/>
                  <a:gd name="T4" fmla="*/ 0 w 456"/>
                  <a:gd name="T5" fmla="*/ 0 h 406"/>
                  <a:gd name="T6" fmla="*/ 456 w 456"/>
                  <a:gd name="T7" fmla="*/ 0 h 406"/>
                  <a:gd name="T8" fmla="*/ 456 w 456"/>
                  <a:gd name="T9" fmla="*/ 406 h 406"/>
                </a:gdLst>
                <a:ahLst/>
                <a:cxnLst>
                  <a:cxn ang="0">
                    <a:pos x="T0" y="T1"/>
                  </a:cxn>
                  <a:cxn ang="0">
                    <a:pos x="T2" y="T3"/>
                  </a:cxn>
                  <a:cxn ang="0">
                    <a:pos x="T4" y="T5"/>
                  </a:cxn>
                  <a:cxn ang="0">
                    <a:pos x="T6" y="T7"/>
                  </a:cxn>
                  <a:cxn ang="0">
                    <a:pos x="T8" y="T9"/>
                  </a:cxn>
                </a:cxnLst>
                <a:rect l="0" t="0" r="r" b="b"/>
                <a:pathLst>
                  <a:path w="456" h="406">
                    <a:moveTo>
                      <a:pt x="456" y="406"/>
                    </a:moveTo>
                    <a:lnTo>
                      <a:pt x="0" y="388"/>
                    </a:lnTo>
                    <a:lnTo>
                      <a:pt x="0" y="0"/>
                    </a:lnTo>
                    <a:lnTo>
                      <a:pt x="456" y="0"/>
                    </a:lnTo>
                    <a:lnTo>
                      <a:pt x="456" y="40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7"/>
              <p:cNvSpPr>
                <a:spLocks noChangeArrowheads="1"/>
              </p:cNvSpPr>
              <p:nvPr/>
            </p:nvSpPr>
            <p:spPr bwMode="auto">
              <a:xfrm>
                <a:off x="1196975" y="1751013"/>
                <a:ext cx="79375" cy="217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8"/>
              <p:cNvSpPr>
                <a:spLocks noChangeArrowheads="1"/>
              </p:cNvSpPr>
              <p:nvPr/>
            </p:nvSpPr>
            <p:spPr bwMode="auto">
              <a:xfrm>
                <a:off x="1206500" y="1760538"/>
                <a:ext cx="60325" cy="1984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39"/>
              <p:cNvSpPr>
                <a:spLocks/>
              </p:cNvSpPr>
              <p:nvPr/>
            </p:nvSpPr>
            <p:spPr bwMode="auto">
              <a:xfrm>
                <a:off x="396875" y="1885950"/>
                <a:ext cx="1244600" cy="125412"/>
              </a:xfrm>
              <a:custGeom>
                <a:avLst/>
                <a:gdLst>
                  <a:gd name="T0" fmla="*/ 0 w 2350"/>
                  <a:gd name="T1" fmla="*/ 0 h 238"/>
                  <a:gd name="T2" fmla="*/ 0 w 2350"/>
                  <a:gd name="T3" fmla="*/ 75 h 238"/>
                  <a:gd name="T4" fmla="*/ 2350 w 2350"/>
                  <a:gd name="T5" fmla="*/ 238 h 238"/>
                  <a:gd name="T6" fmla="*/ 2350 w 2350"/>
                  <a:gd name="T7" fmla="*/ 163 h 238"/>
                  <a:gd name="T8" fmla="*/ 0 w 2350"/>
                  <a:gd name="T9" fmla="*/ 0 h 238"/>
                </a:gdLst>
                <a:ahLst/>
                <a:cxnLst>
                  <a:cxn ang="0">
                    <a:pos x="T0" y="T1"/>
                  </a:cxn>
                  <a:cxn ang="0">
                    <a:pos x="T2" y="T3"/>
                  </a:cxn>
                  <a:cxn ang="0">
                    <a:pos x="T4" y="T5"/>
                  </a:cxn>
                  <a:cxn ang="0">
                    <a:pos x="T6" y="T7"/>
                  </a:cxn>
                  <a:cxn ang="0">
                    <a:pos x="T8" y="T9"/>
                  </a:cxn>
                </a:cxnLst>
                <a:rect l="0" t="0" r="r" b="b"/>
                <a:pathLst>
                  <a:path w="2350" h="238">
                    <a:moveTo>
                      <a:pt x="0" y="0"/>
                    </a:moveTo>
                    <a:lnTo>
                      <a:pt x="0" y="75"/>
                    </a:lnTo>
                    <a:lnTo>
                      <a:pt x="2350" y="238"/>
                    </a:lnTo>
                    <a:lnTo>
                      <a:pt x="2350" y="1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0"/>
              <p:cNvSpPr>
                <a:spLocks/>
              </p:cNvSpPr>
              <p:nvPr/>
            </p:nvSpPr>
            <p:spPr bwMode="auto">
              <a:xfrm>
                <a:off x="407988" y="1895475"/>
                <a:ext cx="1222375" cy="104775"/>
              </a:xfrm>
              <a:custGeom>
                <a:avLst/>
                <a:gdLst>
                  <a:gd name="T0" fmla="*/ 2311 w 2311"/>
                  <a:gd name="T1" fmla="*/ 197 h 197"/>
                  <a:gd name="T2" fmla="*/ 0 w 2311"/>
                  <a:gd name="T3" fmla="*/ 37 h 197"/>
                  <a:gd name="T4" fmla="*/ 0 w 2311"/>
                  <a:gd name="T5" fmla="*/ 0 h 197"/>
                  <a:gd name="T6" fmla="*/ 2311 w 2311"/>
                  <a:gd name="T7" fmla="*/ 160 h 197"/>
                  <a:gd name="T8" fmla="*/ 2311 w 2311"/>
                  <a:gd name="T9" fmla="*/ 197 h 197"/>
                </a:gdLst>
                <a:ahLst/>
                <a:cxnLst>
                  <a:cxn ang="0">
                    <a:pos x="T0" y="T1"/>
                  </a:cxn>
                  <a:cxn ang="0">
                    <a:pos x="T2" y="T3"/>
                  </a:cxn>
                  <a:cxn ang="0">
                    <a:pos x="T4" y="T5"/>
                  </a:cxn>
                  <a:cxn ang="0">
                    <a:pos x="T6" y="T7"/>
                  </a:cxn>
                  <a:cxn ang="0">
                    <a:pos x="T8" y="T9"/>
                  </a:cxn>
                </a:cxnLst>
                <a:rect l="0" t="0" r="r" b="b"/>
                <a:pathLst>
                  <a:path w="2311" h="197">
                    <a:moveTo>
                      <a:pt x="2311" y="197"/>
                    </a:moveTo>
                    <a:lnTo>
                      <a:pt x="0" y="37"/>
                    </a:lnTo>
                    <a:lnTo>
                      <a:pt x="0" y="0"/>
                    </a:lnTo>
                    <a:lnTo>
                      <a:pt x="2311" y="160"/>
                    </a:lnTo>
                    <a:lnTo>
                      <a:pt x="2311"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1"/>
              <p:cNvSpPr>
                <a:spLocks/>
              </p:cNvSpPr>
              <p:nvPr/>
            </p:nvSpPr>
            <p:spPr bwMode="auto">
              <a:xfrm>
                <a:off x="515938" y="1068388"/>
                <a:ext cx="584200" cy="280987"/>
              </a:xfrm>
              <a:custGeom>
                <a:avLst/>
                <a:gdLst>
                  <a:gd name="T0" fmla="*/ 1031 w 1104"/>
                  <a:gd name="T1" fmla="*/ 133 h 531"/>
                  <a:gd name="T2" fmla="*/ 987 w 1104"/>
                  <a:gd name="T3" fmla="*/ 103 h 531"/>
                  <a:gd name="T4" fmla="*/ 936 w 1104"/>
                  <a:gd name="T5" fmla="*/ 75 h 531"/>
                  <a:gd name="T6" fmla="*/ 877 w 1104"/>
                  <a:gd name="T7" fmla="*/ 51 h 531"/>
                  <a:gd name="T8" fmla="*/ 812 w 1104"/>
                  <a:gd name="T9" fmla="*/ 32 h 531"/>
                  <a:gd name="T10" fmla="*/ 742 w 1104"/>
                  <a:gd name="T11" fmla="*/ 16 h 531"/>
                  <a:gd name="T12" fmla="*/ 669 w 1104"/>
                  <a:gd name="T13" fmla="*/ 5 h 531"/>
                  <a:gd name="T14" fmla="*/ 591 w 1104"/>
                  <a:gd name="T15" fmla="*/ 0 h 531"/>
                  <a:gd name="T16" fmla="*/ 495 w 1104"/>
                  <a:gd name="T17" fmla="*/ 1 h 531"/>
                  <a:gd name="T18" fmla="*/ 388 w 1104"/>
                  <a:gd name="T19" fmla="*/ 12 h 531"/>
                  <a:gd name="T20" fmla="*/ 288 w 1104"/>
                  <a:gd name="T21" fmla="*/ 32 h 531"/>
                  <a:gd name="T22" fmla="*/ 201 w 1104"/>
                  <a:gd name="T23" fmla="*/ 61 h 531"/>
                  <a:gd name="T24" fmla="*/ 126 w 1104"/>
                  <a:gd name="T25" fmla="*/ 97 h 531"/>
                  <a:gd name="T26" fmla="*/ 66 w 1104"/>
                  <a:gd name="T27" fmla="*/ 139 h 531"/>
                  <a:gd name="T28" fmla="*/ 25 w 1104"/>
                  <a:gd name="T29" fmla="*/ 186 h 531"/>
                  <a:gd name="T30" fmla="*/ 2 w 1104"/>
                  <a:gd name="T31" fmla="*/ 239 h 531"/>
                  <a:gd name="T32" fmla="*/ 1 w 1104"/>
                  <a:gd name="T33" fmla="*/ 280 h 531"/>
                  <a:gd name="T34" fmla="*/ 6 w 1104"/>
                  <a:gd name="T35" fmla="*/ 310 h 531"/>
                  <a:gd name="T36" fmla="*/ 20 w 1104"/>
                  <a:gd name="T37" fmla="*/ 339 h 531"/>
                  <a:gd name="T38" fmla="*/ 41 w 1104"/>
                  <a:gd name="T39" fmla="*/ 367 h 531"/>
                  <a:gd name="T40" fmla="*/ 72 w 1104"/>
                  <a:gd name="T41" fmla="*/ 397 h 531"/>
                  <a:gd name="T42" fmla="*/ 116 w 1104"/>
                  <a:gd name="T43" fmla="*/ 428 h 531"/>
                  <a:gd name="T44" fmla="*/ 168 w 1104"/>
                  <a:gd name="T45" fmla="*/ 456 h 531"/>
                  <a:gd name="T46" fmla="*/ 226 w 1104"/>
                  <a:gd name="T47" fmla="*/ 479 h 531"/>
                  <a:gd name="T48" fmla="*/ 291 w 1104"/>
                  <a:gd name="T49" fmla="*/ 499 h 531"/>
                  <a:gd name="T50" fmla="*/ 361 w 1104"/>
                  <a:gd name="T51" fmla="*/ 514 h 531"/>
                  <a:gd name="T52" fmla="*/ 436 w 1104"/>
                  <a:gd name="T53" fmla="*/ 525 h 531"/>
                  <a:gd name="T54" fmla="*/ 512 w 1104"/>
                  <a:gd name="T55" fmla="*/ 531 h 531"/>
                  <a:gd name="T56" fmla="*/ 591 w 1104"/>
                  <a:gd name="T57" fmla="*/ 531 h 531"/>
                  <a:gd name="T58" fmla="*/ 669 w 1104"/>
                  <a:gd name="T59" fmla="*/ 525 h 531"/>
                  <a:gd name="T60" fmla="*/ 742 w 1104"/>
                  <a:gd name="T61" fmla="*/ 514 h 531"/>
                  <a:gd name="T62" fmla="*/ 812 w 1104"/>
                  <a:gd name="T63" fmla="*/ 499 h 531"/>
                  <a:gd name="T64" fmla="*/ 877 w 1104"/>
                  <a:gd name="T65" fmla="*/ 479 h 531"/>
                  <a:gd name="T66" fmla="*/ 936 w 1104"/>
                  <a:gd name="T67" fmla="*/ 456 h 531"/>
                  <a:gd name="T68" fmla="*/ 987 w 1104"/>
                  <a:gd name="T69" fmla="*/ 428 h 531"/>
                  <a:gd name="T70" fmla="*/ 1031 w 1104"/>
                  <a:gd name="T71" fmla="*/ 397 h 531"/>
                  <a:gd name="T72" fmla="*/ 1062 w 1104"/>
                  <a:gd name="T73" fmla="*/ 367 h 531"/>
                  <a:gd name="T74" fmla="*/ 1083 w 1104"/>
                  <a:gd name="T75" fmla="*/ 339 h 531"/>
                  <a:gd name="T76" fmla="*/ 1097 w 1104"/>
                  <a:gd name="T77" fmla="*/ 310 h 531"/>
                  <a:gd name="T78" fmla="*/ 1102 w 1104"/>
                  <a:gd name="T79" fmla="*/ 280 h 531"/>
                  <a:gd name="T80" fmla="*/ 1102 w 1104"/>
                  <a:gd name="T81" fmla="*/ 250 h 531"/>
                  <a:gd name="T82" fmla="*/ 1097 w 1104"/>
                  <a:gd name="T83" fmla="*/ 221 h 531"/>
                  <a:gd name="T84" fmla="*/ 1083 w 1104"/>
                  <a:gd name="T85" fmla="*/ 191 h 531"/>
                  <a:gd name="T86" fmla="*/ 1062 w 1104"/>
                  <a:gd name="T87" fmla="*/ 164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4" h="531">
                    <a:moveTo>
                      <a:pt x="1049" y="150"/>
                    </a:moveTo>
                    <a:lnTo>
                      <a:pt x="1031" y="133"/>
                    </a:lnTo>
                    <a:lnTo>
                      <a:pt x="1011" y="116"/>
                    </a:lnTo>
                    <a:lnTo>
                      <a:pt x="987" y="103"/>
                    </a:lnTo>
                    <a:lnTo>
                      <a:pt x="963" y="87"/>
                    </a:lnTo>
                    <a:lnTo>
                      <a:pt x="936" y="75"/>
                    </a:lnTo>
                    <a:lnTo>
                      <a:pt x="908" y="62"/>
                    </a:lnTo>
                    <a:lnTo>
                      <a:pt x="877" y="51"/>
                    </a:lnTo>
                    <a:lnTo>
                      <a:pt x="845" y="40"/>
                    </a:lnTo>
                    <a:lnTo>
                      <a:pt x="812" y="32"/>
                    </a:lnTo>
                    <a:lnTo>
                      <a:pt x="779" y="23"/>
                    </a:lnTo>
                    <a:lnTo>
                      <a:pt x="742" y="16"/>
                    </a:lnTo>
                    <a:lnTo>
                      <a:pt x="706" y="11"/>
                    </a:lnTo>
                    <a:lnTo>
                      <a:pt x="669" y="5"/>
                    </a:lnTo>
                    <a:lnTo>
                      <a:pt x="630" y="2"/>
                    </a:lnTo>
                    <a:lnTo>
                      <a:pt x="591" y="0"/>
                    </a:lnTo>
                    <a:lnTo>
                      <a:pt x="552" y="0"/>
                    </a:lnTo>
                    <a:lnTo>
                      <a:pt x="495" y="1"/>
                    </a:lnTo>
                    <a:lnTo>
                      <a:pt x="441" y="5"/>
                    </a:lnTo>
                    <a:lnTo>
                      <a:pt x="388" y="12"/>
                    </a:lnTo>
                    <a:lnTo>
                      <a:pt x="337" y="21"/>
                    </a:lnTo>
                    <a:lnTo>
                      <a:pt x="288" y="32"/>
                    </a:lnTo>
                    <a:lnTo>
                      <a:pt x="243" y="46"/>
                    </a:lnTo>
                    <a:lnTo>
                      <a:pt x="201" y="61"/>
                    </a:lnTo>
                    <a:lnTo>
                      <a:pt x="162" y="77"/>
                    </a:lnTo>
                    <a:lnTo>
                      <a:pt x="126" y="97"/>
                    </a:lnTo>
                    <a:lnTo>
                      <a:pt x="94" y="116"/>
                    </a:lnTo>
                    <a:lnTo>
                      <a:pt x="66" y="139"/>
                    </a:lnTo>
                    <a:lnTo>
                      <a:pt x="43" y="162"/>
                    </a:lnTo>
                    <a:lnTo>
                      <a:pt x="25" y="186"/>
                    </a:lnTo>
                    <a:lnTo>
                      <a:pt x="11" y="212"/>
                    </a:lnTo>
                    <a:lnTo>
                      <a:pt x="2" y="239"/>
                    </a:lnTo>
                    <a:lnTo>
                      <a:pt x="0" y="265"/>
                    </a:lnTo>
                    <a:lnTo>
                      <a:pt x="1" y="280"/>
                    </a:lnTo>
                    <a:lnTo>
                      <a:pt x="2" y="296"/>
                    </a:lnTo>
                    <a:lnTo>
                      <a:pt x="6" y="310"/>
                    </a:lnTo>
                    <a:lnTo>
                      <a:pt x="13" y="325"/>
                    </a:lnTo>
                    <a:lnTo>
                      <a:pt x="20" y="339"/>
                    </a:lnTo>
                    <a:lnTo>
                      <a:pt x="30" y="353"/>
                    </a:lnTo>
                    <a:lnTo>
                      <a:pt x="41" y="367"/>
                    </a:lnTo>
                    <a:lnTo>
                      <a:pt x="54" y="381"/>
                    </a:lnTo>
                    <a:lnTo>
                      <a:pt x="72" y="397"/>
                    </a:lnTo>
                    <a:lnTo>
                      <a:pt x="93" y="414"/>
                    </a:lnTo>
                    <a:lnTo>
                      <a:pt x="116" y="428"/>
                    </a:lnTo>
                    <a:lnTo>
                      <a:pt x="140" y="443"/>
                    </a:lnTo>
                    <a:lnTo>
                      <a:pt x="168" y="456"/>
                    </a:lnTo>
                    <a:lnTo>
                      <a:pt x="195" y="468"/>
                    </a:lnTo>
                    <a:lnTo>
                      <a:pt x="226" y="479"/>
                    </a:lnTo>
                    <a:lnTo>
                      <a:pt x="258" y="490"/>
                    </a:lnTo>
                    <a:lnTo>
                      <a:pt x="291" y="499"/>
                    </a:lnTo>
                    <a:lnTo>
                      <a:pt x="326" y="507"/>
                    </a:lnTo>
                    <a:lnTo>
                      <a:pt x="361" y="514"/>
                    </a:lnTo>
                    <a:lnTo>
                      <a:pt x="398" y="520"/>
                    </a:lnTo>
                    <a:lnTo>
                      <a:pt x="436" y="525"/>
                    </a:lnTo>
                    <a:lnTo>
                      <a:pt x="473" y="528"/>
                    </a:lnTo>
                    <a:lnTo>
                      <a:pt x="512" y="531"/>
                    </a:lnTo>
                    <a:lnTo>
                      <a:pt x="552" y="531"/>
                    </a:lnTo>
                    <a:lnTo>
                      <a:pt x="591" y="531"/>
                    </a:lnTo>
                    <a:lnTo>
                      <a:pt x="630" y="528"/>
                    </a:lnTo>
                    <a:lnTo>
                      <a:pt x="669" y="525"/>
                    </a:lnTo>
                    <a:lnTo>
                      <a:pt x="706" y="520"/>
                    </a:lnTo>
                    <a:lnTo>
                      <a:pt x="742" y="514"/>
                    </a:lnTo>
                    <a:lnTo>
                      <a:pt x="779" y="507"/>
                    </a:lnTo>
                    <a:lnTo>
                      <a:pt x="812" y="499"/>
                    </a:lnTo>
                    <a:lnTo>
                      <a:pt x="845" y="490"/>
                    </a:lnTo>
                    <a:lnTo>
                      <a:pt x="877" y="479"/>
                    </a:lnTo>
                    <a:lnTo>
                      <a:pt x="908" y="468"/>
                    </a:lnTo>
                    <a:lnTo>
                      <a:pt x="936" y="456"/>
                    </a:lnTo>
                    <a:lnTo>
                      <a:pt x="963" y="443"/>
                    </a:lnTo>
                    <a:lnTo>
                      <a:pt x="987" y="428"/>
                    </a:lnTo>
                    <a:lnTo>
                      <a:pt x="1011" y="414"/>
                    </a:lnTo>
                    <a:lnTo>
                      <a:pt x="1031" y="397"/>
                    </a:lnTo>
                    <a:lnTo>
                      <a:pt x="1049" y="381"/>
                    </a:lnTo>
                    <a:lnTo>
                      <a:pt x="1062" y="367"/>
                    </a:lnTo>
                    <a:lnTo>
                      <a:pt x="1073" y="353"/>
                    </a:lnTo>
                    <a:lnTo>
                      <a:pt x="1083" y="339"/>
                    </a:lnTo>
                    <a:lnTo>
                      <a:pt x="1090" y="325"/>
                    </a:lnTo>
                    <a:lnTo>
                      <a:pt x="1097" y="310"/>
                    </a:lnTo>
                    <a:lnTo>
                      <a:pt x="1101" y="296"/>
                    </a:lnTo>
                    <a:lnTo>
                      <a:pt x="1102" y="280"/>
                    </a:lnTo>
                    <a:lnTo>
                      <a:pt x="1104" y="265"/>
                    </a:lnTo>
                    <a:lnTo>
                      <a:pt x="1102" y="250"/>
                    </a:lnTo>
                    <a:lnTo>
                      <a:pt x="1101" y="235"/>
                    </a:lnTo>
                    <a:lnTo>
                      <a:pt x="1097" y="221"/>
                    </a:lnTo>
                    <a:lnTo>
                      <a:pt x="1090" y="205"/>
                    </a:lnTo>
                    <a:lnTo>
                      <a:pt x="1083" y="191"/>
                    </a:lnTo>
                    <a:lnTo>
                      <a:pt x="1073" y="178"/>
                    </a:lnTo>
                    <a:lnTo>
                      <a:pt x="1062" y="164"/>
                    </a:lnTo>
                    <a:lnTo>
                      <a:pt x="104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2"/>
              <p:cNvSpPr>
                <a:spLocks/>
              </p:cNvSpPr>
              <p:nvPr/>
            </p:nvSpPr>
            <p:spPr bwMode="auto">
              <a:xfrm>
                <a:off x="525463" y="1077913"/>
                <a:ext cx="565150" cy="260350"/>
              </a:xfrm>
              <a:custGeom>
                <a:avLst/>
                <a:gdLst>
                  <a:gd name="T0" fmla="*/ 494 w 1067"/>
                  <a:gd name="T1" fmla="*/ 493 h 493"/>
                  <a:gd name="T2" fmla="*/ 419 w 1067"/>
                  <a:gd name="T3" fmla="*/ 488 h 493"/>
                  <a:gd name="T4" fmla="*/ 347 w 1067"/>
                  <a:gd name="T5" fmla="*/ 478 h 493"/>
                  <a:gd name="T6" fmla="*/ 279 w 1067"/>
                  <a:gd name="T7" fmla="*/ 463 h 493"/>
                  <a:gd name="T8" fmla="*/ 215 w 1067"/>
                  <a:gd name="T9" fmla="*/ 445 h 493"/>
                  <a:gd name="T10" fmla="*/ 158 w 1067"/>
                  <a:gd name="T11" fmla="*/ 422 h 493"/>
                  <a:gd name="T12" fmla="*/ 108 w 1067"/>
                  <a:gd name="T13" fmla="*/ 396 h 493"/>
                  <a:gd name="T14" fmla="*/ 67 w 1067"/>
                  <a:gd name="T15" fmla="*/ 367 h 493"/>
                  <a:gd name="T16" fmla="*/ 37 w 1067"/>
                  <a:gd name="T17" fmla="*/ 338 h 493"/>
                  <a:gd name="T18" fmla="*/ 18 w 1067"/>
                  <a:gd name="T19" fmla="*/ 312 h 493"/>
                  <a:gd name="T20" fmla="*/ 7 w 1067"/>
                  <a:gd name="T21" fmla="*/ 287 h 493"/>
                  <a:gd name="T22" fmla="*/ 1 w 1067"/>
                  <a:gd name="T23" fmla="*/ 261 h 493"/>
                  <a:gd name="T24" fmla="*/ 1 w 1067"/>
                  <a:gd name="T25" fmla="*/ 233 h 493"/>
                  <a:gd name="T26" fmla="*/ 7 w 1067"/>
                  <a:gd name="T27" fmla="*/ 207 h 493"/>
                  <a:gd name="T28" fmla="*/ 18 w 1067"/>
                  <a:gd name="T29" fmla="*/ 182 h 493"/>
                  <a:gd name="T30" fmla="*/ 37 w 1067"/>
                  <a:gd name="T31" fmla="*/ 157 h 493"/>
                  <a:gd name="T32" fmla="*/ 67 w 1067"/>
                  <a:gd name="T33" fmla="*/ 128 h 493"/>
                  <a:gd name="T34" fmla="*/ 108 w 1067"/>
                  <a:gd name="T35" fmla="*/ 98 h 493"/>
                  <a:gd name="T36" fmla="*/ 158 w 1067"/>
                  <a:gd name="T37" fmla="*/ 72 h 493"/>
                  <a:gd name="T38" fmla="*/ 215 w 1067"/>
                  <a:gd name="T39" fmla="*/ 50 h 493"/>
                  <a:gd name="T40" fmla="*/ 279 w 1067"/>
                  <a:gd name="T41" fmla="*/ 30 h 493"/>
                  <a:gd name="T42" fmla="*/ 347 w 1067"/>
                  <a:gd name="T43" fmla="*/ 15 h 493"/>
                  <a:gd name="T44" fmla="*/ 419 w 1067"/>
                  <a:gd name="T45" fmla="*/ 5 h 493"/>
                  <a:gd name="T46" fmla="*/ 494 w 1067"/>
                  <a:gd name="T47" fmla="*/ 0 h 493"/>
                  <a:gd name="T48" fmla="*/ 572 w 1067"/>
                  <a:gd name="T49" fmla="*/ 0 h 493"/>
                  <a:gd name="T50" fmla="*/ 647 w 1067"/>
                  <a:gd name="T51" fmla="*/ 5 h 493"/>
                  <a:gd name="T52" fmla="*/ 719 w 1067"/>
                  <a:gd name="T53" fmla="*/ 15 h 493"/>
                  <a:gd name="T54" fmla="*/ 787 w 1067"/>
                  <a:gd name="T55" fmla="*/ 30 h 493"/>
                  <a:gd name="T56" fmla="*/ 850 w 1067"/>
                  <a:gd name="T57" fmla="*/ 50 h 493"/>
                  <a:gd name="T58" fmla="*/ 907 w 1067"/>
                  <a:gd name="T59" fmla="*/ 72 h 493"/>
                  <a:gd name="T60" fmla="*/ 957 w 1067"/>
                  <a:gd name="T61" fmla="*/ 98 h 493"/>
                  <a:gd name="T62" fmla="*/ 998 w 1067"/>
                  <a:gd name="T63" fmla="*/ 128 h 493"/>
                  <a:gd name="T64" fmla="*/ 1028 w 1067"/>
                  <a:gd name="T65" fmla="*/ 157 h 493"/>
                  <a:gd name="T66" fmla="*/ 1047 w 1067"/>
                  <a:gd name="T67" fmla="*/ 182 h 493"/>
                  <a:gd name="T68" fmla="*/ 1060 w 1067"/>
                  <a:gd name="T69" fmla="*/ 207 h 493"/>
                  <a:gd name="T70" fmla="*/ 1065 w 1067"/>
                  <a:gd name="T71" fmla="*/ 233 h 493"/>
                  <a:gd name="T72" fmla="*/ 1064 w 1067"/>
                  <a:gd name="T73" fmla="*/ 272 h 493"/>
                  <a:gd name="T74" fmla="*/ 1043 w 1067"/>
                  <a:gd name="T75" fmla="*/ 321 h 493"/>
                  <a:gd name="T76" fmla="*/ 1001 w 1067"/>
                  <a:gd name="T77" fmla="*/ 364 h 493"/>
                  <a:gd name="T78" fmla="*/ 944 w 1067"/>
                  <a:gd name="T79" fmla="*/ 404 h 493"/>
                  <a:gd name="T80" fmla="*/ 872 w 1067"/>
                  <a:gd name="T81" fmla="*/ 438 h 493"/>
                  <a:gd name="T82" fmla="*/ 787 w 1067"/>
                  <a:gd name="T83" fmla="*/ 464 h 493"/>
                  <a:gd name="T84" fmla="*/ 692 w 1067"/>
                  <a:gd name="T85" fmla="*/ 482 h 493"/>
                  <a:gd name="T86" fmla="*/ 587 w 1067"/>
                  <a:gd name="T87"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7" h="493">
                    <a:moveTo>
                      <a:pt x="533" y="493"/>
                    </a:moveTo>
                    <a:lnTo>
                      <a:pt x="494" y="493"/>
                    </a:lnTo>
                    <a:lnTo>
                      <a:pt x="457" y="490"/>
                    </a:lnTo>
                    <a:lnTo>
                      <a:pt x="419" y="488"/>
                    </a:lnTo>
                    <a:lnTo>
                      <a:pt x="382" y="483"/>
                    </a:lnTo>
                    <a:lnTo>
                      <a:pt x="347" y="478"/>
                    </a:lnTo>
                    <a:lnTo>
                      <a:pt x="312" y="471"/>
                    </a:lnTo>
                    <a:lnTo>
                      <a:pt x="279" y="463"/>
                    </a:lnTo>
                    <a:lnTo>
                      <a:pt x="246" y="454"/>
                    </a:lnTo>
                    <a:lnTo>
                      <a:pt x="215" y="445"/>
                    </a:lnTo>
                    <a:lnTo>
                      <a:pt x="186" y="433"/>
                    </a:lnTo>
                    <a:lnTo>
                      <a:pt x="158" y="422"/>
                    </a:lnTo>
                    <a:lnTo>
                      <a:pt x="132" y="410"/>
                    </a:lnTo>
                    <a:lnTo>
                      <a:pt x="108" y="396"/>
                    </a:lnTo>
                    <a:lnTo>
                      <a:pt x="86" y="382"/>
                    </a:lnTo>
                    <a:lnTo>
                      <a:pt x="67" y="367"/>
                    </a:lnTo>
                    <a:lnTo>
                      <a:pt x="49" y="350"/>
                    </a:lnTo>
                    <a:lnTo>
                      <a:pt x="37" y="338"/>
                    </a:lnTo>
                    <a:lnTo>
                      <a:pt x="26" y="325"/>
                    </a:lnTo>
                    <a:lnTo>
                      <a:pt x="18" y="312"/>
                    </a:lnTo>
                    <a:lnTo>
                      <a:pt x="12" y="300"/>
                    </a:lnTo>
                    <a:lnTo>
                      <a:pt x="7" y="287"/>
                    </a:lnTo>
                    <a:lnTo>
                      <a:pt x="3" y="274"/>
                    </a:lnTo>
                    <a:lnTo>
                      <a:pt x="1" y="261"/>
                    </a:lnTo>
                    <a:lnTo>
                      <a:pt x="0" y="247"/>
                    </a:lnTo>
                    <a:lnTo>
                      <a:pt x="1" y="233"/>
                    </a:lnTo>
                    <a:lnTo>
                      <a:pt x="3" y="221"/>
                    </a:lnTo>
                    <a:lnTo>
                      <a:pt x="7" y="207"/>
                    </a:lnTo>
                    <a:lnTo>
                      <a:pt x="12" y="194"/>
                    </a:lnTo>
                    <a:lnTo>
                      <a:pt x="18" y="182"/>
                    </a:lnTo>
                    <a:lnTo>
                      <a:pt x="26" y="169"/>
                    </a:lnTo>
                    <a:lnTo>
                      <a:pt x="37" y="157"/>
                    </a:lnTo>
                    <a:lnTo>
                      <a:pt x="49" y="144"/>
                    </a:lnTo>
                    <a:lnTo>
                      <a:pt x="67" y="128"/>
                    </a:lnTo>
                    <a:lnTo>
                      <a:pt x="86" y="112"/>
                    </a:lnTo>
                    <a:lnTo>
                      <a:pt x="108" y="98"/>
                    </a:lnTo>
                    <a:lnTo>
                      <a:pt x="132" y="85"/>
                    </a:lnTo>
                    <a:lnTo>
                      <a:pt x="158" y="72"/>
                    </a:lnTo>
                    <a:lnTo>
                      <a:pt x="186" y="59"/>
                    </a:lnTo>
                    <a:lnTo>
                      <a:pt x="215" y="50"/>
                    </a:lnTo>
                    <a:lnTo>
                      <a:pt x="246" y="39"/>
                    </a:lnTo>
                    <a:lnTo>
                      <a:pt x="279" y="30"/>
                    </a:lnTo>
                    <a:lnTo>
                      <a:pt x="312" y="22"/>
                    </a:lnTo>
                    <a:lnTo>
                      <a:pt x="347" y="15"/>
                    </a:lnTo>
                    <a:lnTo>
                      <a:pt x="382" y="9"/>
                    </a:lnTo>
                    <a:lnTo>
                      <a:pt x="419" y="5"/>
                    </a:lnTo>
                    <a:lnTo>
                      <a:pt x="457" y="3"/>
                    </a:lnTo>
                    <a:lnTo>
                      <a:pt x="494" y="0"/>
                    </a:lnTo>
                    <a:lnTo>
                      <a:pt x="533" y="0"/>
                    </a:lnTo>
                    <a:lnTo>
                      <a:pt x="572" y="0"/>
                    </a:lnTo>
                    <a:lnTo>
                      <a:pt x="610" y="3"/>
                    </a:lnTo>
                    <a:lnTo>
                      <a:pt x="647" y="5"/>
                    </a:lnTo>
                    <a:lnTo>
                      <a:pt x="683" y="9"/>
                    </a:lnTo>
                    <a:lnTo>
                      <a:pt x="719" y="15"/>
                    </a:lnTo>
                    <a:lnTo>
                      <a:pt x="754" y="22"/>
                    </a:lnTo>
                    <a:lnTo>
                      <a:pt x="787" y="30"/>
                    </a:lnTo>
                    <a:lnTo>
                      <a:pt x="819" y="39"/>
                    </a:lnTo>
                    <a:lnTo>
                      <a:pt x="850" y="50"/>
                    </a:lnTo>
                    <a:lnTo>
                      <a:pt x="879" y="59"/>
                    </a:lnTo>
                    <a:lnTo>
                      <a:pt x="907" y="72"/>
                    </a:lnTo>
                    <a:lnTo>
                      <a:pt x="933" y="85"/>
                    </a:lnTo>
                    <a:lnTo>
                      <a:pt x="957" y="98"/>
                    </a:lnTo>
                    <a:lnTo>
                      <a:pt x="979" y="112"/>
                    </a:lnTo>
                    <a:lnTo>
                      <a:pt x="998" y="128"/>
                    </a:lnTo>
                    <a:lnTo>
                      <a:pt x="1017" y="144"/>
                    </a:lnTo>
                    <a:lnTo>
                      <a:pt x="1028" y="157"/>
                    </a:lnTo>
                    <a:lnTo>
                      <a:pt x="1039" y="169"/>
                    </a:lnTo>
                    <a:lnTo>
                      <a:pt x="1047" y="182"/>
                    </a:lnTo>
                    <a:lnTo>
                      <a:pt x="1054" y="194"/>
                    </a:lnTo>
                    <a:lnTo>
                      <a:pt x="1060" y="207"/>
                    </a:lnTo>
                    <a:lnTo>
                      <a:pt x="1064" y="221"/>
                    </a:lnTo>
                    <a:lnTo>
                      <a:pt x="1065" y="233"/>
                    </a:lnTo>
                    <a:lnTo>
                      <a:pt x="1067" y="247"/>
                    </a:lnTo>
                    <a:lnTo>
                      <a:pt x="1064" y="272"/>
                    </a:lnTo>
                    <a:lnTo>
                      <a:pt x="1055" y="297"/>
                    </a:lnTo>
                    <a:lnTo>
                      <a:pt x="1043" y="321"/>
                    </a:lnTo>
                    <a:lnTo>
                      <a:pt x="1025" y="343"/>
                    </a:lnTo>
                    <a:lnTo>
                      <a:pt x="1001" y="364"/>
                    </a:lnTo>
                    <a:lnTo>
                      <a:pt x="975" y="385"/>
                    </a:lnTo>
                    <a:lnTo>
                      <a:pt x="944" y="404"/>
                    </a:lnTo>
                    <a:lnTo>
                      <a:pt x="910" y="421"/>
                    </a:lnTo>
                    <a:lnTo>
                      <a:pt x="872" y="438"/>
                    </a:lnTo>
                    <a:lnTo>
                      <a:pt x="830" y="451"/>
                    </a:lnTo>
                    <a:lnTo>
                      <a:pt x="787" y="464"/>
                    </a:lnTo>
                    <a:lnTo>
                      <a:pt x="740" y="474"/>
                    </a:lnTo>
                    <a:lnTo>
                      <a:pt x="692" y="482"/>
                    </a:lnTo>
                    <a:lnTo>
                      <a:pt x="640" y="488"/>
                    </a:lnTo>
                    <a:lnTo>
                      <a:pt x="587" y="492"/>
                    </a:lnTo>
                    <a:lnTo>
                      <a:pt x="533" y="49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3"/>
              <p:cNvSpPr>
                <a:spLocks/>
              </p:cNvSpPr>
              <p:nvPr/>
            </p:nvSpPr>
            <p:spPr bwMode="auto">
              <a:xfrm>
                <a:off x="525463" y="1077913"/>
                <a:ext cx="561975" cy="160337"/>
              </a:xfrm>
              <a:custGeom>
                <a:avLst/>
                <a:gdLst>
                  <a:gd name="T0" fmla="*/ 10 w 1061"/>
                  <a:gd name="T1" fmla="*/ 257 h 303"/>
                  <a:gd name="T2" fmla="*/ 15 w 1061"/>
                  <a:gd name="T3" fmla="*/ 230 h 303"/>
                  <a:gd name="T4" fmla="*/ 28 w 1061"/>
                  <a:gd name="T5" fmla="*/ 205 h 303"/>
                  <a:gd name="T6" fmla="*/ 46 w 1061"/>
                  <a:gd name="T7" fmla="*/ 180 h 303"/>
                  <a:gd name="T8" fmla="*/ 75 w 1061"/>
                  <a:gd name="T9" fmla="*/ 151 h 303"/>
                  <a:gd name="T10" fmla="*/ 117 w 1061"/>
                  <a:gd name="T11" fmla="*/ 122 h 303"/>
                  <a:gd name="T12" fmla="*/ 167 w 1061"/>
                  <a:gd name="T13" fmla="*/ 96 h 303"/>
                  <a:gd name="T14" fmla="*/ 224 w 1061"/>
                  <a:gd name="T15" fmla="*/ 73 h 303"/>
                  <a:gd name="T16" fmla="*/ 287 w 1061"/>
                  <a:gd name="T17" fmla="*/ 54 h 303"/>
                  <a:gd name="T18" fmla="*/ 355 w 1061"/>
                  <a:gd name="T19" fmla="*/ 39 h 303"/>
                  <a:gd name="T20" fmla="*/ 428 w 1061"/>
                  <a:gd name="T21" fmla="*/ 29 h 303"/>
                  <a:gd name="T22" fmla="*/ 503 w 1061"/>
                  <a:gd name="T23" fmla="*/ 23 h 303"/>
                  <a:gd name="T24" fmla="*/ 580 w 1061"/>
                  <a:gd name="T25" fmla="*/ 23 h 303"/>
                  <a:gd name="T26" fmla="*/ 655 w 1061"/>
                  <a:gd name="T27" fmla="*/ 29 h 303"/>
                  <a:gd name="T28" fmla="*/ 728 w 1061"/>
                  <a:gd name="T29" fmla="*/ 39 h 303"/>
                  <a:gd name="T30" fmla="*/ 796 w 1061"/>
                  <a:gd name="T31" fmla="*/ 54 h 303"/>
                  <a:gd name="T32" fmla="*/ 860 w 1061"/>
                  <a:gd name="T33" fmla="*/ 73 h 303"/>
                  <a:gd name="T34" fmla="*/ 917 w 1061"/>
                  <a:gd name="T35" fmla="*/ 96 h 303"/>
                  <a:gd name="T36" fmla="*/ 967 w 1061"/>
                  <a:gd name="T37" fmla="*/ 122 h 303"/>
                  <a:gd name="T38" fmla="*/ 1008 w 1061"/>
                  <a:gd name="T39" fmla="*/ 151 h 303"/>
                  <a:gd name="T40" fmla="*/ 1037 w 1061"/>
                  <a:gd name="T41" fmla="*/ 179 h 303"/>
                  <a:gd name="T42" fmla="*/ 1054 w 1061"/>
                  <a:gd name="T43" fmla="*/ 203 h 303"/>
                  <a:gd name="T44" fmla="*/ 1058 w 1061"/>
                  <a:gd name="T45" fmla="*/ 205 h 303"/>
                  <a:gd name="T46" fmla="*/ 1050 w 1061"/>
                  <a:gd name="T47" fmla="*/ 187 h 303"/>
                  <a:gd name="T48" fmla="*/ 1039 w 1061"/>
                  <a:gd name="T49" fmla="*/ 169 h 303"/>
                  <a:gd name="T50" fmla="*/ 1025 w 1061"/>
                  <a:gd name="T51" fmla="*/ 153 h 303"/>
                  <a:gd name="T52" fmla="*/ 998 w 1061"/>
                  <a:gd name="T53" fmla="*/ 128 h 303"/>
                  <a:gd name="T54" fmla="*/ 957 w 1061"/>
                  <a:gd name="T55" fmla="*/ 98 h 303"/>
                  <a:gd name="T56" fmla="*/ 907 w 1061"/>
                  <a:gd name="T57" fmla="*/ 72 h 303"/>
                  <a:gd name="T58" fmla="*/ 850 w 1061"/>
                  <a:gd name="T59" fmla="*/ 50 h 303"/>
                  <a:gd name="T60" fmla="*/ 787 w 1061"/>
                  <a:gd name="T61" fmla="*/ 30 h 303"/>
                  <a:gd name="T62" fmla="*/ 719 w 1061"/>
                  <a:gd name="T63" fmla="*/ 15 h 303"/>
                  <a:gd name="T64" fmla="*/ 647 w 1061"/>
                  <a:gd name="T65" fmla="*/ 5 h 303"/>
                  <a:gd name="T66" fmla="*/ 572 w 1061"/>
                  <a:gd name="T67" fmla="*/ 0 h 303"/>
                  <a:gd name="T68" fmla="*/ 494 w 1061"/>
                  <a:gd name="T69" fmla="*/ 0 h 303"/>
                  <a:gd name="T70" fmla="*/ 419 w 1061"/>
                  <a:gd name="T71" fmla="*/ 5 h 303"/>
                  <a:gd name="T72" fmla="*/ 347 w 1061"/>
                  <a:gd name="T73" fmla="*/ 15 h 303"/>
                  <a:gd name="T74" fmla="*/ 279 w 1061"/>
                  <a:gd name="T75" fmla="*/ 30 h 303"/>
                  <a:gd name="T76" fmla="*/ 215 w 1061"/>
                  <a:gd name="T77" fmla="*/ 50 h 303"/>
                  <a:gd name="T78" fmla="*/ 158 w 1061"/>
                  <a:gd name="T79" fmla="*/ 72 h 303"/>
                  <a:gd name="T80" fmla="*/ 108 w 1061"/>
                  <a:gd name="T81" fmla="*/ 98 h 303"/>
                  <a:gd name="T82" fmla="*/ 67 w 1061"/>
                  <a:gd name="T83" fmla="*/ 128 h 303"/>
                  <a:gd name="T84" fmla="*/ 37 w 1061"/>
                  <a:gd name="T85" fmla="*/ 157 h 303"/>
                  <a:gd name="T86" fmla="*/ 18 w 1061"/>
                  <a:gd name="T87" fmla="*/ 182 h 303"/>
                  <a:gd name="T88" fmla="*/ 7 w 1061"/>
                  <a:gd name="T89" fmla="*/ 207 h 303"/>
                  <a:gd name="T90" fmla="*/ 1 w 1061"/>
                  <a:gd name="T91" fmla="*/ 233 h 303"/>
                  <a:gd name="T92" fmla="*/ 1 w 1061"/>
                  <a:gd name="T93" fmla="*/ 261 h 303"/>
                  <a:gd name="T94" fmla="*/ 7 w 1061"/>
                  <a:gd name="T95" fmla="*/ 289 h 303"/>
                  <a:gd name="T96" fmla="*/ 12 w 1061"/>
                  <a:gd name="T97" fmla="*/ 296 h 303"/>
                  <a:gd name="T98" fmla="*/ 8 w 1061"/>
                  <a:gd name="T99" fmla="*/ 27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303">
                    <a:moveTo>
                      <a:pt x="8" y="271"/>
                    </a:moveTo>
                    <a:lnTo>
                      <a:pt x="10" y="257"/>
                    </a:lnTo>
                    <a:lnTo>
                      <a:pt x="11" y="244"/>
                    </a:lnTo>
                    <a:lnTo>
                      <a:pt x="15" y="230"/>
                    </a:lnTo>
                    <a:lnTo>
                      <a:pt x="21" y="218"/>
                    </a:lnTo>
                    <a:lnTo>
                      <a:pt x="28" y="205"/>
                    </a:lnTo>
                    <a:lnTo>
                      <a:pt x="36" y="193"/>
                    </a:lnTo>
                    <a:lnTo>
                      <a:pt x="46" y="180"/>
                    </a:lnTo>
                    <a:lnTo>
                      <a:pt x="57" y="168"/>
                    </a:lnTo>
                    <a:lnTo>
                      <a:pt x="75" y="151"/>
                    </a:lnTo>
                    <a:lnTo>
                      <a:pt x="94" y="136"/>
                    </a:lnTo>
                    <a:lnTo>
                      <a:pt x="117" y="122"/>
                    </a:lnTo>
                    <a:lnTo>
                      <a:pt x="142" y="108"/>
                    </a:lnTo>
                    <a:lnTo>
                      <a:pt x="167" y="96"/>
                    </a:lnTo>
                    <a:lnTo>
                      <a:pt x="194" y="83"/>
                    </a:lnTo>
                    <a:lnTo>
                      <a:pt x="224" y="73"/>
                    </a:lnTo>
                    <a:lnTo>
                      <a:pt x="255" y="62"/>
                    </a:lnTo>
                    <a:lnTo>
                      <a:pt x="287" y="54"/>
                    </a:lnTo>
                    <a:lnTo>
                      <a:pt x="321" y="46"/>
                    </a:lnTo>
                    <a:lnTo>
                      <a:pt x="355" y="39"/>
                    </a:lnTo>
                    <a:lnTo>
                      <a:pt x="392" y="33"/>
                    </a:lnTo>
                    <a:lnTo>
                      <a:pt x="428" y="29"/>
                    </a:lnTo>
                    <a:lnTo>
                      <a:pt x="465" y="26"/>
                    </a:lnTo>
                    <a:lnTo>
                      <a:pt x="503" y="23"/>
                    </a:lnTo>
                    <a:lnTo>
                      <a:pt x="542" y="23"/>
                    </a:lnTo>
                    <a:lnTo>
                      <a:pt x="580" y="23"/>
                    </a:lnTo>
                    <a:lnTo>
                      <a:pt x="618" y="26"/>
                    </a:lnTo>
                    <a:lnTo>
                      <a:pt x="655" y="29"/>
                    </a:lnTo>
                    <a:lnTo>
                      <a:pt x="693" y="33"/>
                    </a:lnTo>
                    <a:lnTo>
                      <a:pt x="728" y="39"/>
                    </a:lnTo>
                    <a:lnTo>
                      <a:pt x="762" y="46"/>
                    </a:lnTo>
                    <a:lnTo>
                      <a:pt x="796" y="54"/>
                    </a:lnTo>
                    <a:lnTo>
                      <a:pt x="829" y="62"/>
                    </a:lnTo>
                    <a:lnTo>
                      <a:pt x="860" y="73"/>
                    </a:lnTo>
                    <a:lnTo>
                      <a:pt x="889" y="83"/>
                    </a:lnTo>
                    <a:lnTo>
                      <a:pt x="917" y="96"/>
                    </a:lnTo>
                    <a:lnTo>
                      <a:pt x="943" y="108"/>
                    </a:lnTo>
                    <a:lnTo>
                      <a:pt x="967" y="122"/>
                    </a:lnTo>
                    <a:lnTo>
                      <a:pt x="989" y="136"/>
                    </a:lnTo>
                    <a:lnTo>
                      <a:pt x="1008" y="151"/>
                    </a:lnTo>
                    <a:lnTo>
                      <a:pt x="1026" y="168"/>
                    </a:lnTo>
                    <a:lnTo>
                      <a:pt x="1037" y="179"/>
                    </a:lnTo>
                    <a:lnTo>
                      <a:pt x="1046" y="190"/>
                    </a:lnTo>
                    <a:lnTo>
                      <a:pt x="1054" y="203"/>
                    </a:lnTo>
                    <a:lnTo>
                      <a:pt x="1061" y="214"/>
                    </a:lnTo>
                    <a:lnTo>
                      <a:pt x="1058" y="205"/>
                    </a:lnTo>
                    <a:lnTo>
                      <a:pt x="1054" y="196"/>
                    </a:lnTo>
                    <a:lnTo>
                      <a:pt x="1050" y="187"/>
                    </a:lnTo>
                    <a:lnTo>
                      <a:pt x="1044" y="179"/>
                    </a:lnTo>
                    <a:lnTo>
                      <a:pt x="1039" y="169"/>
                    </a:lnTo>
                    <a:lnTo>
                      <a:pt x="1032" y="161"/>
                    </a:lnTo>
                    <a:lnTo>
                      <a:pt x="1025" y="153"/>
                    </a:lnTo>
                    <a:lnTo>
                      <a:pt x="1017" y="144"/>
                    </a:lnTo>
                    <a:lnTo>
                      <a:pt x="998" y="128"/>
                    </a:lnTo>
                    <a:lnTo>
                      <a:pt x="979" y="112"/>
                    </a:lnTo>
                    <a:lnTo>
                      <a:pt x="957" y="98"/>
                    </a:lnTo>
                    <a:lnTo>
                      <a:pt x="933" y="85"/>
                    </a:lnTo>
                    <a:lnTo>
                      <a:pt x="907" y="72"/>
                    </a:lnTo>
                    <a:lnTo>
                      <a:pt x="879" y="59"/>
                    </a:lnTo>
                    <a:lnTo>
                      <a:pt x="850" y="50"/>
                    </a:lnTo>
                    <a:lnTo>
                      <a:pt x="819" y="39"/>
                    </a:lnTo>
                    <a:lnTo>
                      <a:pt x="787" y="30"/>
                    </a:lnTo>
                    <a:lnTo>
                      <a:pt x="754" y="22"/>
                    </a:lnTo>
                    <a:lnTo>
                      <a:pt x="719" y="15"/>
                    </a:lnTo>
                    <a:lnTo>
                      <a:pt x="683" y="9"/>
                    </a:lnTo>
                    <a:lnTo>
                      <a:pt x="647" y="5"/>
                    </a:lnTo>
                    <a:lnTo>
                      <a:pt x="610" y="3"/>
                    </a:lnTo>
                    <a:lnTo>
                      <a:pt x="572" y="0"/>
                    </a:lnTo>
                    <a:lnTo>
                      <a:pt x="533" y="0"/>
                    </a:lnTo>
                    <a:lnTo>
                      <a:pt x="494" y="0"/>
                    </a:lnTo>
                    <a:lnTo>
                      <a:pt x="457" y="3"/>
                    </a:lnTo>
                    <a:lnTo>
                      <a:pt x="419" y="5"/>
                    </a:lnTo>
                    <a:lnTo>
                      <a:pt x="382" y="9"/>
                    </a:lnTo>
                    <a:lnTo>
                      <a:pt x="347" y="15"/>
                    </a:lnTo>
                    <a:lnTo>
                      <a:pt x="312" y="22"/>
                    </a:lnTo>
                    <a:lnTo>
                      <a:pt x="279" y="30"/>
                    </a:lnTo>
                    <a:lnTo>
                      <a:pt x="246" y="39"/>
                    </a:lnTo>
                    <a:lnTo>
                      <a:pt x="215" y="50"/>
                    </a:lnTo>
                    <a:lnTo>
                      <a:pt x="186" y="59"/>
                    </a:lnTo>
                    <a:lnTo>
                      <a:pt x="158" y="72"/>
                    </a:lnTo>
                    <a:lnTo>
                      <a:pt x="132" y="85"/>
                    </a:lnTo>
                    <a:lnTo>
                      <a:pt x="108" y="98"/>
                    </a:lnTo>
                    <a:lnTo>
                      <a:pt x="86" y="112"/>
                    </a:lnTo>
                    <a:lnTo>
                      <a:pt x="67" y="128"/>
                    </a:lnTo>
                    <a:lnTo>
                      <a:pt x="49" y="144"/>
                    </a:lnTo>
                    <a:lnTo>
                      <a:pt x="37" y="157"/>
                    </a:lnTo>
                    <a:lnTo>
                      <a:pt x="26" y="169"/>
                    </a:lnTo>
                    <a:lnTo>
                      <a:pt x="18" y="182"/>
                    </a:lnTo>
                    <a:lnTo>
                      <a:pt x="12" y="194"/>
                    </a:lnTo>
                    <a:lnTo>
                      <a:pt x="7" y="207"/>
                    </a:lnTo>
                    <a:lnTo>
                      <a:pt x="3" y="221"/>
                    </a:lnTo>
                    <a:lnTo>
                      <a:pt x="1" y="233"/>
                    </a:lnTo>
                    <a:lnTo>
                      <a:pt x="0" y="247"/>
                    </a:lnTo>
                    <a:lnTo>
                      <a:pt x="1" y="261"/>
                    </a:lnTo>
                    <a:lnTo>
                      <a:pt x="3" y="275"/>
                    </a:lnTo>
                    <a:lnTo>
                      <a:pt x="7" y="289"/>
                    </a:lnTo>
                    <a:lnTo>
                      <a:pt x="14" y="303"/>
                    </a:lnTo>
                    <a:lnTo>
                      <a:pt x="12" y="296"/>
                    </a:lnTo>
                    <a:lnTo>
                      <a:pt x="10" y="287"/>
                    </a:lnTo>
                    <a:lnTo>
                      <a:pt x="8" y="279"/>
                    </a:lnTo>
                    <a:lnTo>
                      <a:pt x="8" y="271"/>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4"/>
              <p:cNvSpPr>
                <a:spLocks/>
              </p:cNvSpPr>
              <p:nvPr/>
            </p:nvSpPr>
            <p:spPr bwMode="auto">
              <a:xfrm>
                <a:off x="474663" y="1428750"/>
                <a:ext cx="77788" cy="71437"/>
              </a:xfrm>
              <a:custGeom>
                <a:avLst/>
                <a:gdLst>
                  <a:gd name="T0" fmla="*/ 127 w 146"/>
                  <a:gd name="T1" fmla="*/ 79 h 135"/>
                  <a:gd name="T2" fmla="*/ 115 w 146"/>
                  <a:gd name="T3" fmla="*/ 72 h 135"/>
                  <a:gd name="T4" fmla="*/ 102 w 146"/>
                  <a:gd name="T5" fmla="*/ 67 h 135"/>
                  <a:gd name="T6" fmla="*/ 88 w 146"/>
                  <a:gd name="T7" fmla="*/ 64 h 135"/>
                  <a:gd name="T8" fmla="*/ 79 w 146"/>
                  <a:gd name="T9" fmla="*/ 52 h 135"/>
                  <a:gd name="T10" fmla="*/ 83 w 146"/>
                  <a:gd name="T11" fmla="*/ 35 h 135"/>
                  <a:gd name="T12" fmla="*/ 99 w 146"/>
                  <a:gd name="T13" fmla="*/ 20 h 135"/>
                  <a:gd name="T14" fmla="*/ 120 w 146"/>
                  <a:gd name="T15" fmla="*/ 14 h 135"/>
                  <a:gd name="T16" fmla="*/ 124 w 146"/>
                  <a:gd name="T17" fmla="*/ 14 h 135"/>
                  <a:gd name="T18" fmla="*/ 128 w 146"/>
                  <a:gd name="T19" fmla="*/ 13 h 135"/>
                  <a:gd name="T20" fmla="*/ 131 w 146"/>
                  <a:gd name="T21" fmla="*/ 7 h 135"/>
                  <a:gd name="T22" fmla="*/ 129 w 146"/>
                  <a:gd name="T23" fmla="*/ 2 h 135"/>
                  <a:gd name="T24" fmla="*/ 124 w 146"/>
                  <a:gd name="T25" fmla="*/ 0 h 135"/>
                  <a:gd name="T26" fmla="*/ 118 w 146"/>
                  <a:gd name="T27" fmla="*/ 0 h 135"/>
                  <a:gd name="T28" fmla="*/ 107 w 146"/>
                  <a:gd name="T29" fmla="*/ 2 h 135"/>
                  <a:gd name="T30" fmla="*/ 92 w 146"/>
                  <a:gd name="T31" fmla="*/ 7 h 135"/>
                  <a:gd name="T32" fmla="*/ 78 w 146"/>
                  <a:gd name="T33" fmla="*/ 18 h 135"/>
                  <a:gd name="T34" fmla="*/ 68 w 146"/>
                  <a:gd name="T35" fmla="*/ 38 h 135"/>
                  <a:gd name="T36" fmla="*/ 65 w 146"/>
                  <a:gd name="T37" fmla="*/ 63 h 135"/>
                  <a:gd name="T38" fmla="*/ 40 w 146"/>
                  <a:gd name="T39" fmla="*/ 68 h 135"/>
                  <a:gd name="T40" fmla="*/ 20 w 146"/>
                  <a:gd name="T41" fmla="*/ 79 h 135"/>
                  <a:gd name="T42" fmla="*/ 6 w 146"/>
                  <a:gd name="T43" fmla="*/ 95 h 135"/>
                  <a:gd name="T44" fmla="*/ 0 w 146"/>
                  <a:gd name="T45" fmla="*/ 114 h 135"/>
                  <a:gd name="T46" fmla="*/ 2 w 146"/>
                  <a:gd name="T47" fmla="*/ 117 h 135"/>
                  <a:gd name="T48" fmla="*/ 2 w 146"/>
                  <a:gd name="T49" fmla="*/ 121 h 135"/>
                  <a:gd name="T50" fmla="*/ 7 w 146"/>
                  <a:gd name="T51" fmla="*/ 127 h 135"/>
                  <a:gd name="T52" fmla="*/ 24 w 146"/>
                  <a:gd name="T53" fmla="*/ 129 h 135"/>
                  <a:gd name="T54" fmla="*/ 40 w 146"/>
                  <a:gd name="T55" fmla="*/ 132 h 135"/>
                  <a:gd name="T56" fmla="*/ 58 w 146"/>
                  <a:gd name="T57" fmla="*/ 134 h 135"/>
                  <a:gd name="T58" fmla="*/ 77 w 146"/>
                  <a:gd name="T59" fmla="*/ 135 h 135"/>
                  <a:gd name="T60" fmla="*/ 93 w 146"/>
                  <a:gd name="T61" fmla="*/ 135 h 135"/>
                  <a:gd name="T62" fmla="*/ 108 w 146"/>
                  <a:gd name="T63" fmla="*/ 134 h 135"/>
                  <a:gd name="T64" fmla="*/ 124 w 146"/>
                  <a:gd name="T65" fmla="*/ 131 h 135"/>
                  <a:gd name="T66" fmla="*/ 139 w 146"/>
                  <a:gd name="T67" fmla="*/ 128 h 135"/>
                  <a:gd name="T68" fmla="*/ 145 w 146"/>
                  <a:gd name="T69" fmla="*/ 122 h 135"/>
                  <a:gd name="T70" fmla="*/ 146 w 146"/>
                  <a:gd name="T71" fmla="*/ 118 h 135"/>
                  <a:gd name="T72" fmla="*/ 146 w 146"/>
                  <a:gd name="T73" fmla="*/ 114 h 135"/>
                  <a:gd name="T74" fmla="*/ 142 w 146"/>
                  <a:gd name="T75" fmla="*/ 97 h 135"/>
                  <a:gd name="T76" fmla="*/ 132 w 146"/>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35">
                    <a:moveTo>
                      <a:pt x="132" y="84"/>
                    </a:moveTo>
                    <a:lnTo>
                      <a:pt x="127" y="79"/>
                    </a:lnTo>
                    <a:lnTo>
                      <a:pt x="121" y="75"/>
                    </a:lnTo>
                    <a:lnTo>
                      <a:pt x="115" y="72"/>
                    </a:lnTo>
                    <a:lnTo>
                      <a:pt x="108" y="68"/>
                    </a:lnTo>
                    <a:lnTo>
                      <a:pt x="102" y="67"/>
                    </a:lnTo>
                    <a:lnTo>
                      <a:pt x="95" y="64"/>
                    </a:lnTo>
                    <a:lnTo>
                      <a:pt x="88" y="64"/>
                    </a:lnTo>
                    <a:lnTo>
                      <a:pt x="79" y="63"/>
                    </a:lnTo>
                    <a:lnTo>
                      <a:pt x="79" y="52"/>
                    </a:lnTo>
                    <a:lnTo>
                      <a:pt x="81" y="43"/>
                    </a:lnTo>
                    <a:lnTo>
                      <a:pt x="83" y="35"/>
                    </a:lnTo>
                    <a:lnTo>
                      <a:pt x="88" y="28"/>
                    </a:lnTo>
                    <a:lnTo>
                      <a:pt x="99" y="20"/>
                    </a:lnTo>
                    <a:lnTo>
                      <a:pt x="110" y="15"/>
                    </a:lnTo>
                    <a:lnTo>
                      <a:pt x="120" y="14"/>
                    </a:lnTo>
                    <a:lnTo>
                      <a:pt x="124" y="14"/>
                    </a:lnTo>
                    <a:lnTo>
                      <a:pt x="124" y="14"/>
                    </a:lnTo>
                    <a:lnTo>
                      <a:pt x="127" y="14"/>
                    </a:lnTo>
                    <a:lnTo>
                      <a:pt x="128" y="13"/>
                    </a:lnTo>
                    <a:lnTo>
                      <a:pt x="131" y="10"/>
                    </a:lnTo>
                    <a:lnTo>
                      <a:pt x="131" y="7"/>
                    </a:lnTo>
                    <a:lnTo>
                      <a:pt x="131" y="4"/>
                    </a:lnTo>
                    <a:lnTo>
                      <a:pt x="129" y="2"/>
                    </a:lnTo>
                    <a:lnTo>
                      <a:pt x="127" y="0"/>
                    </a:lnTo>
                    <a:lnTo>
                      <a:pt x="124" y="0"/>
                    </a:lnTo>
                    <a:lnTo>
                      <a:pt x="122" y="0"/>
                    </a:lnTo>
                    <a:lnTo>
                      <a:pt x="118" y="0"/>
                    </a:lnTo>
                    <a:lnTo>
                      <a:pt x="113" y="0"/>
                    </a:lnTo>
                    <a:lnTo>
                      <a:pt x="107" y="2"/>
                    </a:lnTo>
                    <a:lnTo>
                      <a:pt x="99" y="4"/>
                    </a:lnTo>
                    <a:lnTo>
                      <a:pt x="92" y="7"/>
                    </a:lnTo>
                    <a:lnTo>
                      <a:pt x="85" y="11"/>
                    </a:lnTo>
                    <a:lnTo>
                      <a:pt x="78" y="18"/>
                    </a:lnTo>
                    <a:lnTo>
                      <a:pt x="72" y="28"/>
                    </a:lnTo>
                    <a:lnTo>
                      <a:pt x="68" y="38"/>
                    </a:lnTo>
                    <a:lnTo>
                      <a:pt x="65" y="50"/>
                    </a:lnTo>
                    <a:lnTo>
                      <a:pt x="65" y="63"/>
                    </a:lnTo>
                    <a:lnTo>
                      <a:pt x="53" y="64"/>
                    </a:lnTo>
                    <a:lnTo>
                      <a:pt x="40" y="68"/>
                    </a:lnTo>
                    <a:lnTo>
                      <a:pt x="29" y="74"/>
                    </a:lnTo>
                    <a:lnTo>
                      <a:pt x="20" y="79"/>
                    </a:lnTo>
                    <a:lnTo>
                      <a:pt x="11" y="86"/>
                    </a:lnTo>
                    <a:lnTo>
                      <a:pt x="6" y="95"/>
                    </a:lnTo>
                    <a:lnTo>
                      <a:pt x="2" y="104"/>
                    </a:lnTo>
                    <a:lnTo>
                      <a:pt x="0" y="114"/>
                    </a:lnTo>
                    <a:lnTo>
                      <a:pt x="0" y="116"/>
                    </a:lnTo>
                    <a:lnTo>
                      <a:pt x="2" y="117"/>
                    </a:lnTo>
                    <a:lnTo>
                      <a:pt x="2" y="120"/>
                    </a:lnTo>
                    <a:lnTo>
                      <a:pt x="2" y="121"/>
                    </a:lnTo>
                    <a:lnTo>
                      <a:pt x="3" y="125"/>
                    </a:lnTo>
                    <a:lnTo>
                      <a:pt x="7" y="127"/>
                    </a:lnTo>
                    <a:lnTo>
                      <a:pt x="15" y="128"/>
                    </a:lnTo>
                    <a:lnTo>
                      <a:pt x="24" y="129"/>
                    </a:lnTo>
                    <a:lnTo>
                      <a:pt x="32" y="131"/>
                    </a:lnTo>
                    <a:lnTo>
                      <a:pt x="40" y="132"/>
                    </a:lnTo>
                    <a:lnTo>
                      <a:pt x="49" y="134"/>
                    </a:lnTo>
                    <a:lnTo>
                      <a:pt x="58" y="134"/>
                    </a:lnTo>
                    <a:lnTo>
                      <a:pt x="67" y="135"/>
                    </a:lnTo>
                    <a:lnTo>
                      <a:pt x="77" y="135"/>
                    </a:lnTo>
                    <a:lnTo>
                      <a:pt x="85" y="135"/>
                    </a:lnTo>
                    <a:lnTo>
                      <a:pt x="93" y="135"/>
                    </a:lnTo>
                    <a:lnTo>
                      <a:pt x="102" y="134"/>
                    </a:lnTo>
                    <a:lnTo>
                      <a:pt x="108" y="134"/>
                    </a:lnTo>
                    <a:lnTo>
                      <a:pt x="117" y="132"/>
                    </a:lnTo>
                    <a:lnTo>
                      <a:pt x="124" y="131"/>
                    </a:lnTo>
                    <a:lnTo>
                      <a:pt x="132" y="129"/>
                    </a:lnTo>
                    <a:lnTo>
                      <a:pt x="139" y="128"/>
                    </a:lnTo>
                    <a:lnTo>
                      <a:pt x="143" y="127"/>
                    </a:lnTo>
                    <a:lnTo>
                      <a:pt x="145" y="122"/>
                    </a:lnTo>
                    <a:lnTo>
                      <a:pt x="145" y="120"/>
                    </a:lnTo>
                    <a:lnTo>
                      <a:pt x="146" y="118"/>
                    </a:lnTo>
                    <a:lnTo>
                      <a:pt x="146" y="116"/>
                    </a:lnTo>
                    <a:lnTo>
                      <a:pt x="146" y="114"/>
                    </a:lnTo>
                    <a:lnTo>
                      <a:pt x="145" y="106"/>
                    </a:lnTo>
                    <a:lnTo>
                      <a:pt x="142" y="97"/>
                    </a:lnTo>
                    <a:lnTo>
                      <a:pt x="138" y="91"/>
                    </a:lnTo>
                    <a:lnTo>
                      <a:pt x="13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5"/>
              <p:cNvSpPr>
                <a:spLocks/>
              </p:cNvSpPr>
              <p:nvPr/>
            </p:nvSpPr>
            <p:spPr bwMode="auto">
              <a:xfrm>
                <a:off x="482600" y="1470025"/>
                <a:ext cx="61913" cy="22225"/>
              </a:xfrm>
              <a:custGeom>
                <a:avLst/>
                <a:gdLst>
                  <a:gd name="T0" fmla="*/ 0 w 118"/>
                  <a:gd name="T1" fmla="*/ 37 h 44"/>
                  <a:gd name="T2" fmla="*/ 0 w 118"/>
                  <a:gd name="T3" fmla="*/ 37 h 44"/>
                  <a:gd name="T4" fmla="*/ 0 w 118"/>
                  <a:gd name="T5" fmla="*/ 37 h 44"/>
                  <a:gd name="T6" fmla="*/ 0 w 118"/>
                  <a:gd name="T7" fmla="*/ 37 h 44"/>
                  <a:gd name="T8" fmla="*/ 0 w 118"/>
                  <a:gd name="T9" fmla="*/ 37 h 44"/>
                  <a:gd name="T10" fmla="*/ 1 w 118"/>
                  <a:gd name="T11" fmla="*/ 32 h 44"/>
                  <a:gd name="T12" fmla="*/ 3 w 118"/>
                  <a:gd name="T13" fmla="*/ 26 h 44"/>
                  <a:gd name="T14" fmla="*/ 6 w 118"/>
                  <a:gd name="T15" fmla="*/ 22 h 44"/>
                  <a:gd name="T16" fmla="*/ 10 w 118"/>
                  <a:gd name="T17" fmla="*/ 16 h 44"/>
                  <a:gd name="T18" fmla="*/ 14 w 118"/>
                  <a:gd name="T19" fmla="*/ 12 h 44"/>
                  <a:gd name="T20" fmla="*/ 19 w 118"/>
                  <a:gd name="T21" fmla="*/ 9 h 44"/>
                  <a:gd name="T22" fmla="*/ 25 w 118"/>
                  <a:gd name="T23" fmla="*/ 7 h 44"/>
                  <a:gd name="T24" fmla="*/ 31 w 118"/>
                  <a:gd name="T25" fmla="*/ 4 h 44"/>
                  <a:gd name="T26" fmla="*/ 38 w 118"/>
                  <a:gd name="T27" fmla="*/ 2 h 44"/>
                  <a:gd name="T28" fmla="*/ 44 w 118"/>
                  <a:gd name="T29" fmla="*/ 1 h 44"/>
                  <a:gd name="T30" fmla="*/ 51 w 118"/>
                  <a:gd name="T31" fmla="*/ 0 h 44"/>
                  <a:gd name="T32" fmla="*/ 58 w 118"/>
                  <a:gd name="T33" fmla="*/ 0 h 44"/>
                  <a:gd name="T34" fmla="*/ 67 w 118"/>
                  <a:gd name="T35" fmla="*/ 0 h 44"/>
                  <a:gd name="T36" fmla="*/ 74 w 118"/>
                  <a:gd name="T37" fmla="*/ 1 h 44"/>
                  <a:gd name="T38" fmla="*/ 81 w 118"/>
                  <a:gd name="T39" fmla="*/ 2 h 44"/>
                  <a:gd name="T40" fmla="*/ 88 w 118"/>
                  <a:gd name="T41" fmla="*/ 4 h 44"/>
                  <a:gd name="T42" fmla="*/ 93 w 118"/>
                  <a:gd name="T43" fmla="*/ 7 h 44"/>
                  <a:gd name="T44" fmla="*/ 99 w 118"/>
                  <a:gd name="T45" fmla="*/ 9 h 44"/>
                  <a:gd name="T46" fmla="*/ 104 w 118"/>
                  <a:gd name="T47" fmla="*/ 12 h 44"/>
                  <a:gd name="T48" fmla="*/ 108 w 118"/>
                  <a:gd name="T49" fmla="*/ 16 h 44"/>
                  <a:gd name="T50" fmla="*/ 113 w 118"/>
                  <a:gd name="T51" fmla="*/ 22 h 44"/>
                  <a:gd name="T52" fmla="*/ 115 w 118"/>
                  <a:gd name="T53" fmla="*/ 26 h 44"/>
                  <a:gd name="T54" fmla="*/ 117 w 118"/>
                  <a:gd name="T55" fmla="*/ 32 h 44"/>
                  <a:gd name="T56" fmla="*/ 118 w 118"/>
                  <a:gd name="T57" fmla="*/ 37 h 44"/>
                  <a:gd name="T58" fmla="*/ 118 w 118"/>
                  <a:gd name="T59" fmla="*/ 37 h 44"/>
                  <a:gd name="T60" fmla="*/ 118 w 118"/>
                  <a:gd name="T61" fmla="*/ 37 h 44"/>
                  <a:gd name="T62" fmla="*/ 117 w 118"/>
                  <a:gd name="T63" fmla="*/ 37 h 44"/>
                  <a:gd name="T64" fmla="*/ 117 w 118"/>
                  <a:gd name="T65" fmla="*/ 39 h 44"/>
                  <a:gd name="T66" fmla="*/ 110 w 118"/>
                  <a:gd name="T67" fmla="*/ 40 h 44"/>
                  <a:gd name="T68" fmla="*/ 104 w 118"/>
                  <a:gd name="T69" fmla="*/ 40 h 44"/>
                  <a:gd name="T70" fmla="*/ 97 w 118"/>
                  <a:gd name="T71" fmla="*/ 41 h 44"/>
                  <a:gd name="T72" fmla="*/ 90 w 118"/>
                  <a:gd name="T73" fmla="*/ 43 h 44"/>
                  <a:gd name="T74" fmla="*/ 83 w 118"/>
                  <a:gd name="T75" fmla="*/ 43 h 44"/>
                  <a:gd name="T76" fmla="*/ 76 w 118"/>
                  <a:gd name="T77" fmla="*/ 44 h 44"/>
                  <a:gd name="T78" fmla="*/ 69 w 118"/>
                  <a:gd name="T79" fmla="*/ 44 h 44"/>
                  <a:gd name="T80" fmla="*/ 63 w 118"/>
                  <a:gd name="T81" fmla="*/ 44 h 44"/>
                  <a:gd name="T82" fmla="*/ 54 w 118"/>
                  <a:gd name="T83" fmla="*/ 44 h 44"/>
                  <a:gd name="T84" fmla="*/ 46 w 118"/>
                  <a:gd name="T85" fmla="*/ 44 h 44"/>
                  <a:gd name="T86" fmla="*/ 38 w 118"/>
                  <a:gd name="T87" fmla="*/ 43 h 44"/>
                  <a:gd name="T88" fmla="*/ 31 w 118"/>
                  <a:gd name="T89" fmla="*/ 43 h 44"/>
                  <a:gd name="T90" fmla="*/ 22 w 118"/>
                  <a:gd name="T91" fmla="*/ 41 h 44"/>
                  <a:gd name="T92" fmla="*/ 15 w 118"/>
                  <a:gd name="T93" fmla="*/ 40 h 44"/>
                  <a:gd name="T94" fmla="*/ 7 w 118"/>
                  <a:gd name="T95" fmla="*/ 39 h 44"/>
                  <a:gd name="T96" fmla="*/ 0 w 118"/>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44">
                    <a:moveTo>
                      <a:pt x="0" y="37"/>
                    </a:moveTo>
                    <a:lnTo>
                      <a:pt x="0" y="37"/>
                    </a:lnTo>
                    <a:lnTo>
                      <a:pt x="0" y="37"/>
                    </a:lnTo>
                    <a:lnTo>
                      <a:pt x="0" y="37"/>
                    </a:lnTo>
                    <a:lnTo>
                      <a:pt x="0" y="37"/>
                    </a:lnTo>
                    <a:lnTo>
                      <a:pt x="1" y="32"/>
                    </a:lnTo>
                    <a:lnTo>
                      <a:pt x="3" y="26"/>
                    </a:lnTo>
                    <a:lnTo>
                      <a:pt x="6" y="22"/>
                    </a:lnTo>
                    <a:lnTo>
                      <a:pt x="10" y="16"/>
                    </a:lnTo>
                    <a:lnTo>
                      <a:pt x="14" y="12"/>
                    </a:lnTo>
                    <a:lnTo>
                      <a:pt x="19" y="9"/>
                    </a:lnTo>
                    <a:lnTo>
                      <a:pt x="25" y="7"/>
                    </a:lnTo>
                    <a:lnTo>
                      <a:pt x="31" y="4"/>
                    </a:lnTo>
                    <a:lnTo>
                      <a:pt x="38" y="2"/>
                    </a:lnTo>
                    <a:lnTo>
                      <a:pt x="44" y="1"/>
                    </a:lnTo>
                    <a:lnTo>
                      <a:pt x="51" y="0"/>
                    </a:lnTo>
                    <a:lnTo>
                      <a:pt x="58" y="0"/>
                    </a:lnTo>
                    <a:lnTo>
                      <a:pt x="67" y="0"/>
                    </a:lnTo>
                    <a:lnTo>
                      <a:pt x="74" y="1"/>
                    </a:lnTo>
                    <a:lnTo>
                      <a:pt x="81" y="2"/>
                    </a:lnTo>
                    <a:lnTo>
                      <a:pt x="88" y="4"/>
                    </a:lnTo>
                    <a:lnTo>
                      <a:pt x="93" y="7"/>
                    </a:lnTo>
                    <a:lnTo>
                      <a:pt x="99" y="9"/>
                    </a:lnTo>
                    <a:lnTo>
                      <a:pt x="104" y="12"/>
                    </a:lnTo>
                    <a:lnTo>
                      <a:pt x="108" y="16"/>
                    </a:lnTo>
                    <a:lnTo>
                      <a:pt x="113" y="22"/>
                    </a:lnTo>
                    <a:lnTo>
                      <a:pt x="115" y="26"/>
                    </a:lnTo>
                    <a:lnTo>
                      <a:pt x="117" y="32"/>
                    </a:lnTo>
                    <a:lnTo>
                      <a:pt x="118" y="37"/>
                    </a:lnTo>
                    <a:lnTo>
                      <a:pt x="118" y="37"/>
                    </a:lnTo>
                    <a:lnTo>
                      <a:pt x="118" y="37"/>
                    </a:lnTo>
                    <a:lnTo>
                      <a:pt x="117" y="37"/>
                    </a:lnTo>
                    <a:lnTo>
                      <a:pt x="117" y="39"/>
                    </a:lnTo>
                    <a:lnTo>
                      <a:pt x="110" y="40"/>
                    </a:lnTo>
                    <a:lnTo>
                      <a:pt x="104" y="40"/>
                    </a:lnTo>
                    <a:lnTo>
                      <a:pt x="97" y="41"/>
                    </a:lnTo>
                    <a:lnTo>
                      <a:pt x="90" y="43"/>
                    </a:lnTo>
                    <a:lnTo>
                      <a:pt x="83" y="43"/>
                    </a:lnTo>
                    <a:lnTo>
                      <a:pt x="76" y="44"/>
                    </a:lnTo>
                    <a:lnTo>
                      <a:pt x="69" y="44"/>
                    </a:lnTo>
                    <a:lnTo>
                      <a:pt x="63" y="44"/>
                    </a:lnTo>
                    <a:lnTo>
                      <a:pt x="54" y="44"/>
                    </a:lnTo>
                    <a:lnTo>
                      <a:pt x="46" y="44"/>
                    </a:lnTo>
                    <a:lnTo>
                      <a:pt x="38" y="43"/>
                    </a:lnTo>
                    <a:lnTo>
                      <a:pt x="31" y="43"/>
                    </a:lnTo>
                    <a:lnTo>
                      <a:pt x="22" y="41"/>
                    </a:lnTo>
                    <a:lnTo>
                      <a:pt x="15"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6"/>
              <p:cNvSpPr>
                <a:spLocks/>
              </p:cNvSpPr>
              <p:nvPr/>
            </p:nvSpPr>
            <p:spPr bwMode="auto">
              <a:xfrm>
                <a:off x="758825" y="1428750"/>
                <a:ext cx="76200" cy="69850"/>
              </a:xfrm>
              <a:custGeom>
                <a:avLst/>
                <a:gdLst>
                  <a:gd name="T0" fmla="*/ 126 w 144"/>
                  <a:gd name="T1" fmla="*/ 79 h 133"/>
                  <a:gd name="T2" fmla="*/ 115 w 144"/>
                  <a:gd name="T3" fmla="*/ 72 h 133"/>
                  <a:gd name="T4" fmla="*/ 101 w 144"/>
                  <a:gd name="T5" fmla="*/ 67 h 133"/>
                  <a:gd name="T6" fmla="*/ 86 w 144"/>
                  <a:gd name="T7" fmla="*/ 64 h 133"/>
                  <a:gd name="T8" fmla="*/ 77 w 144"/>
                  <a:gd name="T9" fmla="*/ 51 h 133"/>
                  <a:gd name="T10" fmla="*/ 82 w 144"/>
                  <a:gd name="T11" fmla="*/ 33 h 133"/>
                  <a:gd name="T12" fmla="*/ 98 w 144"/>
                  <a:gd name="T13" fmla="*/ 18 h 133"/>
                  <a:gd name="T14" fmla="*/ 118 w 144"/>
                  <a:gd name="T15" fmla="*/ 14 h 133"/>
                  <a:gd name="T16" fmla="*/ 122 w 144"/>
                  <a:gd name="T17" fmla="*/ 14 h 133"/>
                  <a:gd name="T18" fmla="*/ 127 w 144"/>
                  <a:gd name="T19" fmla="*/ 12 h 133"/>
                  <a:gd name="T20" fmla="*/ 129 w 144"/>
                  <a:gd name="T21" fmla="*/ 7 h 133"/>
                  <a:gd name="T22" fmla="*/ 127 w 144"/>
                  <a:gd name="T23" fmla="*/ 1 h 133"/>
                  <a:gd name="T24" fmla="*/ 122 w 144"/>
                  <a:gd name="T25" fmla="*/ 0 h 133"/>
                  <a:gd name="T26" fmla="*/ 116 w 144"/>
                  <a:gd name="T27" fmla="*/ 0 h 133"/>
                  <a:gd name="T28" fmla="*/ 105 w 144"/>
                  <a:gd name="T29" fmla="*/ 1 h 133"/>
                  <a:gd name="T30" fmla="*/ 91 w 144"/>
                  <a:gd name="T31" fmla="*/ 7 h 133"/>
                  <a:gd name="T32" fmla="*/ 76 w 144"/>
                  <a:gd name="T33" fmla="*/ 18 h 133"/>
                  <a:gd name="T34" fmla="*/ 66 w 144"/>
                  <a:gd name="T35" fmla="*/ 37 h 133"/>
                  <a:gd name="T36" fmla="*/ 63 w 144"/>
                  <a:gd name="T37" fmla="*/ 62 h 133"/>
                  <a:gd name="T38" fmla="*/ 38 w 144"/>
                  <a:gd name="T39" fmla="*/ 68 h 133"/>
                  <a:gd name="T40" fmla="*/ 18 w 144"/>
                  <a:gd name="T41" fmla="*/ 79 h 133"/>
                  <a:gd name="T42" fmla="*/ 5 w 144"/>
                  <a:gd name="T43" fmla="*/ 94 h 133"/>
                  <a:gd name="T44" fmla="*/ 0 w 144"/>
                  <a:gd name="T45" fmla="*/ 112 h 133"/>
                  <a:gd name="T46" fmla="*/ 0 w 144"/>
                  <a:gd name="T47" fmla="*/ 117 h 133"/>
                  <a:gd name="T48" fmla="*/ 0 w 144"/>
                  <a:gd name="T49" fmla="*/ 119 h 133"/>
                  <a:gd name="T50" fmla="*/ 5 w 144"/>
                  <a:gd name="T51" fmla="*/ 125 h 133"/>
                  <a:gd name="T52" fmla="*/ 22 w 144"/>
                  <a:gd name="T53" fmla="*/ 129 h 133"/>
                  <a:gd name="T54" fmla="*/ 38 w 144"/>
                  <a:gd name="T55" fmla="*/ 130 h 133"/>
                  <a:gd name="T56" fmla="*/ 57 w 144"/>
                  <a:gd name="T57" fmla="*/ 133 h 133"/>
                  <a:gd name="T58" fmla="*/ 75 w 144"/>
                  <a:gd name="T59" fmla="*/ 133 h 133"/>
                  <a:gd name="T60" fmla="*/ 91 w 144"/>
                  <a:gd name="T61" fmla="*/ 133 h 133"/>
                  <a:gd name="T62" fmla="*/ 107 w 144"/>
                  <a:gd name="T63" fmla="*/ 132 h 133"/>
                  <a:gd name="T64" fmla="*/ 122 w 144"/>
                  <a:gd name="T65" fmla="*/ 130 h 133"/>
                  <a:gd name="T66" fmla="*/ 137 w 144"/>
                  <a:gd name="T67" fmla="*/ 128 h 133"/>
                  <a:gd name="T68" fmla="*/ 143 w 144"/>
                  <a:gd name="T69" fmla="*/ 122 h 133"/>
                  <a:gd name="T70" fmla="*/ 144 w 144"/>
                  <a:gd name="T71" fmla="*/ 117 h 133"/>
                  <a:gd name="T72" fmla="*/ 144 w 144"/>
                  <a:gd name="T73" fmla="*/ 112 h 133"/>
                  <a:gd name="T74" fmla="*/ 141 w 144"/>
                  <a:gd name="T75" fmla="*/ 97 h 133"/>
                  <a:gd name="T76" fmla="*/ 130 w 144"/>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33">
                    <a:moveTo>
                      <a:pt x="130" y="83"/>
                    </a:moveTo>
                    <a:lnTo>
                      <a:pt x="126" y="79"/>
                    </a:lnTo>
                    <a:lnTo>
                      <a:pt x="120" y="75"/>
                    </a:lnTo>
                    <a:lnTo>
                      <a:pt x="115" y="72"/>
                    </a:lnTo>
                    <a:lnTo>
                      <a:pt x="108" y="68"/>
                    </a:lnTo>
                    <a:lnTo>
                      <a:pt x="101" y="67"/>
                    </a:lnTo>
                    <a:lnTo>
                      <a:pt x="94" y="64"/>
                    </a:lnTo>
                    <a:lnTo>
                      <a:pt x="86" y="64"/>
                    </a:lnTo>
                    <a:lnTo>
                      <a:pt x="77" y="62"/>
                    </a:lnTo>
                    <a:lnTo>
                      <a:pt x="77" y="51"/>
                    </a:lnTo>
                    <a:lnTo>
                      <a:pt x="79" y="41"/>
                    </a:lnTo>
                    <a:lnTo>
                      <a:pt x="82" y="33"/>
                    </a:lnTo>
                    <a:lnTo>
                      <a:pt x="87" y="26"/>
                    </a:lnTo>
                    <a:lnTo>
                      <a:pt x="98" y="18"/>
                    </a:lnTo>
                    <a:lnTo>
                      <a:pt x="109" y="15"/>
                    </a:lnTo>
                    <a:lnTo>
                      <a:pt x="118" y="14"/>
                    </a:lnTo>
                    <a:lnTo>
                      <a:pt x="122" y="14"/>
                    </a:lnTo>
                    <a:lnTo>
                      <a:pt x="122" y="14"/>
                    </a:lnTo>
                    <a:lnTo>
                      <a:pt x="125" y="14"/>
                    </a:lnTo>
                    <a:lnTo>
                      <a:pt x="127" y="12"/>
                    </a:lnTo>
                    <a:lnTo>
                      <a:pt x="129" y="10"/>
                    </a:lnTo>
                    <a:lnTo>
                      <a:pt x="129" y="7"/>
                    </a:lnTo>
                    <a:lnTo>
                      <a:pt x="129" y="4"/>
                    </a:lnTo>
                    <a:lnTo>
                      <a:pt x="127" y="1"/>
                    </a:lnTo>
                    <a:lnTo>
                      <a:pt x="125" y="0"/>
                    </a:lnTo>
                    <a:lnTo>
                      <a:pt x="122" y="0"/>
                    </a:lnTo>
                    <a:lnTo>
                      <a:pt x="120" y="0"/>
                    </a:lnTo>
                    <a:lnTo>
                      <a:pt x="116" y="0"/>
                    </a:lnTo>
                    <a:lnTo>
                      <a:pt x="112" y="0"/>
                    </a:lnTo>
                    <a:lnTo>
                      <a:pt x="105" y="1"/>
                    </a:lnTo>
                    <a:lnTo>
                      <a:pt x="98" y="4"/>
                    </a:lnTo>
                    <a:lnTo>
                      <a:pt x="91" y="7"/>
                    </a:lnTo>
                    <a:lnTo>
                      <a:pt x="83" y="11"/>
                    </a:lnTo>
                    <a:lnTo>
                      <a:pt x="76" y="18"/>
                    </a:lnTo>
                    <a:lnTo>
                      <a:pt x="70" y="26"/>
                    </a:lnTo>
                    <a:lnTo>
                      <a:pt x="66" y="37"/>
                    </a:lnTo>
                    <a:lnTo>
                      <a:pt x="63" y="48"/>
                    </a:lnTo>
                    <a:lnTo>
                      <a:pt x="63" y="62"/>
                    </a:lnTo>
                    <a:lnTo>
                      <a:pt x="51" y="64"/>
                    </a:lnTo>
                    <a:lnTo>
                      <a:pt x="38" y="68"/>
                    </a:lnTo>
                    <a:lnTo>
                      <a:pt x="27" y="72"/>
                    </a:lnTo>
                    <a:lnTo>
                      <a:pt x="18" y="79"/>
                    </a:lnTo>
                    <a:lnTo>
                      <a:pt x="11" y="86"/>
                    </a:lnTo>
                    <a:lnTo>
                      <a:pt x="5" y="94"/>
                    </a:lnTo>
                    <a:lnTo>
                      <a:pt x="1" y="103"/>
                    </a:lnTo>
                    <a:lnTo>
                      <a:pt x="0" y="112"/>
                    </a:lnTo>
                    <a:lnTo>
                      <a:pt x="0" y="114"/>
                    </a:lnTo>
                    <a:lnTo>
                      <a:pt x="0" y="117"/>
                    </a:lnTo>
                    <a:lnTo>
                      <a:pt x="0" y="118"/>
                    </a:lnTo>
                    <a:lnTo>
                      <a:pt x="0" y="119"/>
                    </a:lnTo>
                    <a:lnTo>
                      <a:pt x="1" y="125"/>
                    </a:lnTo>
                    <a:lnTo>
                      <a:pt x="5" y="125"/>
                    </a:lnTo>
                    <a:lnTo>
                      <a:pt x="13" y="126"/>
                    </a:lnTo>
                    <a:lnTo>
                      <a:pt x="22" y="129"/>
                    </a:lnTo>
                    <a:lnTo>
                      <a:pt x="30" y="130"/>
                    </a:lnTo>
                    <a:lnTo>
                      <a:pt x="38" y="130"/>
                    </a:lnTo>
                    <a:lnTo>
                      <a:pt x="48" y="132"/>
                    </a:lnTo>
                    <a:lnTo>
                      <a:pt x="57" y="133"/>
                    </a:lnTo>
                    <a:lnTo>
                      <a:pt x="66" y="133"/>
                    </a:lnTo>
                    <a:lnTo>
                      <a:pt x="75" y="133"/>
                    </a:lnTo>
                    <a:lnTo>
                      <a:pt x="83" y="133"/>
                    </a:lnTo>
                    <a:lnTo>
                      <a:pt x="91" y="133"/>
                    </a:lnTo>
                    <a:lnTo>
                      <a:pt x="100" y="133"/>
                    </a:lnTo>
                    <a:lnTo>
                      <a:pt x="107" y="132"/>
                    </a:lnTo>
                    <a:lnTo>
                      <a:pt x="115" y="132"/>
                    </a:lnTo>
                    <a:lnTo>
                      <a:pt x="122" y="130"/>
                    </a:lnTo>
                    <a:lnTo>
                      <a:pt x="130" y="129"/>
                    </a:lnTo>
                    <a:lnTo>
                      <a:pt x="137" y="128"/>
                    </a:lnTo>
                    <a:lnTo>
                      <a:pt x="141" y="126"/>
                    </a:lnTo>
                    <a:lnTo>
                      <a:pt x="143" y="122"/>
                    </a:lnTo>
                    <a:lnTo>
                      <a:pt x="144" y="119"/>
                    </a:lnTo>
                    <a:lnTo>
                      <a:pt x="144" y="117"/>
                    </a:lnTo>
                    <a:lnTo>
                      <a:pt x="144" y="115"/>
                    </a:lnTo>
                    <a:lnTo>
                      <a:pt x="144" y="112"/>
                    </a:lnTo>
                    <a:lnTo>
                      <a:pt x="143" y="105"/>
                    </a:lnTo>
                    <a:lnTo>
                      <a:pt x="141" y="97"/>
                    </a:lnTo>
                    <a:lnTo>
                      <a:pt x="137" y="90"/>
                    </a:lnTo>
                    <a:lnTo>
                      <a:pt x="1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7"/>
              <p:cNvSpPr>
                <a:spLocks/>
              </p:cNvSpPr>
              <p:nvPr/>
            </p:nvSpPr>
            <p:spPr bwMode="auto">
              <a:xfrm>
                <a:off x="766763"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5 w 117"/>
                  <a:gd name="T15" fmla="*/ 22 h 44"/>
                  <a:gd name="T16" fmla="*/ 9 w 117"/>
                  <a:gd name="T17" fmla="*/ 18 h 44"/>
                  <a:gd name="T18" fmla="*/ 13 w 117"/>
                  <a:gd name="T19" fmla="*/ 14 h 44"/>
                  <a:gd name="T20" fmla="*/ 19 w 117"/>
                  <a:gd name="T21" fmla="*/ 11 h 44"/>
                  <a:gd name="T22" fmla="*/ 24 w 117"/>
                  <a:gd name="T23" fmla="*/ 7 h 44"/>
                  <a:gd name="T24" fmla="*/ 30 w 117"/>
                  <a:gd name="T25" fmla="*/ 4 h 44"/>
                  <a:gd name="T26" fmla="*/ 37 w 117"/>
                  <a:gd name="T27" fmla="*/ 3 h 44"/>
                  <a:gd name="T28" fmla="*/ 44 w 117"/>
                  <a:gd name="T29" fmla="*/ 1 h 44"/>
                  <a:gd name="T30" fmla="*/ 50 w 117"/>
                  <a:gd name="T31" fmla="*/ 0 h 44"/>
                  <a:gd name="T32" fmla="*/ 59 w 117"/>
                  <a:gd name="T33" fmla="*/ 0 h 44"/>
                  <a:gd name="T34" fmla="*/ 66 w 117"/>
                  <a:gd name="T35" fmla="*/ 0 h 44"/>
                  <a:gd name="T36" fmla="*/ 73 w 117"/>
                  <a:gd name="T37" fmla="*/ 1 h 44"/>
                  <a:gd name="T38" fmla="*/ 80 w 117"/>
                  <a:gd name="T39" fmla="*/ 3 h 44"/>
                  <a:gd name="T40" fmla="*/ 87 w 117"/>
                  <a:gd name="T41" fmla="*/ 4 h 44"/>
                  <a:gd name="T42" fmla="*/ 94 w 117"/>
                  <a:gd name="T43" fmla="*/ 7 h 44"/>
                  <a:gd name="T44" fmla="*/ 99 w 117"/>
                  <a:gd name="T45" fmla="*/ 11 h 44"/>
                  <a:gd name="T46" fmla="*/ 103 w 117"/>
                  <a:gd name="T47" fmla="*/ 14 h 44"/>
                  <a:gd name="T48" fmla="*/ 107 w 117"/>
                  <a:gd name="T49" fmla="*/ 18 h 44"/>
                  <a:gd name="T50" fmla="*/ 112 w 117"/>
                  <a:gd name="T51" fmla="*/ 22 h 44"/>
                  <a:gd name="T52" fmla="*/ 114 w 117"/>
                  <a:gd name="T53" fmla="*/ 28 h 44"/>
                  <a:gd name="T54" fmla="*/ 117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9 w 117"/>
                  <a:gd name="T79" fmla="*/ 44 h 44"/>
                  <a:gd name="T80" fmla="*/ 62 w 117"/>
                  <a:gd name="T81" fmla="*/ 44 h 44"/>
                  <a:gd name="T82" fmla="*/ 53 w 117"/>
                  <a:gd name="T83" fmla="*/ 44 h 44"/>
                  <a:gd name="T84" fmla="*/ 46 w 117"/>
                  <a:gd name="T85" fmla="*/ 44 h 44"/>
                  <a:gd name="T86" fmla="*/ 38 w 117"/>
                  <a:gd name="T87" fmla="*/ 43 h 44"/>
                  <a:gd name="T88" fmla="*/ 30 w 117"/>
                  <a:gd name="T89" fmla="*/ 43 h 44"/>
                  <a:gd name="T90" fmla="*/ 23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5" y="22"/>
                    </a:lnTo>
                    <a:lnTo>
                      <a:pt x="9" y="18"/>
                    </a:lnTo>
                    <a:lnTo>
                      <a:pt x="13" y="14"/>
                    </a:lnTo>
                    <a:lnTo>
                      <a:pt x="19" y="11"/>
                    </a:lnTo>
                    <a:lnTo>
                      <a:pt x="24" y="7"/>
                    </a:lnTo>
                    <a:lnTo>
                      <a:pt x="30" y="4"/>
                    </a:lnTo>
                    <a:lnTo>
                      <a:pt x="37" y="3"/>
                    </a:lnTo>
                    <a:lnTo>
                      <a:pt x="44" y="1"/>
                    </a:lnTo>
                    <a:lnTo>
                      <a:pt x="50" y="0"/>
                    </a:lnTo>
                    <a:lnTo>
                      <a:pt x="59" y="0"/>
                    </a:lnTo>
                    <a:lnTo>
                      <a:pt x="66" y="0"/>
                    </a:lnTo>
                    <a:lnTo>
                      <a:pt x="73" y="1"/>
                    </a:lnTo>
                    <a:lnTo>
                      <a:pt x="80" y="3"/>
                    </a:lnTo>
                    <a:lnTo>
                      <a:pt x="87" y="4"/>
                    </a:lnTo>
                    <a:lnTo>
                      <a:pt x="94" y="7"/>
                    </a:lnTo>
                    <a:lnTo>
                      <a:pt x="99" y="11"/>
                    </a:lnTo>
                    <a:lnTo>
                      <a:pt x="103" y="14"/>
                    </a:lnTo>
                    <a:lnTo>
                      <a:pt x="107" y="18"/>
                    </a:lnTo>
                    <a:lnTo>
                      <a:pt x="112" y="22"/>
                    </a:lnTo>
                    <a:lnTo>
                      <a:pt x="114" y="28"/>
                    </a:lnTo>
                    <a:lnTo>
                      <a:pt x="117"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9" y="44"/>
                    </a:lnTo>
                    <a:lnTo>
                      <a:pt x="62" y="44"/>
                    </a:lnTo>
                    <a:lnTo>
                      <a:pt x="53" y="44"/>
                    </a:lnTo>
                    <a:lnTo>
                      <a:pt x="46" y="44"/>
                    </a:lnTo>
                    <a:lnTo>
                      <a:pt x="38" y="43"/>
                    </a:lnTo>
                    <a:lnTo>
                      <a:pt x="30" y="43"/>
                    </a:lnTo>
                    <a:lnTo>
                      <a:pt x="23"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8"/>
              <p:cNvSpPr>
                <a:spLocks/>
              </p:cNvSpPr>
              <p:nvPr/>
            </p:nvSpPr>
            <p:spPr bwMode="auto">
              <a:xfrm>
                <a:off x="1184275" y="1625600"/>
                <a:ext cx="76200" cy="71437"/>
              </a:xfrm>
              <a:custGeom>
                <a:avLst/>
                <a:gdLst>
                  <a:gd name="T0" fmla="*/ 127 w 145"/>
                  <a:gd name="T1" fmla="*/ 80 h 135"/>
                  <a:gd name="T2" fmla="*/ 116 w 145"/>
                  <a:gd name="T3" fmla="*/ 72 h 135"/>
                  <a:gd name="T4" fmla="*/ 102 w 145"/>
                  <a:gd name="T5" fmla="*/ 66 h 135"/>
                  <a:gd name="T6" fmla="*/ 86 w 145"/>
                  <a:gd name="T7" fmla="*/ 64 h 135"/>
                  <a:gd name="T8" fmla="*/ 78 w 145"/>
                  <a:gd name="T9" fmla="*/ 51 h 135"/>
                  <a:gd name="T10" fmla="*/ 82 w 145"/>
                  <a:gd name="T11" fmla="*/ 34 h 135"/>
                  <a:gd name="T12" fmla="*/ 99 w 145"/>
                  <a:gd name="T13" fmla="*/ 19 h 135"/>
                  <a:gd name="T14" fmla="*/ 118 w 145"/>
                  <a:gd name="T15" fmla="*/ 14 h 135"/>
                  <a:gd name="T16" fmla="*/ 122 w 145"/>
                  <a:gd name="T17" fmla="*/ 14 h 135"/>
                  <a:gd name="T18" fmla="*/ 128 w 145"/>
                  <a:gd name="T19" fmla="*/ 12 h 135"/>
                  <a:gd name="T20" fmla="*/ 129 w 145"/>
                  <a:gd name="T21" fmla="*/ 7 h 135"/>
                  <a:gd name="T22" fmla="*/ 128 w 145"/>
                  <a:gd name="T23" fmla="*/ 2 h 135"/>
                  <a:gd name="T24" fmla="*/ 122 w 145"/>
                  <a:gd name="T25" fmla="*/ 0 h 135"/>
                  <a:gd name="T26" fmla="*/ 117 w 145"/>
                  <a:gd name="T27" fmla="*/ 0 h 135"/>
                  <a:gd name="T28" fmla="*/ 106 w 145"/>
                  <a:gd name="T29" fmla="*/ 2 h 135"/>
                  <a:gd name="T30" fmla="*/ 91 w 145"/>
                  <a:gd name="T31" fmla="*/ 7 h 135"/>
                  <a:gd name="T32" fmla="*/ 77 w 145"/>
                  <a:gd name="T33" fmla="*/ 18 h 135"/>
                  <a:gd name="T34" fmla="*/ 67 w 145"/>
                  <a:gd name="T35" fmla="*/ 37 h 135"/>
                  <a:gd name="T36" fmla="*/ 64 w 145"/>
                  <a:gd name="T37" fmla="*/ 62 h 135"/>
                  <a:gd name="T38" fmla="*/ 39 w 145"/>
                  <a:gd name="T39" fmla="*/ 68 h 135"/>
                  <a:gd name="T40" fmla="*/ 18 w 145"/>
                  <a:gd name="T41" fmla="*/ 79 h 135"/>
                  <a:gd name="T42" fmla="*/ 6 w 145"/>
                  <a:gd name="T43" fmla="*/ 94 h 135"/>
                  <a:gd name="T44" fmla="*/ 0 w 145"/>
                  <a:gd name="T45" fmla="*/ 114 h 135"/>
                  <a:gd name="T46" fmla="*/ 0 w 145"/>
                  <a:gd name="T47" fmla="*/ 116 h 135"/>
                  <a:gd name="T48" fmla="*/ 0 w 145"/>
                  <a:gd name="T49" fmla="*/ 121 h 135"/>
                  <a:gd name="T50" fmla="*/ 6 w 145"/>
                  <a:gd name="T51" fmla="*/ 126 h 135"/>
                  <a:gd name="T52" fmla="*/ 22 w 145"/>
                  <a:gd name="T53" fmla="*/ 130 h 135"/>
                  <a:gd name="T54" fmla="*/ 39 w 145"/>
                  <a:gd name="T55" fmla="*/ 132 h 135"/>
                  <a:gd name="T56" fmla="*/ 57 w 145"/>
                  <a:gd name="T57" fmla="*/ 135 h 135"/>
                  <a:gd name="T58" fmla="*/ 75 w 145"/>
                  <a:gd name="T59" fmla="*/ 135 h 135"/>
                  <a:gd name="T60" fmla="*/ 92 w 145"/>
                  <a:gd name="T61" fmla="*/ 135 h 135"/>
                  <a:gd name="T62" fmla="*/ 107 w 145"/>
                  <a:gd name="T63" fmla="*/ 133 h 135"/>
                  <a:gd name="T64" fmla="*/ 122 w 145"/>
                  <a:gd name="T65" fmla="*/ 130 h 135"/>
                  <a:gd name="T66" fmla="*/ 138 w 145"/>
                  <a:gd name="T67" fmla="*/ 128 h 135"/>
                  <a:gd name="T68" fmla="*/ 143 w 145"/>
                  <a:gd name="T69" fmla="*/ 123 h 135"/>
                  <a:gd name="T70" fmla="*/ 145 w 145"/>
                  <a:gd name="T71" fmla="*/ 118 h 135"/>
                  <a:gd name="T72" fmla="*/ 145 w 145"/>
                  <a:gd name="T73" fmla="*/ 114 h 135"/>
                  <a:gd name="T74" fmla="*/ 142 w 145"/>
                  <a:gd name="T75" fmla="*/ 98 h 135"/>
                  <a:gd name="T76" fmla="*/ 131 w 145"/>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5">
                    <a:moveTo>
                      <a:pt x="131" y="84"/>
                    </a:moveTo>
                    <a:lnTo>
                      <a:pt x="127" y="80"/>
                    </a:lnTo>
                    <a:lnTo>
                      <a:pt x="121" y="76"/>
                    </a:lnTo>
                    <a:lnTo>
                      <a:pt x="116" y="72"/>
                    </a:lnTo>
                    <a:lnTo>
                      <a:pt x="109" y="69"/>
                    </a:lnTo>
                    <a:lnTo>
                      <a:pt x="102" y="66"/>
                    </a:lnTo>
                    <a:lnTo>
                      <a:pt x="95" y="65"/>
                    </a:lnTo>
                    <a:lnTo>
                      <a:pt x="86" y="64"/>
                    </a:lnTo>
                    <a:lnTo>
                      <a:pt x="78" y="62"/>
                    </a:lnTo>
                    <a:lnTo>
                      <a:pt x="78" y="51"/>
                    </a:lnTo>
                    <a:lnTo>
                      <a:pt x="79" y="43"/>
                    </a:lnTo>
                    <a:lnTo>
                      <a:pt x="82" y="34"/>
                    </a:lnTo>
                    <a:lnTo>
                      <a:pt x="88" y="28"/>
                    </a:lnTo>
                    <a:lnTo>
                      <a:pt x="99" y="19"/>
                    </a:lnTo>
                    <a:lnTo>
                      <a:pt x="110" y="15"/>
                    </a:lnTo>
                    <a:lnTo>
                      <a:pt x="118" y="14"/>
                    </a:lnTo>
                    <a:lnTo>
                      <a:pt x="122" y="14"/>
                    </a:lnTo>
                    <a:lnTo>
                      <a:pt x="122" y="14"/>
                    </a:lnTo>
                    <a:lnTo>
                      <a:pt x="125" y="14"/>
                    </a:lnTo>
                    <a:lnTo>
                      <a:pt x="128" y="12"/>
                    </a:lnTo>
                    <a:lnTo>
                      <a:pt x="129" y="9"/>
                    </a:lnTo>
                    <a:lnTo>
                      <a:pt x="129" y="7"/>
                    </a:lnTo>
                    <a:lnTo>
                      <a:pt x="129" y="4"/>
                    </a:lnTo>
                    <a:lnTo>
                      <a:pt x="128" y="2"/>
                    </a:lnTo>
                    <a:lnTo>
                      <a:pt x="125" y="0"/>
                    </a:lnTo>
                    <a:lnTo>
                      <a:pt x="122" y="0"/>
                    </a:lnTo>
                    <a:lnTo>
                      <a:pt x="121" y="0"/>
                    </a:lnTo>
                    <a:lnTo>
                      <a:pt x="117" y="0"/>
                    </a:lnTo>
                    <a:lnTo>
                      <a:pt x="111" y="1"/>
                    </a:lnTo>
                    <a:lnTo>
                      <a:pt x="106" y="2"/>
                    </a:lnTo>
                    <a:lnTo>
                      <a:pt x="97" y="4"/>
                    </a:lnTo>
                    <a:lnTo>
                      <a:pt x="91" y="7"/>
                    </a:lnTo>
                    <a:lnTo>
                      <a:pt x="84" y="12"/>
                    </a:lnTo>
                    <a:lnTo>
                      <a:pt x="77" y="18"/>
                    </a:lnTo>
                    <a:lnTo>
                      <a:pt x="71" y="28"/>
                    </a:lnTo>
                    <a:lnTo>
                      <a:pt x="67" y="37"/>
                    </a:lnTo>
                    <a:lnTo>
                      <a:pt x="64" y="50"/>
                    </a:lnTo>
                    <a:lnTo>
                      <a:pt x="64" y="62"/>
                    </a:lnTo>
                    <a:lnTo>
                      <a:pt x="52" y="64"/>
                    </a:lnTo>
                    <a:lnTo>
                      <a:pt x="39" y="68"/>
                    </a:lnTo>
                    <a:lnTo>
                      <a:pt x="28" y="73"/>
                    </a:lnTo>
                    <a:lnTo>
                      <a:pt x="18" y="79"/>
                    </a:lnTo>
                    <a:lnTo>
                      <a:pt x="11" y="86"/>
                    </a:lnTo>
                    <a:lnTo>
                      <a:pt x="6" y="94"/>
                    </a:lnTo>
                    <a:lnTo>
                      <a:pt x="2" y="104"/>
                    </a:lnTo>
                    <a:lnTo>
                      <a:pt x="0" y="114"/>
                    </a:lnTo>
                    <a:lnTo>
                      <a:pt x="0" y="115"/>
                    </a:lnTo>
                    <a:lnTo>
                      <a:pt x="0" y="116"/>
                    </a:lnTo>
                    <a:lnTo>
                      <a:pt x="0" y="119"/>
                    </a:lnTo>
                    <a:lnTo>
                      <a:pt x="0" y="121"/>
                    </a:lnTo>
                    <a:lnTo>
                      <a:pt x="2" y="125"/>
                    </a:lnTo>
                    <a:lnTo>
                      <a:pt x="6" y="126"/>
                    </a:lnTo>
                    <a:lnTo>
                      <a:pt x="14" y="128"/>
                    </a:lnTo>
                    <a:lnTo>
                      <a:pt x="22" y="130"/>
                    </a:lnTo>
                    <a:lnTo>
                      <a:pt x="31" y="132"/>
                    </a:lnTo>
                    <a:lnTo>
                      <a:pt x="39" y="132"/>
                    </a:lnTo>
                    <a:lnTo>
                      <a:pt x="49" y="133"/>
                    </a:lnTo>
                    <a:lnTo>
                      <a:pt x="57" y="135"/>
                    </a:lnTo>
                    <a:lnTo>
                      <a:pt x="67" y="135"/>
                    </a:lnTo>
                    <a:lnTo>
                      <a:pt x="75" y="135"/>
                    </a:lnTo>
                    <a:lnTo>
                      <a:pt x="84" y="135"/>
                    </a:lnTo>
                    <a:lnTo>
                      <a:pt x="92" y="135"/>
                    </a:lnTo>
                    <a:lnTo>
                      <a:pt x="100" y="133"/>
                    </a:lnTo>
                    <a:lnTo>
                      <a:pt x="107" y="133"/>
                    </a:lnTo>
                    <a:lnTo>
                      <a:pt x="116" y="132"/>
                    </a:lnTo>
                    <a:lnTo>
                      <a:pt x="122" y="130"/>
                    </a:lnTo>
                    <a:lnTo>
                      <a:pt x="131" y="129"/>
                    </a:lnTo>
                    <a:lnTo>
                      <a:pt x="138" y="128"/>
                    </a:lnTo>
                    <a:lnTo>
                      <a:pt x="142" y="128"/>
                    </a:lnTo>
                    <a:lnTo>
                      <a:pt x="143" y="123"/>
                    </a:lnTo>
                    <a:lnTo>
                      <a:pt x="145" y="121"/>
                    </a:lnTo>
                    <a:lnTo>
                      <a:pt x="145" y="118"/>
                    </a:lnTo>
                    <a:lnTo>
                      <a:pt x="145" y="116"/>
                    </a:lnTo>
                    <a:lnTo>
                      <a:pt x="145" y="114"/>
                    </a:lnTo>
                    <a:lnTo>
                      <a:pt x="143" y="105"/>
                    </a:lnTo>
                    <a:lnTo>
                      <a:pt x="142" y="98"/>
                    </a:lnTo>
                    <a:lnTo>
                      <a:pt x="138" y="91"/>
                    </a:lnTo>
                    <a:lnTo>
                      <a:pt x="131"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49"/>
              <p:cNvSpPr>
                <a:spLocks/>
              </p:cNvSpPr>
              <p:nvPr/>
            </p:nvSpPr>
            <p:spPr bwMode="auto">
              <a:xfrm>
                <a:off x="1190625" y="1666875"/>
                <a:ext cx="61913" cy="23812"/>
              </a:xfrm>
              <a:custGeom>
                <a:avLst/>
                <a:gdLst>
                  <a:gd name="T0" fmla="*/ 0 w 117"/>
                  <a:gd name="T1" fmla="*/ 38 h 45"/>
                  <a:gd name="T2" fmla="*/ 0 w 117"/>
                  <a:gd name="T3" fmla="*/ 38 h 45"/>
                  <a:gd name="T4" fmla="*/ 0 w 117"/>
                  <a:gd name="T5" fmla="*/ 38 h 45"/>
                  <a:gd name="T6" fmla="*/ 0 w 117"/>
                  <a:gd name="T7" fmla="*/ 38 h 45"/>
                  <a:gd name="T8" fmla="*/ 0 w 117"/>
                  <a:gd name="T9" fmla="*/ 38 h 45"/>
                  <a:gd name="T10" fmla="*/ 0 w 117"/>
                  <a:gd name="T11" fmla="*/ 32 h 45"/>
                  <a:gd name="T12" fmla="*/ 3 w 117"/>
                  <a:gd name="T13" fmla="*/ 28 h 45"/>
                  <a:gd name="T14" fmla="*/ 4 w 117"/>
                  <a:gd name="T15" fmla="*/ 22 h 45"/>
                  <a:gd name="T16" fmla="*/ 8 w 117"/>
                  <a:gd name="T17" fmla="*/ 18 h 45"/>
                  <a:gd name="T18" fmla="*/ 13 w 117"/>
                  <a:gd name="T19" fmla="*/ 14 h 45"/>
                  <a:gd name="T20" fmla="*/ 18 w 117"/>
                  <a:gd name="T21" fmla="*/ 11 h 45"/>
                  <a:gd name="T22" fmla="*/ 24 w 117"/>
                  <a:gd name="T23" fmla="*/ 7 h 45"/>
                  <a:gd name="T24" fmla="*/ 29 w 117"/>
                  <a:gd name="T25" fmla="*/ 4 h 45"/>
                  <a:gd name="T26" fmla="*/ 36 w 117"/>
                  <a:gd name="T27" fmla="*/ 3 h 45"/>
                  <a:gd name="T28" fmla="*/ 43 w 117"/>
                  <a:gd name="T29" fmla="*/ 2 h 45"/>
                  <a:gd name="T30" fmla="*/ 50 w 117"/>
                  <a:gd name="T31" fmla="*/ 0 h 45"/>
                  <a:gd name="T32" fmla="*/ 58 w 117"/>
                  <a:gd name="T33" fmla="*/ 0 h 45"/>
                  <a:gd name="T34" fmla="*/ 65 w 117"/>
                  <a:gd name="T35" fmla="*/ 0 h 45"/>
                  <a:gd name="T36" fmla="*/ 72 w 117"/>
                  <a:gd name="T37" fmla="*/ 2 h 45"/>
                  <a:gd name="T38" fmla="*/ 79 w 117"/>
                  <a:gd name="T39" fmla="*/ 3 h 45"/>
                  <a:gd name="T40" fmla="*/ 86 w 117"/>
                  <a:gd name="T41" fmla="*/ 4 h 45"/>
                  <a:gd name="T42" fmla="*/ 92 w 117"/>
                  <a:gd name="T43" fmla="*/ 7 h 45"/>
                  <a:gd name="T44" fmla="*/ 97 w 117"/>
                  <a:gd name="T45" fmla="*/ 11 h 45"/>
                  <a:gd name="T46" fmla="*/ 103 w 117"/>
                  <a:gd name="T47" fmla="*/ 14 h 45"/>
                  <a:gd name="T48" fmla="*/ 107 w 117"/>
                  <a:gd name="T49" fmla="*/ 18 h 45"/>
                  <a:gd name="T50" fmla="*/ 111 w 117"/>
                  <a:gd name="T51" fmla="*/ 22 h 45"/>
                  <a:gd name="T52" fmla="*/ 114 w 117"/>
                  <a:gd name="T53" fmla="*/ 28 h 45"/>
                  <a:gd name="T54" fmla="*/ 117 w 117"/>
                  <a:gd name="T55" fmla="*/ 32 h 45"/>
                  <a:gd name="T56" fmla="*/ 117 w 117"/>
                  <a:gd name="T57" fmla="*/ 38 h 45"/>
                  <a:gd name="T58" fmla="*/ 117 w 117"/>
                  <a:gd name="T59" fmla="*/ 38 h 45"/>
                  <a:gd name="T60" fmla="*/ 117 w 117"/>
                  <a:gd name="T61" fmla="*/ 38 h 45"/>
                  <a:gd name="T62" fmla="*/ 117 w 117"/>
                  <a:gd name="T63" fmla="*/ 39 h 45"/>
                  <a:gd name="T64" fmla="*/ 117 w 117"/>
                  <a:gd name="T65" fmla="*/ 39 h 45"/>
                  <a:gd name="T66" fmla="*/ 110 w 117"/>
                  <a:gd name="T67" fmla="*/ 40 h 45"/>
                  <a:gd name="T68" fmla="*/ 103 w 117"/>
                  <a:gd name="T69" fmla="*/ 42 h 45"/>
                  <a:gd name="T70" fmla="*/ 96 w 117"/>
                  <a:gd name="T71" fmla="*/ 43 h 45"/>
                  <a:gd name="T72" fmla="*/ 89 w 117"/>
                  <a:gd name="T73" fmla="*/ 43 h 45"/>
                  <a:gd name="T74" fmla="*/ 82 w 117"/>
                  <a:gd name="T75" fmla="*/ 45 h 45"/>
                  <a:gd name="T76" fmla="*/ 75 w 117"/>
                  <a:gd name="T77" fmla="*/ 45 h 45"/>
                  <a:gd name="T78" fmla="*/ 68 w 117"/>
                  <a:gd name="T79" fmla="*/ 45 h 45"/>
                  <a:gd name="T80" fmla="*/ 61 w 117"/>
                  <a:gd name="T81" fmla="*/ 45 h 45"/>
                  <a:gd name="T82" fmla="*/ 53 w 117"/>
                  <a:gd name="T83" fmla="*/ 45 h 45"/>
                  <a:gd name="T84" fmla="*/ 46 w 117"/>
                  <a:gd name="T85" fmla="*/ 45 h 45"/>
                  <a:gd name="T86" fmla="*/ 38 w 117"/>
                  <a:gd name="T87" fmla="*/ 43 h 45"/>
                  <a:gd name="T88" fmla="*/ 29 w 117"/>
                  <a:gd name="T89" fmla="*/ 43 h 45"/>
                  <a:gd name="T90" fmla="*/ 22 w 117"/>
                  <a:gd name="T91" fmla="*/ 42 h 45"/>
                  <a:gd name="T92" fmla="*/ 14 w 117"/>
                  <a:gd name="T93" fmla="*/ 40 h 45"/>
                  <a:gd name="T94" fmla="*/ 7 w 117"/>
                  <a:gd name="T95" fmla="*/ 39 h 45"/>
                  <a:gd name="T96" fmla="*/ 0 w 117"/>
                  <a:gd name="T9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5">
                    <a:moveTo>
                      <a:pt x="0" y="38"/>
                    </a:moveTo>
                    <a:lnTo>
                      <a:pt x="0" y="38"/>
                    </a:lnTo>
                    <a:lnTo>
                      <a:pt x="0" y="38"/>
                    </a:lnTo>
                    <a:lnTo>
                      <a:pt x="0" y="38"/>
                    </a:lnTo>
                    <a:lnTo>
                      <a:pt x="0" y="38"/>
                    </a:lnTo>
                    <a:lnTo>
                      <a:pt x="0" y="32"/>
                    </a:lnTo>
                    <a:lnTo>
                      <a:pt x="3" y="28"/>
                    </a:lnTo>
                    <a:lnTo>
                      <a:pt x="4" y="22"/>
                    </a:lnTo>
                    <a:lnTo>
                      <a:pt x="8" y="18"/>
                    </a:lnTo>
                    <a:lnTo>
                      <a:pt x="13" y="14"/>
                    </a:lnTo>
                    <a:lnTo>
                      <a:pt x="18" y="11"/>
                    </a:lnTo>
                    <a:lnTo>
                      <a:pt x="24" y="7"/>
                    </a:lnTo>
                    <a:lnTo>
                      <a:pt x="29" y="4"/>
                    </a:lnTo>
                    <a:lnTo>
                      <a:pt x="36" y="3"/>
                    </a:lnTo>
                    <a:lnTo>
                      <a:pt x="43" y="2"/>
                    </a:lnTo>
                    <a:lnTo>
                      <a:pt x="50" y="0"/>
                    </a:lnTo>
                    <a:lnTo>
                      <a:pt x="58" y="0"/>
                    </a:lnTo>
                    <a:lnTo>
                      <a:pt x="65" y="0"/>
                    </a:lnTo>
                    <a:lnTo>
                      <a:pt x="72" y="2"/>
                    </a:lnTo>
                    <a:lnTo>
                      <a:pt x="79" y="3"/>
                    </a:lnTo>
                    <a:lnTo>
                      <a:pt x="86" y="4"/>
                    </a:lnTo>
                    <a:lnTo>
                      <a:pt x="92" y="7"/>
                    </a:lnTo>
                    <a:lnTo>
                      <a:pt x="97" y="11"/>
                    </a:lnTo>
                    <a:lnTo>
                      <a:pt x="103" y="14"/>
                    </a:lnTo>
                    <a:lnTo>
                      <a:pt x="107" y="18"/>
                    </a:lnTo>
                    <a:lnTo>
                      <a:pt x="111" y="22"/>
                    </a:lnTo>
                    <a:lnTo>
                      <a:pt x="114" y="28"/>
                    </a:lnTo>
                    <a:lnTo>
                      <a:pt x="117" y="32"/>
                    </a:lnTo>
                    <a:lnTo>
                      <a:pt x="117" y="38"/>
                    </a:lnTo>
                    <a:lnTo>
                      <a:pt x="117" y="38"/>
                    </a:lnTo>
                    <a:lnTo>
                      <a:pt x="117" y="38"/>
                    </a:lnTo>
                    <a:lnTo>
                      <a:pt x="117" y="39"/>
                    </a:lnTo>
                    <a:lnTo>
                      <a:pt x="117" y="39"/>
                    </a:lnTo>
                    <a:lnTo>
                      <a:pt x="110" y="40"/>
                    </a:lnTo>
                    <a:lnTo>
                      <a:pt x="103" y="42"/>
                    </a:lnTo>
                    <a:lnTo>
                      <a:pt x="96" y="43"/>
                    </a:lnTo>
                    <a:lnTo>
                      <a:pt x="89" y="43"/>
                    </a:lnTo>
                    <a:lnTo>
                      <a:pt x="82" y="45"/>
                    </a:lnTo>
                    <a:lnTo>
                      <a:pt x="75" y="45"/>
                    </a:lnTo>
                    <a:lnTo>
                      <a:pt x="68" y="45"/>
                    </a:lnTo>
                    <a:lnTo>
                      <a:pt x="61" y="45"/>
                    </a:lnTo>
                    <a:lnTo>
                      <a:pt x="53" y="45"/>
                    </a:lnTo>
                    <a:lnTo>
                      <a:pt x="46" y="45"/>
                    </a:lnTo>
                    <a:lnTo>
                      <a:pt x="38" y="43"/>
                    </a:lnTo>
                    <a:lnTo>
                      <a:pt x="29" y="43"/>
                    </a:lnTo>
                    <a:lnTo>
                      <a:pt x="22" y="42"/>
                    </a:lnTo>
                    <a:lnTo>
                      <a:pt x="14" y="40"/>
                    </a:lnTo>
                    <a:lnTo>
                      <a:pt x="7" y="39"/>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0"/>
              <p:cNvSpPr>
                <a:spLocks/>
              </p:cNvSpPr>
              <p:nvPr/>
            </p:nvSpPr>
            <p:spPr bwMode="auto">
              <a:xfrm>
                <a:off x="1052513" y="1428750"/>
                <a:ext cx="77788" cy="69850"/>
              </a:xfrm>
              <a:custGeom>
                <a:avLst/>
                <a:gdLst>
                  <a:gd name="T0" fmla="*/ 125 w 145"/>
                  <a:gd name="T1" fmla="*/ 79 h 133"/>
                  <a:gd name="T2" fmla="*/ 114 w 145"/>
                  <a:gd name="T3" fmla="*/ 72 h 133"/>
                  <a:gd name="T4" fmla="*/ 100 w 145"/>
                  <a:gd name="T5" fmla="*/ 67 h 133"/>
                  <a:gd name="T6" fmla="*/ 86 w 145"/>
                  <a:gd name="T7" fmla="*/ 64 h 133"/>
                  <a:gd name="T8" fmla="*/ 78 w 145"/>
                  <a:gd name="T9" fmla="*/ 51 h 133"/>
                  <a:gd name="T10" fmla="*/ 82 w 145"/>
                  <a:gd name="T11" fmla="*/ 33 h 133"/>
                  <a:gd name="T12" fmla="*/ 97 w 145"/>
                  <a:gd name="T13" fmla="*/ 18 h 133"/>
                  <a:gd name="T14" fmla="*/ 118 w 145"/>
                  <a:gd name="T15" fmla="*/ 14 h 133"/>
                  <a:gd name="T16" fmla="*/ 122 w 145"/>
                  <a:gd name="T17" fmla="*/ 14 h 133"/>
                  <a:gd name="T18" fmla="*/ 126 w 145"/>
                  <a:gd name="T19" fmla="*/ 12 h 133"/>
                  <a:gd name="T20" fmla="*/ 129 w 145"/>
                  <a:gd name="T21" fmla="*/ 7 h 133"/>
                  <a:gd name="T22" fmla="*/ 128 w 145"/>
                  <a:gd name="T23" fmla="*/ 1 h 133"/>
                  <a:gd name="T24" fmla="*/ 122 w 145"/>
                  <a:gd name="T25" fmla="*/ 0 h 133"/>
                  <a:gd name="T26" fmla="*/ 117 w 145"/>
                  <a:gd name="T27" fmla="*/ 0 h 133"/>
                  <a:gd name="T28" fmla="*/ 106 w 145"/>
                  <a:gd name="T29" fmla="*/ 1 h 133"/>
                  <a:gd name="T30" fmla="*/ 90 w 145"/>
                  <a:gd name="T31" fmla="*/ 7 h 133"/>
                  <a:gd name="T32" fmla="*/ 76 w 145"/>
                  <a:gd name="T33" fmla="*/ 18 h 133"/>
                  <a:gd name="T34" fmla="*/ 67 w 145"/>
                  <a:gd name="T35" fmla="*/ 37 h 133"/>
                  <a:gd name="T36" fmla="*/ 64 w 145"/>
                  <a:gd name="T37" fmla="*/ 62 h 133"/>
                  <a:gd name="T38" fmla="*/ 39 w 145"/>
                  <a:gd name="T39" fmla="*/ 68 h 133"/>
                  <a:gd name="T40" fmla="*/ 18 w 145"/>
                  <a:gd name="T41" fmla="*/ 79 h 133"/>
                  <a:gd name="T42" fmla="*/ 6 w 145"/>
                  <a:gd name="T43" fmla="*/ 94 h 133"/>
                  <a:gd name="T44" fmla="*/ 0 w 145"/>
                  <a:gd name="T45" fmla="*/ 112 h 133"/>
                  <a:gd name="T46" fmla="*/ 0 w 145"/>
                  <a:gd name="T47" fmla="*/ 117 h 133"/>
                  <a:gd name="T48" fmla="*/ 0 w 145"/>
                  <a:gd name="T49" fmla="*/ 119 h 133"/>
                  <a:gd name="T50" fmla="*/ 6 w 145"/>
                  <a:gd name="T51" fmla="*/ 125 h 133"/>
                  <a:gd name="T52" fmla="*/ 22 w 145"/>
                  <a:gd name="T53" fmla="*/ 129 h 133"/>
                  <a:gd name="T54" fmla="*/ 39 w 145"/>
                  <a:gd name="T55" fmla="*/ 130 h 133"/>
                  <a:gd name="T56" fmla="*/ 57 w 145"/>
                  <a:gd name="T57" fmla="*/ 133 h 133"/>
                  <a:gd name="T58" fmla="*/ 75 w 145"/>
                  <a:gd name="T59" fmla="*/ 133 h 133"/>
                  <a:gd name="T60" fmla="*/ 92 w 145"/>
                  <a:gd name="T61" fmla="*/ 133 h 133"/>
                  <a:gd name="T62" fmla="*/ 107 w 145"/>
                  <a:gd name="T63" fmla="*/ 132 h 133"/>
                  <a:gd name="T64" fmla="*/ 122 w 145"/>
                  <a:gd name="T65" fmla="*/ 130 h 133"/>
                  <a:gd name="T66" fmla="*/ 138 w 145"/>
                  <a:gd name="T67" fmla="*/ 128 h 133"/>
                  <a:gd name="T68" fmla="*/ 143 w 145"/>
                  <a:gd name="T69" fmla="*/ 122 h 133"/>
                  <a:gd name="T70" fmla="*/ 145 w 145"/>
                  <a:gd name="T71" fmla="*/ 117 h 133"/>
                  <a:gd name="T72" fmla="*/ 145 w 145"/>
                  <a:gd name="T73" fmla="*/ 112 h 133"/>
                  <a:gd name="T74" fmla="*/ 140 w 145"/>
                  <a:gd name="T75" fmla="*/ 97 h 133"/>
                  <a:gd name="T76" fmla="*/ 131 w 145"/>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3">
                    <a:moveTo>
                      <a:pt x="131" y="83"/>
                    </a:moveTo>
                    <a:lnTo>
                      <a:pt x="125" y="79"/>
                    </a:lnTo>
                    <a:lnTo>
                      <a:pt x="120" y="75"/>
                    </a:lnTo>
                    <a:lnTo>
                      <a:pt x="114" y="72"/>
                    </a:lnTo>
                    <a:lnTo>
                      <a:pt x="107" y="68"/>
                    </a:lnTo>
                    <a:lnTo>
                      <a:pt x="100" y="67"/>
                    </a:lnTo>
                    <a:lnTo>
                      <a:pt x="93" y="64"/>
                    </a:lnTo>
                    <a:lnTo>
                      <a:pt x="86" y="64"/>
                    </a:lnTo>
                    <a:lnTo>
                      <a:pt x="78" y="62"/>
                    </a:lnTo>
                    <a:lnTo>
                      <a:pt x="78" y="51"/>
                    </a:lnTo>
                    <a:lnTo>
                      <a:pt x="79" y="41"/>
                    </a:lnTo>
                    <a:lnTo>
                      <a:pt x="82" y="33"/>
                    </a:lnTo>
                    <a:lnTo>
                      <a:pt x="86" y="26"/>
                    </a:lnTo>
                    <a:lnTo>
                      <a:pt x="97" y="18"/>
                    </a:lnTo>
                    <a:lnTo>
                      <a:pt x="110" y="15"/>
                    </a:lnTo>
                    <a:lnTo>
                      <a:pt x="118" y="14"/>
                    </a:lnTo>
                    <a:lnTo>
                      <a:pt x="122" y="14"/>
                    </a:lnTo>
                    <a:lnTo>
                      <a:pt x="122" y="14"/>
                    </a:lnTo>
                    <a:lnTo>
                      <a:pt x="125" y="14"/>
                    </a:lnTo>
                    <a:lnTo>
                      <a:pt x="126" y="12"/>
                    </a:lnTo>
                    <a:lnTo>
                      <a:pt x="129" y="10"/>
                    </a:lnTo>
                    <a:lnTo>
                      <a:pt x="129" y="7"/>
                    </a:lnTo>
                    <a:lnTo>
                      <a:pt x="129" y="4"/>
                    </a:lnTo>
                    <a:lnTo>
                      <a:pt x="128" y="1"/>
                    </a:lnTo>
                    <a:lnTo>
                      <a:pt x="125" y="0"/>
                    </a:lnTo>
                    <a:lnTo>
                      <a:pt x="122" y="0"/>
                    </a:lnTo>
                    <a:lnTo>
                      <a:pt x="121" y="0"/>
                    </a:lnTo>
                    <a:lnTo>
                      <a:pt x="117" y="0"/>
                    </a:lnTo>
                    <a:lnTo>
                      <a:pt x="111" y="0"/>
                    </a:lnTo>
                    <a:lnTo>
                      <a:pt x="106" y="1"/>
                    </a:lnTo>
                    <a:lnTo>
                      <a:pt x="97" y="4"/>
                    </a:lnTo>
                    <a:lnTo>
                      <a:pt x="90" y="7"/>
                    </a:lnTo>
                    <a:lnTo>
                      <a:pt x="83" y="11"/>
                    </a:lnTo>
                    <a:lnTo>
                      <a:pt x="76" y="18"/>
                    </a:lnTo>
                    <a:lnTo>
                      <a:pt x="71" y="26"/>
                    </a:lnTo>
                    <a:lnTo>
                      <a:pt x="67" y="37"/>
                    </a:lnTo>
                    <a:lnTo>
                      <a:pt x="64" y="48"/>
                    </a:lnTo>
                    <a:lnTo>
                      <a:pt x="64" y="62"/>
                    </a:lnTo>
                    <a:lnTo>
                      <a:pt x="51" y="64"/>
                    </a:lnTo>
                    <a:lnTo>
                      <a:pt x="39" y="68"/>
                    </a:lnTo>
                    <a:lnTo>
                      <a:pt x="28" y="72"/>
                    </a:lnTo>
                    <a:lnTo>
                      <a:pt x="18" y="79"/>
                    </a:lnTo>
                    <a:lnTo>
                      <a:pt x="11" y="86"/>
                    </a:lnTo>
                    <a:lnTo>
                      <a:pt x="6" y="94"/>
                    </a:lnTo>
                    <a:lnTo>
                      <a:pt x="1" y="103"/>
                    </a:lnTo>
                    <a:lnTo>
                      <a:pt x="0" y="112"/>
                    </a:lnTo>
                    <a:lnTo>
                      <a:pt x="0" y="114"/>
                    </a:lnTo>
                    <a:lnTo>
                      <a:pt x="0" y="117"/>
                    </a:lnTo>
                    <a:lnTo>
                      <a:pt x="0" y="118"/>
                    </a:lnTo>
                    <a:lnTo>
                      <a:pt x="0" y="119"/>
                    </a:lnTo>
                    <a:lnTo>
                      <a:pt x="1" y="125"/>
                    </a:lnTo>
                    <a:lnTo>
                      <a:pt x="6" y="125"/>
                    </a:lnTo>
                    <a:lnTo>
                      <a:pt x="14" y="126"/>
                    </a:lnTo>
                    <a:lnTo>
                      <a:pt x="22" y="129"/>
                    </a:lnTo>
                    <a:lnTo>
                      <a:pt x="31" y="130"/>
                    </a:lnTo>
                    <a:lnTo>
                      <a:pt x="39" y="130"/>
                    </a:lnTo>
                    <a:lnTo>
                      <a:pt x="49" y="132"/>
                    </a:lnTo>
                    <a:lnTo>
                      <a:pt x="57" y="133"/>
                    </a:lnTo>
                    <a:lnTo>
                      <a:pt x="67" y="133"/>
                    </a:lnTo>
                    <a:lnTo>
                      <a:pt x="75" y="133"/>
                    </a:lnTo>
                    <a:lnTo>
                      <a:pt x="83" y="133"/>
                    </a:lnTo>
                    <a:lnTo>
                      <a:pt x="92" y="133"/>
                    </a:lnTo>
                    <a:lnTo>
                      <a:pt x="100" y="133"/>
                    </a:lnTo>
                    <a:lnTo>
                      <a:pt x="107" y="132"/>
                    </a:lnTo>
                    <a:lnTo>
                      <a:pt x="115" y="132"/>
                    </a:lnTo>
                    <a:lnTo>
                      <a:pt x="122" y="130"/>
                    </a:lnTo>
                    <a:lnTo>
                      <a:pt x="131" y="129"/>
                    </a:lnTo>
                    <a:lnTo>
                      <a:pt x="138" y="128"/>
                    </a:lnTo>
                    <a:lnTo>
                      <a:pt x="142" y="126"/>
                    </a:lnTo>
                    <a:lnTo>
                      <a:pt x="143" y="122"/>
                    </a:lnTo>
                    <a:lnTo>
                      <a:pt x="143" y="119"/>
                    </a:lnTo>
                    <a:lnTo>
                      <a:pt x="145" y="117"/>
                    </a:lnTo>
                    <a:lnTo>
                      <a:pt x="145" y="115"/>
                    </a:lnTo>
                    <a:lnTo>
                      <a:pt x="145" y="112"/>
                    </a:lnTo>
                    <a:lnTo>
                      <a:pt x="143" y="105"/>
                    </a:lnTo>
                    <a:lnTo>
                      <a:pt x="140" y="97"/>
                    </a:lnTo>
                    <a:lnTo>
                      <a:pt x="136" y="90"/>
                    </a:lnTo>
                    <a:lnTo>
                      <a:pt x="1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1"/>
              <p:cNvSpPr>
                <a:spLocks/>
              </p:cNvSpPr>
              <p:nvPr/>
            </p:nvSpPr>
            <p:spPr bwMode="auto">
              <a:xfrm>
                <a:off x="1060450"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4 w 117"/>
                  <a:gd name="T15" fmla="*/ 22 h 44"/>
                  <a:gd name="T16" fmla="*/ 8 w 117"/>
                  <a:gd name="T17" fmla="*/ 18 h 44"/>
                  <a:gd name="T18" fmla="*/ 12 w 117"/>
                  <a:gd name="T19" fmla="*/ 14 h 44"/>
                  <a:gd name="T20" fmla="*/ 18 w 117"/>
                  <a:gd name="T21" fmla="*/ 11 h 44"/>
                  <a:gd name="T22" fmla="*/ 24 w 117"/>
                  <a:gd name="T23" fmla="*/ 7 h 44"/>
                  <a:gd name="T24" fmla="*/ 29 w 117"/>
                  <a:gd name="T25" fmla="*/ 4 h 44"/>
                  <a:gd name="T26" fmla="*/ 36 w 117"/>
                  <a:gd name="T27" fmla="*/ 3 h 44"/>
                  <a:gd name="T28" fmla="*/ 43 w 117"/>
                  <a:gd name="T29" fmla="*/ 1 h 44"/>
                  <a:gd name="T30" fmla="*/ 50 w 117"/>
                  <a:gd name="T31" fmla="*/ 0 h 44"/>
                  <a:gd name="T32" fmla="*/ 58 w 117"/>
                  <a:gd name="T33" fmla="*/ 0 h 44"/>
                  <a:gd name="T34" fmla="*/ 65 w 117"/>
                  <a:gd name="T35" fmla="*/ 0 h 44"/>
                  <a:gd name="T36" fmla="*/ 72 w 117"/>
                  <a:gd name="T37" fmla="*/ 1 h 44"/>
                  <a:gd name="T38" fmla="*/ 79 w 117"/>
                  <a:gd name="T39" fmla="*/ 3 h 44"/>
                  <a:gd name="T40" fmla="*/ 86 w 117"/>
                  <a:gd name="T41" fmla="*/ 4 h 44"/>
                  <a:gd name="T42" fmla="*/ 92 w 117"/>
                  <a:gd name="T43" fmla="*/ 7 h 44"/>
                  <a:gd name="T44" fmla="*/ 97 w 117"/>
                  <a:gd name="T45" fmla="*/ 11 h 44"/>
                  <a:gd name="T46" fmla="*/ 103 w 117"/>
                  <a:gd name="T47" fmla="*/ 14 h 44"/>
                  <a:gd name="T48" fmla="*/ 107 w 117"/>
                  <a:gd name="T49" fmla="*/ 18 h 44"/>
                  <a:gd name="T50" fmla="*/ 111 w 117"/>
                  <a:gd name="T51" fmla="*/ 22 h 44"/>
                  <a:gd name="T52" fmla="*/ 114 w 117"/>
                  <a:gd name="T53" fmla="*/ 28 h 44"/>
                  <a:gd name="T54" fmla="*/ 115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8 w 117"/>
                  <a:gd name="T79" fmla="*/ 44 h 44"/>
                  <a:gd name="T80" fmla="*/ 61 w 117"/>
                  <a:gd name="T81" fmla="*/ 44 h 44"/>
                  <a:gd name="T82" fmla="*/ 53 w 117"/>
                  <a:gd name="T83" fmla="*/ 44 h 44"/>
                  <a:gd name="T84" fmla="*/ 46 w 117"/>
                  <a:gd name="T85" fmla="*/ 44 h 44"/>
                  <a:gd name="T86" fmla="*/ 37 w 117"/>
                  <a:gd name="T87" fmla="*/ 43 h 44"/>
                  <a:gd name="T88" fmla="*/ 29 w 117"/>
                  <a:gd name="T89" fmla="*/ 43 h 44"/>
                  <a:gd name="T90" fmla="*/ 22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4" y="22"/>
                    </a:lnTo>
                    <a:lnTo>
                      <a:pt x="8" y="18"/>
                    </a:lnTo>
                    <a:lnTo>
                      <a:pt x="12" y="14"/>
                    </a:lnTo>
                    <a:lnTo>
                      <a:pt x="18" y="11"/>
                    </a:lnTo>
                    <a:lnTo>
                      <a:pt x="24" y="7"/>
                    </a:lnTo>
                    <a:lnTo>
                      <a:pt x="29" y="4"/>
                    </a:lnTo>
                    <a:lnTo>
                      <a:pt x="36" y="3"/>
                    </a:lnTo>
                    <a:lnTo>
                      <a:pt x="43" y="1"/>
                    </a:lnTo>
                    <a:lnTo>
                      <a:pt x="50" y="0"/>
                    </a:lnTo>
                    <a:lnTo>
                      <a:pt x="58" y="0"/>
                    </a:lnTo>
                    <a:lnTo>
                      <a:pt x="65" y="0"/>
                    </a:lnTo>
                    <a:lnTo>
                      <a:pt x="72" y="1"/>
                    </a:lnTo>
                    <a:lnTo>
                      <a:pt x="79" y="3"/>
                    </a:lnTo>
                    <a:lnTo>
                      <a:pt x="86" y="4"/>
                    </a:lnTo>
                    <a:lnTo>
                      <a:pt x="92" y="7"/>
                    </a:lnTo>
                    <a:lnTo>
                      <a:pt x="97" y="11"/>
                    </a:lnTo>
                    <a:lnTo>
                      <a:pt x="103" y="14"/>
                    </a:lnTo>
                    <a:lnTo>
                      <a:pt x="107" y="18"/>
                    </a:lnTo>
                    <a:lnTo>
                      <a:pt x="111" y="22"/>
                    </a:lnTo>
                    <a:lnTo>
                      <a:pt x="114" y="28"/>
                    </a:lnTo>
                    <a:lnTo>
                      <a:pt x="115"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8" y="44"/>
                    </a:lnTo>
                    <a:lnTo>
                      <a:pt x="61" y="44"/>
                    </a:lnTo>
                    <a:lnTo>
                      <a:pt x="53" y="44"/>
                    </a:lnTo>
                    <a:lnTo>
                      <a:pt x="46" y="44"/>
                    </a:lnTo>
                    <a:lnTo>
                      <a:pt x="37" y="43"/>
                    </a:lnTo>
                    <a:lnTo>
                      <a:pt x="29" y="43"/>
                    </a:lnTo>
                    <a:lnTo>
                      <a:pt x="22"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2"/>
              <p:cNvSpPr>
                <a:spLocks/>
              </p:cNvSpPr>
              <p:nvPr/>
            </p:nvSpPr>
            <p:spPr bwMode="auto">
              <a:xfrm>
                <a:off x="622300" y="947738"/>
                <a:ext cx="428625" cy="315912"/>
              </a:xfrm>
              <a:custGeom>
                <a:avLst/>
                <a:gdLst>
                  <a:gd name="T0" fmla="*/ 808 w 810"/>
                  <a:gd name="T1" fmla="*/ 532 h 599"/>
                  <a:gd name="T2" fmla="*/ 805 w 810"/>
                  <a:gd name="T3" fmla="*/ 522 h 599"/>
                  <a:gd name="T4" fmla="*/ 800 w 810"/>
                  <a:gd name="T5" fmla="*/ 513 h 599"/>
                  <a:gd name="T6" fmla="*/ 793 w 810"/>
                  <a:gd name="T7" fmla="*/ 504 h 599"/>
                  <a:gd name="T8" fmla="*/ 785 w 810"/>
                  <a:gd name="T9" fmla="*/ 497 h 599"/>
                  <a:gd name="T10" fmla="*/ 303 w 810"/>
                  <a:gd name="T11" fmla="*/ 192 h 599"/>
                  <a:gd name="T12" fmla="*/ 308 w 810"/>
                  <a:gd name="T13" fmla="*/ 168 h 599"/>
                  <a:gd name="T14" fmla="*/ 310 w 810"/>
                  <a:gd name="T15" fmla="*/ 144 h 599"/>
                  <a:gd name="T16" fmla="*/ 307 w 810"/>
                  <a:gd name="T17" fmla="*/ 122 h 599"/>
                  <a:gd name="T18" fmla="*/ 300 w 810"/>
                  <a:gd name="T19" fmla="*/ 100 h 599"/>
                  <a:gd name="T20" fmla="*/ 290 w 810"/>
                  <a:gd name="T21" fmla="*/ 78 h 599"/>
                  <a:gd name="T22" fmla="*/ 278 w 810"/>
                  <a:gd name="T23" fmla="*/ 58 h 599"/>
                  <a:gd name="T24" fmla="*/ 261 w 810"/>
                  <a:gd name="T25" fmla="*/ 40 h 599"/>
                  <a:gd name="T26" fmla="*/ 242 w 810"/>
                  <a:gd name="T27" fmla="*/ 25 h 599"/>
                  <a:gd name="T28" fmla="*/ 223 w 810"/>
                  <a:gd name="T29" fmla="*/ 14 h 599"/>
                  <a:gd name="T30" fmla="*/ 203 w 810"/>
                  <a:gd name="T31" fmla="*/ 7 h 599"/>
                  <a:gd name="T32" fmla="*/ 180 w 810"/>
                  <a:gd name="T33" fmla="*/ 1 h 599"/>
                  <a:gd name="T34" fmla="*/ 158 w 810"/>
                  <a:gd name="T35" fmla="*/ 0 h 599"/>
                  <a:gd name="T36" fmla="*/ 133 w 810"/>
                  <a:gd name="T37" fmla="*/ 2 h 599"/>
                  <a:gd name="T38" fmla="*/ 110 w 810"/>
                  <a:gd name="T39" fmla="*/ 11 h 599"/>
                  <a:gd name="T40" fmla="*/ 85 w 810"/>
                  <a:gd name="T41" fmla="*/ 23 h 599"/>
                  <a:gd name="T42" fmla="*/ 60 w 810"/>
                  <a:gd name="T43" fmla="*/ 43 h 599"/>
                  <a:gd name="T44" fmla="*/ 54 w 810"/>
                  <a:gd name="T45" fmla="*/ 47 h 599"/>
                  <a:gd name="T46" fmla="*/ 161 w 810"/>
                  <a:gd name="T47" fmla="*/ 116 h 599"/>
                  <a:gd name="T48" fmla="*/ 133 w 810"/>
                  <a:gd name="T49" fmla="*/ 200 h 599"/>
                  <a:gd name="T50" fmla="*/ 8 w 810"/>
                  <a:gd name="T51" fmla="*/ 121 h 599"/>
                  <a:gd name="T52" fmla="*/ 5 w 810"/>
                  <a:gd name="T53" fmla="*/ 128 h 599"/>
                  <a:gd name="T54" fmla="*/ 1 w 810"/>
                  <a:gd name="T55" fmla="*/ 143 h 599"/>
                  <a:gd name="T56" fmla="*/ 0 w 810"/>
                  <a:gd name="T57" fmla="*/ 157 h 599"/>
                  <a:gd name="T58" fmla="*/ 1 w 810"/>
                  <a:gd name="T59" fmla="*/ 172 h 599"/>
                  <a:gd name="T60" fmla="*/ 5 w 810"/>
                  <a:gd name="T61" fmla="*/ 187 h 599"/>
                  <a:gd name="T62" fmla="*/ 11 w 810"/>
                  <a:gd name="T63" fmla="*/ 201 h 599"/>
                  <a:gd name="T64" fmla="*/ 19 w 810"/>
                  <a:gd name="T65" fmla="*/ 214 h 599"/>
                  <a:gd name="T66" fmla="*/ 29 w 810"/>
                  <a:gd name="T67" fmla="*/ 225 h 599"/>
                  <a:gd name="T68" fmla="*/ 42 w 810"/>
                  <a:gd name="T69" fmla="*/ 235 h 599"/>
                  <a:gd name="T70" fmla="*/ 110 w 810"/>
                  <a:gd name="T71" fmla="*/ 278 h 599"/>
                  <a:gd name="T72" fmla="*/ 103 w 810"/>
                  <a:gd name="T73" fmla="*/ 310 h 599"/>
                  <a:gd name="T74" fmla="*/ 178 w 810"/>
                  <a:gd name="T75" fmla="*/ 357 h 599"/>
                  <a:gd name="T76" fmla="*/ 269 w 810"/>
                  <a:gd name="T77" fmla="*/ 300 h 599"/>
                  <a:gd name="T78" fmla="*/ 725 w 810"/>
                  <a:gd name="T79" fmla="*/ 590 h 599"/>
                  <a:gd name="T80" fmla="*/ 729 w 810"/>
                  <a:gd name="T81" fmla="*/ 593 h 599"/>
                  <a:gd name="T82" fmla="*/ 735 w 810"/>
                  <a:gd name="T83" fmla="*/ 595 h 599"/>
                  <a:gd name="T84" fmla="*/ 740 w 810"/>
                  <a:gd name="T85" fmla="*/ 596 h 599"/>
                  <a:gd name="T86" fmla="*/ 746 w 810"/>
                  <a:gd name="T87" fmla="*/ 597 h 599"/>
                  <a:gd name="T88" fmla="*/ 750 w 810"/>
                  <a:gd name="T89" fmla="*/ 599 h 599"/>
                  <a:gd name="T90" fmla="*/ 755 w 810"/>
                  <a:gd name="T91" fmla="*/ 599 h 599"/>
                  <a:gd name="T92" fmla="*/ 761 w 810"/>
                  <a:gd name="T93" fmla="*/ 599 h 599"/>
                  <a:gd name="T94" fmla="*/ 766 w 810"/>
                  <a:gd name="T95" fmla="*/ 597 h 599"/>
                  <a:gd name="T96" fmla="*/ 776 w 810"/>
                  <a:gd name="T97" fmla="*/ 593 h 599"/>
                  <a:gd name="T98" fmla="*/ 786 w 810"/>
                  <a:gd name="T99" fmla="*/ 588 h 599"/>
                  <a:gd name="T100" fmla="*/ 794 w 810"/>
                  <a:gd name="T101" fmla="*/ 581 h 599"/>
                  <a:gd name="T102" fmla="*/ 801 w 810"/>
                  <a:gd name="T103" fmla="*/ 572 h 599"/>
                  <a:gd name="T104" fmla="*/ 805 w 810"/>
                  <a:gd name="T105" fmla="*/ 563 h 599"/>
                  <a:gd name="T106" fmla="*/ 808 w 810"/>
                  <a:gd name="T107" fmla="*/ 553 h 599"/>
                  <a:gd name="T108" fmla="*/ 810 w 810"/>
                  <a:gd name="T109" fmla="*/ 543 h 599"/>
                  <a:gd name="T110" fmla="*/ 808 w 810"/>
                  <a:gd name="T111" fmla="*/ 532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0" h="599">
                    <a:moveTo>
                      <a:pt x="808" y="532"/>
                    </a:moveTo>
                    <a:lnTo>
                      <a:pt x="805" y="522"/>
                    </a:lnTo>
                    <a:lnTo>
                      <a:pt x="800" y="513"/>
                    </a:lnTo>
                    <a:lnTo>
                      <a:pt x="793" y="504"/>
                    </a:lnTo>
                    <a:lnTo>
                      <a:pt x="785" y="497"/>
                    </a:lnTo>
                    <a:lnTo>
                      <a:pt x="303" y="192"/>
                    </a:lnTo>
                    <a:lnTo>
                      <a:pt x="308" y="168"/>
                    </a:lnTo>
                    <a:lnTo>
                      <a:pt x="310" y="144"/>
                    </a:lnTo>
                    <a:lnTo>
                      <a:pt x="307" y="122"/>
                    </a:lnTo>
                    <a:lnTo>
                      <a:pt x="300" y="100"/>
                    </a:lnTo>
                    <a:lnTo>
                      <a:pt x="290" y="78"/>
                    </a:lnTo>
                    <a:lnTo>
                      <a:pt x="278" y="58"/>
                    </a:lnTo>
                    <a:lnTo>
                      <a:pt x="261" y="40"/>
                    </a:lnTo>
                    <a:lnTo>
                      <a:pt x="242" y="25"/>
                    </a:lnTo>
                    <a:lnTo>
                      <a:pt x="223" y="14"/>
                    </a:lnTo>
                    <a:lnTo>
                      <a:pt x="203" y="7"/>
                    </a:lnTo>
                    <a:lnTo>
                      <a:pt x="180" y="1"/>
                    </a:lnTo>
                    <a:lnTo>
                      <a:pt x="158" y="0"/>
                    </a:lnTo>
                    <a:lnTo>
                      <a:pt x="133" y="2"/>
                    </a:lnTo>
                    <a:lnTo>
                      <a:pt x="110" y="11"/>
                    </a:lnTo>
                    <a:lnTo>
                      <a:pt x="85" y="23"/>
                    </a:lnTo>
                    <a:lnTo>
                      <a:pt x="60" y="43"/>
                    </a:lnTo>
                    <a:lnTo>
                      <a:pt x="54" y="47"/>
                    </a:lnTo>
                    <a:lnTo>
                      <a:pt x="161" y="116"/>
                    </a:lnTo>
                    <a:lnTo>
                      <a:pt x="133" y="200"/>
                    </a:lnTo>
                    <a:lnTo>
                      <a:pt x="8" y="121"/>
                    </a:lnTo>
                    <a:lnTo>
                      <a:pt x="5" y="128"/>
                    </a:lnTo>
                    <a:lnTo>
                      <a:pt x="1" y="143"/>
                    </a:lnTo>
                    <a:lnTo>
                      <a:pt x="0" y="157"/>
                    </a:lnTo>
                    <a:lnTo>
                      <a:pt x="1" y="172"/>
                    </a:lnTo>
                    <a:lnTo>
                      <a:pt x="5" y="187"/>
                    </a:lnTo>
                    <a:lnTo>
                      <a:pt x="11" y="201"/>
                    </a:lnTo>
                    <a:lnTo>
                      <a:pt x="19" y="214"/>
                    </a:lnTo>
                    <a:lnTo>
                      <a:pt x="29" y="225"/>
                    </a:lnTo>
                    <a:lnTo>
                      <a:pt x="42" y="235"/>
                    </a:lnTo>
                    <a:lnTo>
                      <a:pt x="110" y="278"/>
                    </a:lnTo>
                    <a:lnTo>
                      <a:pt x="103" y="310"/>
                    </a:lnTo>
                    <a:lnTo>
                      <a:pt x="178" y="357"/>
                    </a:lnTo>
                    <a:lnTo>
                      <a:pt x="269" y="300"/>
                    </a:lnTo>
                    <a:lnTo>
                      <a:pt x="725" y="590"/>
                    </a:lnTo>
                    <a:lnTo>
                      <a:pt x="729" y="593"/>
                    </a:lnTo>
                    <a:lnTo>
                      <a:pt x="735" y="595"/>
                    </a:lnTo>
                    <a:lnTo>
                      <a:pt x="740" y="596"/>
                    </a:lnTo>
                    <a:lnTo>
                      <a:pt x="746" y="597"/>
                    </a:lnTo>
                    <a:lnTo>
                      <a:pt x="750" y="599"/>
                    </a:lnTo>
                    <a:lnTo>
                      <a:pt x="755" y="599"/>
                    </a:lnTo>
                    <a:lnTo>
                      <a:pt x="761" y="599"/>
                    </a:lnTo>
                    <a:lnTo>
                      <a:pt x="766" y="597"/>
                    </a:lnTo>
                    <a:lnTo>
                      <a:pt x="776" y="593"/>
                    </a:lnTo>
                    <a:lnTo>
                      <a:pt x="786" y="588"/>
                    </a:lnTo>
                    <a:lnTo>
                      <a:pt x="794" y="581"/>
                    </a:lnTo>
                    <a:lnTo>
                      <a:pt x="801" y="572"/>
                    </a:lnTo>
                    <a:lnTo>
                      <a:pt x="805" y="563"/>
                    </a:lnTo>
                    <a:lnTo>
                      <a:pt x="808" y="553"/>
                    </a:lnTo>
                    <a:lnTo>
                      <a:pt x="810" y="543"/>
                    </a:lnTo>
                    <a:lnTo>
                      <a:pt x="808" y="5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3"/>
              <p:cNvSpPr>
                <a:spLocks/>
              </p:cNvSpPr>
              <p:nvPr/>
            </p:nvSpPr>
            <p:spPr bwMode="auto">
              <a:xfrm>
                <a:off x="627063" y="952500"/>
                <a:ext cx="415925" cy="304800"/>
              </a:xfrm>
              <a:custGeom>
                <a:avLst/>
                <a:gdLst>
                  <a:gd name="T0" fmla="*/ 721 w 786"/>
                  <a:gd name="T1" fmla="*/ 568 h 575"/>
                  <a:gd name="T2" fmla="*/ 256 w 786"/>
                  <a:gd name="T3" fmla="*/ 274 h 575"/>
                  <a:gd name="T4" fmla="*/ 253 w 786"/>
                  <a:gd name="T5" fmla="*/ 279 h 575"/>
                  <a:gd name="T6" fmla="*/ 167 w 786"/>
                  <a:gd name="T7" fmla="*/ 332 h 575"/>
                  <a:gd name="T8" fmla="*/ 104 w 786"/>
                  <a:gd name="T9" fmla="*/ 293 h 575"/>
                  <a:gd name="T10" fmla="*/ 111 w 786"/>
                  <a:gd name="T11" fmla="*/ 261 h 575"/>
                  <a:gd name="T12" fmla="*/ 37 w 786"/>
                  <a:gd name="T13" fmla="*/ 212 h 575"/>
                  <a:gd name="T14" fmla="*/ 28 w 786"/>
                  <a:gd name="T15" fmla="*/ 206 h 575"/>
                  <a:gd name="T16" fmla="*/ 18 w 786"/>
                  <a:gd name="T17" fmla="*/ 196 h 575"/>
                  <a:gd name="T18" fmla="*/ 11 w 786"/>
                  <a:gd name="T19" fmla="*/ 186 h 575"/>
                  <a:gd name="T20" fmla="*/ 6 w 786"/>
                  <a:gd name="T21" fmla="*/ 175 h 575"/>
                  <a:gd name="T22" fmla="*/ 3 w 786"/>
                  <a:gd name="T23" fmla="*/ 164 h 575"/>
                  <a:gd name="T24" fmla="*/ 0 w 786"/>
                  <a:gd name="T25" fmla="*/ 151 h 575"/>
                  <a:gd name="T26" fmla="*/ 0 w 786"/>
                  <a:gd name="T27" fmla="*/ 139 h 575"/>
                  <a:gd name="T28" fmla="*/ 3 w 786"/>
                  <a:gd name="T29" fmla="*/ 126 h 575"/>
                  <a:gd name="T30" fmla="*/ 128 w 786"/>
                  <a:gd name="T31" fmla="*/ 207 h 575"/>
                  <a:gd name="T32" fmla="*/ 164 w 786"/>
                  <a:gd name="T33" fmla="*/ 100 h 575"/>
                  <a:gd name="T34" fmla="*/ 62 w 786"/>
                  <a:gd name="T35" fmla="*/ 35 h 575"/>
                  <a:gd name="T36" fmla="*/ 82 w 786"/>
                  <a:gd name="T37" fmla="*/ 21 h 575"/>
                  <a:gd name="T38" fmla="*/ 101 w 786"/>
                  <a:gd name="T39" fmla="*/ 11 h 575"/>
                  <a:gd name="T40" fmla="*/ 122 w 786"/>
                  <a:gd name="T41" fmla="*/ 4 h 575"/>
                  <a:gd name="T42" fmla="*/ 143 w 786"/>
                  <a:gd name="T43" fmla="*/ 0 h 575"/>
                  <a:gd name="T44" fmla="*/ 164 w 786"/>
                  <a:gd name="T45" fmla="*/ 1 h 575"/>
                  <a:gd name="T46" fmla="*/ 183 w 786"/>
                  <a:gd name="T47" fmla="*/ 4 h 575"/>
                  <a:gd name="T48" fmla="*/ 204 w 786"/>
                  <a:gd name="T49" fmla="*/ 12 h 575"/>
                  <a:gd name="T50" fmla="*/ 224 w 786"/>
                  <a:gd name="T51" fmla="*/ 23 h 575"/>
                  <a:gd name="T52" fmla="*/ 242 w 786"/>
                  <a:gd name="T53" fmla="*/ 37 h 575"/>
                  <a:gd name="T54" fmla="*/ 257 w 786"/>
                  <a:gd name="T55" fmla="*/ 54 h 575"/>
                  <a:gd name="T56" fmla="*/ 269 w 786"/>
                  <a:gd name="T57" fmla="*/ 73 h 575"/>
                  <a:gd name="T58" fmla="*/ 279 w 786"/>
                  <a:gd name="T59" fmla="*/ 94 h 575"/>
                  <a:gd name="T60" fmla="*/ 285 w 786"/>
                  <a:gd name="T61" fmla="*/ 115 h 575"/>
                  <a:gd name="T62" fmla="*/ 286 w 786"/>
                  <a:gd name="T63" fmla="*/ 137 h 575"/>
                  <a:gd name="T64" fmla="*/ 285 w 786"/>
                  <a:gd name="T65" fmla="*/ 160 h 575"/>
                  <a:gd name="T66" fmla="*/ 279 w 786"/>
                  <a:gd name="T67" fmla="*/ 182 h 575"/>
                  <a:gd name="T68" fmla="*/ 278 w 786"/>
                  <a:gd name="T69" fmla="*/ 186 h 575"/>
                  <a:gd name="T70" fmla="*/ 767 w 786"/>
                  <a:gd name="T71" fmla="*/ 496 h 575"/>
                  <a:gd name="T72" fmla="*/ 774 w 786"/>
                  <a:gd name="T73" fmla="*/ 502 h 575"/>
                  <a:gd name="T74" fmla="*/ 779 w 786"/>
                  <a:gd name="T75" fmla="*/ 509 h 575"/>
                  <a:gd name="T76" fmla="*/ 783 w 786"/>
                  <a:gd name="T77" fmla="*/ 516 h 575"/>
                  <a:gd name="T78" fmla="*/ 786 w 786"/>
                  <a:gd name="T79" fmla="*/ 524 h 575"/>
                  <a:gd name="T80" fmla="*/ 786 w 786"/>
                  <a:gd name="T81" fmla="*/ 532 h 575"/>
                  <a:gd name="T82" fmla="*/ 786 w 786"/>
                  <a:gd name="T83" fmla="*/ 541 h 575"/>
                  <a:gd name="T84" fmla="*/ 783 w 786"/>
                  <a:gd name="T85" fmla="*/ 549 h 575"/>
                  <a:gd name="T86" fmla="*/ 780 w 786"/>
                  <a:gd name="T87" fmla="*/ 556 h 575"/>
                  <a:gd name="T88" fmla="*/ 775 w 786"/>
                  <a:gd name="T89" fmla="*/ 563 h 575"/>
                  <a:gd name="T90" fmla="*/ 768 w 786"/>
                  <a:gd name="T91" fmla="*/ 568 h 575"/>
                  <a:gd name="T92" fmla="*/ 761 w 786"/>
                  <a:gd name="T93" fmla="*/ 573 h 575"/>
                  <a:gd name="T94" fmla="*/ 753 w 786"/>
                  <a:gd name="T95" fmla="*/ 574 h 575"/>
                  <a:gd name="T96" fmla="*/ 744 w 786"/>
                  <a:gd name="T97" fmla="*/ 575 h 575"/>
                  <a:gd name="T98" fmla="*/ 736 w 786"/>
                  <a:gd name="T99" fmla="*/ 575 h 575"/>
                  <a:gd name="T100" fmla="*/ 728 w 786"/>
                  <a:gd name="T101" fmla="*/ 573 h 575"/>
                  <a:gd name="T102" fmla="*/ 721 w 786"/>
                  <a:gd name="T103" fmla="*/ 56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6" h="575">
                    <a:moveTo>
                      <a:pt x="721" y="568"/>
                    </a:moveTo>
                    <a:lnTo>
                      <a:pt x="256" y="274"/>
                    </a:lnTo>
                    <a:lnTo>
                      <a:pt x="253" y="279"/>
                    </a:lnTo>
                    <a:lnTo>
                      <a:pt x="167" y="332"/>
                    </a:lnTo>
                    <a:lnTo>
                      <a:pt x="104" y="293"/>
                    </a:lnTo>
                    <a:lnTo>
                      <a:pt x="111" y="261"/>
                    </a:lnTo>
                    <a:lnTo>
                      <a:pt x="37" y="212"/>
                    </a:lnTo>
                    <a:lnTo>
                      <a:pt x="28" y="206"/>
                    </a:lnTo>
                    <a:lnTo>
                      <a:pt x="18" y="196"/>
                    </a:lnTo>
                    <a:lnTo>
                      <a:pt x="11" y="186"/>
                    </a:lnTo>
                    <a:lnTo>
                      <a:pt x="6" y="175"/>
                    </a:lnTo>
                    <a:lnTo>
                      <a:pt x="3" y="164"/>
                    </a:lnTo>
                    <a:lnTo>
                      <a:pt x="0" y="151"/>
                    </a:lnTo>
                    <a:lnTo>
                      <a:pt x="0" y="139"/>
                    </a:lnTo>
                    <a:lnTo>
                      <a:pt x="3" y="126"/>
                    </a:lnTo>
                    <a:lnTo>
                      <a:pt x="128" y="207"/>
                    </a:lnTo>
                    <a:lnTo>
                      <a:pt x="164" y="100"/>
                    </a:lnTo>
                    <a:lnTo>
                      <a:pt x="62" y="35"/>
                    </a:lnTo>
                    <a:lnTo>
                      <a:pt x="82" y="21"/>
                    </a:lnTo>
                    <a:lnTo>
                      <a:pt x="101" y="11"/>
                    </a:lnTo>
                    <a:lnTo>
                      <a:pt x="122" y="4"/>
                    </a:lnTo>
                    <a:lnTo>
                      <a:pt x="143" y="0"/>
                    </a:lnTo>
                    <a:lnTo>
                      <a:pt x="164" y="1"/>
                    </a:lnTo>
                    <a:lnTo>
                      <a:pt x="183" y="4"/>
                    </a:lnTo>
                    <a:lnTo>
                      <a:pt x="204" y="12"/>
                    </a:lnTo>
                    <a:lnTo>
                      <a:pt x="224" y="23"/>
                    </a:lnTo>
                    <a:lnTo>
                      <a:pt x="242" y="37"/>
                    </a:lnTo>
                    <a:lnTo>
                      <a:pt x="257" y="54"/>
                    </a:lnTo>
                    <a:lnTo>
                      <a:pt x="269" y="73"/>
                    </a:lnTo>
                    <a:lnTo>
                      <a:pt x="279" y="94"/>
                    </a:lnTo>
                    <a:lnTo>
                      <a:pt x="285" y="115"/>
                    </a:lnTo>
                    <a:lnTo>
                      <a:pt x="286" y="137"/>
                    </a:lnTo>
                    <a:lnTo>
                      <a:pt x="285" y="160"/>
                    </a:lnTo>
                    <a:lnTo>
                      <a:pt x="279" y="182"/>
                    </a:lnTo>
                    <a:lnTo>
                      <a:pt x="278" y="186"/>
                    </a:lnTo>
                    <a:lnTo>
                      <a:pt x="767" y="496"/>
                    </a:lnTo>
                    <a:lnTo>
                      <a:pt x="774" y="502"/>
                    </a:lnTo>
                    <a:lnTo>
                      <a:pt x="779" y="509"/>
                    </a:lnTo>
                    <a:lnTo>
                      <a:pt x="783" y="516"/>
                    </a:lnTo>
                    <a:lnTo>
                      <a:pt x="786" y="524"/>
                    </a:lnTo>
                    <a:lnTo>
                      <a:pt x="786" y="532"/>
                    </a:lnTo>
                    <a:lnTo>
                      <a:pt x="786" y="541"/>
                    </a:lnTo>
                    <a:lnTo>
                      <a:pt x="783" y="549"/>
                    </a:lnTo>
                    <a:lnTo>
                      <a:pt x="780" y="556"/>
                    </a:lnTo>
                    <a:lnTo>
                      <a:pt x="775" y="563"/>
                    </a:lnTo>
                    <a:lnTo>
                      <a:pt x="768" y="568"/>
                    </a:lnTo>
                    <a:lnTo>
                      <a:pt x="761" y="573"/>
                    </a:lnTo>
                    <a:lnTo>
                      <a:pt x="753" y="574"/>
                    </a:lnTo>
                    <a:lnTo>
                      <a:pt x="744" y="575"/>
                    </a:lnTo>
                    <a:lnTo>
                      <a:pt x="736" y="575"/>
                    </a:lnTo>
                    <a:lnTo>
                      <a:pt x="728" y="573"/>
                    </a:lnTo>
                    <a:lnTo>
                      <a:pt x="721" y="5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
              <p:cNvSpPr>
                <a:spLocks/>
              </p:cNvSpPr>
              <p:nvPr/>
            </p:nvSpPr>
            <p:spPr bwMode="auto">
              <a:xfrm>
                <a:off x="628650" y="1019175"/>
                <a:ext cx="63500" cy="47625"/>
              </a:xfrm>
              <a:custGeom>
                <a:avLst/>
                <a:gdLst>
                  <a:gd name="T0" fmla="*/ 117 w 121"/>
                  <a:gd name="T1" fmla="*/ 89 h 89"/>
                  <a:gd name="T2" fmla="*/ 121 w 121"/>
                  <a:gd name="T3" fmla="*/ 77 h 89"/>
                  <a:gd name="T4" fmla="*/ 2 w 121"/>
                  <a:gd name="T5" fmla="*/ 0 h 89"/>
                  <a:gd name="T6" fmla="*/ 2 w 121"/>
                  <a:gd name="T7" fmla="*/ 4 h 89"/>
                  <a:gd name="T8" fmla="*/ 2 w 121"/>
                  <a:gd name="T9" fmla="*/ 7 h 89"/>
                  <a:gd name="T10" fmla="*/ 0 w 121"/>
                  <a:gd name="T11" fmla="*/ 11 h 89"/>
                  <a:gd name="T12" fmla="*/ 0 w 121"/>
                  <a:gd name="T13" fmla="*/ 14 h 89"/>
                  <a:gd name="T14" fmla="*/ 117 w 121"/>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89">
                    <a:moveTo>
                      <a:pt x="117" y="89"/>
                    </a:moveTo>
                    <a:lnTo>
                      <a:pt x="121" y="77"/>
                    </a:lnTo>
                    <a:lnTo>
                      <a:pt x="2" y="0"/>
                    </a:lnTo>
                    <a:lnTo>
                      <a:pt x="2" y="4"/>
                    </a:lnTo>
                    <a:lnTo>
                      <a:pt x="2" y="7"/>
                    </a:lnTo>
                    <a:lnTo>
                      <a:pt x="0" y="11"/>
                    </a:lnTo>
                    <a:lnTo>
                      <a:pt x="0" y="14"/>
                    </a:lnTo>
                    <a:lnTo>
                      <a:pt x="117"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5"/>
              <p:cNvSpPr>
                <a:spLocks/>
              </p:cNvSpPr>
              <p:nvPr/>
            </p:nvSpPr>
            <p:spPr bwMode="auto">
              <a:xfrm>
                <a:off x="660400" y="952500"/>
                <a:ext cx="382588" cy="301625"/>
              </a:xfrm>
              <a:custGeom>
                <a:avLst/>
                <a:gdLst>
                  <a:gd name="T0" fmla="*/ 724 w 724"/>
                  <a:gd name="T1" fmla="*/ 524 h 570"/>
                  <a:gd name="T2" fmla="*/ 721 w 724"/>
                  <a:gd name="T3" fmla="*/ 516 h 570"/>
                  <a:gd name="T4" fmla="*/ 717 w 724"/>
                  <a:gd name="T5" fmla="*/ 509 h 570"/>
                  <a:gd name="T6" fmla="*/ 712 w 724"/>
                  <a:gd name="T7" fmla="*/ 502 h 570"/>
                  <a:gd name="T8" fmla="*/ 705 w 724"/>
                  <a:gd name="T9" fmla="*/ 496 h 570"/>
                  <a:gd name="T10" fmla="*/ 216 w 724"/>
                  <a:gd name="T11" fmla="*/ 186 h 570"/>
                  <a:gd name="T12" fmla="*/ 217 w 724"/>
                  <a:gd name="T13" fmla="*/ 182 h 570"/>
                  <a:gd name="T14" fmla="*/ 223 w 724"/>
                  <a:gd name="T15" fmla="*/ 160 h 570"/>
                  <a:gd name="T16" fmla="*/ 224 w 724"/>
                  <a:gd name="T17" fmla="*/ 137 h 570"/>
                  <a:gd name="T18" fmla="*/ 223 w 724"/>
                  <a:gd name="T19" fmla="*/ 115 h 570"/>
                  <a:gd name="T20" fmla="*/ 217 w 724"/>
                  <a:gd name="T21" fmla="*/ 94 h 570"/>
                  <a:gd name="T22" fmla="*/ 207 w 724"/>
                  <a:gd name="T23" fmla="*/ 73 h 570"/>
                  <a:gd name="T24" fmla="*/ 195 w 724"/>
                  <a:gd name="T25" fmla="*/ 54 h 570"/>
                  <a:gd name="T26" fmla="*/ 180 w 724"/>
                  <a:gd name="T27" fmla="*/ 37 h 570"/>
                  <a:gd name="T28" fmla="*/ 162 w 724"/>
                  <a:gd name="T29" fmla="*/ 23 h 570"/>
                  <a:gd name="T30" fmla="*/ 142 w 724"/>
                  <a:gd name="T31" fmla="*/ 12 h 570"/>
                  <a:gd name="T32" fmla="*/ 121 w 724"/>
                  <a:gd name="T33" fmla="*/ 4 h 570"/>
                  <a:gd name="T34" fmla="*/ 102 w 724"/>
                  <a:gd name="T35" fmla="*/ 1 h 570"/>
                  <a:gd name="T36" fmla="*/ 81 w 724"/>
                  <a:gd name="T37" fmla="*/ 0 h 570"/>
                  <a:gd name="T38" fmla="*/ 60 w 724"/>
                  <a:gd name="T39" fmla="*/ 4 h 570"/>
                  <a:gd name="T40" fmla="*/ 39 w 724"/>
                  <a:gd name="T41" fmla="*/ 11 h 570"/>
                  <a:gd name="T42" fmla="*/ 20 w 724"/>
                  <a:gd name="T43" fmla="*/ 21 h 570"/>
                  <a:gd name="T44" fmla="*/ 0 w 724"/>
                  <a:gd name="T45" fmla="*/ 35 h 570"/>
                  <a:gd name="T46" fmla="*/ 0 w 724"/>
                  <a:gd name="T47" fmla="*/ 35 h 570"/>
                  <a:gd name="T48" fmla="*/ 19 w 724"/>
                  <a:gd name="T49" fmla="*/ 23 h 570"/>
                  <a:gd name="T50" fmla="*/ 38 w 724"/>
                  <a:gd name="T51" fmla="*/ 15 h 570"/>
                  <a:gd name="T52" fmla="*/ 57 w 724"/>
                  <a:gd name="T53" fmla="*/ 11 h 570"/>
                  <a:gd name="T54" fmla="*/ 77 w 724"/>
                  <a:gd name="T55" fmla="*/ 8 h 570"/>
                  <a:gd name="T56" fmla="*/ 95 w 724"/>
                  <a:gd name="T57" fmla="*/ 10 h 570"/>
                  <a:gd name="T58" fmla="*/ 114 w 724"/>
                  <a:gd name="T59" fmla="*/ 14 h 570"/>
                  <a:gd name="T60" fmla="*/ 134 w 724"/>
                  <a:gd name="T61" fmla="*/ 21 h 570"/>
                  <a:gd name="T62" fmla="*/ 152 w 724"/>
                  <a:gd name="T63" fmla="*/ 32 h 570"/>
                  <a:gd name="T64" fmla="*/ 170 w 724"/>
                  <a:gd name="T65" fmla="*/ 46 h 570"/>
                  <a:gd name="T66" fmla="*/ 185 w 724"/>
                  <a:gd name="T67" fmla="*/ 62 h 570"/>
                  <a:gd name="T68" fmla="*/ 198 w 724"/>
                  <a:gd name="T69" fmla="*/ 82 h 570"/>
                  <a:gd name="T70" fmla="*/ 207 w 724"/>
                  <a:gd name="T71" fmla="*/ 103 h 570"/>
                  <a:gd name="T72" fmla="*/ 213 w 724"/>
                  <a:gd name="T73" fmla="*/ 124 h 570"/>
                  <a:gd name="T74" fmla="*/ 214 w 724"/>
                  <a:gd name="T75" fmla="*/ 146 h 570"/>
                  <a:gd name="T76" fmla="*/ 213 w 724"/>
                  <a:gd name="T77" fmla="*/ 168 h 570"/>
                  <a:gd name="T78" fmla="*/ 207 w 724"/>
                  <a:gd name="T79" fmla="*/ 190 h 570"/>
                  <a:gd name="T80" fmla="*/ 206 w 724"/>
                  <a:gd name="T81" fmla="*/ 194 h 570"/>
                  <a:gd name="T82" fmla="*/ 695 w 724"/>
                  <a:gd name="T83" fmla="*/ 504 h 570"/>
                  <a:gd name="T84" fmla="*/ 702 w 724"/>
                  <a:gd name="T85" fmla="*/ 510 h 570"/>
                  <a:gd name="T86" fmla="*/ 706 w 724"/>
                  <a:gd name="T87" fmla="*/ 517 h 570"/>
                  <a:gd name="T88" fmla="*/ 710 w 724"/>
                  <a:gd name="T89" fmla="*/ 524 h 570"/>
                  <a:gd name="T90" fmla="*/ 713 w 724"/>
                  <a:gd name="T91" fmla="*/ 532 h 570"/>
                  <a:gd name="T92" fmla="*/ 714 w 724"/>
                  <a:gd name="T93" fmla="*/ 541 h 570"/>
                  <a:gd name="T94" fmla="*/ 714 w 724"/>
                  <a:gd name="T95" fmla="*/ 549 h 570"/>
                  <a:gd name="T96" fmla="*/ 712 w 724"/>
                  <a:gd name="T97" fmla="*/ 557 h 570"/>
                  <a:gd name="T98" fmla="*/ 707 w 724"/>
                  <a:gd name="T99" fmla="*/ 564 h 570"/>
                  <a:gd name="T100" fmla="*/ 706 w 724"/>
                  <a:gd name="T101" fmla="*/ 566 h 570"/>
                  <a:gd name="T102" fmla="*/ 706 w 724"/>
                  <a:gd name="T103" fmla="*/ 567 h 570"/>
                  <a:gd name="T104" fmla="*/ 705 w 724"/>
                  <a:gd name="T105" fmla="*/ 568 h 570"/>
                  <a:gd name="T106" fmla="*/ 703 w 724"/>
                  <a:gd name="T107" fmla="*/ 570 h 570"/>
                  <a:gd name="T108" fmla="*/ 707 w 724"/>
                  <a:gd name="T109" fmla="*/ 567 h 570"/>
                  <a:gd name="T110" fmla="*/ 712 w 724"/>
                  <a:gd name="T111" fmla="*/ 563 h 570"/>
                  <a:gd name="T112" fmla="*/ 716 w 724"/>
                  <a:gd name="T113" fmla="*/ 560 h 570"/>
                  <a:gd name="T114" fmla="*/ 718 w 724"/>
                  <a:gd name="T115" fmla="*/ 556 h 570"/>
                  <a:gd name="T116" fmla="*/ 721 w 724"/>
                  <a:gd name="T117" fmla="*/ 549 h 570"/>
                  <a:gd name="T118" fmla="*/ 724 w 724"/>
                  <a:gd name="T119" fmla="*/ 541 h 570"/>
                  <a:gd name="T120" fmla="*/ 724 w 724"/>
                  <a:gd name="T121" fmla="*/ 532 h 570"/>
                  <a:gd name="T122" fmla="*/ 724 w 724"/>
                  <a:gd name="T123" fmla="*/ 5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570">
                    <a:moveTo>
                      <a:pt x="724" y="524"/>
                    </a:moveTo>
                    <a:lnTo>
                      <a:pt x="721" y="516"/>
                    </a:lnTo>
                    <a:lnTo>
                      <a:pt x="717" y="509"/>
                    </a:lnTo>
                    <a:lnTo>
                      <a:pt x="712" y="502"/>
                    </a:lnTo>
                    <a:lnTo>
                      <a:pt x="705" y="496"/>
                    </a:lnTo>
                    <a:lnTo>
                      <a:pt x="216" y="186"/>
                    </a:lnTo>
                    <a:lnTo>
                      <a:pt x="217" y="182"/>
                    </a:lnTo>
                    <a:lnTo>
                      <a:pt x="223" y="160"/>
                    </a:lnTo>
                    <a:lnTo>
                      <a:pt x="224" y="137"/>
                    </a:lnTo>
                    <a:lnTo>
                      <a:pt x="223" y="115"/>
                    </a:lnTo>
                    <a:lnTo>
                      <a:pt x="217" y="94"/>
                    </a:lnTo>
                    <a:lnTo>
                      <a:pt x="207" y="73"/>
                    </a:lnTo>
                    <a:lnTo>
                      <a:pt x="195" y="54"/>
                    </a:lnTo>
                    <a:lnTo>
                      <a:pt x="180" y="37"/>
                    </a:lnTo>
                    <a:lnTo>
                      <a:pt x="162" y="23"/>
                    </a:lnTo>
                    <a:lnTo>
                      <a:pt x="142" y="12"/>
                    </a:lnTo>
                    <a:lnTo>
                      <a:pt x="121" y="4"/>
                    </a:lnTo>
                    <a:lnTo>
                      <a:pt x="102" y="1"/>
                    </a:lnTo>
                    <a:lnTo>
                      <a:pt x="81" y="0"/>
                    </a:lnTo>
                    <a:lnTo>
                      <a:pt x="60" y="4"/>
                    </a:lnTo>
                    <a:lnTo>
                      <a:pt x="39" y="11"/>
                    </a:lnTo>
                    <a:lnTo>
                      <a:pt x="20" y="21"/>
                    </a:lnTo>
                    <a:lnTo>
                      <a:pt x="0" y="35"/>
                    </a:lnTo>
                    <a:lnTo>
                      <a:pt x="0" y="35"/>
                    </a:lnTo>
                    <a:lnTo>
                      <a:pt x="19" y="23"/>
                    </a:lnTo>
                    <a:lnTo>
                      <a:pt x="38" y="15"/>
                    </a:lnTo>
                    <a:lnTo>
                      <a:pt x="57" y="11"/>
                    </a:lnTo>
                    <a:lnTo>
                      <a:pt x="77" y="8"/>
                    </a:lnTo>
                    <a:lnTo>
                      <a:pt x="95" y="10"/>
                    </a:lnTo>
                    <a:lnTo>
                      <a:pt x="114" y="14"/>
                    </a:lnTo>
                    <a:lnTo>
                      <a:pt x="134" y="21"/>
                    </a:lnTo>
                    <a:lnTo>
                      <a:pt x="152" y="32"/>
                    </a:lnTo>
                    <a:lnTo>
                      <a:pt x="170" y="46"/>
                    </a:lnTo>
                    <a:lnTo>
                      <a:pt x="185" y="62"/>
                    </a:lnTo>
                    <a:lnTo>
                      <a:pt x="198" y="82"/>
                    </a:lnTo>
                    <a:lnTo>
                      <a:pt x="207" y="103"/>
                    </a:lnTo>
                    <a:lnTo>
                      <a:pt x="213" y="124"/>
                    </a:lnTo>
                    <a:lnTo>
                      <a:pt x="214" y="146"/>
                    </a:lnTo>
                    <a:lnTo>
                      <a:pt x="213" y="168"/>
                    </a:lnTo>
                    <a:lnTo>
                      <a:pt x="207" y="190"/>
                    </a:lnTo>
                    <a:lnTo>
                      <a:pt x="206" y="194"/>
                    </a:lnTo>
                    <a:lnTo>
                      <a:pt x="695" y="504"/>
                    </a:lnTo>
                    <a:lnTo>
                      <a:pt x="702" y="510"/>
                    </a:lnTo>
                    <a:lnTo>
                      <a:pt x="706" y="517"/>
                    </a:lnTo>
                    <a:lnTo>
                      <a:pt x="710" y="524"/>
                    </a:lnTo>
                    <a:lnTo>
                      <a:pt x="713" y="532"/>
                    </a:lnTo>
                    <a:lnTo>
                      <a:pt x="714" y="541"/>
                    </a:lnTo>
                    <a:lnTo>
                      <a:pt x="714" y="549"/>
                    </a:lnTo>
                    <a:lnTo>
                      <a:pt x="712" y="557"/>
                    </a:lnTo>
                    <a:lnTo>
                      <a:pt x="707" y="564"/>
                    </a:lnTo>
                    <a:lnTo>
                      <a:pt x="706" y="566"/>
                    </a:lnTo>
                    <a:lnTo>
                      <a:pt x="706" y="567"/>
                    </a:lnTo>
                    <a:lnTo>
                      <a:pt x="705" y="568"/>
                    </a:lnTo>
                    <a:lnTo>
                      <a:pt x="703" y="570"/>
                    </a:lnTo>
                    <a:lnTo>
                      <a:pt x="707" y="567"/>
                    </a:lnTo>
                    <a:lnTo>
                      <a:pt x="712" y="563"/>
                    </a:lnTo>
                    <a:lnTo>
                      <a:pt x="716" y="560"/>
                    </a:lnTo>
                    <a:lnTo>
                      <a:pt x="718" y="556"/>
                    </a:lnTo>
                    <a:lnTo>
                      <a:pt x="721" y="549"/>
                    </a:lnTo>
                    <a:lnTo>
                      <a:pt x="724" y="541"/>
                    </a:lnTo>
                    <a:lnTo>
                      <a:pt x="724" y="532"/>
                    </a:lnTo>
                    <a:lnTo>
                      <a:pt x="724" y="5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6"/>
              <p:cNvSpPr>
                <a:spLocks/>
              </p:cNvSpPr>
              <p:nvPr/>
            </p:nvSpPr>
            <p:spPr bwMode="auto">
              <a:xfrm>
                <a:off x="731838" y="1028700"/>
                <a:ext cx="34925" cy="25400"/>
              </a:xfrm>
              <a:custGeom>
                <a:avLst/>
                <a:gdLst>
                  <a:gd name="T0" fmla="*/ 3 w 68"/>
                  <a:gd name="T1" fmla="*/ 11 h 48"/>
                  <a:gd name="T2" fmla="*/ 60 w 68"/>
                  <a:gd name="T3" fmla="*/ 48 h 48"/>
                  <a:gd name="T4" fmla="*/ 61 w 68"/>
                  <a:gd name="T5" fmla="*/ 48 h 48"/>
                  <a:gd name="T6" fmla="*/ 64 w 68"/>
                  <a:gd name="T7" fmla="*/ 48 h 48"/>
                  <a:gd name="T8" fmla="*/ 65 w 68"/>
                  <a:gd name="T9" fmla="*/ 48 h 48"/>
                  <a:gd name="T10" fmla="*/ 66 w 68"/>
                  <a:gd name="T11" fmla="*/ 46 h 48"/>
                  <a:gd name="T12" fmla="*/ 68 w 68"/>
                  <a:gd name="T13" fmla="*/ 43 h 48"/>
                  <a:gd name="T14" fmla="*/ 68 w 68"/>
                  <a:gd name="T15" fmla="*/ 42 h 48"/>
                  <a:gd name="T16" fmla="*/ 66 w 68"/>
                  <a:gd name="T17" fmla="*/ 39 h 48"/>
                  <a:gd name="T18" fmla="*/ 65 w 68"/>
                  <a:gd name="T19" fmla="*/ 38 h 48"/>
                  <a:gd name="T20" fmla="*/ 10 w 68"/>
                  <a:gd name="T21" fmla="*/ 2 h 48"/>
                  <a:gd name="T22" fmla="*/ 7 w 68"/>
                  <a:gd name="T23" fmla="*/ 0 h 48"/>
                  <a:gd name="T24" fmla="*/ 5 w 68"/>
                  <a:gd name="T25" fmla="*/ 0 h 48"/>
                  <a:gd name="T26" fmla="*/ 3 w 68"/>
                  <a:gd name="T27" fmla="*/ 2 h 48"/>
                  <a:gd name="T28" fmla="*/ 1 w 68"/>
                  <a:gd name="T29" fmla="*/ 3 h 48"/>
                  <a:gd name="T30" fmla="*/ 0 w 68"/>
                  <a:gd name="T31" fmla="*/ 6 h 48"/>
                  <a:gd name="T32" fmla="*/ 0 w 68"/>
                  <a:gd name="T33" fmla="*/ 7 h 48"/>
                  <a:gd name="T34" fmla="*/ 1 w 68"/>
                  <a:gd name="T35" fmla="*/ 10 h 48"/>
                  <a:gd name="T36" fmla="*/ 3 w 68"/>
                  <a:gd name="T37"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8">
                    <a:moveTo>
                      <a:pt x="3" y="11"/>
                    </a:moveTo>
                    <a:lnTo>
                      <a:pt x="60" y="48"/>
                    </a:lnTo>
                    <a:lnTo>
                      <a:pt x="61" y="48"/>
                    </a:lnTo>
                    <a:lnTo>
                      <a:pt x="64" y="48"/>
                    </a:lnTo>
                    <a:lnTo>
                      <a:pt x="65" y="48"/>
                    </a:lnTo>
                    <a:lnTo>
                      <a:pt x="66" y="46"/>
                    </a:lnTo>
                    <a:lnTo>
                      <a:pt x="68" y="43"/>
                    </a:lnTo>
                    <a:lnTo>
                      <a:pt x="68" y="42"/>
                    </a:lnTo>
                    <a:lnTo>
                      <a:pt x="66" y="39"/>
                    </a:lnTo>
                    <a:lnTo>
                      <a:pt x="65" y="38"/>
                    </a:lnTo>
                    <a:lnTo>
                      <a:pt x="10" y="2"/>
                    </a:lnTo>
                    <a:lnTo>
                      <a:pt x="7" y="0"/>
                    </a:lnTo>
                    <a:lnTo>
                      <a:pt x="5" y="0"/>
                    </a:lnTo>
                    <a:lnTo>
                      <a:pt x="3" y="2"/>
                    </a:lnTo>
                    <a:lnTo>
                      <a:pt x="1" y="3"/>
                    </a:lnTo>
                    <a:lnTo>
                      <a:pt x="0" y="6"/>
                    </a:lnTo>
                    <a:lnTo>
                      <a:pt x="0" y="7"/>
                    </a:lnTo>
                    <a:lnTo>
                      <a:pt x="1" y="1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7"/>
              <p:cNvSpPr>
                <a:spLocks/>
              </p:cNvSpPr>
              <p:nvPr/>
            </p:nvSpPr>
            <p:spPr bwMode="auto">
              <a:xfrm>
                <a:off x="723900" y="1041400"/>
                <a:ext cx="36513" cy="25400"/>
              </a:xfrm>
              <a:custGeom>
                <a:avLst/>
                <a:gdLst>
                  <a:gd name="T0" fmla="*/ 65 w 68"/>
                  <a:gd name="T1" fmla="*/ 37 h 47"/>
                  <a:gd name="T2" fmla="*/ 10 w 68"/>
                  <a:gd name="T3" fmla="*/ 1 h 47"/>
                  <a:gd name="T4" fmla="*/ 7 w 68"/>
                  <a:gd name="T5" fmla="*/ 0 h 47"/>
                  <a:gd name="T6" fmla="*/ 5 w 68"/>
                  <a:gd name="T7" fmla="*/ 0 h 47"/>
                  <a:gd name="T8" fmla="*/ 3 w 68"/>
                  <a:gd name="T9" fmla="*/ 1 h 47"/>
                  <a:gd name="T10" fmla="*/ 1 w 68"/>
                  <a:gd name="T11" fmla="*/ 2 h 47"/>
                  <a:gd name="T12" fmla="*/ 0 w 68"/>
                  <a:gd name="T13" fmla="*/ 5 h 47"/>
                  <a:gd name="T14" fmla="*/ 0 w 68"/>
                  <a:gd name="T15" fmla="*/ 7 h 47"/>
                  <a:gd name="T16" fmla="*/ 1 w 68"/>
                  <a:gd name="T17" fmla="*/ 9 h 47"/>
                  <a:gd name="T18" fmla="*/ 3 w 68"/>
                  <a:gd name="T19" fmla="*/ 11 h 47"/>
                  <a:gd name="T20" fmla="*/ 60 w 68"/>
                  <a:gd name="T21" fmla="*/ 47 h 47"/>
                  <a:gd name="T22" fmla="*/ 61 w 68"/>
                  <a:gd name="T23" fmla="*/ 47 h 47"/>
                  <a:gd name="T24" fmla="*/ 64 w 68"/>
                  <a:gd name="T25" fmla="*/ 47 h 47"/>
                  <a:gd name="T26" fmla="*/ 65 w 68"/>
                  <a:gd name="T27" fmla="*/ 45 h 47"/>
                  <a:gd name="T28" fmla="*/ 67 w 68"/>
                  <a:gd name="T29" fmla="*/ 44 h 47"/>
                  <a:gd name="T30" fmla="*/ 68 w 68"/>
                  <a:gd name="T31" fmla="*/ 43 h 47"/>
                  <a:gd name="T32" fmla="*/ 68 w 68"/>
                  <a:gd name="T33" fmla="*/ 40 h 47"/>
                  <a:gd name="T34" fmla="*/ 67 w 68"/>
                  <a:gd name="T35" fmla="*/ 39 h 47"/>
                  <a:gd name="T36" fmla="*/ 65 w 68"/>
                  <a:gd name="T37"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7"/>
                    </a:moveTo>
                    <a:lnTo>
                      <a:pt x="10" y="1"/>
                    </a:lnTo>
                    <a:lnTo>
                      <a:pt x="7" y="0"/>
                    </a:lnTo>
                    <a:lnTo>
                      <a:pt x="5" y="0"/>
                    </a:lnTo>
                    <a:lnTo>
                      <a:pt x="3" y="1"/>
                    </a:lnTo>
                    <a:lnTo>
                      <a:pt x="1" y="2"/>
                    </a:lnTo>
                    <a:lnTo>
                      <a:pt x="0" y="5"/>
                    </a:lnTo>
                    <a:lnTo>
                      <a:pt x="0" y="7"/>
                    </a:lnTo>
                    <a:lnTo>
                      <a:pt x="1" y="9"/>
                    </a:lnTo>
                    <a:lnTo>
                      <a:pt x="3" y="11"/>
                    </a:lnTo>
                    <a:lnTo>
                      <a:pt x="60" y="47"/>
                    </a:lnTo>
                    <a:lnTo>
                      <a:pt x="61" y="47"/>
                    </a:lnTo>
                    <a:lnTo>
                      <a:pt x="64" y="47"/>
                    </a:lnTo>
                    <a:lnTo>
                      <a:pt x="65" y="45"/>
                    </a:lnTo>
                    <a:lnTo>
                      <a:pt x="67" y="44"/>
                    </a:lnTo>
                    <a:lnTo>
                      <a:pt x="68" y="43"/>
                    </a:lnTo>
                    <a:lnTo>
                      <a:pt x="68" y="40"/>
                    </a:lnTo>
                    <a:lnTo>
                      <a:pt x="67" y="39"/>
                    </a:lnTo>
                    <a:lnTo>
                      <a:pt x="6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
              <p:cNvSpPr>
                <a:spLocks/>
              </p:cNvSpPr>
              <p:nvPr/>
            </p:nvSpPr>
            <p:spPr bwMode="auto">
              <a:xfrm>
                <a:off x="715963" y="1052513"/>
                <a:ext cx="36513" cy="25400"/>
              </a:xfrm>
              <a:custGeom>
                <a:avLst/>
                <a:gdLst>
                  <a:gd name="T0" fmla="*/ 65 w 68"/>
                  <a:gd name="T1" fmla="*/ 36 h 47"/>
                  <a:gd name="T2" fmla="*/ 10 w 68"/>
                  <a:gd name="T3" fmla="*/ 1 h 47"/>
                  <a:gd name="T4" fmla="*/ 7 w 68"/>
                  <a:gd name="T5" fmla="*/ 0 h 47"/>
                  <a:gd name="T6" fmla="*/ 6 w 68"/>
                  <a:gd name="T7" fmla="*/ 0 h 47"/>
                  <a:gd name="T8" fmla="*/ 3 w 68"/>
                  <a:gd name="T9" fmla="*/ 1 h 47"/>
                  <a:gd name="T10" fmla="*/ 1 w 68"/>
                  <a:gd name="T11" fmla="*/ 3 h 47"/>
                  <a:gd name="T12" fmla="*/ 0 w 68"/>
                  <a:gd name="T13" fmla="*/ 4 h 47"/>
                  <a:gd name="T14" fmla="*/ 0 w 68"/>
                  <a:gd name="T15" fmla="*/ 7 h 47"/>
                  <a:gd name="T16" fmla="*/ 1 w 68"/>
                  <a:gd name="T17" fmla="*/ 8 h 47"/>
                  <a:gd name="T18" fmla="*/ 3 w 68"/>
                  <a:gd name="T19" fmla="*/ 11 h 47"/>
                  <a:gd name="T20" fmla="*/ 60 w 68"/>
                  <a:gd name="T21" fmla="*/ 46 h 47"/>
                  <a:gd name="T22" fmla="*/ 61 w 68"/>
                  <a:gd name="T23" fmla="*/ 47 h 47"/>
                  <a:gd name="T24" fmla="*/ 64 w 68"/>
                  <a:gd name="T25" fmla="*/ 47 h 47"/>
                  <a:gd name="T26" fmla="*/ 65 w 68"/>
                  <a:gd name="T27" fmla="*/ 46 h 47"/>
                  <a:gd name="T28" fmla="*/ 67 w 68"/>
                  <a:gd name="T29" fmla="*/ 44 h 47"/>
                  <a:gd name="T30" fmla="*/ 68 w 68"/>
                  <a:gd name="T31" fmla="*/ 42 h 47"/>
                  <a:gd name="T32" fmla="*/ 68 w 68"/>
                  <a:gd name="T33" fmla="*/ 40 h 47"/>
                  <a:gd name="T34" fmla="*/ 67 w 68"/>
                  <a:gd name="T35" fmla="*/ 37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1"/>
                    </a:lnTo>
                    <a:lnTo>
                      <a:pt x="7" y="0"/>
                    </a:lnTo>
                    <a:lnTo>
                      <a:pt x="6" y="0"/>
                    </a:lnTo>
                    <a:lnTo>
                      <a:pt x="3" y="1"/>
                    </a:lnTo>
                    <a:lnTo>
                      <a:pt x="1" y="3"/>
                    </a:lnTo>
                    <a:lnTo>
                      <a:pt x="0" y="4"/>
                    </a:lnTo>
                    <a:lnTo>
                      <a:pt x="0" y="7"/>
                    </a:lnTo>
                    <a:lnTo>
                      <a:pt x="1" y="8"/>
                    </a:lnTo>
                    <a:lnTo>
                      <a:pt x="3" y="11"/>
                    </a:lnTo>
                    <a:lnTo>
                      <a:pt x="60" y="46"/>
                    </a:lnTo>
                    <a:lnTo>
                      <a:pt x="61" y="47"/>
                    </a:lnTo>
                    <a:lnTo>
                      <a:pt x="64" y="47"/>
                    </a:lnTo>
                    <a:lnTo>
                      <a:pt x="65" y="46"/>
                    </a:lnTo>
                    <a:lnTo>
                      <a:pt x="67" y="44"/>
                    </a:lnTo>
                    <a:lnTo>
                      <a:pt x="68" y="42"/>
                    </a:lnTo>
                    <a:lnTo>
                      <a:pt x="68" y="40"/>
                    </a:lnTo>
                    <a:lnTo>
                      <a:pt x="67" y="37"/>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9"/>
              <p:cNvSpPr>
                <a:spLocks/>
              </p:cNvSpPr>
              <p:nvPr/>
            </p:nvSpPr>
            <p:spPr bwMode="auto">
              <a:xfrm>
                <a:off x="709613" y="1065213"/>
                <a:ext cx="34925" cy="23812"/>
              </a:xfrm>
              <a:custGeom>
                <a:avLst/>
                <a:gdLst>
                  <a:gd name="T0" fmla="*/ 65 w 68"/>
                  <a:gd name="T1" fmla="*/ 36 h 47"/>
                  <a:gd name="T2" fmla="*/ 10 w 68"/>
                  <a:gd name="T3" fmla="*/ 0 h 47"/>
                  <a:gd name="T4" fmla="*/ 7 w 68"/>
                  <a:gd name="T5" fmla="*/ 0 h 47"/>
                  <a:gd name="T6" fmla="*/ 6 w 68"/>
                  <a:gd name="T7" fmla="*/ 0 h 47"/>
                  <a:gd name="T8" fmla="*/ 3 w 68"/>
                  <a:gd name="T9" fmla="*/ 1 h 47"/>
                  <a:gd name="T10" fmla="*/ 2 w 68"/>
                  <a:gd name="T11" fmla="*/ 3 h 47"/>
                  <a:gd name="T12" fmla="*/ 0 w 68"/>
                  <a:gd name="T13" fmla="*/ 4 h 47"/>
                  <a:gd name="T14" fmla="*/ 0 w 68"/>
                  <a:gd name="T15" fmla="*/ 7 h 47"/>
                  <a:gd name="T16" fmla="*/ 2 w 68"/>
                  <a:gd name="T17" fmla="*/ 8 h 47"/>
                  <a:gd name="T18" fmla="*/ 3 w 68"/>
                  <a:gd name="T19" fmla="*/ 10 h 47"/>
                  <a:gd name="T20" fmla="*/ 60 w 68"/>
                  <a:gd name="T21" fmla="*/ 46 h 47"/>
                  <a:gd name="T22" fmla="*/ 61 w 68"/>
                  <a:gd name="T23" fmla="*/ 47 h 47"/>
                  <a:gd name="T24" fmla="*/ 64 w 68"/>
                  <a:gd name="T25" fmla="*/ 47 h 47"/>
                  <a:gd name="T26" fmla="*/ 65 w 68"/>
                  <a:gd name="T27" fmla="*/ 46 h 47"/>
                  <a:gd name="T28" fmla="*/ 67 w 68"/>
                  <a:gd name="T29" fmla="*/ 45 h 47"/>
                  <a:gd name="T30" fmla="*/ 68 w 68"/>
                  <a:gd name="T31" fmla="*/ 42 h 47"/>
                  <a:gd name="T32" fmla="*/ 68 w 68"/>
                  <a:gd name="T33" fmla="*/ 40 h 47"/>
                  <a:gd name="T34" fmla="*/ 67 w 68"/>
                  <a:gd name="T35" fmla="*/ 38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0"/>
                    </a:lnTo>
                    <a:lnTo>
                      <a:pt x="7" y="0"/>
                    </a:lnTo>
                    <a:lnTo>
                      <a:pt x="6" y="0"/>
                    </a:lnTo>
                    <a:lnTo>
                      <a:pt x="3" y="1"/>
                    </a:lnTo>
                    <a:lnTo>
                      <a:pt x="2" y="3"/>
                    </a:lnTo>
                    <a:lnTo>
                      <a:pt x="0" y="4"/>
                    </a:lnTo>
                    <a:lnTo>
                      <a:pt x="0" y="7"/>
                    </a:lnTo>
                    <a:lnTo>
                      <a:pt x="2" y="8"/>
                    </a:lnTo>
                    <a:lnTo>
                      <a:pt x="3" y="10"/>
                    </a:lnTo>
                    <a:lnTo>
                      <a:pt x="60" y="46"/>
                    </a:lnTo>
                    <a:lnTo>
                      <a:pt x="61" y="47"/>
                    </a:lnTo>
                    <a:lnTo>
                      <a:pt x="64" y="47"/>
                    </a:lnTo>
                    <a:lnTo>
                      <a:pt x="65" y="46"/>
                    </a:lnTo>
                    <a:lnTo>
                      <a:pt x="67" y="45"/>
                    </a:lnTo>
                    <a:lnTo>
                      <a:pt x="68" y="42"/>
                    </a:lnTo>
                    <a:lnTo>
                      <a:pt x="68" y="40"/>
                    </a:lnTo>
                    <a:lnTo>
                      <a:pt x="67" y="38"/>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0"/>
              <p:cNvSpPr>
                <a:spLocks/>
              </p:cNvSpPr>
              <p:nvPr/>
            </p:nvSpPr>
            <p:spPr bwMode="auto">
              <a:xfrm>
                <a:off x="701675" y="1076325"/>
                <a:ext cx="36513" cy="25400"/>
              </a:xfrm>
              <a:custGeom>
                <a:avLst/>
                <a:gdLst>
                  <a:gd name="T0" fmla="*/ 66 w 68"/>
                  <a:gd name="T1" fmla="*/ 37 h 49"/>
                  <a:gd name="T2" fmla="*/ 10 w 68"/>
                  <a:gd name="T3" fmla="*/ 1 h 49"/>
                  <a:gd name="T4" fmla="*/ 7 w 68"/>
                  <a:gd name="T5" fmla="*/ 0 h 49"/>
                  <a:gd name="T6" fmla="*/ 6 w 68"/>
                  <a:gd name="T7" fmla="*/ 0 h 49"/>
                  <a:gd name="T8" fmla="*/ 3 w 68"/>
                  <a:gd name="T9" fmla="*/ 1 h 49"/>
                  <a:gd name="T10" fmla="*/ 2 w 68"/>
                  <a:gd name="T11" fmla="*/ 3 h 49"/>
                  <a:gd name="T12" fmla="*/ 0 w 68"/>
                  <a:gd name="T13" fmla="*/ 6 h 49"/>
                  <a:gd name="T14" fmla="*/ 0 w 68"/>
                  <a:gd name="T15" fmla="*/ 7 h 49"/>
                  <a:gd name="T16" fmla="*/ 2 w 68"/>
                  <a:gd name="T17" fmla="*/ 10 h 49"/>
                  <a:gd name="T18" fmla="*/ 3 w 68"/>
                  <a:gd name="T19" fmla="*/ 11 h 49"/>
                  <a:gd name="T20" fmla="*/ 60 w 68"/>
                  <a:gd name="T21" fmla="*/ 47 h 49"/>
                  <a:gd name="T22" fmla="*/ 61 w 68"/>
                  <a:gd name="T23" fmla="*/ 49 h 49"/>
                  <a:gd name="T24" fmla="*/ 64 w 68"/>
                  <a:gd name="T25" fmla="*/ 49 h 49"/>
                  <a:gd name="T26" fmla="*/ 66 w 68"/>
                  <a:gd name="T27" fmla="*/ 47 h 49"/>
                  <a:gd name="T28" fmla="*/ 67 w 68"/>
                  <a:gd name="T29" fmla="*/ 46 h 49"/>
                  <a:gd name="T30" fmla="*/ 68 w 68"/>
                  <a:gd name="T31" fmla="*/ 43 h 49"/>
                  <a:gd name="T32" fmla="*/ 68 w 68"/>
                  <a:gd name="T33" fmla="*/ 42 h 49"/>
                  <a:gd name="T34" fmla="*/ 67 w 68"/>
                  <a:gd name="T35" fmla="*/ 39 h 49"/>
                  <a:gd name="T36" fmla="*/ 66 w 68"/>
                  <a:gd name="T37"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9">
                    <a:moveTo>
                      <a:pt x="66" y="37"/>
                    </a:moveTo>
                    <a:lnTo>
                      <a:pt x="10" y="1"/>
                    </a:lnTo>
                    <a:lnTo>
                      <a:pt x="7" y="0"/>
                    </a:lnTo>
                    <a:lnTo>
                      <a:pt x="6" y="0"/>
                    </a:lnTo>
                    <a:lnTo>
                      <a:pt x="3" y="1"/>
                    </a:lnTo>
                    <a:lnTo>
                      <a:pt x="2" y="3"/>
                    </a:lnTo>
                    <a:lnTo>
                      <a:pt x="0" y="6"/>
                    </a:lnTo>
                    <a:lnTo>
                      <a:pt x="0" y="7"/>
                    </a:lnTo>
                    <a:lnTo>
                      <a:pt x="2" y="10"/>
                    </a:lnTo>
                    <a:lnTo>
                      <a:pt x="3" y="11"/>
                    </a:lnTo>
                    <a:lnTo>
                      <a:pt x="60" y="47"/>
                    </a:lnTo>
                    <a:lnTo>
                      <a:pt x="61" y="49"/>
                    </a:lnTo>
                    <a:lnTo>
                      <a:pt x="64" y="49"/>
                    </a:lnTo>
                    <a:lnTo>
                      <a:pt x="66" y="47"/>
                    </a:lnTo>
                    <a:lnTo>
                      <a:pt x="67" y="46"/>
                    </a:lnTo>
                    <a:lnTo>
                      <a:pt x="68" y="43"/>
                    </a:lnTo>
                    <a:lnTo>
                      <a:pt x="68" y="42"/>
                    </a:lnTo>
                    <a:lnTo>
                      <a:pt x="67" y="39"/>
                    </a:lnTo>
                    <a:lnTo>
                      <a:pt x="6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1"/>
              <p:cNvSpPr>
                <a:spLocks/>
              </p:cNvSpPr>
              <p:nvPr/>
            </p:nvSpPr>
            <p:spPr bwMode="auto">
              <a:xfrm>
                <a:off x="993775" y="1212850"/>
                <a:ext cx="30163" cy="30162"/>
              </a:xfrm>
              <a:custGeom>
                <a:avLst/>
                <a:gdLst>
                  <a:gd name="T0" fmla="*/ 14 w 57"/>
                  <a:gd name="T1" fmla="*/ 53 h 57"/>
                  <a:gd name="T2" fmla="*/ 18 w 57"/>
                  <a:gd name="T3" fmla="*/ 55 h 57"/>
                  <a:gd name="T4" fmla="*/ 24 w 57"/>
                  <a:gd name="T5" fmla="*/ 57 h 57"/>
                  <a:gd name="T6" fmla="*/ 29 w 57"/>
                  <a:gd name="T7" fmla="*/ 57 h 57"/>
                  <a:gd name="T8" fmla="*/ 35 w 57"/>
                  <a:gd name="T9" fmla="*/ 57 h 57"/>
                  <a:gd name="T10" fmla="*/ 40 w 57"/>
                  <a:gd name="T11" fmla="*/ 55 h 57"/>
                  <a:gd name="T12" fmla="*/ 46 w 57"/>
                  <a:gd name="T13" fmla="*/ 53 h 57"/>
                  <a:gd name="T14" fmla="*/ 50 w 57"/>
                  <a:gd name="T15" fmla="*/ 49 h 57"/>
                  <a:gd name="T16" fmla="*/ 53 w 57"/>
                  <a:gd name="T17" fmla="*/ 44 h 57"/>
                  <a:gd name="T18" fmla="*/ 56 w 57"/>
                  <a:gd name="T19" fmla="*/ 39 h 57"/>
                  <a:gd name="T20" fmla="*/ 57 w 57"/>
                  <a:gd name="T21" fmla="*/ 33 h 57"/>
                  <a:gd name="T22" fmla="*/ 57 w 57"/>
                  <a:gd name="T23" fmla="*/ 28 h 57"/>
                  <a:gd name="T24" fmla="*/ 57 w 57"/>
                  <a:gd name="T25" fmla="*/ 22 h 57"/>
                  <a:gd name="T26" fmla="*/ 56 w 57"/>
                  <a:gd name="T27" fmla="*/ 17 h 57"/>
                  <a:gd name="T28" fmla="*/ 53 w 57"/>
                  <a:gd name="T29" fmla="*/ 12 h 57"/>
                  <a:gd name="T30" fmla="*/ 49 w 57"/>
                  <a:gd name="T31" fmla="*/ 8 h 57"/>
                  <a:gd name="T32" fmla="*/ 44 w 57"/>
                  <a:gd name="T33" fmla="*/ 4 h 57"/>
                  <a:gd name="T34" fmla="*/ 33 w 57"/>
                  <a:gd name="T35" fmla="*/ 0 h 57"/>
                  <a:gd name="T36" fmla="*/ 22 w 57"/>
                  <a:gd name="T37" fmla="*/ 0 h 57"/>
                  <a:gd name="T38" fmla="*/ 12 w 57"/>
                  <a:gd name="T39" fmla="*/ 5 h 57"/>
                  <a:gd name="T40" fmla="*/ 4 w 57"/>
                  <a:gd name="T41" fmla="*/ 14 h 57"/>
                  <a:gd name="T42" fmla="*/ 1 w 57"/>
                  <a:gd name="T43" fmla="*/ 18 h 57"/>
                  <a:gd name="T44" fmla="*/ 1 w 57"/>
                  <a:gd name="T45" fmla="*/ 24 h 57"/>
                  <a:gd name="T46" fmla="*/ 0 w 57"/>
                  <a:gd name="T47" fmla="*/ 29 h 57"/>
                  <a:gd name="T48" fmla="*/ 1 w 57"/>
                  <a:gd name="T49" fmla="*/ 35 h 57"/>
                  <a:gd name="T50" fmla="*/ 3 w 57"/>
                  <a:gd name="T51" fmla="*/ 40 h 57"/>
                  <a:gd name="T52" fmla="*/ 6 w 57"/>
                  <a:gd name="T53" fmla="*/ 46 h 57"/>
                  <a:gd name="T54" fmla="*/ 10 w 57"/>
                  <a:gd name="T55" fmla="*/ 50 h 57"/>
                  <a:gd name="T56" fmla="*/ 14 w 57"/>
                  <a:gd name="T5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14" y="53"/>
                    </a:moveTo>
                    <a:lnTo>
                      <a:pt x="18" y="55"/>
                    </a:lnTo>
                    <a:lnTo>
                      <a:pt x="24" y="57"/>
                    </a:lnTo>
                    <a:lnTo>
                      <a:pt x="29" y="57"/>
                    </a:lnTo>
                    <a:lnTo>
                      <a:pt x="35" y="57"/>
                    </a:lnTo>
                    <a:lnTo>
                      <a:pt x="40" y="55"/>
                    </a:lnTo>
                    <a:lnTo>
                      <a:pt x="46" y="53"/>
                    </a:lnTo>
                    <a:lnTo>
                      <a:pt x="50" y="49"/>
                    </a:lnTo>
                    <a:lnTo>
                      <a:pt x="53" y="44"/>
                    </a:lnTo>
                    <a:lnTo>
                      <a:pt x="56" y="39"/>
                    </a:lnTo>
                    <a:lnTo>
                      <a:pt x="57" y="33"/>
                    </a:lnTo>
                    <a:lnTo>
                      <a:pt x="57" y="28"/>
                    </a:lnTo>
                    <a:lnTo>
                      <a:pt x="57" y="22"/>
                    </a:lnTo>
                    <a:lnTo>
                      <a:pt x="56" y="17"/>
                    </a:lnTo>
                    <a:lnTo>
                      <a:pt x="53" y="12"/>
                    </a:lnTo>
                    <a:lnTo>
                      <a:pt x="49" y="8"/>
                    </a:lnTo>
                    <a:lnTo>
                      <a:pt x="44" y="4"/>
                    </a:lnTo>
                    <a:lnTo>
                      <a:pt x="33" y="0"/>
                    </a:lnTo>
                    <a:lnTo>
                      <a:pt x="22" y="0"/>
                    </a:lnTo>
                    <a:lnTo>
                      <a:pt x="12" y="5"/>
                    </a:lnTo>
                    <a:lnTo>
                      <a:pt x="4" y="14"/>
                    </a:lnTo>
                    <a:lnTo>
                      <a:pt x="1" y="18"/>
                    </a:lnTo>
                    <a:lnTo>
                      <a:pt x="1" y="24"/>
                    </a:lnTo>
                    <a:lnTo>
                      <a:pt x="0" y="29"/>
                    </a:lnTo>
                    <a:lnTo>
                      <a:pt x="1" y="35"/>
                    </a:lnTo>
                    <a:lnTo>
                      <a:pt x="3" y="40"/>
                    </a:lnTo>
                    <a:lnTo>
                      <a:pt x="6" y="46"/>
                    </a:lnTo>
                    <a:lnTo>
                      <a:pt x="10" y="50"/>
                    </a:lnTo>
                    <a:lnTo>
                      <a:pt x="1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2"/>
              <p:cNvSpPr>
                <a:spLocks/>
              </p:cNvSpPr>
              <p:nvPr/>
            </p:nvSpPr>
            <p:spPr bwMode="auto">
              <a:xfrm>
                <a:off x="1000125" y="1219200"/>
                <a:ext cx="19050" cy="19050"/>
              </a:xfrm>
              <a:custGeom>
                <a:avLst/>
                <a:gdLst>
                  <a:gd name="T0" fmla="*/ 3 w 34"/>
                  <a:gd name="T1" fmla="*/ 7 h 34"/>
                  <a:gd name="T2" fmla="*/ 7 w 34"/>
                  <a:gd name="T3" fmla="*/ 3 h 34"/>
                  <a:gd name="T4" fmla="*/ 13 w 34"/>
                  <a:gd name="T5" fmla="*/ 0 h 34"/>
                  <a:gd name="T6" fmla="*/ 20 w 34"/>
                  <a:gd name="T7" fmla="*/ 0 h 34"/>
                  <a:gd name="T8" fmla="*/ 25 w 34"/>
                  <a:gd name="T9" fmla="*/ 2 h 34"/>
                  <a:gd name="T10" fmla="*/ 31 w 34"/>
                  <a:gd name="T11" fmla="*/ 7 h 34"/>
                  <a:gd name="T12" fmla="*/ 34 w 34"/>
                  <a:gd name="T13" fmla="*/ 13 h 34"/>
                  <a:gd name="T14" fmla="*/ 34 w 34"/>
                  <a:gd name="T15" fmla="*/ 20 h 34"/>
                  <a:gd name="T16" fmla="*/ 31 w 34"/>
                  <a:gd name="T17" fmla="*/ 25 h 34"/>
                  <a:gd name="T18" fmla="*/ 27 w 34"/>
                  <a:gd name="T19" fmla="*/ 31 h 34"/>
                  <a:gd name="T20" fmla="*/ 20 w 34"/>
                  <a:gd name="T21" fmla="*/ 34 h 34"/>
                  <a:gd name="T22" fmla="*/ 14 w 34"/>
                  <a:gd name="T23" fmla="*/ 34 h 34"/>
                  <a:gd name="T24" fmla="*/ 7 w 34"/>
                  <a:gd name="T25" fmla="*/ 31 h 34"/>
                  <a:gd name="T26" fmla="*/ 3 w 34"/>
                  <a:gd name="T27" fmla="*/ 25 h 34"/>
                  <a:gd name="T28" fmla="*/ 0 w 34"/>
                  <a:gd name="T29" fmla="*/ 20 h 34"/>
                  <a:gd name="T30" fmla="*/ 0 w 34"/>
                  <a:gd name="T31" fmla="*/ 14 h 34"/>
                  <a:gd name="T32" fmla="*/ 3 w 34"/>
                  <a:gd name="T33"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3" y="7"/>
                    </a:moveTo>
                    <a:lnTo>
                      <a:pt x="7" y="3"/>
                    </a:lnTo>
                    <a:lnTo>
                      <a:pt x="13" y="0"/>
                    </a:lnTo>
                    <a:lnTo>
                      <a:pt x="20" y="0"/>
                    </a:lnTo>
                    <a:lnTo>
                      <a:pt x="25" y="2"/>
                    </a:lnTo>
                    <a:lnTo>
                      <a:pt x="31" y="7"/>
                    </a:lnTo>
                    <a:lnTo>
                      <a:pt x="34" y="13"/>
                    </a:lnTo>
                    <a:lnTo>
                      <a:pt x="34" y="20"/>
                    </a:lnTo>
                    <a:lnTo>
                      <a:pt x="31" y="25"/>
                    </a:lnTo>
                    <a:lnTo>
                      <a:pt x="27" y="31"/>
                    </a:lnTo>
                    <a:lnTo>
                      <a:pt x="20" y="34"/>
                    </a:lnTo>
                    <a:lnTo>
                      <a:pt x="14" y="34"/>
                    </a:lnTo>
                    <a:lnTo>
                      <a:pt x="7" y="31"/>
                    </a:lnTo>
                    <a:lnTo>
                      <a:pt x="3" y="25"/>
                    </a:lnTo>
                    <a:lnTo>
                      <a:pt x="0" y="20"/>
                    </a:lnTo>
                    <a:lnTo>
                      <a:pt x="0" y="14"/>
                    </a:lnTo>
                    <a:lnTo>
                      <a:pt x="3"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3"/>
              <p:cNvSpPr>
                <a:spLocks/>
              </p:cNvSpPr>
              <p:nvPr/>
            </p:nvSpPr>
            <p:spPr bwMode="auto">
              <a:xfrm>
                <a:off x="496888" y="1157288"/>
                <a:ext cx="417513" cy="165100"/>
              </a:xfrm>
              <a:custGeom>
                <a:avLst/>
                <a:gdLst>
                  <a:gd name="T0" fmla="*/ 782 w 789"/>
                  <a:gd name="T1" fmla="*/ 170 h 312"/>
                  <a:gd name="T2" fmla="*/ 748 w 789"/>
                  <a:gd name="T3" fmla="*/ 174 h 312"/>
                  <a:gd name="T4" fmla="*/ 722 w 789"/>
                  <a:gd name="T5" fmla="*/ 88 h 312"/>
                  <a:gd name="T6" fmla="*/ 718 w 789"/>
                  <a:gd name="T7" fmla="*/ 79 h 312"/>
                  <a:gd name="T8" fmla="*/ 611 w 789"/>
                  <a:gd name="T9" fmla="*/ 82 h 312"/>
                  <a:gd name="T10" fmla="*/ 541 w 789"/>
                  <a:gd name="T11" fmla="*/ 0 h 312"/>
                  <a:gd name="T12" fmla="*/ 229 w 789"/>
                  <a:gd name="T13" fmla="*/ 32 h 312"/>
                  <a:gd name="T14" fmla="*/ 179 w 789"/>
                  <a:gd name="T15" fmla="*/ 125 h 312"/>
                  <a:gd name="T16" fmla="*/ 50 w 789"/>
                  <a:gd name="T17" fmla="*/ 159 h 312"/>
                  <a:gd name="T18" fmla="*/ 48 w 789"/>
                  <a:gd name="T19" fmla="*/ 159 h 312"/>
                  <a:gd name="T20" fmla="*/ 43 w 789"/>
                  <a:gd name="T21" fmla="*/ 163 h 312"/>
                  <a:gd name="T22" fmla="*/ 39 w 789"/>
                  <a:gd name="T23" fmla="*/ 173 h 312"/>
                  <a:gd name="T24" fmla="*/ 35 w 789"/>
                  <a:gd name="T25" fmla="*/ 196 h 312"/>
                  <a:gd name="T26" fmla="*/ 29 w 789"/>
                  <a:gd name="T27" fmla="*/ 242 h 312"/>
                  <a:gd name="T28" fmla="*/ 0 w 789"/>
                  <a:gd name="T29" fmla="*/ 245 h 312"/>
                  <a:gd name="T30" fmla="*/ 7 w 789"/>
                  <a:gd name="T31" fmla="*/ 312 h 312"/>
                  <a:gd name="T32" fmla="*/ 129 w 789"/>
                  <a:gd name="T33" fmla="*/ 300 h 312"/>
                  <a:gd name="T34" fmla="*/ 132 w 789"/>
                  <a:gd name="T35" fmla="*/ 291 h 312"/>
                  <a:gd name="T36" fmla="*/ 136 w 789"/>
                  <a:gd name="T37" fmla="*/ 281 h 312"/>
                  <a:gd name="T38" fmla="*/ 140 w 789"/>
                  <a:gd name="T39" fmla="*/ 271 h 312"/>
                  <a:gd name="T40" fmla="*/ 147 w 789"/>
                  <a:gd name="T41" fmla="*/ 264 h 312"/>
                  <a:gd name="T42" fmla="*/ 155 w 789"/>
                  <a:gd name="T43" fmla="*/ 257 h 312"/>
                  <a:gd name="T44" fmla="*/ 164 w 789"/>
                  <a:gd name="T45" fmla="*/ 252 h 312"/>
                  <a:gd name="T46" fmla="*/ 175 w 789"/>
                  <a:gd name="T47" fmla="*/ 248 h 312"/>
                  <a:gd name="T48" fmla="*/ 186 w 789"/>
                  <a:gd name="T49" fmla="*/ 246 h 312"/>
                  <a:gd name="T50" fmla="*/ 197 w 789"/>
                  <a:gd name="T51" fmla="*/ 245 h 312"/>
                  <a:gd name="T52" fmla="*/ 207 w 789"/>
                  <a:gd name="T53" fmla="*/ 245 h 312"/>
                  <a:gd name="T54" fmla="*/ 215 w 789"/>
                  <a:gd name="T55" fmla="*/ 248 h 312"/>
                  <a:gd name="T56" fmla="*/ 223 w 789"/>
                  <a:gd name="T57" fmla="*/ 250 h 312"/>
                  <a:gd name="T58" fmla="*/ 232 w 789"/>
                  <a:gd name="T59" fmla="*/ 253 h 312"/>
                  <a:gd name="T60" fmla="*/ 240 w 789"/>
                  <a:gd name="T61" fmla="*/ 259 h 312"/>
                  <a:gd name="T62" fmla="*/ 246 w 789"/>
                  <a:gd name="T63" fmla="*/ 264 h 312"/>
                  <a:gd name="T64" fmla="*/ 253 w 789"/>
                  <a:gd name="T65" fmla="*/ 271 h 312"/>
                  <a:gd name="T66" fmla="*/ 257 w 789"/>
                  <a:gd name="T67" fmla="*/ 280 h 312"/>
                  <a:gd name="T68" fmla="*/ 261 w 789"/>
                  <a:gd name="T69" fmla="*/ 288 h 312"/>
                  <a:gd name="T70" fmla="*/ 536 w 789"/>
                  <a:gd name="T71" fmla="*/ 260 h 312"/>
                  <a:gd name="T72" fmla="*/ 537 w 789"/>
                  <a:gd name="T73" fmla="*/ 249 h 312"/>
                  <a:gd name="T74" fmla="*/ 540 w 789"/>
                  <a:gd name="T75" fmla="*/ 238 h 312"/>
                  <a:gd name="T76" fmla="*/ 544 w 789"/>
                  <a:gd name="T77" fmla="*/ 228 h 312"/>
                  <a:gd name="T78" fmla="*/ 550 w 789"/>
                  <a:gd name="T79" fmla="*/ 218 h 312"/>
                  <a:gd name="T80" fmla="*/ 558 w 789"/>
                  <a:gd name="T81" fmla="*/ 210 h 312"/>
                  <a:gd name="T82" fmla="*/ 568 w 789"/>
                  <a:gd name="T83" fmla="*/ 205 h 312"/>
                  <a:gd name="T84" fmla="*/ 579 w 789"/>
                  <a:gd name="T85" fmla="*/ 199 h 312"/>
                  <a:gd name="T86" fmla="*/ 591 w 789"/>
                  <a:gd name="T87" fmla="*/ 196 h 312"/>
                  <a:gd name="T88" fmla="*/ 604 w 789"/>
                  <a:gd name="T89" fmla="*/ 195 h 312"/>
                  <a:gd name="T90" fmla="*/ 615 w 789"/>
                  <a:gd name="T91" fmla="*/ 196 h 312"/>
                  <a:gd name="T92" fmla="*/ 625 w 789"/>
                  <a:gd name="T93" fmla="*/ 198 h 312"/>
                  <a:gd name="T94" fmla="*/ 634 w 789"/>
                  <a:gd name="T95" fmla="*/ 202 h 312"/>
                  <a:gd name="T96" fmla="*/ 643 w 789"/>
                  <a:gd name="T97" fmla="*/ 206 h 312"/>
                  <a:gd name="T98" fmla="*/ 651 w 789"/>
                  <a:gd name="T99" fmla="*/ 213 h 312"/>
                  <a:gd name="T100" fmla="*/ 658 w 789"/>
                  <a:gd name="T101" fmla="*/ 220 h 312"/>
                  <a:gd name="T102" fmla="*/ 664 w 789"/>
                  <a:gd name="T103" fmla="*/ 228 h 312"/>
                  <a:gd name="T104" fmla="*/ 668 w 789"/>
                  <a:gd name="T105" fmla="*/ 238 h 312"/>
                  <a:gd name="T106" fmla="*/ 671 w 789"/>
                  <a:gd name="T107" fmla="*/ 248 h 312"/>
                  <a:gd name="T108" fmla="*/ 789 w 789"/>
                  <a:gd name="T109" fmla="*/ 237 h 312"/>
                  <a:gd name="T110" fmla="*/ 782 w 789"/>
                  <a:gd name="T111" fmla="*/ 17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9" h="312">
                    <a:moveTo>
                      <a:pt x="782" y="170"/>
                    </a:moveTo>
                    <a:lnTo>
                      <a:pt x="748" y="174"/>
                    </a:lnTo>
                    <a:lnTo>
                      <a:pt x="722" y="88"/>
                    </a:lnTo>
                    <a:lnTo>
                      <a:pt x="718" y="79"/>
                    </a:lnTo>
                    <a:lnTo>
                      <a:pt x="611" y="82"/>
                    </a:lnTo>
                    <a:lnTo>
                      <a:pt x="541" y="0"/>
                    </a:lnTo>
                    <a:lnTo>
                      <a:pt x="229" y="32"/>
                    </a:lnTo>
                    <a:lnTo>
                      <a:pt x="179" y="125"/>
                    </a:lnTo>
                    <a:lnTo>
                      <a:pt x="50" y="159"/>
                    </a:lnTo>
                    <a:lnTo>
                      <a:pt x="48" y="159"/>
                    </a:lnTo>
                    <a:lnTo>
                      <a:pt x="43" y="163"/>
                    </a:lnTo>
                    <a:lnTo>
                      <a:pt x="39" y="173"/>
                    </a:lnTo>
                    <a:lnTo>
                      <a:pt x="35" y="196"/>
                    </a:lnTo>
                    <a:lnTo>
                      <a:pt x="29" y="242"/>
                    </a:lnTo>
                    <a:lnTo>
                      <a:pt x="0" y="245"/>
                    </a:lnTo>
                    <a:lnTo>
                      <a:pt x="7" y="312"/>
                    </a:lnTo>
                    <a:lnTo>
                      <a:pt x="129" y="300"/>
                    </a:lnTo>
                    <a:lnTo>
                      <a:pt x="132" y="291"/>
                    </a:lnTo>
                    <a:lnTo>
                      <a:pt x="136" y="281"/>
                    </a:lnTo>
                    <a:lnTo>
                      <a:pt x="140" y="271"/>
                    </a:lnTo>
                    <a:lnTo>
                      <a:pt x="147" y="264"/>
                    </a:lnTo>
                    <a:lnTo>
                      <a:pt x="155" y="257"/>
                    </a:lnTo>
                    <a:lnTo>
                      <a:pt x="164" y="252"/>
                    </a:lnTo>
                    <a:lnTo>
                      <a:pt x="175" y="248"/>
                    </a:lnTo>
                    <a:lnTo>
                      <a:pt x="186" y="246"/>
                    </a:lnTo>
                    <a:lnTo>
                      <a:pt x="197" y="245"/>
                    </a:lnTo>
                    <a:lnTo>
                      <a:pt x="207" y="245"/>
                    </a:lnTo>
                    <a:lnTo>
                      <a:pt x="215" y="248"/>
                    </a:lnTo>
                    <a:lnTo>
                      <a:pt x="223" y="250"/>
                    </a:lnTo>
                    <a:lnTo>
                      <a:pt x="232" y="253"/>
                    </a:lnTo>
                    <a:lnTo>
                      <a:pt x="240" y="259"/>
                    </a:lnTo>
                    <a:lnTo>
                      <a:pt x="246" y="264"/>
                    </a:lnTo>
                    <a:lnTo>
                      <a:pt x="253" y="271"/>
                    </a:lnTo>
                    <a:lnTo>
                      <a:pt x="257" y="280"/>
                    </a:lnTo>
                    <a:lnTo>
                      <a:pt x="261" y="288"/>
                    </a:lnTo>
                    <a:lnTo>
                      <a:pt x="536" y="260"/>
                    </a:lnTo>
                    <a:lnTo>
                      <a:pt x="537" y="249"/>
                    </a:lnTo>
                    <a:lnTo>
                      <a:pt x="540" y="238"/>
                    </a:lnTo>
                    <a:lnTo>
                      <a:pt x="544" y="228"/>
                    </a:lnTo>
                    <a:lnTo>
                      <a:pt x="550" y="218"/>
                    </a:lnTo>
                    <a:lnTo>
                      <a:pt x="558" y="210"/>
                    </a:lnTo>
                    <a:lnTo>
                      <a:pt x="568" y="205"/>
                    </a:lnTo>
                    <a:lnTo>
                      <a:pt x="579" y="199"/>
                    </a:lnTo>
                    <a:lnTo>
                      <a:pt x="591" y="196"/>
                    </a:lnTo>
                    <a:lnTo>
                      <a:pt x="604" y="195"/>
                    </a:lnTo>
                    <a:lnTo>
                      <a:pt x="615" y="196"/>
                    </a:lnTo>
                    <a:lnTo>
                      <a:pt x="625" y="198"/>
                    </a:lnTo>
                    <a:lnTo>
                      <a:pt x="634" y="202"/>
                    </a:lnTo>
                    <a:lnTo>
                      <a:pt x="643" y="206"/>
                    </a:lnTo>
                    <a:lnTo>
                      <a:pt x="651" y="213"/>
                    </a:lnTo>
                    <a:lnTo>
                      <a:pt x="658" y="220"/>
                    </a:lnTo>
                    <a:lnTo>
                      <a:pt x="664" y="228"/>
                    </a:lnTo>
                    <a:lnTo>
                      <a:pt x="668" y="238"/>
                    </a:lnTo>
                    <a:lnTo>
                      <a:pt x="671" y="248"/>
                    </a:lnTo>
                    <a:lnTo>
                      <a:pt x="789" y="237"/>
                    </a:lnTo>
                    <a:lnTo>
                      <a:pt x="782"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4"/>
              <p:cNvSpPr>
                <a:spLocks/>
              </p:cNvSpPr>
              <p:nvPr/>
            </p:nvSpPr>
            <p:spPr bwMode="auto">
              <a:xfrm>
                <a:off x="504825" y="1165225"/>
                <a:ext cx="401638" cy="149225"/>
              </a:xfrm>
              <a:custGeom>
                <a:avLst/>
                <a:gdLst>
                  <a:gd name="T0" fmla="*/ 754 w 758"/>
                  <a:gd name="T1" fmla="*/ 169 h 280"/>
                  <a:gd name="T2" fmla="*/ 724 w 758"/>
                  <a:gd name="T3" fmla="*/ 172 h 280"/>
                  <a:gd name="T4" fmla="*/ 693 w 758"/>
                  <a:gd name="T5" fmla="*/ 77 h 280"/>
                  <a:gd name="T6" fmla="*/ 693 w 758"/>
                  <a:gd name="T7" fmla="*/ 77 h 280"/>
                  <a:gd name="T8" fmla="*/ 589 w 758"/>
                  <a:gd name="T9" fmla="*/ 80 h 280"/>
                  <a:gd name="T10" fmla="*/ 521 w 758"/>
                  <a:gd name="T11" fmla="*/ 0 h 280"/>
                  <a:gd name="T12" fmla="*/ 222 w 758"/>
                  <a:gd name="T13" fmla="*/ 29 h 280"/>
                  <a:gd name="T14" fmla="*/ 174 w 758"/>
                  <a:gd name="T15" fmla="*/ 122 h 280"/>
                  <a:gd name="T16" fmla="*/ 39 w 758"/>
                  <a:gd name="T17" fmla="*/ 157 h 280"/>
                  <a:gd name="T18" fmla="*/ 38 w 758"/>
                  <a:gd name="T19" fmla="*/ 165 h 280"/>
                  <a:gd name="T20" fmla="*/ 33 w 758"/>
                  <a:gd name="T21" fmla="*/ 186 h 280"/>
                  <a:gd name="T22" fmla="*/ 31 w 758"/>
                  <a:gd name="T23" fmla="*/ 212 h 280"/>
                  <a:gd name="T24" fmla="*/ 26 w 758"/>
                  <a:gd name="T25" fmla="*/ 239 h 280"/>
                  <a:gd name="T26" fmla="*/ 0 w 758"/>
                  <a:gd name="T27" fmla="*/ 241 h 280"/>
                  <a:gd name="T28" fmla="*/ 4 w 758"/>
                  <a:gd name="T29" fmla="*/ 280 h 280"/>
                  <a:gd name="T30" fmla="*/ 103 w 758"/>
                  <a:gd name="T31" fmla="*/ 271 h 280"/>
                  <a:gd name="T32" fmla="*/ 107 w 758"/>
                  <a:gd name="T33" fmla="*/ 259 h 280"/>
                  <a:gd name="T34" fmla="*/ 114 w 758"/>
                  <a:gd name="T35" fmla="*/ 248 h 280"/>
                  <a:gd name="T36" fmla="*/ 121 w 758"/>
                  <a:gd name="T37" fmla="*/ 239 h 280"/>
                  <a:gd name="T38" fmla="*/ 131 w 758"/>
                  <a:gd name="T39" fmla="*/ 230 h 280"/>
                  <a:gd name="T40" fmla="*/ 142 w 758"/>
                  <a:gd name="T41" fmla="*/ 225 h 280"/>
                  <a:gd name="T42" fmla="*/ 154 w 758"/>
                  <a:gd name="T43" fmla="*/ 219 h 280"/>
                  <a:gd name="T44" fmla="*/ 168 w 758"/>
                  <a:gd name="T45" fmla="*/ 216 h 280"/>
                  <a:gd name="T46" fmla="*/ 182 w 758"/>
                  <a:gd name="T47" fmla="*/ 215 h 280"/>
                  <a:gd name="T48" fmla="*/ 193 w 758"/>
                  <a:gd name="T49" fmla="*/ 216 h 280"/>
                  <a:gd name="T50" fmla="*/ 206 w 758"/>
                  <a:gd name="T51" fmla="*/ 218 h 280"/>
                  <a:gd name="T52" fmla="*/ 215 w 758"/>
                  <a:gd name="T53" fmla="*/ 222 h 280"/>
                  <a:gd name="T54" fmla="*/ 225 w 758"/>
                  <a:gd name="T55" fmla="*/ 226 h 280"/>
                  <a:gd name="T56" fmla="*/ 235 w 758"/>
                  <a:gd name="T57" fmla="*/ 233 h 280"/>
                  <a:gd name="T58" fmla="*/ 242 w 758"/>
                  <a:gd name="T59" fmla="*/ 240 h 280"/>
                  <a:gd name="T60" fmla="*/ 249 w 758"/>
                  <a:gd name="T61" fmla="*/ 248 h 280"/>
                  <a:gd name="T62" fmla="*/ 254 w 758"/>
                  <a:gd name="T63" fmla="*/ 257 h 280"/>
                  <a:gd name="T64" fmla="*/ 508 w 758"/>
                  <a:gd name="T65" fmla="*/ 232 h 280"/>
                  <a:gd name="T66" fmla="*/ 511 w 758"/>
                  <a:gd name="T67" fmla="*/ 218 h 280"/>
                  <a:gd name="T68" fmla="*/ 517 w 758"/>
                  <a:gd name="T69" fmla="*/ 205 h 280"/>
                  <a:gd name="T70" fmla="*/ 524 w 758"/>
                  <a:gd name="T71" fmla="*/ 194 h 280"/>
                  <a:gd name="T72" fmla="*/ 535 w 758"/>
                  <a:gd name="T73" fmla="*/ 184 h 280"/>
                  <a:gd name="T74" fmla="*/ 546 w 758"/>
                  <a:gd name="T75" fmla="*/ 176 h 280"/>
                  <a:gd name="T76" fmla="*/ 558 w 758"/>
                  <a:gd name="T77" fmla="*/ 171 h 280"/>
                  <a:gd name="T78" fmla="*/ 574 w 758"/>
                  <a:gd name="T79" fmla="*/ 166 h 280"/>
                  <a:gd name="T80" fmla="*/ 589 w 758"/>
                  <a:gd name="T81" fmla="*/ 165 h 280"/>
                  <a:gd name="T82" fmla="*/ 603 w 758"/>
                  <a:gd name="T83" fmla="*/ 166 h 280"/>
                  <a:gd name="T84" fmla="*/ 614 w 758"/>
                  <a:gd name="T85" fmla="*/ 169 h 280"/>
                  <a:gd name="T86" fmla="*/ 626 w 758"/>
                  <a:gd name="T87" fmla="*/ 173 h 280"/>
                  <a:gd name="T88" fmla="*/ 636 w 758"/>
                  <a:gd name="T89" fmla="*/ 180 h 280"/>
                  <a:gd name="T90" fmla="*/ 646 w 758"/>
                  <a:gd name="T91" fmla="*/ 187 h 280"/>
                  <a:gd name="T92" fmla="*/ 654 w 758"/>
                  <a:gd name="T93" fmla="*/ 196 h 280"/>
                  <a:gd name="T94" fmla="*/ 660 w 758"/>
                  <a:gd name="T95" fmla="*/ 205 h 280"/>
                  <a:gd name="T96" fmla="*/ 665 w 758"/>
                  <a:gd name="T97" fmla="*/ 216 h 280"/>
                  <a:gd name="T98" fmla="*/ 758 w 758"/>
                  <a:gd name="T99" fmla="*/ 208 h 280"/>
                  <a:gd name="T100" fmla="*/ 754 w 758"/>
                  <a:gd name="T101" fmla="*/ 16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8" h="280">
                    <a:moveTo>
                      <a:pt x="754" y="169"/>
                    </a:moveTo>
                    <a:lnTo>
                      <a:pt x="724" y="172"/>
                    </a:lnTo>
                    <a:lnTo>
                      <a:pt x="693" y="77"/>
                    </a:lnTo>
                    <a:lnTo>
                      <a:pt x="693" y="77"/>
                    </a:lnTo>
                    <a:lnTo>
                      <a:pt x="589" y="80"/>
                    </a:lnTo>
                    <a:lnTo>
                      <a:pt x="521" y="0"/>
                    </a:lnTo>
                    <a:lnTo>
                      <a:pt x="222" y="29"/>
                    </a:lnTo>
                    <a:lnTo>
                      <a:pt x="174" y="122"/>
                    </a:lnTo>
                    <a:lnTo>
                      <a:pt x="39" y="157"/>
                    </a:lnTo>
                    <a:lnTo>
                      <a:pt x="38" y="165"/>
                    </a:lnTo>
                    <a:lnTo>
                      <a:pt x="33" y="186"/>
                    </a:lnTo>
                    <a:lnTo>
                      <a:pt x="31" y="212"/>
                    </a:lnTo>
                    <a:lnTo>
                      <a:pt x="26" y="239"/>
                    </a:lnTo>
                    <a:lnTo>
                      <a:pt x="0" y="241"/>
                    </a:lnTo>
                    <a:lnTo>
                      <a:pt x="4" y="280"/>
                    </a:lnTo>
                    <a:lnTo>
                      <a:pt x="103" y="271"/>
                    </a:lnTo>
                    <a:lnTo>
                      <a:pt x="107" y="259"/>
                    </a:lnTo>
                    <a:lnTo>
                      <a:pt x="114" y="248"/>
                    </a:lnTo>
                    <a:lnTo>
                      <a:pt x="121" y="239"/>
                    </a:lnTo>
                    <a:lnTo>
                      <a:pt x="131" y="230"/>
                    </a:lnTo>
                    <a:lnTo>
                      <a:pt x="142" y="225"/>
                    </a:lnTo>
                    <a:lnTo>
                      <a:pt x="154" y="219"/>
                    </a:lnTo>
                    <a:lnTo>
                      <a:pt x="168" y="216"/>
                    </a:lnTo>
                    <a:lnTo>
                      <a:pt x="182" y="215"/>
                    </a:lnTo>
                    <a:lnTo>
                      <a:pt x="193" y="216"/>
                    </a:lnTo>
                    <a:lnTo>
                      <a:pt x="206" y="218"/>
                    </a:lnTo>
                    <a:lnTo>
                      <a:pt x="215" y="222"/>
                    </a:lnTo>
                    <a:lnTo>
                      <a:pt x="225" y="226"/>
                    </a:lnTo>
                    <a:lnTo>
                      <a:pt x="235" y="233"/>
                    </a:lnTo>
                    <a:lnTo>
                      <a:pt x="242" y="240"/>
                    </a:lnTo>
                    <a:lnTo>
                      <a:pt x="249" y="248"/>
                    </a:lnTo>
                    <a:lnTo>
                      <a:pt x="254" y="257"/>
                    </a:lnTo>
                    <a:lnTo>
                      <a:pt x="508" y="232"/>
                    </a:lnTo>
                    <a:lnTo>
                      <a:pt x="511" y="218"/>
                    </a:lnTo>
                    <a:lnTo>
                      <a:pt x="517" y="205"/>
                    </a:lnTo>
                    <a:lnTo>
                      <a:pt x="524" y="194"/>
                    </a:lnTo>
                    <a:lnTo>
                      <a:pt x="535" y="184"/>
                    </a:lnTo>
                    <a:lnTo>
                      <a:pt x="546" y="176"/>
                    </a:lnTo>
                    <a:lnTo>
                      <a:pt x="558" y="171"/>
                    </a:lnTo>
                    <a:lnTo>
                      <a:pt x="574" y="166"/>
                    </a:lnTo>
                    <a:lnTo>
                      <a:pt x="589" y="165"/>
                    </a:lnTo>
                    <a:lnTo>
                      <a:pt x="603" y="166"/>
                    </a:lnTo>
                    <a:lnTo>
                      <a:pt x="614" y="169"/>
                    </a:lnTo>
                    <a:lnTo>
                      <a:pt x="626" y="173"/>
                    </a:lnTo>
                    <a:lnTo>
                      <a:pt x="636" y="180"/>
                    </a:lnTo>
                    <a:lnTo>
                      <a:pt x="646" y="187"/>
                    </a:lnTo>
                    <a:lnTo>
                      <a:pt x="654" y="196"/>
                    </a:lnTo>
                    <a:lnTo>
                      <a:pt x="660" y="205"/>
                    </a:lnTo>
                    <a:lnTo>
                      <a:pt x="665" y="216"/>
                    </a:lnTo>
                    <a:lnTo>
                      <a:pt x="758" y="208"/>
                    </a:lnTo>
                    <a:lnTo>
                      <a:pt x="754" y="169"/>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5"/>
              <p:cNvSpPr>
                <a:spLocks/>
              </p:cNvSpPr>
              <p:nvPr/>
            </p:nvSpPr>
            <p:spPr bwMode="auto">
              <a:xfrm>
                <a:off x="704850" y="1181100"/>
                <a:ext cx="79375" cy="38100"/>
              </a:xfrm>
              <a:custGeom>
                <a:avLst/>
                <a:gdLst>
                  <a:gd name="T0" fmla="*/ 0 w 151"/>
                  <a:gd name="T1" fmla="*/ 10 h 71"/>
                  <a:gd name="T2" fmla="*/ 108 w 151"/>
                  <a:gd name="T3" fmla="*/ 0 h 71"/>
                  <a:gd name="T4" fmla="*/ 151 w 151"/>
                  <a:gd name="T5" fmla="*/ 57 h 71"/>
                  <a:gd name="T6" fmla="*/ 7 w 151"/>
                  <a:gd name="T7" fmla="*/ 71 h 71"/>
                  <a:gd name="T8" fmla="*/ 0 w 151"/>
                  <a:gd name="T9" fmla="*/ 10 h 71"/>
                </a:gdLst>
                <a:ahLst/>
                <a:cxnLst>
                  <a:cxn ang="0">
                    <a:pos x="T0" y="T1"/>
                  </a:cxn>
                  <a:cxn ang="0">
                    <a:pos x="T2" y="T3"/>
                  </a:cxn>
                  <a:cxn ang="0">
                    <a:pos x="T4" y="T5"/>
                  </a:cxn>
                  <a:cxn ang="0">
                    <a:pos x="T6" y="T7"/>
                  </a:cxn>
                  <a:cxn ang="0">
                    <a:pos x="T8" y="T9"/>
                  </a:cxn>
                </a:cxnLst>
                <a:rect l="0" t="0" r="r" b="b"/>
                <a:pathLst>
                  <a:path w="151" h="71">
                    <a:moveTo>
                      <a:pt x="0" y="10"/>
                    </a:moveTo>
                    <a:lnTo>
                      <a:pt x="108" y="0"/>
                    </a:lnTo>
                    <a:lnTo>
                      <a:pt x="151" y="57"/>
                    </a:lnTo>
                    <a:lnTo>
                      <a:pt x="7" y="71"/>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6"/>
              <p:cNvSpPr>
                <a:spLocks/>
              </p:cNvSpPr>
              <p:nvPr/>
            </p:nvSpPr>
            <p:spPr bwMode="auto">
              <a:xfrm>
                <a:off x="527050" y="1258888"/>
                <a:ext cx="12700" cy="20637"/>
              </a:xfrm>
              <a:custGeom>
                <a:avLst/>
                <a:gdLst>
                  <a:gd name="T0" fmla="*/ 9 w 23"/>
                  <a:gd name="T1" fmla="*/ 41 h 41"/>
                  <a:gd name="T2" fmla="*/ 15 w 23"/>
                  <a:gd name="T3" fmla="*/ 40 h 41"/>
                  <a:gd name="T4" fmla="*/ 19 w 23"/>
                  <a:gd name="T5" fmla="*/ 36 h 41"/>
                  <a:gd name="T6" fmla="*/ 22 w 23"/>
                  <a:gd name="T7" fmla="*/ 30 h 41"/>
                  <a:gd name="T8" fmla="*/ 23 w 23"/>
                  <a:gd name="T9" fmla="*/ 22 h 41"/>
                  <a:gd name="T10" fmla="*/ 23 w 23"/>
                  <a:gd name="T11" fmla="*/ 14 h 41"/>
                  <a:gd name="T12" fmla="*/ 22 w 23"/>
                  <a:gd name="T13" fmla="*/ 7 h 41"/>
                  <a:gd name="T14" fmla="*/ 18 w 23"/>
                  <a:gd name="T15" fmla="*/ 2 h 41"/>
                  <a:gd name="T16" fmla="*/ 14 w 23"/>
                  <a:gd name="T17" fmla="*/ 0 h 41"/>
                  <a:gd name="T18" fmla="*/ 9 w 23"/>
                  <a:gd name="T19" fmla="*/ 1 h 41"/>
                  <a:gd name="T20" fmla="*/ 5 w 23"/>
                  <a:gd name="T21" fmla="*/ 5 h 41"/>
                  <a:gd name="T22" fmla="*/ 1 w 23"/>
                  <a:gd name="T23" fmla="*/ 11 h 41"/>
                  <a:gd name="T24" fmla="*/ 0 w 23"/>
                  <a:gd name="T25" fmla="*/ 19 h 41"/>
                  <a:gd name="T26" fmla="*/ 0 w 23"/>
                  <a:gd name="T27" fmla="*/ 27 h 41"/>
                  <a:gd name="T28" fmla="*/ 1 w 23"/>
                  <a:gd name="T29" fmla="*/ 34 h 41"/>
                  <a:gd name="T30" fmla="*/ 5 w 23"/>
                  <a:gd name="T31" fmla="*/ 39 h 41"/>
                  <a:gd name="T32" fmla="*/ 9 w 23"/>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1">
                    <a:moveTo>
                      <a:pt x="9" y="41"/>
                    </a:moveTo>
                    <a:lnTo>
                      <a:pt x="15" y="40"/>
                    </a:lnTo>
                    <a:lnTo>
                      <a:pt x="19" y="36"/>
                    </a:lnTo>
                    <a:lnTo>
                      <a:pt x="22" y="30"/>
                    </a:lnTo>
                    <a:lnTo>
                      <a:pt x="23" y="22"/>
                    </a:lnTo>
                    <a:lnTo>
                      <a:pt x="23" y="14"/>
                    </a:lnTo>
                    <a:lnTo>
                      <a:pt x="22" y="7"/>
                    </a:lnTo>
                    <a:lnTo>
                      <a:pt x="18" y="2"/>
                    </a:lnTo>
                    <a:lnTo>
                      <a:pt x="14" y="0"/>
                    </a:lnTo>
                    <a:lnTo>
                      <a:pt x="9" y="1"/>
                    </a:lnTo>
                    <a:lnTo>
                      <a:pt x="5" y="5"/>
                    </a:lnTo>
                    <a:lnTo>
                      <a:pt x="1" y="11"/>
                    </a:lnTo>
                    <a:lnTo>
                      <a:pt x="0" y="19"/>
                    </a:lnTo>
                    <a:lnTo>
                      <a:pt x="0" y="27"/>
                    </a:lnTo>
                    <a:lnTo>
                      <a:pt x="1" y="34"/>
                    </a:lnTo>
                    <a:lnTo>
                      <a:pt x="5" y="39"/>
                    </a:lnTo>
                    <a:lnTo>
                      <a:pt x="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7"/>
              <p:cNvSpPr>
                <a:spLocks/>
              </p:cNvSpPr>
              <p:nvPr/>
            </p:nvSpPr>
            <p:spPr bwMode="auto">
              <a:xfrm>
                <a:off x="646113" y="1189038"/>
                <a:ext cx="49213" cy="36512"/>
              </a:xfrm>
              <a:custGeom>
                <a:avLst/>
                <a:gdLst>
                  <a:gd name="T0" fmla="*/ 8 w 92"/>
                  <a:gd name="T1" fmla="*/ 70 h 70"/>
                  <a:gd name="T2" fmla="*/ 92 w 92"/>
                  <a:gd name="T3" fmla="*/ 60 h 70"/>
                  <a:gd name="T4" fmla="*/ 89 w 92"/>
                  <a:gd name="T5" fmla="*/ 0 h 70"/>
                  <a:gd name="T6" fmla="*/ 0 w 92"/>
                  <a:gd name="T7" fmla="*/ 7 h 70"/>
                  <a:gd name="T8" fmla="*/ 8 w 92"/>
                  <a:gd name="T9" fmla="*/ 70 h 70"/>
                </a:gdLst>
                <a:ahLst/>
                <a:cxnLst>
                  <a:cxn ang="0">
                    <a:pos x="T0" y="T1"/>
                  </a:cxn>
                  <a:cxn ang="0">
                    <a:pos x="T2" y="T3"/>
                  </a:cxn>
                  <a:cxn ang="0">
                    <a:pos x="T4" y="T5"/>
                  </a:cxn>
                  <a:cxn ang="0">
                    <a:pos x="T6" y="T7"/>
                  </a:cxn>
                  <a:cxn ang="0">
                    <a:pos x="T8" y="T9"/>
                  </a:cxn>
                </a:cxnLst>
                <a:rect l="0" t="0" r="r" b="b"/>
                <a:pathLst>
                  <a:path w="92" h="70">
                    <a:moveTo>
                      <a:pt x="8" y="70"/>
                    </a:moveTo>
                    <a:lnTo>
                      <a:pt x="92" y="60"/>
                    </a:lnTo>
                    <a:lnTo>
                      <a:pt x="89" y="0"/>
                    </a:lnTo>
                    <a:lnTo>
                      <a:pt x="0" y="7"/>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8"/>
              <p:cNvSpPr>
                <a:spLocks/>
              </p:cNvSpPr>
              <p:nvPr/>
            </p:nvSpPr>
            <p:spPr bwMode="auto">
              <a:xfrm>
                <a:off x="619125" y="1195388"/>
                <a:ext cx="19050" cy="33337"/>
              </a:xfrm>
              <a:custGeom>
                <a:avLst/>
                <a:gdLst>
                  <a:gd name="T0" fmla="*/ 29 w 38"/>
                  <a:gd name="T1" fmla="*/ 0 h 63"/>
                  <a:gd name="T2" fmla="*/ 23 w 38"/>
                  <a:gd name="T3" fmla="*/ 11 h 63"/>
                  <a:gd name="T4" fmla="*/ 16 w 38"/>
                  <a:gd name="T5" fmla="*/ 28 h 63"/>
                  <a:gd name="T6" fmla="*/ 7 w 38"/>
                  <a:gd name="T7" fmla="*/ 46 h 63"/>
                  <a:gd name="T8" fmla="*/ 0 w 38"/>
                  <a:gd name="T9" fmla="*/ 63 h 63"/>
                  <a:gd name="T10" fmla="*/ 38 w 38"/>
                  <a:gd name="T11" fmla="*/ 59 h 63"/>
                  <a:gd name="T12" fmla="*/ 29 w 38"/>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8" h="63">
                    <a:moveTo>
                      <a:pt x="29" y="0"/>
                    </a:moveTo>
                    <a:lnTo>
                      <a:pt x="23" y="11"/>
                    </a:lnTo>
                    <a:lnTo>
                      <a:pt x="16" y="28"/>
                    </a:lnTo>
                    <a:lnTo>
                      <a:pt x="7" y="46"/>
                    </a:lnTo>
                    <a:lnTo>
                      <a:pt x="0" y="63"/>
                    </a:lnTo>
                    <a:lnTo>
                      <a:pt x="38" y="59"/>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9"/>
              <p:cNvSpPr>
                <a:spLocks/>
              </p:cNvSpPr>
              <p:nvPr/>
            </p:nvSpPr>
            <p:spPr bwMode="auto">
              <a:xfrm>
                <a:off x="552450" y="1271588"/>
                <a:ext cx="84138" cy="80962"/>
              </a:xfrm>
              <a:custGeom>
                <a:avLst/>
                <a:gdLst>
                  <a:gd name="T0" fmla="*/ 80 w 161"/>
                  <a:gd name="T1" fmla="*/ 153 h 153"/>
                  <a:gd name="T2" fmla="*/ 97 w 161"/>
                  <a:gd name="T3" fmla="*/ 151 h 153"/>
                  <a:gd name="T4" fmla="*/ 112 w 161"/>
                  <a:gd name="T5" fmla="*/ 147 h 153"/>
                  <a:gd name="T6" fmla="*/ 125 w 161"/>
                  <a:gd name="T7" fmla="*/ 140 h 153"/>
                  <a:gd name="T8" fmla="*/ 137 w 161"/>
                  <a:gd name="T9" fmla="*/ 130 h 153"/>
                  <a:gd name="T10" fmla="*/ 147 w 161"/>
                  <a:gd name="T11" fmla="*/ 119 h 153"/>
                  <a:gd name="T12" fmla="*/ 154 w 161"/>
                  <a:gd name="T13" fmla="*/ 105 h 153"/>
                  <a:gd name="T14" fmla="*/ 160 w 161"/>
                  <a:gd name="T15" fmla="*/ 91 h 153"/>
                  <a:gd name="T16" fmla="*/ 161 w 161"/>
                  <a:gd name="T17" fmla="*/ 76 h 153"/>
                  <a:gd name="T18" fmla="*/ 160 w 161"/>
                  <a:gd name="T19" fmla="*/ 61 h 153"/>
                  <a:gd name="T20" fmla="*/ 154 w 161"/>
                  <a:gd name="T21" fmla="*/ 47 h 153"/>
                  <a:gd name="T22" fmla="*/ 147 w 161"/>
                  <a:gd name="T23" fmla="*/ 33 h 153"/>
                  <a:gd name="T24" fmla="*/ 137 w 161"/>
                  <a:gd name="T25" fmla="*/ 22 h 153"/>
                  <a:gd name="T26" fmla="*/ 125 w 161"/>
                  <a:gd name="T27" fmla="*/ 12 h 153"/>
                  <a:gd name="T28" fmla="*/ 112 w 161"/>
                  <a:gd name="T29" fmla="*/ 5 h 153"/>
                  <a:gd name="T30" fmla="*/ 97 w 161"/>
                  <a:gd name="T31" fmla="*/ 1 h 153"/>
                  <a:gd name="T32" fmla="*/ 80 w 161"/>
                  <a:gd name="T33" fmla="*/ 0 h 153"/>
                  <a:gd name="T34" fmla="*/ 64 w 161"/>
                  <a:gd name="T35" fmla="*/ 1 h 153"/>
                  <a:gd name="T36" fmla="*/ 49 w 161"/>
                  <a:gd name="T37" fmla="*/ 5 h 153"/>
                  <a:gd name="T38" fmla="*/ 36 w 161"/>
                  <a:gd name="T39" fmla="*/ 12 h 153"/>
                  <a:gd name="T40" fmla="*/ 24 w 161"/>
                  <a:gd name="T41" fmla="*/ 22 h 153"/>
                  <a:gd name="T42" fmla="*/ 14 w 161"/>
                  <a:gd name="T43" fmla="*/ 33 h 153"/>
                  <a:gd name="T44" fmla="*/ 7 w 161"/>
                  <a:gd name="T45" fmla="*/ 47 h 153"/>
                  <a:gd name="T46" fmla="*/ 1 w 161"/>
                  <a:gd name="T47" fmla="*/ 61 h 153"/>
                  <a:gd name="T48" fmla="*/ 0 w 161"/>
                  <a:gd name="T49" fmla="*/ 76 h 153"/>
                  <a:gd name="T50" fmla="*/ 1 w 161"/>
                  <a:gd name="T51" fmla="*/ 91 h 153"/>
                  <a:gd name="T52" fmla="*/ 7 w 161"/>
                  <a:gd name="T53" fmla="*/ 105 h 153"/>
                  <a:gd name="T54" fmla="*/ 14 w 161"/>
                  <a:gd name="T55" fmla="*/ 119 h 153"/>
                  <a:gd name="T56" fmla="*/ 24 w 161"/>
                  <a:gd name="T57" fmla="*/ 130 h 153"/>
                  <a:gd name="T58" fmla="*/ 36 w 161"/>
                  <a:gd name="T59" fmla="*/ 140 h 153"/>
                  <a:gd name="T60" fmla="*/ 49 w 161"/>
                  <a:gd name="T61" fmla="*/ 147 h 153"/>
                  <a:gd name="T62" fmla="*/ 64 w 161"/>
                  <a:gd name="T63" fmla="*/ 151 h 153"/>
                  <a:gd name="T64" fmla="*/ 80 w 161"/>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153">
                    <a:moveTo>
                      <a:pt x="80" y="153"/>
                    </a:moveTo>
                    <a:lnTo>
                      <a:pt x="97" y="151"/>
                    </a:lnTo>
                    <a:lnTo>
                      <a:pt x="112" y="147"/>
                    </a:lnTo>
                    <a:lnTo>
                      <a:pt x="125" y="140"/>
                    </a:lnTo>
                    <a:lnTo>
                      <a:pt x="137" y="130"/>
                    </a:lnTo>
                    <a:lnTo>
                      <a:pt x="147" y="119"/>
                    </a:lnTo>
                    <a:lnTo>
                      <a:pt x="154" y="105"/>
                    </a:lnTo>
                    <a:lnTo>
                      <a:pt x="160" y="91"/>
                    </a:lnTo>
                    <a:lnTo>
                      <a:pt x="161" y="76"/>
                    </a:lnTo>
                    <a:lnTo>
                      <a:pt x="160" y="61"/>
                    </a:lnTo>
                    <a:lnTo>
                      <a:pt x="154" y="47"/>
                    </a:lnTo>
                    <a:lnTo>
                      <a:pt x="147" y="33"/>
                    </a:lnTo>
                    <a:lnTo>
                      <a:pt x="137" y="22"/>
                    </a:lnTo>
                    <a:lnTo>
                      <a:pt x="125" y="12"/>
                    </a:lnTo>
                    <a:lnTo>
                      <a:pt x="112" y="5"/>
                    </a:lnTo>
                    <a:lnTo>
                      <a:pt x="97" y="1"/>
                    </a:lnTo>
                    <a:lnTo>
                      <a:pt x="80" y="0"/>
                    </a:lnTo>
                    <a:lnTo>
                      <a:pt x="64" y="1"/>
                    </a:lnTo>
                    <a:lnTo>
                      <a:pt x="49" y="5"/>
                    </a:lnTo>
                    <a:lnTo>
                      <a:pt x="36" y="12"/>
                    </a:lnTo>
                    <a:lnTo>
                      <a:pt x="24" y="22"/>
                    </a:lnTo>
                    <a:lnTo>
                      <a:pt x="14" y="33"/>
                    </a:lnTo>
                    <a:lnTo>
                      <a:pt x="7" y="47"/>
                    </a:lnTo>
                    <a:lnTo>
                      <a:pt x="1" y="61"/>
                    </a:lnTo>
                    <a:lnTo>
                      <a:pt x="0" y="76"/>
                    </a:lnTo>
                    <a:lnTo>
                      <a:pt x="1" y="91"/>
                    </a:lnTo>
                    <a:lnTo>
                      <a:pt x="7" y="105"/>
                    </a:lnTo>
                    <a:lnTo>
                      <a:pt x="14" y="119"/>
                    </a:lnTo>
                    <a:lnTo>
                      <a:pt x="24" y="130"/>
                    </a:lnTo>
                    <a:lnTo>
                      <a:pt x="36" y="140"/>
                    </a:lnTo>
                    <a:lnTo>
                      <a:pt x="49" y="147"/>
                    </a:lnTo>
                    <a:lnTo>
                      <a:pt x="64" y="151"/>
                    </a:lnTo>
                    <a:lnTo>
                      <a:pt x="8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0"/>
              <p:cNvSpPr>
                <a:spLocks/>
              </p:cNvSpPr>
              <p:nvPr/>
            </p:nvSpPr>
            <p:spPr bwMode="auto">
              <a:xfrm>
                <a:off x="577850" y="1295400"/>
                <a:ext cx="33338" cy="33337"/>
              </a:xfrm>
              <a:custGeom>
                <a:avLst/>
                <a:gdLst>
                  <a:gd name="T0" fmla="*/ 31 w 63"/>
                  <a:gd name="T1" fmla="*/ 64 h 64"/>
                  <a:gd name="T2" fmla="*/ 44 w 63"/>
                  <a:gd name="T3" fmla="*/ 61 h 64"/>
                  <a:gd name="T4" fmla="*/ 54 w 63"/>
                  <a:gd name="T5" fmla="*/ 54 h 64"/>
                  <a:gd name="T6" fmla="*/ 61 w 63"/>
                  <a:gd name="T7" fmla="*/ 45 h 64"/>
                  <a:gd name="T8" fmla="*/ 63 w 63"/>
                  <a:gd name="T9" fmla="*/ 32 h 64"/>
                  <a:gd name="T10" fmla="*/ 61 w 63"/>
                  <a:gd name="T11" fmla="*/ 20 h 64"/>
                  <a:gd name="T12" fmla="*/ 54 w 63"/>
                  <a:gd name="T13" fmla="*/ 10 h 64"/>
                  <a:gd name="T14" fmla="*/ 44 w 63"/>
                  <a:gd name="T15" fmla="*/ 3 h 64"/>
                  <a:gd name="T16" fmla="*/ 31 w 63"/>
                  <a:gd name="T17" fmla="*/ 0 h 64"/>
                  <a:gd name="T18" fmla="*/ 19 w 63"/>
                  <a:gd name="T19" fmla="*/ 3 h 64"/>
                  <a:gd name="T20" fmla="*/ 9 w 63"/>
                  <a:gd name="T21" fmla="*/ 10 h 64"/>
                  <a:gd name="T22" fmla="*/ 2 w 63"/>
                  <a:gd name="T23" fmla="*/ 20 h 64"/>
                  <a:gd name="T24" fmla="*/ 0 w 63"/>
                  <a:gd name="T25" fmla="*/ 32 h 64"/>
                  <a:gd name="T26" fmla="*/ 2 w 63"/>
                  <a:gd name="T27" fmla="*/ 45 h 64"/>
                  <a:gd name="T28" fmla="*/ 9 w 63"/>
                  <a:gd name="T29" fmla="*/ 54 h 64"/>
                  <a:gd name="T30" fmla="*/ 19 w 63"/>
                  <a:gd name="T31" fmla="*/ 61 h 64"/>
                  <a:gd name="T32" fmla="*/ 31 w 63"/>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4">
                    <a:moveTo>
                      <a:pt x="31" y="64"/>
                    </a:moveTo>
                    <a:lnTo>
                      <a:pt x="44" y="61"/>
                    </a:lnTo>
                    <a:lnTo>
                      <a:pt x="54" y="54"/>
                    </a:lnTo>
                    <a:lnTo>
                      <a:pt x="61" y="45"/>
                    </a:lnTo>
                    <a:lnTo>
                      <a:pt x="63" y="32"/>
                    </a:lnTo>
                    <a:lnTo>
                      <a:pt x="61" y="20"/>
                    </a:lnTo>
                    <a:lnTo>
                      <a:pt x="54" y="10"/>
                    </a:lnTo>
                    <a:lnTo>
                      <a:pt x="44" y="3"/>
                    </a:lnTo>
                    <a:lnTo>
                      <a:pt x="31" y="0"/>
                    </a:lnTo>
                    <a:lnTo>
                      <a:pt x="19" y="3"/>
                    </a:lnTo>
                    <a:lnTo>
                      <a:pt x="9" y="10"/>
                    </a:lnTo>
                    <a:lnTo>
                      <a:pt x="2" y="20"/>
                    </a:lnTo>
                    <a:lnTo>
                      <a:pt x="0" y="32"/>
                    </a:lnTo>
                    <a:lnTo>
                      <a:pt x="2" y="45"/>
                    </a:lnTo>
                    <a:lnTo>
                      <a:pt x="9" y="54"/>
                    </a:lnTo>
                    <a:lnTo>
                      <a:pt x="19" y="61"/>
                    </a:lnTo>
                    <a:lnTo>
                      <a:pt x="31"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1"/>
              <p:cNvSpPr>
                <a:spLocks/>
              </p:cNvSpPr>
              <p:nvPr/>
            </p:nvSpPr>
            <p:spPr bwMode="auto">
              <a:xfrm>
                <a:off x="773113" y="1247775"/>
                <a:ext cx="85725" cy="80962"/>
              </a:xfrm>
              <a:custGeom>
                <a:avLst/>
                <a:gdLst>
                  <a:gd name="T0" fmla="*/ 82 w 162"/>
                  <a:gd name="T1" fmla="*/ 153 h 153"/>
                  <a:gd name="T2" fmla="*/ 99 w 162"/>
                  <a:gd name="T3" fmla="*/ 152 h 153"/>
                  <a:gd name="T4" fmla="*/ 114 w 162"/>
                  <a:gd name="T5" fmla="*/ 148 h 153"/>
                  <a:gd name="T6" fmla="*/ 126 w 162"/>
                  <a:gd name="T7" fmla="*/ 141 h 153"/>
                  <a:gd name="T8" fmla="*/ 139 w 162"/>
                  <a:gd name="T9" fmla="*/ 131 h 153"/>
                  <a:gd name="T10" fmla="*/ 149 w 162"/>
                  <a:gd name="T11" fmla="*/ 120 h 153"/>
                  <a:gd name="T12" fmla="*/ 155 w 162"/>
                  <a:gd name="T13" fmla="*/ 106 h 153"/>
                  <a:gd name="T14" fmla="*/ 161 w 162"/>
                  <a:gd name="T15" fmla="*/ 92 h 153"/>
                  <a:gd name="T16" fmla="*/ 162 w 162"/>
                  <a:gd name="T17" fmla="*/ 77 h 153"/>
                  <a:gd name="T18" fmla="*/ 161 w 162"/>
                  <a:gd name="T19" fmla="*/ 61 h 153"/>
                  <a:gd name="T20" fmla="*/ 155 w 162"/>
                  <a:gd name="T21" fmla="*/ 47 h 153"/>
                  <a:gd name="T22" fmla="*/ 149 w 162"/>
                  <a:gd name="T23" fmla="*/ 34 h 153"/>
                  <a:gd name="T24" fmla="*/ 139 w 162"/>
                  <a:gd name="T25" fmla="*/ 22 h 153"/>
                  <a:gd name="T26" fmla="*/ 126 w 162"/>
                  <a:gd name="T27" fmla="*/ 13 h 153"/>
                  <a:gd name="T28" fmla="*/ 114 w 162"/>
                  <a:gd name="T29" fmla="*/ 6 h 153"/>
                  <a:gd name="T30" fmla="*/ 99 w 162"/>
                  <a:gd name="T31" fmla="*/ 2 h 153"/>
                  <a:gd name="T32" fmla="*/ 82 w 162"/>
                  <a:gd name="T33" fmla="*/ 0 h 153"/>
                  <a:gd name="T34" fmla="*/ 65 w 162"/>
                  <a:gd name="T35" fmla="*/ 2 h 153"/>
                  <a:gd name="T36" fmla="*/ 50 w 162"/>
                  <a:gd name="T37" fmla="*/ 6 h 153"/>
                  <a:gd name="T38" fmla="*/ 36 w 162"/>
                  <a:gd name="T39" fmla="*/ 13 h 153"/>
                  <a:gd name="T40" fmla="*/ 24 w 162"/>
                  <a:gd name="T41" fmla="*/ 22 h 153"/>
                  <a:gd name="T42" fmla="*/ 14 w 162"/>
                  <a:gd name="T43" fmla="*/ 34 h 153"/>
                  <a:gd name="T44" fmla="*/ 7 w 162"/>
                  <a:gd name="T45" fmla="*/ 47 h 153"/>
                  <a:gd name="T46" fmla="*/ 1 w 162"/>
                  <a:gd name="T47" fmla="*/ 61 h 153"/>
                  <a:gd name="T48" fmla="*/ 0 w 162"/>
                  <a:gd name="T49" fmla="*/ 77 h 153"/>
                  <a:gd name="T50" fmla="*/ 1 w 162"/>
                  <a:gd name="T51" fmla="*/ 92 h 153"/>
                  <a:gd name="T52" fmla="*/ 7 w 162"/>
                  <a:gd name="T53" fmla="*/ 106 h 153"/>
                  <a:gd name="T54" fmla="*/ 14 w 162"/>
                  <a:gd name="T55" fmla="*/ 120 h 153"/>
                  <a:gd name="T56" fmla="*/ 24 w 162"/>
                  <a:gd name="T57" fmla="*/ 131 h 153"/>
                  <a:gd name="T58" fmla="*/ 36 w 162"/>
                  <a:gd name="T59" fmla="*/ 141 h 153"/>
                  <a:gd name="T60" fmla="*/ 50 w 162"/>
                  <a:gd name="T61" fmla="*/ 148 h 153"/>
                  <a:gd name="T62" fmla="*/ 65 w 162"/>
                  <a:gd name="T63" fmla="*/ 152 h 153"/>
                  <a:gd name="T64" fmla="*/ 82 w 162"/>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153">
                    <a:moveTo>
                      <a:pt x="82" y="153"/>
                    </a:moveTo>
                    <a:lnTo>
                      <a:pt x="99" y="152"/>
                    </a:lnTo>
                    <a:lnTo>
                      <a:pt x="114" y="148"/>
                    </a:lnTo>
                    <a:lnTo>
                      <a:pt x="126" y="141"/>
                    </a:lnTo>
                    <a:lnTo>
                      <a:pt x="139" y="131"/>
                    </a:lnTo>
                    <a:lnTo>
                      <a:pt x="149" y="120"/>
                    </a:lnTo>
                    <a:lnTo>
                      <a:pt x="155" y="106"/>
                    </a:lnTo>
                    <a:lnTo>
                      <a:pt x="161" y="92"/>
                    </a:lnTo>
                    <a:lnTo>
                      <a:pt x="162" y="77"/>
                    </a:lnTo>
                    <a:lnTo>
                      <a:pt x="161" y="61"/>
                    </a:lnTo>
                    <a:lnTo>
                      <a:pt x="155" y="47"/>
                    </a:lnTo>
                    <a:lnTo>
                      <a:pt x="149" y="34"/>
                    </a:lnTo>
                    <a:lnTo>
                      <a:pt x="139" y="22"/>
                    </a:lnTo>
                    <a:lnTo>
                      <a:pt x="126" y="13"/>
                    </a:lnTo>
                    <a:lnTo>
                      <a:pt x="114" y="6"/>
                    </a:lnTo>
                    <a:lnTo>
                      <a:pt x="99" y="2"/>
                    </a:lnTo>
                    <a:lnTo>
                      <a:pt x="82" y="0"/>
                    </a:lnTo>
                    <a:lnTo>
                      <a:pt x="65" y="2"/>
                    </a:lnTo>
                    <a:lnTo>
                      <a:pt x="50" y="6"/>
                    </a:lnTo>
                    <a:lnTo>
                      <a:pt x="36" y="13"/>
                    </a:lnTo>
                    <a:lnTo>
                      <a:pt x="24" y="22"/>
                    </a:lnTo>
                    <a:lnTo>
                      <a:pt x="14" y="34"/>
                    </a:lnTo>
                    <a:lnTo>
                      <a:pt x="7" y="47"/>
                    </a:lnTo>
                    <a:lnTo>
                      <a:pt x="1" y="61"/>
                    </a:lnTo>
                    <a:lnTo>
                      <a:pt x="0" y="77"/>
                    </a:lnTo>
                    <a:lnTo>
                      <a:pt x="1" y="92"/>
                    </a:lnTo>
                    <a:lnTo>
                      <a:pt x="7" y="106"/>
                    </a:lnTo>
                    <a:lnTo>
                      <a:pt x="14" y="120"/>
                    </a:lnTo>
                    <a:lnTo>
                      <a:pt x="24" y="131"/>
                    </a:lnTo>
                    <a:lnTo>
                      <a:pt x="36" y="141"/>
                    </a:lnTo>
                    <a:lnTo>
                      <a:pt x="50" y="148"/>
                    </a:lnTo>
                    <a:lnTo>
                      <a:pt x="65" y="152"/>
                    </a:lnTo>
                    <a:lnTo>
                      <a:pt x="8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2"/>
              <p:cNvSpPr>
                <a:spLocks/>
              </p:cNvSpPr>
              <p:nvPr/>
            </p:nvSpPr>
            <p:spPr bwMode="auto">
              <a:xfrm>
                <a:off x="800100" y="1271588"/>
                <a:ext cx="31750" cy="33337"/>
              </a:xfrm>
              <a:custGeom>
                <a:avLst/>
                <a:gdLst>
                  <a:gd name="T0" fmla="*/ 32 w 62"/>
                  <a:gd name="T1" fmla="*/ 64 h 64"/>
                  <a:gd name="T2" fmla="*/ 44 w 62"/>
                  <a:gd name="T3" fmla="*/ 61 h 64"/>
                  <a:gd name="T4" fmla="*/ 54 w 62"/>
                  <a:gd name="T5" fmla="*/ 54 h 64"/>
                  <a:gd name="T6" fmla="*/ 60 w 62"/>
                  <a:gd name="T7" fmla="*/ 44 h 64"/>
                  <a:gd name="T8" fmla="*/ 62 w 62"/>
                  <a:gd name="T9" fmla="*/ 32 h 64"/>
                  <a:gd name="T10" fmla="*/ 60 w 62"/>
                  <a:gd name="T11" fmla="*/ 19 h 64"/>
                  <a:gd name="T12" fmla="*/ 54 w 62"/>
                  <a:gd name="T13" fmla="*/ 9 h 64"/>
                  <a:gd name="T14" fmla="*/ 44 w 62"/>
                  <a:gd name="T15" fmla="*/ 2 h 64"/>
                  <a:gd name="T16" fmla="*/ 32 w 62"/>
                  <a:gd name="T17" fmla="*/ 0 h 64"/>
                  <a:gd name="T18" fmla="*/ 19 w 62"/>
                  <a:gd name="T19" fmla="*/ 2 h 64"/>
                  <a:gd name="T20" fmla="*/ 10 w 62"/>
                  <a:gd name="T21" fmla="*/ 9 h 64"/>
                  <a:gd name="T22" fmla="*/ 3 w 62"/>
                  <a:gd name="T23" fmla="*/ 19 h 64"/>
                  <a:gd name="T24" fmla="*/ 0 w 62"/>
                  <a:gd name="T25" fmla="*/ 32 h 64"/>
                  <a:gd name="T26" fmla="*/ 3 w 62"/>
                  <a:gd name="T27" fmla="*/ 44 h 64"/>
                  <a:gd name="T28" fmla="*/ 10 w 62"/>
                  <a:gd name="T29" fmla="*/ 54 h 64"/>
                  <a:gd name="T30" fmla="*/ 19 w 62"/>
                  <a:gd name="T31" fmla="*/ 61 h 64"/>
                  <a:gd name="T32" fmla="*/ 32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2" y="64"/>
                    </a:moveTo>
                    <a:lnTo>
                      <a:pt x="44" y="61"/>
                    </a:lnTo>
                    <a:lnTo>
                      <a:pt x="54" y="54"/>
                    </a:lnTo>
                    <a:lnTo>
                      <a:pt x="60" y="44"/>
                    </a:lnTo>
                    <a:lnTo>
                      <a:pt x="62" y="32"/>
                    </a:lnTo>
                    <a:lnTo>
                      <a:pt x="60" y="19"/>
                    </a:lnTo>
                    <a:lnTo>
                      <a:pt x="54" y="9"/>
                    </a:lnTo>
                    <a:lnTo>
                      <a:pt x="44" y="2"/>
                    </a:lnTo>
                    <a:lnTo>
                      <a:pt x="32" y="0"/>
                    </a:lnTo>
                    <a:lnTo>
                      <a:pt x="19" y="2"/>
                    </a:lnTo>
                    <a:lnTo>
                      <a:pt x="10" y="9"/>
                    </a:lnTo>
                    <a:lnTo>
                      <a:pt x="3" y="19"/>
                    </a:lnTo>
                    <a:lnTo>
                      <a:pt x="0" y="32"/>
                    </a:lnTo>
                    <a:lnTo>
                      <a:pt x="3" y="44"/>
                    </a:lnTo>
                    <a:lnTo>
                      <a:pt x="10" y="54"/>
                    </a:lnTo>
                    <a:lnTo>
                      <a:pt x="19" y="61"/>
                    </a:lnTo>
                    <a:lnTo>
                      <a:pt x="32"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3"/>
              <p:cNvSpPr>
                <a:spLocks/>
              </p:cNvSpPr>
              <p:nvPr/>
            </p:nvSpPr>
            <p:spPr bwMode="auto">
              <a:xfrm>
                <a:off x="858838" y="1225550"/>
                <a:ext cx="14288" cy="22225"/>
              </a:xfrm>
              <a:custGeom>
                <a:avLst/>
                <a:gdLst>
                  <a:gd name="T0" fmla="*/ 28 w 28"/>
                  <a:gd name="T1" fmla="*/ 36 h 41"/>
                  <a:gd name="T2" fmla="*/ 18 w 28"/>
                  <a:gd name="T3" fmla="*/ 0 h 41"/>
                  <a:gd name="T4" fmla="*/ 0 w 28"/>
                  <a:gd name="T5" fmla="*/ 5 h 41"/>
                  <a:gd name="T6" fmla="*/ 10 w 28"/>
                  <a:gd name="T7" fmla="*/ 41 h 41"/>
                  <a:gd name="T8" fmla="*/ 28 w 28"/>
                  <a:gd name="T9" fmla="*/ 36 h 41"/>
                </a:gdLst>
                <a:ahLst/>
                <a:cxnLst>
                  <a:cxn ang="0">
                    <a:pos x="T0" y="T1"/>
                  </a:cxn>
                  <a:cxn ang="0">
                    <a:pos x="T2" y="T3"/>
                  </a:cxn>
                  <a:cxn ang="0">
                    <a:pos x="T4" y="T5"/>
                  </a:cxn>
                  <a:cxn ang="0">
                    <a:pos x="T6" y="T7"/>
                  </a:cxn>
                  <a:cxn ang="0">
                    <a:pos x="T8" y="T9"/>
                  </a:cxn>
                </a:cxnLst>
                <a:rect l="0" t="0" r="r" b="b"/>
                <a:pathLst>
                  <a:path w="28" h="41">
                    <a:moveTo>
                      <a:pt x="28" y="36"/>
                    </a:moveTo>
                    <a:lnTo>
                      <a:pt x="18" y="0"/>
                    </a:lnTo>
                    <a:lnTo>
                      <a:pt x="0" y="5"/>
                    </a:lnTo>
                    <a:lnTo>
                      <a:pt x="10" y="41"/>
                    </a:lnTo>
                    <a:lnTo>
                      <a:pt x="2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4"/>
              <p:cNvSpPr>
                <a:spLocks/>
              </p:cNvSpPr>
              <p:nvPr/>
            </p:nvSpPr>
            <p:spPr bwMode="auto">
              <a:xfrm>
                <a:off x="565150" y="1217613"/>
                <a:ext cx="271463" cy="66675"/>
              </a:xfrm>
              <a:custGeom>
                <a:avLst/>
                <a:gdLst>
                  <a:gd name="T0" fmla="*/ 504 w 511"/>
                  <a:gd name="T1" fmla="*/ 0 h 127"/>
                  <a:gd name="T2" fmla="*/ 6 w 511"/>
                  <a:gd name="T3" fmla="*/ 60 h 127"/>
                  <a:gd name="T4" fmla="*/ 3 w 511"/>
                  <a:gd name="T5" fmla="*/ 60 h 127"/>
                  <a:gd name="T6" fmla="*/ 2 w 511"/>
                  <a:gd name="T7" fmla="*/ 61 h 127"/>
                  <a:gd name="T8" fmla="*/ 0 w 511"/>
                  <a:gd name="T9" fmla="*/ 64 h 127"/>
                  <a:gd name="T10" fmla="*/ 0 w 511"/>
                  <a:gd name="T11" fmla="*/ 66 h 127"/>
                  <a:gd name="T12" fmla="*/ 0 w 511"/>
                  <a:gd name="T13" fmla="*/ 68 h 127"/>
                  <a:gd name="T14" fmla="*/ 2 w 511"/>
                  <a:gd name="T15" fmla="*/ 70 h 127"/>
                  <a:gd name="T16" fmla="*/ 4 w 511"/>
                  <a:gd name="T17" fmla="*/ 71 h 127"/>
                  <a:gd name="T18" fmla="*/ 7 w 511"/>
                  <a:gd name="T19" fmla="*/ 71 h 127"/>
                  <a:gd name="T20" fmla="*/ 174 w 511"/>
                  <a:gd name="T21" fmla="*/ 52 h 127"/>
                  <a:gd name="T22" fmla="*/ 185 w 511"/>
                  <a:gd name="T23" fmla="*/ 123 h 127"/>
                  <a:gd name="T24" fmla="*/ 186 w 511"/>
                  <a:gd name="T25" fmla="*/ 124 h 127"/>
                  <a:gd name="T26" fmla="*/ 188 w 511"/>
                  <a:gd name="T27" fmla="*/ 125 h 127"/>
                  <a:gd name="T28" fmla="*/ 191 w 511"/>
                  <a:gd name="T29" fmla="*/ 127 h 127"/>
                  <a:gd name="T30" fmla="*/ 192 w 511"/>
                  <a:gd name="T31" fmla="*/ 127 h 127"/>
                  <a:gd name="T32" fmla="*/ 193 w 511"/>
                  <a:gd name="T33" fmla="*/ 127 h 127"/>
                  <a:gd name="T34" fmla="*/ 196 w 511"/>
                  <a:gd name="T35" fmla="*/ 125 h 127"/>
                  <a:gd name="T36" fmla="*/ 198 w 511"/>
                  <a:gd name="T37" fmla="*/ 123 h 127"/>
                  <a:gd name="T38" fmla="*/ 198 w 511"/>
                  <a:gd name="T39" fmla="*/ 120 h 127"/>
                  <a:gd name="T40" fmla="*/ 186 w 511"/>
                  <a:gd name="T41" fmla="*/ 50 h 127"/>
                  <a:gd name="T42" fmla="*/ 317 w 511"/>
                  <a:gd name="T43" fmla="*/ 34 h 127"/>
                  <a:gd name="T44" fmla="*/ 318 w 511"/>
                  <a:gd name="T45" fmla="*/ 85 h 127"/>
                  <a:gd name="T46" fmla="*/ 318 w 511"/>
                  <a:gd name="T47" fmla="*/ 88 h 127"/>
                  <a:gd name="T48" fmla="*/ 320 w 511"/>
                  <a:gd name="T49" fmla="*/ 89 h 127"/>
                  <a:gd name="T50" fmla="*/ 323 w 511"/>
                  <a:gd name="T51" fmla="*/ 91 h 127"/>
                  <a:gd name="T52" fmla="*/ 325 w 511"/>
                  <a:gd name="T53" fmla="*/ 91 h 127"/>
                  <a:gd name="T54" fmla="*/ 327 w 511"/>
                  <a:gd name="T55" fmla="*/ 91 h 127"/>
                  <a:gd name="T56" fmla="*/ 329 w 511"/>
                  <a:gd name="T57" fmla="*/ 89 h 127"/>
                  <a:gd name="T58" fmla="*/ 331 w 511"/>
                  <a:gd name="T59" fmla="*/ 86 h 127"/>
                  <a:gd name="T60" fmla="*/ 331 w 511"/>
                  <a:gd name="T61" fmla="*/ 85 h 127"/>
                  <a:gd name="T62" fmla="*/ 328 w 511"/>
                  <a:gd name="T63" fmla="*/ 32 h 127"/>
                  <a:gd name="T64" fmla="*/ 506 w 511"/>
                  <a:gd name="T65" fmla="*/ 11 h 127"/>
                  <a:gd name="T66" fmla="*/ 509 w 511"/>
                  <a:gd name="T67" fmla="*/ 11 h 127"/>
                  <a:gd name="T68" fmla="*/ 510 w 511"/>
                  <a:gd name="T69" fmla="*/ 10 h 127"/>
                  <a:gd name="T70" fmla="*/ 511 w 511"/>
                  <a:gd name="T71" fmla="*/ 7 h 127"/>
                  <a:gd name="T72" fmla="*/ 511 w 511"/>
                  <a:gd name="T73" fmla="*/ 4 h 127"/>
                  <a:gd name="T74" fmla="*/ 511 w 511"/>
                  <a:gd name="T75" fmla="*/ 3 h 127"/>
                  <a:gd name="T76" fmla="*/ 510 w 511"/>
                  <a:gd name="T77" fmla="*/ 0 h 127"/>
                  <a:gd name="T78" fmla="*/ 507 w 511"/>
                  <a:gd name="T79" fmla="*/ 0 h 127"/>
                  <a:gd name="T80" fmla="*/ 504 w 511"/>
                  <a:gd name="T8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 h="127">
                    <a:moveTo>
                      <a:pt x="504" y="0"/>
                    </a:moveTo>
                    <a:lnTo>
                      <a:pt x="6" y="60"/>
                    </a:lnTo>
                    <a:lnTo>
                      <a:pt x="3" y="60"/>
                    </a:lnTo>
                    <a:lnTo>
                      <a:pt x="2" y="61"/>
                    </a:lnTo>
                    <a:lnTo>
                      <a:pt x="0" y="64"/>
                    </a:lnTo>
                    <a:lnTo>
                      <a:pt x="0" y="66"/>
                    </a:lnTo>
                    <a:lnTo>
                      <a:pt x="0" y="68"/>
                    </a:lnTo>
                    <a:lnTo>
                      <a:pt x="2" y="70"/>
                    </a:lnTo>
                    <a:lnTo>
                      <a:pt x="4" y="71"/>
                    </a:lnTo>
                    <a:lnTo>
                      <a:pt x="7" y="71"/>
                    </a:lnTo>
                    <a:lnTo>
                      <a:pt x="174" y="52"/>
                    </a:lnTo>
                    <a:lnTo>
                      <a:pt x="185" y="123"/>
                    </a:lnTo>
                    <a:lnTo>
                      <a:pt x="186" y="124"/>
                    </a:lnTo>
                    <a:lnTo>
                      <a:pt x="188" y="125"/>
                    </a:lnTo>
                    <a:lnTo>
                      <a:pt x="191" y="127"/>
                    </a:lnTo>
                    <a:lnTo>
                      <a:pt x="192" y="127"/>
                    </a:lnTo>
                    <a:lnTo>
                      <a:pt x="193" y="127"/>
                    </a:lnTo>
                    <a:lnTo>
                      <a:pt x="196" y="125"/>
                    </a:lnTo>
                    <a:lnTo>
                      <a:pt x="198" y="123"/>
                    </a:lnTo>
                    <a:lnTo>
                      <a:pt x="198" y="120"/>
                    </a:lnTo>
                    <a:lnTo>
                      <a:pt x="186" y="50"/>
                    </a:lnTo>
                    <a:lnTo>
                      <a:pt x="317" y="34"/>
                    </a:lnTo>
                    <a:lnTo>
                      <a:pt x="318" y="85"/>
                    </a:lnTo>
                    <a:lnTo>
                      <a:pt x="318" y="88"/>
                    </a:lnTo>
                    <a:lnTo>
                      <a:pt x="320" y="89"/>
                    </a:lnTo>
                    <a:lnTo>
                      <a:pt x="323" y="91"/>
                    </a:lnTo>
                    <a:lnTo>
                      <a:pt x="325" y="91"/>
                    </a:lnTo>
                    <a:lnTo>
                      <a:pt x="327" y="91"/>
                    </a:lnTo>
                    <a:lnTo>
                      <a:pt x="329" y="89"/>
                    </a:lnTo>
                    <a:lnTo>
                      <a:pt x="331" y="86"/>
                    </a:lnTo>
                    <a:lnTo>
                      <a:pt x="331" y="85"/>
                    </a:lnTo>
                    <a:lnTo>
                      <a:pt x="328" y="32"/>
                    </a:lnTo>
                    <a:lnTo>
                      <a:pt x="506" y="11"/>
                    </a:lnTo>
                    <a:lnTo>
                      <a:pt x="509" y="11"/>
                    </a:lnTo>
                    <a:lnTo>
                      <a:pt x="510" y="10"/>
                    </a:lnTo>
                    <a:lnTo>
                      <a:pt x="511" y="7"/>
                    </a:lnTo>
                    <a:lnTo>
                      <a:pt x="511" y="4"/>
                    </a:lnTo>
                    <a:lnTo>
                      <a:pt x="511" y="3"/>
                    </a:lnTo>
                    <a:lnTo>
                      <a:pt x="510" y="0"/>
                    </a:lnTo>
                    <a:lnTo>
                      <a:pt x="507"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5"/>
              <p:cNvSpPr>
                <a:spLocks noChangeArrowheads="1"/>
              </p:cNvSpPr>
              <p:nvPr/>
            </p:nvSpPr>
            <p:spPr bwMode="auto">
              <a:xfrm>
                <a:off x="669925" y="128111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76"/>
              <p:cNvSpPr>
                <a:spLocks noChangeArrowheads="1"/>
              </p:cNvSpPr>
              <p:nvPr/>
            </p:nvSpPr>
            <p:spPr bwMode="auto">
              <a:xfrm>
                <a:off x="741363" y="126206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7"/>
              <p:cNvSpPr>
                <a:spLocks/>
              </p:cNvSpPr>
              <p:nvPr/>
            </p:nvSpPr>
            <p:spPr bwMode="auto">
              <a:xfrm>
                <a:off x="495300" y="1284288"/>
                <a:ext cx="49213" cy="9525"/>
              </a:xfrm>
              <a:custGeom>
                <a:avLst/>
                <a:gdLst>
                  <a:gd name="T0" fmla="*/ 7 w 92"/>
                  <a:gd name="T1" fmla="*/ 16 h 16"/>
                  <a:gd name="T2" fmla="*/ 85 w 92"/>
                  <a:gd name="T3" fmla="*/ 14 h 16"/>
                  <a:gd name="T4" fmla="*/ 85 w 92"/>
                  <a:gd name="T5" fmla="*/ 14 h 16"/>
                  <a:gd name="T6" fmla="*/ 88 w 92"/>
                  <a:gd name="T7" fmla="*/ 14 h 16"/>
                  <a:gd name="T8" fmla="*/ 91 w 92"/>
                  <a:gd name="T9" fmla="*/ 12 h 16"/>
                  <a:gd name="T10" fmla="*/ 92 w 92"/>
                  <a:gd name="T11" fmla="*/ 9 h 16"/>
                  <a:gd name="T12" fmla="*/ 92 w 92"/>
                  <a:gd name="T13" fmla="*/ 7 h 16"/>
                  <a:gd name="T14" fmla="*/ 92 w 92"/>
                  <a:gd name="T15" fmla="*/ 4 h 16"/>
                  <a:gd name="T16" fmla="*/ 89 w 92"/>
                  <a:gd name="T17" fmla="*/ 1 h 16"/>
                  <a:gd name="T18" fmla="*/ 88 w 92"/>
                  <a:gd name="T19" fmla="*/ 0 h 16"/>
                  <a:gd name="T20" fmla="*/ 85 w 92"/>
                  <a:gd name="T21" fmla="*/ 0 h 16"/>
                  <a:gd name="T22" fmla="*/ 85 w 92"/>
                  <a:gd name="T23" fmla="*/ 0 h 16"/>
                  <a:gd name="T24" fmla="*/ 7 w 92"/>
                  <a:gd name="T25" fmla="*/ 2 h 16"/>
                  <a:gd name="T26" fmla="*/ 7 w 92"/>
                  <a:gd name="T27" fmla="*/ 2 h 16"/>
                  <a:gd name="T28" fmla="*/ 5 w 92"/>
                  <a:gd name="T29" fmla="*/ 2 h 16"/>
                  <a:gd name="T30" fmla="*/ 2 w 92"/>
                  <a:gd name="T31" fmla="*/ 4 h 16"/>
                  <a:gd name="T32" fmla="*/ 0 w 92"/>
                  <a:gd name="T33" fmla="*/ 7 h 16"/>
                  <a:gd name="T34" fmla="*/ 0 w 92"/>
                  <a:gd name="T35" fmla="*/ 9 h 16"/>
                  <a:gd name="T36" fmla="*/ 2 w 92"/>
                  <a:gd name="T37" fmla="*/ 12 h 16"/>
                  <a:gd name="T38" fmla="*/ 3 w 92"/>
                  <a:gd name="T39" fmla="*/ 15 h 16"/>
                  <a:gd name="T40" fmla="*/ 5 w 92"/>
                  <a:gd name="T41" fmla="*/ 16 h 16"/>
                  <a:gd name="T42" fmla="*/ 7 w 92"/>
                  <a:gd name="T43" fmla="*/ 16 h 16"/>
                  <a:gd name="T44" fmla="*/ 7 w 92"/>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6">
                    <a:moveTo>
                      <a:pt x="7" y="16"/>
                    </a:moveTo>
                    <a:lnTo>
                      <a:pt x="85" y="14"/>
                    </a:lnTo>
                    <a:lnTo>
                      <a:pt x="85" y="14"/>
                    </a:lnTo>
                    <a:lnTo>
                      <a:pt x="88" y="14"/>
                    </a:lnTo>
                    <a:lnTo>
                      <a:pt x="91" y="12"/>
                    </a:lnTo>
                    <a:lnTo>
                      <a:pt x="92" y="9"/>
                    </a:lnTo>
                    <a:lnTo>
                      <a:pt x="92" y="7"/>
                    </a:lnTo>
                    <a:lnTo>
                      <a:pt x="92" y="4"/>
                    </a:lnTo>
                    <a:lnTo>
                      <a:pt x="89" y="1"/>
                    </a:lnTo>
                    <a:lnTo>
                      <a:pt x="88" y="0"/>
                    </a:lnTo>
                    <a:lnTo>
                      <a:pt x="85" y="0"/>
                    </a:lnTo>
                    <a:lnTo>
                      <a:pt x="85" y="0"/>
                    </a:lnTo>
                    <a:lnTo>
                      <a:pt x="7" y="2"/>
                    </a:lnTo>
                    <a:lnTo>
                      <a:pt x="7" y="2"/>
                    </a:lnTo>
                    <a:lnTo>
                      <a:pt x="5" y="2"/>
                    </a:lnTo>
                    <a:lnTo>
                      <a:pt x="2" y="4"/>
                    </a:lnTo>
                    <a:lnTo>
                      <a:pt x="0" y="7"/>
                    </a:lnTo>
                    <a:lnTo>
                      <a:pt x="0" y="9"/>
                    </a:lnTo>
                    <a:lnTo>
                      <a:pt x="2" y="12"/>
                    </a:lnTo>
                    <a:lnTo>
                      <a:pt x="3" y="15"/>
                    </a:lnTo>
                    <a:lnTo>
                      <a:pt x="5" y="16"/>
                    </a:lnTo>
                    <a:lnTo>
                      <a:pt x="7" y="16"/>
                    </a:lnTo>
                    <a:lnTo>
                      <a:pt x="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78"/>
              <p:cNvSpPr>
                <a:spLocks/>
              </p:cNvSpPr>
              <p:nvPr/>
            </p:nvSpPr>
            <p:spPr bwMode="auto">
              <a:xfrm>
                <a:off x="865188" y="1246188"/>
                <a:ext cx="46038" cy="12700"/>
              </a:xfrm>
              <a:custGeom>
                <a:avLst/>
                <a:gdLst>
                  <a:gd name="T0" fmla="*/ 8 w 86"/>
                  <a:gd name="T1" fmla="*/ 25 h 25"/>
                  <a:gd name="T2" fmla="*/ 80 w 86"/>
                  <a:gd name="T3" fmla="*/ 14 h 25"/>
                  <a:gd name="T4" fmla="*/ 80 w 86"/>
                  <a:gd name="T5" fmla="*/ 14 h 25"/>
                  <a:gd name="T6" fmla="*/ 83 w 86"/>
                  <a:gd name="T7" fmla="*/ 13 h 25"/>
                  <a:gd name="T8" fmla="*/ 86 w 86"/>
                  <a:gd name="T9" fmla="*/ 12 h 25"/>
                  <a:gd name="T10" fmla="*/ 86 w 86"/>
                  <a:gd name="T11" fmla="*/ 9 h 25"/>
                  <a:gd name="T12" fmla="*/ 86 w 86"/>
                  <a:gd name="T13" fmla="*/ 6 h 25"/>
                  <a:gd name="T14" fmla="*/ 86 w 86"/>
                  <a:gd name="T15" fmla="*/ 3 h 25"/>
                  <a:gd name="T16" fmla="*/ 83 w 86"/>
                  <a:gd name="T17" fmla="*/ 0 h 25"/>
                  <a:gd name="T18" fmla="*/ 81 w 86"/>
                  <a:gd name="T19" fmla="*/ 0 h 25"/>
                  <a:gd name="T20" fmla="*/ 79 w 86"/>
                  <a:gd name="T21" fmla="*/ 0 h 25"/>
                  <a:gd name="T22" fmla="*/ 79 w 86"/>
                  <a:gd name="T23" fmla="*/ 0 h 25"/>
                  <a:gd name="T24" fmla="*/ 5 w 86"/>
                  <a:gd name="T25" fmla="*/ 12 h 25"/>
                  <a:gd name="T26" fmla="*/ 5 w 86"/>
                  <a:gd name="T27" fmla="*/ 12 h 25"/>
                  <a:gd name="T28" fmla="*/ 4 w 86"/>
                  <a:gd name="T29" fmla="*/ 13 h 25"/>
                  <a:gd name="T30" fmla="*/ 1 w 86"/>
                  <a:gd name="T31" fmla="*/ 14 h 25"/>
                  <a:gd name="T32" fmla="*/ 0 w 86"/>
                  <a:gd name="T33" fmla="*/ 17 h 25"/>
                  <a:gd name="T34" fmla="*/ 0 w 86"/>
                  <a:gd name="T35" fmla="*/ 20 h 25"/>
                  <a:gd name="T36" fmla="*/ 1 w 86"/>
                  <a:gd name="T37" fmla="*/ 23 h 25"/>
                  <a:gd name="T38" fmla="*/ 2 w 86"/>
                  <a:gd name="T39" fmla="*/ 24 h 25"/>
                  <a:gd name="T40" fmla="*/ 5 w 86"/>
                  <a:gd name="T41" fmla="*/ 25 h 25"/>
                  <a:gd name="T42" fmla="*/ 8 w 86"/>
                  <a:gd name="T43" fmla="*/ 25 h 25"/>
                  <a:gd name="T44" fmla="*/ 8 w 8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25">
                    <a:moveTo>
                      <a:pt x="8" y="25"/>
                    </a:moveTo>
                    <a:lnTo>
                      <a:pt x="80" y="14"/>
                    </a:lnTo>
                    <a:lnTo>
                      <a:pt x="80" y="14"/>
                    </a:lnTo>
                    <a:lnTo>
                      <a:pt x="83" y="13"/>
                    </a:lnTo>
                    <a:lnTo>
                      <a:pt x="86" y="12"/>
                    </a:lnTo>
                    <a:lnTo>
                      <a:pt x="86" y="9"/>
                    </a:lnTo>
                    <a:lnTo>
                      <a:pt x="86" y="6"/>
                    </a:lnTo>
                    <a:lnTo>
                      <a:pt x="86" y="3"/>
                    </a:lnTo>
                    <a:lnTo>
                      <a:pt x="83" y="0"/>
                    </a:lnTo>
                    <a:lnTo>
                      <a:pt x="81" y="0"/>
                    </a:lnTo>
                    <a:lnTo>
                      <a:pt x="79" y="0"/>
                    </a:lnTo>
                    <a:lnTo>
                      <a:pt x="79" y="0"/>
                    </a:lnTo>
                    <a:lnTo>
                      <a:pt x="5" y="12"/>
                    </a:lnTo>
                    <a:lnTo>
                      <a:pt x="5" y="12"/>
                    </a:lnTo>
                    <a:lnTo>
                      <a:pt x="4" y="13"/>
                    </a:lnTo>
                    <a:lnTo>
                      <a:pt x="1" y="14"/>
                    </a:lnTo>
                    <a:lnTo>
                      <a:pt x="0" y="17"/>
                    </a:lnTo>
                    <a:lnTo>
                      <a:pt x="0" y="20"/>
                    </a:lnTo>
                    <a:lnTo>
                      <a:pt x="1" y="23"/>
                    </a:lnTo>
                    <a:lnTo>
                      <a:pt x="2" y="24"/>
                    </a:lnTo>
                    <a:lnTo>
                      <a:pt x="5" y="25"/>
                    </a:lnTo>
                    <a:lnTo>
                      <a:pt x="8" y="25"/>
                    </a:lnTo>
                    <a:lnTo>
                      <a:pt x="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79"/>
              <p:cNvSpPr>
                <a:spLocks/>
              </p:cNvSpPr>
              <p:nvPr/>
            </p:nvSpPr>
            <p:spPr bwMode="auto">
              <a:xfrm>
                <a:off x="846138" y="1622425"/>
                <a:ext cx="60325" cy="69850"/>
              </a:xfrm>
              <a:custGeom>
                <a:avLst/>
                <a:gdLst>
                  <a:gd name="T0" fmla="*/ 0 w 112"/>
                  <a:gd name="T1" fmla="*/ 0 h 132"/>
                  <a:gd name="T2" fmla="*/ 0 w 112"/>
                  <a:gd name="T3" fmla="*/ 126 h 132"/>
                  <a:gd name="T4" fmla="*/ 112 w 112"/>
                  <a:gd name="T5" fmla="*/ 132 h 132"/>
                  <a:gd name="T6" fmla="*/ 112 w 112"/>
                  <a:gd name="T7" fmla="*/ 4 h 132"/>
                  <a:gd name="T8" fmla="*/ 0 w 112"/>
                  <a:gd name="T9" fmla="*/ 0 h 132"/>
                </a:gdLst>
                <a:ahLst/>
                <a:cxnLst>
                  <a:cxn ang="0">
                    <a:pos x="T0" y="T1"/>
                  </a:cxn>
                  <a:cxn ang="0">
                    <a:pos x="T2" y="T3"/>
                  </a:cxn>
                  <a:cxn ang="0">
                    <a:pos x="T4" y="T5"/>
                  </a:cxn>
                  <a:cxn ang="0">
                    <a:pos x="T6" y="T7"/>
                  </a:cxn>
                  <a:cxn ang="0">
                    <a:pos x="T8" y="T9"/>
                  </a:cxn>
                </a:cxnLst>
                <a:rect l="0" t="0" r="r" b="b"/>
                <a:pathLst>
                  <a:path w="112" h="132">
                    <a:moveTo>
                      <a:pt x="0" y="0"/>
                    </a:moveTo>
                    <a:lnTo>
                      <a:pt x="0" y="126"/>
                    </a:lnTo>
                    <a:lnTo>
                      <a:pt x="112" y="132"/>
                    </a:lnTo>
                    <a:lnTo>
                      <a:pt x="11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0"/>
              <p:cNvSpPr>
                <a:spLocks/>
              </p:cNvSpPr>
              <p:nvPr/>
            </p:nvSpPr>
            <p:spPr bwMode="auto">
              <a:xfrm>
                <a:off x="920750" y="1624013"/>
                <a:ext cx="60325" cy="71437"/>
              </a:xfrm>
              <a:custGeom>
                <a:avLst/>
                <a:gdLst>
                  <a:gd name="T0" fmla="*/ 0 w 113"/>
                  <a:gd name="T1" fmla="*/ 0 h 133"/>
                  <a:gd name="T2" fmla="*/ 0 w 113"/>
                  <a:gd name="T3" fmla="*/ 129 h 133"/>
                  <a:gd name="T4" fmla="*/ 113 w 113"/>
                  <a:gd name="T5" fmla="*/ 133 h 133"/>
                  <a:gd name="T6" fmla="*/ 113 w 113"/>
                  <a:gd name="T7" fmla="*/ 4 h 133"/>
                  <a:gd name="T8" fmla="*/ 0 w 113"/>
                  <a:gd name="T9" fmla="*/ 0 h 133"/>
                </a:gdLst>
                <a:ahLst/>
                <a:cxnLst>
                  <a:cxn ang="0">
                    <a:pos x="T0" y="T1"/>
                  </a:cxn>
                  <a:cxn ang="0">
                    <a:pos x="T2" y="T3"/>
                  </a:cxn>
                  <a:cxn ang="0">
                    <a:pos x="T4" y="T5"/>
                  </a:cxn>
                  <a:cxn ang="0">
                    <a:pos x="T6" y="T7"/>
                  </a:cxn>
                  <a:cxn ang="0">
                    <a:pos x="T8" y="T9"/>
                  </a:cxn>
                </a:cxnLst>
                <a:rect l="0" t="0" r="r" b="b"/>
                <a:pathLst>
                  <a:path w="113" h="133">
                    <a:moveTo>
                      <a:pt x="0" y="0"/>
                    </a:moveTo>
                    <a:lnTo>
                      <a:pt x="0" y="129"/>
                    </a:lnTo>
                    <a:lnTo>
                      <a:pt x="113" y="133"/>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1"/>
              <p:cNvSpPr>
                <a:spLocks/>
              </p:cNvSpPr>
              <p:nvPr/>
            </p:nvSpPr>
            <p:spPr bwMode="auto">
              <a:xfrm>
                <a:off x="990600" y="1627188"/>
                <a:ext cx="60325" cy="71437"/>
              </a:xfrm>
              <a:custGeom>
                <a:avLst/>
                <a:gdLst>
                  <a:gd name="T0" fmla="*/ 0 w 113"/>
                  <a:gd name="T1" fmla="*/ 0 h 135"/>
                  <a:gd name="T2" fmla="*/ 0 w 113"/>
                  <a:gd name="T3" fmla="*/ 131 h 135"/>
                  <a:gd name="T4" fmla="*/ 113 w 113"/>
                  <a:gd name="T5" fmla="*/ 135 h 135"/>
                  <a:gd name="T6" fmla="*/ 113 w 113"/>
                  <a:gd name="T7" fmla="*/ 4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31"/>
                    </a:lnTo>
                    <a:lnTo>
                      <a:pt x="113" y="135"/>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2"/>
              <p:cNvSpPr>
                <a:spLocks/>
              </p:cNvSpPr>
              <p:nvPr/>
            </p:nvSpPr>
            <p:spPr bwMode="auto">
              <a:xfrm>
                <a:off x="846138" y="1698625"/>
                <a:ext cx="60325" cy="69850"/>
              </a:xfrm>
              <a:custGeom>
                <a:avLst/>
                <a:gdLst>
                  <a:gd name="T0" fmla="*/ 0 w 112"/>
                  <a:gd name="T1" fmla="*/ 0 h 133"/>
                  <a:gd name="T2" fmla="*/ 0 w 112"/>
                  <a:gd name="T3" fmla="*/ 126 h 133"/>
                  <a:gd name="T4" fmla="*/ 112 w 112"/>
                  <a:gd name="T5" fmla="*/ 133 h 133"/>
                  <a:gd name="T6" fmla="*/ 112 w 112"/>
                  <a:gd name="T7" fmla="*/ 5 h 133"/>
                  <a:gd name="T8" fmla="*/ 0 w 112"/>
                  <a:gd name="T9" fmla="*/ 0 h 133"/>
                </a:gdLst>
                <a:ahLst/>
                <a:cxnLst>
                  <a:cxn ang="0">
                    <a:pos x="T0" y="T1"/>
                  </a:cxn>
                  <a:cxn ang="0">
                    <a:pos x="T2" y="T3"/>
                  </a:cxn>
                  <a:cxn ang="0">
                    <a:pos x="T4" y="T5"/>
                  </a:cxn>
                  <a:cxn ang="0">
                    <a:pos x="T6" y="T7"/>
                  </a:cxn>
                  <a:cxn ang="0">
                    <a:pos x="T8" y="T9"/>
                  </a:cxn>
                </a:cxnLst>
                <a:rect l="0" t="0" r="r" b="b"/>
                <a:pathLst>
                  <a:path w="112" h="133">
                    <a:moveTo>
                      <a:pt x="0" y="0"/>
                    </a:moveTo>
                    <a:lnTo>
                      <a:pt x="0" y="126"/>
                    </a:lnTo>
                    <a:lnTo>
                      <a:pt x="112" y="133"/>
                    </a:lnTo>
                    <a:lnTo>
                      <a:pt x="112"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3"/>
              <p:cNvSpPr>
                <a:spLocks/>
              </p:cNvSpPr>
              <p:nvPr/>
            </p:nvSpPr>
            <p:spPr bwMode="auto">
              <a:xfrm>
                <a:off x="920750" y="1701800"/>
                <a:ext cx="60325" cy="71437"/>
              </a:xfrm>
              <a:custGeom>
                <a:avLst/>
                <a:gdLst>
                  <a:gd name="T0" fmla="*/ 0 w 113"/>
                  <a:gd name="T1" fmla="*/ 0 h 135"/>
                  <a:gd name="T2" fmla="*/ 0 w 113"/>
                  <a:gd name="T3" fmla="*/ 128 h 135"/>
                  <a:gd name="T4" fmla="*/ 113 w 113"/>
                  <a:gd name="T5" fmla="*/ 135 h 135"/>
                  <a:gd name="T6" fmla="*/ 113 w 113"/>
                  <a:gd name="T7" fmla="*/ 5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28"/>
                    </a:lnTo>
                    <a:lnTo>
                      <a:pt x="113" y="135"/>
                    </a:lnTo>
                    <a:lnTo>
                      <a:pt x="113"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84"/>
              <p:cNvSpPr>
                <a:spLocks/>
              </p:cNvSpPr>
              <p:nvPr/>
            </p:nvSpPr>
            <p:spPr bwMode="auto">
              <a:xfrm>
                <a:off x="990600" y="1704975"/>
                <a:ext cx="60325" cy="71437"/>
              </a:xfrm>
              <a:custGeom>
                <a:avLst/>
                <a:gdLst>
                  <a:gd name="T0" fmla="*/ 0 w 113"/>
                  <a:gd name="T1" fmla="*/ 0 h 137"/>
                  <a:gd name="T2" fmla="*/ 0 w 113"/>
                  <a:gd name="T3" fmla="*/ 131 h 137"/>
                  <a:gd name="T4" fmla="*/ 113 w 113"/>
                  <a:gd name="T5" fmla="*/ 137 h 137"/>
                  <a:gd name="T6" fmla="*/ 113 w 113"/>
                  <a:gd name="T7" fmla="*/ 6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31"/>
                    </a:lnTo>
                    <a:lnTo>
                      <a:pt x="113" y="137"/>
                    </a:lnTo>
                    <a:lnTo>
                      <a:pt x="113"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5"/>
              <p:cNvSpPr>
                <a:spLocks/>
              </p:cNvSpPr>
              <p:nvPr/>
            </p:nvSpPr>
            <p:spPr bwMode="auto">
              <a:xfrm>
                <a:off x="846138" y="1771650"/>
                <a:ext cx="60325" cy="71437"/>
              </a:xfrm>
              <a:custGeom>
                <a:avLst/>
                <a:gdLst>
                  <a:gd name="T0" fmla="*/ 0 w 112"/>
                  <a:gd name="T1" fmla="*/ 0 h 135"/>
                  <a:gd name="T2" fmla="*/ 0 w 112"/>
                  <a:gd name="T3" fmla="*/ 127 h 135"/>
                  <a:gd name="T4" fmla="*/ 112 w 112"/>
                  <a:gd name="T5" fmla="*/ 135 h 135"/>
                  <a:gd name="T6" fmla="*/ 112 w 112"/>
                  <a:gd name="T7" fmla="*/ 7 h 135"/>
                  <a:gd name="T8" fmla="*/ 0 w 112"/>
                  <a:gd name="T9" fmla="*/ 0 h 135"/>
                </a:gdLst>
                <a:ahLst/>
                <a:cxnLst>
                  <a:cxn ang="0">
                    <a:pos x="T0" y="T1"/>
                  </a:cxn>
                  <a:cxn ang="0">
                    <a:pos x="T2" y="T3"/>
                  </a:cxn>
                  <a:cxn ang="0">
                    <a:pos x="T4" y="T5"/>
                  </a:cxn>
                  <a:cxn ang="0">
                    <a:pos x="T6" y="T7"/>
                  </a:cxn>
                  <a:cxn ang="0">
                    <a:pos x="T8" y="T9"/>
                  </a:cxn>
                </a:cxnLst>
                <a:rect l="0" t="0" r="r" b="b"/>
                <a:pathLst>
                  <a:path w="112" h="135">
                    <a:moveTo>
                      <a:pt x="0" y="0"/>
                    </a:moveTo>
                    <a:lnTo>
                      <a:pt x="0" y="127"/>
                    </a:lnTo>
                    <a:lnTo>
                      <a:pt x="112" y="135"/>
                    </a:lnTo>
                    <a:lnTo>
                      <a:pt x="112"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86"/>
              <p:cNvSpPr>
                <a:spLocks/>
              </p:cNvSpPr>
              <p:nvPr/>
            </p:nvSpPr>
            <p:spPr bwMode="auto">
              <a:xfrm>
                <a:off x="920750" y="1776413"/>
                <a:ext cx="60325" cy="73025"/>
              </a:xfrm>
              <a:custGeom>
                <a:avLst/>
                <a:gdLst>
                  <a:gd name="T0" fmla="*/ 0 w 113"/>
                  <a:gd name="T1" fmla="*/ 0 h 137"/>
                  <a:gd name="T2" fmla="*/ 0 w 113"/>
                  <a:gd name="T3" fmla="*/ 128 h 137"/>
                  <a:gd name="T4" fmla="*/ 113 w 113"/>
                  <a:gd name="T5" fmla="*/ 137 h 137"/>
                  <a:gd name="T6" fmla="*/ 113 w 113"/>
                  <a:gd name="T7" fmla="*/ 8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28"/>
                    </a:lnTo>
                    <a:lnTo>
                      <a:pt x="113" y="137"/>
                    </a:lnTo>
                    <a:lnTo>
                      <a:pt x="1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7"/>
              <p:cNvSpPr>
                <a:spLocks/>
              </p:cNvSpPr>
              <p:nvPr/>
            </p:nvSpPr>
            <p:spPr bwMode="auto">
              <a:xfrm>
                <a:off x="990600" y="1781175"/>
                <a:ext cx="60325" cy="73025"/>
              </a:xfrm>
              <a:custGeom>
                <a:avLst/>
                <a:gdLst>
                  <a:gd name="T0" fmla="*/ 0 w 113"/>
                  <a:gd name="T1" fmla="*/ 0 h 138"/>
                  <a:gd name="T2" fmla="*/ 0 w 113"/>
                  <a:gd name="T3" fmla="*/ 130 h 138"/>
                  <a:gd name="T4" fmla="*/ 113 w 113"/>
                  <a:gd name="T5" fmla="*/ 138 h 138"/>
                  <a:gd name="T6" fmla="*/ 113 w 113"/>
                  <a:gd name="T7" fmla="*/ 7 h 138"/>
                  <a:gd name="T8" fmla="*/ 0 w 113"/>
                  <a:gd name="T9" fmla="*/ 0 h 138"/>
                </a:gdLst>
                <a:ahLst/>
                <a:cxnLst>
                  <a:cxn ang="0">
                    <a:pos x="T0" y="T1"/>
                  </a:cxn>
                  <a:cxn ang="0">
                    <a:pos x="T2" y="T3"/>
                  </a:cxn>
                  <a:cxn ang="0">
                    <a:pos x="T4" y="T5"/>
                  </a:cxn>
                  <a:cxn ang="0">
                    <a:pos x="T6" y="T7"/>
                  </a:cxn>
                  <a:cxn ang="0">
                    <a:pos x="T8" y="T9"/>
                  </a:cxn>
                </a:cxnLst>
                <a:rect l="0" t="0" r="r" b="b"/>
                <a:pathLst>
                  <a:path w="113" h="138">
                    <a:moveTo>
                      <a:pt x="0" y="0"/>
                    </a:moveTo>
                    <a:lnTo>
                      <a:pt x="0" y="130"/>
                    </a:lnTo>
                    <a:lnTo>
                      <a:pt x="113" y="138"/>
                    </a:lnTo>
                    <a:lnTo>
                      <a:pt x="1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8"/>
              <p:cNvSpPr>
                <a:spLocks/>
              </p:cNvSpPr>
              <p:nvPr/>
            </p:nvSpPr>
            <p:spPr bwMode="auto">
              <a:xfrm>
                <a:off x="854075" y="1630363"/>
                <a:ext cx="44450" cy="53975"/>
              </a:xfrm>
              <a:custGeom>
                <a:avLst/>
                <a:gdLst>
                  <a:gd name="T0" fmla="*/ 84 w 84"/>
                  <a:gd name="T1" fmla="*/ 102 h 102"/>
                  <a:gd name="T2" fmla="*/ 84 w 84"/>
                  <a:gd name="T3" fmla="*/ 3 h 102"/>
                  <a:gd name="T4" fmla="*/ 0 w 84"/>
                  <a:gd name="T5" fmla="*/ 0 h 102"/>
                  <a:gd name="T6" fmla="*/ 0 w 84"/>
                  <a:gd name="T7" fmla="*/ 99 h 102"/>
                  <a:gd name="T8" fmla="*/ 84 w 84"/>
                  <a:gd name="T9" fmla="*/ 102 h 102"/>
                </a:gdLst>
                <a:ahLst/>
                <a:cxnLst>
                  <a:cxn ang="0">
                    <a:pos x="T0" y="T1"/>
                  </a:cxn>
                  <a:cxn ang="0">
                    <a:pos x="T2" y="T3"/>
                  </a:cxn>
                  <a:cxn ang="0">
                    <a:pos x="T4" y="T5"/>
                  </a:cxn>
                  <a:cxn ang="0">
                    <a:pos x="T6" y="T7"/>
                  </a:cxn>
                  <a:cxn ang="0">
                    <a:pos x="T8" y="T9"/>
                  </a:cxn>
                </a:cxnLst>
                <a:rect l="0" t="0" r="r" b="b"/>
                <a:pathLst>
                  <a:path w="84" h="102">
                    <a:moveTo>
                      <a:pt x="84" y="102"/>
                    </a:moveTo>
                    <a:lnTo>
                      <a:pt x="84" y="3"/>
                    </a:lnTo>
                    <a:lnTo>
                      <a:pt x="0" y="0"/>
                    </a:lnTo>
                    <a:lnTo>
                      <a:pt x="0" y="99"/>
                    </a:lnTo>
                    <a:lnTo>
                      <a:pt x="84" y="10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9"/>
              <p:cNvSpPr>
                <a:spLocks/>
              </p:cNvSpPr>
              <p:nvPr/>
            </p:nvSpPr>
            <p:spPr bwMode="auto">
              <a:xfrm>
                <a:off x="928688" y="1631950"/>
                <a:ext cx="44450" cy="55562"/>
              </a:xfrm>
              <a:custGeom>
                <a:avLst/>
                <a:gdLst>
                  <a:gd name="T0" fmla="*/ 85 w 85"/>
                  <a:gd name="T1" fmla="*/ 103 h 103"/>
                  <a:gd name="T2" fmla="*/ 85 w 85"/>
                  <a:gd name="T3" fmla="*/ 3 h 103"/>
                  <a:gd name="T4" fmla="*/ 0 w 85"/>
                  <a:gd name="T5" fmla="*/ 0 h 103"/>
                  <a:gd name="T6" fmla="*/ 0 w 85"/>
                  <a:gd name="T7" fmla="*/ 100 h 103"/>
                  <a:gd name="T8" fmla="*/ 85 w 85"/>
                  <a:gd name="T9" fmla="*/ 103 h 103"/>
                </a:gdLst>
                <a:ahLst/>
                <a:cxnLst>
                  <a:cxn ang="0">
                    <a:pos x="T0" y="T1"/>
                  </a:cxn>
                  <a:cxn ang="0">
                    <a:pos x="T2" y="T3"/>
                  </a:cxn>
                  <a:cxn ang="0">
                    <a:pos x="T4" y="T5"/>
                  </a:cxn>
                  <a:cxn ang="0">
                    <a:pos x="T6" y="T7"/>
                  </a:cxn>
                  <a:cxn ang="0">
                    <a:pos x="T8" y="T9"/>
                  </a:cxn>
                </a:cxnLst>
                <a:rect l="0" t="0" r="r" b="b"/>
                <a:pathLst>
                  <a:path w="85" h="103">
                    <a:moveTo>
                      <a:pt x="85" y="103"/>
                    </a:moveTo>
                    <a:lnTo>
                      <a:pt x="85" y="3"/>
                    </a:lnTo>
                    <a:lnTo>
                      <a:pt x="0" y="0"/>
                    </a:lnTo>
                    <a:lnTo>
                      <a:pt x="0" y="100"/>
                    </a:lnTo>
                    <a:lnTo>
                      <a:pt x="85"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0"/>
              <p:cNvSpPr>
                <a:spLocks/>
              </p:cNvSpPr>
              <p:nvPr/>
            </p:nvSpPr>
            <p:spPr bwMode="auto">
              <a:xfrm>
                <a:off x="998538" y="1635125"/>
                <a:ext cx="44450" cy="55562"/>
              </a:xfrm>
              <a:custGeom>
                <a:avLst/>
                <a:gdLst>
                  <a:gd name="T0" fmla="*/ 85 w 85"/>
                  <a:gd name="T1" fmla="*/ 105 h 105"/>
                  <a:gd name="T2" fmla="*/ 85 w 85"/>
                  <a:gd name="T3" fmla="*/ 3 h 105"/>
                  <a:gd name="T4" fmla="*/ 0 w 85"/>
                  <a:gd name="T5" fmla="*/ 0 h 105"/>
                  <a:gd name="T6" fmla="*/ 0 w 85"/>
                  <a:gd name="T7" fmla="*/ 102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3"/>
                    </a:lnTo>
                    <a:lnTo>
                      <a:pt x="0" y="0"/>
                    </a:lnTo>
                    <a:lnTo>
                      <a:pt x="0" y="102"/>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1"/>
              <p:cNvSpPr>
                <a:spLocks/>
              </p:cNvSpPr>
              <p:nvPr/>
            </p:nvSpPr>
            <p:spPr bwMode="auto">
              <a:xfrm>
                <a:off x="854075" y="1706563"/>
                <a:ext cx="44450" cy="53975"/>
              </a:xfrm>
              <a:custGeom>
                <a:avLst/>
                <a:gdLst>
                  <a:gd name="T0" fmla="*/ 84 w 84"/>
                  <a:gd name="T1" fmla="*/ 103 h 103"/>
                  <a:gd name="T2" fmla="*/ 84 w 84"/>
                  <a:gd name="T3" fmla="*/ 3 h 103"/>
                  <a:gd name="T4" fmla="*/ 0 w 84"/>
                  <a:gd name="T5" fmla="*/ 0 h 103"/>
                  <a:gd name="T6" fmla="*/ 0 w 84"/>
                  <a:gd name="T7" fmla="*/ 98 h 103"/>
                  <a:gd name="T8" fmla="*/ 84 w 84"/>
                  <a:gd name="T9" fmla="*/ 103 h 103"/>
                </a:gdLst>
                <a:ahLst/>
                <a:cxnLst>
                  <a:cxn ang="0">
                    <a:pos x="T0" y="T1"/>
                  </a:cxn>
                  <a:cxn ang="0">
                    <a:pos x="T2" y="T3"/>
                  </a:cxn>
                  <a:cxn ang="0">
                    <a:pos x="T4" y="T5"/>
                  </a:cxn>
                  <a:cxn ang="0">
                    <a:pos x="T6" y="T7"/>
                  </a:cxn>
                  <a:cxn ang="0">
                    <a:pos x="T8" y="T9"/>
                  </a:cxn>
                </a:cxnLst>
                <a:rect l="0" t="0" r="r" b="b"/>
                <a:pathLst>
                  <a:path w="84" h="103">
                    <a:moveTo>
                      <a:pt x="84" y="103"/>
                    </a:moveTo>
                    <a:lnTo>
                      <a:pt x="84" y="3"/>
                    </a:lnTo>
                    <a:lnTo>
                      <a:pt x="0" y="0"/>
                    </a:lnTo>
                    <a:lnTo>
                      <a:pt x="0" y="98"/>
                    </a:lnTo>
                    <a:lnTo>
                      <a:pt x="84"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2"/>
              <p:cNvSpPr>
                <a:spLocks/>
              </p:cNvSpPr>
              <p:nvPr/>
            </p:nvSpPr>
            <p:spPr bwMode="auto">
              <a:xfrm>
                <a:off x="928688" y="1709738"/>
                <a:ext cx="44450" cy="55562"/>
              </a:xfrm>
              <a:custGeom>
                <a:avLst/>
                <a:gdLst>
                  <a:gd name="T0" fmla="*/ 85 w 85"/>
                  <a:gd name="T1" fmla="*/ 105 h 105"/>
                  <a:gd name="T2" fmla="*/ 85 w 85"/>
                  <a:gd name="T3" fmla="*/ 4 h 105"/>
                  <a:gd name="T4" fmla="*/ 0 w 85"/>
                  <a:gd name="T5" fmla="*/ 0 h 105"/>
                  <a:gd name="T6" fmla="*/ 0 w 85"/>
                  <a:gd name="T7" fmla="*/ 100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4"/>
                    </a:lnTo>
                    <a:lnTo>
                      <a:pt x="0" y="0"/>
                    </a:lnTo>
                    <a:lnTo>
                      <a:pt x="0" y="100"/>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3"/>
              <p:cNvSpPr>
                <a:spLocks/>
              </p:cNvSpPr>
              <p:nvPr/>
            </p:nvSpPr>
            <p:spPr bwMode="auto">
              <a:xfrm>
                <a:off x="998538" y="1712913"/>
                <a:ext cx="44450" cy="57150"/>
              </a:xfrm>
              <a:custGeom>
                <a:avLst/>
                <a:gdLst>
                  <a:gd name="T0" fmla="*/ 85 w 85"/>
                  <a:gd name="T1" fmla="*/ 107 h 107"/>
                  <a:gd name="T2" fmla="*/ 85 w 85"/>
                  <a:gd name="T3" fmla="*/ 4 h 107"/>
                  <a:gd name="T4" fmla="*/ 0 w 85"/>
                  <a:gd name="T5" fmla="*/ 0 h 107"/>
                  <a:gd name="T6" fmla="*/ 0 w 85"/>
                  <a:gd name="T7" fmla="*/ 101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4"/>
                    </a:lnTo>
                    <a:lnTo>
                      <a:pt x="0" y="0"/>
                    </a:lnTo>
                    <a:lnTo>
                      <a:pt x="0" y="101"/>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4"/>
              <p:cNvSpPr>
                <a:spLocks/>
              </p:cNvSpPr>
              <p:nvPr/>
            </p:nvSpPr>
            <p:spPr bwMode="auto">
              <a:xfrm>
                <a:off x="854075" y="1781175"/>
                <a:ext cx="44450" cy="53975"/>
              </a:xfrm>
              <a:custGeom>
                <a:avLst/>
                <a:gdLst>
                  <a:gd name="T0" fmla="*/ 84 w 84"/>
                  <a:gd name="T1" fmla="*/ 104 h 104"/>
                  <a:gd name="T2" fmla="*/ 84 w 84"/>
                  <a:gd name="T3" fmla="*/ 5 h 104"/>
                  <a:gd name="T4" fmla="*/ 0 w 84"/>
                  <a:gd name="T5" fmla="*/ 0 h 104"/>
                  <a:gd name="T6" fmla="*/ 0 w 84"/>
                  <a:gd name="T7" fmla="*/ 97 h 104"/>
                  <a:gd name="T8" fmla="*/ 84 w 84"/>
                  <a:gd name="T9" fmla="*/ 104 h 104"/>
                </a:gdLst>
                <a:ahLst/>
                <a:cxnLst>
                  <a:cxn ang="0">
                    <a:pos x="T0" y="T1"/>
                  </a:cxn>
                  <a:cxn ang="0">
                    <a:pos x="T2" y="T3"/>
                  </a:cxn>
                  <a:cxn ang="0">
                    <a:pos x="T4" y="T5"/>
                  </a:cxn>
                  <a:cxn ang="0">
                    <a:pos x="T6" y="T7"/>
                  </a:cxn>
                  <a:cxn ang="0">
                    <a:pos x="T8" y="T9"/>
                  </a:cxn>
                </a:cxnLst>
                <a:rect l="0" t="0" r="r" b="b"/>
                <a:pathLst>
                  <a:path w="84" h="104">
                    <a:moveTo>
                      <a:pt x="84" y="104"/>
                    </a:moveTo>
                    <a:lnTo>
                      <a:pt x="84" y="5"/>
                    </a:lnTo>
                    <a:lnTo>
                      <a:pt x="0" y="0"/>
                    </a:lnTo>
                    <a:lnTo>
                      <a:pt x="0" y="97"/>
                    </a:lnTo>
                    <a:lnTo>
                      <a:pt x="84" y="104"/>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5"/>
              <p:cNvSpPr>
                <a:spLocks/>
              </p:cNvSpPr>
              <p:nvPr/>
            </p:nvSpPr>
            <p:spPr bwMode="auto">
              <a:xfrm>
                <a:off x="928688" y="1784350"/>
                <a:ext cx="44450" cy="57150"/>
              </a:xfrm>
              <a:custGeom>
                <a:avLst/>
                <a:gdLst>
                  <a:gd name="T0" fmla="*/ 85 w 85"/>
                  <a:gd name="T1" fmla="*/ 107 h 107"/>
                  <a:gd name="T2" fmla="*/ 85 w 85"/>
                  <a:gd name="T3" fmla="*/ 6 h 107"/>
                  <a:gd name="T4" fmla="*/ 0 w 85"/>
                  <a:gd name="T5" fmla="*/ 0 h 107"/>
                  <a:gd name="T6" fmla="*/ 0 w 85"/>
                  <a:gd name="T7" fmla="*/ 100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6"/>
                    </a:lnTo>
                    <a:lnTo>
                      <a:pt x="0" y="0"/>
                    </a:lnTo>
                    <a:lnTo>
                      <a:pt x="0" y="100"/>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6"/>
              <p:cNvSpPr>
                <a:spLocks/>
              </p:cNvSpPr>
              <p:nvPr/>
            </p:nvSpPr>
            <p:spPr bwMode="auto">
              <a:xfrm>
                <a:off x="998538" y="1789113"/>
                <a:ext cx="44450" cy="57150"/>
              </a:xfrm>
              <a:custGeom>
                <a:avLst/>
                <a:gdLst>
                  <a:gd name="T0" fmla="*/ 85 w 85"/>
                  <a:gd name="T1" fmla="*/ 109 h 109"/>
                  <a:gd name="T2" fmla="*/ 85 w 85"/>
                  <a:gd name="T3" fmla="*/ 6 h 109"/>
                  <a:gd name="T4" fmla="*/ 0 w 85"/>
                  <a:gd name="T5" fmla="*/ 0 h 109"/>
                  <a:gd name="T6" fmla="*/ 0 w 85"/>
                  <a:gd name="T7" fmla="*/ 102 h 109"/>
                  <a:gd name="T8" fmla="*/ 85 w 85"/>
                  <a:gd name="T9" fmla="*/ 109 h 109"/>
                </a:gdLst>
                <a:ahLst/>
                <a:cxnLst>
                  <a:cxn ang="0">
                    <a:pos x="T0" y="T1"/>
                  </a:cxn>
                  <a:cxn ang="0">
                    <a:pos x="T2" y="T3"/>
                  </a:cxn>
                  <a:cxn ang="0">
                    <a:pos x="T4" y="T5"/>
                  </a:cxn>
                  <a:cxn ang="0">
                    <a:pos x="T6" y="T7"/>
                  </a:cxn>
                  <a:cxn ang="0">
                    <a:pos x="T8" y="T9"/>
                  </a:cxn>
                </a:cxnLst>
                <a:rect l="0" t="0" r="r" b="b"/>
                <a:pathLst>
                  <a:path w="85" h="109">
                    <a:moveTo>
                      <a:pt x="85" y="109"/>
                    </a:moveTo>
                    <a:lnTo>
                      <a:pt x="85" y="6"/>
                    </a:lnTo>
                    <a:lnTo>
                      <a:pt x="0" y="0"/>
                    </a:lnTo>
                    <a:lnTo>
                      <a:pt x="0" y="102"/>
                    </a:lnTo>
                    <a:lnTo>
                      <a:pt x="85" y="109"/>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7"/>
              <p:cNvSpPr>
                <a:spLocks/>
              </p:cNvSpPr>
              <p:nvPr/>
            </p:nvSpPr>
            <p:spPr bwMode="auto">
              <a:xfrm>
                <a:off x="1312863" y="1687513"/>
                <a:ext cx="241300" cy="57150"/>
              </a:xfrm>
              <a:custGeom>
                <a:avLst/>
                <a:gdLst>
                  <a:gd name="T0" fmla="*/ 184 w 456"/>
                  <a:gd name="T1" fmla="*/ 43 h 109"/>
                  <a:gd name="T2" fmla="*/ 202 w 456"/>
                  <a:gd name="T3" fmla="*/ 46 h 109"/>
                  <a:gd name="T4" fmla="*/ 220 w 456"/>
                  <a:gd name="T5" fmla="*/ 53 h 109"/>
                  <a:gd name="T6" fmla="*/ 236 w 456"/>
                  <a:gd name="T7" fmla="*/ 61 h 109"/>
                  <a:gd name="T8" fmla="*/ 254 w 456"/>
                  <a:gd name="T9" fmla="*/ 71 h 109"/>
                  <a:gd name="T10" fmla="*/ 271 w 456"/>
                  <a:gd name="T11" fmla="*/ 82 h 109"/>
                  <a:gd name="T12" fmla="*/ 288 w 456"/>
                  <a:gd name="T13" fmla="*/ 90 h 109"/>
                  <a:gd name="T14" fmla="*/ 306 w 456"/>
                  <a:gd name="T15" fmla="*/ 99 h 109"/>
                  <a:gd name="T16" fmla="*/ 324 w 456"/>
                  <a:gd name="T17" fmla="*/ 103 h 109"/>
                  <a:gd name="T18" fmla="*/ 341 w 456"/>
                  <a:gd name="T19" fmla="*/ 106 h 109"/>
                  <a:gd name="T20" fmla="*/ 359 w 456"/>
                  <a:gd name="T21" fmla="*/ 109 h 109"/>
                  <a:gd name="T22" fmla="*/ 375 w 456"/>
                  <a:gd name="T23" fmla="*/ 109 h 109"/>
                  <a:gd name="T24" fmla="*/ 392 w 456"/>
                  <a:gd name="T25" fmla="*/ 109 h 109"/>
                  <a:gd name="T26" fmla="*/ 407 w 456"/>
                  <a:gd name="T27" fmla="*/ 109 h 109"/>
                  <a:gd name="T28" fmla="*/ 424 w 456"/>
                  <a:gd name="T29" fmla="*/ 106 h 109"/>
                  <a:gd name="T30" fmla="*/ 441 w 456"/>
                  <a:gd name="T31" fmla="*/ 103 h 109"/>
                  <a:gd name="T32" fmla="*/ 456 w 456"/>
                  <a:gd name="T33" fmla="*/ 100 h 109"/>
                  <a:gd name="T34" fmla="*/ 456 w 456"/>
                  <a:gd name="T35" fmla="*/ 0 h 109"/>
                  <a:gd name="T36" fmla="*/ 0 w 456"/>
                  <a:gd name="T37" fmla="*/ 0 h 109"/>
                  <a:gd name="T38" fmla="*/ 0 w 456"/>
                  <a:gd name="T39" fmla="*/ 61 h 109"/>
                  <a:gd name="T40" fmla="*/ 23 w 456"/>
                  <a:gd name="T41" fmla="*/ 58 h 109"/>
                  <a:gd name="T42" fmla="*/ 46 w 456"/>
                  <a:gd name="T43" fmla="*/ 54 h 109"/>
                  <a:gd name="T44" fmla="*/ 68 w 456"/>
                  <a:gd name="T45" fmla="*/ 50 h 109"/>
                  <a:gd name="T46" fmla="*/ 91 w 456"/>
                  <a:gd name="T47" fmla="*/ 46 h 109"/>
                  <a:gd name="T48" fmla="*/ 114 w 456"/>
                  <a:gd name="T49" fmla="*/ 42 h 109"/>
                  <a:gd name="T50" fmla="*/ 136 w 456"/>
                  <a:gd name="T51" fmla="*/ 40 h 109"/>
                  <a:gd name="T52" fmla="*/ 160 w 456"/>
                  <a:gd name="T53" fmla="*/ 40 h 109"/>
                  <a:gd name="T54" fmla="*/ 184 w 456"/>
                  <a:gd name="T55" fmla="*/ 4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6" h="109">
                    <a:moveTo>
                      <a:pt x="184" y="43"/>
                    </a:moveTo>
                    <a:lnTo>
                      <a:pt x="202" y="46"/>
                    </a:lnTo>
                    <a:lnTo>
                      <a:pt x="220" y="53"/>
                    </a:lnTo>
                    <a:lnTo>
                      <a:pt x="236" y="61"/>
                    </a:lnTo>
                    <a:lnTo>
                      <a:pt x="254" y="71"/>
                    </a:lnTo>
                    <a:lnTo>
                      <a:pt x="271" y="82"/>
                    </a:lnTo>
                    <a:lnTo>
                      <a:pt x="288" y="90"/>
                    </a:lnTo>
                    <a:lnTo>
                      <a:pt x="306" y="99"/>
                    </a:lnTo>
                    <a:lnTo>
                      <a:pt x="324" y="103"/>
                    </a:lnTo>
                    <a:lnTo>
                      <a:pt x="341" y="106"/>
                    </a:lnTo>
                    <a:lnTo>
                      <a:pt x="359" y="109"/>
                    </a:lnTo>
                    <a:lnTo>
                      <a:pt x="375" y="109"/>
                    </a:lnTo>
                    <a:lnTo>
                      <a:pt x="392" y="109"/>
                    </a:lnTo>
                    <a:lnTo>
                      <a:pt x="407" y="109"/>
                    </a:lnTo>
                    <a:lnTo>
                      <a:pt x="424" y="106"/>
                    </a:lnTo>
                    <a:lnTo>
                      <a:pt x="441" y="103"/>
                    </a:lnTo>
                    <a:lnTo>
                      <a:pt x="456" y="100"/>
                    </a:lnTo>
                    <a:lnTo>
                      <a:pt x="456" y="0"/>
                    </a:lnTo>
                    <a:lnTo>
                      <a:pt x="0" y="0"/>
                    </a:lnTo>
                    <a:lnTo>
                      <a:pt x="0" y="61"/>
                    </a:lnTo>
                    <a:lnTo>
                      <a:pt x="23" y="58"/>
                    </a:lnTo>
                    <a:lnTo>
                      <a:pt x="46" y="54"/>
                    </a:lnTo>
                    <a:lnTo>
                      <a:pt x="68" y="50"/>
                    </a:lnTo>
                    <a:lnTo>
                      <a:pt x="91" y="46"/>
                    </a:lnTo>
                    <a:lnTo>
                      <a:pt x="114" y="42"/>
                    </a:lnTo>
                    <a:lnTo>
                      <a:pt x="136" y="40"/>
                    </a:lnTo>
                    <a:lnTo>
                      <a:pt x="160" y="40"/>
                    </a:lnTo>
                    <a:lnTo>
                      <a:pt x="184" y="43"/>
                    </a:lnTo>
                    <a:close/>
                  </a:path>
                </a:pathLst>
              </a:custGeom>
              <a:solidFill>
                <a:srgbClr val="5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
              <p:cNvSpPr>
                <a:spLocks/>
              </p:cNvSpPr>
              <p:nvPr/>
            </p:nvSpPr>
            <p:spPr bwMode="auto">
              <a:xfrm>
                <a:off x="617538" y="1736725"/>
                <a:ext cx="19050" cy="168275"/>
              </a:xfrm>
              <a:custGeom>
                <a:avLst/>
                <a:gdLst>
                  <a:gd name="T0" fmla="*/ 37 w 37"/>
                  <a:gd name="T1" fmla="*/ 318 h 318"/>
                  <a:gd name="T2" fmla="*/ 37 w 37"/>
                  <a:gd name="T3" fmla="*/ 0 h 318"/>
                  <a:gd name="T4" fmla="*/ 0 w 37"/>
                  <a:gd name="T5" fmla="*/ 0 h 318"/>
                  <a:gd name="T6" fmla="*/ 0 w 37"/>
                  <a:gd name="T7" fmla="*/ 308 h 318"/>
                  <a:gd name="T8" fmla="*/ 37 w 37"/>
                  <a:gd name="T9" fmla="*/ 318 h 318"/>
                </a:gdLst>
                <a:ahLst/>
                <a:cxnLst>
                  <a:cxn ang="0">
                    <a:pos x="T0" y="T1"/>
                  </a:cxn>
                  <a:cxn ang="0">
                    <a:pos x="T2" y="T3"/>
                  </a:cxn>
                  <a:cxn ang="0">
                    <a:pos x="T4" y="T5"/>
                  </a:cxn>
                  <a:cxn ang="0">
                    <a:pos x="T6" y="T7"/>
                  </a:cxn>
                  <a:cxn ang="0">
                    <a:pos x="T8" y="T9"/>
                  </a:cxn>
                </a:cxnLst>
                <a:rect l="0" t="0" r="r" b="b"/>
                <a:pathLst>
                  <a:path w="37" h="318">
                    <a:moveTo>
                      <a:pt x="37" y="318"/>
                    </a:moveTo>
                    <a:lnTo>
                      <a:pt x="37" y="0"/>
                    </a:lnTo>
                    <a:lnTo>
                      <a:pt x="0" y="0"/>
                    </a:lnTo>
                    <a:lnTo>
                      <a:pt x="0" y="308"/>
                    </a:lnTo>
                    <a:lnTo>
                      <a:pt x="37" y="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9"/>
              <p:cNvSpPr>
                <a:spLocks/>
              </p:cNvSpPr>
              <p:nvPr/>
            </p:nvSpPr>
            <p:spPr bwMode="auto">
              <a:xfrm>
                <a:off x="1146175" y="1154113"/>
                <a:ext cx="73025" cy="82550"/>
              </a:xfrm>
              <a:custGeom>
                <a:avLst/>
                <a:gdLst>
                  <a:gd name="T0" fmla="*/ 133 w 138"/>
                  <a:gd name="T1" fmla="*/ 2 h 156"/>
                  <a:gd name="T2" fmla="*/ 131 w 138"/>
                  <a:gd name="T3" fmla="*/ 0 h 156"/>
                  <a:gd name="T4" fmla="*/ 128 w 138"/>
                  <a:gd name="T5" fmla="*/ 0 h 156"/>
                  <a:gd name="T6" fmla="*/ 124 w 138"/>
                  <a:gd name="T7" fmla="*/ 0 h 156"/>
                  <a:gd name="T8" fmla="*/ 121 w 138"/>
                  <a:gd name="T9" fmla="*/ 3 h 156"/>
                  <a:gd name="T10" fmla="*/ 121 w 138"/>
                  <a:gd name="T11" fmla="*/ 3 h 156"/>
                  <a:gd name="T12" fmla="*/ 3 w 138"/>
                  <a:gd name="T13" fmla="*/ 141 h 156"/>
                  <a:gd name="T14" fmla="*/ 0 w 138"/>
                  <a:gd name="T15" fmla="*/ 143 h 156"/>
                  <a:gd name="T16" fmla="*/ 0 w 138"/>
                  <a:gd name="T17" fmla="*/ 148 h 156"/>
                  <a:gd name="T18" fmla="*/ 1 w 138"/>
                  <a:gd name="T19" fmla="*/ 150 h 156"/>
                  <a:gd name="T20" fmla="*/ 3 w 138"/>
                  <a:gd name="T21" fmla="*/ 153 h 156"/>
                  <a:gd name="T22" fmla="*/ 6 w 138"/>
                  <a:gd name="T23" fmla="*/ 156 h 156"/>
                  <a:gd name="T24" fmla="*/ 10 w 138"/>
                  <a:gd name="T25" fmla="*/ 156 h 156"/>
                  <a:gd name="T26" fmla="*/ 14 w 138"/>
                  <a:gd name="T27" fmla="*/ 156 h 156"/>
                  <a:gd name="T28" fmla="*/ 17 w 138"/>
                  <a:gd name="T29" fmla="*/ 153 h 156"/>
                  <a:gd name="T30" fmla="*/ 135 w 138"/>
                  <a:gd name="T31" fmla="*/ 16 h 156"/>
                  <a:gd name="T32" fmla="*/ 138 w 138"/>
                  <a:gd name="T33" fmla="*/ 13 h 156"/>
                  <a:gd name="T34" fmla="*/ 138 w 138"/>
                  <a:gd name="T35" fmla="*/ 9 h 156"/>
                  <a:gd name="T36" fmla="*/ 136 w 138"/>
                  <a:gd name="T37" fmla="*/ 4 h 156"/>
                  <a:gd name="T38" fmla="*/ 133 w 138"/>
                  <a:gd name="T39" fmla="*/ 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56">
                    <a:moveTo>
                      <a:pt x="133" y="2"/>
                    </a:moveTo>
                    <a:lnTo>
                      <a:pt x="131" y="0"/>
                    </a:lnTo>
                    <a:lnTo>
                      <a:pt x="128" y="0"/>
                    </a:lnTo>
                    <a:lnTo>
                      <a:pt x="124" y="0"/>
                    </a:lnTo>
                    <a:lnTo>
                      <a:pt x="121" y="3"/>
                    </a:lnTo>
                    <a:lnTo>
                      <a:pt x="121" y="3"/>
                    </a:lnTo>
                    <a:lnTo>
                      <a:pt x="3" y="141"/>
                    </a:lnTo>
                    <a:lnTo>
                      <a:pt x="0" y="143"/>
                    </a:lnTo>
                    <a:lnTo>
                      <a:pt x="0" y="148"/>
                    </a:lnTo>
                    <a:lnTo>
                      <a:pt x="1" y="150"/>
                    </a:lnTo>
                    <a:lnTo>
                      <a:pt x="3" y="153"/>
                    </a:lnTo>
                    <a:lnTo>
                      <a:pt x="6" y="156"/>
                    </a:lnTo>
                    <a:lnTo>
                      <a:pt x="10" y="156"/>
                    </a:lnTo>
                    <a:lnTo>
                      <a:pt x="14" y="156"/>
                    </a:lnTo>
                    <a:lnTo>
                      <a:pt x="17" y="153"/>
                    </a:lnTo>
                    <a:lnTo>
                      <a:pt x="135" y="16"/>
                    </a:lnTo>
                    <a:lnTo>
                      <a:pt x="138" y="13"/>
                    </a:lnTo>
                    <a:lnTo>
                      <a:pt x="138" y="9"/>
                    </a:lnTo>
                    <a:lnTo>
                      <a:pt x="136" y="4"/>
                    </a:lnTo>
                    <a:lnTo>
                      <a:pt x="13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0"/>
              <p:cNvSpPr>
                <a:spLocks/>
              </p:cNvSpPr>
              <p:nvPr/>
            </p:nvSpPr>
            <p:spPr bwMode="auto">
              <a:xfrm>
                <a:off x="1165225" y="1236663"/>
                <a:ext cx="115888" cy="42862"/>
              </a:xfrm>
              <a:custGeom>
                <a:avLst/>
                <a:gdLst>
                  <a:gd name="T0" fmla="*/ 218 w 218"/>
                  <a:gd name="T1" fmla="*/ 7 h 81"/>
                  <a:gd name="T2" fmla="*/ 216 w 218"/>
                  <a:gd name="T3" fmla="*/ 3 h 81"/>
                  <a:gd name="T4" fmla="*/ 213 w 218"/>
                  <a:gd name="T5" fmla="*/ 1 h 81"/>
                  <a:gd name="T6" fmla="*/ 209 w 218"/>
                  <a:gd name="T7" fmla="*/ 0 h 81"/>
                  <a:gd name="T8" fmla="*/ 205 w 218"/>
                  <a:gd name="T9" fmla="*/ 0 h 81"/>
                  <a:gd name="T10" fmla="*/ 6 w 218"/>
                  <a:gd name="T11" fmla="*/ 63 h 81"/>
                  <a:gd name="T12" fmla="*/ 6 w 218"/>
                  <a:gd name="T13" fmla="*/ 63 h 81"/>
                  <a:gd name="T14" fmla="*/ 2 w 218"/>
                  <a:gd name="T15" fmla="*/ 64 h 81"/>
                  <a:gd name="T16" fmla="*/ 1 w 218"/>
                  <a:gd name="T17" fmla="*/ 67 h 81"/>
                  <a:gd name="T18" fmla="*/ 0 w 218"/>
                  <a:gd name="T19" fmla="*/ 71 h 81"/>
                  <a:gd name="T20" fmla="*/ 0 w 218"/>
                  <a:gd name="T21" fmla="*/ 75 h 81"/>
                  <a:gd name="T22" fmla="*/ 1 w 218"/>
                  <a:gd name="T23" fmla="*/ 78 h 81"/>
                  <a:gd name="T24" fmla="*/ 4 w 218"/>
                  <a:gd name="T25" fmla="*/ 79 h 81"/>
                  <a:gd name="T26" fmla="*/ 8 w 218"/>
                  <a:gd name="T27" fmla="*/ 81 h 81"/>
                  <a:gd name="T28" fmla="*/ 12 w 218"/>
                  <a:gd name="T29" fmla="*/ 81 h 81"/>
                  <a:gd name="T30" fmla="*/ 211 w 218"/>
                  <a:gd name="T31" fmla="*/ 18 h 81"/>
                  <a:gd name="T32" fmla="*/ 215 w 218"/>
                  <a:gd name="T33" fmla="*/ 17 h 81"/>
                  <a:gd name="T34" fmla="*/ 216 w 218"/>
                  <a:gd name="T35" fmla="*/ 14 h 81"/>
                  <a:gd name="T36" fmla="*/ 218 w 218"/>
                  <a:gd name="T37" fmla="*/ 10 h 81"/>
                  <a:gd name="T38" fmla="*/ 218 w 218"/>
                  <a:gd name="T3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81">
                    <a:moveTo>
                      <a:pt x="218" y="7"/>
                    </a:moveTo>
                    <a:lnTo>
                      <a:pt x="216" y="3"/>
                    </a:lnTo>
                    <a:lnTo>
                      <a:pt x="213" y="1"/>
                    </a:lnTo>
                    <a:lnTo>
                      <a:pt x="209" y="0"/>
                    </a:lnTo>
                    <a:lnTo>
                      <a:pt x="205" y="0"/>
                    </a:lnTo>
                    <a:lnTo>
                      <a:pt x="6" y="63"/>
                    </a:lnTo>
                    <a:lnTo>
                      <a:pt x="6" y="63"/>
                    </a:lnTo>
                    <a:lnTo>
                      <a:pt x="2" y="64"/>
                    </a:lnTo>
                    <a:lnTo>
                      <a:pt x="1" y="67"/>
                    </a:lnTo>
                    <a:lnTo>
                      <a:pt x="0" y="71"/>
                    </a:lnTo>
                    <a:lnTo>
                      <a:pt x="0" y="75"/>
                    </a:lnTo>
                    <a:lnTo>
                      <a:pt x="1" y="78"/>
                    </a:lnTo>
                    <a:lnTo>
                      <a:pt x="4" y="79"/>
                    </a:lnTo>
                    <a:lnTo>
                      <a:pt x="8" y="81"/>
                    </a:lnTo>
                    <a:lnTo>
                      <a:pt x="12" y="81"/>
                    </a:lnTo>
                    <a:lnTo>
                      <a:pt x="211" y="18"/>
                    </a:lnTo>
                    <a:lnTo>
                      <a:pt x="215" y="17"/>
                    </a:lnTo>
                    <a:lnTo>
                      <a:pt x="216" y="14"/>
                    </a:lnTo>
                    <a:lnTo>
                      <a:pt x="218" y="10"/>
                    </a:lnTo>
                    <a:lnTo>
                      <a:pt x="21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1"/>
              <p:cNvSpPr>
                <a:spLocks/>
              </p:cNvSpPr>
              <p:nvPr/>
            </p:nvSpPr>
            <p:spPr bwMode="auto">
              <a:xfrm>
                <a:off x="1179513" y="1327150"/>
                <a:ext cx="85725" cy="14287"/>
              </a:xfrm>
              <a:custGeom>
                <a:avLst/>
                <a:gdLst>
                  <a:gd name="T0" fmla="*/ 152 w 162"/>
                  <a:gd name="T1" fmla="*/ 9 h 28"/>
                  <a:gd name="T2" fmla="*/ 9 w 162"/>
                  <a:gd name="T3" fmla="*/ 0 h 28"/>
                  <a:gd name="T4" fmla="*/ 5 w 162"/>
                  <a:gd name="T5" fmla="*/ 0 h 28"/>
                  <a:gd name="T6" fmla="*/ 2 w 162"/>
                  <a:gd name="T7" fmla="*/ 2 h 28"/>
                  <a:gd name="T8" fmla="*/ 1 w 162"/>
                  <a:gd name="T9" fmla="*/ 5 h 28"/>
                  <a:gd name="T10" fmla="*/ 0 w 162"/>
                  <a:gd name="T11" fmla="*/ 9 h 28"/>
                  <a:gd name="T12" fmla="*/ 1 w 162"/>
                  <a:gd name="T13" fmla="*/ 13 h 28"/>
                  <a:gd name="T14" fmla="*/ 2 w 162"/>
                  <a:gd name="T15" fmla="*/ 16 h 28"/>
                  <a:gd name="T16" fmla="*/ 5 w 162"/>
                  <a:gd name="T17" fmla="*/ 17 h 28"/>
                  <a:gd name="T18" fmla="*/ 8 w 162"/>
                  <a:gd name="T19" fmla="*/ 18 h 28"/>
                  <a:gd name="T20" fmla="*/ 8 w 162"/>
                  <a:gd name="T21" fmla="*/ 18 h 28"/>
                  <a:gd name="T22" fmla="*/ 152 w 162"/>
                  <a:gd name="T23" fmla="*/ 28 h 28"/>
                  <a:gd name="T24" fmla="*/ 152 w 162"/>
                  <a:gd name="T25" fmla="*/ 28 h 28"/>
                  <a:gd name="T26" fmla="*/ 155 w 162"/>
                  <a:gd name="T27" fmla="*/ 27 h 28"/>
                  <a:gd name="T28" fmla="*/ 158 w 162"/>
                  <a:gd name="T29" fmla="*/ 25 h 28"/>
                  <a:gd name="T30" fmla="*/ 161 w 162"/>
                  <a:gd name="T31" fmla="*/ 23 h 28"/>
                  <a:gd name="T32" fmla="*/ 162 w 162"/>
                  <a:gd name="T33" fmla="*/ 20 h 28"/>
                  <a:gd name="T34" fmla="*/ 161 w 162"/>
                  <a:gd name="T35" fmla="*/ 16 h 28"/>
                  <a:gd name="T36" fmla="*/ 159 w 162"/>
                  <a:gd name="T37" fmla="*/ 13 h 28"/>
                  <a:gd name="T38" fmla="*/ 156 w 162"/>
                  <a:gd name="T39" fmla="*/ 10 h 28"/>
                  <a:gd name="T40" fmla="*/ 152 w 162"/>
                  <a:gd name="T4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28">
                    <a:moveTo>
                      <a:pt x="152" y="9"/>
                    </a:moveTo>
                    <a:lnTo>
                      <a:pt x="9" y="0"/>
                    </a:lnTo>
                    <a:lnTo>
                      <a:pt x="5" y="0"/>
                    </a:lnTo>
                    <a:lnTo>
                      <a:pt x="2" y="2"/>
                    </a:lnTo>
                    <a:lnTo>
                      <a:pt x="1" y="5"/>
                    </a:lnTo>
                    <a:lnTo>
                      <a:pt x="0" y="9"/>
                    </a:lnTo>
                    <a:lnTo>
                      <a:pt x="1" y="13"/>
                    </a:lnTo>
                    <a:lnTo>
                      <a:pt x="2" y="16"/>
                    </a:lnTo>
                    <a:lnTo>
                      <a:pt x="5" y="17"/>
                    </a:lnTo>
                    <a:lnTo>
                      <a:pt x="8" y="18"/>
                    </a:lnTo>
                    <a:lnTo>
                      <a:pt x="8" y="18"/>
                    </a:lnTo>
                    <a:lnTo>
                      <a:pt x="152" y="28"/>
                    </a:lnTo>
                    <a:lnTo>
                      <a:pt x="152" y="28"/>
                    </a:lnTo>
                    <a:lnTo>
                      <a:pt x="155" y="27"/>
                    </a:lnTo>
                    <a:lnTo>
                      <a:pt x="158" y="25"/>
                    </a:lnTo>
                    <a:lnTo>
                      <a:pt x="161" y="23"/>
                    </a:lnTo>
                    <a:lnTo>
                      <a:pt x="162" y="20"/>
                    </a:lnTo>
                    <a:lnTo>
                      <a:pt x="161" y="16"/>
                    </a:lnTo>
                    <a:lnTo>
                      <a:pt x="159" y="13"/>
                    </a:lnTo>
                    <a:lnTo>
                      <a:pt x="156" y="10"/>
                    </a:lnTo>
                    <a:lnTo>
                      <a:pt x="15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2"/>
              <p:cNvSpPr>
                <a:spLocks/>
              </p:cNvSpPr>
              <p:nvPr/>
            </p:nvSpPr>
            <p:spPr bwMode="auto">
              <a:xfrm>
                <a:off x="1222375" y="1789113"/>
                <a:ext cx="28575" cy="50800"/>
              </a:xfrm>
              <a:custGeom>
                <a:avLst/>
                <a:gdLst>
                  <a:gd name="T0" fmla="*/ 26 w 53"/>
                  <a:gd name="T1" fmla="*/ 96 h 96"/>
                  <a:gd name="T2" fmla="*/ 37 w 53"/>
                  <a:gd name="T3" fmla="*/ 92 h 96"/>
                  <a:gd name="T4" fmla="*/ 46 w 53"/>
                  <a:gd name="T5" fmla="*/ 82 h 96"/>
                  <a:gd name="T6" fmla="*/ 51 w 53"/>
                  <a:gd name="T7" fmla="*/ 65 h 96"/>
                  <a:gd name="T8" fmla="*/ 53 w 53"/>
                  <a:gd name="T9" fmla="*/ 47 h 96"/>
                  <a:gd name="T10" fmla="*/ 51 w 53"/>
                  <a:gd name="T11" fmla="*/ 29 h 96"/>
                  <a:gd name="T12" fmla="*/ 46 w 53"/>
                  <a:gd name="T13" fmla="*/ 14 h 96"/>
                  <a:gd name="T14" fmla="*/ 37 w 53"/>
                  <a:gd name="T15" fmla="*/ 4 h 96"/>
                  <a:gd name="T16" fmla="*/ 26 w 53"/>
                  <a:gd name="T17" fmla="*/ 0 h 96"/>
                  <a:gd name="T18" fmla="*/ 17 w 53"/>
                  <a:gd name="T19" fmla="*/ 4 h 96"/>
                  <a:gd name="T20" fmla="*/ 8 w 53"/>
                  <a:gd name="T21" fmla="*/ 14 h 96"/>
                  <a:gd name="T22" fmla="*/ 3 w 53"/>
                  <a:gd name="T23" fmla="*/ 29 h 96"/>
                  <a:gd name="T24" fmla="*/ 0 w 53"/>
                  <a:gd name="T25" fmla="*/ 47 h 96"/>
                  <a:gd name="T26" fmla="*/ 3 w 53"/>
                  <a:gd name="T27" fmla="*/ 65 h 96"/>
                  <a:gd name="T28" fmla="*/ 8 w 53"/>
                  <a:gd name="T29" fmla="*/ 82 h 96"/>
                  <a:gd name="T30" fmla="*/ 17 w 53"/>
                  <a:gd name="T31" fmla="*/ 92 h 96"/>
                  <a:gd name="T32" fmla="*/ 26 w 53"/>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6">
                    <a:moveTo>
                      <a:pt x="26" y="96"/>
                    </a:moveTo>
                    <a:lnTo>
                      <a:pt x="37" y="92"/>
                    </a:lnTo>
                    <a:lnTo>
                      <a:pt x="46" y="82"/>
                    </a:lnTo>
                    <a:lnTo>
                      <a:pt x="51" y="65"/>
                    </a:lnTo>
                    <a:lnTo>
                      <a:pt x="53" y="47"/>
                    </a:lnTo>
                    <a:lnTo>
                      <a:pt x="51" y="29"/>
                    </a:lnTo>
                    <a:lnTo>
                      <a:pt x="46" y="14"/>
                    </a:lnTo>
                    <a:lnTo>
                      <a:pt x="37" y="4"/>
                    </a:lnTo>
                    <a:lnTo>
                      <a:pt x="26" y="0"/>
                    </a:lnTo>
                    <a:lnTo>
                      <a:pt x="17" y="4"/>
                    </a:lnTo>
                    <a:lnTo>
                      <a:pt x="8" y="14"/>
                    </a:lnTo>
                    <a:lnTo>
                      <a:pt x="3" y="29"/>
                    </a:lnTo>
                    <a:lnTo>
                      <a:pt x="0" y="47"/>
                    </a:lnTo>
                    <a:lnTo>
                      <a:pt x="3" y="65"/>
                    </a:lnTo>
                    <a:lnTo>
                      <a:pt x="8" y="82"/>
                    </a:lnTo>
                    <a:lnTo>
                      <a:pt x="17" y="92"/>
                    </a:lnTo>
                    <a:lnTo>
                      <a:pt x="2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03"/>
              <p:cNvSpPr>
                <a:spLocks noChangeArrowheads="1"/>
              </p:cNvSpPr>
              <p:nvPr/>
            </p:nvSpPr>
            <p:spPr bwMode="auto">
              <a:xfrm>
                <a:off x="536575" y="1709738"/>
                <a:ext cx="25400"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04"/>
              <p:cNvSpPr>
                <a:spLocks noChangeArrowheads="1"/>
              </p:cNvSpPr>
              <p:nvPr/>
            </p:nvSpPr>
            <p:spPr bwMode="auto">
              <a:xfrm>
                <a:off x="684213" y="1709738"/>
                <a:ext cx="23813"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05"/>
              <p:cNvSpPr>
                <a:spLocks noChangeArrowheads="1"/>
              </p:cNvSpPr>
              <p:nvPr/>
            </p:nvSpPr>
            <p:spPr bwMode="auto">
              <a:xfrm>
                <a:off x="563563" y="1598613"/>
                <a:ext cx="125413" cy="66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06"/>
              <p:cNvSpPr>
                <a:spLocks noChangeArrowheads="1"/>
              </p:cNvSpPr>
              <p:nvPr/>
            </p:nvSpPr>
            <p:spPr bwMode="auto">
              <a:xfrm>
                <a:off x="581025" y="1616075"/>
                <a:ext cx="90488" cy="3968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7"/>
              <p:cNvSpPr>
                <a:spLocks/>
              </p:cNvSpPr>
              <p:nvPr/>
            </p:nvSpPr>
            <p:spPr bwMode="auto">
              <a:xfrm>
                <a:off x="523875" y="1651000"/>
                <a:ext cx="206375" cy="76200"/>
              </a:xfrm>
              <a:custGeom>
                <a:avLst/>
                <a:gdLst>
                  <a:gd name="T0" fmla="*/ 390 w 390"/>
                  <a:gd name="T1" fmla="*/ 144 h 144"/>
                  <a:gd name="T2" fmla="*/ 361 w 390"/>
                  <a:gd name="T3" fmla="*/ 0 h 144"/>
                  <a:gd name="T4" fmla="*/ 22 w 390"/>
                  <a:gd name="T5" fmla="*/ 0 h 144"/>
                  <a:gd name="T6" fmla="*/ 0 w 390"/>
                  <a:gd name="T7" fmla="*/ 144 h 144"/>
                  <a:gd name="T8" fmla="*/ 390 w 390"/>
                  <a:gd name="T9" fmla="*/ 144 h 144"/>
                </a:gdLst>
                <a:ahLst/>
                <a:cxnLst>
                  <a:cxn ang="0">
                    <a:pos x="T0" y="T1"/>
                  </a:cxn>
                  <a:cxn ang="0">
                    <a:pos x="T2" y="T3"/>
                  </a:cxn>
                  <a:cxn ang="0">
                    <a:pos x="T4" y="T5"/>
                  </a:cxn>
                  <a:cxn ang="0">
                    <a:pos x="T6" y="T7"/>
                  </a:cxn>
                  <a:cxn ang="0">
                    <a:pos x="T8" y="T9"/>
                  </a:cxn>
                </a:cxnLst>
                <a:rect l="0" t="0" r="r" b="b"/>
                <a:pathLst>
                  <a:path w="390" h="144">
                    <a:moveTo>
                      <a:pt x="390" y="144"/>
                    </a:moveTo>
                    <a:lnTo>
                      <a:pt x="361" y="0"/>
                    </a:lnTo>
                    <a:lnTo>
                      <a:pt x="22" y="0"/>
                    </a:lnTo>
                    <a:lnTo>
                      <a:pt x="0" y="144"/>
                    </a:lnTo>
                    <a:lnTo>
                      <a:pt x="39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08"/>
              <p:cNvSpPr>
                <a:spLocks/>
              </p:cNvSpPr>
              <p:nvPr/>
            </p:nvSpPr>
            <p:spPr bwMode="auto">
              <a:xfrm>
                <a:off x="546100" y="1674813"/>
                <a:ext cx="19050" cy="20637"/>
              </a:xfrm>
              <a:custGeom>
                <a:avLst/>
                <a:gdLst>
                  <a:gd name="T0" fmla="*/ 18 w 36"/>
                  <a:gd name="T1" fmla="*/ 39 h 39"/>
                  <a:gd name="T2" fmla="*/ 25 w 36"/>
                  <a:gd name="T3" fmla="*/ 37 h 39"/>
                  <a:gd name="T4" fmla="*/ 30 w 36"/>
                  <a:gd name="T5" fmla="*/ 33 h 39"/>
                  <a:gd name="T6" fmla="*/ 35 w 36"/>
                  <a:gd name="T7" fmla="*/ 28 h 39"/>
                  <a:gd name="T8" fmla="*/ 36 w 36"/>
                  <a:gd name="T9" fmla="*/ 19 h 39"/>
                  <a:gd name="T10" fmla="*/ 35 w 36"/>
                  <a:gd name="T11" fmla="*/ 11 h 39"/>
                  <a:gd name="T12" fmla="*/ 30 w 36"/>
                  <a:gd name="T13" fmla="*/ 5 h 39"/>
                  <a:gd name="T14" fmla="*/ 25 w 36"/>
                  <a:gd name="T15" fmla="*/ 1 h 39"/>
                  <a:gd name="T16" fmla="*/ 18 w 36"/>
                  <a:gd name="T17" fmla="*/ 0 h 39"/>
                  <a:gd name="T18" fmla="*/ 11 w 36"/>
                  <a:gd name="T19" fmla="*/ 1 h 39"/>
                  <a:gd name="T20" fmla="*/ 5 w 36"/>
                  <a:gd name="T21" fmla="*/ 5 h 39"/>
                  <a:gd name="T22" fmla="*/ 1 w 36"/>
                  <a:gd name="T23" fmla="*/ 11 h 39"/>
                  <a:gd name="T24" fmla="*/ 0 w 36"/>
                  <a:gd name="T25" fmla="*/ 19 h 39"/>
                  <a:gd name="T26" fmla="*/ 1 w 36"/>
                  <a:gd name="T27" fmla="*/ 28 h 39"/>
                  <a:gd name="T28" fmla="*/ 5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0" y="33"/>
                    </a:lnTo>
                    <a:lnTo>
                      <a:pt x="35" y="28"/>
                    </a:lnTo>
                    <a:lnTo>
                      <a:pt x="36" y="19"/>
                    </a:lnTo>
                    <a:lnTo>
                      <a:pt x="35" y="11"/>
                    </a:lnTo>
                    <a:lnTo>
                      <a:pt x="30" y="5"/>
                    </a:lnTo>
                    <a:lnTo>
                      <a:pt x="25" y="1"/>
                    </a:lnTo>
                    <a:lnTo>
                      <a:pt x="18" y="0"/>
                    </a:lnTo>
                    <a:lnTo>
                      <a:pt x="11" y="1"/>
                    </a:lnTo>
                    <a:lnTo>
                      <a:pt x="5" y="5"/>
                    </a:lnTo>
                    <a:lnTo>
                      <a:pt x="1" y="11"/>
                    </a:lnTo>
                    <a:lnTo>
                      <a:pt x="0" y="19"/>
                    </a:lnTo>
                    <a:lnTo>
                      <a:pt x="1" y="28"/>
                    </a:lnTo>
                    <a:lnTo>
                      <a:pt x="5"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09"/>
              <p:cNvSpPr>
                <a:spLocks/>
              </p:cNvSpPr>
              <p:nvPr/>
            </p:nvSpPr>
            <p:spPr bwMode="auto">
              <a:xfrm>
                <a:off x="679450" y="1674813"/>
                <a:ext cx="19050" cy="20637"/>
              </a:xfrm>
              <a:custGeom>
                <a:avLst/>
                <a:gdLst>
                  <a:gd name="T0" fmla="*/ 18 w 36"/>
                  <a:gd name="T1" fmla="*/ 39 h 39"/>
                  <a:gd name="T2" fmla="*/ 25 w 36"/>
                  <a:gd name="T3" fmla="*/ 37 h 39"/>
                  <a:gd name="T4" fmla="*/ 31 w 36"/>
                  <a:gd name="T5" fmla="*/ 33 h 39"/>
                  <a:gd name="T6" fmla="*/ 35 w 36"/>
                  <a:gd name="T7" fmla="*/ 28 h 39"/>
                  <a:gd name="T8" fmla="*/ 36 w 36"/>
                  <a:gd name="T9" fmla="*/ 19 h 39"/>
                  <a:gd name="T10" fmla="*/ 35 w 36"/>
                  <a:gd name="T11" fmla="*/ 11 h 39"/>
                  <a:gd name="T12" fmla="*/ 31 w 36"/>
                  <a:gd name="T13" fmla="*/ 5 h 39"/>
                  <a:gd name="T14" fmla="*/ 25 w 36"/>
                  <a:gd name="T15" fmla="*/ 1 h 39"/>
                  <a:gd name="T16" fmla="*/ 18 w 36"/>
                  <a:gd name="T17" fmla="*/ 0 h 39"/>
                  <a:gd name="T18" fmla="*/ 11 w 36"/>
                  <a:gd name="T19" fmla="*/ 1 h 39"/>
                  <a:gd name="T20" fmla="*/ 6 w 36"/>
                  <a:gd name="T21" fmla="*/ 5 h 39"/>
                  <a:gd name="T22" fmla="*/ 2 w 36"/>
                  <a:gd name="T23" fmla="*/ 11 h 39"/>
                  <a:gd name="T24" fmla="*/ 0 w 36"/>
                  <a:gd name="T25" fmla="*/ 19 h 39"/>
                  <a:gd name="T26" fmla="*/ 2 w 36"/>
                  <a:gd name="T27" fmla="*/ 28 h 39"/>
                  <a:gd name="T28" fmla="*/ 6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1" y="33"/>
                    </a:lnTo>
                    <a:lnTo>
                      <a:pt x="35" y="28"/>
                    </a:lnTo>
                    <a:lnTo>
                      <a:pt x="36" y="19"/>
                    </a:lnTo>
                    <a:lnTo>
                      <a:pt x="35" y="11"/>
                    </a:lnTo>
                    <a:lnTo>
                      <a:pt x="31" y="5"/>
                    </a:lnTo>
                    <a:lnTo>
                      <a:pt x="25" y="1"/>
                    </a:lnTo>
                    <a:lnTo>
                      <a:pt x="18" y="0"/>
                    </a:lnTo>
                    <a:lnTo>
                      <a:pt x="11" y="1"/>
                    </a:lnTo>
                    <a:lnTo>
                      <a:pt x="6" y="5"/>
                    </a:lnTo>
                    <a:lnTo>
                      <a:pt x="2" y="11"/>
                    </a:lnTo>
                    <a:lnTo>
                      <a:pt x="0" y="19"/>
                    </a:lnTo>
                    <a:lnTo>
                      <a:pt x="2" y="28"/>
                    </a:lnTo>
                    <a:lnTo>
                      <a:pt x="6"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10"/>
              <p:cNvSpPr>
                <a:spLocks noChangeArrowheads="1"/>
              </p:cNvSpPr>
              <p:nvPr/>
            </p:nvSpPr>
            <p:spPr bwMode="auto">
              <a:xfrm>
                <a:off x="584200" y="1720850"/>
                <a:ext cx="809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3010" name="Rectangle 2"/>
          <p:cNvSpPr>
            <a:spLocks noChangeArrowheads="1"/>
          </p:cNvSpPr>
          <p:nvPr/>
        </p:nvSpPr>
        <p:spPr bwMode="auto">
          <a:xfrm>
            <a:off x="6448425" y="1873250"/>
            <a:ext cx="2043113"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1"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General</a:t>
            </a:r>
            <a:br>
              <a:rPr lang="en-US" sz="1500">
                <a:solidFill>
                  <a:srgbClr val="5F5F5F"/>
                </a:solidFill>
                <a:latin typeface="MetaPlusBook-Roman" pitchFamily="34" charset="0"/>
              </a:rPr>
            </a:br>
            <a:r>
              <a:rPr lang="en-US" sz="1500">
                <a:solidFill>
                  <a:srgbClr val="5F5F5F"/>
                </a:solidFill>
                <a:latin typeface="MetaPlusBook-Roman" pitchFamily="34" charset="0"/>
              </a:rPr>
              <a:t>Ledger</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3" name="Rectangle 5"/>
          <p:cNvSpPr>
            <a:spLocks noChangeArrowheads="1"/>
          </p:cNvSpPr>
          <p:nvPr/>
        </p:nvSpPr>
        <p:spPr bwMode="auto">
          <a:xfrm>
            <a:off x="6578600" y="3209925"/>
            <a:ext cx="2043113"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4" name="Rectangle 9"/>
          <p:cNvSpPr>
            <a:spLocks noChangeArrowheads="1"/>
          </p:cNvSpPr>
          <p:nvPr/>
        </p:nvSpPr>
        <p:spPr bwMode="auto">
          <a:xfrm>
            <a:off x="6461125" y="3092450"/>
            <a:ext cx="2041525"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5"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Check</a:t>
            </a:r>
            <a:br>
              <a:rPr lang="en-US" sz="1500">
                <a:solidFill>
                  <a:srgbClr val="5F5F5F"/>
                </a:solidFill>
                <a:latin typeface="MetaPlusBook-Roman" pitchFamily="34" charset="0"/>
              </a:rPr>
            </a:br>
            <a:r>
              <a:rPr lang="en-US" sz="1500">
                <a:solidFill>
                  <a:srgbClr val="5F5F5F"/>
                </a:solidFill>
                <a:latin typeface="MetaPlusBook-Roman" pitchFamily="34" charset="0"/>
              </a:rPr>
              <a:t>Processing</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7" name="Rectangle 15"/>
          <p:cNvSpPr>
            <a:spLocks noChangeArrowheads="1"/>
          </p:cNvSpPr>
          <p:nvPr/>
        </p:nvSpPr>
        <p:spPr bwMode="auto">
          <a:xfrm>
            <a:off x="6578600" y="4459288"/>
            <a:ext cx="2041525"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8" name="Rectangle 30"/>
          <p:cNvSpPr>
            <a:spLocks noChangeArrowheads="1"/>
          </p:cNvSpPr>
          <p:nvPr/>
        </p:nvSpPr>
        <p:spPr bwMode="auto">
          <a:xfrm>
            <a:off x="6459538" y="4341813"/>
            <a:ext cx="20431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9"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Financial</a:t>
            </a:r>
            <a:br>
              <a:rPr lang="en-US" sz="1500">
                <a:solidFill>
                  <a:srgbClr val="5F5F5F"/>
                </a:solidFill>
                <a:latin typeface="MetaPlusBook-Roman" pitchFamily="34" charset="0"/>
              </a:rPr>
            </a:br>
            <a:r>
              <a:rPr lang="en-US" sz="1500">
                <a:solidFill>
                  <a:srgbClr val="5F5F5F"/>
                </a:solidFill>
                <a:latin typeface="MetaPlusBook-Roman" pitchFamily="34" charset="0"/>
              </a:rPr>
              <a:t>Institution</a:t>
            </a:r>
          </a:p>
        </p:txBody>
      </p:sp>
      <p:sp>
        <p:nvSpPr>
          <p:cNvPr id="43021" name="Rectangle 47"/>
          <p:cNvSpPr>
            <a:spLocks noGrp="1" noChangeArrowheads="1"/>
          </p:cNvSpPr>
          <p:nvPr>
            <p:ph type="title"/>
          </p:nvPr>
        </p:nvSpPr>
        <p:spPr/>
        <p:txBody>
          <a:bodyPr/>
          <a:lstStyle/>
          <a:p>
            <a:pPr eaLnBrk="1" hangingPunct="1"/>
            <a:r>
              <a:rPr lang="en-US"/>
              <a:t>Data imported on demand</a:t>
            </a:r>
          </a:p>
        </p:txBody>
      </p:sp>
      <p:sp>
        <p:nvSpPr>
          <p:cNvPr id="43023" name="Rectangle 49"/>
          <p:cNvSpPr>
            <a:spLocks noChangeArrowheads="1"/>
          </p:cNvSpPr>
          <p:nvPr/>
        </p:nvSpPr>
        <p:spPr bwMode="auto">
          <a:xfrm>
            <a:off x="6450013" y="706438"/>
            <a:ext cx="2022475"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2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err="1">
                <a:solidFill>
                  <a:schemeClr val="accent1"/>
                </a:solidFill>
                <a:latin typeface="MetaPlusBook-Roman" pitchFamily="34" charset="0"/>
              </a:rPr>
              <a:t>Authenti</a:t>
            </a:r>
            <a:r>
              <a:rPr lang="en-US" sz="1500" dirty="0">
                <a:solidFill>
                  <a:schemeClr val="accent1"/>
                </a:solidFill>
                <a:latin typeface="MetaPlusBook-Roman" pitchFamily="34" charset="0"/>
              </a:rPr>
              <a:t>-</a:t>
            </a:r>
            <a:br>
              <a:rPr lang="en-US" sz="1500" dirty="0">
                <a:solidFill>
                  <a:schemeClr val="accent1"/>
                </a:solidFill>
                <a:latin typeface="MetaPlusBook-Roman" pitchFamily="34" charset="0"/>
              </a:rPr>
            </a:br>
            <a:r>
              <a:rPr lang="en-US" sz="1500" dirty="0" err="1">
                <a:solidFill>
                  <a:schemeClr val="accent1"/>
                </a:solidFill>
                <a:latin typeface="MetaPlusBook-Roman" pitchFamily="34" charset="0"/>
              </a:rPr>
              <a:t>cation</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System</a:t>
            </a:r>
          </a:p>
        </p:txBody>
      </p:sp>
      <p:pic>
        <p:nvPicPr>
          <p:cNvPr id="4302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26" name="Group 52"/>
          <p:cNvGrpSpPr>
            <a:grpSpLocks/>
          </p:cNvGrpSpPr>
          <p:nvPr/>
        </p:nvGrpSpPr>
        <p:grpSpPr bwMode="auto">
          <a:xfrm>
            <a:off x="7856538" y="301625"/>
            <a:ext cx="874712" cy="463550"/>
            <a:chOff x="1100" y="3288"/>
            <a:chExt cx="712" cy="377"/>
          </a:xfrm>
        </p:grpSpPr>
        <p:sp>
          <p:nvSpPr>
            <p:cNvPr id="43145" name="Rectangle 53"/>
            <p:cNvSpPr>
              <a:spLocks noChangeArrowheads="1"/>
            </p:cNvSpPr>
            <p:nvPr/>
          </p:nvSpPr>
          <p:spPr bwMode="auto">
            <a:xfrm>
              <a:off x="1100" y="3288"/>
              <a:ext cx="712" cy="377"/>
            </a:xfrm>
            <a:prstGeom prst="rect">
              <a:avLst/>
            </a:prstGeom>
            <a:solidFill>
              <a:schemeClr val="tx2"/>
            </a:solidFill>
            <a:ln w="12700" algn="ctr">
              <a:solidFill>
                <a:schemeClr val="bg1"/>
              </a:solidFill>
              <a:miter lim="800000"/>
              <a:headEnd/>
              <a:tailEnd/>
            </a:ln>
          </p:spPr>
          <p:txBody>
            <a:bodyPr wrap="none" lIns="0" tIns="0" rIns="0" bIns="0" anchor="ctr">
              <a:spAutoFit/>
            </a:bodyPr>
            <a:lstStyle/>
            <a:p>
              <a:endParaRPr lang="en-US"/>
            </a:p>
          </p:txBody>
        </p:sp>
        <p:sp>
          <p:nvSpPr>
            <p:cNvPr id="43146" name="Text Box 54"/>
            <p:cNvSpPr txBox="1">
              <a:spLocks noChangeArrowheads="1"/>
            </p:cNvSpPr>
            <p:nvPr/>
          </p:nvSpPr>
          <p:spPr bwMode="auto">
            <a:xfrm>
              <a:off x="1128" y="3362"/>
              <a:ext cx="2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ID</a:t>
              </a:r>
            </a:p>
          </p:txBody>
        </p:sp>
        <p:sp>
          <p:nvSpPr>
            <p:cNvPr id="43147" name="AutoShape 55"/>
            <p:cNvSpPr>
              <a:spLocks noChangeArrowheads="1"/>
            </p:cNvSpPr>
            <p:nvPr/>
          </p:nvSpPr>
          <p:spPr bwMode="auto">
            <a:xfrm>
              <a:off x="1436" y="3325"/>
              <a:ext cx="297" cy="3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43027" name="Rectangle 56"/>
          <p:cNvSpPr>
            <a:spLocks noChangeArrowheads="1"/>
          </p:cNvSpPr>
          <p:nvPr/>
        </p:nvSpPr>
        <p:spPr bwMode="auto">
          <a:xfrm>
            <a:off x="531813" y="1982788"/>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8" name="Rectangle 58"/>
          <p:cNvSpPr>
            <a:spLocks noChangeArrowheads="1"/>
          </p:cNvSpPr>
          <p:nvPr/>
        </p:nvSpPr>
        <p:spPr bwMode="auto">
          <a:xfrm>
            <a:off x="414338" y="1865313"/>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First</a:t>
            </a:r>
            <a:br>
              <a:rPr lang="en-US" sz="1500">
                <a:solidFill>
                  <a:srgbClr val="5F5F5F"/>
                </a:solidFill>
                <a:latin typeface="MetaPlusBook-Roman" pitchFamily="34" charset="0"/>
              </a:rPr>
            </a:br>
            <a:r>
              <a:rPr lang="en-US" sz="1500">
                <a:solidFill>
                  <a:srgbClr val="5F5F5F"/>
                </a:solidFill>
                <a:latin typeface="MetaPlusBook-Roman" pitchFamily="34" charset="0"/>
              </a:rPr>
              <a:t>Notice</a:t>
            </a:r>
            <a:br>
              <a:rPr lang="en-US" sz="1500">
                <a:solidFill>
                  <a:srgbClr val="5F5F5F"/>
                </a:solidFill>
                <a:latin typeface="MetaPlusBook-Roman" pitchFamily="34" charset="0"/>
              </a:rPr>
            </a:br>
            <a:r>
              <a:rPr lang="en-US" sz="1500">
                <a:solidFill>
                  <a:srgbClr val="5F5F5F"/>
                </a:solidFill>
                <a:latin typeface="MetaPlusBook-Roman" pitchFamily="34" charset="0"/>
              </a:rPr>
              <a:t>Application</a:t>
            </a:r>
          </a:p>
        </p:txBody>
      </p:sp>
      <p:pic>
        <p:nvPicPr>
          <p:cNvPr id="4303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Rectangle 62"/>
          <p:cNvSpPr>
            <a:spLocks noChangeArrowheads="1"/>
          </p:cNvSpPr>
          <p:nvPr/>
        </p:nvSpPr>
        <p:spPr bwMode="auto">
          <a:xfrm>
            <a:off x="517525" y="32099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3032" name="Group 63"/>
          <p:cNvGrpSpPr>
            <a:grpSpLocks/>
          </p:cNvGrpSpPr>
          <p:nvPr/>
        </p:nvGrpSpPr>
        <p:grpSpPr bwMode="auto">
          <a:xfrm>
            <a:off x="2689225" y="2881313"/>
            <a:ext cx="565150" cy="636587"/>
            <a:chOff x="2324" y="435"/>
            <a:chExt cx="933" cy="1052"/>
          </a:xfrm>
        </p:grpSpPr>
        <p:sp>
          <p:nvSpPr>
            <p:cNvPr id="43136" name="AutoShape 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37" name="Freeform 65"/>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8" name="Freeform 66"/>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9" name="Freeform 67"/>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40" name="Group 68"/>
            <p:cNvGrpSpPr>
              <a:grpSpLocks/>
            </p:cNvGrpSpPr>
            <p:nvPr/>
          </p:nvGrpSpPr>
          <p:grpSpPr bwMode="auto">
            <a:xfrm>
              <a:off x="2889" y="957"/>
              <a:ext cx="348" cy="510"/>
              <a:chOff x="2784" y="3210"/>
              <a:chExt cx="523" cy="772"/>
            </a:xfrm>
          </p:grpSpPr>
          <p:sp>
            <p:nvSpPr>
              <p:cNvPr id="43141" name="AutoShape 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2" name="AutoShape 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3" name="AutoShape 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44" name="Oval 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3" name="Rectangle 73"/>
          <p:cNvSpPr>
            <a:spLocks noChangeArrowheads="1"/>
          </p:cNvSpPr>
          <p:nvPr/>
        </p:nvSpPr>
        <p:spPr bwMode="auto">
          <a:xfrm>
            <a:off x="400050" y="30924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Policy</a:t>
            </a:r>
            <a:br>
              <a:rPr lang="en-US" sz="1500">
                <a:solidFill>
                  <a:schemeClr val="accent1"/>
                </a:solidFill>
                <a:latin typeface="MetaPlusBook-Roman" pitchFamily="34" charset="0"/>
              </a:rPr>
            </a:br>
            <a:r>
              <a:rPr lang="en-US" sz="1500">
                <a:solidFill>
                  <a:schemeClr val="accent1"/>
                </a:solidFill>
                <a:latin typeface="MetaPlusBook-Roman" pitchFamily="34" charset="0"/>
              </a:rPr>
              <a:t>Administration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3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36" name="Group 76"/>
          <p:cNvGrpSpPr>
            <a:grpSpLocks/>
          </p:cNvGrpSpPr>
          <p:nvPr/>
        </p:nvGrpSpPr>
        <p:grpSpPr bwMode="auto">
          <a:xfrm>
            <a:off x="2571750" y="2763838"/>
            <a:ext cx="565150" cy="636587"/>
            <a:chOff x="2324" y="435"/>
            <a:chExt cx="933" cy="1052"/>
          </a:xfrm>
        </p:grpSpPr>
        <p:sp>
          <p:nvSpPr>
            <p:cNvPr id="43127" name="AutoShape 7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28" name="Freeform 78"/>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29" name="Freeform 79"/>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0" name="Freeform 80"/>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31" name="Group 81"/>
            <p:cNvGrpSpPr>
              <a:grpSpLocks/>
            </p:cNvGrpSpPr>
            <p:nvPr/>
          </p:nvGrpSpPr>
          <p:grpSpPr bwMode="auto">
            <a:xfrm>
              <a:off x="2889" y="957"/>
              <a:ext cx="348" cy="510"/>
              <a:chOff x="2784" y="3210"/>
              <a:chExt cx="523" cy="772"/>
            </a:xfrm>
          </p:grpSpPr>
          <p:sp>
            <p:nvSpPr>
              <p:cNvPr id="43132"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3"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4" name="AutoShape 8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35" name="Oval 8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7" name="Rectangle 86"/>
          <p:cNvSpPr>
            <a:spLocks noChangeArrowheads="1"/>
          </p:cNvSpPr>
          <p:nvPr/>
        </p:nvSpPr>
        <p:spPr bwMode="auto">
          <a:xfrm>
            <a:off x="400050" y="4389438"/>
            <a:ext cx="2370138"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8"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Address</a:t>
            </a:r>
            <a:br>
              <a:rPr lang="en-US" sz="1500">
                <a:solidFill>
                  <a:schemeClr val="accent1"/>
                </a:solidFill>
                <a:latin typeface="MetaPlusBook-Roman" pitchFamily="34" charset="0"/>
              </a:rPr>
            </a:br>
            <a:r>
              <a:rPr lang="en-US" sz="1500">
                <a:solidFill>
                  <a:schemeClr val="accent1"/>
                </a:solidFill>
                <a:latin typeface="MetaPlusBook-Roman" pitchFamily="34" charset="0"/>
              </a:rPr>
              <a:t>Book</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3039"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0" name="Group 89"/>
          <p:cNvGrpSpPr>
            <a:grpSpLocks/>
          </p:cNvGrpSpPr>
          <p:nvPr/>
        </p:nvGrpSpPr>
        <p:grpSpPr bwMode="auto">
          <a:xfrm>
            <a:off x="2374900" y="4210050"/>
            <a:ext cx="730250" cy="617538"/>
            <a:chOff x="4853" y="388"/>
            <a:chExt cx="595" cy="503"/>
          </a:xfrm>
        </p:grpSpPr>
        <p:sp>
          <p:nvSpPr>
            <p:cNvPr id="43114" name="Freeform 90"/>
            <p:cNvSpPr>
              <a:spLocks/>
            </p:cNvSpPr>
            <p:nvPr/>
          </p:nvSpPr>
          <p:spPr bwMode="auto">
            <a:xfrm>
              <a:off x="4853" y="388"/>
              <a:ext cx="595" cy="503"/>
            </a:xfrm>
            <a:custGeom>
              <a:avLst/>
              <a:gdLst>
                <a:gd name="T0" fmla="*/ 182 w 1055"/>
                <a:gd name="T1" fmla="*/ 44 h 891"/>
                <a:gd name="T2" fmla="*/ 180 w 1055"/>
                <a:gd name="T3" fmla="*/ 43 h 891"/>
                <a:gd name="T4" fmla="*/ 177 w 1055"/>
                <a:gd name="T5" fmla="*/ 41 h 891"/>
                <a:gd name="T6" fmla="*/ 173 w 1055"/>
                <a:gd name="T7" fmla="*/ 38 h 891"/>
                <a:gd name="T8" fmla="*/ 173 w 1055"/>
                <a:gd name="T9" fmla="*/ 34 h 891"/>
                <a:gd name="T10" fmla="*/ 170 w 1055"/>
                <a:gd name="T11" fmla="*/ 28 h 891"/>
                <a:gd name="T12" fmla="*/ 165 w 1055"/>
                <a:gd name="T13" fmla="*/ 26 h 891"/>
                <a:gd name="T14" fmla="*/ 155 w 1055"/>
                <a:gd name="T15" fmla="*/ 24 h 891"/>
                <a:gd name="T16" fmla="*/ 144 w 1055"/>
                <a:gd name="T17" fmla="*/ 21 h 891"/>
                <a:gd name="T18" fmla="*/ 134 w 1055"/>
                <a:gd name="T19" fmla="*/ 19 h 891"/>
                <a:gd name="T20" fmla="*/ 127 w 1055"/>
                <a:gd name="T21" fmla="*/ 17 h 891"/>
                <a:gd name="T22" fmla="*/ 119 w 1055"/>
                <a:gd name="T23" fmla="*/ 15 h 891"/>
                <a:gd name="T24" fmla="*/ 112 w 1055"/>
                <a:gd name="T25" fmla="*/ 12 h 891"/>
                <a:gd name="T26" fmla="*/ 103 w 1055"/>
                <a:gd name="T27" fmla="*/ 8 h 891"/>
                <a:gd name="T28" fmla="*/ 92 w 1055"/>
                <a:gd name="T29" fmla="*/ 4 h 891"/>
                <a:gd name="T30" fmla="*/ 83 w 1055"/>
                <a:gd name="T31" fmla="*/ 1 h 891"/>
                <a:gd name="T32" fmla="*/ 76 w 1055"/>
                <a:gd name="T33" fmla="*/ 0 h 891"/>
                <a:gd name="T34" fmla="*/ 69 w 1055"/>
                <a:gd name="T35" fmla="*/ 3 h 891"/>
                <a:gd name="T36" fmla="*/ 61 w 1055"/>
                <a:gd name="T37" fmla="*/ 12 h 891"/>
                <a:gd name="T38" fmla="*/ 54 w 1055"/>
                <a:gd name="T39" fmla="*/ 23 h 891"/>
                <a:gd name="T40" fmla="*/ 48 w 1055"/>
                <a:gd name="T41" fmla="*/ 32 h 891"/>
                <a:gd name="T42" fmla="*/ 41 w 1055"/>
                <a:gd name="T43" fmla="*/ 40 h 891"/>
                <a:gd name="T44" fmla="*/ 36 w 1055"/>
                <a:gd name="T45" fmla="*/ 49 h 891"/>
                <a:gd name="T46" fmla="*/ 23 w 1055"/>
                <a:gd name="T47" fmla="*/ 69 h 891"/>
                <a:gd name="T48" fmla="*/ 6 w 1055"/>
                <a:gd name="T49" fmla="*/ 93 h 891"/>
                <a:gd name="T50" fmla="*/ 0 w 1055"/>
                <a:gd name="T51" fmla="*/ 104 h 891"/>
                <a:gd name="T52" fmla="*/ 2 w 1055"/>
                <a:gd name="T53" fmla="*/ 112 h 891"/>
                <a:gd name="T54" fmla="*/ 3 w 1055"/>
                <a:gd name="T55" fmla="*/ 117 h 891"/>
                <a:gd name="T56" fmla="*/ 6 w 1055"/>
                <a:gd name="T57" fmla="*/ 124 h 891"/>
                <a:gd name="T58" fmla="*/ 10 w 1055"/>
                <a:gd name="T59" fmla="*/ 128 h 891"/>
                <a:gd name="T60" fmla="*/ 18 w 1055"/>
                <a:gd name="T61" fmla="*/ 132 h 891"/>
                <a:gd name="T62" fmla="*/ 27 w 1055"/>
                <a:gd name="T63" fmla="*/ 135 h 891"/>
                <a:gd name="T64" fmla="*/ 36 w 1055"/>
                <a:gd name="T65" fmla="*/ 138 h 891"/>
                <a:gd name="T66" fmla="*/ 44 w 1055"/>
                <a:gd name="T67" fmla="*/ 141 h 891"/>
                <a:gd name="T68" fmla="*/ 53 w 1055"/>
                <a:gd name="T69" fmla="*/ 145 h 891"/>
                <a:gd name="T70" fmla="*/ 63 w 1055"/>
                <a:gd name="T71" fmla="*/ 148 h 891"/>
                <a:gd name="T72" fmla="*/ 72 w 1055"/>
                <a:gd name="T73" fmla="*/ 152 h 891"/>
                <a:gd name="T74" fmla="*/ 81 w 1055"/>
                <a:gd name="T75" fmla="*/ 156 h 891"/>
                <a:gd name="T76" fmla="*/ 95 w 1055"/>
                <a:gd name="T77" fmla="*/ 160 h 891"/>
                <a:gd name="T78" fmla="*/ 109 w 1055"/>
                <a:gd name="T79" fmla="*/ 160 h 891"/>
                <a:gd name="T80" fmla="*/ 120 w 1055"/>
                <a:gd name="T81" fmla="*/ 153 h 891"/>
                <a:gd name="T82" fmla="*/ 130 w 1055"/>
                <a:gd name="T83" fmla="*/ 142 h 891"/>
                <a:gd name="T84" fmla="*/ 140 w 1055"/>
                <a:gd name="T85" fmla="*/ 127 h 891"/>
                <a:gd name="T86" fmla="*/ 151 w 1055"/>
                <a:gd name="T87" fmla="*/ 112 h 891"/>
                <a:gd name="T88" fmla="*/ 159 w 1055"/>
                <a:gd name="T89" fmla="*/ 99 h 891"/>
                <a:gd name="T90" fmla="*/ 164 w 1055"/>
                <a:gd name="T91" fmla="*/ 91 h 891"/>
                <a:gd name="T92" fmla="*/ 175 w 1055"/>
                <a:gd name="T93" fmla="*/ 76 h 891"/>
                <a:gd name="T94" fmla="*/ 186 w 1055"/>
                <a:gd name="T95" fmla="*/ 63 h 891"/>
                <a:gd name="T96" fmla="*/ 189 w 1055"/>
                <a:gd name="T97" fmla="*/ 56 h 891"/>
                <a:gd name="T98" fmla="*/ 188 w 1055"/>
                <a:gd name="T99" fmla="*/ 50 h 891"/>
                <a:gd name="T100" fmla="*/ 184 w 1055"/>
                <a:gd name="T101" fmla="*/ 46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 name="Freeform 91"/>
            <p:cNvSpPr>
              <a:spLocks/>
            </p:cNvSpPr>
            <p:nvPr/>
          </p:nvSpPr>
          <p:spPr bwMode="auto">
            <a:xfrm>
              <a:off x="5305" y="517"/>
              <a:ext cx="85" cy="119"/>
            </a:xfrm>
            <a:custGeom>
              <a:avLst/>
              <a:gdLst>
                <a:gd name="T0" fmla="*/ 27 w 151"/>
                <a:gd name="T1" fmla="*/ 5 h 211"/>
                <a:gd name="T2" fmla="*/ 26 w 151"/>
                <a:gd name="T3" fmla="*/ 6 h 211"/>
                <a:gd name="T4" fmla="*/ 25 w 151"/>
                <a:gd name="T5" fmla="*/ 8 h 211"/>
                <a:gd name="T6" fmla="*/ 24 w 151"/>
                <a:gd name="T7" fmla="*/ 10 h 211"/>
                <a:gd name="T8" fmla="*/ 21 w 151"/>
                <a:gd name="T9" fmla="*/ 12 h 211"/>
                <a:gd name="T10" fmla="*/ 19 w 151"/>
                <a:gd name="T11" fmla="*/ 15 h 211"/>
                <a:gd name="T12" fmla="*/ 17 w 151"/>
                <a:gd name="T13" fmla="*/ 17 h 211"/>
                <a:gd name="T14" fmla="*/ 16 w 151"/>
                <a:gd name="T15" fmla="*/ 19 h 211"/>
                <a:gd name="T16" fmla="*/ 15 w 151"/>
                <a:gd name="T17" fmla="*/ 19 h 211"/>
                <a:gd name="T18" fmla="*/ 16 w 151"/>
                <a:gd name="T19" fmla="*/ 20 h 211"/>
                <a:gd name="T20" fmla="*/ 16 w 151"/>
                <a:gd name="T21" fmla="*/ 20 h 211"/>
                <a:gd name="T22" fmla="*/ 17 w 151"/>
                <a:gd name="T23" fmla="*/ 21 h 211"/>
                <a:gd name="T24" fmla="*/ 19 w 151"/>
                <a:gd name="T25" fmla="*/ 21 h 211"/>
                <a:gd name="T26" fmla="*/ 20 w 151"/>
                <a:gd name="T27" fmla="*/ 23 h 211"/>
                <a:gd name="T28" fmla="*/ 22 w 151"/>
                <a:gd name="T29" fmla="*/ 23 h 211"/>
                <a:gd name="T30" fmla="*/ 24 w 151"/>
                <a:gd name="T31" fmla="*/ 24 h 211"/>
                <a:gd name="T32" fmla="*/ 25 w 151"/>
                <a:gd name="T33" fmla="*/ 24 h 211"/>
                <a:gd name="T34" fmla="*/ 24 w 151"/>
                <a:gd name="T35" fmla="*/ 24 h 211"/>
                <a:gd name="T36" fmla="*/ 23 w 151"/>
                <a:gd name="T37" fmla="*/ 26 h 211"/>
                <a:gd name="T38" fmla="*/ 21 w 151"/>
                <a:gd name="T39" fmla="*/ 28 h 211"/>
                <a:gd name="T40" fmla="*/ 20 w 151"/>
                <a:gd name="T41" fmla="*/ 29 h 211"/>
                <a:gd name="T42" fmla="*/ 19 w 151"/>
                <a:gd name="T43" fmla="*/ 28 h 211"/>
                <a:gd name="T44" fmla="*/ 19 w 151"/>
                <a:gd name="T45" fmla="*/ 26 h 211"/>
                <a:gd name="T46" fmla="*/ 18 w 151"/>
                <a:gd name="T47" fmla="*/ 24 h 211"/>
                <a:gd name="T48" fmla="*/ 18 w 151"/>
                <a:gd name="T49" fmla="*/ 24 h 211"/>
                <a:gd name="T50" fmla="*/ 17 w 151"/>
                <a:gd name="T51" fmla="*/ 24 h 211"/>
                <a:gd name="T52" fmla="*/ 16 w 151"/>
                <a:gd name="T53" fmla="*/ 26 h 211"/>
                <a:gd name="T54" fmla="*/ 14 w 151"/>
                <a:gd name="T55" fmla="*/ 28 h 211"/>
                <a:gd name="T56" fmla="*/ 11 w 151"/>
                <a:gd name="T57" fmla="*/ 30 h 211"/>
                <a:gd name="T58" fmla="*/ 9 w 151"/>
                <a:gd name="T59" fmla="*/ 33 h 211"/>
                <a:gd name="T60" fmla="*/ 7 w 151"/>
                <a:gd name="T61" fmla="*/ 36 h 211"/>
                <a:gd name="T62" fmla="*/ 6 w 151"/>
                <a:gd name="T63" fmla="*/ 37 h 211"/>
                <a:gd name="T64" fmla="*/ 6 w 151"/>
                <a:gd name="T65" fmla="*/ 38 h 211"/>
                <a:gd name="T66" fmla="*/ 3 w 151"/>
                <a:gd name="T67" fmla="*/ 36 h 211"/>
                <a:gd name="T68" fmla="*/ 2 w 151"/>
                <a:gd name="T69" fmla="*/ 34 h 211"/>
                <a:gd name="T70" fmla="*/ 1 w 151"/>
                <a:gd name="T71" fmla="*/ 33 h 211"/>
                <a:gd name="T72" fmla="*/ 0 w 151"/>
                <a:gd name="T73" fmla="*/ 33 h 211"/>
                <a:gd name="T74" fmla="*/ 3 w 151"/>
                <a:gd name="T75" fmla="*/ 29 h 211"/>
                <a:gd name="T76" fmla="*/ 7 w 151"/>
                <a:gd name="T77" fmla="*/ 25 h 211"/>
                <a:gd name="T78" fmla="*/ 10 w 151"/>
                <a:gd name="T79" fmla="*/ 20 h 211"/>
                <a:gd name="T80" fmla="*/ 14 w 151"/>
                <a:gd name="T81" fmla="*/ 15 h 211"/>
                <a:gd name="T82" fmla="*/ 18 w 151"/>
                <a:gd name="T83" fmla="*/ 10 h 211"/>
                <a:gd name="T84" fmla="*/ 21 w 151"/>
                <a:gd name="T85" fmla="*/ 6 h 211"/>
                <a:gd name="T86" fmla="*/ 24 w 151"/>
                <a:gd name="T87" fmla="*/ 2 h 211"/>
                <a:gd name="T88" fmla="*/ 25 w 151"/>
                <a:gd name="T89" fmla="*/ 0 h 211"/>
                <a:gd name="T90" fmla="*/ 26 w 151"/>
                <a:gd name="T91" fmla="*/ 1 h 211"/>
                <a:gd name="T92" fmla="*/ 26 w 151"/>
                <a:gd name="T93" fmla="*/ 2 h 211"/>
                <a:gd name="T94" fmla="*/ 26 w 151"/>
                <a:gd name="T95" fmla="*/ 4 h 211"/>
                <a:gd name="T96" fmla="*/ 27 w 151"/>
                <a:gd name="T97" fmla="*/ 5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 name="Freeform 92"/>
            <p:cNvSpPr>
              <a:spLocks/>
            </p:cNvSpPr>
            <p:nvPr/>
          </p:nvSpPr>
          <p:spPr bwMode="auto">
            <a:xfrm>
              <a:off x="5369" y="546"/>
              <a:ext cx="33" cy="37"/>
            </a:xfrm>
            <a:custGeom>
              <a:avLst/>
              <a:gdLst>
                <a:gd name="T0" fmla="*/ 8 w 58"/>
                <a:gd name="T1" fmla="*/ 0 h 65"/>
                <a:gd name="T2" fmla="*/ 10 w 58"/>
                <a:gd name="T3" fmla="*/ 3 h 65"/>
                <a:gd name="T4" fmla="*/ 10 w 58"/>
                <a:gd name="T5" fmla="*/ 6 h 65"/>
                <a:gd name="T6" fmla="*/ 10 w 58"/>
                <a:gd name="T7" fmla="*/ 7 h 65"/>
                <a:gd name="T8" fmla="*/ 11 w 58"/>
                <a:gd name="T9" fmla="*/ 9 h 65"/>
                <a:gd name="T10" fmla="*/ 10 w 58"/>
                <a:gd name="T11" fmla="*/ 10 h 65"/>
                <a:gd name="T12" fmla="*/ 10 w 58"/>
                <a:gd name="T13" fmla="*/ 10 h 65"/>
                <a:gd name="T14" fmla="*/ 10 w 58"/>
                <a:gd name="T15" fmla="*/ 11 h 65"/>
                <a:gd name="T16" fmla="*/ 9 w 58"/>
                <a:gd name="T17" fmla="*/ 11 h 65"/>
                <a:gd name="T18" fmla="*/ 7 w 58"/>
                <a:gd name="T19" fmla="*/ 11 h 65"/>
                <a:gd name="T20" fmla="*/ 6 w 58"/>
                <a:gd name="T21" fmla="*/ 12 h 65"/>
                <a:gd name="T22" fmla="*/ 6 w 58"/>
                <a:gd name="T23" fmla="*/ 12 h 65"/>
                <a:gd name="T24" fmla="*/ 5 w 58"/>
                <a:gd name="T25" fmla="*/ 11 h 65"/>
                <a:gd name="T26" fmla="*/ 3 w 58"/>
                <a:gd name="T27" fmla="*/ 11 h 65"/>
                <a:gd name="T28" fmla="*/ 3 w 58"/>
                <a:gd name="T29" fmla="*/ 11 h 65"/>
                <a:gd name="T30" fmla="*/ 2 w 58"/>
                <a:gd name="T31" fmla="*/ 10 h 65"/>
                <a:gd name="T32" fmla="*/ 0 w 58"/>
                <a:gd name="T33" fmla="*/ 10 h 65"/>
                <a:gd name="T34" fmla="*/ 1 w 58"/>
                <a:gd name="T35" fmla="*/ 9 h 65"/>
                <a:gd name="T36" fmla="*/ 2 w 58"/>
                <a:gd name="T37" fmla="*/ 7 h 65"/>
                <a:gd name="T38" fmla="*/ 3 w 58"/>
                <a:gd name="T39" fmla="*/ 6 h 65"/>
                <a:gd name="T40" fmla="*/ 4 w 58"/>
                <a:gd name="T41" fmla="*/ 4 h 65"/>
                <a:gd name="T42" fmla="*/ 6 w 58"/>
                <a:gd name="T43" fmla="*/ 2 h 65"/>
                <a:gd name="T44" fmla="*/ 6 w 58"/>
                <a:gd name="T45" fmla="*/ 1 h 65"/>
                <a:gd name="T46" fmla="*/ 7 w 58"/>
                <a:gd name="T47" fmla="*/ 1 h 65"/>
                <a:gd name="T48" fmla="*/ 8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 name="Freeform 93"/>
            <p:cNvSpPr>
              <a:spLocks/>
            </p:cNvSpPr>
            <p:nvPr/>
          </p:nvSpPr>
          <p:spPr bwMode="auto">
            <a:xfrm>
              <a:off x="5329" y="648"/>
              <a:ext cx="20" cy="14"/>
            </a:xfrm>
            <a:custGeom>
              <a:avLst/>
              <a:gdLst>
                <a:gd name="T0" fmla="*/ 7 w 34"/>
                <a:gd name="T1" fmla="*/ 1 h 24"/>
                <a:gd name="T2" fmla="*/ 6 w 34"/>
                <a:gd name="T3" fmla="*/ 1 h 24"/>
                <a:gd name="T4" fmla="*/ 5 w 34"/>
                <a:gd name="T5" fmla="*/ 2 h 24"/>
                <a:gd name="T6" fmla="*/ 4 w 34"/>
                <a:gd name="T7" fmla="*/ 4 h 24"/>
                <a:gd name="T8" fmla="*/ 3 w 34"/>
                <a:gd name="T9" fmla="*/ 5 h 24"/>
                <a:gd name="T10" fmla="*/ 2 w 34"/>
                <a:gd name="T11" fmla="*/ 4 h 24"/>
                <a:gd name="T12" fmla="*/ 2 w 34"/>
                <a:gd name="T13" fmla="*/ 2 h 24"/>
                <a:gd name="T14" fmla="*/ 1 w 34"/>
                <a:gd name="T15" fmla="*/ 1 h 24"/>
                <a:gd name="T16" fmla="*/ 0 w 34"/>
                <a:gd name="T17" fmla="*/ 0 h 24"/>
                <a:gd name="T18" fmla="*/ 2 w 34"/>
                <a:gd name="T19" fmla="*/ 1 h 24"/>
                <a:gd name="T20" fmla="*/ 4 w 34"/>
                <a:gd name="T21" fmla="*/ 1 h 24"/>
                <a:gd name="T22" fmla="*/ 5 w 34"/>
                <a:gd name="T23" fmla="*/ 1 h 24"/>
                <a:gd name="T24" fmla="*/ 7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8" name="Freeform 94"/>
            <p:cNvSpPr>
              <a:spLocks/>
            </p:cNvSpPr>
            <p:nvPr/>
          </p:nvSpPr>
          <p:spPr bwMode="auto">
            <a:xfrm>
              <a:off x="4873" y="399"/>
              <a:ext cx="503" cy="409"/>
            </a:xfrm>
            <a:custGeom>
              <a:avLst/>
              <a:gdLst>
                <a:gd name="T0" fmla="*/ 36 w 892"/>
                <a:gd name="T1" fmla="*/ 42 h 726"/>
                <a:gd name="T2" fmla="*/ 42 w 892"/>
                <a:gd name="T3" fmla="*/ 34 h 726"/>
                <a:gd name="T4" fmla="*/ 47 w 892"/>
                <a:gd name="T5" fmla="*/ 27 h 726"/>
                <a:gd name="T6" fmla="*/ 54 w 892"/>
                <a:gd name="T7" fmla="*/ 17 h 726"/>
                <a:gd name="T8" fmla="*/ 61 w 892"/>
                <a:gd name="T9" fmla="*/ 8 h 726"/>
                <a:gd name="T10" fmla="*/ 68 w 892"/>
                <a:gd name="T11" fmla="*/ 1 h 726"/>
                <a:gd name="T12" fmla="*/ 72 w 892"/>
                <a:gd name="T13" fmla="*/ 0 h 726"/>
                <a:gd name="T14" fmla="*/ 86 w 892"/>
                <a:gd name="T15" fmla="*/ 5 h 726"/>
                <a:gd name="T16" fmla="*/ 100 w 892"/>
                <a:gd name="T17" fmla="*/ 10 h 726"/>
                <a:gd name="T18" fmla="*/ 112 w 892"/>
                <a:gd name="T19" fmla="*/ 15 h 726"/>
                <a:gd name="T20" fmla="*/ 121 w 892"/>
                <a:gd name="T21" fmla="*/ 18 h 726"/>
                <a:gd name="T22" fmla="*/ 130 w 892"/>
                <a:gd name="T23" fmla="*/ 20 h 726"/>
                <a:gd name="T24" fmla="*/ 138 w 892"/>
                <a:gd name="T25" fmla="*/ 22 h 726"/>
                <a:gd name="T26" fmla="*/ 147 w 892"/>
                <a:gd name="T27" fmla="*/ 24 h 726"/>
                <a:gd name="T28" fmla="*/ 156 w 892"/>
                <a:gd name="T29" fmla="*/ 26 h 726"/>
                <a:gd name="T30" fmla="*/ 160 w 892"/>
                <a:gd name="T31" fmla="*/ 32 h 726"/>
                <a:gd name="T32" fmla="*/ 157 w 892"/>
                <a:gd name="T33" fmla="*/ 37 h 726"/>
                <a:gd name="T34" fmla="*/ 154 w 892"/>
                <a:gd name="T35" fmla="*/ 41 h 726"/>
                <a:gd name="T36" fmla="*/ 151 w 892"/>
                <a:gd name="T37" fmla="*/ 45 h 726"/>
                <a:gd name="T38" fmla="*/ 143 w 892"/>
                <a:gd name="T39" fmla="*/ 56 h 726"/>
                <a:gd name="T40" fmla="*/ 135 w 892"/>
                <a:gd name="T41" fmla="*/ 66 h 726"/>
                <a:gd name="T42" fmla="*/ 131 w 892"/>
                <a:gd name="T43" fmla="*/ 66 h 726"/>
                <a:gd name="T44" fmla="*/ 123 w 892"/>
                <a:gd name="T45" fmla="*/ 64 h 726"/>
                <a:gd name="T46" fmla="*/ 116 w 892"/>
                <a:gd name="T47" fmla="*/ 64 h 726"/>
                <a:gd name="T48" fmla="*/ 109 w 892"/>
                <a:gd name="T49" fmla="*/ 65 h 726"/>
                <a:gd name="T50" fmla="*/ 105 w 892"/>
                <a:gd name="T51" fmla="*/ 69 h 726"/>
                <a:gd name="T52" fmla="*/ 103 w 892"/>
                <a:gd name="T53" fmla="*/ 74 h 726"/>
                <a:gd name="T54" fmla="*/ 107 w 892"/>
                <a:gd name="T55" fmla="*/ 81 h 726"/>
                <a:gd name="T56" fmla="*/ 116 w 892"/>
                <a:gd name="T57" fmla="*/ 84 h 726"/>
                <a:gd name="T58" fmla="*/ 121 w 892"/>
                <a:gd name="T59" fmla="*/ 87 h 726"/>
                <a:gd name="T60" fmla="*/ 111 w 892"/>
                <a:gd name="T61" fmla="*/ 103 h 726"/>
                <a:gd name="T62" fmla="*/ 96 w 892"/>
                <a:gd name="T63" fmla="*/ 123 h 726"/>
                <a:gd name="T64" fmla="*/ 88 w 892"/>
                <a:gd name="T65" fmla="*/ 129 h 726"/>
                <a:gd name="T66" fmla="*/ 83 w 892"/>
                <a:gd name="T67" fmla="*/ 130 h 726"/>
                <a:gd name="T68" fmla="*/ 80 w 892"/>
                <a:gd name="T69" fmla="*/ 129 h 726"/>
                <a:gd name="T70" fmla="*/ 67 w 892"/>
                <a:gd name="T71" fmla="*/ 126 h 726"/>
                <a:gd name="T72" fmla="*/ 54 w 892"/>
                <a:gd name="T73" fmla="*/ 121 h 726"/>
                <a:gd name="T74" fmla="*/ 48 w 892"/>
                <a:gd name="T75" fmla="*/ 119 h 726"/>
                <a:gd name="T76" fmla="*/ 39 w 892"/>
                <a:gd name="T77" fmla="*/ 115 h 726"/>
                <a:gd name="T78" fmla="*/ 29 w 892"/>
                <a:gd name="T79" fmla="*/ 112 h 726"/>
                <a:gd name="T80" fmla="*/ 20 w 892"/>
                <a:gd name="T81" fmla="*/ 109 h 726"/>
                <a:gd name="T82" fmla="*/ 11 w 892"/>
                <a:gd name="T83" fmla="*/ 105 h 726"/>
                <a:gd name="T84" fmla="*/ 1 w 892"/>
                <a:gd name="T85" fmla="*/ 101 h 726"/>
                <a:gd name="T86" fmla="*/ 1 w 892"/>
                <a:gd name="T87" fmla="*/ 100 h 726"/>
                <a:gd name="T88" fmla="*/ 8 w 892"/>
                <a:gd name="T89" fmla="*/ 86 h 726"/>
                <a:gd name="T90" fmla="*/ 21 w 892"/>
                <a:gd name="T91" fmla="*/ 67 h 726"/>
                <a:gd name="T92" fmla="*/ 33 w 892"/>
                <a:gd name="T93" fmla="*/ 47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9" name="Freeform 95"/>
            <p:cNvSpPr>
              <a:spLocks/>
            </p:cNvSpPr>
            <p:nvPr/>
          </p:nvSpPr>
          <p:spPr bwMode="auto">
            <a:xfrm>
              <a:off x="4870" y="679"/>
              <a:ext cx="430" cy="174"/>
            </a:xfrm>
            <a:custGeom>
              <a:avLst/>
              <a:gdLst>
                <a:gd name="T0" fmla="*/ 7 w 762"/>
                <a:gd name="T1" fmla="*/ 18 h 308"/>
                <a:gd name="T2" fmla="*/ 19 w 762"/>
                <a:gd name="T3" fmla="*/ 23 h 308"/>
                <a:gd name="T4" fmla="*/ 29 w 762"/>
                <a:gd name="T5" fmla="*/ 28 h 308"/>
                <a:gd name="T6" fmla="*/ 35 w 762"/>
                <a:gd name="T7" fmla="*/ 30 h 308"/>
                <a:gd name="T8" fmla="*/ 45 w 762"/>
                <a:gd name="T9" fmla="*/ 33 h 308"/>
                <a:gd name="T10" fmla="*/ 56 w 762"/>
                <a:gd name="T11" fmla="*/ 38 h 308"/>
                <a:gd name="T12" fmla="*/ 69 w 762"/>
                <a:gd name="T13" fmla="*/ 41 h 308"/>
                <a:gd name="T14" fmla="*/ 78 w 762"/>
                <a:gd name="T15" fmla="*/ 44 h 308"/>
                <a:gd name="T16" fmla="*/ 84 w 762"/>
                <a:gd name="T17" fmla="*/ 45 h 308"/>
                <a:gd name="T18" fmla="*/ 89 w 762"/>
                <a:gd name="T19" fmla="*/ 46 h 308"/>
                <a:gd name="T20" fmla="*/ 93 w 762"/>
                <a:gd name="T21" fmla="*/ 45 h 308"/>
                <a:gd name="T22" fmla="*/ 102 w 762"/>
                <a:gd name="T23" fmla="*/ 34 h 308"/>
                <a:gd name="T24" fmla="*/ 111 w 762"/>
                <a:gd name="T25" fmla="*/ 21 h 308"/>
                <a:gd name="T26" fmla="*/ 118 w 762"/>
                <a:gd name="T27" fmla="*/ 12 h 308"/>
                <a:gd name="T28" fmla="*/ 124 w 762"/>
                <a:gd name="T29" fmla="*/ 5 h 308"/>
                <a:gd name="T30" fmla="*/ 128 w 762"/>
                <a:gd name="T31" fmla="*/ 0 h 308"/>
                <a:gd name="T32" fmla="*/ 131 w 762"/>
                <a:gd name="T33" fmla="*/ 2 h 308"/>
                <a:gd name="T34" fmla="*/ 134 w 762"/>
                <a:gd name="T35" fmla="*/ 6 h 308"/>
                <a:gd name="T36" fmla="*/ 137 w 762"/>
                <a:gd name="T37" fmla="*/ 9 h 308"/>
                <a:gd name="T38" fmla="*/ 134 w 762"/>
                <a:gd name="T39" fmla="*/ 13 h 308"/>
                <a:gd name="T40" fmla="*/ 130 w 762"/>
                <a:gd name="T41" fmla="*/ 11 h 308"/>
                <a:gd name="T42" fmla="*/ 128 w 762"/>
                <a:gd name="T43" fmla="*/ 10 h 308"/>
                <a:gd name="T44" fmla="*/ 123 w 762"/>
                <a:gd name="T45" fmla="*/ 16 h 308"/>
                <a:gd name="T46" fmla="*/ 118 w 762"/>
                <a:gd name="T47" fmla="*/ 23 h 308"/>
                <a:gd name="T48" fmla="*/ 118 w 762"/>
                <a:gd name="T49" fmla="*/ 25 h 308"/>
                <a:gd name="T50" fmla="*/ 122 w 762"/>
                <a:gd name="T51" fmla="*/ 27 h 308"/>
                <a:gd name="T52" fmla="*/ 126 w 762"/>
                <a:gd name="T53" fmla="*/ 27 h 308"/>
                <a:gd name="T54" fmla="*/ 123 w 762"/>
                <a:gd name="T55" fmla="*/ 31 h 308"/>
                <a:gd name="T56" fmla="*/ 120 w 762"/>
                <a:gd name="T57" fmla="*/ 34 h 308"/>
                <a:gd name="T58" fmla="*/ 117 w 762"/>
                <a:gd name="T59" fmla="*/ 34 h 308"/>
                <a:gd name="T60" fmla="*/ 113 w 762"/>
                <a:gd name="T61" fmla="*/ 28 h 308"/>
                <a:gd name="T62" fmla="*/ 109 w 762"/>
                <a:gd name="T63" fmla="*/ 33 h 308"/>
                <a:gd name="T64" fmla="*/ 103 w 762"/>
                <a:gd name="T65" fmla="*/ 41 h 308"/>
                <a:gd name="T66" fmla="*/ 101 w 762"/>
                <a:gd name="T67" fmla="*/ 44 h 308"/>
                <a:gd name="T68" fmla="*/ 104 w 762"/>
                <a:gd name="T69" fmla="*/ 45 h 308"/>
                <a:gd name="T70" fmla="*/ 108 w 762"/>
                <a:gd name="T71" fmla="*/ 46 h 308"/>
                <a:gd name="T72" fmla="*/ 106 w 762"/>
                <a:gd name="T73" fmla="*/ 50 h 308"/>
                <a:gd name="T74" fmla="*/ 102 w 762"/>
                <a:gd name="T75" fmla="*/ 53 h 308"/>
                <a:gd name="T76" fmla="*/ 100 w 762"/>
                <a:gd name="T77" fmla="*/ 55 h 308"/>
                <a:gd name="T78" fmla="*/ 86 w 762"/>
                <a:gd name="T79" fmla="*/ 53 h 308"/>
                <a:gd name="T80" fmla="*/ 68 w 762"/>
                <a:gd name="T81" fmla="*/ 48 h 308"/>
                <a:gd name="T82" fmla="*/ 47 w 762"/>
                <a:gd name="T83" fmla="*/ 41 h 308"/>
                <a:gd name="T84" fmla="*/ 29 w 762"/>
                <a:gd name="T85" fmla="*/ 34 h 308"/>
                <a:gd name="T86" fmla="*/ 16 w 762"/>
                <a:gd name="T87" fmla="*/ 28 h 308"/>
                <a:gd name="T88" fmla="*/ 10 w 762"/>
                <a:gd name="T89" fmla="*/ 25 h 308"/>
                <a:gd name="T90" fmla="*/ 5 w 762"/>
                <a:gd name="T91" fmla="*/ 23 h 308"/>
                <a:gd name="T92" fmla="*/ 2 w 762"/>
                <a:gd name="T93" fmla="*/ 22 h 308"/>
                <a:gd name="T94" fmla="*/ 1 w 762"/>
                <a:gd name="T95" fmla="*/ 16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0" name="Freeform 96"/>
            <p:cNvSpPr>
              <a:spLocks/>
            </p:cNvSpPr>
            <p:nvPr/>
          </p:nvSpPr>
          <p:spPr bwMode="auto">
            <a:xfrm>
              <a:off x="5244" y="720"/>
              <a:ext cx="39" cy="36"/>
            </a:xfrm>
            <a:custGeom>
              <a:avLst/>
              <a:gdLst>
                <a:gd name="T0" fmla="*/ 13 w 68"/>
                <a:gd name="T1" fmla="*/ 6 h 64"/>
                <a:gd name="T2" fmla="*/ 13 w 68"/>
                <a:gd name="T3" fmla="*/ 6 h 64"/>
                <a:gd name="T4" fmla="*/ 12 w 68"/>
                <a:gd name="T5" fmla="*/ 7 h 64"/>
                <a:gd name="T6" fmla="*/ 11 w 68"/>
                <a:gd name="T7" fmla="*/ 8 h 64"/>
                <a:gd name="T8" fmla="*/ 10 w 68"/>
                <a:gd name="T9" fmla="*/ 9 h 64"/>
                <a:gd name="T10" fmla="*/ 8 w 68"/>
                <a:gd name="T11" fmla="*/ 10 h 64"/>
                <a:gd name="T12" fmla="*/ 7 w 68"/>
                <a:gd name="T13" fmla="*/ 11 h 64"/>
                <a:gd name="T14" fmla="*/ 5 w 68"/>
                <a:gd name="T15" fmla="*/ 11 h 64"/>
                <a:gd name="T16" fmla="*/ 3 w 68"/>
                <a:gd name="T17" fmla="*/ 11 h 64"/>
                <a:gd name="T18" fmla="*/ 2 w 68"/>
                <a:gd name="T19" fmla="*/ 11 h 64"/>
                <a:gd name="T20" fmla="*/ 0 w 68"/>
                <a:gd name="T21" fmla="*/ 11 h 64"/>
                <a:gd name="T22" fmla="*/ 1 w 68"/>
                <a:gd name="T23" fmla="*/ 11 h 64"/>
                <a:gd name="T24" fmla="*/ 1 w 68"/>
                <a:gd name="T25" fmla="*/ 11 h 64"/>
                <a:gd name="T26" fmla="*/ 1 w 68"/>
                <a:gd name="T27" fmla="*/ 10 h 64"/>
                <a:gd name="T28" fmla="*/ 1 w 68"/>
                <a:gd name="T29" fmla="*/ 10 h 64"/>
                <a:gd name="T30" fmla="*/ 1 w 68"/>
                <a:gd name="T31" fmla="*/ 10 h 64"/>
                <a:gd name="T32" fmla="*/ 1 w 68"/>
                <a:gd name="T33" fmla="*/ 10 h 64"/>
                <a:gd name="T34" fmla="*/ 1 w 68"/>
                <a:gd name="T35" fmla="*/ 10 h 64"/>
                <a:gd name="T36" fmla="*/ 2 w 68"/>
                <a:gd name="T37" fmla="*/ 10 h 64"/>
                <a:gd name="T38" fmla="*/ 3 w 68"/>
                <a:gd name="T39" fmla="*/ 8 h 64"/>
                <a:gd name="T40" fmla="*/ 3 w 68"/>
                <a:gd name="T41" fmla="*/ 7 h 64"/>
                <a:gd name="T42" fmla="*/ 5 w 68"/>
                <a:gd name="T43" fmla="*/ 6 h 64"/>
                <a:gd name="T44" fmla="*/ 6 w 68"/>
                <a:gd name="T45" fmla="*/ 5 h 64"/>
                <a:gd name="T46" fmla="*/ 7 w 68"/>
                <a:gd name="T47" fmla="*/ 4 h 64"/>
                <a:gd name="T48" fmla="*/ 8 w 68"/>
                <a:gd name="T49" fmla="*/ 3 h 64"/>
                <a:gd name="T50" fmla="*/ 9 w 68"/>
                <a:gd name="T51" fmla="*/ 2 h 64"/>
                <a:gd name="T52" fmla="*/ 10 w 68"/>
                <a:gd name="T53" fmla="*/ 0 h 64"/>
                <a:gd name="T54" fmla="*/ 11 w 68"/>
                <a:gd name="T55" fmla="*/ 1 h 64"/>
                <a:gd name="T56" fmla="*/ 11 w 68"/>
                <a:gd name="T57" fmla="*/ 2 h 64"/>
                <a:gd name="T58" fmla="*/ 12 w 68"/>
                <a:gd name="T59" fmla="*/ 3 h 64"/>
                <a:gd name="T60" fmla="*/ 13 w 68"/>
                <a:gd name="T61" fmla="*/ 5 h 64"/>
                <a:gd name="T62" fmla="*/ 13 w 68"/>
                <a:gd name="T63" fmla="*/ 5 h 64"/>
                <a:gd name="T64" fmla="*/ 13 w 68"/>
                <a:gd name="T65" fmla="*/ 5 h 64"/>
                <a:gd name="T66" fmla="*/ 13 w 68"/>
                <a:gd name="T67" fmla="*/ 5 h 64"/>
                <a:gd name="T68" fmla="*/ 13 w 68"/>
                <a:gd name="T69" fmla="*/ 5 h 64"/>
                <a:gd name="T70" fmla="*/ 13 w 68"/>
                <a:gd name="T71" fmla="*/ 6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1" name="Freeform 97"/>
            <p:cNvSpPr>
              <a:spLocks/>
            </p:cNvSpPr>
            <p:nvPr/>
          </p:nvSpPr>
          <p:spPr bwMode="auto">
            <a:xfrm>
              <a:off x="5201" y="784"/>
              <a:ext cx="29" cy="27"/>
            </a:xfrm>
            <a:custGeom>
              <a:avLst/>
              <a:gdLst>
                <a:gd name="T0" fmla="*/ 9 w 52"/>
                <a:gd name="T1" fmla="*/ 6 h 49"/>
                <a:gd name="T2" fmla="*/ 8 w 52"/>
                <a:gd name="T3" fmla="*/ 7 h 49"/>
                <a:gd name="T4" fmla="*/ 7 w 52"/>
                <a:gd name="T5" fmla="*/ 8 h 49"/>
                <a:gd name="T6" fmla="*/ 7 w 52"/>
                <a:gd name="T7" fmla="*/ 8 h 49"/>
                <a:gd name="T8" fmla="*/ 5 w 52"/>
                <a:gd name="T9" fmla="*/ 8 h 49"/>
                <a:gd name="T10" fmla="*/ 4 w 52"/>
                <a:gd name="T11" fmla="*/ 8 h 49"/>
                <a:gd name="T12" fmla="*/ 3 w 52"/>
                <a:gd name="T13" fmla="*/ 8 h 49"/>
                <a:gd name="T14" fmla="*/ 1 w 52"/>
                <a:gd name="T15" fmla="*/ 8 h 49"/>
                <a:gd name="T16" fmla="*/ 0 w 52"/>
                <a:gd name="T17" fmla="*/ 7 h 49"/>
                <a:gd name="T18" fmla="*/ 1 w 52"/>
                <a:gd name="T19" fmla="*/ 7 h 49"/>
                <a:gd name="T20" fmla="*/ 1 w 52"/>
                <a:gd name="T21" fmla="*/ 7 h 49"/>
                <a:gd name="T22" fmla="*/ 2 w 52"/>
                <a:gd name="T23" fmla="*/ 6 h 49"/>
                <a:gd name="T24" fmla="*/ 3 w 52"/>
                <a:gd name="T25" fmla="*/ 4 h 49"/>
                <a:gd name="T26" fmla="*/ 4 w 52"/>
                <a:gd name="T27" fmla="*/ 4 h 49"/>
                <a:gd name="T28" fmla="*/ 5 w 52"/>
                <a:gd name="T29" fmla="*/ 2 h 49"/>
                <a:gd name="T30" fmla="*/ 7 w 52"/>
                <a:gd name="T31" fmla="*/ 1 h 49"/>
                <a:gd name="T32" fmla="*/ 7 w 52"/>
                <a:gd name="T33" fmla="*/ 0 h 49"/>
                <a:gd name="T34" fmla="*/ 8 w 52"/>
                <a:gd name="T35" fmla="*/ 2 h 49"/>
                <a:gd name="T36" fmla="*/ 8 w 52"/>
                <a:gd name="T37" fmla="*/ 3 h 49"/>
                <a:gd name="T38" fmla="*/ 9 w 52"/>
                <a:gd name="T39" fmla="*/ 4 h 49"/>
                <a:gd name="T40" fmla="*/ 9 w 52"/>
                <a:gd name="T41" fmla="*/ 6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2" name="Freeform 98"/>
            <p:cNvSpPr>
              <a:spLocks/>
            </p:cNvSpPr>
            <p:nvPr/>
          </p:nvSpPr>
          <p:spPr bwMode="auto">
            <a:xfrm>
              <a:off x="4878" y="717"/>
              <a:ext cx="437" cy="160"/>
            </a:xfrm>
            <a:custGeom>
              <a:avLst/>
              <a:gdLst>
                <a:gd name="T0" fmla="*/ 117 w 775"/>
                <a:gd name="T1" fmla="*/ 34 h 285"/>
                <a:gd name="T2" fmla="*/ 113 w 775"/>
                <a:gd name="T3" fmla="*/ 39 h 285"/>
                <a:gd name="T4" fmla="*/ 109 w 775"/>
                <a:gd name="T5" fmla="*/ 44 h 285"/>
                <a:gd name="T6" fmla="*/ 103 w 775"/>
                <a:gd name="T7" fmla="*/ 48 h 285"/>
                <a:gd name="T8" fmla="*/ 98 w 775"/>
                <a:gd name="T9" fmla="*/ 50 h 285"/>
                <a:gd name="T10" fmla="*/ 90 w 775"/>
                <a:gd name="T11" fmla="*/ 51 h 285"/>
                <a:gd name="T12" fmla="*/ 83 w 775"/>
                <a:gd name="T13" fmla="*/ 49 h 285"/>
                <a:gd name="T14" fmla="*/ 77 w 775"/>
                <a:gd name="T15" fmla="*/ 47 h 285"/>
                <a:gd name="T16" fmla="*/ 69 w 775"/>
                <a:gd name="T17" fmla="*/ 44 h 285"/>
                <a:gd name="T18" fmla="*/ 60 w 775"/>
                <a:gd name="T19" fmla="*/ 41 h 285"/>
                <a:gd name="T20" fmla="*/ 51 w 775"/>
                <a:gd name="T21" fmla="*/ 38 h 285"/>
                <a:gd name="T22" fmla="*/ 42 w 775"/>
                <a:gd name="T23" fmla="*/ 34 h 285"/>
                <a:gd name="T24" fmla="*/ 33 w 775"/>
                <a:gd name="T25" fmla="*/ 30 h 285"/>
                <a:gd name="T26" fmla="*/ 24 w 775"/>
                <a:gd name="T27" fmla="*/ 27 h 285"/>
                <a:gd name="T28" fmla="*/ 15 w 775"/>
                <a:gd name="T29" fmla="*/ 24 h 285"/>
                <a:gd name="T30" fmla="*/ 6 w 775"/>
                <a:gd name="T31" fmla="*/ 20 h 285"/>
                <a:gd name="T32" fmla="*/ 2 w 775"/>
                <a:gd name="T33" fmla="*/ 17 h 285"/>
                <a:gd name="T34" fmla="*/ 1 w 775"/>
                <a:gd name="T35" fmla="*/ 15 h 285"/>
                <a:gd name="T36" fmla="*/ 2 w 775"/>
                <a:gd name="T37" fmla="*/ 15 h 285"/>
                <a:gd name="T38" fmla="*/ 6 w 775"/>
                <a:gd name="T39" fmla="*/ 16 h 285"/>
                <a:gd name="T40" fmla="*/ 10 w 775"/>
                <a:gd name="T41" fmla="*/ 18 h 285"/>
                <a:gd name="T42" fmla="*/ 14 w 775"/>
                <a:gd name="T43" fmla="*/ 20 h 285"/>
                <a:gd name="T44" fmla="*/ 20 w 775"/>
                <a:gd name="T45" fmla="*/ 22 h 285"/>
                <a:gd name="T46" fmla="*/ 28 w 775"/>
                <a:gd name="T47" fmla="*/ 26 h 285"/>
                <a:gd name="T48" fmla="*/ 36 w 775"/>
                <a:gd name="T49" fmla="*/ 29 h 285"/>
                <a:gd name="T50" fmla="*/ 42 w 775"/>
                <a:gd name="T51" fmla="*/ 30 h 285"/>
                <a:gd name="T52" fmla="*/ 47 w 775"/>
                <a:gd name="T53" fmla="*/ 33 h 285"/>
                <a:gd name="T54" fmla="*/ 53 w 775"/>
                <a:gd name="T55" fmla="*/ 34 h 285"/>
                <a:gd name="T56" fmla="*/ 59 w 775"/>
                <a:gd name="T57" fmla="*/ 36 h 285"/>
                <a:gd name="T58" fmla="*/ 65 w 775"/>
                <a:gd name="T59" fmla="*/ 39 h 285"/>
                <a:gd name="T60" fmla="*/ 70 w 775"/>
                <a:gd name="T61" fmla="*/ 40 h 285"/>
                <a:gd name="T62" fmla="*/ 76 w 775"/>
                <a:gd name="T63" fmla="*/ 43 h 285"/>
                <a:gd name="T64" fmla="*/ 82 w 775"/>
                <a:gd name="T65" fmla="*/ 44 h 285"/>
                <a:gd name="T66" fmla="*/ 88 w 775"/>
                <a:gd name="T67" fmla="*/ 46 h 285"/>
                <a:gd name="T68" fmla="*/ 92 w 775"/>
                <a:gd name="T69" fmla="*/ 47 h 285"/>
                <a:gd name="T70" fmla="*/ 95 w 775"/>
                <a:gd name="T71" fmla="*/ 47 h 285"/>
                <a:gd name="T72" fmla="*/ 99 w 775"/>
                <a:gd name="T73" fmla="*/ 47 h 285"/>
                <a:gd name="T74" fmla="*/ 103 w 775"/>
                <a:gd name="T75" fmla="*/ 44 h 285"/>
                <a:gd name="T76" fmla="*/ 107 w 775"/>
                <a:gd name="T77" fmla="*/ 39 h 285"/>
                <a:gd name="T78" fmla="*/ 111 w 775"/>
                <a:gd name="T79" fmla="*/ 34 h 285"/>
                <a:gd name="T80" fmla="*/ 113 w 775"/>
                <a:gd name="T81" fmla="*/ 31 h 285"/>
                <a:gd name="T82" fmla="*/ 114 w 775"/>
                <a:gd name="T83" fmla="*/ 30 h 285"/>
                <a:gd name="T84" fmla="*/ 116 w 775"/>
                <a:gd name="T85" fmla="*/ 29 h 285"/>
                <a:gd name="T86" fmla="*/ 118 w 775"/>
                <a:gd name="T87" fmla="*/ 25 h 285"/>
                <a:gd name="T88" fmla="*/ 121 w 775"/>
                <a:gd name="T89" fmla="*/ 22 h 285"/>
                <a:gd name="T90" fmla="*/ 124 w 775"/>
                <a:gd name="T91" fmla="*/ 18 h 285"/>
                <a:gd name="T92" fmla="*/ 127 w 775"/>
                <a:gd name="T93" fmla="*/ 14 h 285"/>
                <a:gd name="T94" fmla="*/ 129 w 775"/>
                <a:gd name="T95" fmla="*/ 12 h 285"/>
                <a:gd name="T96" fmla="*/ 130 w 775"/>
                <a:gd name="T97" fmla="*/ 11 h 285"/>
                <a:gd name="T98" fmla="*/ 131 w 775"/>
                <a:gd name="T99" fmla="*/ 8 h 285"/>
                <a:gd name="T100" fmla="*/ 133 w 775"/>
                <a:gd name="T101" fmla="*/ 6 h 285"/>
                <a:gd name="T102" fmla="*/ 135 w 775"/>
                <a:gd name="T103" fmla="*/ 2 h 285"/>
                <a:gd name="T104" fmla="*/ 136 w 775"/>
                <a:gd name="T105" fmla="*/ 1 h 285"/>
                <a:gd name="T106" fmla="*/ 139 w 775"/>
                <a:gd name="T107" fmla="*/ 3 h 285"/>
                <a:gd name="T108" fmla="*/ 136 w 775"/>
                <a:gd name="T109" fmla="*/ 7 h 285"/>
                <a:gd name="T110" fmla="*/ 131 w 775"/>
                <a:gd name="T111" fmla="*/ 14 h 285"/>
                <a:gd name="T112" fmla="*/ 127 w 775"/>
                <a:gd name="T113" fmla="*/ 21 h 285"/>
                <a:gd name="T114" fmla="*/ 121 w 775"/>
                <a:gd name="T115" fmla="*/ 28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3" name="Freeform 99"/>
            <p:cNvSpPr>
              <a:spLocks/>
            </p:cNvSpPr>
            <p:nvPr/>
          </p:nvSpPr>
          <p:spPr bwMode="auto">
            <a:xfrm>
              <a:off x="5211" y="611"/>
              <a:ext cx="134" cy="106"/>
            </a:xfrm>
            <a:custGeom>
              <a:avLst/>
              <a:gdLst>
                <a:gd name="T0" fmla="*/ 36 w 237"/>
                <a:gd name="T1" fmla="*/ 34 h 188"/>
                <a:gd name="T2" fmla="*/ 34 w 237"/>
                <a:gd name="T3" fmla="*/ 32 h 188"/>
                <a:gd name="T4" fmla="*/ 33 w 237"/>
                <a:gd name="T5" fmla="*/ 30 h 188"/>
                <a:gd name="T6" fmla="*/ 32 w 237"/>
                <a:gd name="T7" fmla="*/ 29 h 188"/>
                <a:gd name="T8" fmla="*/ 30 w 237"/>
                <a:gd name="T9" fmla="*/ 27 h 188"/>
                <a:gd name="T10" fmla="*/ 29 w 237"/>
                <a:gd name="T11" fmla="*/ 26 h 188"/>
                <a:gd name="T12" fmla="*/ 28 w 237"/>
                <a:gd name="T13" fmla="*/ 24 h 188"/>
                <a:gd name="T14" fmla="*/ 26 w 237"/>
                <a:gd name="T15" fmla="*/ 23 h 188"/>
                <a:gd name="T16" fmla="*/ 25 w 237"/>
                <a:gd name="T17" fmla="*/ 21 h 188"/>
                <a:gd name="T18" fmla="*/ 23 w 237"/>
                <a:gd name="T19" fmla="*/ 19 h 188"/>
                <a:gd name="T20" fmla="*/ 20 w 237"/>
                <a:gd name="T21" fmla="*/ 17 h 188"/>
                <a:gd name="T22" fmla="*/ 18 w 237"/>
                <a:gd name="T23" fmla="*/ 15 h 188"/>
                <a:gd name="T24" fmla="*/ 14 w 237"/>
                <a:gd name="T25" fmla="*/ 14 h 188"/>
                <a:gd name="T26" fmla="*/ 11 w 237"/>
                <a:gd name="T27" fmla="*/ 13 h 188"/>
                <a:gd name="T28" fmla="*/ 8 w 237"/>
                <a:gd name="T29" fmla="*/ 12 h 188"/>
                <a:gd name="T30" fmla="*/ 5 w 237"/>
                <a:gd name="T31" fmla="*/ 11 h 188"/>
                <a:gd name="T32" fmla="*/ 2 w 237"/>
                <a:gd name="T33" fmla="*/ 10 h 188"/>
                <a:gd name="T34" fmla="*/ 1 w 237"/>
                <a:gd name="T35" fmla="*/ 9 h 188"/>
                <a:gd name="T36" fmla="*/ 1 w 237"/>
                <a:gd name="T37" fmla="*/ 8 h 188"/>
                <a:gd name="T38" fmla="*/ 1 w 237"/>
                <a:gd name="T39" fmla="*/ 8 h 188"/>
                <a:gd name="T40" fmla="*/ 0 w 237"/>
                <a:gd name="T41" fmla="*/ 8 h 188"/>
                <a:gd name="T42" fmla="*/ 0 w 237"/>
                <a:gd name="T43" fmla="*/ 6 h 188"/>
                <a:gd name="T44" fmla="*/ 1 w 237"/>
                <a:gd name="T45" fmla="*/ 4 h 188"/>
                <a:gd name="T46" fmla="*/ 2 w 237"/>
                <a:gd name="T47" fmla="*/ 2 h 188"/>
                <a:gd name="T48" fmla="*/ 3 w 237"/>
                <a:gd name="T49" fmla="*/ 2 h 188"/>
                <a:gd name="T50" fmla="*/ 6 w 237"/>
                <a:gd name="T51" fmla="*/ 1 h 188"/>
                <a:gd name="T52" fmla="*/ 8 w 237"/>
                <a:gd name="T53" fmla="*/ 1 h 188"/>
                <a:gd name="T54" fmla="*/ 11 w 237"/>
                <a:gd name="T55" fmla="*/ 0 h 188"/>
                <a:gd name="T56" fmla="*/ 14 w 237"/>
                <a:gd name="T57" fmla="*/ 1 h 188"/>
                <a:gd name="T58" fmla="*/ 16 w 237"/>
                <a:gd name="T59" fmla="*/ 1 h 188"/>
                <a:gd name="T60" fmla="*/ 19 w 237"/>
                <a:gd name="T61" fmla="*/ 2 h 188"/>
                <a:gd name="T62" fmla="*/ 21 w 237"/>
                <a:gd name="T63" fmla="*/ 2 h 188"/>
                <a:gd name="T64" fmla="*/ 23 w 237"/>
                <a:gd name="T65" fmla="*/ 3 h 188"/>
                <a:gd name="T66" fmla="*/ 26 w 237"/>
                <a:gd name="T67" fmla="*/ 6 h 188"/>
                <a:gd name="T68" fmla="*/ 29 w 237"/>
                <a:gd name="T69" fmla="*/ 8 h 188"/>
                <a:gd name="T70" fmla="*/ 32 w 237"/>
                <a:gd name="T71" fmla="*/ 10 h 188"/>
                <a:gd name="T72" fmla="*/ 34 w 237"/>
                <a:gd name="T73" fmla="*/ 12 h 188"/>
                <a:gd name="T74" fmla="*/ 36 w 237"/>
                <a:gd name="T75" fmla="*/ 15 h 188"/>
                <a:gd name="T76" fmla="*/ 38 w 237"/>
                <a:gd name="T77" fmla="*/ 17 h 188"/>
                <a:gd name="T78" fmla="*/ 41 w 237"/>
                <a:gd name="T79" fmla="*/ 20 h 188"/>
                <a:gd name="T80" fmla="*/ 43 w 237"/>
                <a:gd name="T81" fmla="*/ 23 h 188"/>
                <a:gd name="T82" fmla="*/ 42 w 237"/>
                <a:gd name="T83" fmla="*/ 24 h 188"/>
                <a:gd name="T84" fmla="*/ 41 w 237"/>
                <a:gd name="T85" fmla="*/ 26 h 188"/>
                <a:gd name="T86" fmla="*/ 40 w 237"/>
                <a:gd name="T87" fmla="*/ 27 h 188"/>
                <a:gd name="T88" fmla="*/ 40 w 237"/>
                <a:gd name="T89" fmla="*/ 28 h 188"/>
                <a:gd name="T90" fmla="*/ 38 w 237"/>
                <a:gd name="T91" fmla="*/ 30 h 188"/>
                <a:gd name="T92" fmla="*/ 38 w 237"/>
                <a:gd name="T93" fmla="*/ 31 h 188"/>
                <a:gd name="T94" fmla="*/ 36 w 237"/>
                <a:gd name="T95" fmla="*/ 32 h 188"/>
                <a:gd name="T96" fmla="*/ 36 w 237"/>
                <a:gd name="T97" fmla="*/ 34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4" name="Freeform 100"/>
            <p:cNvSpPr>
              <a:spLocks/>
            </p:cNvSpPr>
            <p:nvPr/>
          </p:nvSpPr>
          <p:spPr bwMode="auto">
            <a:xfrm>
              <a:off x="5344" y="518"/>
              <a:ext cx="92" cy="155"/>
            </a:xfrm>
            <a:custGeom>
              <a:avLst/>
              <a:gdLst>
                <a:gd name="T0" fmla="*/ 28 w 164"/>
                <a:gd name="T1" fmla="*/ 16 h 275"/>
                <a:gd name="T2" fmla="*/ 25 w 164"/>
                <a:gd name="T3" fmla="*/ 20 h 275"/>
                <a:gd name="T4" fmla="*/ 22 w 164"/>
                <a:gd name="T5" fmla="*/ 24 h 275"/>
                <a:gd name="T6" fmla="*/ 19 w 164"/>
                <a:gd name="T7" fmla="*/ 28 h 275"/>
                <a:gd name="T8" fmla="*/ 16 w 164"/>
                <a:gd name="T9" fmla="*/ 32 h 275"/>
                <a:gd name="T10" fmla="*/ 13 w 164"/>
                <a:gd name="T11" fmla="*/ 36 h 275"/>
                <a:gd name="T12" fmla="*/ 11 w 164"/>
                <a:gd name="T13" fmla="*/ 39 h 275"/>
                <a:gd name="T14" fmla="*/ 7 w 164"/>
                <a:gd name="T15" fmla="*/ 43 h 275"/>
                <a:gd name="T16" fmla="*/ 4 w 164"/>
                <a:gd name="T17" fmla="*/ 47 h 275"/>
                <a:gd name="T18" fmla="*/ 3 w 164"/>
                <a:gd name="T19" fmla="*/ 48 h 275"/>
                <a:gd name="T20" fmla="*/ 3 w 164"/>
                <a:gd name="T21" fmla="*/ 48 h 275"/>
                <a:gd name="T22" fmla="*/ 2 w 164"/>
                <a:gd name="T23" fmla="*/ 48 h 275"/>
                <a:gd name="T24" fmla="*/ 2 w 164"/>
                <a:gd name="T25" fmla="*/ 49 h 275"/>
                <a:gd name="T26" fmla="*/ 1 w 164"/>
                <a:gd name="T27" fmla="*/ 48 h 275"/>
                <a:gd name="T28" fmla="*/ 1 w 164"/>
                <a:gd name="T29" fmla="*/ 48 h 275"/>
                <a:gd name="T30" fmla="*/ 1 w 164"/>
                <a:gd name="T31" fmla="*/ 47 h 275"/>
                <a:gd name="T32" fmla="*/ 0 w 164"/>
                <a:gd name="T33" fmla="*/ 47 h 275"/>
                <a:gd name="T34" fmla="*/ 1 w 164"/>
                <a:gd name="T35" fmla="*/ 46 h 275"/>
                <a:gd name="T36" fmla="*/ 2 w 164"/>
                <a:gd name="T37" fmla="*/ 45 h 275"/>
                <a:gd name="T38" fmla="*/ 2 w 164"/>
                <a:gd name="T39" fmla="*/ 43 h 275"/>
                <a:gd name="T40" fmla="*/ 4 w 164"/>
                <a:gd name="T41" fmla="*/ 42 h 275"/>
                <a:gd name="T42" fmla="*/ 4 w 164"/>
                <a:gd name="T43" fmla="*/ 42 h 275"/>
                <a:gd name="T44" fmla="*/ 5 w 164"/>
                <a:gd name="T45" fmla="*/ 41 h 275"/>
                <a:gd name="T46" fmla="*/ 6 w 164"/>
                <a:gd name="T47" fmla="*/ 41 h 275"/>
                <a:gd name="T48" fmla="*/ 7 w 164"/>
                <a:gd name="T49" fmla="*/ 39 h 275"/>
                <a:gd name="T50" fmla="*/ 8 w 164"/>
                <a:gd name="T51" fmla="*/ 38 h 275"/>
                <a:gd name="T52" fmla="*/ 9 w 164"/>
                <a:gd name="T53" fmla="*/ 37 h 275"/>
                <a:gd name="T54" fmla="*/ 10 w 164"/>
                <a:gd name="T55" fmla="*/ 36 h 275"/>
                <a:gd name="T56" fmla="*/ 9 w 164"/>
                <a:gd name="T57" fmla="*/ 34 h 275"/>
                <a:gd name="T58" fmla="*/ 10 w 164"/>
                <a:gd name="T59" fmla="*/ 32 h 275"/>
                <a:gd name="T60" fmla="*/ 12 w 164"/>
                <a:gd name="T61" fmla="*/ 29 h 275"/>
                <a:gd name="T62" fmla="*/ 13 w 164"/>
                <a:gd name="T63" fmla="*/ 26 h 275"/>
                <a:gd name="T64" fmla="*/ 15 w 164"/>
                <a:gd name="T65" fmla="*/ 24 h 275"/>
                <a:gd name="T66" fmla="*/ 16 w 164"/>
                <a:gd name="T67" fmla="*/ 24 h 275"/>
                <a:gd name="T68" fmla="*/ 17 w 164"/>
                <a:gd name="T69" fmla="*/ 23 h 275"/>
                <a:gd name="T70" fmla="*/ 17 w 164"/>
                <a:gd name="T71" fmla="*/ 23 h 275"/>
                <a:gd name="T72" fmla="*/ 18 w 164"/>
                <a:gd name="T73" fmla="*/ 22 h 275"/>
                <a:gd name="T74" fmla="*/ 20 w 164"/>
                <a:gd name="T75" fmla="*/ 20 h 275"/>
                <a:gd name="T76" fmla="*/ 21 w 164"/>
                <a:gd name="T77" fmla="*/ 17 h 275"/>
                <a:gd name="T78" fmla="*/ 21 w 164"/>
                <a:gd name="T79" fmla="*/ 14 h 275"/>
                <a:gd name="T80" fmla="*/ 20 w 164"/>
                <a:gd name="T81" fmla="*/ 11 h 275"/>
                <a:gd name="T82" fmla="*/ 20 w 164"/>
                <a:gd name="T83" fmla="*/ 10 h 275"/>
                <a:gd name="T84" fmla="*/ 18 w 164"/>
                <a:gd name="T85" fmla="*/ 6 h 275"/>
                <a:gd name="T86" fmla="*/ 16 w 164"/>
                <a:gd name="T87" fmla="*/ 3 h 275"/>
                <a:gd name="T88" fmla="*/ 15 w 164"/>
                <a:gd name="T89" fmla="*/ 0 h 275"/>
                <a:gd name="T90" fmla="*/ 16 w 164"/>
                <a:gd name="T91" fmla="*/ 1 h 275"/>
                <a:gd name="T92" fmla="*/ 19 w 164"/>
                <a:gd name="T93" fmla="*/ 2 h 275"/>
                <a:gd name="T94" fmla="*/ 21 w 164"/>
                <a:gd name="T95" fmla="*/ 3 h 275"/>
                <a:gd name="T96" fmla="*/ 24 w 164"/>
                <a:gd name="T97" fmla="*/ 6 h 275"/>
                <a:gd name="T98" fmla="*/ 26 w 164"/>
                <a:gd name="T99" fmla="*/ 8 h 275"/>
                <a:gd name="T100" fmla="*/ 28 w 164"/>
                <a:gd name="T101" fmla="*/ 11 h 275"/>
                <a:gd name="T102" fmla="*/ 29 w 164"/>
                <a:gd name="T103" fmla="*/ 14 h 275"/>
                <a:gd name="T104" fmla="*/ 28 w 164"/>
                <a:gd name="T105" fmla="*/ 16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5" name="Freeform 101"/>
            <p:cNvSpPr>
              <a:spLocks/>
            </p:cNvSpPr>
            <p:nvPr/>
          </p:nvSpPr>
          <p:spPr bwMode="auto">
            <a:xfrm>
              <a:off x="5334" y="609"/>
              <a:ext cx="32" cy="32"/>
            </a:xfrm>
            <a:custGeom>
              <a:avLst/>
              <a:gdLst>
                <a:gd name="T0" fmla="*/ 0 w 57"/>
                <a:gd name="T1" fmla="*/ 9 h 57"/>
                <a:gd name="T2" fmla="*/ 1 w 57"/>
                <a:gd name="T3" fmla="*/ 8 h 57"/>
                <a:gd name="T4" fmla="*/ 2 w 57"/>
                <a:gd name="T5" fmla="*/ 7 h 57"/>
                <a:gd name="T6" fmla="*/ 3 w 57"/>
                <a:gd name="T7" fmla="*/ 4 h 57"/>
                <a:gd name="T8" fmla="*/ 4 w 57"/>
                <a:gd name="T9" fmla="*/ 3 h 57"/>
                <a:gd name="T10" fmla="*/ 6 w 57"/>
                <a:gd name="T11" fmla="*/ 2 h 57"/>
                <a:gd name="T12" fmla="*/ 6 w 57"/>
                <a:gd name="T13" fmla="*/ 1 h 57"/>
                <a:gd name="T14" fmla="*/ 7 w 57"/>
                <a:gd name="T15" fmla="*/ 1 h 57"/>
                <a:gd name="T16" fmla="*/ 7 w 57"/>
                <a:gd name="T17" fmla="*/ 0 h 57"/>
                <a:gd name="T18" fmla="*/ 8 w 57"/>
                <a:gd name="T19" fmla="*/ 1 h 57"/>
                <a:gd name="T20" fmla="*/ 9 w 57"/>
                <a:gd name="T21" fmla="*/ 3 h 57"/>
                <a:gd name="T22" fmla="*/ 10 w 57"/>
                <a:gd name="T23" fmla="*/ 4 h 57"/>
                <a:gd name="T24" fmla="*/ 10 w 57"/>
                <a:gd name="T25" fmla="*/ 6 h 57"/>
                <a:gd name="T26" fmla="*/ 10 w 57"/>
                <a:gd name="T27" fmla="*/ 7 h 57"/>
                <a:gd name="T28" fmla="*/ 9 w 57"/>
                <a:gd name="T29" fmla="*/ 9 h 57"/>
                <a:gd name="T30" fmla="*/ 7 w 57"/>
                <a:gd name="T31" fmla="*/ 10 h 57"/>
                <a:gd name="T32" fmla="*/ 6 w 57"/>
                <a:gd name="T33" fmla="*/ 10 h 57"/>
                <a:gd name="T34" fmla="*/ 4 w 57"/>
                <a:gd name="T35" fmla="*/ 10 h 57"/>
                <a:gd name="T36" fmla="*/ 3 w 57"/>
                <a:gd name="T37" fmla="*/ 10 h 57"/>
                <a:gd name="T38" fmla="*/ 2 w 57"/>
                <a:gd name="T39" fmla="*/ 10 h 57"/>
                <a:gd name="T40" fmla="*/ 0 w 57"/>
                <a:gd name="T41" fmla="*/ 9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6" name="Freeform 102"/>
            <p:cNvSpPr>
              <a:spLocks/>
            </p:cNvSpPr>
            <p:nvPr/>
          </p:nvSpPr>
          <p:spPr bwMode="auto">
            <a:xfrm>
              <a:off x="5235" y="619"/>
              <a:ext cx="29" cy="23"/>
            </a:xfrm>
            <a:custGeom>
              <a:avLst/>
              <a:gdLst>
                <a:gd name="T0" fmla="*/ 5 w 51"/>
                <a:gd name="T1" fmla="*/ 0 h 41"/>
                <a:gd name="T2" fmla="*/ 3 w 51"/>
                <a:gd name="T3" fmla="*/ 1 h 41"/>
                <a:gd name="T4" fmla="*/ 2 w 51"/>
                <a:gd name="T5" fmla="*/ 1 h 41"/>
                <a:gd name="T6" fmla="*/ 1 w 51"/>
                <a:gd name="T7" fmla="*/ 2 h 41"/>
                <a:gd name="T8" fmla="*/ 0 w 51"/>
                <a:gd name="T9" fmla="*/ 4 h 41"/>
                <a:gd name="T10" fmla="*/ 1 w 51"/>
                <a:gd name="T11" fmla="*/ 5 h 41"/>
                <a:gd name="T12" fmla="*/ 2 w 51"/>
                <a:gd name="T13" fmla="*/ 6 h 41"/>
                <a:gd name="T14" fmla="*/ 3 w 51"/>
                <a:gd name="T15" fmla="*/ 7 h 41"/>
                <a:gd name="T16" fmla="*/ 5 w 51"/>
                <a:gd name="T17" fmla="*/ 7 h 41"/>
                <a:gd name="T18" fmla="*/ 6 w 51"/>
                <a:gd name="T19" fmla="*/ 7 h 41"/>
                <a:gd name="T20" fmla="*/ 8 w 51"/>
                <a:gd name="T21" fmla="*/ 6 h 41"/>
                <a:gd name="T22" fmla="*/ 9 w 51"/>
                <a:gd name="T23" fmla="*/ 5 h 41"/>
                <a:gd name="T24" fmla="*/ 9 w 51"/>
                <a:gd name="T25" fmla="*/ 4 h 41"/>
                <a:gd name="T26" fmla="*/ 9 w 51"/>
                <a:gd name="T27" fmla="*/ 2 h 41"/>
                <a:gd name="T28" fmla="*/ 8 w 51"/>
                <a:gd name="T29" fmla="*/ 1 h 41"/>
                <a:gd name="T30" fmla="*/ 6 w 51"/>
                <a:gd name="T31" fmla="*/ 1 h 41"/>
                <a:gd name="T32" fmla="*/ 5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41" name="Rectangle 103"/>
          <p:cNvSpPr>
            <a:spLocks noChangeArrowheads="1"/>
          </p:cNvSpPr>
          <p:nvPr/>
        </p:nvSpPr>
        <p:spPr bwMode="auto">
          <a:xfrm>
            <a:off x="3511550" y="19907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2" name="Rectangle 104"/>
          <p:cNvSpPr>
            <a:spLocks noChangeArrowheads="1"/>
          </p:cNvSpPr>
          <p:nvPr/>
        </p:nvSpPr>
        <p:spPr bwMode="auto">
          <a:xfrm>
            <a:off x="3394075" y="18732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3"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Production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44"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5" name="Picture 107"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138" y="165258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6" name="Picture 108"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13" y="1535113"/>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7" name="Group 109"/>
          <p:cNvGrpSpPr>
            <a:grpSpLocks/>
          </p:cNvGrpSpPr>
          <p:nvPr/>
        </p:nvGrpSpPr>
        <p:grpSpPr bwMode="auto">
          <a:xfrm>
            <a:off x="5122863" y="1597025"/>
            <a:ext cx="460375" cy="454025"/>
            <a:chOff x="2064" y="3278"/>
            <a:chExt cx="500" cy="495"/>
          </a:xfrm>
        </p:grpSpPr>
        <p:sp>
          <p:nvSpPr>
            <p:cNvPr id="43111" name="Rectangle 11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3112" name="Rectangle 11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3113" name="AutoShape 11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3048" name="Rectangle 113"/>
          <p:cNvSpPr>
            <a:spLocks noChangeArrowheads="1"/>
          </p:cNvSpPr>
          <p:nvPr/>
        </p:nvSpPr>
        <p:spPr bwMode="auto">
          <a:xfrm>
            <a:off x="3395663" y="3068638"/>
            <a:ext cx="2370137"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9"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Storage</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50"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1" name="Group 116"/>
          <p:cNvGrpSpPr>
            <a:grpSpLocks/>
          </p:cNvGrpSpPr>
          <p:nvPr/>
        </p:nvGrpSpPr>
        <p:grpSpPr bwMode="auto">
          <a:xfrm>
            <a:off x="5353050" y="2563813"/>
            <a:ext cx="801688" cy="804862"/>
            <a:chOff x="5172" y="554"/>
            <a:chExt cx="652" cy="656"/>
          </a:xfrm>
        </p:grpSpPr>
        <p:sp>
          <p:nvSpPr>
            <p:cNvPr id="43098" name="Freeform 117"/>
            <p:cNvSpPr>
              <a:spLocks/>
            </p:cNvSpPr>
            <p:nvPr/>
          </p:nvSpPr>
          <p:spPr bwMode="auto">
            <a:xfrm>
              <a:off x="5325" y="777"/>
              <a:ext cx="489" cy="420"/>
            </a:xfrm>
            <a:custGeom>
              <a:avLst/>
              <a:gdLst>
                <a:gd name="T0" fmla="*/ 0 w 1692"/>
                <a:gd name="T1" fmla="*/ 9 h 1453"/>
                <a:gd name="T2" fmla="*/ 4 w 1692"/>
                <a:gd name="T3" fmla="*/ 2 h 1453"/>
                <a:gd name="T4" fmla="*/ 29 w 1692"/>
                <a:gd name="T5" fmla="*/ 2 h 1453"/>
                <a:gd name="T6" fmla="*/ 29 w 1692"/>
                <a:gd name="T7" fmla="*/ 0 h 1453"/>
                <a:gd name="T8" fmla="*/ 37 w 1692"/>
                <a:gd name="T9" fmla="*/ 0 h 1453"/>
                <a:gd name="T10" fmla="*/ 36 w 1692"/>
                <a:gd name="T11" fmla="*/ 2 h 1453"/>
                <a:gd name="T12" fmla="*/ 41 w 1692"/>
                <a:gd name="T13" fmla="*/ 2 h 1453"/>
                <a:gd name="T14" fmla="*/ 35 w 1692"/>
                <a:gd name="T15" fmla="*/ 35 h 1453"/>
                <a:gd name="T16" fmla="*/ 24 w 1692"/>
                <a:gd name="T17" fmla="*/ 34 h 1453"/>
                <a:gd name="T18" fmla="*/ 10 w 1692"/>
                <a:gd name="T19" fmla="*/ 29 h 1453"/>
                <a:gd name="T20" fmla="*/ 0 w 1692"/>
                <a:gd name="T21" fmla="*/ 9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9" name="Freeform 118"/>
            <p:cNvSpPr>
              <a:spLocks/>
            </p:cNvSpPr>
            <p:nvPr/>
          </p:nvSpPr>
          <p:spPr bwMode="auto">
            <a:xfrm>
              <a:off x="5719" y="800"/>
              <a:ext cx="95" cy="397"/>
            </a:xfrm>
            <a:custGeom>
              <a:avLst/>
              <a:gdLst>
                <a:gd name="T0" fmla="*/ 6 w 330"/>
                <a:gd name="T1" fmla="*/ 0 h 1374"/>
                <a:gd name="T2" fmla="*/ 0 w 330"/>
                <a:gd name="T3" fmla="*/ 31 h 1374"/>
                <a:gd name="T4" fmla="*/ 2 w 330"/>
                <a:gd name="T5" fmla="*/ 33 h 1374"/>
                <a:gd name="T6" fmla="*/ 8 w 330"/>
                <a:gd name="T7" fmla="*/ 0 h 1374"/>
                <a:gd name="T8" fmla="*/ 6 w 330"/>
                <a:gd name="T9" fmla="*/ 0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0" name="Freeform 119"/>
            <p:cNvSpPr>
              <a:spLocks/>
            </p:cNvSpPr>
            <p:nvPr/>
          </p:nvSpPr>
          <p:spPr bwMode="auto">
            <a:xfrm>
              <a:off x="5410" y="777"/>
              <a:ext cx="358" cy="228"/>
            </a:xfrm>
            <a:custGeom>
              <a:avLst/>
              <a:gdLst>
                <a:gd name="T0" fmla="*/ 20 w 1240"/>
                <a:gd name="T1" fmla="*/ 19 h 789"/>
                <a:gd name="T2" fmla="*/ 30 w 1240"/>
                <a:gd name="T3" fmla="*/ 2 h 789"/>
                <a:gd name="T4" fmla="*/ 29 w 1240"/>
                <a:gd name="T5" fmla="*/ 2 h 789"/>
                <a:gd name="T6" fmla="*/ 30 w 1240"/>
                <a:gd name="T7" fmla="*/ 0 h 789"/>
                <a:gd name="T8" fmla="*/ 22 w 1240"/>
                <a:gd name="T9" fmla="*/ 0 h 789"/>
                <a:gd name="T10" fmla="*/ 21 w 1240"/>
                <a:gd name="T11" fmla="*/ 2 h 789"/>
                <a:gd name="T12" fmla="*/ 6 w 1240"/>
                <a:gd name="T13" fmla="*/ 2 h 789"/>
                <a:gd name="T14" fmla="*/ 0 w 1240"/>
                <a:gd name="T15" fmla="*/ 10 h 789"/>
                <a:gd name="T16" fmla="*/ 20 w 1240"/>
                <a:gd name="T17" fmla="*/ 1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1" name="Freeform 120"/>
            <p:cNvSpPr>
              <a:spLocks/>
            </p:cNvSpPr>
            <p:nvPr/>
          </p:nvSpPr>
          <p:spPr bwMode="auto">
            <a:xfrm>
              <a:off x="5332" y="767"/>
              <a:ext cx="492" cy="443"/>
            </a:xfrm>
            <a:custGeom>
              <a:avLst/>
              <a:gdLst>
                <a:gd name="T0" fmla="*/ 37 w 1701"/>
                <a:gd name="T1" fmla="*/ 2 h 1529"/>
                <a:gd name="T2" fmla="*/ 37 w 1701"/>
                <a:gd name="T3" fmla="*/ 0 h 1529"/>
                <a:gd name="T4" fmla="*/ 28 w 1701"/>
                <a:gd name="T5" fmla="*/ 0 h 1529"/>
                <a:gd name="T6" fmla="*/ 28 w 1701"/>
                <a:gd name="T7" fmla="*/ 2 h 1529"/>
                <a:gd name="T8" fmla="*/ 3 w 1701"/>
                <a:gd name="T9" fmla="*/ 2 h 1529"/>
                <a:gd name="T10" fmla="*/ 0 w 1701"/>
                <a:gd name="T11" fmla="*/ 8 h 1529"/>
                <a:gd name="T12" fmla="*/ 1 w 1701"/>
                <a:gd name="T13" fmla="*/ 8 h 1529"/>
                <a:gd name="T14" fmla="*/ 3 w 1701"/>
                <a:gd name="T15" fmla="*/ 3 h 1529"/>
                <a:gd name="T16" fmla="*/ 29 w 1701"/>
                <a:gd name="T17" fmla="*/ 3 h 1529"/>
                <a:gd name="T18" fmla="*/ 30 w 1701"/>
                <a:gd name="T19" fmla="*/ 1 h 1529"/>
                <a:gd name="T20" fmla="*/ 36 w 1701"/>
                <a:gd name="T21" fmla="*/ 1 h 1529"/>
                <a:gd name="T22" fmla="*/ 35 w 1701"/>
                <a:gd name="T23" fmla="*/ 3 h 1529"/>
                <a:gd name="T24" fmla="*/ 40 w 1701"/>
                <a:gd name="T25" fmla="*/ 3 h 1529"/>
                <a:gd name="T26" fmla="*/ 33 w 1701"/>
                <a:gd name="T27" fmla="*/ 37 h 1529"/>
                <a:gd name="T28" fmla="*/ 35 w 1701"/>
                <a:gd name="T29" fmla="*/ 37 h 1529"/>
                <a:gd name="T30" fmla="*/ 41 w 1701"/>
                <a:gd name="T31" fmla="*/ 2 h 1529"/>
                <a:gd name="T32" fmla="*/ 37 w 1701"/>
                <a:gd name="T33" fmla="*/ 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3102" name="Picture 121"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 y="554"/>
              <a:ext cx="47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03" name="Freeform 122"/>
            <p:cNvSpPr>
              <a:spLocks/>
            </p:cNvSpPr>
            <p:nvPr/>
          </p:nvSpPr>
          <p:spPr bwMode="auto">
            <a:xfrm>
              <a:off x="5321" y="862"/>
              <a:ext cx="188" cy="108"/>
            </a:xfrm>
            <a:custGeom>
              <a:avLst/>
              <a:gdLst>
                <a:gd name="T0" fmla="*/ 16 w 650"/>
                <a:gd name="T1" fmla="*/ 8 h 374"/>
                <a:gd name="T2" fmla="*/ 1 w 650"/>
                <a:gd name="T3" fmla="*/ 0 h 374"/>
                <a:gd name="T4" fmla="*/ 1 w 650"/>
                <a:gd name="T5" fmla="*/ 0 h 374"/>
                <a:gd name="T6" fmla="*/ 0 w 650"/>
                <a:gd name="T7" fmla="*/ 0 h 374"/>
                <a:gd name="T8" fmla="*/ 0 w 650"/>
                <a:gd name="T9" fmla="*/ 0 h 374"/>
                <a:gd name="T10" fmla="*/ 0 w 650"/>
                <a:gd name="T11" fmla="*/ 0 h 374"/>
                <a:gd name="T12" fmla="*/ 0 w 650"/>
                <a:gd name="T13" fmla="*/ 0 h 374"/>
                <a:gd name="T14" fmla="*/ 0 w 650"/>
                <a:gd name="T15" fmla="*/ 0 h 374"/>
                <a:gd name="T16" fmla="*/ 0 w 650"/>
                <a:gd name="T17" fmla="*/ 1 h 374"/>
                <a:gd name="T18" fmla="*/ 0 w 650"/>
                <a:gd name="T19" fmla="*/ 1 h 374"/>
                <a:gd name="T20" fmla="*/ 0 w 650"/>
                <a:gd name="T21" fmla="*/ 1 h 374"/>
                <a:gd name="T22" fmla="*/ 0 w 650"/>
                <a:gd name="T23" fmla="*/ 1 h 374"/>
                <a:gd name="T24" fmla="*/ 15 w 650"/>
                <a:gd name="T25" fmla="*/ 9 h 374"/>
                <a:gd name="T26" fmla="*/ 15 w 650"/>
                <a:gd name="T27" fmla="*/ 9 h 374"/>
                <a:gd name="T28" fmla="*/ 15 w 650"/>
                <a:gd name="T29" fmla="*/ 9 h 374"/>
                <a:gd name="T30" fmla="*/ 15 w 650"/>
                <a:gd name="T31" fmla="*/ 9 h 374"/>
                <a:gd name="T32" fmla="*/ 16 w 650"/>
                <a:gd name="T33" fmla="*/ 9 h 374"/>
                <a:gd name="T34" fmla="*/ 16 w 650"/>
                <a:gd name="T35" fmla="*/ 9 h 374"/>
                <a:gd name="T36" fmla="*/ 16 w 650"/>
                <a:gd name="T37" fmla="*/ 9 h 374"/>
                <a:gd name="T38" fmla="*/ 16 w 650"/>
                <a:gd name="T39" fmla="*/ 8 h 374"/>
                <a:gd name="T40" fmla="*/ 16 w 650"/>
                <a:gd name="T41" fmla="*/ 8 h 374"/>
                <a:gd name="T42" fmla="*/ 16 w 650"/>
                <a:gd name="T43" fmla="*/ 8 h 374"/>
                <a:gd name="T44" fmla="*/ 16 w 650"/>
                <a:gd name="T45" fmla="*/ 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4" name="Freeform 123"/>
            <p:cNvSpPr>
              <a:spLocks/>
            </p:cNvSpPr>
            <p:nvPr/>
          </p:nvSpPr>
          <p:spPr bwMode="auto">
            <a:xfrm>
              <a:off x="5304" y="894"/>
              <a:ext cx="188" cy="107"/>
            </a:xfrm>
            <a:custGeom>
              <a:avLst/>
              <a:gdLst>
                <a:gd name="T0" fmla="*/ 15 w 651"/>
                <a:gd name="T1" fmla="*/ 8 h 372"/>
                <a:gd name="T2" fmla="*/ 1 w 651"/>
                <a:gd name="T3" fmla="*/ 0 h 372"/>
                <a:gd name="T4" fmla="*/ 1 w 651"/>
                <a:gd name="T5" fmla="*/ 0 h 372"/>
                <a:gd name="T6" fmla="*/ 1 w 651"/>
                <a:gd name="T7" fmla="*/ 0 h 372"/>
                <a:gd name="T8" fmla="*/ 0 w 651"/>
                <a:gd name="T9" fmla="*/ 0 h 372"/>
                <a:gd name="T10" fmla="*/ 0 w 651"/>
                <a:gd name="T11" fmla="*/ 0 h 372"/>
                <a:gd name="T12" fmla="*/ 0 w 651"/>
                <a:gd name="T13" fmla="*/ 0 h 372"/>
                <a:gd name="T14" fmla="*/ 0 w 651"/>
                <a:gd name="T15" fmla="*/ 0 h 372"/>
                <a:gd name="T16" fmla="*/ 0 w 651"/>
                <a:gd name="T17" fmla="*/ 1 h 372"/>
                <a:gd name="T18" fmla="*/ 0 w 651"/>
                <a:gd name="T19" fmla="*/ 1 h 372"/>
                <a:gd name="T20" fmla="*/ 0 w 651"/>
                <a:gd name="T21" fmla="*/ 1 h 372"/>
                <a:gd name="T22" fmla="*/ 0 w 651"/>
                <a:gd name="T23" fmla="*/ 1 h 372"/>
                <a:gd name="T24" fmla="*/ 15 w 651"/>
                <a:gd name="T25" fmla="*/ 9 h 372"/>
                <a:gd name="T26" fmla="*/ 15 w 651"/>
                <a:gd name="T27" fmla="*/ 9 h 372"/>
                <a:gd name="T28" fmla="*/ 15 w 651"/>
                <a:gd name="T29" fmla="*/ 9 h 372"/>
                <a:gd name="T30" fmla="*/ 15 w 651"/>
                <a:gd name="T31" fmla="*/ 9 h 372"/>
                <a:gd name="T32" fmla="*/ 16 w 651"/>
                <a:gd name="T33" fmla="*/ 9 h 372"/>
                <a:gd name="T34" fmla="*/ 16 w 651"/>
                <a:gd name="T35" fmla="*/ 9 h 372"/>
                <a:gd name="T36" fmla="*/ 16 w 651"/>
                <a:gd name="T37" fmla="*/ 9 h 372"/>
                <a:gd name="T38" fmla="*/ 16 w 651"/>
                <a:gd name="T39" fmla="*/ 8 h 372"/>
                <a:gd name="T40" fmla="*/ 16 w 651"/>
                <a:gd name="T41" fmla="*/ 8 h 372"/>
                <a:gd name="T42" fmla="*/ 15 w 651"/>
                <a:gd name="T43" fmla="*/ 8 h 372"/>
                <a:gd name="T44" fmla="*/ 15 w 651"/>
                <a:gd name="T45" fmla="*/ 8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5" name="Freeform 124"/>
            <p:cNvSpPr>
              <a:spLocks/>
            </p:cNvSpPr>
            <p:nvPr/>
          </p:nvSpPr>
          <p:spPr bwMode="auto">
            <a:xfrm>
              <a:off x="5172" y="856"/>
              <a:ext cx="576" cy="354"/>
            </a:xfrm>
            <a:custGeom>
              <a:avLst/>
              <a:gdLst>
                <a:gd name="T0" fmla="*/ 39 w 1992"/>
                <a:gd name="T1" fmla="*/ 0 h 1222"/>
                <a:gd name="T2" fmla="*/ 0 w 1992"/>
                <a:gd name="T3" fmla="*/ 0 h 1222"/>
                <a:gd name="T4" fmla="*/ 9 w 1992"/>
                <a:gd name="T5" fmla="*/ 30 h 1222"/>
                <a:gd name="T6" fmla="*/ 48 w 1992"/>
                <a:gd name="T7" fmla="*/ 30 h 1222"/>
                <a:gd name="T8" fmla="*/ 39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6" name="Freeform 125"/>
            <p:cNvSpPr>
              <a:spLocks/>
            </p:cNvSpPr>
            <p:nvPr/>
          </p:nvSpPr>
          <p:spPr bwMode="auto">
            <a:xfrm>
              <a:off x="5196" y="874"/>
              <a:ext cx="530" cy="318"/>
            </a:xfrm>
            <a:custGeom>
              <a:avLst/>
              <a:gdLst>
                <a:gd name="T0" fmla="*/ 0 w 1831"/>
                <a:gd name="T1" fmla="*/ 0 h 1100"/>
                <a:gd name="T2" fmla="*/ 36 w 1831"/>
                <a:gd name="T3" fmla="*/ 0 h 1100"/>
                <a:gd name="T4" fmla="*/ 44 w 1831"/>
                <a:gd name="T5" fmla="*/ 27 h 1100"/>
                <a:gd name="T6" fmla="*/ 8 w 1831"/>
                <a:gd name="T7" fmla="*/ 27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7" name="Freeform 126"/>
            <p:cNvSpPr>
              <a:spLocks/>
            </p:cNvSpPr>
            <p:nvPr/>
          </p:nvSpPr>
          <p:spPr bwMode="auto">
            <a:xfrm>
              <a:off x="5196" y="874"/>
              <a:ext cx="530" cy="318"/>
            </a:xfrm>
            <a:custGeom>
              <a:avLst/>
              <a:gdLst>
                <a:gd name="T0" fmla="*/ 35 w 1831"/>
                <a:gd name="T1" fmla="*/ 1 h 1100"/>
                <a:gd name="T2" fmla="*/ 43 w 1831"/>
                <a:gd name="T3" fmla="*/ 27 h 1100"/>
                <a:gd name="T4" fmla="*/ 44 w 1831"/>
                <a:gd name="T5" fmla="*/ 27 h 1100"/>
                <a:gd name="T6" fmla="*/ 36 w 1831"/>
                <a:gd name="T7" fmla="*/ 0 h 1100"/>
                <a:gd name="T8" fmla="*/ 0 w 1831"/>
                <a:gd name="T9" fmla="*/ 0 h 1100"/>
                <a:gd name="T10" fmla="*/ 0 w 1831"/>
                <a:gd name="T11" fmla="*/ 1 h 1100"/>
                <a:gd name="T12" fmla="*/ 35 w 1831"/>
                <a:gd name="T13" fmla="*/ 1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8" name="Freeform 127"/>
            <p:cNvSpPr>
              <a:spLocks/>
            </p:cNvSpPr>
            <p:nvPr/>
          </p:nvSpPr>
          <p:spPr bwMode="auto">
            <a:xfrm>
              <a:off x="5277" y="910"/>
              <a:ext cx="387" cy="282"/>
            </a:xfrm>
            <a:custGeom>
              <a:avLst/>
              <a:gdLst>
                <a:gd name="T0" fmla="*/ 30 w 1334"/>
                <a:gd name="T1" fmla="*/ 0 h 974"/>
                <a:gd name="T2" fmla="*/ 0 w 1334"/>
                <a:gd name="T3" fmla="*/ 19 h 974"/>
                <a:gd name="T4" fmla="*/ 2 w 1334"/>
                <a:gd name="T5" fmla="*/ 24 h 974"/>
                <a:gd name="T6" fmla="*/ 6 w 1334"/>
                <a:gd name="T7" fmla="*/ 24 h 974"/>
                <a:gd name="T8" fmla="*/ 32 w 1334"/>
                <a:gd name="T9" fmla="*/ 7 h 974"/>
                <a:gd name="T10" fmla="*/ 30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9" name="Freeform 128"/>
            <p:cNvSpPr>
              <a:spLocks/>
            </p:cNvSpPr>
            <p:nvPr/>
          </p:nvSpPr>
          <p:spPr bwMode="auto">
            <a:xfrm>
              <a:off x="5263" y="874"/>
              <a:ext cx="370" cy="248"/>
            </a:xfrm>
            <a:custGeom>
              <a:avLst/>
              <a:gdLst>
                <a:gd name="T0" fmla="*/ 30 w 1278"/>
                <a:gd name="T1" fmla="*/ 0 h 857"/>
                <a:gd name="T2" fmla="*/ 29 w 1278"/>
                <a:gd name="T3" fmla="*/ 0 h 857"/>
                <a:gd name="T4" fmla="*/ 0 w 1278"/>
                <a:gd name="T5" fmla="*/ 18 h 857"/>
                <a:gd name="T6" fmla="*/ 1 w 1278"/>
                <a:gd name="T7" fmla="*/ 21 h 857"/>
                <a:gd name="T8" fmla="*/ 31 w 1278"/>
                <a:gd name="T9" fmla="*/ 2 h 857"/>
                <a:gd name="T10" fmla="*/ 30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0" name="Freeform 129"/>
            <p:cNvSpPr>
              <a:spLocks/>
            </p:cNvSpPr>
            <p:nvPr/>
          </p:nvSpPr>
          <p:spPr bwMode="auto">
            <a:xfrm>
              <a:off x="5384" y="1016"/>
              <a:ext cx="290" cy="176"/>
            </a:xfrm>
            <a:custGeom>
              <a:avLst/>
              <a:gdLst>
                <a:gd name="T0" fmla="*/ 24 w 1002"/>
                <a:gd name="T1" fmla="*/ 0 h 608"/>
                <a:gd name="T2" fmla="*/ 0 w 1002"/>
                <a:gd name="T3" fmla="*/ 15 h 608"/>
                <a:gd name="T4" fmla="*/ 2 w 1002"/>
                <a:gd name="T5" fmla="*/ 15 h 608"/>
                <a:gd name="T6" fmla="*/ 24 w 1002"/>
                <a:gd name="T7" fmla="*/ 1 h 608"/>
                <a:gd name="T8" fmla="*/ 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52" name="Rectangle 130"/>
          <p:cNvSpPr>
            <a:spLocks noChangeArrowheads="1"/>
          </p:cNvSpPr>
          <p:nvPr/>
        </p:nvSpPr>
        <p:spPr bwMode="auto">
          <a:xfrm>
            <a:off x="3398838" y="4316413"/>
            <a:ext cx="23479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3"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4"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Metropolitan</a:t>
            </a:r>
            <a:br>
              <a:rPr lang="en-US" sz="1500">
                <a:solidFill>
                  <a:srgbClr val="5F5F5F"/>
                </a:solidFill>
                <a:latin typeface="MetaPlusBook-Roman" pitchFamily="34" charset="0"/>
              </a:rPr>
            </a:br>
            <a:r>
              <a:rPr lang="en-US" sz="1500">
                <a:solidFill>
                  <a:srgbClr val="5F5F5F"/>
                </a:solidFill>
                <a:latin typeface="MetaPlusBook-Roman" pitchFamily="34" charset="0"/>
              </a:rPr>
              <a:t>Reporting</a:t>
            </a:r>
            <a:br>
              <a:rPr lang="en-US" sz="1500">
                <a:solidFill>
                  <a:srgbClr val="5F5F5F"/>
                </a:solidFill>
                <a:latin typeface="MetaPlusBook-Roman" pitchFamily="34" charset="0"/>
              </a:rPr>
            </a:br>
            <a:r>
              <a:rPr lang="en-US" sz="1500">
                <a:solidFill>
                  <a:srgbClr val="5F5F5F"/>
                </a:solidFill>
                <a:latin typeface="MetaPlusBook-Roman" pitchFamily="34" charset="0"/>
              </a:rPr>
              <a:t>Bureau</a:t>
            </a:r>
          </a:p>
        </p:txBody>
      </p:sp>
      <p:sp>
        <p:nvSpPr>
          <p:cNvPr id="43055" name="Rectangle 134"/>
          <p:cNvSpPr>
            <a:spLocks noChangeArrowheads="1"/>
          </p:cNvSpPr>
          <p:nvPr/>
        </p:nvSpPr>
        <p:spPr bwMode="auto">
          <a:xfrm>
            <a:off x="3503613" y="5665788"/>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56" name="Rectangle 136"/>
          <p:cNvSpPr>
            <a:spLocks noChangeArrowheads="1"/>
          </p:cNvSpPr>
          <p:nvPr/>
        </p:nvSpPr>
        <p:spPr bwMode="auto">
          <a:xfrm>
            <a:off x="3386138" y="5548313"/>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7"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8"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Medical</a:t>
            </a:r>
            <a:br>
              <a:rPr lang="en-US" sz="1500">
                <a:solidFill>
                  <a:srgbClr val="5F5F5F"/>
                </a:solidFill>
                <a:latin typeface="MetaPlusBook-Roman" pitchFamily="34" charset="0"/>
              </a:rPr>
            </a:br>
            <a:r>
              <a:rPr lang="en-US" sz="1500">
                <a:solidFill>
                  <a:srgbClr val="5F5F5F"/>
                </a:solidFill>
                <a:latin typeface="MetaPlusBook-Roman" pitchFamily="34" charset="0"/>
              </a:rPr>
              <a:t>Bill Review</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59" name="Rectangle 140"/>
          <p:cNvSpPr>
            <a:spLocks noChangeArrowheads="1"/>
          </p:cNvSpPr>
          <p:nvPr/>
        </p:nvSpPr>
        <p:spPr bwMode="auto">
          <a:xfrm>
            <a:off x="401638" y="5540375"/>
            <a:ext cx="2368550"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60"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Geocoding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Service</a:t>
            </a:r>
          </a:p>
        </p:txBody>
      </p:sp>
      <p:pic>
        <p:nvPicPr>
          <p:cNvPr id="43061"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62" name="Group 143"/>
          <p:cNvGrpSpPr>
            <a:grpSpLocks/>
          </p:cNvGrpSpPr>
          <p:nvPr/>
        </p:nvGrpSpPr>
        <p:grpSpPr bwMode="auto">
          <a:xfrm>
            <a:off x="2451100" y="5218113"/>
            <a:ext cx="639763" cy="638175"/>
            <a:chOff x="4122" y="2306"/>
            <a:chExt cx="930" cy="930"/>
          </a:xfrm>
        </p:grpSpPr>
        <p:sp>
          <p:nvSpPr>
            <p:cNvPr id="43085" name="Freeform 144"/>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6" name="Freeform 145"/>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7" name="Freeform 146"/>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8" name="Freeform 147"/>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9" name="Freeform 148"/>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0" name="Freeform 149"/>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1" name="Freeform 150"/>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2" name="Freeform 151"/>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3" name="Freeform 152"/>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4" name="Freeform 153"/>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5" name="Freeform 154"/>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6" name="Freeform 155"/>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7" name="Freeform 156"/>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63" name="Rectangle 157"/>
          <p:cNvSpPr>
            <a:spLocks noChangeArrowheads="1"/>
          </p:cNvSpPr>
          <p:nvPr/>
        </p:nvSpPr>
        <p:spPr bwMode="auto">
          <a:xfrm>
            <a:off x="6469063" y="5527675"/>
            <a:ext cx="2043112"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64"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Claim</a:t>
            </a:r>
            <a:br>
              <a:rPr lang="en-US" sz="1500">
                <a:solidFill>
                  <a:srgbClr val="5F5F5F"/>
                </a:solidFill>
                <a:latin typeface="MetaPlusBook-Roman" pitchFamily="34" charset="0"/>
              </a:rPr>
            </a:br>
            <a:r>
              <a:rPr lang="en-US" sz="1500">
                <a:solidFill>
                  <a:srgbClr val="5F5F5F"/>
                </a:solidFill>
                <a:latin typeface="MetaPlusBook-Roman" pitchFamily="34" charset="0"/>
              </a:rPr>
              <a:t>Search</a:t>
            </a:r>
          </a:p>
        </p:txBody>
      </p:sp>
      <p:pic>
        <p:nvPicPr>
          <p:cNvPr id="43065"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8" name="Rectangle 193"/>
          <p:cNvSpPr>
            <a:spLocks noChangeArrowheads="1"/>
          </p:cNvSpPr>
          <p:nvPr/>
        </p:nvSpPr>
        <p:spPr bwMode="auto">
          <a:xfrm>
            <a:off x="514350" y="19161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79" name="Rectangle 194"/>
          <p:cNvSpPr>
            <a:spLocks noChangeArrowheads="1"/>
          </p:cNvSpPr>
          <p:nvPr/>
        </p:nvSpPr>
        <p:spPr bwMode="auto">
          <a:xfrm>
            <a:off x="3511550" y="56292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0" name="Rectangle 195"/>
          <p:cNvSpPr>
            <a:spLocks noChangeArrowheads="1"/>
          </p:cNvSpPr>
          <p:nvPr/>
        </p:nvSpPr>
        <p:spPr bwMode="auto">
          <a:xfrm>
            <a:off x="3521075" y="43989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1" name="Rectangle 196"/>
          <p:cNvSpPr>
            <a:spLocks noChangeArrowheads="1"/>
          </p:cNvSpPr>
          <p:nvPr/>
        </p:nvSpPr>
        <p:spPr bwMode="auto">
          <a:xfrm>
            <a:off x="6575425" y="19542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2" name="Rectangle 197"/>
          <p:cNvSpPr>
            <a:spLocks noChangeArrowheads="1"/>
          </p:cNvSpPr>
          <p:nvPr/>
        </p:nvSpPr>
        <p:spPr bwMode="auto">
          <a:xfrm>
            <a:off x="6586538" y="44227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3" name="Rectangle 198"/>
          <p:cNvSpPr>
            <a:spLocks noChangeArrowheads="1"/>
          </p:cNvSpPr>
          <p:nvPr/>
        </p:nvSpPr>
        <p:spPr bwMode="auto">
          <a:xfrm>
            <a:off x="6588125" y="314325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4" name="Rectangle 199"/>
          <p:cNvSpPr>
            <a:spLocks noChangeArrowheads="1"/>
          </p:cNvSpPr>
          <p:nvPr/>
        </p:nvSpPr>
        <p:spPr bwMode="auto">
          <a:xfrm>
            <a:off x="6596063" y="561022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40" name="Picture 13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ClaimCenter data model entities</a:t>
            </a:r>
          </a:p>
          <a:p>
            <a:pPr>
              <a:lnSpc>
                <a:spcPct val="150000"/>
              </a:lnSpc>
              <a:buFont typeface="Arial" charset="0"/>
              <a:buChar char="•"/>
            </a:pPr>
            <a:r>
              <a:rPr lang="en-US" sz="2800" dirty="0">
                <a:solidFill>
                  <a:srgbClr val="C0C0C0"/>
                </a:solidFill>
              </a:rPr>
              <a:t>Importing data into ClaimCenter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dirty="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major entities of the ClaimCenter data model and their relationships</a:t>
            </a:r>
          </a:p>
          <a:p>
            <a:pPr lvl="1" eaLnBrk="1" hangingPunct="1"/>
            <a:r>
              <a:rPr lang="en-US" dirty="0"/>
              <a:t>Describe the options and requirements around importing data into ClaimCenter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95300" y="120650"/>
            <a:ext cx="8318500" cy="485775"/>
          </a:xfrm>
        </p:spPr>
        <p:txBody>
          <a:bodyPr/>
          <a:lstStyle/>
          <a:p>
            <a:pPr eaLnBrk="1" hangingPunct="1"/>
            <a:r>
              <a:rPr lang="en-US"/>
              <a:t>Review questions</a:t>
            </a:r>
          </a:p>
        </p:txBody>
      </p:sp>
      <p:sp>
        <p:nvSpPr>
          <p:cNvPr id="45059" name="Rectangle 224"/>
          <p:cNvSpPr>
            <a:spLocks noGrp="1" noChangeArrowheads="1"/>
          </p:cNvSpPr>
          <p:nvPr>
            <p:ph idx="1"/>
          </p:nvPr>
        </p:nvSpPr>
        <p:spPr>
          <a:xfrm>
            <a:off x="4095750" y="376238"/>
            <a:ext cx="4476750" cy="476250"/>
          </a:xfrm>
        </p:spPr>
        <p:txBody>
          <a:bodyPr/>
          <a:lstStyle/>
          <a:p>
            <a:pPr marL="457200" indent="-457200">
              <a:buFont typeface="Wingdings 3" pitchFamily="18" charset="2"/>
              <a:buAutoNum type="arabicPeriod"/>
            </a:pPr>
            <a:r>
              <a:rPr lang="en-US"/>
              <a:t>Name each primary entity.</a:t>
            </a:r>
          </a:p>
        </p:txBody>
      </p:sp>
      <p:grpSp>
        <p:nvGrpSpPr>
          <p:cNvPr id="45060" name="Group 5"/>
          <p:cNvGrpSpPr>
            <a:grpSpLocks/>
          </p:cNvGrpSpPr>
          <p:nvPr/>
        </p:nvGrpSpPr>
        <p:grpSpPr bwMode="auto">
          <a:xfrm flipH="1">
            <a:off x="4435475" y="1493838"/>
            <a:ext cx="1006475" cy="477837"/>
            <a:chOff x="0" y="2816"/>
            <a:chExt cx="634" cy="301"/>
          </a:xfrm>
        </p:grpSpPr>
        <p:sp>
          <p:nvSpPr>
            <p:cNvPr id="4512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2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61" name="Group 8"/>
          <p:cNvGrpSpPr>
            <a:grpSpLocks/>
          </p:cNvGrpSpPr>
          <p:nvPr/>
        </p:nvGrpSpPr>
        <p:grpSpPr bwMode="auto">
          <a:xfrm flipH="1">
            <a:off x="2932113" y="3243263"/>
            <a:ext cx="1150937" cy="692150"/>
            <a:chOff x="2745" y="2043"/>
            <a:chExt cx="725" cy="436"/>
          </a:xfrm>
        </p:grpSpPr>
        <p:sp>
          <p:nvSpPr>
            <p:cNvPr id="4511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511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5062" name="Group 11"/>
          <p:cNvGrpSpPr>
            <a:grpSpLocks/>
          </p:cNvGrpSpPr>
          <p:nvPr/>
        </p:nvGrpSpPr>
        <p:grpSpPr bwMode="auto">
          <a:xfrm flipH="1">
            <a:off x="6897688" y="954088"/>
            <a:ext cx="1006475" cy="477837"/>
            <a:chOff x="0" y="2816"/>
            <a:chExt cx="634" cy="301"/>
          </a:xfrm>
        </p:grpSpPr>
        <p:sp>
          <p:nvSpPr>
            <p:cNvPr id="451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a:t>
              </a:r>
            </a:p>
          </p:txBody>
        </p:sp>
      </p:grpSp>
      <p:sp>
        <p:nvSpPr>
          <p:cNvPr id="45063"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065"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a:t>
            </a:r>
          </a:p>
        </p:txBody>
      </p:sp>
      <p:grpSp>
        <p:nvGrpSpPr>
          <p:cNvPr id="45066" name="Group 21"/>
          <p:cNvGrpSpPr>
            <a:grpSpLocks/>
          </p:cNvGrpSpPr>
          <p:nvPr/>
        </p:nvGrpSpPr>
        <p:grpSpPr bwMode="auto">
          <a:xfrm flipH="1">
            <a:off x="6294438" y="2233613"/>
            <a:ext cx="858837" cy="152400"/>
            <a:chOff x="4441" y="3335"/>
            <a:chExt cx="541" cy="96"/>
          </a:xfrm>
        </p:grpSpPr>
        <p:sp>
          <p:nvSpPr>
            <p:cNvPr id="4511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67" name="Group 219"/>
          <p:cNvGrpSpPr>
            <a:grpSpLocks/>
          </p:cNvGrpSpPr>
          <p:nvPr/>
        </p:nvGrpSpPr>
        <p:grpSpPr bwMode="auto">
          <a:xfrm>
            <a:off x="3005138" y="5840413"/>
            <a:ext cx="1006475" cy="488950"/>
            <a:chOff x="1893" y="3718"/>
            <a:chExt cx="634" cy="308"/>
          </a:xfrm>
        </p:grpSpPr>
        <p:sp>
          <p:nvSpPr>
            <p:cNvPr id="45111" name="Rectangle 32"/>
            <p:cNvSpPr>
              <a:spLocks noChangeArrowheads="1"/>
            </p:cNvSpPr>
            <p:nvPr/>
          </p:nvSpPr>
          <p:spPr bwMode="auto">
            <a:xfrm flipH="1">
              <a:off x="1893" y="3721"/>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112" name="Text Box 33"/>
            <p:cNvSpPr txBox="1">
              <a:spLocks noChangeArrowheads="1"/>
            </p:cNvSpPr>
            <p:nvPr/>
          </p:nvSpPr>
          <p:spPr bwMode="auto">
            <a:xfrm flipH="1">
              <a:off x="1911" y="371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br>
                <a:rPr lang="en-US" sz="1600">
                  <a:solidFill>
                    <a:schemeClr val="bg1"/>
                  </a:solidFill>
                </a:rPr>
              </a:br>
              <a:r>
                <a:rPr lang="en-US" sz="1600">
                  <a:solidFill>
                    <a:schemeClr val="bg1"/>
                  </a:solidFill>
                </a:rPr>
                <a:t>C...</a:t>
              </a:r>
            </a:p>
          </p:txBody>
        </p:sp>
      </p:grpSp>
      <p:sp>
        <p:nvSpPr>
          <p:cNvPr id="4506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06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nvGrpSpPr>
          <p:cNvPr id="45070" name="Group 36"/>
          <p:cNvGrpSpPr>
            <a:grpSpLocks/>
          </p:cNvGrpSpPr>
          <p:nvPr/>
        </p:nvGrpSpPr>
        <p:grpSpPr bwMode="auto">
          <a:xfrm flipH="1">
            <a:off x="4510088" y="6118225"/>
            <a:ext cx="858837" cy="152400"/>
            <a:chOff x="4441" y="3335"/>
            <a:chExt cx="541" cy="96"/>
          </a:xfrm>
        </p:grpSpPr>
        <p:sp>
          <p:nvSpPr>
            <p:cNvPr id="4510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71" name="Group 44"/>
          <p:cNvGrpSpPr>
            <a:grpSpLocks/>
          </p:cNvGrpSpPr>
          <p:nvPr/>
        </p:nvGrpSpPr>
        <p:grpSpPr bwMode="auto">
          <a:xfrm flipH="1">
            <a:off x="4435475" y="3351213"/>
            <a:ext cx="1006475" cy="477837"/>
            <a:chOff x="0" y="2816"/>
            <a:chExt cx="634" cy="301"/>
          </a:xfrm>
        </p:grpSpPr>
        <p:sp>
          <p:nvSpPr>
            <p:cNvPr id="4510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a:t>
              </a:r>
            </a:p>
          </p:txBody>
        </p:sp>
      </p:grpSp>
      <p:grpSp>
        <p:nvGrpSpPr>
          <p:cNvPr id="45072" name="Group 52"/>
          <p:cNvGrpSpPr>
            <a:grpSpLocks/>
          </p:cNvGrpSpPr>
          <p:nvPr/>
        </p:nvGrpSpPr>
        <p:grpSpPr bwMode="auto">
          <a:xfrm flipH="1">
            <a:off x="5572125" y="4429125"/>
            <a:ext cx="1006475" cy="488950"/>
            <a:chOff x="1959" y="3278"/>
            <a:chExt cx="634" cy="308"/>
          </a:xfrm>
        </p:grpSpPr>
        <p:sp>
          <p:nvSpPr>
            <p:cNvPr id="4510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
              </a:r>
              <a:br>
                <a:rPr lang="en-US" sz="1600">
                  <a:solidFill>
                    <a:schemeClr val="bg1"/>
                  </a:solidFill>
                </a:rPr>
              </a:br>
              <a:r>
                <a:rPr lang="en-US" sz="1600">
                  <a:solidFill>
                    <a:schemeClr val="bg1"/>
                  </a:solidFill>
                </a:rPr>
                <a:t>L...</a:t>
              </a:r>
            </a:p>
          </p:txBody>
        </p:sp>
      </p:grpSp>
      <p:grpSp>
        <p:nvGrpSpPr>
          <p:cNvPr id="45073" name="Group 55"/>
          <p:cNvGrpSpPr>
            <a:grpSpLocks/>
          </p:cNvGrpSpPr>
          <p:nvPr/>
        </p:nvGrpSpPr>
        <p:grpSpPr bwMode="auto">
          <a:xfrm>
            <a:off x="6102350" y="3351213"/>
            <a:ext cx="1230313" cy="484187"/>
            <a:chOff x="3844" y="2139"/>
            <a:chExt cx="775" cy="305"/>
          </a:xfrm>
        </p:grpSpPr>
        <p:sp>
          <p:nvSpPr>
            <p:cNvPr id="4509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a:t>
              </a:r>
            </a:p>
          </p:txBody>
        </p:sp>
        <p:grpSp>
          <p:nvGrpSpPr>
            <p:cNvPr id="45100" name="Group 58"/>
            <p:cNvGrpSpPr>
              <a:grpSpLocks/>
            </p:cNvGrpSpPr>
            <p:nvPr/>
          </p:nvGrpSpPr>
          <p:grpSpPr bwMode="auto">
            <a:xfrm flipH="1">
              <a:off x="3961" y="2318"/>
              <a:ext cx="541" cy="96"/>
              <a:chOff x="4441" y="3335"/>
              <a:chExt cx="541" cy="96"/>
            </a:xfrm>
          </p:grpSpPr>
          <p:sp>
            <p:nvSpPr>
              <p:cNvPr id="4510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45074" name="Group 62"/>
          <p:cNvGrpSpPr>
            <a:grpSpLocks/>
          </p:cNvGrpSpPr>
          <p:nvPr/>
        </p:nvGrpSpPr>
        <p:grpSpPr bwMode="auto">
          <a:xfrm flipH="1">
            <a:off x="6842125" y="4433888"/>
            <a:ext cx="1006475" cy="477837"/>
            <a:chOff x="0" y="2816"/>
            <a:chExt cx="634" cy="301"/>
          </a:xfrm>
        </p:grpSpPr>
        <p:sp>
          <p:nvSpPr>
            <p:cNvPr id="4509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75" name="Group 95"/>
          <p:cNvGrpSpPr>
            <a:grpSpLocks/>
          </p:cNvGrpSpPr>
          <p:nvPr/>
        </p:nvGrpSpPr>
        <p:grpSpPr bwMode="auto">
          <a:xfrm flipH="1">
            <a:off x="836613" y="3228975"/>
            <a:ext cx="1111250" cy="477838"/>
            <a:chOff x="4433" y="321"/>
            <a:chExt cx="700" cy="301"/>
          </a:xfrm>
        </p:grpSpPr>
        <p:sp>
          <p:nvSpPr>
            <p:cNvPr id="4509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a:t>
              </a:r>
            </a:p>
          </p:txBody>
        </p:sp>
      </p:grpSp>
      <p:grpSp>
        <p:nvGrpSpPr>
          <p:cNvPr id="45076" name="Group 98"/>
          <p:cNvGrpSpPr>
            <a:grpSpLocks/>
          </p:cNvGrpSpPr>
          <p:nvPr/>
        </p:nvGrpSpPr>
        <p:grpSpPr bwMode="auto">
          <a:xfrm flipH="1">
            <a:off x="836613" y="4987925"/>
            <a:ext cx="1111250" cy="477838"/>
            <a:chOff x="4433" y="321"/>
            <a:chExt cx="700" cy="301"/>
          </a:xfrm>
        </p:grpSpPr>
        <p:sp>
          <p:nvSpPr>
            <p:cNvPr id="4509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a:t>
              </a:r>
            </a:p>
          </p:txBody>
        </p:sp>
      </p:grpSp>
      <p:grpSp>
        <p:nvGrpSpPr>
          <p:cNvPr id="45077" name="Group 101"/>
          <p:cNvGrpSpPr>
            <a:grpSpLocks/>
          </p:cNvGrpSpPr>
          <p:nvPr/>
        </p:nvGrpSpPr>
        <p:grpSpPr bwMode="auto">
          <a:xfrm flipH="1">
            <a:off x="836613" y="5868988"/>
            <a:ext cx="1111250" cy="477837"/>
            <a:chOff x="4433" y="321"/>
            <a:chExt cx="700" cy="301"/>
          </a:xfrm>
        </p:grpSpPr>
        <p:sp>
          <p:nvSpPr>
            <p:cNvPr id="450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
              </a:r>
            </a:p>
          </p:txBody>
        </p:sp>
      </p:grpSp>
      <p:grpSp>
        <p:nvGrpSpPr>
          <p:cNvPr id="45078" name="Group 104"/>
          <p:cNvGrpSpPr>
            <a:grpSpLocks/>
          </p:cNvGrpSpPr>
          <p:nvPr/>
        </p:nvGrpSpPr>
        <p:grpSpPr bwMode="auto">
          <a:xfrm flipH="1">
            <a:off x="836613" y="4108450"/>
            <a:ext cx="1111250" cy="477838"/>
            <a:chOff x="4433" y="321"/>
            <a:chExt cx="700" cy="301"/>
          </a:xfrm>
        </p:grpSpPr>
        <p:sp>
          <p:nvSpPr>
            <p:cNvPr id="4508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8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a:t>
              </a:r>
            </a:p>
          </p:txBody>
        </p:sp>
      </p:grpSp>
      <p:sp>
        <p:nvSpPr>
          <p:cNvPr id="45079" name="Rectangle 2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0" name="Rectangle 2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1" name="Text Box 213"/>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45082" name="Text Box 214"/>
          <p:cNvSpPr txBox="1">
            <a:spLocks noChangeArrowheads="1"/>
          </p:cNvSpPr>
          <p:nvPr/>
        </p:nvSpPr>
        <p:spPr bwMode="auto">
          <a:xfrm>
            <a:off x="5281613" y="1371600"/>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45083" name="Text Box 215"/>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45084" name="Text Box 216"/>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45085" name="Text Box 217"/>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sp>
        <p:nvSpPr>
          <p:cNvPr id="45086" name="Text Box 220"/>
          <p:cNvSpPr txBox="1">
            <a:spLocks noChangeArrowheads="1"/>
          </p:cNvSpPr>
          <p:nvPr/>
        </p:nvSpPr>
        <p:spPr bwMode="auto">
          <a:xfrm flipH="1">
            <a:off x="1628775" y="1036638"/>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a:t>
            </a:r>
          </a:p>
        </p:txBody>
      </p:sp>
      <p:sp>
        <p:nvSpPr>
          <p:cNvPr id="45087" name="Text Box 221"/>
          <p:cNvSpPr txBox="1">
            <a:spLocks noChangeArrowheads="1"/>
          </p:cNvSpPr>
          <p:nvPr/>
        </p:nvSpPr>
        <p:spPr bwMode="auto">
          <a:xfrm flipH="1">
            <a:off x="565150" y="16192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a:t>
            </a:r>
          </a:p>
        </p:txBody>
      </p:sp>
      <p:sp>
        <p:nvSpPr>
          <p:cNvPr id="6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68" name="Text Box 97"/>
          <p:cNvSpPr txBox="1">
            <a:spLocks noChangeArrowheads="1"/>
          </p:cNvSpPr>
          <p:nvPr/>
        </p:nvSpPr>
        <p:spPr bwMode="auto">
          <a:xfrm flipH="1">
            <a:off x="866308" y="2682081"/>
            <a:ext cx="1068388" cy="24447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S... 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Review questions</a:t>
            </a:r>
          </a:p>
        </p:txBody>
      </p:sp>
      <p:sp>
        <p:nvSpPr>
          <p:cNvPr id="46083" name="Rectangle 3"/>
          <p:cNvSpPr>
            <a:spLocks noGrp="1" noChangeArrowheads="1"/>
          </p:cNvSpPr>
          <p:nvPr>
            <p:ph idx="1"/>
          </p:nvPr>
        </p:nvSpPr>
        <p:spPr/>
        <p:txBody>
          <a:bodyPr/>
          <a:lstStyle/>
          <a:p>
            <a:pPr marL="457200" indent="-457200">
              <a:buFont typeface="Wingdings 3" pitchFamily="18" charset="2"/>
              <a:buAutoNum type="arabicPeriod" startAt="2"/>
            </a:pPr>
            <a:r>
              <a:rPr lang="en-US" dirty="0"/>
              <a:t>In most cases, when two entities have a one-to-many relationship, what two types of fields are used to establish the relationship? On which entity is each field found?</a:t>
            </a:r>
          </a:p>
          <a:p>
            <a:pPr marL="457200" indent="-457200">
              <a:buFont typeface="Wingdings 3" pitchFamily="18" charset="2"/>
              <a:buAutoNum type="arabicPeriod" startAt="2"/>
            </a:pPr>
            <a:r>
              <a:rPr lang="en-US" dirty="0"/>
              <a:t>Every statement below is false. Name a counter-example which proves the statement is false.</a:t>
            </a:r>
          </a:p>
          <a:p>
            <a:pPr marL="819150" lvl="1" indent="-419100">
              <a:buFont typeface="Wingdings 3" pitchFamily="18" charset="2"/>
              <a:buAutoNum type="alphaLcParenR"/>
            </a:pPr>
            <a:r>
              <a:rPr lang="en-US" dirty="0"/>
              <a:t>Every primary entity has a one-to-many relationship with Claim.</a:t>
            </a:r>
          </a:p>
          <a:p>
            <a:pPr marL="819150" lvl="1" indent="-419100">
              <a:buFont typeface="Wingdings 3" pitchFamily="18" charset="2"/>
              <a:buAutoNum type="alphaLcParenR"/>
            </a:pPr>
            <a:r>
              <a:rPr lang="en-US" dirty="0"/>
              <a:t>Every integration point imports data only on demand.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6258697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13"/>
          <p:cNvSpPr>
            <a:spLocks noGrp="1" noChangeArrowheads="1"/>
          </p:cNvSpPr>
          <p:nvPr>
            <p:ph type="title"/>
          </p:nvPr>
        </p:nvSpPr>
        <p:spPr/>
        <p:txBody>
          <a:bodyPr/>
          <a:lstStyle/>
          <a:p>
            <a:pPr eaLnBrk="1" hangingPunct="1"/>
            <a:r>
              <a:rPr lang="en-US"/>
              <a:t>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dirty="0"/>
              <a:t>Recall the Guidewire platform includes functionality on which ClaimCenter is built</a:t>
            </a:r>
          </a:p>
          <a:p>
            <a:pPr lvl="1"/>
            <a:r>
              <a:rPr lang="en-US" sz="2400" dirty="0"/>
              <a:t>ClaimCenter base application contains robust data model for claims processing</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51"/>
          <p:cNvSpPr>
            <a:spLocks noGrp="1" noChangeArrowheads="1"/>
          </p:cNvSpPr>
          <p:nvPr>
            <p:ph type="title"/>
          </p:nvPr>
        </p:nvSpPr>
        <p:spPr/>
        <p:txBody>
          <a:bodyPr/>
          <a:lstStyle/>
          <a:p>
            <a:pPr eaLnBrk="1" hangingPunct="1"/>
            <a:r>
              <a:rPr lang="en-US"/>
              <a:t>Review: Primary entities in the data model</a:t>
            </a:r>
          </a:p>
        </p:txBody>
      </p:sp>
      <p:sp>
        <p:nvSpPr>
          <p:cNvPr id="8206" name="Rectangle 127"/>
          <p:cNvSpPr>
            <a:spLocks noGrp="1" noChangeArrowheads="1"/>
          </p:cNvSpPr>
          <p:nvPr>
            <p:ph idx="1"/>
          </p:nvPr>
        </p:nvSpPr>
        <p:spPr>
          <a:xfrm>
            <a:off x="5318125" y="914400"/>
            <a:ext cx="3495675" cy="2320925"/>
          </a:xfrm>
        </p:spPr>
        <p:txBody>
          <a:bodyPr/>
          <a:lstStyle/>
          <a:p>
            <a:pPr>
              <a:buFont typeface="Arial" charset="0"/>
              <a:buChar char="•"/>
            </a:pPr>
            <a:r>
              <a:rPr lang="en-US"/>
              <a:t>Primary entities as seen by end user</a:t>
            </a:r>
          </a:p>
        </p:txBody>
      </p:sp>
      <p:sp>
        <p:nvSpPr>
          <p:cNvPr id="289"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0" name="Group 52"/>
          <p:cNvGrpSpPr>
            <a:grpSpLocks/>
          </p:cNvGrpSpPr>
          <p:nvPr/>
        </p:nvGrpSpPr>
        <p:grpSpPr bwMode="auto">
          <a:xfrm>
            <a:off x="3749675" y="1974850"/>
            <a:ext cx="1512888" cy="1114425"/>
            <a:chOff x="2083" y="1606"/>
            <a:chExt cx="1489" cy="1097"/>
          </a:xfrm>
        </p:grpSpPr>
        <p:sp>
          <p:nvSpPr>
            <p:cNvPr id="29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9"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0"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4" name="Group 66"/>
            <p:cNvGrpSpPr>
              <a:grpSpLocks/>
            </p:cNvGrpSpPr>
            <p:nvPr/>
          </p:nvGrpSpPr>
          <p:grpSpPr bwMode="auto">
            <a:xfrm>
              <a:off x="2221" y="1871"/>
              <a:ext cx="518" cy="782"/>
              <a:chOff x="2400" y="1656"/>
              <a:chExt cx="752" cy="1136"/>
            </a:xfrm>
          </p:grpSpPr>
          <p:sp>
            <p:nvSpPr>
              <p:cNvPr id="31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5" name="Group 74"/>
            <p:cNvGrpSpPr>
              <a:grpSpLocks/>
            </p:cNvGrpSpPr>
            <p:nvPr/>
          </p:nvGrpSpPr>
          <p:grpSpPr bwMode="auto">
            <a:xfrm rot="-6511945">
              <a:off x="2834" y="1842"/>
              <a:ext cx="518" cy="783"/>
              <a:chOff x="2400" y="1656"/>
              <a:chExt cx="752" cy="1136"/>
            </a:xfrm>
          </p:grpSpPr>
          <p:sp>
            <p:nvSpPr>
              <p:cNvPr id="31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6"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307"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4" name="Group 86"/>
          <p:cNvGrpSpPr>
            <a:grpSpLocks/>
          </p:cNvGrpSpPr>
          <p:nvPr/>
        </p:nvGrpSpPr>
        <p:grpSpPr bwMode="auto">
          <a:xfrm>
            <a:off x="4146550" y="812800"/>
            <a:ext cx="760413" cy="857250"/>
            <a:chOff x="2324" y="435"/>
            <a:chExt cx="933" cy="1052"/>
          </a:xfrm>
        </p:grpSpPr>
        <p:sp>
          <p:nvSpPr>
            <p:cNvPr id="325"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6"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9" name="Group 91"/>
            <p:cNvGrpSpPr>
              <a:grpSpLocks/>
            </p:cNvGrpSpPr>
            <p:nvPr/>
          </p:nvGrpSpPr>
          <p:grpSpPr bwMode="auto">
            <a:xfrm>
              <a:off x="2889" y="957"/>
              <a:ext cx="348" cy="510"/>
              <a:chOff x="2784" y="3210"/>
              <a:chExt cx="523" cy="772"/>
            </a:xfrm>
          </p:grpSpPr>
          <p:sp>
            <p:nvSpPr>
              <p:cNvPr id="330"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1"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2"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3"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34"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335" name="Group 128"/>
          <p:cNvGrpSpPr>
            <a:grpSpLocks/>
          </p:cNvGrpSpPr>
          <p:nvPr/>
        </p:nvGrpSpPr>
        <p:grpSpPr bwMode="auto">
          <a:xfrm>
            <a:off x="698500" y="1693863"/>
            <a:ext cx="814388" cy="815975"/>
            <a:chOff x="2452" y="533"/>
            <a:chExt cx="808" cy="809"/>
          </a:xfrm>
        </p:grpSpPr>
        <p:sp>
          <p:nvSpPr>
            <p:cNvPr id="336"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7"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8"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9"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133"/>
          <p:cNvGrpSpPr>
            <a:grpSpLocks/>
          </p:cNvGrpSpPr>
          <p:nvPr/>
        </p:nvGrpSpPr>
        <p:grpSpPr bwMode="auto">
          <a:xfrm>
            <a:off x="1193800" y="2214563"/>
            <a:ext cx="1341438" cy="903287"/>
            <a:chOff x="2984" y="3331"/>
            <a:chExt cx="845" cy="569"/>
          </a:xfrm>
        </p:grpSpPr>
        <p:sp>
          <p:nvSpPr>
            <p:cNvPr id="341"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2" name="Group 135"/>
            <p:cNvGrpSpPr>
              <a:grpSpLocks/>
            </p:cNvGrpSpPr>
            <p:nvPr/>
          </p:nvGrpSpPr>
          <p:grpSpPr bwMode="auto">
            <a:xfrm>
              <a:off x="3386" y="3487"/>
              <a:ext cx="443" cy="398"/>
              <a:chOff x="4838" y="2218"/>
              <a:chExt cx="395" cy="355"/>
            </a:xfrm>
          </p:grpSpPr>
          <p:sp>
            <p:nvSpPr>
              <p:cNvPr id="343"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1"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4"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355"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57"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 name="Group 52"/>
          <p:cNvGrpSpPr>
            <a:grpSpLocks/>
          </p:cNvGrpSpPr>
          <p:nvPr/>
        </p:nvGrpSpPr>
        <p:grpSpPr bwMode="auto">
          <a:xfrm>
            <a:off x="6288009" y="5646738"/>
            <a:ext cx="839788" cy="584200"/>
            <a:chOff x="3153" y="1049"/>
            <a:chExt cx="752" cy="523"/>
          </a:xfrm>
        </p:grpSpPr>
        <p:sp>
          <p:nvSpPr>
            <p:cNvPr id="360"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1"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2"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63" name="Group 79"/>
          <p:cNvGrpSpPr>
            <a:grpSpLocks/>
          </p:cNvGrpSpPr>
          <p:nvPr/>
        </p:nvGrpSpPr>
        <p:grpSpPr bwMode="auto">
          <a:xfrm>
            <a:off x="6483272" y="5899150"/>
            <a:ext cx="839787" cy="584200"/>
            <a:chOff x="3153" y="1049"/>
            <a:chExt cx="752" cy="523"/>
          </a:xfrm>
        </p:grpSpPr>
        <p:sp>
          <p:nvSpPr>
            <p:cNvPr id="364"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5"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6"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7"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8" name="Group 225"/>
          <p:cNvGrpSpPr>
            <a:grpSpLocks/>
          </p:cNvGrpSpPr>
          <p:nvPr/>
        </p:nvGrpSpPr>
        <p:grpSpPr bwMode="auto">
          <a:xfrm>
            <a:off x="4945198" y="5651500"/>
            <a:ext cx="581025" cy="561975"/>
            <a:chOff x="4200" y="2899"/>
            <a:chExt cx="915" cy="885"/>
          </a:xfrm>
        </p:grpSpPr>
        <p:sp>
          <p:nvSpPr>
            <p:cNvPr id="369"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70"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1"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2"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3"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5"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6"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7"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8"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0"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1"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2"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4"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6"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87" name="Group 244"/>
          <p:cNvGrpSpPr>
            <a:grpSpLocks/>
          </p:cNvGrpSpPr>
          <p:nvPr/>
        </p:nvGrpSpPr>
        <p:grpSpPr bwMode="auto">
          <a:xfrm>
            <a:off x="5165861" y="5861050"/>
            <a:ext cx="581025" cy="561975"/>
            <a:chOff x="4200" y="2899"/>
            <a:chExt cx="915" cy="885"/>
          </a:xfrm>
        </p:grpSpPr>
        <p:sp>
          <p:nvSpPr>
            <p:cNvPr id="388"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89"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0"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1"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2"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3"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4"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5"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6"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7"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8"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9"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1"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2"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3"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5" name="Group 2"/>
          <p:cNvGrpSpPr>
            <a:grpSpLocks/>
          </p:cNvGrpSpPr>
          <p:nvPr/>
        </p:nvGrpSpPr>
        <p:grpSpPr bwMode="auto">
          <a:xfrm>
            <a:off x="7975600" y="3865563"/>
            <a:ext cx="746125" cy="749300"/>
            <a:chOff x="4932" y="501"/>
            <a:chExt cx="708" cy="712"/>
          </a:xfrm>
        </p:grpSpPr>
        <p:sp>
          <p:nvSpPr>
            <p:cNvPr id="406"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07"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6" name="Group 13"/>
          <p:cNvGrpSpPr>
            <a:grpSpLocks/>
          </p:cNvGrpSpPr>
          <p:nvPr/>
        </p:nvGrpSpPr>
        <p:grpSpPr bwMode="auto">
          <a:xfrm>
            <a:off x="8154988" y="4083050"/>
            <a:ext cx="746125" cy="749300"/>
            <a:chOff x="4932" y="501"/>
            <a:chExt cx="708" cy="712"/>
          </a:xfrm>
        </p:grpSpPr>
        <p:sp>
          <p:nvSpPr>
            <p:cNvPr id="417"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18"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7"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28"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9"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31"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2" name="Group 92"/>
          <p:cNvGrpSpPr>
            <a:grpSpLocks/>
          </p:cNvGrpSpPr>
          <p:nvPr/>
        </p:nvGrpSpPr>
        <p:grpSpPr bwMode="auto">
          <a:xfrm>
            <a:off x="6844921" y="3868740"/>
            <a:ext cx="928687" cy="1354138"/>
            <a:chOff x="4279" y="2531"/>
            <a:chExt cx="585" cy="853"/>
          </a:xfrm>
        </p:grpSpPr>
        <p:grpSp>
          <p:nvGrpSpPr>
            <p:cNvPr id="433" name="Group 93"/>
            <p:cNvGrpSpPr>
              <a:grpSpLocks/>
            </p:cNvGrpSpPr>
            <p:nvPr/>
          </p:nvGrpSpPr>
          <p:grpSpPr bwMode="auto">
            <a:xfrm>
              <a:off x="4279" y="2531"/>
              <a:ext cx="585" cy="521"/>
              <a:chOff x="2322" y="507"/>
              <a:chExt cx="1203" cy="1071"/>
            </a:xfrm>
          </p:grpSpPr>
          <p:sp>
            <p:nvSpPr>
              <p:cNvPr id="444"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45"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46"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47"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8"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9"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1"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2"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34" name="Group 103"/>
            <p:cNvGrpSpPr>
              <a:grpSpLocks/>
            </p:cNvGrpSpPr>
            <p:nvPr/>
          </p:nvGrpSpPr>
          <p:grpSpPr bwMode="auto">
            <a:xfrm>
              <a:off x="4279" y="2863"/>
              <a:ext cx="585" cy="521"/>
              <a:chOff x="2322" y="507"/>
              <a:chExt cx="1203" cy="1071"/>
            </a:xfrm>
          </p:grpSpPr>
          <p:sp>
            <p:nvSpPr>
              <p:cNvPr id="435"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36"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37"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38"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1"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2"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53"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4" name="Group 2"/>
          <p:cNvGrpSpPr>
            <a:grpSpLocks/>
          </p:cNvGrpSpPr>
          <p:nvPr/>
        </p:nvGrpSpPr>
        <p:grpSpPr bwMode="auto">
          <a:xfrm>
            <a:off x="5942013" y="3887788"/>
            <a:ext cx="644525" cy="727075"/>
            <a:chOff x="3445" y="2543"/>
            <a:chExt cx="406" cy="458"/>
          </a:xfrm>
        </p:grpSpPr>
        <p:sp>
          <p:nvSpPr>
            <p:cNvPr id="455"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6"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7"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8"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9"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0"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61" name="Group 9"/>
          <p:cNvGrpSpPr>
            <a:grpSpLocks/>
          </p:cNvGrpSpPr>
          <p:nvPr/>
        </p:nvGrpSpPr>
        <p:grpSpPr bwMode="auto">
          <a:xfrm>
            <a:off x="6132513" y="4268788"/>
            <a:ext cx="644525" cy="727075"/>
            <a:chOff x="3541" y="2795"/>
            <a:chExt cx="406" cy="458"/>
          </a:xfrm>
        </p:grpSpPr>
        <p:sp>
          <p:nvSpPr>
            <p:cNvPr id="462"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63"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5"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6"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68"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69"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71" name="Group 39"/>
          <p:cNvGrpSpPr>
            <a:grpSpLocks/>
          </p:cNvGrpSpPr>
          <p:nvPr/>
        </p:nvGrpSpPr>
        <p:grpSpPr bwMode="auto">
          <a:xfrm>
            <a:off x="4759325" y="3887788"/>
            <a:ext cx="620713" cy="788987"/>
            <a:chOff x="2401" y="425"/>
            <a:chExt cx="907" cy="1154"/>
          </a:xfrm>
        </p:grpSpPr>
        <p:sp>
          <p:nvSpPr>
            <p:cNvPr id="472"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73"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4"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76"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77"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78"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79" name="Group 63"/>
          <p:cNvGrpSpPr>
            <a:grpSpLocks/>
          </p:cNvGrpSpPr>
          <p:nvPr/>
        </p:nvGrpSpPr>
        <p:grpSpPr bwMode="auto">
          <a:xfrm>
            <a:off x="4918075" y="4289425"/>
            <a:ext cx="620713" cy="788988"/>
            <a:chOff x="2401" y="425"/>
            <a:chExt cx="907" cy="1154"/>
          </a:xfrm>
        </p:grpSpPr>
        <p:sp>
          <p:nvSpPr>
            <p:cNvPr id="480"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1"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3"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84"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85"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86" name="Group 73"/>
          <p:cNvGrpSpPr>
            <a:grpSpLocks/>
          </p:cNvGrpSpPr>
          <p:nvPr/>
        </p:nvGrpSpPr>
        <p:grpSpPr bwMode="auto">
          <a:xfrm>
            <a:off x="3851275" y="3895725"/>
            <a:ext cx="781050" cy="776288"/>
            <a:chOff x="3360" y="800"/>
            <a:chExt cx="620" cy="616"/>
          </a:xfrm>
        </p:grpSpPr>
        <p:sp>
          <p:nvSpPr>
            <p:cNvPr id="48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9" name="Group 76"/>
            <p:cNvGrpSpPr>
              <a:grpSpLocks/>
            </p:cNvGrpSpPr>
            <p:nvPr/>
          </p:nvGrpSpPr>
          <p:grpSpPr bwMode="auto">
            <a:xfrm flipH="1">
              <a:off x="3749" y="1171"/>
              <a:ext cx="212" cy="213"/>
              <a:chOff x="1350" y="686"/>
              <a:chExt cx="1132" cy="1132"/>
            </a:xfrm>
          </p:grpSpPr>
          <p:sp>
            <p:nvSpPr>
              <p:cNvPr id="491"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0"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3"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94" name="Group 81"/>
          <p:cNvGrpSpPr>
            <a:grpSpLocks/>
          </p:cNvGrpSpPr>
          <p:nvPr/>
        </p:nvGrpSpPr>
        <p:grpSpPr bwMode="auto">
          <a:xfrm>
            <a:off x="3851275" y="4764088"/>
            <a:ext cx="781050" cy="776287"/>
            <a:chOff x="3360" y="800"/>
            <a:chExt cx="620" cy="616"/>
          </a:xfrm>
        </p:grpSpPr>
        <p:sp>
          <p:nvSpPr>
            <p:cNvPr id="495"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6"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97" name="Group 84"/>
            <p:cNvGrpSpPr>
              <a:grpSpLocks/>
            </p:cNvGrpSpPr>
            <p:nvPr/>
          </p:nvGrpSpPr>
          <p:grpSpPr bwMode="auto">
            <a:xfrm flipH="1">
              <a:off x="3749" y="1171"/>
              <a:ext cx="212" cy="213"/>
              <a:chOff x="1350" y="686"/>
              <a:chExt cx="1132" cy="1132"/>
            </a:xfrm>
          </p:grpSpPr>
          <p:sp>
            <p:nvSpPr>
              <p:cNvPr id="499"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0"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8"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 name="Group 88"/>
          <p:cNvGrpSpPr>
            <a:grpSpLocks/>
          </p:cNvGrpSpPr>
          <p:nvPr/>
        </p:nvGrpSpPr>
        <p:grpSpPr bwMode="auto">
          <a:xfrm>
            <a:off x="3851275" y="5634038"/>
            <a:ext cx="781050" cy="776287"/>
            <a:chOff x="3360" y="800"/>
            <a:chExt cx="620" cy="616"/>
          </a:xfrm>
        </p:grpSpPr>
        <p:sp>
          <p:nvSpPr>
            <p:cNvPr id="502"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503"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04" name="Group 91"/>
            <p:cNvGrpSpPr>
              <a:grpSpLocks/>
            </p:cNvGrpSpPr>
            <p:nvPr/>
          </p:nvGrpSpPr>
          <p:grpSpPr bwMode="auto">
            <a:xfrm flipH="1">
              <a:off x="3749" y="1171"/>
              <a:ext cx="212" cy="213"/>
              <a:chOff x="1350" y="686"/>
              <a:chExt cx="1132" cy="1132"/>
            </a:xfrm>
          </p:grpSpPr>
          <p:sp>
            <p:nvSpPr>
              <p:cNvPr id="506"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7"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5"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8"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9"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0"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11"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service</a:t>
            </a:r>
          </a:p>
        </p:txBody>
      </p:sp>
      <p:grpSp>
        <p:nvGrpSpPr>
          <p:cNvPr id="512" name="Group 48"/>
          <p:cNvGrpSpPr>
            <a:grpSpLocks/>
          </p:cNvGrpSpPr>
          <p:nvPr/>
        </p:nvGrpSpPr>
        <p:grpSpPr bwMode="auto">
          <a:xfrm>
            <a:off x="346123" y="3807029"/>
            <a:ext cx="651326" cy="651327"/>
            <a:chOff x="1350" y="686"/>
            <a:chExt cx="1132" cy="1132"/>
          </a:xfrm>
        </p:grpSpPr>
        <p:sp>
          <p:nvSpPr>
            <p:cNvPr id="513"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14"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5" name="Group 53"/>
          <p:cNvGrpSpPr>
            <a:grpSpLocks/>
          </p:cNvGrpSpPr>
          <p:nvPr/>
        </p:nvGrpSpPr>
        <p:grpSpPr bwMode="auto">
          <a:xfrm>
            <a:off x="333569" y="4346247"/>
            <a:ext cx="805498" cy="730318"/>
            <a:chOff x="2780" y="1585"/>
            <a:chExt cx="668" cy="605"/>
          </a:xfrm>
        </p:grpSpPr>
        <p:sp>
          <p:nvSpPr>
            <p:cNvPr id="516"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517" name="Group 55"/>
            <p:cNvGrpSpPr>
              <a:grpSpLocks/>
            </p:cNvGrpSpPr>
            <p:nvPr/>
          </p:nvGrpSpPr>
          <p:grpSpPr bwMode="auto">
            <a:xfrm flipH="1">
              <a:off x="3089" y="1738"/>
              <a:ext cx="359" cy="452"/>
              <a:chOff x="4325" y="1984"/>
              <a:chExt cx="359" cy="452"/>
            </a:xfrm>
          </p:grpSpPr>
          <p:sp>
            <p:nvSpPr>
              <p:cNvPr id="518"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0" name="Group 58"/>
          <p:cNvGrpSpPr>
            <a:grpSpLocks/>
          </p:cNvGrpSpPr>
          <p:nvPr/>
        </p:nvGrpSpPr>
        <p:grpSpPr bwMode="auto">
          <a:xfrm>
            <a:off x="239790" y="4869645"/>
            <a:ext cx="782501" cy="775661"/>
            <a:chOff x="2461" y="1618"/>
            <a:chExt cx="635" cy="629"/>
          </a:xfrm>
        </p:grpSpPr>
        <p:sp>
          <p:nvSpPr>
            <p:cNvPr id="521"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22"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23" name="Group 61"/>
            <p:cNvGrpSpPr>
              <a:grpSpLocks/>
            </p:cNvGrpSpPr>
            <p:nvPr/>
          </p:nvGrpSpPr>
          <p:grpSpPr bwMode="auto">
            <a:xfrm>
              <a:off x="2461" y="1618"/>
              <a:ext cx="275" cy="318"/>
              <a:chOff x="2983" y="1384"/>
              <a:chExt cx="275" cy="318"/>
            </a:xfrm>
          </p:grpSpPr>
          <p:sp>
            <p:nvSpPr>
              <p:cNvPr id="524"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9" name="Group 528"/>
          <p:cNvGrpSpPr/>
          <p:nvPr/>
        </p:nvGrpSpPr>
        <p:grpSpPr>
          <a:xfrm>
            <a:off x="314349" y="5604315"/>
            <a:ext cx="927168" cy="676638"/>
            <a:chOff x="346122" y="5885642"/>
            <a:chExt cx="1049373" cy="765822"/>
          </a:xfrm>
        </p:grpSpPr>
        <p:grpSp>
          <p:nvGrpSpPr>
            <p:cNvPr id="530" name="Group 18"/>
            <p:cNvGrpSpPr>
              <a:grpSpLocks/>
            </p:cNvGrpSpPr>
            <p:nvPr/>
          </p:nvGrpSpPr>
          <p:grpSpPr bwMode="auto">
            <a:xfrm>
              <a:off x="346122" y="5885642"/>
              <a:ext cx="859923" cy="571787"/>
              <a:chOff x="2496" y="1641"/>
              <a:chExt cx="767" cy="510"/>
            </a:xfrm>
          </p:grpSpPr>
          <p:sp>
            <p:nvSpPr>
              <p:cNvPr id="550"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51"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52"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53"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31" name="Group 29"/>
            <p:cNvGrpSpPr>
              <a:grpSpLocks/>
            </p:cNvGrpSpPr>
            <p:nvPr/>
          </p:nvGrpSpPr>
          <p:grpSpPr bwMode="auto">
            <a:xfrm>
              <a:off x="582661" y="6151431"/>
              <a:ext cx="812834" cy="500033"/>
              <a:chOff x="2943" y="3239"/>
              <a:chExt cx="725" cy="446"/>
            </a:xfrm>
          </p:grpSpPr>
          <p:sp>
            <p:nvSpPr>
              <p:cNvPr id="532"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5"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6"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7"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1"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42"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4"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5"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8"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54"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55" name="Group 2"/>
          <p:cNvGrpSpPr>
            <a:grpSpLocks/>
          </p:cNvGrpSpPr>
          <p:nvPr/>
        </p:nvGrpSpPr>
        <p:grpSpPr bwMode="auto">
          <a:xfrm>
            <a:off x="1308100" y="4756150"/>
            <a:ext cx="1216025" cy="833438"/>
            <a:chOff x="3182" y="2642"/>
            <a:chExt cx="1186" cy="813"/>
          </a:xfrm>
        </p:grpSpPr>
        <p:grpSp>
          <p:nvGrpSpPr>
            <p:cNvPr id="556" name="Group 3"/>
            <p:cNvGrpSpPr>
              <a:grpSpLocks/>
            </p:cNvGrpSpPr>
            <p:nvPr/>
          </p:nvGrpSpPr>
          <p:grpSpPr bwMode="auto">
            <a:xfrm>
              <a:off x="3182" y="2642"/>
              <a:ext cx="1186" cy="813"/>
              <a:chOff x="1732" y="3507"/>
              <a:chExt cx="1186" cy="813"/>
            </a:xfrm>
          </p:grpSpPr>
          <p:sp>
            <p:nvSpPr>
              <p:cNvPr id="568"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9"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7" name="Group 6"/>
            <p:cNvGrpSpPr>
              <a:grpSpLocks/>
            </p:cNvGrpSpPr>
            <p:nvPr/>
          </p:nvGrpSpPr>
          <p:grpSpPr bwMode="auto">
            <a:xfrm>
              <a:off x="3309" y="2668"/>
              <a:ext cx="876" cy="739"/>
              <a:chOff x="3309" y="2668"/>
              <a:chExt cx="876" cy="739"/>
            </a:xfrm>
          </p:grpSpPr>
          <p:sp>
            <p:nvSpPr>
              <p:cNvPr id="558"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9"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60"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1"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2"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4"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5"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6"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67"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70" name="Group 17"/>
          <p:cNvGrpSpPr>
            <a:grpSpLocks/>
          </p:cNvGrpSpPr>
          <p:nvPr/>
        </p:nvGrpSpPr>
        <p:grpSpPr bwMode="auto">
          <a:xfrm>
            <a:off x="1308100" y="5641975"/>
            <a:ext cx="1201738" cy="822325"/>
            <a:chOff x="1808" y="2634"/>
            <a:chExt cx="1186" cy="813"/>
          </a:xfrm>
        </p:grpSpPr>
        <p:grpSp>
          <p:nvGrpSpPr>
            <p:cNvPr id="571" name="Group 18"/>
            <p:cNvGrpSpPr>
              <a:grpSpLocks/>
            </p:cNvGrpSpPr>
            <p:nvPr/>
          </p:nvGrpSpPr>
          <p:grpSpPr bwMode="auto">
            <a:xfrm>
              <a:off x="1808" y="2634"/>
              <a:ext cx="1186" cy="813"/>
              <a:chOff x="1732" y="3507"/>
              <a:chExt cx="1186" cy="813"/>
            </a:xfrm>
          </p:grpSpPr>
          <p:sp>
            <p:nvSpPr>
              <p:cNvPr id="578"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79"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72" name="Group 21"/>
            <p:cNvGrpSpPr>
              <a:grpSpLocks/>
            </p:cNvGrpSpPr>
            <p:nvPr/>
          </p:nvGrpSpPr>
          <p:grpSpPr bwMode="auto">
            <a:xfrm>
              <a:off x="2083" y="2655"/>
              <a:ext cx="617" cy="784"/>
              <a:chOff x="2900" y="2726"/>
              <a:chExt cx="505" cy="642"/>
            </a:xfrm>
          </p:grpSpPr>
          <p:sp>
            <p:nvSpPr>
              <p:cNvPr id="573"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74"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75"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6"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7"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80" name="Group 27"/>
          <p:cNvGrpSpPr>
            <a:grpSpLocks/>
          </p:cNvGrpSpPr>
          <p:nvPr/>
        </p:nvGrpSpPr>
        <p:grpSpPr bwMode="auto">
          <a:xfrm>
            <a:off x="1298575" y="3876675"/>
            <a:ext cx="1216025" cy="833438"/>
            <a:chOff x="463" y="1743"/>
            <a:chExt cx="1186" cy="813"/>
          </a:xfrm>
        </p:grpSpPr>
        <p:sp>
          <p:nvSpPr>
            <p:cNvPr id="581"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84"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85"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86"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7"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8"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92"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93"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4"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5"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96"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99"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01"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602" name="Group 601"/>
          <p:cNvGrpSpPr/>
          <p:nvPr/>
        </p:nvGrpSpPr>
        <p:grpSpPr>
          <a:xfrm>
            <a:off x="2692479" y="3833629"/>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7" name="Group 606"/>
          <p:cNvGrpSpPr/>
          <p:nvPr/>
        </p:nvGrpSpPr>
        <p:grpSpPr>
          <a:xfrm>
            <a:off x="2874197" y="3986029"/>
            <a:ext cx="762000" cy="741506"/>
            <a:chOff x="4343400" y="4495800"/>
            <a:chExt cx="762000" cy="741506"/>
          </a:xfrm>
        </p:grpSpPr>
        <p:sp>
          <p:nvSpPr>
            <p:cNvPr id="608" name="Rounded Rectangle 60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9" name="Straight Connector 60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0" name="Picture 6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1" name="Picture 6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2" name="Group 611"/>
          <p:cNvGrpSpPr/>
          <p:nvPr/>
        </p:nvGrpSpPr>
        <p:grpSpPr>
          <a:xfrm>
            <a:off x="2692479" y="4756194"/>
            <a:ext cx="762000" cy="741506"/>
            <a:chOff x="4343400" y="4495800"/>
            <a:chExt cx="762000" cy="741506"/>
          </a:xfrm>
        </p:grpSpPr>
        <p:sp>
          <p:nvSpPr>
            <p:cNvPr id="613" name="Rounded Rectangle 61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4" name="Straight Connector 61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5" name="Picture 6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6" name="Picture 6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7" name="Group 616"/>
          <p:cNvGrpSpPr/>
          <p:nvPr/>
        </p:nvGrpSpPr>
        <p:grpSpPr>
          <a:xfrm>
            <a:off x="2859287" y="4908594"/>
            <a:ext cx="762000" cy="741506"/>
            <a:chOff x="4343400" y="4495800"/>
            <a:chExt cx="762000" cy="741506"/>
          </a:xfrm>
        </p:grpSpPr>
        <p:sp>
          <p:nvSpPr>
            <p:cNvPr id="618" name="Rounded Rectangle 61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9" name="Straight Connector 61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0" name="Picture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1" name="Picture 6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2" name="Group 621"/>
          <p:cNvGrpSpPr/>
          <p:nvPr/>
        </p:nvGrpSpPr>
        <p:grpSpPr>
          <a:xfrm>
            <a:off x="2692479" y="5669691"/>
            <a:ext cx="762000" cy="741506"/>
            <a:chOff x="4343400" y="4495800"/>
            <a:chExt cx="762000" cy="741506"/>
          </a:xfrm>
        </p:grpSpPr>
        <p:sp>
          <p:nvSpPr>
            <p:cNvPr id="623" name="Rounded Rectangle 62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4" name="Straight Connector 62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5" name="Picture 6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6" name="Picture 6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7" name="Group 626"/>
          <p:cNvGrpSpPr/>
          <p:nvPr/>
        </p:nvGrpSpPr>
        <p:grpSpPr>
          <a:xfrm>
            <a:off x="2844879" y="5822091"/>
            <a:ext cx="762000" cy="741506"/>
            <a:chOff x="4343400" y="4495800"/>
            <a:chExt cx="762000" cy="741506"/>
          </a:xfrm>
        </p:grpSpPr>
        <p:sp>
          <p:nvSpPr>
            <p:cNvPr id="628" name="Rounded Rectangle 6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9" name="Straight Connector 6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30" name="Picture 6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31" name="Picture 6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32"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3"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4"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5"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6"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Types of relationships</a:t>
            </a:r>
          </a:p>
        </p:txBody>
      </p:sp>
      <p:sp>
        <p:nvSpPr>
          <p:cNvPr id="9219" name="Rectangle 3"/>
          <p:cNvSpPr>
            <a:spLocks noGrp="1" noChangeArrowheads="1"/>
          </p:cNvSpPr>
          <p:nvPr>
            <p:ph idx="1"/>
          </p:nvPr>
        </p:nvSpPr>
        <p:spPr>
          <a:xfrm>
            <a:off x="519113" y="3495675"/>
            <a:ext cx="8318500" cy="2894013"/>
          </a:xfrm>
        </p:spPr>
        <p:txBody>
          <a:bodyPr/>
          <a:lstStyle/>
          <a:p>
            <a:pPr>
              <a:buFont typeface="Arial" charset="0"/>
              <a:buChar char="•"/>
            </a:pPr>
            <a:r>
              <a:rPr lang="en-US"/>
              <a:t>Most relationships are bidirectional</a:t>
            </a:r>
          </a:p>
          <a:p>
            <a:pPr lvl="1"/>
            <a:r>
              <a:rPr lang="en-US"/>
              <a:t>However, some occur in only one direction</a:t>
            </a:r>
          </a:p>
          <a:p>
            <a:pPr>
              <a:buFont typeface="Arial" charset="0"/>
              <a:buChar char="•"/>
            </a:pPr>
            <a:r>
              <a:rPr lang="en-US"/>
              <a:t>Most relationships are one-to-many</a:t>
            </a:r>
          </a:p>
          <a:p>
            <a:pPr lvl="1"/>
            <a:r>
              <a:rPr lang="en-US"/>
              <a:t>However, some are one-to-one or many-to-many</a:t>
            </a:r>
          </a:p>
          <a:p>
            <a:pPr>
              <a:buFont typeface="Arial" charset="0"/>
              <a:buChar char="•"/>
            </a:pPr>
            <a:r>
              <a:rPr lang="en-US"/>
              <a:t>Most one-to-many relationships are built using &lt;array&gt; and &lt;foreignkey&gt;</a:t>
            </a:r>
          </a:p>
          <a:p>
            <a:pPr lvl="1"/>
            <a:r>
              <a:rPr lang="en-US"/>
              <a:t>However, some are built using queries</a:t>
            </a:r>
          </a:p>
        </p:txBody>
      </p:sp>
      <p:grpSp>
        <p:nvGrpSpPr>
          <p:cNvPr id="9220" name="Group 4"/>
          <p:cNvGrpSpPr>
            <a:grpSpLocks/>
          </p:cNvGrpSpPr>
          <p:nvPr/>
        </p:nvGrpSpPr>
        <p:grpSpPr bwMode="auto">
          <a:xfrm flipH="1">
            <a:off x="1701800" y="1376363"/>
            <a:ext cx="1638300" cy="985837"/>
            <a:chOff x="2745" y="2043"/>
            <a:chExt cx="725" cy="436"/>
          </a:xfrm>
        </p:grpSpPr>
        <p:sp>
          <p:nvSpPr>
            <p:cNvPr id="9232"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33"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Claim</a:t>
              </a:r>
            </a:p>
          </p:txBody>
        </p:sp>
      </p:grpSp>
      <p:grpSp>
        <p:nvGrpSpPr>
          <p:cNvPr id="9221" name="Group 10"/>
          <p:cNvGrpSpPr>
            <a:grpSpLocks/>
          </p:cNvGrpSpPr>
          <p:nvPr/>
        </p:nvGrpSpPr>
        <p:grpSpPr bwMode="auto">
          <a:xfrm flipH="1">
            <a:off x="5778500" y="1530350"/>
            <a:ext cx="1433513" cy="681038"/>
            <a:chOff x="0" y="2816"/>
            <a:chExt cx="634" cy="301"/>
          </a:xfrm>
        </p:grpSpPr>
        <p:sp>
          <p:nvSpPr>
            <p:cNvPr id="9230" name="Rectangle 11"/>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1" name="Text Box 12"/>
            <p:cNvSpPr txBox="1">
              <a:spLocks noChangeArrowheads="1"/>
            </p:cNvSpPr>
            <p:nvPr/>
          </p:nvSpPr>
          <p:spPr bwMode="auto">
            <a:xfrm>
              <a:off x="18" y="2889"/>
              <a:ext cx="597" cy="13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Exposure</a:t>
              </a:r>
            </a:p>
          </p:txBody>
        </p:sp>
      </p:grpSp>
      <p:sp>
        <p:nvSpPr>
          <p:cNvPr id="9222" name="Line 14"/>
          <p:cNvSpPr>
            <a:spLocks noChangeShapeType="1"/>
          </p:cNvSpPr>
          <p:nvPr/>
        </p:nvSpPr>
        <p:spPr bwMode="auto">
          <a:xfrm flipH="1">
            <a:off x="3348038" y="1857375"/>
            <a:ext cx="24193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19"/>
          <p:cNvGrpSpPr>
            <a:grpSpLocks/>
          </p:cNvGrpSpPr>
          <p:nvPr/>
        </p:nvGrpSpPr>
        <p:grpSpPr bwMode="auto">
          <a:xfrm flipH="1">
            <a:off x="5348288" y="1547813"/>
            <a:ext cx="419100" cy="612775"/>
            <a:chOff x="2297" y="985"/>
            <a:chExt cx="185" cy="271"/>
          </a:xfrm>
        </p:grpSpPr>
        <p:sp>
          <p:nvSpPr>
            <p:cNvPr id="9228"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4" name="Text Box 18"/>
          <p:cNvSpPr txBox="1">
            <a:spLocks noChangeArrowheads="1"/>
          </p:cNvSpPr>
          <p:nvPr/>
        </p:nvSpPr>
        <p:spPr bwMode="auto">
          <a:xfrm>
            <a:off x="1522413" y="2413000"/>
            <a:ext cx="19097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&lt;array</a:t>
            </a:r>
            <a:br>
              <a:rPr lang="en-US" sz="1800">
                <a:solidFill>
                  <a:schemeClr val="bg1"/>
                </a:solidFill>
              </a:rPr>
            </a:br>
            <a:r>
              <a:rPr lang="en-US" sz="1800">
                <a:solidFill>
                  <a:schemeClr val="bg1"/>
                </a:solidFill>
              </a:rPr>
              <a:t>    arrayentity=</a:t>
            </a:r>
            <a:br>
              <a:rPr lang="en-US" sz="1800">
                <a:solidFill>
                  <a:schemeClr val="bg1"/>
                </a:solidFill>
              </a:rPr>
            </a:br>
            <a:r>
              <a:rPr lang="en-US" sz="1800">
                <a:solidFill>
                  <a:schemeClr val="bg1"/>
                </a:solidFill>
              </a:rPr>
              <a:t>    "Exposure"&gt;</a:t>
            </a:r>
          </a:p>
        </p:txBody>
      </p:sp>
      <p:sp>
        <p:nvSpPr>
          <p:cNvPr id="9225" name="Text Box 20"/>
          <p:cNvSpPr txBox="1">
            <a:spLocks noChangeArrowheads="1"/>
          </p:cNvSpPr>
          <p:nvPr/>
        </p:nvSpPr>
        <p:spPr bwMode="auto">
          <a:xfrm>
            <a:off x="5759450" y="2413000"/>
            <a:ext cx="161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&lt;foreignkey</a:t>
            </a:r>
            <a:br>
              <a:rPr lang="en-US" sz="1800">
                <a:solidFill>
                  <a:schemeClr val="bg1"/>
                </a:solidFill>
              </a:rPr>
            </a:br>
            <a:r>
              <a:rPr lang="en-US" sz="1800">
                <a:solidFill>
                  <a:schemeClr val="bg1"/>
                </a:solidFill>
              </a:rPr>
              <a:t>    fkentity=</a:t>
            </a:r>
            <a:br>
              <a:rPr lang="en-US" sz="1800">
                <a:solidFill>
                  <a:schemeClr val="bg1"/>
                </a:solidFill>
              </a:rPr>
            </a:br>
            <a:r>
              <a:rPr lang="en-US" sz="1800">
                <a:solidFill>
                  <a:schemeClr val="bg1"/>
                </a:solidFill>
              </a:rPr>
              <a:t>    "Claim"&gt;</a:t>
            </a:r>
          </a:p>
        </p:txBody>
      </p:sp>
      <p:sp>
        <p:nvSpPr>
          <p:cNvPr id="9226" name="Line 22"/>
          <p:cNvSpPr>
            <a:spLocks noChangeShapeType="1"/>
          </p:cNvSpPr>
          <p:nvPr/>
        </p:nvSpPr>
        <p:spPr bwMode="auto">
          <a:xfrm>
            <a:off x="3241675" y="931863"/>
            <a:ext cx="23637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23"/>
          <p:cNvSpPr>
            <a:spLocks noChangeShapeType="1"/>
          </p:cNvSpPr>
          <p:nvPr/>
        </p:nvSpPr>
        <p:spPr bwMode="auto">
          <a:xfrm>
            <a:off x="3394075" y="1084263"/>
            <a:ext cx="2363788" cy="0"/>
          </a:xfrm>
          <a:prstGeom prst="line">
            <a:avLst/>
          </a:prstGeom>
          <a:noFill/>
          <a:ln w="12700">
            <a:solidFill>
              <a:schemeClr val="bg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3" name="Rectangle 6"/>
          <p:cNvSpPr>
            <a:spLocks noChangeArrowheads="1"/>
          </p:cNvSpPr>
          <p:nvPr/>
        </p:nvSpPr>
        <p:spPr bwMode="auto">
          <a:xfrm flipH="1">
            <a:off x="3005138" y="584676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44"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5" name="Rectangle 11"/>
          <p:cNvSpPr>
            <a:spLocks noGrp="1" noChangeArrowheads="1"/>
          </p:cNvSpPr>
          <p:nvPr>
            <p:ph type="title"/>
          </p:nvPr>
        </p:nvSpPr>
        <p:spPr>
          <a:xfrm>
            <a:off x="495300" y="120650"/>
            <a:ext cx="8318500" cy="485775"/>
          </a:xfrm>
        </p:spPr>
        <p:txBody>
          <a:bodyPr/>
          <a:lstStyle/>
          <a:p>
            <a:pPr eaLnBrk="1" hangingPunct="1"/>
            <a:r>
              <a:rPr lang="en-US"/>
              <a:t>Sections of the data model</a:t>
            </a:r>
          </a:p>
        </p:txBody>
      </p:sp>
      <p:sp>
        <p:nvSpPr>
          <p:cNvPr id="10246" name="Rectangle 13"/>
          <p:cNvSpPr>
            <a:spLocks noChangeArrowheads="1"/>
          </p:cNvSpPr>
          <p:nvPr/>
        </p:nvSpPr>
        <p:spPr bwMode="auto">
          <a:xfrm flipH="1">
            <a:off x="4435475" y="149383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7"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48"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9"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50" name="Rectangle 31"/>
          <p:cNvSpPr>
            <a:spLocks noChangeArrowheads="1"/>
          </p:cNvSpPr>
          <p:nvPr/>
        </p:nvSpPr>
        <p:spPr bwMode="auto">
          <a:xfrm flipH="1">
            <a:off x="6897688" y="95408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1"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2"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3"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4"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5"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6"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7"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9" name="Text Box 77"/>
          <p:cNvSpPr txBox="1">
            <a:spLocks noChangeArrowheads="1"/>
          </p:cNvSpPr>
          <p:nvPr/>
        </p:nvSpPr>
        <p:spPr bwMode="auto">
          <a:xfrm>
            <a:off x="5281613" y="1387475"/>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10260" name="Text Box 78"/>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10261" name="Text Box 79"/>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10262" name="Text Box 80"/>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10263" name="Text Box 81"/>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grpSp>
        <p:nvGrpSpPr>
          <p:cNvPr id="10264" name="Group 82"/>
          <p:cNvGrpSpPr>
            <a:grpSpLocks/>
          </p:cNvGrpSpPr>
          <p:nvPr/>
        </p:nvGrpSpPr>
        <p:grpSpPr bwMode="auto">
          <a:xfrm flipH="1">
            <a:off x="2932113" y="3243263"/>
            <a:ext cx="1150937" cy="692150"/>
            <a:chOff x="2745" y="2043"/>
            <a:chExt cx="725" cy="436"/>
          </a:xfrm>
        </p:grpSpPr>
        <p:sp>
          <p:nvSpPr>
            <p:cNvPr id="10265" name="Rectangle 83"/>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66" name="Text Box 84"/>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7" name="Rectangle 6"/>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68"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9" name="Rectangle 11"/>
          <p:cNvSpPr>
            <a:spLocks noGrp="1" noChangeArrowheads="1"/>
          </p:cNvSpPr>
          <p:nvPr>
            <p:ph type="title"/>
          </p:nvPr>
        </p:nvSpPr>
        <p:spPr>
          <a:xfrm>
            <a:off x="495300" y="120650"/>
            <a:ext cx="8318500" cy="485775"/>
          </a:xfrm>
        </p:spPr>
        <p:txBody>
          <a:bodyPr/>
          <a:lstStyle/>
          <a:p>
            <a:pPr eaLnBrk="1" hangingPunct="1"/>
            <a:r>
              <a:rPr lang="en-US"/>
              <a:t>Policy and Coverage</a:t>
            </a:r>
          </a:p>
        </p:txBody>
      </p:sp>
      <p:grpSp>
        <p:nvGrpSpPr>
          <p:cNvPr id="11270" name="Group 12"/>
          <p:cNvGrpSpPr>
            <a:grpSpLocks/>
          </p:cNvGrpSpPr>
          <p:nvPr/>
        </p:nvGrpSpPr>
        <p:grpSpPr bwMode="auto">
          <a:xfrm flipH="1">
            <a:off x="4435475" y="1493838"/>
            <a:ext cx="1006475" cy="477837"/>
            <a:chOff x="0" y="2816"/>
            <a:chExt cx="634" cy="301"/>
          </a:xfrm>
        </p:grpSpPr>
        <p:sp>
          <p:nvSpPr>
            <p:cNvPr id="11299" name="Rectangle 13"/>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00" name="Text Box 14"/>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1271" name="Group 15"/>
          <p:cNvGrpSpPr>
            <a:grpSpLocks/>
          </p:cNvGrpSpPr>
          <p:nvPr/>
        </p:nvGrpSpPr>
        <p:grpSpPr bwMode="auto">
          <a:xfrm flipH="1">
            <a:off x="2932113" y="3243263"/>
            <a:ext cx="1150937" cy="692150"/>
            <a:chOff x="2745" y="2043"/>
            <a:chExt cx="725" cy="436"/>
          </a:xfrm>
        </p:grpSpPr>
        <p:sp>
          <p:nvSpPr>
            <p:cNvPr id="11297" name="Rectangle 16"/>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298" name="Text Box 17"/>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1272"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1273"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74"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1275" name="Group 30"/>
          <p:cNvGrpSpPr>
            <a:grpSpLocks/>
          </p:cNvGrpSpPr>
          <p:nvPr/>
        </p:nvGrpSpPr>
        <p:grpSpPr bwMode="auto">
          <a:xfrm flipH="1">
            <a:off x="6897688" y="954088"/>
            <a:ext cx="1006475" cy="477837"/>
            <a:chOff x="0" y="2816"/>
            <a:chExt cx="634" cy="301"/>
          </a:xfrm>
        </p:grpSpPr>
        <p:sp>
          <p:nvSpPr>
            <p:cNvPr id="11295" name="Rectangle 31"/>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96" name="Text Box 32"/>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1276"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7"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8"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9"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0"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1"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8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3"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84" name="Line 77"/>
          <p:cNvSpPr>
            <a:spLocks noChangeShapeType="1"/>
          </p:cNvSpPr>
          <p:nvPr/>
        </p:nvSpPr>
        <p:spPr bwMode="auto">
          <a:xfrm flipH="1">
            <a:off x="5440363" y="1160463"/>
            <a:ext cx="1454150" cy="547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78"/>
          <p:cNvSpPr>
            <a:spLocks noChangeShapeType="1"/>
          </p:cNvSpPr>
          <p:nvPr/>
        </p:nvSpPr>
        <p:spPr bwMode="auto">
          <a:xfrm flipH="1" flipV="1">
            <a:off x="5441950" y="1625600"/>
            <a:ext cx="174625"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79"/>
          <p:cNvSpPr>
            <a:spLocks noChangeShapeType="1"/>
          </p:cNvSpPr>
          <p:nvPr/>
        </p:nvSpPr>
        <p:spPr bwMode="auto">
          <a:xfrm flipH="1">
            <a:off x="5443538" y="1643063"/>
            <a:ext cx="157162" cy="1571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7" name="Line 80"/>
          <p:cNvSpPr>
            <a:spLocks noChangeShapeType="1"/>
          </p:cNvSpPr>
          <p:nvPr/>
        </p:nvSpPr>
        <p:spPr bwMode="auto">
          <a:xfrm flipH="1">
            <a:off x="3671888" y="1349375"/>
            <a:ext cx="3236912" cy="190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8" name="Line 81"/>
          <p:cNvSpPr>
            <a:spLocks noChangeShapeType="1"/>
          </p:cNvSpPr>
          <p:nvPr/>
        </p:nvSpPr>
        <p:spPr bwMode="auto">
          <a:xfrm flipH="1">
            <a:off x="3598863" y="2943225"/>
            <a:ext cx="174625" cy="293688"/>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Text Box 82"/>
          <p:cNvSpPr txBox="1">
            <a:spLocks noChangeArrowheads="1"/>
          </p:cNvSpPr>
          <p:nvPr/>
        </p:nvSpPr>
        <p:spPr bwMode="auto">
          <a:xfrm>
            <a:off x="2360613" y="2157413"/>
            <a:ext cx="17510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Coverage does not link directly to Claim</a:t>
            </a:r>
          </a:p>
        </p:txBody>
      </p:sp>
      <p:sp>
        <p:nvSpPr>
          <p:cNvPr id="11290" name="Line 83"/>
          <p:cNvSpPr>
            <a:spLocks noChangeShapeType="1"/>
          </p:cNvSpPr>
          <p:nvPr/>
        </p:nvSpPr>
        <p:spPr bwMode="auto">
          <a:xfrm flipH="1">
            <a:off x="4259263" y="1843088"/>
            <a:ext cx="168275" cy="28257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1" name="Group 89"/>
          <p:cNvGrpSpPr>
            <a:grpSpLocks/>
          </p:cNvGrpSpPr>
          <p:nvPr/>
        </p:nvGrpSpPr>
        <p:grpSpPr bwMode="auto">
          <a:xfrm>
            <a:off x="8118475" y="488950"/>
            <a:ext cx="841375" cy="987425"/>
            <a:chOff x="5129" y="508"/>
            <a:chExt cx="530" cy="622"/>
          </a:xfrm>
        </p:grpSpPr>
        <p:pic>
          <p:nvPicPr>
            <p:cNvPr id="11293" name="Picture 9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91"/>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11292" name="Line 92"/>
          <p:cNvSpPr>
            <a:spLocks noChangeShapeType="1"/>
          </p:cNvSpPr>
          <p:nvPr/>
        </p:nvSpPr>
        <p:spPr bwMode="auto">
          <a:xfrm flipH="1">
            <a:off x="7910513" y="1190625"/>
            <a:ext cx="361950"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1" name="Rectangle 3"/>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3" name="Rectangle 5"/>
          <p:cNvSpPr>
            <a:spLocks noGrp="1" noChangeArrowheads="1"/>
          </p:cNvSpPr>
          <p:nvPr>
            <p:ph type="title"/>
          </p:nvPr>
        </p:nvSpPr>
        <p:spPr>
          <a:xfrm>
            <a:off x="495300" y="120650"/>
            <a:ext cx="8318500" cy="485775"/>
          </a:xfrm>
        </p:spPr>
        <p:txBody>
          <a:bodyPr/>
          <a:lstStyle/>
          <a:p>
            <a:pPr eaLnBrk="1" hangingPunct="1"/>
            <a:r>
              <a:rPr lang="en-US"/>
              <a:t>Incident</a:t>
            </a:r>
          </a:p>
        </p:txBody>
      </p:sp>
      <p:grpSp>
        <p:nvGrpSpPr>
          <p:cNvPr id="12294" name="Group 6"/>
          <p:cNvGrpSpPr>
            <a:grpSpLocks/>
          </p:cNvGrpSpPr>
          <p:nvPr/>
        </p:nvGrpSpPr>
        <p:grpSpPr bwMode="auto">
          <a:xfrm flipH="1">
            <a:off x="4435475" y="1493838"/>
            <a:ext cx="1006475" cy="477837"/>
            <a:chOff x="0" y="2816"/>
            <a:chExt cx="634" cy="301"/>
          </a:xfrm>
        </p:grpSpPr>
        <p:sp>
          <p:nvSpPr>
            <p:cNvPr id="12324"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5"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295" name="Group 9"/>
          <p:cNvGrpSpPr>
            <a:grpSpLocks/>
          </p:cNvGrpSpPr>
          <p:nvPr/>
        </p:nvGrpSpPr>
        <p:grpSpPr bwMode="auto">
          <a:xfrm flipH="1">
            <a:off x="2932113" y="3243263"/>
            <a:ext cx="1150937" cy="692150"/>
            <a:chOff x="2745" y="2043"/>
            <a:chExt cx="725" cy="436"/>
          </a:xfrm>
        </p:grpSpPr>
        <p:sp>
          <p:nvSpPr>
            <p:cNvPr id="12322"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23"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2296"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2297" name="Rectangle 14"/>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2298" name="Group 15"/>
          <p:cNvGrpSpPr>
            <a:grpSpLocks/>
          </p:cNvGrpSpPr>
          <p:nvPr/>
        </p:nvGrpSpPr>
        <p:grpSpPr bwMode="auto">
          <a:xfrm flipH="1">
            <a:off x="6897688" y="954088"/>
            <a:ext cx="1006475" cy="477837"/>
            <a:chOff x="0" y="2816"/>
            <a:chExt cx="634" cy="301"/>
          </a:xfrm>
        </p:grpSpPr>
        <p:sp>
          <p:nvSpPr>
            <p:cNvPr id="12320" name="Rectangle 1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1" name="Text Box 1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2299" name="Rectangle 18"/>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0" name="Rectangle 19"/>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1" name="Rectangle 2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Rectangle 21"/>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3" name="Rectangle 22"/>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Rectangle 23"/>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5" name="Rectangle 2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6" name="Rectangle 25"/>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7" name="Line 26"/>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27"/>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28"/>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0" name="Line 29"/>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Rectangle 3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12" name="Text Box 3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2313" name="Group 35"/>
          <p:cNvGrpSpPr>
            <a:grpSpLocks/>
          </p:cNvGrpSpPr>
          <p:nvPr/>
        </p:nvGrpSpPr>
        <p:grpSpPr bwMode="auto">
          <a:xfrm flipH="1">
            <a:off x="6294438" y="2233613"/>
            <a:ext cx="858837" cy="152400"/>
            <a:chOff x="4441" y="3335"/>
            <a:chExt cx="541" cy="96"/>
          </a:xfrm>
        </p:grpSpPr>
        <p:sp>
          <p:nvSpPr>
            <p:cNvPr id="12317" name="Rectangle 3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8" name="Rectangle 3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9" name="Rectangle 3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2314" name="Line 47"/>
          <p:cNvSpPr>
            <a:spLocks noChangeShapeType="1"/>
          </p:cNvSpPr>
          <p:nvPr/>
        </p:nvSpPr>
        <p:spPr bwMode="auto">
          <a:xfrm flipV="1">
            <a:off x="3846513" y="2225675"/>
            <a:ext cx="2379662" cy="10112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48"/>
          <p:cNvSpPr>
            <a:spLocks noChangeShapeType="1"/>
          </p:cNvSpPr>
          <p:nvPr/>
        </p:nvSpPr>
        <p:spPr bwMode="auto">
          <a:xfrm flipV="1">
            <a:off x="6096000" y="2138363"/>
            <a:ext cx="123825" cy="1428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49"/>
          <p:cNvSpPr>
            <a:spLocks noChangeShapeType="1"/>
          </p:cNvSpPr>
          <p:nvPr/>
        </p:nvSpPr>
        <p:spPr bwMode="auto">
          <a:xfrm>
            <a:off x="6100763" y="2281238"/>
            <a:ext cx="1190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EEB75F-18D9-44E6-94C7-2E196FFD99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354D6A8-4C0A-4D35-ADDC-387E60ADD62B}"/>
</file>

<file path=customXml/itemProps3.xml><?xml version="1.0" encoding="utf-8"?>
<ds:datastoreItem xmlns:ds="http://schemas.openxmlformats.org/officeDocument/2006/customXml" ds:itemID="{17107E55-3B8A-46E9-B205-C0A48711BF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17494</TotalTime>
  <Words>6676</Words>
  <Application>Microsoft Office PowerPoint</Application>
  <PresentationFormat>On-screen Show (4:3)</PresentationFormat>
  <Paragraphs>622</Paragraphs>
  <Slides>33</Slides>
  <Notes>33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MetaPlusBook-Roman</vt:lpstr>
      <vt:lpstr>Times New Roman</vt:lpstr>
      <vt:lpstr>Wingdings</vt:lpstr>
      <vt:lpstr>Wingdings 2</vt:lpstr>
      <vt:lpstr>Wingdings 3</vt:lpstr>
      <vt:lpstr>1_test-template</vt:lpstr>
      <vt:lpstr>The ClaimCenter Data Model</vt:lpstr>
      <vt:lpstr>Lesson objectives</vt:lpstr>
      <vt:lpstr>Lesson outline</vt:lpstr>
      <vt:lpstr>The ClaimCenter data model</vt:lpstr>
      <vt:lpstr>Review: Primary entities in the data model</vt:lpstr>
      <vt:lpstr>Types of relationships</vt:lpstr>
      <vt:lpstr>Sections of the data model</vt:lpstr>
      <vt:lpstr>Policy and Coverage</vt:lpstr>
      <vt:lpstr>Incident</vt:lpstr>
      <vt:lpstr>Contact and ClaimContact</vt:lpstr>
      <vt:lpstr>Exposure</vt:lpstr>
      <vt:lpstr>Transaction, ReserveLine, and Check</vt:lpstr>
      <vt:lpstr>(Notes only slide)</vt:lpstr>
      <vt:lpstr>Service Request</vt:lpstr>
      <vt:lpstr>Document</vt:lpstr>
      <vt:lpstr>Activity</vt:lpstr>
      <vt:lpstr>Note</vt:lpstr>
      <vt:lpstr>Matter</vt:lpstr>
      <vt:lpstr>User and Group</vt:lpstr>
      <vt:lpstr>Review: ClaimCenter data model</vt:lpstr>
      <vt:lpstr>ClaimCenter-specific data model Issues</vt:lpstr>
      <vt:lpstr>Lesson outline</vt:lpstr>
      <vt:lpstr>Methods of data entry</vt:lpstr>
      <vt:lpstr>Data imported from files</vt:lpstr>
      <vt:lpstr>File import via import_tools utility</vt:lpstr>
      <vt:lpstr>File import via import admin screen</vt:lpstr>
      <vt:lpstr>Data imported from external systems</vt:lpstr>
      <vt:lpstr>Data imported periodically</vt:lpstr>
      <vt:lpstr>Data imported on demand</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ClaimCenter Data Model</dc:title>
  <dc:creator>Tom Rhoades</dc:creator>
  <dc:description>2010</dc:description>
  <cp:lastModifiedBy>Jeyaraj, Michael Antony Raj (Cognizant)</cp:lastModifiedBy>
  <cp:revision>1794</cp:revision>
  <cp:lastPrinted>2014-02-12T22:48:19Z</cp:lastPrinted>
  <dcterms:created xsi:type="dcterms:W3CDTF">2007-08-02T20:13:16Z</dcterms:created>
  <dcterms:modified xsi:type="dcterms:W3CDTF">2020-10-09T13:32:29Z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