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61"/>
  </p:notesMasterIdLst>
  <p:handoutMasterIdLst>
    <p:handoutMasterId r:id="rId62"/>
  </p:handoutMasterIdLst>
  <p:sldIdLst>
    <p:sldId id="1192" r:id="rId5"/>
    <p:sldId id="1299" r:id="rId6"/>
    <p:sldId id="1585" r:id="rId7"/>
    <p:sldId id="1579" r:id="rId8"/>
    <p:sldId id="1580" r:id="rId9"/>
    <p:sldId id="1581" r:id="rId10"/>
    <p:sldId id="1582" r:id="rId11"/>
    <p:sldId id="1583" r:id="rId12"/>
    <p:sldId id="1584" r:id="rId13"/>
    <p:sldId id="1586" r:id="rId14"/>
    <p:sldId id="1597" r:id="rId15"/>
    <p:sldId id="1567" r:id="rId16"/>
    <p:sldId id="1568" r:id="rId17"/>
    <p:sldId id="1532" r:id="rId18"/>
    <p:sldId id="1559" r:id="rId19"/>
    <p:sldId id="1533" r:id="rId20"/>
    <p:sldId id="1510" r:id="rId21"/>
    <p:sldId id="1511" r:id="rId22"/>
    <p:sldId id="1512" r:id="rId23"/>
    <p:sldId id="1513" r:id="rId24"/>
    <p:sldId id="1569" r:id="rId25"/>
    <p:sldId id="1514" r:id="rId26"/>
    <p:sldId id="1598" r:id="rId27"/>
    <p:sldId id="1515" r:id="rId28"/>
    <p:sldId id="1516" r:id="rId29"/>
    <p:sldId id="1517" r:id="rId30"/>
    <p:sldId id="1571" r:id="rId31"/>
    <p:sldId id="1520" r:id="rId32"/>
    <p:sldId id="1538" r:id="rId33"/>
    <p:sldId id="1577" r:id="rId34"/>
    <p:sldId id="1587" r:id="rId35"/>
    <p:sldId id="1539" r:id="rId36"/>
    <p:sldId id="1536" r:id="rId37"/>
    <p:sldId id="1588" r:id="rId38"/>
    <p:sldId id="1542" r:id="rId39"/>
    <p:sldId id="1541" r:id="rId40"/>
    <p:sldId id="1595" r:id="rId41"/>
    <p:sldId id="1543" r:id="rId42"/>
    <p:sldId id="1545" r:id="rId43"/>
    <p:sldId id="1589" r:id="rId44"/>
    <p:sldId id="1548" r:id="rId45"/>
    <p:sldId id="1572" r:id="rId46"/>
    <p:sldId id="1592" r:id="rId47"/>
    <p:sldId id="1593" r:id="rId48"/>
    <p:sldId id="1594" r:id="rId49"/>
    <p:sldId id="1547" r:id="rId50"/>
    <p:sldId id="1549" r:id="rId51"/>
    <p:sldId id="1550" r:id="rId52"/>
    <p:sldId id="1590" r:id="rId53"/>
    <p:sldId id="1562" r:id="rId54"/>
    <p:sldId id="1561" r:id="rId55"/>
    <p:sldId id="1564" r:id="rId56"/>
    <p:sldId id="1591" r:id="rId57"/>
    <p:sldId id="1551" r:id="rId58"/>
    <p:sldId id="1596" r:id="rId59"/>
    <p:sldId id="1554" r:id="rId60"/>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CC"/>
    <a:srgbClr val="FF0000"/>
    <a:srgbClr val="FF9966"/>
    <a:srgbClr val="DDDDDD"/>
    <a:srgbClr val="6666FF"/>
    <a:srgbClr val="8689DD"/>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DE143-F635-43E5-B85D-0938E2EF3FF9}" v="1" dt="2021-04-03T10:14:14.467"/>
    <p1510:client id="{81EDEDD7-81B6-4022-AB46-4CCB28448FDB}" v="1" dt="2021-03-15T10:58:58.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63165" autoAdjust="0"/>
  </p:normalViewPr>
  <p:slideViewPr>
    <p:cSldViewPr snapToGrid="0">
      <p:cViewPr varScale="1">
        <p:scale>
          <a:sx n="72" d="100"/>
          <a:sy n="72" d="100"/>
        </p:scale>
        <p:origin x="2724" y="96"/>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6" d="100"/>
          <a:sy n="56" d="100"/>
        </p:scale>
        <p:origin x="-275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10.xml"/><Relationship Id="rId1" Type="http://schemas.openxmlformats.org/officeDocument/2006/relationships/slide" Target="slides/slide3.xml"/><Relationship Id="rId6" Type="http://schemas.openxmlformats.org/officeDocument/2006/relationships/slide" Target="slides/slide49.xml"/><Relationship Id="rId5" Type="http://schemas.openxmlformats.org/officeDocument/2006/relationships/slide" Target="slides/slide40.xml"/><Relationship Id="rId4"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vaneswari, Sakthi Jayasekharan (Cognizant)" userId="S::887983@cognizant.com::73901a29-74c2-4281-a1d4-9d3722b13101" providerId="AD" clId="Web-{81EDEDD7-81B6-4022-AB46-4CCB28448FDB}"/>
    <pc:docChg chg="sldOrd">
      <pc:chgData name="Puvaneswari, Sakthi Jayasekharan (Cognizant)" userId="S::887983@cognizant.com::73901a29-74c2-4281-a1d4-9d3722b13101" providerId="AD" clId="Web-{81EDEDD7-81B6-4022-AB46-4CCB28448FDB}" dt="2021-03-15T10:58:58.796" v="0"/>
      <pc:docMkLst>
        <pc:docMk/>
      </pc:docMkLst>
      <pc:sldChg chg="ord">
        <pc:chgData name="Puvaneswari, Sakthi Jayasekharan (Cognizant)" userId="S::887983@cognizant.com::73901a29-74c2-4281-a1d4-9d3722b13101" providerId="AD" clId="Web-{81EDEDD7-81B6-4022-AB46-4CCB28448FDB}" dt="2021-03-15T10:58:58.796" v="0"/>
        <pc:sldMkLst>
          <pc:docMk/>
          <pc:sldMk cId="3322221495" sldId="1596"/>
        </pc:sldMkLst>
      </pc:sldChg>
    </pc:docChg>
  </pc:docChgLst>
  <pc:docChgLst>
    <pc:chgData name="V, Karthika (Cognizant)" userId="S::888560@cognizant.com::92f6c14f-ae2e-454e-8add-c8a00bcabdc3" providerId="AD" clId="Web-{1F3DE143-F635-43E5-B85D-0938E2EF3FF9}"/>
    <pc:docChg chg="modSld">
      <pc:chgData name="V, Karthika (Cognizant)" userId="S::888560@cognizant.com::92f6c14f-ae2e-454e-8add-c8a00bcabdc3" providerId="AD" clId="Web-{1F3DE143-F635-43E5-B85D-0938E2EF3FF9}" dt="2021-04-03T10:14:14.467" v="0" actId="1076"/>
      <pc:docMkLst>
        <pc:docMk/>
      </pc:docMkLst>
      <pc:sldChg chg="modSp">
        <pc:chgData name="V, Karthika (Cognizant)" userId="S::888560@cognizant.com::92f6c14f-ae2e-454e-8add-c8a00bcabdc3" providerId="AD" clId="Web-{1F3DE143-F635-43E5-B85D-0938E2EF3FF9}" dt="2021-04-03T10:14:14.467" v="0" actId="1076"/>
        <pc:sldMkLst>
          <pc:docMk/>
          <pc:sldMk cId="0" sldId="1562"/>
        </pc:sldMkLst>
        <pc:picChg chg="mod">
          <ac:chgData name="V, Karthika (Cognizant)" userId="S::888560@cognizant.com::92f6c14f-ae2e-454e-8add-c8a00bcabdc3" providerId="AD" clId="Web-{1F3DE143-F635-43E5-B85D-0938E2EF3FF9}" dt="2021-04-03T10:14:14.467" v="0" actId="1076"/>
          <ac:picMkLst>
            <pc:docMk/>
            <pc:sldMk cId="0" sldId="1562"/>
            <ac:picMk id="614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88CD3D60-CC03-4CAE-99E6-BFBE1413864F}" type="slidenum">
              <a:rPr lang="en-US" altLang="en-US"/>
              <a:pPr>
                <a:defRPr/>
              </a:pPr>
              <a:t>‹#›</a:t>
            </a:fld>
            <a:endParaRPr lang="en-US" altLang="en-US"/>
          </a:p>
        </p:txBody>
      </p:sp>
    </p:spTree>
    <p:extLst>
      <p:ext uri="{BB962C8B-B14F-4D97-AF65-F5344CB8AC3E}">
        <p14:creationId xmlns:p14="http://schemas.microsoft.com/office/powerpoint/2010/main" val="3580759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820007FC-6CFF-4C27-9DF8-86FF9826488C}"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 Setup Rules - </a:t>
            </a:r>
            <a:fld id="{1A23F320-6BEF-4FD3-A5AF-A3B80EAC0956}" type="slidenum">
              <a:rPr lang="en-US" altLang="en-US"/>
              <a:pPr>
                <a:defRPr/>
              </a:pPr>
              <a:t>‹#›</a:t>
            </a:fld>
            <a:endParaRPr lang="en-US" altLang="en-US"/>
          </a:p>
        </p:txBody>
      </p:sp>
    </p:spTree>
    <p:extLst>
      <p:ext uri="{BB962C8B-B14F-4D97-AF65-F5344CB8AC3E}">
        <p14:creationId xmlns:p14="http://schemas.microsoft.com/office/powerpoint/2010/main" val="351368226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2A82D2A7-4BC2-410A-93D2-46F2E83C62E5}" type="slidenum">
              <a:rPr lang="en-US" altLang="en-US" sz="1200" b="0" smtClean="0">
                <a:solidFill>
                  <a:schemeClr val="tx1"/>
                </a:solidFill>
              </a:rPr>
              <a:pPr eaLnBrk="1" hangingPunct="1"/>
              <a:t>1</a:t>
            </a:fld>
            <a:endParaRPr lang="en-US" altLang="en-US" sz="1200" b="0">
              <a:solidFill>
                <a:schemeClr val="tx1"/>
              </a:solidFill>
            </a:endParaRPr>
          </a:p>
        </p:txBody>
      </p:sp>
      <p:sp>
        <p:nvSpPr>
          <p:cNvPr id="52228" name="Rectangle 2"/>
          <p:cNvSpPr>
            <a:spLocks noGrp="1" noRot="1" noChangeAspect="1" noChangeArrowheads="1" noTextEdit="1"/>
          </p:cNvSpPr>
          <p:nvPr>
            <p:ph type="sldImg"/>
          </p:nvPr>
        </p:nvSpPr>
        <p:spPr>
          <a:xfrm>
            <a:off x="715963" y="630238"/>
            <a:ext cx="5430837"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10</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dirty="0" err="1"/>
              <a:t>workplan</a:t>
            </a:r>
            <a:r>
              <a:rPr lang="en-US" dirty="0"/>
              <a:t>" are created and assigned. These activities identify the work that must be done to process the claim and who must do it.</a:t>
            </a:r>
          </a:p>
          <a:p>
            <a:pPr eaLnBrk="1" hangingPunct="1"/>
            <a:r>
              <a:rPr lang="en-US" dirty="0"/>
              <a:t>Claim setup is run only when the NCW completes, or when you call the </a:t>
            </a:r>
            <a:r>
              <a:rPr lang="en-US" dirty="0" err="1"/>
              <a:t>addFNOL</a:t>
            </a:r>
            <a:r>
              <a:rPr lang="en-US" dirty="0"/>
              <a:t>() method from the web services API. You cannot invoke setup from rules.</a:t>
            </a:r>
          </a:p>
          <a:p>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11</a:t>
            </a:fld>
            <a:endParaRPr lang="en-US" altLang="en-US"/>
          </a:p>
        </p:txBody>
      </p:sp>
    </p:spTree>
    <p:extLst>
      <p:ext uri="{BB962C8B-B14F-4D97-AF65-F5344CB8AC3E}">
        <p14:creationId xmlns:p14="http://schemas.microsoft.com/office/powerpoint/2010/main" val="4133331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90F68EB-6277-4E3B-8A0E-4A2B08B47D83}"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A4B960EF-FAC3-4558-B339-F8D253AE1DEE}"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9E9559A-09BD-41DB-878C-2F20757FFE54}" type="slidenum">
              <a:rPr lang="en-US" altLang="en-US" sz="1200" b="0" smtClean="0">
                <a:solidFill>
                  <a:schemeClr val="tx1"/>
                </a:solidFill>
              </a:rPr>
              <a:pPr eaLnBrk="1" hangingPunct="1"/>
              <a:t>14</a:t>
            </a:fld>
            <a:endParaRPr lang="en-US" altLang="en-US" sz="1200" b="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only rule set which doesn't have both claim- and exposure-level rules is Initial Reserve. (These are only exposure-level rules.)</a:t>
            </a:r>
          </a:p>
          <a:p>
            <a:pPr eaLnBrk="1" hangingPunct="1"/>
            <a:r>
              <a:rPr lang="en-US" dirty="0"/>
              <a:t>The only time claim-level rules are not run first is Segmentation. (Exposure-level segmentation rules are executed first.)</a:t>
            </a:r>
          </a:p>
          <a:p>
            <a:pPr eaLnBrk="1" hangingPunct="1"/>
            <a:r>
              <a:rPr lang="en-US" dirty="0"/>
              <a:t>The rules engine runs all of the rule sets listed on the slide above, with the possible exceptions:</a:t>
            </a:r>
          </a:p>
          <a:p>
            <a:pPr lvl="1" eaLnBrk="1" hangingPunct="1"/>
            <a:r>
              <a:rPr lang="en-US" dirty="0"/>
              <a:t>Loaded rules are executed only if the claim entered the system through an FNOL import.</a:t>
            </a:r>
          </a:p>
          <a:p>
            <a:pPr lvl="1" eaLnBrk="1" hangingPunct="1"/>
            <a:r>
              <a:rPr lang="en-US" dirty="0"/>
              <a:t>Assignment rules are executed only if the user chooses to use automated assignment rules for the claim.</a:t>
            </a:r>
          </a:p>
          <a:p>
            <a:pPr lvl="1" eaLnBrk="1" hangingPunct="1"/>
            <a:r>
              <a:rPr lang="en-US" dirty="0"/>
              <a:t>If the Claim </a:t>
            </a:r>
            <a:r>
              <a:rPr lang="en-US" dirty="0" err="1"/>
              <a:t>Workplan</a:t>
            </a:r>
            <a:r>
              <a:rPr lang="en-US" dirty="0"/>
              <a:t> rule set does not create any activities, then the activity rules (</a:t>
            </a:r>
            <a:r>
              <a:rPr lang="en-US" dirty="0" err="1"/>
              <a:t>presetup</a:t>
            </a:r>
            <a:r>
              <a:rPr lang="en-US" dirty="0"/>
              <a:t>, assignment, </a:t>
            </a:r>
            <a:r>
              <a:rPr lang="en-US" dirty="0" err="1"/>
              <a:t>postsetup</a:t>
            </a:r>
            <a:r>
              <a:rPr lang="en-US" dirty="0"/>
              <a:t>) immediately following it are not run.  The same is also true for the Exposure </a:t>
            </a:r>
            <a:r>
              <a:rPr lang="en-US" dirty="0" err="1"/>
              <a:t>Workplan</a:t>
            </a:r>
            <a:r>
              <a:rPr lang="en-US" dirty="0"/>
              <a:t> rule set.</a:t>
            </a:r>
          </a:p>
          <a:p>
            <a:pPr eaLnBrk="1" hangingPunct="1"/>
            <a:r>
              <a:rPr lang="en-US" dirty="0"/>
              <a:t>The rules that are executed during claim setup have been somewhat simplified in the diagram above. The next page shows the complete list of rules in the order they are executed. </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D964D7B-6F2E-455F-B4F8-663DDAEDF5F3}" type="slidenum">
              <a:rPr lang="en-US" altLang="en-US" sz="1200" b="0" smtClean="0">
                <a:solidFill>
                  <a:schemeClr val="tx1"/>
                </a:solidFill>
              </a:rPr>
              <a:pPr eaLnBrk="1" hangingPunct="1"/>
              <a:t>15</a:t>
            </a:fld>
            <a:endParaRPr lang="en-US" altLang="en-US" sz="1200" b="0">
              <a:solidFill>
                <a:schemeClr val="tx1"/>
              </a:solidFill>
            </a:endParaRPr>
          </a:p>
        </p:txBody>
      </p:sp>
      <p:sp>
        <p:nvSpPr>
          <p:cNvPr id="59396"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Notes are visible if you view PowerPoint in Notes view (View &gt; Notes Page).</a:t>
            </a:r>
          </a:p>
          <a:p>
            <a:pPr eaLnBrk="1" hangingPunct="1"/>
            <a:endParaRPr lang="en-US" dirty="0"/>
          </a:p>
        </p:txBody>
      </p:sp>
      <p:pic>
        <p:nvPicPr>
          <p:cNvPr id="59397" name="Picture 4" descr="claim setup rule sets inden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914400"/>
            <a:ext cx="4346575" cy="7807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5977B0B-4E2B-4D3E-A34D-D8DCB40B88A6}" type="slidenum">
              <a:rPr lang="en-US" altLang="en-US" sz="1200" b="0" smtClean="0">
                <a:solidFill>
                  <a:schemeClr val="tx1"/>
                </a:solidFill>
              </a:rPr>
              <a:pPr eaLnBrk="1" hangingPunct="1"/>
              <a:t>16</a:t>
            </a:fld>
            <a:endParaRPr lang="en-US" alt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way in which a claim is segmented is often heavily dependent on its exposures. Therefore, if exposures are created during set-up, it typically occurs in </a:t>
            </a:r>
            <a:r>
              <a:rPr lang="en-US" dirty="0" err="1"/>
              <a:t>Presetup</a:t>
            </a:r>
            <a:r>
              <a:rPr lang="en-US" dirty="0"/>
              <a:t> rules, which are the rules that immediately precede segmentation.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34581D0A-A0E9-4581-9E1A-BEB54DA27CA4}" type="slidenum">
              <a:rPr lang="en-US" altLang="en-US" sz="1200" b="0" smtClean="0">
                <a:solidFill>
                  <a:schemeClr val="tx1"/>
                </a:solidFill>
              </a:rPr>
              <a:pPr eaLnBrk="1" hangingPunct="1"/>
              <a:t>17</a:t>
            </a:fld>
            <a:endParaRPr lang="en-US" altLang="en-US" sz="1200" b="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Claim Loaded rules execute when a new claim is loaded through the FNOL import interface. ClaimCenter executes Loaded rules when it finishes importing or “loading” a claim from an external FNOL source. The purpose of this rule category is to make any changes necessary to convert initial claim data from an external format into a suitable structure for ClaimCenter. In addition, you can create Loaded rules to record the import of claims. </a:t>
            </a:r>
          </a:p>
          <a:p>
            <a:pPr eaLnBrk="1" hangingPunct="1"/>
            <a:r>
              <a:rPr lang="en-US" dirty="0"/>
              <a:t>You can create whatever rules are appropriate to handle the import of new claims:</a:t>
            </a:r>
          </a:p>
          <a:p>
            <a:pPr lvl="1" eaLnBrk="1" hangingPunct="1"/>
            <a:r>
              <a:rPr lang="en-US" dirty="0"/>
              <a:t>Sanity checks</a:t>
            </a:r>
          </a:p>
          <a:p>
            <a:pPr lvl="1" eaLnBrk="1" hangingPunct="1"/>
            <a:r>
              <a:rPr lang="en-US" dirty="0"/>
              <a:t>Data aggregations and transformations</a:t>
            </a:r>
          </a:p>
          <a:p>
            <a:pPr lvl="1" eaLnBrk="1" hangingPunct="1"/>
            <a:r>
              <a:rPr lang="en-US" dirty="0"/>
              <a:t>Data and naming reconciliations</a:t>
            </a:r>
          </a:p>
          <a:p>
            <a:pPr lvl="1" eaLnBrk="1" hangingPunct="1"/>
            <a:r>
              <a:rPr lang="en-US" dirty="0"/>
              <a:t>Claim import logging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F0BE73F-2D12-4AE8-ACBC-3E0047C0AC0A}" type="slidenum">
              <a:rPr lang="en-US" altLang="en-US" sz="1200" b="0" smtClean="0">
                <a:solidFill>
                  <a:schemeClr val="tx1"/>
                </a:solidFill>
              </a:rPr>
              <a:pPr eaLnBrk="1" hangingPunct="1"/>
              <a:t>18</a:t>
            </a:fld>
            <a:endParaRPr lang="en-US" alt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Presetup</a:t>
            </a:r>
            <a:r>
              <a:rPr lang="en-US" dirty="0"/>
              <a:t> rules are used to take action on a claim or exposure before it is segmented. This is particularly important since the segmentation (and therefore assignment) of exposures and claims might depend on work performed in the </a:t>
            </a:r>
            <a:r>
              <a:rPr lang="en-US" dirty="0" err="1"/>
              <a:t>presetup</a:t>
            </a:r>
            <a:r>
              <a:rPr lang="en-US" dirty="0"/>
              <a:t> rules.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2523BB0-862E-4D05-8716-6D1C73D3188D}" type="slidenum">
              <a:rPr lang="en-US" altLang="en-US" sz="1200" b="0" smtClean="0">
                <a:solidFill>
                  <a:schemeClr val="tx1"/>
                </a:solidFill>
              </a:rPr>
              <a:pPr eaLnBrk="1" hangingPunct="1"/>
              <a:t>19</a:t>
            </a:fld>
            <a:endParaRPr lang="en-US" altLang="en-US" sz="1200" b="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Exposure-level segmentation is done before claim-level segmentation because claim segmentation often depends on the outcome of exposure segmentation.</a:t>
            </a:r>
          </a:p>
          <a:p>
            <a:pPr eaLnBrk="1" hangingPunct="1"/>
            <a:r>
              <a:rPr lang="en-US" dirty="0"/>
              <a:t>Segments are high-level categorizations that are used to simplify logic in later rule sets, such as:</a:t>
            </a:r>
          </a:p>
          <a:p>
            <a:pPr lvl="1" eaLnBrk="1" hangingPunct="1"/>
            <a:r>
              <a:rPr lang="en-US" dirty="0"/>
              <a:t>Assignment routing</a:t>
            </a:r>
          </a:p>
          <a:p>
            <a:pPr lvl="1" eaLnBrk="1" hangingPunct="1"/>
            <a:r>
              <a:rPr lang="en-US" dirty="0"/>
              <a:t>Activity creation</a:t>
            </a:r>
          </a:p>
          <a:p>
            <a:pPr lvl="1" eaLnBrk="1" hangingPunct="1"/>
            <a:r>
              <a:rPr lang="en-US" dirty="0"/>
              <a:t>Initial reserves</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B04C12B-9CED-4AE6-A5DC-59BE2B15F3C0}" type="slidenum">
              <a:rPr lang="en-US" altLang="en-US" sz="1200" b="0" smtClean="0">
                <a:solidFill>
                  <a:schemeClr val="tx1"/>
                </a:solidFill>
              </a:rPr>
              <a:pPr eaLnBrk="1" hangingPunct="1"/>
              <a:t>2</a:t>
            </a:fld>
            <a:endParaRPr lang="en-US" altLang="en-US" sz="1200" b="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0B393D72-0C4C-4FE1-A3F2-E7F3129178F4}" type="slidenum">
              <a:rPr lang="en-US" altLang="en-US" sz="1200" b="0" smtClean="0">
                <a:solidFill>
                  <a:schemeClr val="tx1"/>
                </a:solidFill>
              </a:rPr>
              <a:pPr eaLnBrk="1" hangingPunct="1"/>
              <a:t>20</a:t>
            </a:fld>
            <a:endParaRPr lang="en-US" alt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Assignment rules are run when a claim (or exposure) is created and the "use automatic assignment" option is chosen.</a:t>
            </a:r>
          </a:p>
          <a:p>
            <a:pPr eaLnBrk="1" hangingPunct="1"/>
            <a:r>
              <a:rPr lang="en-US" dirty="0"/>
              <a:t>The claim is assigned first, and then its exposures. The exposure owner is not necessarily the same as the claim owner. However, unless it meets a special circumstance, each exposure is typically assigned to the same group and user as the claim.</a:t>
            </a:r>
          </a:p>
          <a:p>
            <a:pPr eaLnBrk="1" hangingPunct="1"/>
            <a:r>
              <a:rPr lang="en-US" dirty="0"/>
              <a:t>Assignment rules are also run outside of setup when a claim or exposure is reassigned and the reassigning user selects the "use automatic assignment" option.</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Assignment rules are discussed in detail in the "</a:t>
            </a:r>
            <a:r>
              <a:rPr lang="en-US" sz="1000" b="0" dirty="0">
                <a:solidFill>
                  <a:schemeClr val="bg1"/>
                </a:solidFill>
              </a:rPr>
              <a:t>Assignment Rules: Advanced Assignment</a:t>
            </a:r>
            <a:r>
              <a:rPr lang="en-US" dirty="0"/>
              <a:t>" lesson in the "Further Study” lessons of this course.</a:t>
            </a:r>
            <a:endParaRPr lang="en-US" sz="1000" b="0" dirty="0">
              <a:solidFill>
                <a:schemeClr val="bg1"/>
              </a:solidFill>
            </a:endParaRPr>
          </a:p>
          <a:p>
            <a:pPr eaLnBrk="1" hangingPunct="1"/>
            <a:endParaRPr lang="en-US" dirty="0"/>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7FD80F72-87A4-43FA-AFE6-E044319441E5}"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primary purpose of segmentation is to categorize a claim or exposure with regards to the strategy for processing the claim. This categorization is a simple field value. It may or may not be used by assignment rules, and it may or may not be used in other aspects of claim processing. (For example, certain line items might be written to the claim's history based on its segment, such as details to changes in the parties involved if and only if the claim has a segment of "complex").</a:t>
            </a:r>
          </a:p>
          <a:p>
            <a:pPr eaLnBrk="1" hangingPunct="1"/>
            <a:r>
              <a:rPr lang="en-US" dirty="0"/>
              <a:t>The primary purpose of assignment is to determine the owner of an assignable object, which includes activities and matters. The assignment is two foreign keys, one pointing to an existing group and one pointing to an existing user. Assignment may or may not be based on segment.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1ACBA707-0C01-4DD2-8810-8B8229929063}" type="slidenum">
              <a:rPr lang="en-US" altLang="en-US" sz="1200" b="0" smtClean="0">
                <a:solidFill>
                  <a:schemeClr val="tx1"/>
                </a:solidFill>
              </a:rPr>
              <a:pPr eaLnBrk="1" hangingPunct="1"/>
              <a:t>22</a:t>
            </a:fld>
            <a:endParaRPr lang="en-US" alt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Workplan</a:t>
            </a:r>
            <a:r>
              <a:rPr lang="en-US" dirty="0"/>
              <a:t> rules are used to create initial activities for a claim (first) and then the exposure. For</a:t>
            </a:r>
            <a:r>
              <a:rPr lang="en-US" baseline="0" dirty="0"/>
              <a:t> example:</a:t>
            </a:r>
            <a:endParaRPr lang="en-US" dirty="0"/>
          </a:p>
          <a:p>
            <a:pPr marL="457200" lvl="1" indent="-228600" eaLnBrk="1" hangingPunct="1">
              <a:buFont typeface="+mj-lt"/>
              <a:buAutoNum type="arabicPeriod"/>
            </a:pPr>
            <a:r>
              <a:rPr lang="en-US" dirty="0"/>
              <a:t>Investigate accident scene (claim level)</a:t>
            </a:r>
          </a:p>
          <a:p>
            <a:pPr marL="457200" lvl="1" indent="-228600" eaLnBrk="1" hangingPunct="1">
              <a:buFont typeface="+mj-lt"/>
              <a:buAutoNum type="arabicPeriod"/>
            </a:pPr>
            <a:r>
              <a:rPr lang="en-US" dirty="0"/>
              <a:t>Get police report (claim level)</a:t>
            </a:r>
          </a:p>
          <a:p>
            <a:pPr marL="457200" lvl="1" indent="-228600" eaLnBrk="1" hangingPunct="1">
              <a:buFont typeface="+mj-lt"/>
              <a:buAutoNum type="arabicPeriod"/>
            </a:pPr>
            <a:r>
              <a:rPr lang="en-US" dirty="0"/>
              <a:t>Contact claimant (exposure level)</a:t>
            </a:r>
          </a:p>
          <a:p>
            <a:pPr marL="457200" lvl="1" indent="-228600" eaLnBrk="1" hangingPunct="1">
              <a:buFont typeface="+mj-lt"/>
              <a:buAutoNum type="arabicPeriod"/>
            </a:pPr>
            <a:r>
              <a:rPr lang="en-US" dirty="0"/>
              <a:t>Get damage estimates for vehicle (exposure level)</a:t>
            </a:r>
          </a:p>
          <a:p>
            <a:pPr eaLnBrk="1" hangingPunct="1"/>
            <a:r>
              <a:rPr lang="en-US" dirty="0"/>
              <a:t>Each new activity is run through its own </a:t>
            </a:r>
            <a:r>
              <a:rPr lang="en-US" dirty="0" err="1"/>
              <a:t>Presetup</a:t>
            </a:r>
            <a:r>
              <a:rPr lang="en-US" dirty="0"/>
              <a:t>, Assignment and </a:t>
            </a:r>
            <a:r>
              <a:rPr lang="en-US" dirty="0" err="1"/>
              <a:t>Postsetup</a:t>
            </a:r>
            <a:r>
              <a:rPr lang="en-US" dirty="0"/>
              <a:t> rule set.</a:t>
            </a:r>
          </a:p>
          <a:p>
            <a:pPr eaLnBrk="1" hangingPunct="1"/>
            <a:r>
              <a:rPr lang="en-US" dirty="0"/>
              <a:t>Activities can also be created for a claim after it has completed setup. These activities also go through the activity rule sets.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A3D1D18-1D7C-451D-AE8A-DF41CF252E61}" type="slidenum">
              <a:rPr lang="en-US" altLang="en-US" sz="1200" b="0" smtClean="0">
                <a:solidFill>
                  <a:schemeClr val="tx1"/>
                </a:solidFill>
              </a:rPr>
              <a:pPr eaLnBrk="1" hangingPunct="1"/>
              <a:t>24</a:t>
            </a:fld>
            <a:endParaRPr lang="en-US" altLang="en-US" sz="1200" b="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167019E-7B1C-4F5C-B792-DCEF353B96A8}" type="slidenum">
              <a:rPr lang="en-US" altLang="en-US" sz="1200" b="0" smtClean="0">
                <a:solidFill>
                  <a:schemeClr val="tx1"/>
                </a:solidFill>
              </a:rPr>
              <a:pPr eaLnBrk="1" hangingPunct="1"/>
              <a:t>25</a:t>
            </a:fld>
            <a:endParaRPr lang="en-US" altLang="en-US" sz="1200" b="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Initial reserve rules are discussed in detail in the documentation</a:t>
            </a:r>
            <a:r>
              <a:rPr lang="en-US" baseline="0" dirty="0"/>
              <a:t> as well as in the “Financial Holds” lesson of this course. </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2C78AE16-5FC8-4228-B21B-64E8B073C213}" type="slidenum">
              <a:rPr lang="en-US" altLang="en-US" sz="1200" b="0" smtClean="0">
                <a:solidFill>
                  <a:schemeClr val="tx1"/>
                </a:solidFill>
              </a:rPr>
              <a:pPr eaLnBrk="1" hangingPunct="1"/>
              <a:t>26</a:t>
            </a:fld>
            <a:endParaRPr lang="en-US" altLang="en-US" sz="1200" b="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discussed in detail in the Configuration Fundamentals course (Business</a:t>
            </a:r>
            <a:r>
              <a:rPr lang="en-US" baseline="0" dirty="0"/>
              <a:t> Rules lesson)</a:t>
            </a:r>
            <a:r>
              <a:rPr lang="en-US" dirty="0"/>
              <a:t>.</a:t>
            </a:r>
          </a:p>
          <a:p>
            <a:pPr eaLnBrk="1" hangingPunct="1"/>
            <a:r>
              <a:rPr lang="en-US" dirty="0"/>
              <a:t>Validation rules are discussed in detail in the "Validation Rules" lesson of this course.</a:t>
            </a:r>
          </a:p>
          <a:p>
            <a:pPr eaLnBrk="1" hangingPunct="1"/>
            <a:endParaRPr lang="en-US"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9CF11CB-E431-4EF4-A8D9-4079CF6DF882}" type="slidenum">
              <a:rPr lang="en-US" altLang="en-US" sz="1200" b="0" smtClean="0">
                <a:solidFill>
                  <a:schemeClr val="tx1"/>
                </a:solidFill>
              </a:rPr>
              <a:pPr eaLnBrk="1" hangingPunct="1"/>
              <a:t>27</a:t>
            </a:fld>
            <a:endParaRPr lang="en-US" alt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a:t>Preupdate</a:t>
            </a:r>
            <a:r>
              <a:rPr lang="en-US" dirty="0"/>
              <a:t> rules are discussed in detail in the Configuration Fundamentals course (Business</a:t>
            </a:r>
            <a:r>
              <a:rPr lang="en-US" baseline="0" dirty="0"/>
              <a:t> Rules lesson)</a:t>
            </a:r>
            <a:r>
              <a:rPr lang="en-US" dirty="0"/>
              <a:t>.</a:t>
            </a:r>
          </a:p>
          <a:p>
            <a:pPr eaLnBrk="1" hangingPunct="1"/>
            <a:r>
              <a:rPr lang="en-US" dirty="0"/>
              <a:t>Validation rules are discussed in detail in the "Validation Rules" lesson of this course.</a:t>
            </a:r>
          </a:p>
          <a:p>
            <a:pPr eaLnBrk="1" hangingPunct="1"/>
            <a:endParaRPr lang="en-US" dirty="0"/>
          </a:p>
          <a:p>
            <a:pPr eaLnBrk="1" hangingPunct="1"/>
            <a:r>
              <a:rPr lang="en-US" i="1" dirty="0"/>
              <a:t>reject()</a:t>
            </a:r>
            <a:r>
              <a:rPr lang="en-US" dirty="0"/>
              <a:t> functions are never called in </a:t>
            </a:r>
            <a:r>
              <a:rPr lang="en-US" dirty="0" err="1"/>
              <a:t>Preupdate</a:t>
            </a:r>
            <a:r>
              <a:rPr lang="en-US" dirty="0"/>
              <a:t> rules.</a:t>
            </a:r>
          </a:p>
          <a:p>
            <a:pPr eaLnBrk="1" hangingPunct="1"/>
            <a:r>
              <a:rPr lang="en-US" dirty="0"/>
              <a:t>Changes or additions are never made in validation rules.</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178474F-88F6-4A9C-B96A-D7FEBA1C1D61}" type="slidenum">
              <a:rPr lang="en-US" altLang="en-US" sz="1200" b="0" smtClean="0">
                <a:solidFill>
                  <a:schemeClr val="tx1"/>
                </a:solidFill>
              </a:rPr>
              <a:pPr eaLnBrk="1" hangingPunct="1"/>
              <a:t>28</a:t>
            </a:fld>
            <a:endParaRPr lang="en-US" altLang="en-US" sz="1200" b="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35C3E3B-36F2-4484-B8F5-F4EDE5E3F09E}" type="slidenum">
              <a:rPr lang="en-US" altLang="en-US" sz="1200" b="0" smtClean="0">
                <a:solidFill>
                  <a:schemeClr val="tx1"/>
                </a:solidFill>
              </a:rPr>
              <a:pPr eaLnBrk="1" hangingPunct="1"/>
              <a:t>29</a:t>
            </a:fld>
            <a:endParaRPr lang="en-US" altLang="en-US" sz="1200" b="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Assignment rules are included in the Further Study modules for this course. Initial Reserve rules are covered in the</a:t>
            </a:r>
            <a:r>
              <a:rPr lang="en-US" baseline="0" dirty="0"/>
              <a:t> Financial Holds lesson. Validation rules are covered in the Validation Rules lesson. </a:t>
            </a:r>
            <a:endParaRPr lang="en-US" dirty="0"/>
          </a:p>
          <a:p>
            <a:pPr eaLnBrk="1" hangingPunct="1"/>
            <a:r>
              <a:rPr lang="en-US" dirty="0"/>
              <a:t>Loaded rules are not discussed in this course for time reasons. They are well documented and relevant more for FNOL application integration than they are as configuration issues.</a:t>
            </a:r>
          </a:p>
          <a:p>
            <a:pPr eaLnBrk="1" hangingPunct="1"/>
            <a:r>
              <a:rPr lang="en-US" dirty="0"/>
              <a:t>There is very little to say about </a:t>
            </a:r>
            <a:r>
              <a:rPr lang="en-US" dirty="0" err="1"/>
              <a:t>postsetup</a:t>
            </a:r>
            <a:r>
              <a:rPr lang="en-US" dirty="0"/>
              <a:t> rules. There are no special points of discussion, and the little that there is to say is well documented.</a:t>
            </a:r>
            <a:br>
              <a:rPr lang="en-US" dirty="0"/>
            </a:b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In ClaimCenter, </a:t>
            </a:r>
            <a:r>
              <a:rPr lang="en-US" dirty="0" err="1"/>
              <a:t>Preupdate</a:t>
            </a:r>
            <a:r>
              <a:rPr lang="en-US" dirty="0"/>
              <a:t> rules work in conjunction with Validation</a:t>
            </a:r>
            <a:r>
              <a:rPr lang="en-US" baseline="0" dirty="0"/>
              <a:t> Rules</a:t>
            </a:r>
            <a:r>
              <a:rPr lang="en-US" dirty="0"/>
              <a:t>,</a:t>
            </a:r>
            <a:r>
              <a:rPr lang="en-US" baseline="0" dirty="0"/>
              <a:t> and allow modification to objects just prior to Validation.</a:t>
            </a:r>
            <a:endParaRPr lang="en-US" dirty="0"/>
          </a:p>
          <a:p>
            <a:pPr eaLnBrk="1" hangingPunct="1"/>
            <a:r>
              <a:rPr lang="en-US" dirty="0"/>
              <a:t>The basics of </a:t>
            </a:r>
            <a:r>
              <a:rPr lang="en-US" dirty="0" err="1"/>
              <a:t>Preupdate</a:t>
            </a:r>
            <a:r>
              <a:rPr lang="en-US" dirty="0"/>
              <a:t> rules are discussed in the “Business</a:t>
            </a:r>
            <a:r>
              <a:rPr lang="en-US" baseline="0" dirty="0"/>
              <a:t> Rules” lesson of the</a:t>
            </a:r>
            <a:r>
              <a:rPr lang="en-US" dirty="0"/>
              <a:t> Configuration Fundamentals course, which is a prerequisite to this course.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basics of working</a:t>
            </a:r>
            <a:r>
              <a:rPr lang="en-US" baseline="0" dirty="0"/>
              <a:t> with rules, including naming conventions, </a:t>
            </a:r>
            <a:r>
              <a:rPr lang="en-US" baseline="0" dirty="0" err="1"/>
              <a:t>Preupdate</a:t>
            </a:r>
            <a:r>
              <a:rPr lang="en-US" baseline="0" dirty="0"/>
              <a:t> rules and other best practices are discussed in the ClaimCenter Configuration Fundamentals course (Business Rules lesson). This slide is meant to help developers navigate to the correct category when configuring rules in Studio.</a:t>
            </a:r>
            <a:endParaRPr lang="en-US" dirty="0"/>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30</a:t>
            </a:fld>
            <a:endParaRPr lang="en-US" altLang="en-US"/>
          </a:p>
        </p:txBody>
      </p:sp>
    </p:spTree>
    <p:extLst>
      <p:ext uri="{BB962C8B-B14F-4D97-AF65-F5344CB8AC3E}">
        <p14:creationId xmlns:p14="http://schemas.microsoft.com/office/powerpoint/2010/main" val="210126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31</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0F8A333-0A6C-46CC-828B-3025FB37FA9B}" type="slidenum">
              <a:rPr lang="en-US" altLang="en-US" sz="1200" b="0" smtClean="0">
                <a:solidFill>
                  <a:schemeClr val="tx1"/>
                </a:solidFill>
              </a:rPr>
              <a:pPr eaLnBrk="1" hangingPunct="1"/>
              <a:t>32</a:t>
            </a:fld>
            <a:endParaRPr lang="en-US" altLang="en-US" sz="1200" b="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7F42F9C-A5AF-4C04-9A86-551320CA74A6}" type="slidenum">
              <a:rPr lang="en-US" altLang="en-US" sz="1200" b="0" smtClean="0">
                <a:solidFill>
                  <a:schemeClr val="tx1"/>
                </a:solidFill>
              </a:rPr>
              <a:pPr eaLnBrk="1" hangingPunct="1"/>
              <a:t>33</a:t>
            </a:fld>
            <a:endParaRPr lang="en-US" altLang="en-US" sz="1200" b="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34</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58D5B6DE-8447-4E2B-A40A-5CB85821AEF1}" type="slidenum">
              <a:rPr lang="en-US" altLang="en-US" sz="1200" b="0" smtClean="0">
                <a:solidFill>
                  <a:schemeClr val="tx1"/>
                </a:solidFill>
              </a:rPr>
              <a:pPr eaLnBrk="1" hangingPunct="1"/>
              <a:t>35</a:t>
            </a:fld>
            <a:endParaRPr lang="en-US" altLang="en-US" sz="1200" b="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Both the Claim and Exposure entities have a field named Segment which is a typekey to the ClaimSegment typelist.</a:t>
            </a:r>
          </a:p>
          <a:p>
            <a:pPr eaLnBrk="1" hangingPunct="1"/>
            <a:r>
              <a:rPr lang="en-US"/>
              <a:t>If you want to create rules that assign or react to segments not found in the base application, you must first modify the ClaimSegment typelist. Recall that Studio caches typelist values during start-up. So if you create new segments and wish for Studio to be aware of them, you must stop and restart Studio after the typelist is extended.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7C206987-037B-448A-95C3-68E7CBA97613}" type="slidenum">
              <a:rPr lang="en-US" altLang="en-US" sz="1200" b="0" smtClean="0">
                <a:solidFill>
                  <a:schemeClr val="tx1"/>
                </a:solidFill>
              </a:rPr>
              <a:pPr eaLnBrk="1" hangingPunct="1"/>
              <a:t>36</a:t>
            </a:fld>
            <a:endParaRPr lang="en-US" alt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rule</a:t>
            </a:r>
            <a:r>
              <a:rPr lang="en-US" baseline="0" dirty="0"/>
              <a:t> set as shown comes with the base application.</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Assignment Rules: Group Assignment - </a:t>
            </a:r>
            <a:fld id="{7F78647C-5D44-4405-A374-5279DF32517D}" type="slidenum">
              <a:rPr lang="en-US" altLang="en-US" sz="1200" b="0" smtClean="0">
                <a:solidFill>
                  <a:schemeClr val="tx1"/>
                </a:solidFill>
              </a:rPr>
              <a:pPr eaLnBrk="1" hangingPunct="1"/>
              <a:t>37</a:t>
            </a:fld>
            <a:endParaRPr lang="en-US" altLang="en-US" sz="1200" b="0" dirty="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Once you have set the value of the object’s Segment, there is no reason to continue in the </a:t>
            </a:r>
            <a:r>
              <a:rPr lang="en-US" dirty="0" err="1"/>
              <a:t>ruleset</a:t>
            </a:r>
            <a:r>
              <a:rPr lang="en-US" dirty="0"/>
              <a:t>. Furthermore, there is some risk that a rule further down in the list will reset your segmentation value in a way that you do not want. Therefore, it is important to execute the </a:t>
            </a:r>
            <a:r>
              <a:rPr lang="en-US" dirty="0" err="1"/>
              <a:t>actions.exit</a:t>
            </a:r>
            <a:r>
              <a:rPr lang="en-US" dirty="0"/>
              <a:t>() method in the ACTION  as soon as the object has an appropriate segment. This</a:t>
            </a:r>
            <a:r>
              <a:rPr lang="en-US" baseline="0" dirty="0"/>
              <a:t> method exits the entire rule set.</a:t>
            </a:r>
            <a:br>
              <a:rPr lang="en-US" dirty="0"/>
            </a:br>
            <a:endParaRPr lang="en-US" dirty="0"/>
          </a:p>
          <a:p>
            <a:pPr eaLnBrk="1" hangingPunct="1"/>
            <a:r>
              <a:rPr lang="en-US" dirty="0"/>
              <a:t>In the example above, if the CONDITION returns</a:t>
            </a:r>
            <a:r>
              <a:rPr lang="en-US" baseline="0" dirty="0"/>
              <a:t> true, the Segment value of “</a:t>
            </a:r>
            <a:r>
              <a:rPr lang="en-US" baseline="0" dirty="0" err="1"/>
              <a:t>auto_high</a:t>
            </a:r>
            <a:r>
              <a:rPr lang="en-US" baseline="0" dirty="0"/>
              <a:t>” is set and the</a:t>
            </a:r>
            <a:r>
              <a:rPr lang="en-US" dirty="0"/>
              <a:t> rule set is exited. If</a:t>
            </a:r>
            <a:r>
              <a:rPr lang="en-US" baseline="0" dirty="0"/>
              <a:t> the CONDITION returns false, the “Auto Default” segmentation executes (ESG01400), which would apply to any exposure with a Segment value of “null”. In the base application, the value of “</a:t>
            </a:r>
            <a:r>
              <a:rPr lang="en-US" baseline="0" dirty="0" err="1"/>
              <a:t>auto_mid</a:t>
            </a:r>
            <a:r>
              <a:rPr lang="en-US" baseline="0" dirty="0"/>
              <a:t>” is set.</a:t>
            </a:r>
          </a:p>
          <a:p>
            <a:pPr eaLnBrk="1" hangingPunct="1"/>
            <a:endParaRPr lang="en-US" baseline="0" dirty="0"/>
          </a:p>
          <a:p>
            <a:pPr eaLnBrk="1" hangingPunct="1"/>
            <a:r>
              <a:rPr lang="en-US" baseline="0" dirty="0"/>
              <a:t>As stated earlier, the sequential execution of rules proceeds vertically from top to bottom until a CONDITION returns true and </a:t>
            </a:r>
            <a:r>
              <a:rPr lang="en-US" baseline="0" dirty="0" err="1"/>
              <a:t>actions.exit</a:t>
            </a:r>
            <a:r>
              <a:rPr lang="en-US" baseline="0" dirty="0"/>
              <a:t>() at the end of the ACTION terminates execution.</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FDBDEA8-4FA2-4527-ABF8-B49C13144D35}" type="slidenum">
              <a:rPr lang="en-US" altLang="en-US" sz="1200" b="0" smtClean="0">
                <a:solidFill>
                  <a:schemeClr val="tx1"/>
                </a:solidFill>
              </a:rPr>
              <a:pPr eaLnBrk="1" hangingPunct="1"/>
              <a:t>38</a:t>
            </a:fld>
            <a:endParaRPr lang="en-US" altLang="en-US" sz="1200" b="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69DAB3BB-8B91-4E87-9FAB-6F349A10C3E6}" type="slidenum">
              <a:rPr lang="en-US" altLang="en-US" sz="1200" b="0" smtClean="0">
                <a:solidFill>
                  <a:schemeClr val="tx1"/>
                </a:solidFill>
              </a:rPr>
              <a:pPr eaLnBrk="1" hangingPunct="1"/>
              <a:t>39</a:t>
            </a:fld>
            <a:endParaRPr lang="en-US" alt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If a claim has no exposures, then the Auto rule's Actions code will not get executed. Therefore, the claim's segment will not have been set. In these circumstances, the Auto Default rule executes.</a:t>
            </a:r>
          </a:p>
          <a:p>
            <a:pPr eaLnBrk="1" hangingPunct="1"/>
            <a:endParaRPr lang="en-US" dirty="0"/>
          </a:p>
          <a:p>
            <a:pPr eaLnBrk="1" hangingPunct="1"/>
            <a:r>
              <a:rPr lang="en-US" dirty="0"/>
              <a:t>Aside from correcting some typographic errors in the comments, the code shows is identical to the code in the base application for</a:t>
            </a:r>
            <a:r>
              <a:rPr lang="en-US" baseline="0" dirty="0"/>
              <a:t> these rule sets. </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40</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427012EA-623E-4BF0-978B-FD2560AB51A1}"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74756" name="Rectangle 2"/>
          <p:cNvSpPr>
            <a:spLocks noGrp="1" noRot="1" noChangeAspect="1" noChangeArrowheads="1" noTextEdit="1"/>
          </p:cNvSpPr>
          <p:nvPr>
            <p:ph type="sldImg"/>
          </p:nvPr>
        </p:nvSpPr>
        <p:spPr>
          <a:xfrm>
            <a:off x="715963" y="630238"/>
            <a:ext cx="5432425" cy="4073525"/>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For information on the basics of working with rules, consult</a:t>
            </a:r>
            <a:r>
              <a:rPr lang="en-US" baseline="0" dirty="0"/>
              <a:t> </a:t>
            </a:r>
            <a:r>
              <a:rPr lang="en-US" dirty="0"/>
              <a:t>the “Business</a:t>
            </a:r>
            <a:r>
              <a:rPr lang="en-US" baseline="0" dirty="0"/>
              <a:t> Rules” lesson of the</a:t>
            </a:r>
            <a:r>
              <a:rPr lang="en-US" dirty="0"/>
              <a:t> Configuration Fundamentals course, which is a prerequisite to this course.</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AAE0967-17DB-4004-B1E5-17D19B965552}" type="slidenum">
              <a:rPr lang="en-US" altLang="en-US" sz="1200" b="0" smtClean="0">
                <a:solidFill>
                  <a:schemeClr val="tx1"/>
                </a:solidFill>
              </a:rPr>
              <a:pPr eaLnBrk="1" hangingPunct="1"/>
              <a:t>41</a:t>
            </a:fld>
            <a:endParaRPr lang="en-US" altLang="en-US" sz="1200" b="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Before you can create a </a:t>
            </a:r>
            <a:r>
              <a:rPr lang="en-US" dirty="0" err="1"/>
              <a:t>workplan</a:t>
            </a:r>
            <a:r>
              <a:rPr lang="en-US" dirty="0"/>
              <a:t> rule which will create a certain type of activity, you must create the pattern for that type of activity. NOTE: The</a:t>
            </a:r>
            <a:r>
              <a:rPr lang="en-US" baseline="0" dirty="0"/>
              <a:t> activity pattern and rule set used in this example come with the base application (no need to load sample data). Therefore you would not need to create this particular activity pattern, and this example is used for </a:t>
            </a:r>
            <a:r>
              <a:rPr lang="en-US" baseline="0"/>
              <a:t>instructional purposes.</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5A5AB45F-F8CE-4034-BDC5-9FEF1325CEF9}" type="slidenum">
              <a:rPr lang="en-US" altLang="en-US" sz="1200" b="0" smtClean="0">
                <a:solidFill>
                  <a:schemeClr val="tx1"/>
                </a:solidFill>
              </a:rPr>
              <a:pPr eaLnBrk="1" hangingPunct="1"/>
              <a:t>42</a:t>
            </a:fld>
            <a:endParaRPr lang="en-US" altLang="en-US" sz="1200" b="0" dirty="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Activity patterns are typically created and modified only by administrators. A user with sufficient permissions to view and edit activity patterns can navigate to the Activity Patterns list by going to the Administration tab and clicking the Activity Patterns menu</a:t>
            </a:r>
            <a:r>
              <a:rPr lang="en-US" baseline="0" dirty="0"/>
              <a:t> </a:t>
            </a:r>
            <a:r>
              <a:rPr lang="en-US" dirty="0"/>
              <a:t>link.</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3E5210F1-558D-47AF-8B25-F0D1B1A12F59}" type="slidenum">
              <a:rPr lang="en-US" altLang="en-US" sz="1200" smtClean="0">
                <a:solidFill>
                  <a:schemeClr val="tx1"/>
                </a:solidFill>
              </a:rPr>
              <a:pPr eaLnBrk="1" hangingPunct="1"/>
              <a:t>43</a:t>
            </a:fld>
            <a:endParaRPr lang="en-US" altLang="en-US" sz="1200" dirty="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attributes of an activity pattern determine the behavior and default values of the activities created from it.</a:t>
            </a:r>
          </a:p>
          <a:p>
            <a:pPr eaLnBrk="1" hangingPunct="1"/>
            <a:r>
              <a:rPr lang="en-US" dirty="0"/>
              <a:t>Many of the attributes listed above are self-explanatory. Those that are not are defined below.</a:t>
            </a:r>
          </a:p>
          <a:p>
            <a:pPr lvl="1" eaLnBrk="1" hangingPunct="1"/>
            <a:r>
              <a:rPr lang="en-US" b="1" dirty="0"/>
              <a:t>Short Subject</a:t>
            </a:r>
            <a:r>
              <a:rPr lang="en-US" dirty="0"/>
              <a:t> - This is a brief description of the activity used on small areas of the UI such as a calendar event entry.</a:t>
            </a:r>
          </a:p>
          <a:p>
            <a:pPr lvl="1" eaLnBrk="1" hangingPunct="1"/>
            <a:r>
              <a:rPr lang="en-US" b="1" dirty="0"/>
              <a:t>Class</a:t>
            </a:r>
            <a:r>
              <a:rPr lang="en-US" dirty="0"/>
              <a:t> - If the activity is a task or event. A task can have a due date whereas an event cannot.</a:t>
            </a:r>
          </a:p>
          <a:p>
            <a:pPr lvl="1" eaLnBrk="1" hangingPunct="1"/>
            <a:r>
              <a:rPr lang="en-US" b="1" dirty="0"/>
              <a:t>Type</a:t>
            </a:r>
            <a:r>
              <a:rPr lang="en-US" dirty="0"/>
              <a:t> - Whether the activity is a general activity (which is closed by being completed or skipped) or an approval activity (which is closed by being approved or denied).</a:t>
            </a:r>
          </a:p>
          <a:p>
            <a:pPr lvl="1" eaLnBrk="1" hangingPunct="1"/>
            <a:r>
              <a:rPr lang="en-US" b="1" dirty="0"/>
              <a:t>Category</a:t>
            </a:r>
            <a:r>
              <a:rPr lang="en-US" dirty="0"/>
              <a:t> - The category of the activity, which determines where in the "New Activity" page action menu the activity pattern appears.</a:t>
            </a:r>
          </a:p>
          <a:p>
            <a:pPr lvl="1" eaLnBrk="1" hangingPunct="1"/>
            <a:r>
              <a:rPr lang="en-US" b="1" dirty="0"/>
              <a:t>Code</a:t>
            </a:r>
            <a:r>
              <a:rPr lang="en-US" dirty="0"/>
              <a:t> - The internal name for the pattern, which is used by business rules when creating activities or checking to see which pattern an activity was created from.</a:t>
            </a:r>
          </a:p>
          <a:p>
            <a:pPr lvl="1" eaLnBrk="1" hangingPunct="1"/>
            <a:r>
              <a:rPr lang="en-US" b="1" dirty="0"/>
              <a:t>Mandatory</a:t>
            </a:r>
            <a:r>
              <a:rPr lang="en-US" dirty="0"/>
              <a:t> - Whether a user can skip this activity.</a:t>
            </a:r>
            <a:endParaRPr lang="en-US" b="1" dirty="0"/>
          </a:p>
          <a:p>
            <a:pPr lvl="1" eaLnBrk="1" hangingPunct="1"/>
            <a:r>
              <a:rPr lang="en-US" b="1" dirty="0"/>
              <a:t>Claim Loss Type - </a:t>
            </a:r>
            <a:r>
              <a:rPr lang="en-US" dirty="0"/>
              <a:t>The line of business for which this activity is available. (If no value is specified, it is available for claims on any line of business.)</a:t>
            </a:r>
            <a:endParaRPr lang="en-US" b="1" dirty="0"/>
          </a:p>
          <a:p>
            <a:pPr lvl="1" eaLnBrk="1" hangingPunct="1"/>
            <a:r>
              <a:rPr lang="en-US" b="1" dirty="0"/>
              <a:t>Automated Only</a:t>
            </a:r>
            <a:r>
              <a:rPr lang="en-US" dirty="0"/>
              <a:t> - Whether this pattern is hidden from manual activity creation and used only by business rules</a:t>
            </a:r>
          </a:p>
          <a:p>
            <a:pPr lvl="1" eaLnBrk="1" hangingPunct="1"/>
            <a:r>
              <a:rPr lang="en-US" b="1" dirty="0"/>
              <a:t>Closed Claim Available</a:t>
            </a:r>
            <a:r>
              <a:rPr lang="en-US" dirty="0"/>
              <a:t> - Whether the activity can exist on or be added to a closed claim, meaning the activity could be performed on a closed claim.</a:t>
            </a:r>
          </a:p>
          <a:p>
            <a:pPr lvl="1" algn="ctr" eaLnBrk="1" hangingPunct="1">
              <a:buFontTx/>
              <a:buNone/>
            </a:pPr>
            <a:r>
              <a:rPr lang="en-US" dirty="0"/>
              <a:t>(continued)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0535844B-990D-46F3-ACBD-DDC0DAB74793}" type="slidenum">
              <a:rPr lang="en-US" altLang="en-US" sz="1200" smtClean="0">
                <a:solidFill>
                  <a:schemeClr val="tx1"/>
                </a:solidFill>
              </a:rPr>
              <a:pPr eaLnBrk="1" hangingPunct="1"/>
              <a:t>44</a:t>
            </a:fld>
            <a:endParaRPr lang="en-US" altLang="en-US" sz="1200" dirty="0">
              <a:solidFill>
                <a:schemeClr val="tx1"/>
              </a:solidFill>
            </a:endParaRPr>
          </a:p>
        </p:txBody>
      </p:sp>
      <p:sp>
        <p:nvSpPr>
          <p:cNvPr id="69636"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dirty="0"/>
              <a:t>Externally Owned</a:t>
            </a:r>
            <a:r>
              <a:rPr lang="en-US" dirty="0"/>
              <a:t> - Whether the activity can be owned by an external user</a:t>
            </a:r>
          </a:p>
          <a:p>
            <a:pPr lvl="1" eaLnBrk="1" hangingPunct="1"/>
            <a:r>
              <a:rPr lang="en-US" b="1" dirty="0"/>
              <a:t>Document Template</a:t>
            </a:r>
            <a:r>
              <a:rPr lang="en-US" dirty="0"/>
              <a:t> - If the user should be able to create a document from a template while completing this activity, this specifies the document template to use.</a:t>
            </a:r>
          </a:p>
          <a:p>
            <a:pPr lvl="1" eaLnBrk="1" hangingPunct="1"/>
            <a:r>
              <a:rPr lang="en-US" b="1" dirty="0"/>
              <a:t>Recurring</a:t>
            </a:r>
            <a:r>
              <a:rPr lang="en-US" dirty="0"/>
              <a:t> - Whether the activity is likely to recur on a regular schedule. (For example, a </a:t>
            </a:r>
            <a:r>
              <a:rPr lang="en-US" b="1" dirty="0"/>
              <a:t>30 day reminder </a:t>
            </a:r>
            <a:r>
              <a:rPr lang="en-US" dirty="0"/>
              <a:t>activity means that the user should check the object every 30 days.)</a:t>
            </a:r>
          </a:p>
          <a:p>
            <a:pPr lvl="1" eaLnBrk="1" hangingPunct="1"/>
            <a:r>
              <a:rPr lang="en-US" b="1" dirty="0"/>
              <a:t>Description</a:t>
            </a:r>
            <a:r>
              <a:rPr lang="en-US" dirty="0"/>
              <a:t> - This describes what is expected in the completion of this activity. It is visible to users only when looking at the details of the activity.</a:t>
            </a:r>
          </a:p>
          <a:p>
            <a:pPr lvl="1" eaLnBrk="1" hangingPunct="1"/>
            <a:r>
              <a:rPr lang="en-US" b="1" dirty="0"/>
              <a:t>Target days/hours</a:t>
            </a:r>
            <a:r>
              <a:rPr lang="en-US" dirty="0"/>
              <a:t> – The number of days/hours from the start point for the target date for activity completion</a:t>
            </a:r>
          </a:p>
          <a:p>
            <a:pPr lvl="1" eaLnBrk="1" hangingPunct="1"/>
            <a:r>
              <a:rPr lang="en-US" b="1" dirty="0"/>
              <a:t>Target start point</a:t>
            </a:r>
            <a:r>
              <a:rPr lang="en-US" dirty="0"/>
              <a:t> – The starting point from which the target date should be calculated. Options are activity creation date, claim loss date, and claim notice date.</a:t>
            </a:r>
          </a:p>
          <a:p>
            <a:pPr lvl="1" eaLnBrk="1" hangingPunct="1"/>
            <a:r>
              <a:rPr lang="en-US" b="1" dirty="0"/>
              <a:t>Include these days</a:t>
            </a:r>
            <a:r>
              <a:rPr lang="en-US" dirty="0"/>
              <a:t> – Include all calendar days or just business days.</a:t>
            </a:r>
          </a:p>
          <a:p>
            <a:pPr lvl="1" eaLnBrk="1" hangingPunct="1"/>
            <a:r>
              <a:rPr lang="en-US" b="1" dirty="0"/>
              <a:t>Escalation days/hours</a:t>
            </a:r>
            <a:r>
              <a:rPr lang="en-US" dirty="0"/>
              <a:t> – The number of days/hours from the start point for the escalation date for activity completion</a:t>
            </a:r>
          </a:p>
          <a:p>
            <a:pPr lvl="1" eaLnBrk="1" hangingPunct="1"/>
            <a:r>
              <a:rPr lang="en-US" b="1" dirty="0"/>
              <a:t>Escalation start point</a:t>
            </a:r>
            <a:r>
              <a:rPr lang="en-US" dirty="0"/>
              <a:t> – The starting point from which the escalation date should be calculated. Options are activity creation date, claim loss date, and claim notice date.</a:t>
            </a:r>
          </a:p>
          <a:p>
            <a:pPr lvl="1" eaLnBrk="1" hangingPunct="1"/>
            <a:r>
              <a:rPr lang="en-US" b="1" dirty="0"/>
              <a:t>Include these days</a:t>
            </a:r>
            <a:r>
              <a:rPr lang="en-US" dirty="0"/>
              <a:t> – Include all calendar days or just business days.</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a:solidFill>
                  <a:schemeClr val="tx1"/>
                </a:solidFill>
              </a:rPr>
              <a:t>	Claim Setup Rules - </a:t>
            </a:r>
            <a:fld id="{730E2518-2DB6-4A8F-BED9-46BB3825A5E1}" type="slidenum">
              <a:rPr lang="en-US" altLang="en-US" sz="1200" smtClean="0">
                <a:solidFill>
                  <a:schemeClr val="tx1"/>
                </a:solidFill>
              </a:rPr>
              <a:pPr eaLnBrk="1" hangingPunct="1"/>
              <a:t>45</a:t>
            </a:fld>
            <a:endParaRPr lang="en-US" altLang="en-US" sz="1200" dirty="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create a new activity pattern, click the Add Activity Pattern button, specify the attributes for the activity pattern, and click Update.</a:t>
            </a:r>
          </a:p>
          <a:p>
            <a:pPr eaLnBrk="1" hangingPunct="1"/>
            <a:r>
              <a:rPr lang="en-US"/>
              <a:t>To edit an existing activity pattern, click the name of the activity pattern in the list. Modify the attributes as appropriate and click Update. Changes to an activity pattern affect only activities from that point forward. No changes are made to activities that have already been created from that pattern.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015E27F-6617-486C-A055-8CAD9E52438E}" type="slidenum">
              <a:rPr lang="en-US" altLang="en-US" sz="1200" b="0" smtClean="0">
                <a:solidFill>
                  <a:schemeClr val="tx1"/>
                </a:solidFill>
              </a:rPr>
              <a:pPr eaLnBrk="1" hangingPunct="1"/>
              <a:t>46</a:t>
            </a:fld>
            <a:endParaRPr lang="en-US" altLang="en-US" sz="1200" b="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from the base application, an activity is created for the Claim object using the "</a:t>
            </a:r>
            <a:r>
              <a:rPr lang="en-US" dirty="0" err="1"/>
              <a:t>contact_insured</a:t>
            </a:r>
            <a:r>
              <a:rPr lang="en-US" dirty="0"/>
              <a:t>" activity pattern. This activity is a claim-level activity. It is not associated to any exposure.</a:t>
            </a:r>
          </a:p>
          <a:p>
            <a:pPr eaLnBrk="1" hangingPunct="1"/>
            <a:r>
              <a:rPr lang="en-US" dirty="0"/>
              <a:t>Note that when you need to pass an </a:t>
            </a:r>
            <a:r>
              <a:rPr lang="en-US" dirty="0" err="1"/>
              <a:t>ActivityPattern</a:t>
            </a:r>
            <a:r>
              <a:rPr lang="en-US" dirty="0"/>
              <a:t> object to a Gosu function, you need to use the finder (as demonstrated in the rule above) to get the object by its code.  The code can be found on the activity pattern admin screen (see screenshot on previous slide</a:t>
            </a:r>
            <a:r>
              <a:rPr lang="en-US" baseline="0" dirty="0"/>
              <a:t> – “Code” field</a:t>
            </a:r>
            <a:r>
              <a:rPr lang="en-US" dirty="0"/>
              <a: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8D7E5985-826F-4E6C-88F9-9B82AFD00747}" type="slidenum">
              <a:rPr lang="en-US" altLang="en-US" sz="1200" b="0" smtClean="0">
                <a:solidFill>
                  <a:schemeClr val="tx1"/>
                </a:solidFill>
              </a:rPr>
              <a:pPr eaLnBrk="1" hangingPunct="1"/>
              <a:t>47</a:t>
            </a:fld>
            <a:endParaRPr lang="en-US" altLang="en-US" sz="1200" b="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claim workplan rule, the root object is a claim. The activity is a claim-level activity, so the first argument of the createActivityFromPattern method is null.</a:t>
            </a:r>
          </a:p>
          <a:p>
            <a:pPr eaLnBrk="1" hangingPunct="1"/>
            <a:r>
              <a:rPr lang="en-US"/>
              <a:t>In the exposure workplan rule, the root object is an exposure. Therefore, the Gosu expression must navigate to the exposure's claim to reference the createActivityFromPattern method. The activity is an exposure-level activity, so the exposure is referenced in the first argument of the createActivityFromPattern method.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FE25F5F5-FC14-4F30-BFAE-877CC8329B00}" type="slidenum">
              <a:rPr lang="en-US" altLang="en-US" sz="1200" b="0" smtClean="0">
                <a:solidFill>
                  <a:schemeClr val="tx1"/>
                </a:solidFill>
              </a:rPr>
              <a:pPr eaLnBrk="1" hangingPunct="1"/>
              <a:t>48</a:t>
            </a:fld>
            <a:endParaRPr lang="en-US" altLang="en-US" sz="1200" b="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You must use the </a:t>
            </a:r>
            <a:r>
              <a:rPr lang="en-US" dirty="0" err="1"/>
              <a:t>ActivityPattern.finder.getActivityPatternByCode</a:t>
            </a:r>
            <a:r>
              <a:rPr lang="en-US" dirty="0"/>
              <a:t>()</a:t>
            </a:r>
            <a:r>
              <a:rPr lang="en-US" baseline="0" dirty="0"/>
              <a:t> method to supply the correct code identifying the activity pattern. Previous methods such as using public IDs are no longer available in ClaimCenter 8.0.</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B07CF515-ACE8-4307-BCF4-D8A0CAA23EC1}" type="slidenum">
              <a:rPr lang="en-US" altLang="en-US" sz="1200" b="0" smtClean="0">
                <a:solidFill>
                  <a:schemeClr val="tx1"/>
                </a:solidFill>
              </a:rPr>
              <a:pPr eaLnBrk="1" hangingPunct="1"/>
              <a:t>49</a:t>
            </a:fld>
            <a:endParaRPr lang="en-US" altLang="en-US" sz="1200" b="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9EB0CB59-D3CC-43E3-B1A5-0A734A64C5AF}" type="slidenum">
              <a:rPr lang="en-US" altLang="en-US" sz="1200" b="0" smtClean="0">
                <a:solidFill>
                  <a:schemeClr val="tx1"/>
                </a:solidFill>
              </a:rPr>
              <a:pPr eaLnBrk="1" hangingPunct="1"/>
              <a:t>50</a:t>
            </a:fld>
            <a:endParaRPr lang="en-US" altLang="en-US" sz="1200" b="0">
              <a:solidFill>
                <a:schemeClr val="tx1"/>
              </a:solidFill>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Matters and transactions also have setup rules.</a:t>
            </a:r>
          </a:p>
          <a:p>
            <a:pPr eaLnBrk="1" hangingPunct="1"/>
            <a:r>
              <a:rPr lang="en-US" dirty="0"/>
              <a:t>The rules executed for matter setup are identical to those of exposures, except matters are not segmented and have no reserves.</a:t>
            </a:r>
          </a:p>
          <a:p>
            <a:pPr eaLnBrk="1" hangingPunct="1"/>
            <a:r>
              <a:rPr lang="en-US" dirty="0"/>
              <a:t>Transaction setup is more complex as it can vary based on the transaction type.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D2BAFBB8-F330-4731-9B2A-307422940382}"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75780" name="Rectangle 2"/>
          <p:cNvSpPr>
            <a:spLocks noGrp="1" noRot="1" noChangeAspect="1" noChangeArrowheads="1" noTextEdit="1"/>
          </p:cNvSpPr>
          <p:nvPr>
            <p:ph type="sldImg"/>
          </p:nvPr>
        </p:nvSpPr>
        <p:spPr>
          <a:xfrm>
            <a:off x="715963" y="630238"/>
            <a:ext cx="5432425" cy="4073525"/>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0518975C-BBF1-4BA6-B36E-8306A83094E8}" type="slidenum">
              <a:rPr lang="en-US" altLang="en-US" sz="1200" b="0" smtClean="0">
                <a:solidFill>
                  <a:schemeClr val="tx1"/>
                </a:solidFill>
              </a:rPr>
              <a:pPr eaLnBrk="1" hangingPunct="1"/>
              <a:t>51</a:t>
            </a:fld>
            <a:endParaRPr lang="en-US" altLang="en-US" sz="1200" b="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the yellow rectangles represent rules exclusive to setup. The orange rounded rectangles represent rules that are also executed outside of setup.</a:t>
            </a:r>
          </a:p>
          <a:p>
            <a:pPr lvl="1" eaLnBrk="1" hangingPunct="1"/>
            <a:endParaRPr lang="en-US"/>
          </a:p>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D7CE1442-5E7D-4A86-AE2F-84A818076DE8}" type="slidenum">
              <a:rPr lang="en-US" altLang="en-US" sz="1200" b="0" smtClean="0">
                <a:solidFill>
                  <a:schemeClr val="tx1"/>
                </a:solidFill>
              </a:rPr>
              <a:pPr eaLnBrk="1" hangingPunct="1"/>
              <a:t>52</a:t>
            </a:fld>
            <a:endParaRPr lang="en-US" altLang="en-US" sz="1200" b="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that the yellow rectangles represent rules exclusive to setup. The orange rounded rectangles represent rules that are also executed outside of setup.</a:t>
            </a:r>
          </a:p>
          <a:p>
            <a:pPr lvl="1" eaLnBrk="1" hangingPunct="1"/>
            <a:endParaRPr lang="en-US"/>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ltLang="en-US"/>
              <a:t>	</a:t>
            </a:r>
            <a:endParaRPr lang="en-US"/>
          </a:p>
        </p:txBody>
      </p:sp>
      <p:sp>
        <p:nvSpPr>
          <p:cNvPr id="5" name="Slide Number Placeholder 4"/>
          <p:cNvSpPr>
            <a:spLocks noGrp="1"/>
          </p:cNvSpPr>
          <p:nvPr>
            <p:ph type="sldNum" sz="quarter" idx="11"/>
          </p:nvPr>
        </p:nvSpPr>
        <p:spPr/>
        <p:txBody>
          <a:bodyPr/>
          <a:lstStyle/>
          <a:p>
            <a:pPr>
              <a:defRPr/>
            </a:pPr>
            <a:r>
              <a:rPr lang="en-US" altLang="en-US"/>
              <a:t>	Claim Setup Rules - </a:t>
            </a:r>
            <a:fld id="{1A23F320-6BEF-4FD3-A5AF-A3B80EAC0956}" type="slidenum">
              <a:rPr lang="en-US" altLang="en-US" smtClean="0"/>
              <a:pPr>
                <a:defRPr/>
              </a:pPr>
              <a:t>53</a:t>
            </a:fld>
            <a:endParaRPr lang="en-US" altLang="en-US"/>
          </a:p>
        </p:txBody>
      </p:sp>
    </p:spTree>
    <p:extLst>
      <p:ext uri="{BB962C8B-B14F-4D97-AF65-F5344CB8AC3E}">
        <p14:creationId xmlns:p14="http://schemas.microsoft.com/office/powerpoint/2010/main" val="36838056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ADDD771A-3122-4945-AFB0-6AA9D6852908}" type="slidenum">
              <a:rPr lang="en-US" altLang="en-US" sz="1200" b="0" smtClean="0">
                <a:solidFill>
                  <a:schemeClr val="tx1"/>
                </a:solidFill>
              </a:rPr>
              <a:pPr eaLnBrk="1" hangingPunct="1"/>
              <a:t>54</a:t>
            </a:fld>
            <a:endParaRPr lang="en-US" altLang="en-US" sz="1200" b="0">
              <a:solidFill>
                <a:schemeClr val="tx1"/>
              </a:solidFill>
            </a:endParaRPr>
          </a:p>
        </p:txBody>
      </p:sp>
      <p:sp>
        <p:nvSpPr>
          <p:cNvPr id="96260" name="Rectangle 2"/>
          <p:cNvSpPr>
            <a:spLocks noGrp="1" noRot="1" noChangeAspect="1" noChangeArrowheads="1" noTextEdit="1"/>
          </p:cNvSpPr>
          <p:nvPr>
            <p:ph type="sldImg"/>
          </p:nvPr>
        </p:nvSpPr>
        <p:spPr>
          <a:xfrm>
            <a:off x="715963" y="630238"/>
            <a:ext cx="5432425" cy="4073525"/>
          </a:xfrm>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Claim Setup Rules  - </a:t>
            </a:r>
            <a:fld id="{211C349A-83C9-44D0-A356-DBEB3FC715FC}" type="slidenum">
              <a:rPr lang="en-US" altLang="en-US" smtClean="0"/>
              <a:pPr>
                <a:defRPr/>
              </a:pPr>
              <a:t>55</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Claim Setup Rules - </a:t>
            </a:r>
            <a:fld id="{5671A466-9005-4FA4-AE27-C22C33E01A26}" type="slidenum">
              <a:rPr lang="en-US" altLang="en-US" sz="1200" b="0" smtClean="0">
                <a:solidFill>
                  <a:schemeClr val="tx1"/>
                </a:solidFill>
              </a:rPr>
              <a:pPr eaLnBrk="1" hangingPunct="1"/>
              <a:t>56</a:t>
            </a:fld>
            <a:endParaRPr lang="en-US" altLang="en-US" sz="1200" b="0">
              <a:solidFill>
                <a:schemeClr val="tx1"/>
              </a:solidFill>
            </a:endParaRPr>
          </a:p>
        </p:txBody>
      </p:sp>
      <p:sp>
        <p:nvSpPr>
          <p:cNvPr id="97284" name="Rectangle 2"/>
          <p:cNvSpPr>
            <a:spLocks noGrp="1" noRot="1" noChangeAspect="1" noChangeArrowheads="1" noTextEdit="1"/>
          </p:cNvSpPr>
          <p:nvPr>
            <p:ph type="sldImg"/>
          </p:nvPr>
        </p:nvSpPr>
        <p:spPr>
          <a:xfrm>
            <a:off x="715963" y="630238"/>
            <a:ext cx="5432425" cy="4073525"/>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a:t>Answers</a:t>
            </a:r>
          </a:p>
          <a:p>
            <a:pPr marL="209550" indent="-209550" eaLnBrk="1" hangingPunct="1"/>
            <a:r>
              <a:rPr lang="en-US" dirty="0"/>
              <a:t>1. Initial Reserve, which have only exposure-level rules.</a:t>
            </a:r>
          </a:p>
          <a:p>
            <a:pPr marL="209550" indent="-209550" eaLnBrk="1" hangingPunct="1"/>
            <a:r>
              <a:rPr lang="en-US" dirty="0"/>
              <a:t>2. Segmentation. Exposure-level rules are run first because claim segmentation often depends upon the outcome of exposure segmentation.</a:t>
            </a:r>
          </a:p>
          <a:p>
            <a:pPr marL="209550" indent="-209550" eaLnBrk="1" hangingPunct="1"/>
            <a:r>
              <a:rPr lang="en-US" dirty="0"/>
              <a:t>3. Exposures. Activities.</a:t>
            </a:r>
          </a:p>
          <a:p>
            <a:pPr marL="209550" indent="-209550" eaLnBrk="1" hangingPunct="1"/>
            <a:r>
              <a:rPr lang="en-US" dirty="0"/>
              <a:t>4. 	Assignment - When a claim is reassigned using assignment rules.</a:t>
            </a:r>
          </a:p>
          <a:p>
            <a:pPr marL="209550" indent="-209550" eaLnBrk="1" hangingPunct="1"/>
            <a:r>
              <a:rPr lang="en-US" dirty="0"/>
              <a:t>	</a:t>
            </a:r>
            <a:r>
              <a:rPr lang="en-US" dirty="0" err="1"/>
              <a:t>Preupdate</a:t>
            </a:r>
            <a:r>
              <a:rPr lang="en-US" dirty="0"/>
              <a:t> - When a claim is created/modified.</a:t>
            </a:r>
          </a:p>
          <a:p>
            <a:pPr marL="209550" indent="-209550" eaLnBrk="1" hangingPunct="1"/>
            <a:r>
              <a:rPr lang="en-US" dirty="0"/>
              <a:t>	Validation - When a claim is created/modified.</a:t>
            </a:r>
          </a:p>
          <a:p>
            <a:pPr marL="209550" indent="-209550" eaLnBrk="1" hangingPunct="1"/>
            <a:r>
              <a:rPr lang="en-US" dirty="0"/>
              <a:t>	"activity rules" – Whenever a new activity is created.</a:t>
            </a:r>
          </a:p>
          <a:p>
            <a:pPr marL="209550" indent="-209550" eaLnBrk="1" hangingPunct="1"/>
            <a:r>
              <a:rPr lang="en-US" dirty="0"/>
              <a:t>5. Activity </a:t>
            </a:r>
            <a:r>
              <a:rPr lang="en-US" dirty="0" err="1"/>
              <a:t>Presetup</a:t>
            </a:r>
            <a:r>
              <a:rPr lang="en-US" dirty="0"/>
              <a:t>, Activity Assignment, Activity </a:t>
            </a:r>
            <a:r>
              <a:rPr lang="en-US" dirty="0" err="1"/>
              <a:t>Postsetup</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EF63416B-4183-495C-A55E-53AEA36DBB30}"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As indicated in the screenshot, there are several other Validation rules in ClaimCenter</a:t>
            </a:r>
            <a:r>
              <a:rPr lang="en-US" baseline="0" dirty="0"/>
              <a:t> in addition to the ones shown.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F5BEB82-BC9D-4C2D-9E32-E127737CF60B}" type="slidenum">
              <a:rPr lang="en-US" altLang="en-US" sz="1200" b="0" smtClean="0">
                <a:solidFill>
                  <a:schemeClr val="tx1"/>
                </a:solidFill>
              </a:rPr>
              <a:pPr eaLnBrk="1" hangingPunct="1"/>
              <a:t>7</a:t>
            </a:fld>
            <a:endParaRPr lang="en-US" altLang="en-US" sz="1200" b="0" dirty="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behavior described above is true for all business rules in ClaimCenter, but it is not true for all business rules in all Guidewire applications. </a:t>
            </a:r>
            <a:r>
              <a:rPr lang="en-US" sz="1000" kern="1200" dirty="0">
                <a:solidFill>
                  <a:schemeClr val="tx1"/>
                </a:solidFill>
                <a:effectLst/>
                <a:latin typeface="Arial" charset="0"/>
                <a:ea typeface="+mn-ea"/>
                <a:cs typeface="+mn-cs"/>
              </a:rPr>
              <a:t>For example, PolicyCenter Renewal rules are never called automatically but instead are called explicitly by Gosu code inside </a:t>
            </a:r>
            <a:r>
              <a:rPr lang="en-US" sz="1000" kern="1200" dirty="0" err="1">
                <a:solidFill>
                  <a:schemeClr val="tx1"/>
                </a:solidFill>
                <a:effectLst/>
                <a:latin typeface="Arial" charset="0"/>
                <a:ea typeface="+mn-ea"/>
                <a:cs typeface="+mn-cs"/>
              </a:rPr>
              <a:t>jobflows</a:t>
            </a:r>
            <a:r>
              <a:rPr lang="en-US" sz="1000" kern="1200" dirty="0">
                <a:solidFill>
                  <a:schemeClr val="tx1"/>
                </a:solidFill>
                <a:effectLst/>
                <a:latin typeface="Arial" charset="0"/>
                <a:ea typeface="+mn-ea"/>
                <a:cs typeface="+mn-cs"/>
              </a:rPr>
              <a:t> when it needs to decide whether to accept or reject a renewal request.</a:t>
            </a:r>
          </a:p>
          <a:p>
            <a:pPr eaLnBrk="1" hangingPunct="1"/>
            <a:endParaRPr lang="en-US" dirty="0"/>
          </a:p>
          <a:p>
            <a:pPr eaLnBrk="1" hangingPunct="1"/>
            <a:r>
              <a:rPr lang="en-US" dirty="0"/>
              <a:t>Claim </a:t>
            </a:r>
            <a:r>
              <a:rPr lang="en-US" dirty="0" err="1"/>
              <a:t>Preupdate</a:t>
            </a:r>
            <a:r>
              <a:rPr lang="en-US" dirty="0"/>
              <a:t> rules execute any work that needs to be done against the claim before it is validated.</a:t>
            </a:r>
          </a:p>
          <a:p>
            <a:pPr eaLnBrk="1" hangingPunct="1"/>
            <a:r>
              <a:rPr lang="en-US" dirty="0"/>
              <a:t>Claim Validation rules determine whether or not the claim is still valid and the changes (either from the user and/or from the </a:t>
            </a:r>
            <a:r>
              <a:rPr lang="en-US" dirty="0" err="1"/>
              <a:t>Preupdate</a:t>
            </a:r>
            <a:r>
              <a:rPr lang="en-US" dirty="0"/>
              <a:t> rules) can be written to the database.</a:t>
            </a:r>
          </a:p>
          <a:p>
            <a:pPr eaLnBrk="1" hangingPunct="1"/>
            <a:r>
              <a:rPr lang="en-US" dirty="0"/>
              <a:t>Guidewire ClaimCenter uses events and messaging to communicate with external systems. Event fired rules create message “payloads” in response to specific events.</a:t>
            </a:r>
          </a:p>
          <a:p>
            <a:pPr eaLnBrk="1" hangingPunct="1"/>
            <a:r>
              <a:rPr lang="en-US" dirty="0"/>
              <a:t>Note: Event Fired rules performs actions when ClaimCenter fires an integration event. The rules can receive the event and generate the event message that ClaimCenter sends to its destination. Event</a:t>
            </a:r>
            <a:r>
              <a:rPr lang="en-US" baseline="0" dirty="0"/>
              <a:t> Fired rules are found in the “</a:t>
            </a:r>
            <a:r>
              <a:rPr lang="en-US" baseline="0" dirty="0" err="1"/>
              <a:t>EventMessage</a:t>
            </a:r>
            <a:r>
              <a:rPr lang="en-US" baseline="0" dirty="0"/>
              <a:t>” category.</a:t>
            </a:r>
            <a:endParaRPr lang="en-US" dirty="0"/>
          </a:p>
          <a:p>
            <a:pPr eaLnBrk="1" hangingPunct="1"/>
            <a:r>
              <a:rPr lang="en-US" dirty="0"/>
              <a:t>Event Fired rules are discussed in</a:t>
            </a:r>
            <a:r>
              <a:rPr lang="en-US" baseline="0" dirty="0"/>
              <a:t> the Guidewire 8.0 Integration Fundamentals course in the “Message Payloads” lesson.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Claim </a:t>
            </a:r>
            <a:r>
              <a:rPr lang="en-US" dirty="0" err="1"/>
              <a:t>Preupdate</a:t>
            </a:r>
            <a:r>
              <a:rPr lang="en-US" dirty="0"/>
              <a:t> rules and other validation rules do not make use of </a:t>
            </a:r>
            <a:r>
              <a:rPr lang="en-US" dirty="0" err="1"/>
              <a:t>actions.exit</a:t>
            </a:r>
            <a:r>
              <a:rPr lang="en-US" dirty="0"/>
              <a:t>() and other similar Gosu code that prevents the execution of subsequent rules in the rule set.</a:t>
            </a:r>
            <a:br>
              <a:rPr lang="en-US" dirty="0"/>
            </a:br>
            <a:br>
              <a:rPr lang="en-US" dirty="0"/>
            </a:br>
            <a:r>
              <a:rPr lang="en-US" dirty="0"/>
              <a:t>Segmentation</a:t>
            </a:r>
            <a:r>
              <a:rPr lang="en-US" baseline="0" dirty="0"/>
              <a:t> rules, which are discussed in this lesson, </a:t>
            </a:r>
            <a:r>
              <a:rPr lang="en-US" i="1" baseline="0" dirty="0"/>
              <a:t>do</a:t>
            </a:r>
            <a:r>
              <a:rPr lang="en-US" i="0" baseline="0" dirty="0"/>
              <a:t> make use of </a:t>
            </a:r>
            <a:r>
              <a:rPr lang="en-US" i="0" baseline="0" dirty="0" err="1"/>
              <a:t>actions.exit</a:t>
            </a:r>
            <a:r>
              <a:rPr lang="en-US" i="0" baseline="0" dirty="0"/>
              <a:t>(). Segmentation rules are discussed later in this lesson.</a:t>
            </a:r>
            <a:br>
              <a:rPr lang="en-US" dirty="0"/>
            </a:br>
            <a:br>
              <a:rPr lang="en-US" dirty="0"/>
            </a:br>
            <a:r>
              <a:rPr lang="en-US" dirty="0"/>
              <a:t>The Assignment rule set</a:t>
            </a:r>
            <a:r>
              <a:rPr lang="en-US" baseline="0" dirty="0"/>
              <a:t> also </a:t>
            </a:r>
            <a:r>
              <a:rPr lang="en-US" dirty="0"/>
              <a:t>uses </a:t>
            </a:r>
            <a:r>
              <a:rPr lang="en-US" dirty="0" err="1"/>
              <a:t>actions.exit</a:t>
            </a:r>
            <a:r>
              <a:rPr lang="en-US" dirty="0"/>
              <a:t>() to terminate rule execution once an activity, claim, assignment, or matter has been assigned. Assignment rule sets are discussed in a “Further Study” lesson of this course.</a:t>
            </a:r>
          </a:p>
        </p:txBody>
      </p:sp>
      <p:sp>
        <p:nvSpPr>
          <p:cNvPr id="788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522D0956-BCA4-4920-B55A-91FAC5B9D83A}" type="slidenum">
              <a:rPr lang="en-US" altLang="en-US" sz="1200" b="0" smtClean="0">
                <a:solidFill>
                  <a:schemeClr val="tx1"/>
                </a:solidFill>
              </a:rPr>
              <a:pPr eaLnBrk="1" hangingPunct="1"/>
              <a:t>8</a:t>
            </a:fld>
            <a:endParaRPr lang="en-US" altLang="en-US" sz="12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the “Gosu Business Rules” chapter in “The ClaimCenter Rules Guide”  documentation resource</a:t>
            </a:r>
            <a:r>
              <a:rPr lang="en-US" baseline="0" dirty="0"/>
              <a:t> </a:t>
            </a:r>
            <a:r>
              <a:rPr lang="en-US" dirty="0"/>
              <a:t>for more detailed information on rules sets categories, their function and triggering business processes.</a:t>
            </a:r>
          </a:p>
          <a:p>
            <a:endParaRPr lang="en-US" dirty="0"/>
          </a:p>
          <a:p>
            <a:r>
              <a:rPr lang="en-US" dirty="0"/>
              <a:t>Note:  The following rule set categories are not discussed in this class:</a:t>
            </a:r>
          </a:p>
          <a:p>
            <a:pPr>
              <a:buFontTx/>
              <a:buChar char="•"/>
            </a:pPr>
            <a:r>
              <a:rPr lang="en-US" dirty="0"/>
              <a:t>Archive rules mark claims for archiving</a:t>
            </a:r>
          </a:p>
          <a:p>
            <a:pPr>
              <a:buFontTx/>
              <a:buChar char="•"/>
            </a:pPr>
            <a:r>
              <a:rPr lang="en-US" dirty="0"/>
              <a:t>Closed rules execute logic when a claim, exposure, activity or matter is closed</a:t>
            </a:r>
          </a:p>
          <a:p>
            <a:pPr>
              <a:buFontTx/>
              <a:buChar char="•"/>
            </a:pPr>
            <a:r>
              <a:rPr lang="en-US" dirty="0" err="1"/>
              <a:t>EventMessage</a:t>
            </a:r>
            <a:r>
              <a:rPr lang="en-US" dirty="0"/>
              <a:t> rules execute logic when an integration event occurs</a:t>
            </a:r>
          </a:p>
          <a:p>
            <a:pPr>
              <a:buFontTx/>
              <a:buChar char="•"/>
            </a:pPr>
            <a:r>
              <a:rPr lang="en-US" dirty="0"/>
              <a:t>Loaded rules execute logic when a claim or exposure is imported from FNOL application</a:t>
            </a:r>
          </a:p>
          <a:p>
            <a:pPr>
              <a:buFontTx/>
              <a:buChar char="•"/>
            </a:pPr>
            <a:r>
              <a:rPr lang="en-US" dirty="0"/>
              <a:t>Reopened rules execute logic when a claim, exposure, or matter is reopened</a:t>
            </a:r>
          </a:p>
          <a:p>
            <a:pPr marL="171450" marR="0" indent="-171450" algn="l" defTabSz="914400" rtl="0" eaLnBrk="0" fontAlgn="base" latinLnBrk="0" hangingPunct="0">
              <a:lnSpc>
                <a:spcPct val="100000"/>
              </a:lnSpc>
              <a:spcBef>
                <a:spcPct val="10000"/>
              </a:spcBef>
              <a:spcAft>
                <a:spcPct val="0"/>
              </a:spcAft>
              <a:buClrTx/>
              <a:buSzTx/>
              <a:buFont typeface="Arial" pitchFamily="34" charset="0"/>
              <a:buChar char="•"/>
              <a:tabLst/>
              <a:defRPr/>
            </a:pPr>
            <a:r>
              <a:rPr lang="en-US" dirty="0"/>
              <a:t>Bulk </a:t>
            </a:r>
            <a:r>
              <a:rPr lang="en-US" dirty="0" err="1"/>
              <a:t>InvoiceApproval</a:t>
            </a:r>
            <a:r>
              <a:rPr lang="en-US" baseline="0" dirty="0"/>
              <a:t> </a:t>
            </a:r>
            <a:r>
              <a:rPr lang="en-US" dirty="0"/>
              <a:t>rules execute logic when Bulk Invoices are created</a:t>
            </a:r>
          </a:p>
          <a:p>
            <a:endParaRPr lang="en-US" dirty="0"/>
          </a:p>
          <a:p>
            <a:endParaRPr lang="en-US" dirty="0"/>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Claim Setup Rules - </a:t>
            </a:r>
            <a:fld id="{37A4F481-6BC5-4932-A70F-D4EF2A53F7DD}" type="slidenum">
              <a:rPr lang="en-US" altLang="en-US" sz="1200" b="0" smtClean="0">
                <a:solidFill>
                  <a:schemeClr val="tx1"/>
                </a:solidFill>
              </a:rPr>
              <a:pPr eaLnBrk="1" hangingPunct="1"/>
              <a:t>9</a:t>
            </a:fld>
            <a:endParaRPr lang="en-US" altLang="en-US" sz="12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6599394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71169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751195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3700679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05351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03478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33740250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9170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1311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55170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3204574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315239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091D301B-8D2C-49C5-BA4A-03D0C395886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Claim Setup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24 January 2014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4851056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84313" y="248426"/>
            <a:ext cx="8453300" cy="4529949"/>
          </a:xfrm>
          <a:prstGeom prst="rect">
            <a:avLst/>
          </a:prstGeom>
        </p:spPr>
      </p:pic>
      <p:sp>
        <p:nvSpPr>
          <p:cNvPr id="6" name="Rectangle 31"/>
          <p:cNvSpPr txBox="1">
            <a:spLocks noChangeArrowheads="1"/>
          </p:cNvSpPr>
          <p:nvPr/>
        </p:nvSpPr>
        <p:spPr bwMode="auto">
          <a:xfrm>
            <a:off x="954157" y="4778375"/>
            <a:ext cx="7883456"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dirty="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dirty="0">
                <a:solidFill>
                  <a:schemeClr val="bg1"/>
                </a:solidFill>
                <a:latin typeface="+mn-lt"/>
              </a:rPr>
              <a:t>Prepare claim for adjudication</a:t>
            </a:r>
          </a:p>
        </p:txBody>
      </p:sp>
    </p:spTree>
    <p:extLst>
      <p:ext uri="{BB962C8B-B14F-4D97-AF65-F5344CB8AC3E}">
        <p14:creationId xmlns:p14="http://schemas.microsoft.com/office/powerpoint/2010/main" val="7478187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Automated claim setup</a:t>
            </a:r>
          </a:p>
        </p:txBody>
      </p:sp>
      <p:sp>
        <p:nvSpPr>
          <p:cNvPr id="8195" name="Rectangle 3"/>
          <p:cNvSpPr>
            <a:spLocks noGrp="1" noChangeArrowheads="1"/>
          </p:cNvSpPr>
          <p:nvPr>
            <p:ph idx="1"/>
          </p:nvPr>
        </p:nvSpPr>
        <p:spPr>
          <a:xfrm>
            <a:off x="519113" y="2905125"/>
            <a:ext cx="8318500" cy="3484563"/>
          </a:xfrm>
        </p:spPr>
        <p:txBody>
          <a:bodyPr/>
          <a:lstStyle/>
          <a:p>
            <a:pPr>
              <a:buFont typeface="Arial" charset="0"/>
              <a:buChar char="•"/>
            </a:pPr>
            <a:r>
              <a:rPr lang="en-US"/>
              <a:t>A series of rules designed to:</a:t>
            </a:r>
          </a:p>
          <a:p>
            <a:pPr lvl="1"/>
            <a:r>
              <a:rPr lang="en-US"/>
              <a:t>Execute any work required for the claim that can be done automatically (such as generating a list of activities to complete)</a:t>
            </a:r>
          </a:p>
          <a:p>
            <a:pPr lvl="1"/>
            <a:r>
              <a:rPr lang="en-US"/>
              <a:t>Ensure that the claim is ready for adjudication</a:t>
            </a:r>
          </a:p>
          <a:p>
            <a:pPr lvl="1"/>
            <a:r>
              <a:rPr lang="en-US"/>
              <a:t>Sometimes referred to as “SAW”</a:t>
            </a:r>
          </a:p>
          <a:p>
            <a:pPr lvl="2"/>
            <a:r>
              <a:rPr lang="en-US"/>
              <a:t>Segment</a:t>
            </a:r>
          </a:p>
          <a:p>
            <a:pPr lvl="2"/>
            <a:r>
              <a:rPr lang="en-US"/>
              <a:t>Assign</a:t>
            </a:r>
          </a:p>
          <a:p>
            <a:pPr lvl="2"/>
            <a:r>
              <a:rPr lang="en-US"/>
              <a:t>Workplan</a:t>
            </a:r>
          </a:p>
        </p:txBody>
      </p:sp>
      <p:pic>
        <p:nvPicPr>
          <p:cNvPr id="2" name="Picture 1"/>
          <p:cNvPicPr>
            <a:picLocks noChangeAspect="1"/>
          </p:cNvPicPr>
          <p:nvPr/>
        </p:nvPicPr>
        <p:blipFill>
          <a:blip r:embed="rId3"/>
          <a:stretch>
            <a:fillRect/>
          </a:stretch>
        </p:blipFill>
        <p:spPr>
          <a:xfrm>
            <a:off x="701951" y="647700"/>
            <a:ext cx="7461388" cy="225742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249363" y="2836863"/>
            <a:ext cx="6523037" cy="1343025"/>
          </a:xfrm>
          <a:prstGeom prst="rect">
            <a:avLst/>
          </a:prstGeom>
          <a:solidFill>
            <a:schemeClr val="tx1"/>
          </a:solidFill>
          <a:ln w="28575" algn="ctr">
            <a:solidFill>
              <a:srgbClr val="FF0000"/>
            </a:solidFill>
            <a:prstDash val="sysDot"/>
            <a:miter lim="800000"/>
            <a:headEnd/>
            <a:tailEnd/>
          </a:ln>
        </p:spPr>
        <p:txBody>
          <a:bodyPr lIns="0" tIns="0" rIns="0" bIns="0" anchor="ctr"/>
          <a:lstStyle/>
          <a:p>
            <a:endParaRPr lang="en-US"/>
          </a:p>
        </p:txBody>
      </p:sp>
      <p:grpSp>
        <p:nvGrpSpPr>
          <p:cNvPr id="9219" name="Group 3"/>
          <p:cNvGrpSpPr>
            <a:grpSpLocks/>
          </p:cNvGrpSpPr>
          <p:nvPr/>
        </p:nvGrpSpPr>
        <p:grpSpPr bwMode="auto">
          <a:xfrm>
            <a:off x="439738" y="4873625"/>
            <a:ext cx="2516187" cy="1119188"/>
            <a:chOff x="249" y="3010"/>
            <a:chExt cx="1585" cy="705"/>
          </a:xfrm>
        </p:grpSpPr>
        <p:sp>
          <p:nvSpPr>
            <p:cNvPr id="9248"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9" name="Text Box 5"/>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external</a:t>
              </a:r>
              <a:br>
                <a:rPr lang="en-US" sz="2200">
                  <a:solidFill>
                    <a:schemeClr val="bg1"/>
                  </a:solidFill>
                </a:rPr>
              </a:br>
              <a:r>
                <a:rPr lang="en-US" sz="2200">
                  <a:solidFill>
                    <a:schemeClr val="bg1"/>
                  </a:solidFill>
                </a:rPr>
                <a:t>FNOL application</a:t>
              </a:r>
            </a:p>
          </p:txBody>
        </p:sp>
      </p:grpSp>
      <p:sp>
        <p:nvSpPr>
          <p:cNvPr id="9220" name="Rectangle 6"/>
          <p:cNvSpPr>
            <a:spLocks noGrp="1" noChangeArrowheads="1"/>
          </p:cNvSpPr>
          <p:nvPr>
            <p:ph type="title"/>
          </p:nvPr>
        </p:nvSpPr>
        <p:spPr>
          <a:xfrm>
            <a:off x="495300" y="166688"/>
            <a:ext cx="8318500" cy="742950"/>
          </a:xfrm>
        </p:spPr>
        <p:txBody>
          <a:bodyPr/>
          <a:lstStyle/>
          <a:p>
            <a:pPr eaLnBrk="1" hangingPunct="1"/>
            <a:r>
              <a:rPr lang="en-US"/>
              <a:t>The intake process: automated claim setup:</a:t>
            </a:r>
            <a:br>
              <a:rPr lang="en-US"/>
            </a:br>
            <a:r>
              <a:rPr lang="en-US" sz="2600"/>
              <a:t>Configurator view</a:t>
            </a:r>
          </a:p>
        </p:txBody>
      </p:sp>
      <p:sp>
        <p:nvSpPr>
          <p:cNvPr id="9221"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8"/>
          <p:cNvSpPr>
            <a:spLocks noChangeShapeType="1"/>
          </p:cNvSpPr>
          <p:nvPr/>
        </p:nvSpPr>
        <p:spPr bwMode="auto">
          <a:xfrm flipV="1">
            <a:off x="688975" y="3141663"/>
            <a:ext cx="56197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9"/>
          <p:cNvGrpSpPr>
            <a:grpSpLocks/>
          </p:cNvGrpSpPr>
          <p:nvPr/>
        </p:nvGrpSpPr>
        <p:grpSpPr bwMode="auto">
          <a:xfrm>
            <a:off x="7304088" y="1295400"/>
            <a:ext cx="1531937" cy="1119188"/>
            <a:chOff x="3489" y="1539"/>
            <a:chExt cx="965" cy="705"/>
          </a:xfrm>
        </p:grpSpPr>
        <p:sp>
          <p:nvSpPr>
            <p:cNvPr id="9246" name="Rectangle 10"/>
            <p:cNvSpPr>
              <a:spLocks noChangeArrowheads="1"/>
            </p:cNvSpPr>
            <p:nvPr/>
          </p:nvSpPr>
          <p:spPr bwMode="auto">
            <a:xfrm>
              <a:off x="3495"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7" name="Text Box 11"/>
            <p:cNvSpPr txBox="1">
              <a:spLocks noChangeArrowheads="1"/>
            </p:cNvSpPr>
            <p:nvPr/>
          </p:nvSpPr>
          <p:spPr bwMode="auto">
            <a:xfrm>
              <a:off x="3489" y="1539"/>
              <a:ext cx="96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Preupdate + validate</a:t>
              </a:r>
              <a:br>
                <a:rPr lang="en-US" sz="2200">
                  <a:solidFill>
                    <a:schemeClr val="bg1"/>
                  </a:solidFill>
                </a:rPr>
              </a:br>
              <a:r>
                <a:rPr lang="en-US" sz="2200">
                  <a:solidFill>
                    <a:schemeClr val="bg1"/>
                  </a:solidFill>
                </a:rPr>
                <a:t>claim</a:t>
              </a:r>
            </a:p>
          </p:txBody>
        </p:sp>
      </p:grpSp>
      <p:sp>
        <p:nvSpPr>
          <p:cNvPr id="9224" name="Line 14"/>
          <p:cNvSpPr>
            <a:spLocks noChangeShapeType="1"/>
          </p:cNvSpPr>
          <p:nvPr/>
        </p:nvSpPr>
        <p:spPr bwMode="auto">
          <a:xfrm>
            <a:off x="7229475" y="3536950"/>
            <a:ext cx="1841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15"/>
          <p:cNvGrpSpPr>
            <a:grpSpLocks/>
          </p:cNvGrpSpPr>
          <p:nvPr/>
        </p:nvGrpSpPr>
        <p:grpSpPr bwMode="auto">
          <a:xfrm>
            <a:off x="503238" y="1030288"/>
            <a:ext cx="2516187" cy="1119187"/>
            <a:chOff x="249" y="3010"/>
            <a:chExt cx="1585" cy="705"/>
          </a:xfrm>
        </p:grpSpPr>
        <p:sp>
          <p:nvSpPr>
            <p:cNvPr id="9244"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5" name="Text Box 17"/>
            <p:cNvSpPr txBox="1">
              <a:spLocks noChangeArrowheads="1"/>
            </p:cNvSpPr>
            <p:nvPr/>
          </p:nvSpPr>
          <p:spPr bwMode="auto">
            <a:xfrm>
              <a:off x="307" y="3046"/>
              <a:ext cx="146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Claim is entered in New Claim Wizard</a:t>
              </a:r>
            </a:p>
          </p:txBody>
        </p:sp>
      </p:grpSp>
      <p:grpSp>
        <p:nvGrpSpPr>
          <p:cNvPr id="9226" name="Group 18"/>
          <p:cNvGrpSpPr>
            <a:grpSpLocks/>
          </p:cNvGrpSpPr>
          <p:nvPr/>
        </p:nvGrpSpPr>
        <p:grpSpPr bwMode="auto">
          <a:xfrm flipV="1">
            <a:off x="673100" y="3854450"/>
            <a:ext cx="561975" cy="1004888"/>
            <a:chOff x="502" y="1391"/>
            <a:chExt cx="603" cy="633"/>
          </a:xfrm>
        </p:grpSpPr>
        <p:sp>
          <p:nvSpPr>
            <p:cNvPr id="9242"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43"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7" name="Rectangle 21"/>
          <p:cNvSpPr>
            <a:spLocks noChangeArrowheads="1"/>
          </p:cNvSpPr>
          <p:nvPr/>
        </p:nvSpPr>
        <p:spPr bwMode="auto">
          <a:xfrm>
            <a:off x="1725613" y="2927350"/>
            <a:ext cx="1333500" cy="1119188"/>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8" name="Rectangle 22"/>
          <p:cNvSpPr>
            <a:spLocks noChangeArrowheads="1"/>
          </p:cNvSpPr>
          <p:nvPr/>
        </p:nvSpPr>
        <p:spPr bwMode="auto">
          <a:xfrm>
            <a:off x="3160713" y="2932113"/>
            <a:ext cx="1196975" cy="1119187"/>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9229" name="Rectangle 23"/>
          <p:cNvSpPr>
            <a:spLocks noChangeArrowheads="1"/>
          </p:cNvSpPr>
          <p:nvPr/>
        </p:nvSpPr>
        <p:spPr bwMode="auto">
          <a:xfrm>
            <a:off x="4457700" y="2935288"/>
            <a:ext cx="1511300" cy="1119187"/>
          </a:xfrm>
          <a:prstGeom prst="rect">
            <a:avLst/>
          </a:prstGeom>
          <a:solidFill>
            <a:schemeClr val="tx1">
              <a:alpha val="50195"/>
            </a:schemeClr>
          </a:solidFill>
          <a:ln w="28575" algn="ctr">
            <a:solidFill>
              <a:schemeClr val="bg1"/>
            </a:solidFill>
            <a:miter lim="800000"/>
            <a:headEnd/>
            <a:tailEnd/>
          </a:ln>
        </p:spPr>
        <p:txBody>
          <a:bodyPr lIns="0" tIns="0" rIns="0" bIns="0" anchor="ctr"/>
          <a:lstStyle/>
          <a:p>
            <a:endParaRPr lang="en-US"/>
          </a:p>
        </p:txBody>
      </p:sp>
      <p:sp>
        <p:nvSpPr>
          <p:cNvPr id="9230" name="Text Box 26"/>
          <p:cNvSpPr txBox="1">
            <a:spLocks noChangeArrowheads="1"/>
          </p:cNvSpPr>
          <p:nvPr/>
        </p:nvSpPr>
        <p:spPr bwMode="auto">
          <a:xfrm>
            <a:off x="1711325" y="3152775"/>
            <a:ext cx="13525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Segment</a:t>
            </a:r>
            <a:br>
              <a:rPr lang="en-US" sz="2200">
                <a:solidFill>
                  <a:schemeClr val="bg1"/>
                </a:solidFill>
              </a:rPr>
            </a:br>
            <a:r>
              <a:rPr lang="en-US" sz="2200">
                <a:solidFill>
                  <a:schemeClr val="bg1"/>
                </a:solidFill>
              </a:rPr>
              <a:t>claim</a:t>
            </a:r>
          </a:p>
        </p:txBody>
      </p:sp>
      <p:sp>
        <p:nvSpPr>
          <p:cNvPr id="9231" name="Text Box 27"/>
          <p:cNvSpPr txBox="1">
            <a:spLocks noChangeArrowheads="1"/>
          </p:cNvSpPr>
          <p:nvPr/>
        </p:nvSpPr>
        <p:spPr bwMode="auto">
          <a:xfrm>
            <a:off x="3144838" y="3157538"/>
            <a:ext cx="121443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Assign</a:t>
            </a:r>
            <a:br>
              <a:rPr lang="en-US" sz="2200">
                <a:solidFill>
                  <a:schemeClr val="bg1"/>
                </a:solidFill>
              </a:rPr>
            </a:br>
            <a:r>
              <a:rPr lang="en-US" sz="2200">
                <a:solidFill>
                  <a:schemeClr val="bg1"/>
                </a:solidFill>
              </a:rPr>
              <a:t>claim</a:t>
            </a:r>
          </a:p>
        </p:txBody>
      </p:sp>
      <p:sp>
        <p:nvSpPr>
          <p:cNvPr id="9232" name="Text Box 28"/>
          <p:cNvSpPr txBox="1">
            <a:spLocks noChangeArrowheads="1"/>
          </p:cNvSpPr>
          <p:nvPr/>
        </p:nvSpPr>
        <p:spPr bwMode="auto">
          <a:xfrm>
            <a:off x="4443413" y="2989263"/>
            <a:ext cx="1531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Create and assign activities</a:t>
            </a:r>
          </a:p>
        </p:txBody>
      </p:sp>
      <p:sp>
        <p:nvSpPr>
          <p:cNvPr id="9233"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Automated Claim Setup</a:t>
            </a:r>
          </a:p>
        </p:txBody>
      </p:sp>
      <p:sp>
        <p:nvSpPr>
          <p:cNvPr id="923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200">
                <a:solidFill>
                  <a:schemeClr val="bg1"/>
                </a:solidFill>
              </a:rPr>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b="0" kern="0">
                <a:solidFill>
                  <a:schemeClr val="bg1"/>
                </a:solidFill>
                <a:latin typeface="+mn-lt"/>
              </a:rPr>
              <a:t>Prepare claim for adjudication</a:t>
            </a:r>
            <a:endParaRPr lang="en-US" sz="2400" b="0" kern="0" dirty="0">
              <a:solidFill>
                <a:schemeClr val="bg1"/>
              </a:solidFill>
              <a:latin typeface="+mn-lt"/>
            </a:endParaRPr>
          </a:p>
        </p:txBody>
      </p:sp>
      <p:sp>
        <p:nvSpPr>
          <p:cNvPr id="33" name="Rectangle 14"/>
          <p:cNvSpPr>
            <a:spLocks noChangeArrowheads="1"/>
          </p:cNvSpPr>
          <p:nvPr/>
        </p:nvSpPr>
        <p:spPr bwMode="auto">
          <a:xfrm>
            <a:off x="1341438" y="2928938"/>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dirty="0" err="1">
                <a:solidFill>
                  <a:srgbClr val="000000"/>
                </a:solidFill>
              </a:rPr>
              <a:t>Presetup</a:t>
            </a:r>
            <a:endParaRPr lang="en-US" dirty="0">
              <a:solidFill>
                <a:srgbClr val="000000"/>
              </a:solidFill>
            </a:endParaRPr>
          </a:p>
        </p:txBody>
      </p:sp>
      <p:sp>
        <p:nvSpPr>
          <p:cNvPr id="9238" name="Rectangle 14"/>
          <p:cNvSpPr>
            <a:spLocks noChangeArrowheads="1"/>
          </p:cNvSpPr>
          <p:nvPr/>
        </p:nvSpPr>
        <p:spPr bwMode="auto">
          <a:xfrm>
            <a:off x="198438" y="4283075"/>
            <a:ext cx="1157287" cy="274638"/>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Loaded</a:t>
            </a:r>
          </a:p>
        </p:txBody>
      </p:sp>
      <p:sp>
        <p:nvSpPr>
          <p:cNvPr id="35" name="Rectangle 14"/>
          <p:cNvSpPr>
            <a:spLocks noChangeArrowheads="1"/>
          </p:cNvSpPr>
          <p:nvPr/>
        </p:nvSpPr>
        <p:spPr bwMode="auto">
          <a:xfrm>
            <a:off x="6065838" y="2944813"/>
            <a:ext cx="303212" cy="1125537"/>
          </a:xfrm>
          <a:prstGeom prst="rect">
            <a:avLst/>
          </a:prstGeom>
          <a:solidFill>
            <a:schemeClr val="tx1"/>
          </a:solidFill>
          <a:ln w="28575" algn="ctr">
            <a:solidFill>
              <a:schemeClr val="bg1"/>
            </a:solidFill>
            <a:miter lim="800000"/>
            <a:headEnd/>
            <a:tailEnd/>
          </a:ln>
        </p:spPr>
        <p:txBody>
          <a:bodyPr vert="vert" wrap="none" lIns="0" tIns="0" rIns="0" bIns="0" anchor="ctr"/>
          <a:lstStyle/>
          <a:p>
            <a:pPr>
              <a:defRPr/>
            </a:pPr>
            <a:r>
              <a:rPr lang="en-US" sz="1800" dirty="0" err="1">
                <a:solidFill>
                  <a:srgbClr val="000000"/>
                </a:solidFill>
              </a:rPr>
              <a:t>Postsetup</a:t>
            </a:r>
            <a:endParaRPr lang="en-US" sz="1800" dirty="0">
              <a:solidFill>
                <a:srgbClr val="000000"/>
              </a:solidFill>
            </a:endParaRPr>
          </a:p>
        </p:txBody>
      </p:sp>
      <p:sp>
        <p:nvSpPr>
          <p:cNvPr id="9240" name="Rectangle 14"/>
          <p:cNvSpPr>
            <a:spLocks noChangeArrowheads="1"/>
          </p:cNvSpPr>
          <p:nvPr/>
        </p:nvSpPr>
        <p:spPr bwMode="auto">
          <a:xfrm>
            <a:off x="6461125" y="2928938"/>
            <a:ext cx="1158875" cy="1125537"/>
          </a:xfrm>
          <a:prstGeom prst="rect">
            <a:avLst/>
          </a:prstGeom>
          <a:solidFill>
            <a:schemeClr val="tx1"/>
          </a:solidFill>
          <a:ln w="28575" algn="ctr">
            <a:solidFill>
              <a:schemeClr val="bg1"/>
            </a:solidFill>
            <a:miter lim="800000"/>
            <a:headEnd/>
            <a:tailEnd/>
          </a:ln>
        </p:spPr>
        <p:txBody>
          <a:bodyPr wrap="none" lIns="0" tIns="0" rIns="0" bIns="0" anchor="ctr"/>
          <a:lstStyle/>
          <a:p>
            <a:r>
              <a:rPr lang="en-US">
                <a:solidFill>
                  <a:srgbClr val="000000"/>
                </a:solidFill>
              </a:rPr>
              <a:t>Initial</a:t>
            </a:r>
            <a:br>
              <a:rPr lang="en-US">
                <a:solidFill>
                  <a:srgbClr val="000000"/>
                </a:solidFill>
              </a:rPr>
            </a:br>
            <a:r>
              <a:rPr lang="en-US">
                <a:solidFill>
                  <a:srgbClr val="000000"/>
                </a:solidFill>
              </a:rPr>
              <a:t> Reserve</a:t>
            </a:r>
          </a:p>
        </p:txBody>
      </p:sp>
      <p:cxnSp>
        <p:nvCxnSpPr>
          <p:cNvPr id="9241" name="Elbow Connector 37"/>
          <p:cNvCxnSpPr>
            <a:cxnSpLocks noChangeShapeType="1"/>
            <a:stCxn id="9218" idx="3"/>
            <a:endCxn id="9246" idx="2"/>
          </p:cNvCxnSpPr>
          <p:nvPr/>
        </p:nvCxnSpPr>
        <p:spPr bwMode="auto">
          <a:xfrm flipV="1">
            <a:off x="7772400" y="2414588"/>
            <a:ext cx="296863" cy="1093787"/>
          </a:xfrm>
          <a:prstGeom prst="bentConnector2">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2813" y="3087688"/>
            <a:ext cx="1277937" cy="969962"/>
            <a:chOff x="565" y="1901"/>
            <a:chExt cx="805" cy="611"/>
          </a:xfrm>
        </p:grpSpPr>
        <p:sp>
          <p:nvSpPr>
            <p:cNvPr id="10293" name="AutoShape 3"/>
            <p:cNvSpPr>
              <a:spLocks noChangeArrowheads="1"/>
            </p:cNvSpPr>
            <p:nvPr/>
          </p:nvSpPr>
          <p:spPr bwMode="auto">
            <a:xfrm>
              <a:off x="565" y="1901"/>
              <a:ext cx="805" cy="611"/>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4" name="Text Box 4"/>
            <p:cNvSpPr txBox="1">
              <a:spLocks noChangeArrowheads="1"/>
            </p:cNvSpPr>
            <p:nvPr/>
          </p:nvSpPr>
          <p:spPr bwMode="auto">
            <a:xfrm>
              <a:off x="598" y="1918"/>
              <a:ext cx="73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a:t>
              </a:r>
              <a:br>
                <a:rPr lang="en-US">
                  <a:solidFill>
                    <a:schemeClr val="bg1"/>
                  </a:solidFill>
                </a:rPr>
              </a:br>
              <a:r>
                <a:rPr lang="en-US">
                  <a:solidFill>
                    <a:schemeClr val="bg1"/>
                  </a:solidFill>
                </a:rPr>
                <a:t>outside</a:t>
              </a:r>
              <a:br>
                <a:rPr lang="en-US">
                  <a:solidFill>
                    <a:schemeClr val="bg1"/>
                  </a:solidFill>
                </a:rPr>
              </a:br>
              <a:r>
                <a:rPr lang="en-US">
                  <a:solidFill>
                    <a:schemeClr val="bg1"/>
                  </a:solidFill>
                </a:rPr>
                <a:t>setup</a:t>
              </a:r>
            </a:p>
          </p:txBody>
        </p:sp>
      </p:grpSp>
      <p:sp>
        <p:nvSpPr>
          <p:cNvPr id="10243" name="Rectangle 5"/>
          <p:cNvSpPr>
            <a:spLocks noGrp="1" noChangeArrowheads="1"/>
          </p:cNvSpPr>
          <p:nvPr>
            <p:ph type="title"/>
          </p:nvPr>
        </p:nvSpPr>
        <p:spPr/>
        <p:txBody>
          <a:bodyPr/>
          <a:lstStyle/>
          <a:p>
            <a:pPr eaLnBrk="1" hangingPunct="1"/>
            <a:r>
              <a:rPr lang="en-US" dirty="0"/>
              <a:t>Claim setup rules</a:t>
            </a:r>
          </a:p>
        </p:txBody>
      </p:sp>
      <p:sp>
        <p:nvSpPr>
          <p:cNvPr id="10244" name="Rectangle 6"/>
          <p:cNvSpPr>
            <a:spLocks noGrp="1" noChangeArrowheads="1"/>
          </p:cNvSpPr>
          <p:nvPr>
            <p:ph idx="1"/>
          </p:nvPr>
        </p:nvSpPr>
        <p:spPr>
          <a:xfrm>
            <a:off x="519113" y="1192213"/>
            <a:ext cx="4970462" cy="5197475"/>
          </a:xfrm>
        </p:spPr>
        <p:txBody>
          <a:bodyPr/>
          <a:lstStyle/>
          <a:p>
            <a:pPr>
              <a:buFont typeface="Arial" charset="0"/>
              <a:buChar char="•"/>
            </a:pPr>
            <a:r>
              <a:rPr lang="en-US"/>
              <a:t>Series of rules executed to complete claim setup</a:t>
            </a:r>
          </a:p>
          <a:p>
            <a:pPr>
              <a:buFont typeface="Arial" charset="0"/>
              <a:buChar char="•"/>
            </a:pPr>
            <a:endParaRPr lang="en-US"/>
          </a:p>
          <a:p>
            <a:pPr>
              <a:buFont typeface="Arial" charset="0"/>
              <a:buChar char="•"/>
            </a:pPr>
            <a:endParaRPr lang="en-US"/>
          </a:p>
          <a:p>
            <a:pPr>
              <a:buFont typeface="Arial" charset="0"/>
              <a:buChar char="•"/>
            </a:pPr>
            <a:endParaRPr lang="en-US" sz="3200"/>
          </a:p>
          <a:p>
            <a:pPr>
              <a:buFont typeface="Arial" charset="0"/>
              <a:buChar char="•"/>
            </a:pPr>
            <a:endParaRPr lang="en-US" sz="3200"/>
          </a:p>
          <a:p>
            <a:pPr>
              <a:buFont typeface="Arial" charset="0"/>
              <a:buChar char="•"/>
            </a:pPr>
            <a:r>
              <a:rPr lang="en-US"/>
              <a:t>For most rules, there are both Claim-level and exposure-level rules</a:t>
            </a:r>
          </a:p>
          <a:p>
            <a:pPr lvl="1"/>
            <a:r>
              <a:rPr lang="en-US"/>
              <a:t>In most cases, claim-level rules run before exposure-level rules</a:t>
            </a:r>
          </a:p>
        </p:txBody>
      </p:sp>
      <p:grpSp>
        <p:nvGrpSpPr>
          <p:cNvPr id="10245" name="Group 57"/>
          <p:cNvGrpSpPr>
            <a:grpSpLocks/>
          </p:cNvGrpSpPr>
          <p:nvPr/>
        </p:nvGrpSpPr>
        <p:grpSpPr bwMode="auto">
          <a:xfrm>
            <a:off x="7883525" y="3227388"/>
            <a:ext cx="1136650" cy="723900"/>
            <a:chOff x="4996" y="2003"/>
            <a:chExt cx="716" cy="456"/>
          </a:xfrm>
        </p:grpSpPr>
        <p:sp>
          <p:nvSpPr>
            <p:cNvPr id="10288" name="AutoShape 55"/>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89" name="AutoShape 53"/>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0290" name="Group 7"/>
            <p:cNvGrpSpPr>
              <a:grpSpLocks/>
            </p:cNvGrpSpPr>
            <p:nvPr/>
          </p:nvGrpSpPr>
          <p:grpSpPr bwMode="auto">
            <a:xfrm>
              <a:off x="5032" y="2051"/>
              <a:ext cx="680" cy="408"/>
              <a:chOff x="1376" y="2523"/>
              <a:chExt cx="680" cy="408"/>
            </a:xfrm>
          </p:grpSpPr>
          <p:sp>
            <p:nvSpPr>
              <p:cNvPr id="10291" name="AutoShape 8"/>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92" name="Text Box 9"/>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sp>
        <p:nvSpPr>
          <p:cNvPr id="10246"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7"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8"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9"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0"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3" name="Group 17"/>
          <p:cNvGrpSpPr>
            <a:grpSpLocks/>
          </p:cNvGrpSpPr>
          <p:nvPr/>
        </p:nvGrpSpPr>
        <p:grpSpPr bwMode="auto">
          <a:xfrm>
            <a:off x="5849938" y="1916113"/>
            <a:ext cx="1854200" cy="484187"/>
            <a:chOff x="757" y="1967"/>
            <a:chExt cx="1168" cy="305"/>
          </a:xfrm>
        </p:grpSpPr>
        <p:sp>
          <p:nvSpPr>
            <p:cNvPr id="1028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0254" name="Group 20"/>
          <p:cNvGrpSpPr>
            <a:grpSpLocks/>
          </p:cNvGrpSpPr>
          <p:nvPr/>
        </p:nvGrpSpPr>
        <p:grpSpPr bwMode="auto">
          <a:xfrm>
            <a:off x="5838825" y="427038"/>
            <a:ext cx="1854200" cy="484187"/>
            <a:chOff x="757" y="1967"/>
            <a:chExt cx="1168" cy="305"/>
          </a:xfrm>
        </p:grpSpPr>
        <p:sp>
          <p:nvSpPr>
            <p:cNvPr id="1028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Loaded</a:t>
              </a:r>
            </a:p>
          </p:txBody>
        </p:sp>
      </p:grpSp>
      <p:grpSp>
        <p:nvGrpSpPr>
          <p:cNvPr id="10255" name="Group 23"/>
          <p:cNvGrpSpPr>
            <a:grpSpLocks/>
          </p:cNvGrpSpPr>
          <p:nvPr/>
        </p:nvGrpSpPr>
        <p:grpSpPr bwMode="auto">
          <a:xfrm>
            <a:off x="5838825" y="1181100"/>
            <a:ext cx="1854200" cy="484188"/>
            <a:chOff x="757" y="1967"/>
            <a:chExt cx="1168" cy="305"/>
          </a:xfrm>
        </p:grpSpPr>
        <p:sp>
          <p:nvSpPr>
            <p:cNvPr id="1028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chemeClr val="bg1"/>
                  </a:solidFill>
                </a:rPr>
                <a:t>Presetup</a:t>
              </a:r>
              <a:endParaRPr lang="en-US" dirty="0">
                <a:solidFill>
                  <a:schemeClr val="bg1"/>
                </a:solidFill>
              </a:endParaRPr>
            </a:p>
          </p:txBody>
        </p:sp>
      </p:grpSp>
      <p:grpSp>
        <p:nvGrpSpPr>
          <p:cNvPr id="10256" name="Group 26"/>
          <p:cNvGrpSpPr>
            <a:grpSpLocks/>
          </p:cNvGrpSpPr>
          <p:nvPr/>
        </p:nvGrpSpPr>
        <p:grpSpPr bwMode="auto">
          <a:xfrm>
            <a:off x="5838825" y="3360738"/>
            <a:ext cx="1854200" cy="484187"/>
            <a:chOff x="757" y="1967"/>
            <a:chExt cx="1168" cy="305"/>
          </a:xfrm>
        </p:grpSpPr>
        <p:sp>
          <p:nvSpPr>
            <p:cNvPr id="1028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8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0257" name="Group 29"/>
          <p:cNvGrpSpPr>
            <a:grpSpLocks/>
          </p:cNvGrpSpPr>
          <p:nvPr/>
        </p:nvGrpSpPr>
        <p:grpSpPr bwMode="auto">
          <a:xfrm>
            <a:off x="5838825" y="4087813"/>
            <a:ext cx="1854200" cy="484187"/>
            <a:chOff x="757" y="1967"/>
            <a:chExt cx="1168" cy="305"/>
          </a:xfrm>
        </p:grpSpPr>
        <p:sp>
          <p:nvSpPr>
            <p:cNvPr id="1027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0258" name="Group 32"/>
          <p:cNvGrpSpPr>
            <a:grpSpLocks/>
          </p:cNvGrpSpPr>
          <p:nvPr/>
        </p:nvGrpSpPr>
        <p:grpSpPr bwMode="auto">
          <a:xfrm>
            <a:off x="5840413" y="4814888"/>
            <a:ext cx="1854200" cy="484187"/>
            <a:chOff x="757" y="1967"/>
            <a:chExt cx="1168" cy="305"/>
          </a:xfrm>
        </p:grpSpPr>
        <p:sp>
          <p:nvSpPr>
            <p:cNvPr id="10276"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77"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0259" name="Group 35"/>
          <p:cNvGrpSpPr>
            <a:grpSpLocks/>
          </p:cNvGrpSpPr>
          <p:nvPr/>
        </p:nvGrpSpPr>
        <p:grpSpPr bwMode="auto">
          <a:xfrm>
            <a:off x="5851525" y="2633663"/>
            <a:ext cx="1841500" cy="482600"/>
            <a:chOff x="1419" y="1712"/>
            <a:chExt cx="1160" cy="304"/>
          </a:xfrm>
        </p:grpSpPr>
        <p:sp>
          <p:nvSpPr>
            <p:cNvPr id="1027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0260" name="Group 38"/>
          <p:cNvGrpSpPr>
            <a:grpSpLocks/>
          </p:cNvGrpSpPr>
          <p:nvPr/>
        </p:nvGrpSpPr>
        <p:grpSpPr bwMode="auto">
          <a:xfrm>
            <a:off x="5843588" y="5541963"/>
            <a:ext cx="1841500" cy="482600"/>
            <a:chOff x="1419" y="1712"/>
            <a:chExt cx="1160" cy="304"/>
          </a:xfrm>
        </p:grpSpPr>
        <p:sp>
          <p:nvSpPr>
            <p:cNvPr id="1027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0261" name="Group 41"/>
          <p:cNvGrpSpPr>
            <a:grpSpLocks/>
          </p:cNvGrpSpPr>
          <p:nvPr/>
        </p:nvGrpSpPr>
        <p:grpSpPr bwMode="auto">
          <a:xfrm>
            <a:off x="5843588" y="6010275"/>
            <a:ext cx="1841500" cy="482600"/>
            <a:chOff x="1419" y="1712"/>
            <a:chExt cx="1160" cy="304"/>
          </a:xfrm>
        </p:grpSpPr>
        <p:sp>
          <p:nvSpPr>
            <p:cNvPr id="10270"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71"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10262" name="Group 44"/>
          <p:cNvGrpSpPr>
            <a:grpSpLocks/>
          </p:cNvGrpSpPr>
          <p:nvPr/>
        </p:nvGrpSpPr>
        <p:grpSpPr bwMode="auto">
          <a:xfrm rot="5400000" flipH="1" flipV="1">
            <a:off x="7745413" y="3478213"/>
            <a:ext cx="127000" cy="222250"/>
            <a:chOff x="932" y="1079"/>
            <a:chExt cx="216" cy="923"/>
          </a:xfrm>
        </p:grpSpPr>
        <p:sp>
          <p:nvSpPr>
            <p:cNvPr id="10267" name="Freeform 4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68" name="Line 4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9" name="Line 4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0263" name="Group 48"/>
          <p:cNvGrpSpPr>
            <a:grpSpLocks/>
          </p:cNvGrpSpPr>
          <p:nvPr/>
        </p:nvGrpSpPr>
        <p:grpSpPr bwMode="auto">
          <a:xfrm>
            <a:off x="895350" y="2222500"/>
            <a:ext cx="1312863" cy="692150"/>
            <a:chOff x="1720" y="2626"/>
            <a:chExt cx="827" cy="436"/>
          </a:xfrm>
        </p:grpSpPr>
        <p:sp>
          <p:nvSpPr>
            <p:cNvPr id="10265" name="Rectangle 49"/>
            <p:cNvSpPr>
              <a:spLocks noChangeArrowheads="1"/>
            </p:cNvSpPr>
            <p:nvPr/>
          </p:nvSpPr>
          <p:spPr bwMode="auto">
            <a:xfrm>
              <a:off x="1720" y="2626"/>
              <a:ext cx="827" cy="436"/>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66" name="Text Box 50"/>
            <p:cNvSpPr txBox="1">
              <a:spLocks noChangeArrowheads="1"/>
            </p:cNvSpPr>
            <p:nvPr/>
          </p:nvSpPr>
          <p:spPr bwMode="auto">
            <a:xfrm>
              <a:off x="1758" y="2652"/>
              <a:ext cx="75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grpSp>
      <p:sp>
        <p:nvSpPr>
          <p:cNvPr id="10264" name="Rectangle 51"/>
          <p:cNvSpPr>
            <a:spLocks noChangeArrowheads="1"/>
          </p:cNvSpPr>
          <p:nvPr/>
        </p:nvSpPr>
        <p:spPr bwMode="auto">
          <a:xfrm>
            <a:off x="2012950" y="2119313"/>
            <a:ext cx="2271713"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Some are exclusive to setup; others are also used outside setup</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1126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t>Exposure in claim setup</a:t>
            </a:r>
          </a:p>
        </p:txBody>
      </p:sp>
      <p:sp>
        <p:nvSpPr>
          <p:cNvPr id="12291" name="Rectangle 6"/>
          <p:cNvSpPr>
            <a:spLocks noGrp="1" noChangeArrowheads="1"/>
          </p:cNvSpPr>
          <p:nvPr>
            <p:ph idx="1"/>
          </p:nvPr>
        </p:nvSpPr>
        <p:spPr>
          <a:xfrm>
            <a:off x="519113" y="798513"/>
            <a:ext cx="8274050" cy="3271837"/>
          </a:xfrm>
        </p:spPr>
        <p:txBody>
          <a:bodyPr/>
          <a:lstStyle/>
          <a:p>
            <a:pPr>
              <a:buFont typeface="Arial" charset="0"/>
              <a:buChar char="•"/>
            </a:pPr>
            <a:r>
              <a:rPr lang="en-US"/>
              <a:t>Can exist at the start of setup </a:t>
            </a:r>
          </a:p>
          <a:p>
            <a:pPr lvl="1"/>
            <a:r>
              <a:rPr lang="en-US"/>
              <a:t>Created during new claim wizard</a:t>
            </a:r>
          </a:p>
          <a:p>
            <a:pPr lvl="1"/>
            <a:r>
              <a:rPr lang="en-US"/>
              <a:t>Imported with imported claim</a:t>
            </a:r>
          </a:p>
          <a:p>
            <a:pPr>
              <a:buFont typeface="Arial" charset="0"/>
              <a:buChar char="•"/>
            </a:pPr>
            <a:r>
              <a:rPr lang="en-US"/>
              <a:t>Can be created during setup</a:t>
            </a:r>
          </a:p>
          <a:p>
            <a:pPr lvl="1"/>
            <a:r>
              <a:rPr lang="en-US"/>
              <a:t>Typically in Presetup rules</a:t>
            </a:r>
          </a:p>
          <a:p>
            <a:pPr>
              <a:buFont typeface="Arial" charset="0"/>
              <a:buChar char="•"/>
            </a:pPr>
            <a:r>
              <a:rPr lang="en-US"/>
              <a:t>May not be present at all</a:t>
            </a:r>
          </a:p>
          <a:p>
            <a:pPr lvl="1"/>
            <a:r>
              <a:rPr lang="en-US"/>
              <a:t>If no exposures exist, exposure-level rules are skipped </a:t>
            </a:r>
          </a:p>
        </p:txBody>
      </p:sp>
      <p:pic>
        <p:nvPicPr>
          <p:cNvPr id="2" name="Picture 1"/>
          <p:cNvPicPr>
            <a:picLocks noChangeAspect="1"/>
          </p:cNvPicPr>
          <p:nvPr/>
        </p:nvPicPr>
        <p:blipFill>
          <a:blip r:embed="rId3"/>
          <a:stretch>
            <a:fillRect/>
          </a:stretch>
        </p:blipFill>
        <p:spPr>
          <a:xfrm>
            <a:off x="140803" y="4070350"/>
            <a:ext cx="8652359" cy="216217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t>Loaded rules</a:t>
            </a:r>
          </a:p>
        </p:txBody>
      </p:sp>
      <p:sp>
        <p:nvSpPr>
          <p:cNvPr id="13315" name="Rectangle 9"/>
          <p:cNvSpPr>
            <a:spLocks noGrp="1" noChangeArrowheads="1"/>
          </p:cNvSpPr>
          <p:nvPr>
            <p:ph idx="1"/>
          </p:nvPr>
        </p:nvSpPr>
        <p:spPr>
          <a:xfrm>
            <a:off x="519113" y="1192213"/>
            <a:ext cx="4970462" cy="5197475"/>
          </a:xfrm>
        </p:spPr>
        <p:txBody>
          <a:bodyPr/>
          <a:lstStyle/>
          <a:p>
            <a:pPr>
              <a:buFont typeface="Arial" charset="0"/>
              <a:buChar char="•"/>
            </a:pPr>
            <a:r>
              <a:rPr lang="en-US" dirty="0"/>
              <a:t>Executed only for imported claims and exposures</a:t>
            </a:r>
          </a:p>
          <a:p>
            <a:pPr>
              <a:buFont typeface="Arial" charset="0"/>
              <a:buChar char="•"/>
            </a:pPr>
            <a:r>
              <a:rPr lang="en-US" dirty="0"/>
              <a:t>Purpose</a:t>
            </a:r>
          </a:p>
          <a:p>
            <a:pPr lvl="1"/>
            <a:r>
              <a:rPr lang="en-US" dirty="0"/>
              <a:t>Execute actions related to import</a:t>
            </a:r>
          </a:p>
          <a:p>
            <a:pPr>
              <a:buFont typeface="Arial" charset="0"/>
              <a:buChar char="•"/>
            </a:pPr>
            <a:r>
              <a:rPr lang="en-US" dirty="0"/>
              <a:t>Example</a:t>
            </a:r>
          </a:p>
          <a:p>
            <a:pPr lvl="1"/>
            <a:r>
              <a:rPr lang="en-US" dirty="0"/>
              <a:t>Log information about every claim received via FNOL import</a:t>
            </a:r>
          </a:p>
        </p:txBody>
      </p:sp>
      <p:sp>
        <p:nvSpPr>
          <p:cNvPr id="13316" name="Line 13"/>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7" name="Line 14"/>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Line 15"/>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6"/>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7"/>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8"/>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9"/>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3" name="Group 20"/>
          <p:cNvGrpSpPr>
            <a:grpSpLocks/>
          </p:cNvGrpSpPr>
          <p:nvPr/>
        </p:nvGrpSpPr>
        <p:grpSpPr bwMode="auto">
          <a:xfrm>
            <a:off x="5849938" y="1916113"/>
            <a:ext cx="1854200" cy="484187"/>
            <a:chOff x="757" y="1967"/>
            <a:chExt cx="1168" cy="305"/>
          </a:xfrm>
        </p:grpSpPr>
        <p:sp>
          <p:nvSpPr>
            <p:cNvPr id="1335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3324" name="Group 23"/>
          <p:cNvGrpSpPr>
            <a:grpSpLocks/>
          </p:cNvGrpSpPr>
          <p:nvPr/>
        </p:nvGrpSpPr>
        <p:grpSpPr bwMode="auto">
          <a:xfrm>
            <a:off x="5838825" y="427038"/>
            <a:ext cx="1854200" cy="484187"/>
            <a:chOff x="757" y="1967"/>
            <a:chExt cx="1168" cy="305"/>
          </a:xfrm>
        </p:grpSpPr>
        <p:sp>
          <p:nvSpPr>
            <p:cNvPr id="13356"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5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3325" name="Group 26"/>
          <p:cNvGrpSpPr>
            <a:grpSpLocks/>
          </p:cNvGrpSpPr>
          <p:nvPr/>
        </p:nvGrpSpPr>
        <p:grpSpPr bwMode="auto">
          <a:xfrm>
            <a:off x="5838825" y="1181100"/>
            <a:ext cx="1854200" cy="484188"/>
            <a:chOff x="757" y="1967"/>
            <a:chExt cx="1168" cy="305"/>
          </a:xfrm>
        </p:grpSpPr>
        <p:sp>
          <p:nvSpPr>
            <p:cNvPr id="1335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3326" name="Group 29"/>
          <p:cNvGrpSpPr>
            <a:grpSpLocks/>
          </p:cNvGrpSpPr>
          <p:nvPr/>
        </p:nvGrpSpPr>
        <p:grpSpPr bwMode="auto">
          <a:xfrm>
            <a:off x="5838825" y="3360738"/>
            <a:ext cx="1854200" cy="484187"/>
            <a:chOff x="757" y="1967"/>
            <a:chExt cx="1168" cy="305"/>
          </a:xfrm>
        </p:grpSpPr>
        <p:sp>
          <p:nvSpPr>
            <p:cNvPr id="1335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3327" name="Group 32"/>
          <p:cNvGrpSpPr>
            <a:grpSpLocks/>
          </p:cNvGrpSpPr>
          <p:nvPr/>
        </p:nvGrpSpPr>
        <p:grpSpPr bwMode="auto">
          <a:xfrm>
            <a:off x="5838825" y="4087813"/>
            <a:ext cx="1854200" cy="484187"/>
            <a:chOff x="757" y="1967"/>
            <a:chExt cx="1168" cy="305"/>
          </a:xfrm>
        </p:grpSpPr>
        <p:sp>
          <p:nvSpPr>
            <p:cNvPr id="13350" name="Rectangle 33"/>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5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3328" name="Group 35"/>
          <p:cNvGrpSpPr>
            <a:grpSpLocks/>
          </p:cNvGrpSpPr>
          <p:nvPr/>
        </p:nvGrpSpPr>
        <p:grpSpPr bwMode="auto">
          <a:xfrm>
            <a:off x="5840413" y="4814888"/>
            <a:ext cx="1854200" cy="484187"/>
            <a:chOff x="757" y="1967"/>
            <a:chExt cx="1168" cy="305"/>
          </a:xfrm>
        </p:grpSpPr>
        <p:sp>
          <p:nvSpPr>
            <p:cNvPr id="13348" name="Rectangle 36"/>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49" name="Text Box 3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3329" name="Group 38"/>
          <p:cNvGrpSpPr>
            <a:grpSpLocks/>
          </p:cNvGrpSpPr>
          <p:nvPr/>
        </p:nvGrpSpPr>
        <p:grpSpPr bwMode="auto">
          <a:xfrm>
            <a:off x="5851525" y="2633663"/>
            <a:ext cx="1841500" cy="482600"/>
            <a:chOff x="1419" y="1712"/>
            <a:chExt cx="1160" cy="304"/>
          </a:xfrm>
        </p:grpSpPr>
        <p:sp>
          <p:nvSpPr>
            <p:cNvPr id="1334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3330" name="Group 41"/>
          <p:cNvGrpSpPr>
            <a:grpSpLocks/>
          </p:cNvGrpSpPr>
          <p:nvPr/>
        </p:nvGrpSpPr>
        <p:grpSpPr bwMode="auto">
          <a:xfrm>
            <a:off x="5843588" y="5541963"/>
            <a:ext cx="1841500" cy="482600"/>
            <a:chOff x="1419" y="1712"/>
            <a:chExt cx="1160" cy="304"/>
          </a:xfrm>
        </p:grpSpPr>
        <p:sp>
          <p:nvSpPr>
            <p:cNvPr id="13344" name="AutoShape 42"/>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5"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3331" name="Group 44"/>
          <p:cNvGrpSpPr>
            <a:grpSpLocks/>
          </p:cNvGrpSpPr>
          <p:nvPr/>
        </p:nvGrpSpPr>
        <p:grpSpPr bwMode="auto">
          <a:xfrm>
            <a:off x="5843588" y="6010275"/>
            <a:ext cx="1841500" cy="482600"/>
            <a:chOff x="1419" y="1712"/>
            <a:chExt cx="1160" cy="304"/>
          </a:xfrm>
        </p:grpSpPr>
        <p:sp>
          <p:nvSpPr>
            <p:cNvPr id="13342" name="AutoShape 45"/>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43" name="Text Box 46"/>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3332" name="Text Box 51"/>
          <p:cNvSpPr txBox="1">
            <a:spLocks noChangeArrowheads="1"/>
          </p:cNvSpPr>
          <p:nvPr/>
        </p:nvSpPr>
        <p:spPr bwMode="auto">
          <a:xfrm>
            <a:off x="7762875" y="37941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3333" name="Group 62"/>
          <p:cNvGrpSpPr>
            <a:grpSpLocks/>
          </p:cNvGrpSpPr>
          <p:nvPr/>
        </p:nvGrpSpPr>
        <p:grpSpPr bwMode="auto">
          <a:xfrm>
            <a:off x="7697788" y="3227388"/>
            <a:ext cx="1322387" cy="723900"/>
            <a:chOff x="4849" y="2033"/>
            <a:chExt cx="833" cy="456"/>
          </a:xfrm>
        </p:grpSpPr>
        <p:sp>
          <p:nvSpPr>
            <p:cNvPr id="13334" name="AutoShape 53"/>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5" name="AutoShape 54"/>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6" name="AutoShape 56"/>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7" name="Text Box 57"/>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3338" name="Group 58"/>
            <p:cNvGrpSpPr>
              <a:grpSpLocks/>
            </p:cNvGrpSpPr>
            <p:nvPr/>
          </p:nvGrpSpPr>
          <p:grpSpPr bwMode="auto">
            <a:xfrm rot="5400000" flipH="1" flipV="1">
              <a:off x="4879" y="2191"/>
              <a:ext cx="80" cy="140"/>
              <a:chOff x="932" y="1079"/>
              <a:chExt cx="216" cy="923"/>
            </a:xfrm>
          </p:grpSpPr>
          <p:sp>
            <p:nvSpPr>
              <p:cNvPr id="13339" name="Freeform 59"/>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0" name="Line 60"/>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1" name="Line 61"/>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51" name="Rectangle 56"/>
          <p:cNvSpPr>
            <a:spLocks noChangeArrowheads="1"/>
          </p:cNvSpPr>
          <p:nvPr/>
        </p:nvSpPr>
        <p:spPr bwMode="auto">
          <a:xfrm>
            <a:off x="3014663" y="4456537"/>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52" name="Picture 57"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9800" y="3969174"/>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58"/>
          <p:cNvSpPr>
            <a:spLocks noChangeArrowheads="1"/>
          </p:cNvSpPr>
          <p:nvPr/>
        </p:nvSpPr>
        <p:spPr bwMode="auto">
          <a:xfrm>
            <a:off x="2897188" y="4339062"/>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54" name="Text Box 59"/>
          <p:cNvSpPr txBox="1">
            <a:spLocks noChangeArrowheads="1"/>
          </p:cNvSpPr>
          <p:nvPr/>
        </p:nvSpPr>
        <p:spPr bwMode="auto">
          <a:xfrm>
            <a:off x="3730625" y="4356524"/>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First</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Notice</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Application</a:t>
            </a:r>
          </a:p>
        </p:txBody>
      </p:sp>
      <p:pic>
        <p:nvPicPr>
          <p:cNvPr id="55" name="Picture 60"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9900" y="4389862"/>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2950" y="3786612"/>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Presetup rules</a:t>
            </a:r>
          </a:p>
        </p:txBody>
      </p:sp>
      <p:sp>
        <p:nvSpPr>
          <p:cNvPr id="14339" name="Rectangle 3"/>
          <p:cNvSpPr>
            <a:spLocks noGrp="1" noChangeArrowheads="1"/>
          </p:cNvSpPr>
          <p:nvPr>
            <p:ph idx="1"/>
          </p:nvPr>
        </p:nvSpPr>
        <p:spPr>
          <a:xfrm>
            <a:off x="519113" y="1192213"/>
            <a:ext cx="4970462" cy="5197475"/>
          </a:xfrm>
        </p:spPr>
        <p:txBody>
          <a:bodyPr/>
          <a:lstStyle/>
          <a:p>
            <a:pPr>
              <a:buFont typeface="Arial" charset="0"/>
              <a:buChar char="•"/>
            </a:pPr>
            <a:r>
              <a:rPr lang="en-US" dirty="0"/>
              <a:t>Purpose</a:t>
            </a:r>
          </a:p>
          <a:p>
            <a:pPr lvl="1"/>
            <a:r>
              <a:rPr lang="en-US" dirty="0"/>
              <a:t>Execute actions that must occur at beginning of setup process, particularly before segmentation</a:t>
            </a:r>
          </a:p>
          <a:p>
            <a:pPr>
              <a:buFont typeface="Arial" charset="0"/>
              <a:buChar char="•"/>
            </a:pPr>
            <a:r>
              <a:rPr lang="en-US" dirty="0"/>
              <a:t>Examples</a:t>
            </a:r>
          </a:p>
          <a:p>
            <a:pPr lvl="1"/>
            <a:r>
              <a:rPr lang="en-US" dirty="0"/>
              <a:t>Create "automated" exposures where need for exposure can be inferred</a:t>
            </a:r>
          </a:p>
          <a:p>
            <a:pPr lvl="2"/>
            <a:r>
              <a:rPr lang="en-US" dirty="0"/>
              <a:t>Example: If loss cause is "collision with vehicle", create vehicle collision exposure</a:t>
            </a:r>
          </a:p>
          <a:p>
            <a:pPr lvl="1"/>
            <a:r>
              <a:rPr lang="en-US" dirty="0"/>
              <a:t>Set deductible status to "unpaid"</a:t>
            </a:r>
          </a:p>
        </p:txBody>
      </p:sp>
      <p:sp>
        <p:nvSpPr>
          <p:cNvPr id="14340"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4"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6"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7" name="Group 14"/>
          <p:cNvGrpSpPr>
            <a:grpSpLocks/>
          </p:cNvGrpSpPr>
          <p:nvPr/>
        </p:nvGrpSpPr>
        <p:grpSpPr bwMode="auto">
          <a:xfrm>
            <a:off x="5849938" y="1916113"/>
            <a:ext cx="1854200" cy="484187"/>
            <a:chOff x="757" y="1967"/>
            <a:chExt cx="1168" cy="305"/>
          </a:xfrm>
        </p:grpSpPr>
        <p:sp>
          <p:nvSpPr>
            <p:cNvPr id="14382"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3"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4348" name="Group 17"/>
          <p:cNvGrpSpPr>
            <a:grpSpLocks/>
          </p:cNvGrpSpPr>
          <p:nvPr/>
        </p:nvGrpSpPr>
        <p:grpSpPr bwMode="auto">
          <a:xfrm>
            <a:off x="5838825" y="427038"/>
            <a:ext cx="1854200" cy="484187"/>
            <a:chOff x="757" y="1967"/>
            <a:chExt cx="1168" cy="305"/>
          </a:xfrm>
        </p:grpSpPr>
        <p:sp>
          <p:nvSpPr>
            <p:cNvPr id="14380"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81"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4349" name="Group 20"/>
          <p:cNvGrpSpPr>
            <a:grpSpLocks/>
          </p:cNvGrpSpPr>
          <p:nvPr/>
        </p:nvGrpSpPr>
        <p:grpSpPr bwMode="auto">
          <a:xfrm>
            <a:off x="5838825" y="1181100"/>
            <a:ext cx="1854200" cy="484188"/>
            <a:chOff x="757" y="1967"/>
            <a:chExt cx="1168" cy="305"/>
          </a:xfrm>
        </p:grpSpPr>
        <p:sp>
          <p:nvSpPr>
            <p:cNvPr id="14378"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7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4350" name="Group 23"/>
          <p:cNvGrpSpPr>
            <a:grpSpLocks/>
          </p:cNvGrpSpPr>
          <p:nvPr/>
        </p:nvGrpSpPr>
        <p:grpSpPr bwMode="auto">
          <a:xfrm>
            <a:off x="5838825" y="3360738"/>
            <a:ext cx="1854200" cy="484187"/>
            <a:chOff x="757" y="1967"/>
            <a:chExt cx="1168" cy="305"/>
          </a:xfrm>
        </p:grpSpPr>
        <p:sp>
          <p:nvSpPr>
            <p:cNvPr id="14376"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7"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4351" name="Group 26"/>
          <p:cNvGrpSpPr>
            <a:grpSpLocks/>
          </p:cNvGrpSpPr>
          <p:nvPr/>
        </p:nvGrpSpPr>
        <p:grpSpPr bwMode="auto">
          <a:xfrm>
            <a:off x="5838825" y="4087813"/>
            <a:ext cx="1854200" cy="484187"/>
            <a:chOff x="757" y="1967"/>
            <a:chExt cx="1168" cy="305"/>
          </a:xfrm>
        </p:grpSpPr>
        <p:sp>
          <p:nvSpPr>
            <p:cNvPr id="14374"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4352" name="Group 29"/>
          <p:cNvGrpSpPr>
            <a:grpSpLocks/>
          </p:cNvGrpSpPr>
          <p:nvPr/>
        </p:nvGrpSpPr>
        <p:grpSpPr bwMode="auto">
          <a:xfrm>
            <a:off x="5840413" y="4814888"/>
            <a:ext cx="1854200" cy="484187"/>
            <a:chOff x="757" y="1967"/>
            <a:chExt cx="1168" cy="305"/>
          </a:xfrm>
        </p:grpSpPr>
        <p:sp>
          <p:nvSpPr>
            <p:cNvPr id="14372"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4373"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4353" name="Group 32"/>
          <p:cNvGrpSpPr>
            <a:grpSpLocks/>
          </p:cNvGrpSpPr>
          <p:nvPr/>
        </p:nvGrpSpPr>
        <p:grpSpPr bwMode="auto">
          <a:xfrm>
            <a:off x="5851525" y="2633663"/>
            <a:ext cx="1841500" cy="482600"/>
            <a:chOff x="1419" y="1712"/>
            <a:chExt cx="1160" cy="304"/>
          </a:xfrm>
        </p:grpSpPr>
        <p:sp>
          <p:nvSpPr>
            <p:cNvPr id="14370"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71"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4354" name="Group 35"/>
          <p:cNvGrpSpPr>
            <a:grpSpLocks/>
          </p:cNvGrpSpPr>
          <p:nvPr/>
        </p:nvGrpSpPr>
        <p:grpSpPr bwMode="auto">
          <a:xfrm>
            <a:off x="5843588" y="5541963"/>
            <a:ext cx="1841500" cy="482600"/>
            <a:chOff x="1419" y="1712"/>
            <a:chExt cx="1160" cy="304"/>
          </a:xfrm>
        </p:grpSpPr>
        <p:sp>
          <p:nvSpPr>
            <p:cNvPr id="14368"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9"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4355" name="Group 38"/>
          <p:cNvGrpSpPr>
            <a:grpSpLocks/>
          </p:cNvGrpSpPr>
          <p:nvPr/>
        </p:nvGrpSpPr>
        <p:grpSpPr bwMode="auto">
          <a:xfrm>
            <a:off x="5843588" y="6010275"/>
            <a:ext cx="1841500" cy="482600"/>
            <a:chOff x="1419" y="1712"/>
            <a:chExt cx="1160" cy="304"/>
          </a:xfrm>
        </p:grpSpPr>
        <p:sp>
          <p:nvSpPr>
            <p:cNvPr id="1436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4356" name="Text Box 45"/>
          <p:cNvSpPr txBox="1">
            <a:spLocks noChangeArrowheads="1"/>
          </p:cNvSpPr>
          <p:nvPr/>
        </p:nvSpPr>
        <p:spPr bwMode="auto">
          <a:xfrm>
            <a:off x="7762875" y="1136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4357" name="Group 47"/>
          <p:cNvGrpSpPr>
            <a:grpSpLocks/>
          </p:cNvGrpSpPr>
          <p:nvPr/>
        </p:nvGrpSpPr>
        <p:grpSpPr bwMode="auto">
          <a:xfrm>
            <a:off x="7697788" y="3227388"/>
            <a:ext cx="1322387" cy="723900"/>
            <a:chOff x="4849" y="2033"/>
            <a:chExt cx="833" cy="456"/>
          </a:xfrm>
        </p:grpSpPr>
        <p:sp>
          <p:nvSpPr>
            <p:cNvPr id="14358"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9"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0"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61"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4362" name="Group 52"/>
            <p:cNvGrpSpPr>
              <a:grpSpLocks/>
            </p:cNvGrpSpPr>
            <p:nvPr/>
          </p:nvGrpSpPr>
          <p:grpSpPr bwMode="auto">
            <a:xfrm rot="5400000" flipH="1" flipV="1">
              <a:off x="4879" y="2191"/>
              <a:ext cx="80" cy="140"/>
              <a:chOff x="932" y="1079"/>
              <a:chExt cx="216" cy="923"/>
            </a:xfrm>
          </p:grpSpPr>
          <p:sp>
            <p:nvSpPr>
              <p:cNvPr id="14363"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64"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Segmentation rules</a:t>
            </a:r>
          </a:p>
        </p:txBody>
      </p:sp>
      <p:sp>
        <p:nvSpPr>
          <p:cNvPr id="15363"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"Segment" the object (identify high-level strategy for processing object)</a:t>
            </a:r>
          </a:p>
          <a:p>
            <a:pPr>
              <a:buFont typeface="Arial" charset="0"/>
              <a:buChar char="•"/>
            </a:pPr>
            <a:r>
              <a:rPr lang="en-US"/>
              <a:t>Examples</a:t>
            </a:r>
          </a:p>
          <a:p>
            <a:pPr lvl="1"/>
            <a:r>
              <a:rPr lang="en-US"/>
              <a:t>In workers' comp claim, if injury severity is "fatal", segment exposure as "complex"</a:t>
            </a:r>
          </a:p>
          <a:p>
            <a:pPr lvl="1"/>
            <a:r>
              <a:rPr lang="en-US"/>
              <a:t>In auto claim, if auto damage is only "broken windshield", segment claim as "simple - glass"</a:t>
            </a:r>
          </a:p>
          <a:p>
            <a:pPr>
              <a:buFont typeface="Arial" charset="0"/>
              <a:buChar char="•"/>
            </a:pPr>
            <a:r>
              <a:rPr lang="en-US"/>
              <a:t>Exposure-level rules execute before claim-level rules</a:t>
            </a:r>
          </a:p>
        </p:txBody>
      </p:sp>
      <p:sp>
        <p:nvSpPr>
          <p:cNvPr id="1536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1" name="Group 14"/>
          <p:cNvGrpSpPr>
            <a:grpSpLocks/>
          </p:cNvGrpSpPr>
          <p:nvPr/>
        </p:nvGrpSpPr>
        <p:grpSpPr bwMode="auto">
          <a:xfrm>
            <a:off x="5849938" y="1916113"/>
            <a:ext cx="1854200" cy="484187"/>
            <a:chOff x="757" y="1967"/>
            <a:chExt cx="1168" cy="305"/>
          </a:xfrm>
        </p:grpSpPr>
        <p:sp>
          <p:nvSpPr>
            <p:cNvPr id="15406"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40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5372" name="Group 17"/>
          <p:cNvGrpSpPr>
            <a:grpSpLocks/>
          </p:cNvGrpSpPr>
          <p:nvPr/>
        </p:nvGrpSpPr>
        <p:grpSpPr bwMode="auto">
          <a:xfrm>
            <a:off x="5838825" y="427038"/>
            <a:ext cx="1854200" cy="484187"/>
            <a:chOff x="757" y="1967"/>
            <a:chExt cx="1168" cy="305"/>
          </a:xfrm>
        </p:grpSpPr>
        <p:sp>
          <p:nvSpPr>
            <p:cNvPr id="1540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5373" name="Group 20"/>
          <p:cNvGrpSpPr>
            <a:grpSpLocks/>
          </p:cNvGrpSpPr>
          <p:nvPr/>
        </p:nvGrpSpPr>
        <p:grpSpPr bwMode="auto">
          <a:xfrm>
            <a:off x="5838825" y="1181100"/>
            <a:ext cx="1854200" cy="484188"/>
            <a:chOff x="757" y="1967"/>
            <a:chExt cx="1168" cy="305"/>
          </a:xfrm>
        </p:grpSpPr>
        <p:sp>
          <p:nvSpPr>
            <p:cNvPr id="1540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5374" name="Group 23"/>
          <p:cNvGrpSpPr>
            <a:grpSpLocks/>
          </p:cNvGrpSpPr>
          <p:nvPr/>
        </p:nvGrpSpPr>
        <p:grpSpPr bwMode="auto">
          <a:xfrm>
            <a:off x="5838825" y="3360738"/>
            <a:ext cx="1854200" cy="484187"/>
            <a:chOff x="757" y="1967"/>
            <a:chExt cx="1168" cy="305"/>
          </a:xfrm>
        </p:grpSpPr>
        <p:sp>
          <p:nvSpPr>
            <p:cNvPr id="1540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40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5375" name="Group 26"/>
          <p:cNvGrpSpPr>
            <a:grpSpLocks/>
          </p:cNvGrpSpPr>
          <p:nvPr/>
        </p:nvGrpSpPr>
        <p:grpSpPr bwMode="auto">
          <a:xfrm>
            <a:off x="5838825" y="4087813"/>
            <a:ext cx="1854200" cy="484187"/>
            <a:chOff x="757" y="1967"/>
            <a:chExt cx="1168" cy="305"/>
          </a:xfrm>
        </p:grpSpPr>
        <p:sp>
          <p:nvSpPr>
            <p:cNvPr id="15398"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9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5376" name="Group 29"/>
          <p:cNvGrpSpPr>
            <a:grpSpLocks/>
          </p:cNvGrpSpPr>
          <p:nvPr/>
        </p:nvGrpSpPr>
        <p:grpSpPr bwMode="auto">
          <a:xfrm>
            <a:off x="5840413" y="4814888"/>
            <a:ext cx="1854200" cy="484187"/>
            <a:chOff x="757" y="1967"/>
            <a:chExt cx="1168" cy="305"/>
          </a:xfrm>
        </p:grpSpPr>
        <p:sp>
          <p:nvSpPr>
            <p:cNvPr id="1539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539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5377" name="Group 32"/>
          <p:cNvGrpSpPr>
            <a:grpSpLocks/>
          </p:cNvGrpSpPr>
          <p:nvPr/>
        </p:nvGrpSpPr>
        <p:grpSpPr bwMode="auto">
          <a:xfrm>
            <a:off x="5851525" y="2633663"/>
            <a:ext cx="1841500" cy="482600"/>
            <a:chOff x="1419" y="1712"/>
            <a:chExt cx="1160" cy="304"/>
          </a:xfrm>
        </p:grpSpPr>
        <p:sp>
          <p:nvSpPr>
            <p:cNvPr id="1539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5378" name="Group 35"/>
          <p:cNvGrpSpPr>
            <a:grpSpLocks/>
          </p:cNvGrpSpPr>
          <p:nvPr/>
        </p:nvGrpSpPr>
        <p:grpSpPr bwMode="auto">
          <a:xfrm>
            <a:off x="5843588" y="5541963"/>
            <a:ext cx="1841500" cy="482600"/>
            <a:chOff x="1419" y="1712"/>
            <a:chExt cx="1160" cy="304"/>
          </a:xfrm>
        </p:grpSpPr>
        <p:sp>
          <p:nvSpPr>
            <p:cNvPr id="1539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5379" name="Group 38"/>
          <p:cNvGrpSpPr>
            <a:grpSpLocks/>
          </p:cNvGrpSpPr>
          <p:nvPr/>
        </p:nvGrpSpPr>
        <p:grpSpPr bwMode="auto">
          <a:xfrm>
            <a:off x="5843588" y="6010275"/>
            <a:ext cx="1841500" cy="482600"/>
            <a:chOff x="1419" y="1712"/>
            <a:chExt cx="1160" cy="304"/>
          </a:xfrm>
        </p:grpSpPr>
        <p:sp>
          <p:nvSpPr>
            <p:cNvPr id="1539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9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5380" name="Text Box 45"/>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15381" name="Group 46"/>
          <p:cNvGrpSpPr>
            <a:grpSpLocks/>
          </p:cNvGrpSpPr>
          <p:nvPr/>
        </p:nvGrpSpPr>
        <p:grpSpPr bwMode="auto">
          <a:xfrm>
            <a:off x="7697788" y="3227388"/>
            <a:ext cx="1322387" cy="723900"/>
            <a:chOff x="4849" y="2033"/>
            <a:chExt cx="833" cy="456"/>
          </a:xfrm>
        </p:grpSpPr>
        <p:sp>
          <p:nvSpPr>
            <p:cNvPr id="15382"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3"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4"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5385"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5386" name="Group 51"/>
            <p:cNvGrpSpPr>
              <a:grpSpLocks/>
            </p:cNvGrpSpPr>
            <p:nvPr/>
          </p:nvGrpSpPr>
          <p:grpSpPr bwMode="auto">
            <a:xfrm rot="5400000" flipH="1" flipV="1">
              <a:off x="4879" y="2191"/>
              <a:ext cx="80" cy="140"/>
              <a:chOff x="932" y="1079"/>
              <a:chExt cx="216" cy="923"/>
            </a:xfrm>
          </p:grpSpPr>
          <p:sp>
            <p:nvSpPr>
              <p:cNvPr id="15387"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88"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89"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dirty="0"/>
              <a:t>By the end of this lesson, you should be able to:</a:t>
            </a:r>
          </a:p>
          <a:p>
            <a:pPr lvl="1" eaLnBrk="1" hangingPunct="1"/>
            <a:endParaRPr lang="en-US" dirty="0"/>
          </a:p>
          <a:p>
            <a:pPr lvl="1" eaLnBrk="1" hangingPunct="1"/>
            <a:r>
              <a:rPr lang="en-US" dirty="0"/>
              <a:t>Describe the business rule set categories in ClaimCenter</a:t>
            </a:r>
          </a:p>
          <a:p>
            <a:pPr lvl="1" eaLnBrk="1" hangingPunct="1"/>
            <a:r>
              <a:rPr lang="en-US" dirty="0"/>
              <a:t>Describe how claim setup rules execute claim setup</a:t>
            </a:r>
          </a:p>
          <a:p>
            <a:pPr lvl="1" eaLnBrk="1" hangingPunct="1"/>
            <a:r>
              <a:rPr lang="en-US" dirty="0"/>
              <a:t>Write </a:t>
            </a:r>
            <a:r>
              <a:rPr lang="en-US" dirty="0" err="1"/>
              <a:t>presetup</a:t>
            </a:r>
            <a:r>
              <a:rPr lang="en-US" dirty="0"/>
              <a:t> rules</a:t>
            </a:r>
          </a:p>
          <a:p>
            <a:pPr lvl="1" eaLnBrk="1" hangingPunct="1"/>
            <a:r>
              <a:rPr lang="en-US" dirty="0"/>
              <a:t>Write segmentation rules</a:t>
            </a:r>
          </a:p>
          <a:p>
            <a:pPr lvl="1" eaLnBrk="1" hangingPunct="1"/>
            <a:r>
              <a:rPr lang="en-US" dirty="0"/>
              <a:t>Write </a:t>
            </a:r>
            <a:r>
              <a:rPr lang="en-US" dirty="0" err="1"/>
              <a:t>workplan</a:t>
            </a:r>
            <a:r>
              <a:rPr lang="en-US" dirty="0"/>
              <a:t> rules</a:t>
            </a:r>
          </a:p>
          <a:p>
            <a:pPr lvl="1" eaLnBrk="1" hangingPunct="1"/>
            <a:r>
              <a:rPr lang="en-US" dirty="0"/>
              <a:t>Manage activity patterns</a:t>
            </a:r>
          </a:p>
          <a:p>
            <a:pPr lvl="1" eaLnBrk="1" hangingPunct="1"/>
            <a:r>
              <a:rPr lang="en-US" dirty="0"/>
              <a:t>Describe the rules executed for exposure and activity setup</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Assignment rules</a:t>
            </a:r>
          </a:p>
        </p:txBody>
      </p:sp>
      <p:sp>
        <p:nvSpPr>
          <p:cNvPr id="16387"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Assign claim to group and user</a:t>
            </a:r>
          </a:p>
          <a:p>
            <a:pPr lvl="1"/>
            <a:r>
              <a:rPr lang="en-US"/>
              <a:t>Assign each exposure to group and user</a:t>
            </a:r>
          </a:p>
          <a:p>
            <a:pPr>
              <a:buFont typeface="Arial" charset="0"/>
              <a:buChar char="•"/>
            </a:pPr>
            <a:r>
              <a:rPr lang="en-US"/>
              <a:t>Examples</a:t>
            </a:r>
          </a:p>
          <a:p>
            <a:pPr lvl="1"/>
            <a:r>
              <a:rPr lang="en-US"/>
              <a:t>Assign workers' comp claim with segment "complex" to national "complex WC" group</a:t>
            </a:r>
          </a:p>
          <a:p>
            <a:pPr lvl="1"/>
            <a:r>
              <a:rPr lang="en-US"/>
              <a:t>Assign auto claims with segment "simple - auto glass" to auto glass group in same region as insured's address</a:t>
            </a:r>
          </a:p>
        </p:txBody>
      </p:sp>
      <p:sp>
        <p:nvSpPr>
          <p:cNvPr id="1638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5" name="Group 14"/>
          <p:cNvGrpSpPr>
            <a:grpSpLocks/>
          </p:cNvGrpSpPr>
          <p:nvPr/>
        </p:nvGrpSpPr>
        <p:grpSpPr bwMode="auto">
          <a:xfrm>
            <a:off x="5849938" y="1916113"/>
            <a:ext cx="1854200" cy="484187"/>
            <a:chOff x="757" y="1967"/>
            <a:chExt cx="1168" cy="305"/>
          </a:xfrm>
        </p:grpSpPr>
        <p:sp>
          <p:nvSpPr>
            <p:cNvPr id="1643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3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6396" name="Group 17"/>
          <p:cNvGrpSpPr>
            <a:grpSpLocks/>
          </p:cNvGrpSpPr>
          <p:nvPr/>
        </p:nvGrpSpPr>
        <p:grpSpPr bwMode="auto">
          <a:xfrm>
            <a:off x="5838825" y="427038"/>
            <a:ext cx="1854200" cy="484187"/>
            <a:chOff x="757" y="1967"/>
            <a:chExt cx="1168" cy="305"/>
          </a:xfrm>
        </p:grpSpPr>
        <p:sp>
          <p:nvSpPr>
            <p:cNvPr id="1642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6397" name="Group 20"/>
          <p:cNvGrpSpPr>
            <a:grpSpLocks/>
          </p:cNvGrpSpPr>
          <p:nvPr/>
        </p:nvGrpSpPr>
        <p:grpSpPr bwMode="auto">
          <a:xfrm>
            <a:off x="5838825" y="1181100"/>
            <a:ext cx="1854200" cy="484188"/>
            <a:chOff x="757" y="1967"/>
            <a:chExt cx="1168" cy="305"/>
          </a:xfrm>
        </p:grpSpPr>
        <p:sp>
          <p:nvSpPr>
            <p:cNvPr id="1642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6398" name="Group 23"/>
          <p:cNvGrpSpPr>
            <a:grpSpLocks/>
          </p:cNvGrpSpPr>
          <p:nvPr/>
        </p:nvGrpSpPr>
        <p:grpSpPr bwMode="auto">
          <a:xfrm>
            <a:off x="5838825" y="3360738"/>
            <a:ext cx="1854200" cy="484187"/>
            <a:chOff x="757" y="1967"/>
            <a:chExt cx="1168" cy="305"/>
          </a:xfrm>
        </p:grpSpPr>
        <p:sp>
          <p:nvSpPr>
            <p:cNvPr id="1642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6399" name="Group 26"/>
          <p:cNvGrpSpPr>
            <a:grpSpLocks/>
          </p:cNvGrpSpPr>
          <p:nvPr/>
        </p:nvGrpSpPr>
        <p:grpSpPr bwMode="auto">
          <a:xfrm>
            <a:off x="5838825" y="4087813"/>
            <a:ext cx="1854200" cy="484187"/>
            <a:chOff x="757" y="1967"/>
            <a:chExt cx="1168" cy="305"/>
          </a:xfrm>
        </p:grpSpPr>
        <p:sp>
          <p:nvSpPr>
            <p:cNvPr id="1642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6400" name="Group 29"/>
          <p:cNvGrpSpPr>
            <a:grpSpLocks/>
          </p:cNvGrpSpPr>
          <p:nvPr/>
        </p:nvGrpSpPr>
        <p:grpSpPr bwMode="auto">
          <a:xfrm>
            <a:off x="5840413" y="4814888"/>
            <a:ext cx="1854200" cy="484187"/>
            <a:chOff x="757" y="1967"/>
            <a:chExt cx="1168" cy="305"/>
          </a:xfrm>
        </p:grpSpPr>
        <p:sp>
          <p:nvSpPr>
            <p:cNvPr id="1642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64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6401" name="Group 32"/>
          <p:cNvGrpSpPr>
            <a:grpSpLocks/>
          </p:cNvGrpSpPr>
          <p:nvPr/>
        </p:nvGrpSpPr>
        <p:grpSpPr bwMode="auto">
          <a:xfrm>
            <a:off x="5851525" y="2633663"/>
            <a:ext cx="1841500" cy="482600"/>
            <a:chOff x="1419" y="1712"/>
            <a:chExt cx="1160" cy="304"/>
          </a:xfrm>
        </p:grpSpPr>
        <p:sp>
          <p:nvSpPr>
            <p:cNvPr id="16418"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641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6402" name="Group 35"/>
          <p:cNvGrpSpPr>
            <a:grpSpLocks/>
          </p:cNvGrpSpPr>
          <p:nvPr/>
        </p:nvGrpSpPr>
        <p:grpSpPr bwMode="auto">
          <a:xfrm>
            <a:off x="5843588" y="5541963"/>
            <a:ext cx="1841500" cy="482600"/>
            <a:chOff x="1419" y="1712"/>
            <a:chExt cx="1160" cy="304"/>
          </a:xfrm>
        </p:grpSpPr>
        <p:sp>
          <p:nvSpPr>
            <p:cNvPr id="1641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6403" name="Group 38"/>
          <p:cNvGrpSpPr>
            <a:grpSpLocks/>
          </p:cNvGrpSpPr>
          <p:nvPr/>
        </p:nvGrpSpPr>
        <p:grpSpPr bwMode="auto">
          <a:xfrm>
            <a:off x="5843588" y="6010275"/>
            <a:ext cx="1841500" cy="482600"/>
            <a:chOff x="1419" y="1712"/>
            <a:chExt cx="1160" cy="304"/>
          </a:xfrm>
        </p:grpSpPr>
        <p:sp>
          <p:nvSpPr>
            <p:cNvPr id="1641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6404" name="Text Box 45"/>
          <p:cNvSpPr txBox="1">
            <a:spLocks noChangeArrowheads="1"/>
          </p:cNvSpPr>
          <p:nvPr/>
        </p:nvSpPr>
        <p:spPr bwMode="auto">
          <a:xfrm>
            <a:off x="7762875" y="2593975"/>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16405" name="Group 46"/>
          <p:cNvGrpSpPr>
            <a:grpSpLocks/>
          </p:cNvGrpSpPr>
          <p:nvPr/>
        </p:nvGrpSpPr>
        <p:grpSpPr bwMode="auto">
          <a:xfrm>
            <a:off x="7697788" y="3227388"/>
            <a:ext cx="1322387" cy="723900"/>
            <a:chOff x="4849" y="2033"/>
            <a:chExt cx="833" cy="456"/>
          </a:xfrm>
        </p:grpSpPr>
        <p:sp>
          <p:nvSpPr>
            <p:cNvPr id="1640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640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16410" name="Group 51"/>
            <p:cNvGrpSpPr>
              <a:grpSpLocks/>
            </p:cNvGrpSpPr>
            <p:nvPr/>
          </p:nvGrpSpPr>
          <p:grpSpPr bwMode="auto">
            <a:xfrm rot="5400000" flipH="1" flipV="1">
              <a:off x="4879" y="2191"/>
              <a:ext cx="80" cy="140"/>
              <a:chOff x="932" y="1079"/>
              <a:chExt cx="216" cy="923"/>
            </a:xfrm>
          </p:grpSpPr>
          <p:sp>
            <p:nvSpPr>
              <p:cNvPr id="1641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1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1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Contrasting segmentation and assignment</a:t>
            </a:r>
          </a:p>
        </p:txBody>
      </p:sp>
      <p:sp>
        <p:nvSpPr>
          <p:cNvPr id="17411" name="Rectangle 3"/>
          <p:cNvSpPr>
            <a:spLocks noGrp="1" noChangeArrowheads="1"/>
          </p:cNvSpPr>
          <p:nvPr>
            <p:ph idx="1"/>
          </p:nvPr>
        </p:nvSpPr>
        <p:spPr>
          <a:xfrm>
            <a:off x="627063" y="2235200"/>
            <a:ext cx="3881437" cy="3836988"/>
          </a:xfrm>
        </p:spPr>
        <p:txBody>
          <a:bodyPr/>
          <a:lstStyle/>
          <a:p>
            <a:pPr>
              <a:buFont typeface="Wingdings 3" pitchFamily="18" charset="2"/>
              <a:buNone/>
            </a:pPr>
            <a:r>
              <a:rPr lang="en-US" b="1" dirty="0"/>
              <a:t>Segmentation:</a:t>
            </a:r>
          </a:p>
          <a:p>
            <a:pPr>
              <a:buFont typeface="Arial" charset="0"/>
              <a:buChar char="•"/>
            </a:pPr>
            <a:r>
              <a:rPr lang="en-US" dirty="0"/>
              <a:t>Determines the strategy for processing the object</a:t>
            </a:r>
          </a:p>
          <a:p>
            <a:pPr>
              <a:buFont typeface="Arial" charset="0"/>
              <a:buChar char="•"/>
            </a:pPr>
            <a:r>
              <a:rPr lang="en-US" dirty="0"/>
              <a:t>Is done only for claims and exposures</a:t>
            </a:r>
          </a:p>
          <a:p>
            <a:pPr>
              <a:buFont typeface="Arial" charset="0"/>
              <a:buChar char="•"/>
            </a:pPr>
            <a:r>
              <a:rPr lang="en-US" dirty="0"/>
              <a:t>Sets a single field on the object to a value from a predefined list</a:t>
            </a:r>
          </a:p>
          <a:p>
            <a:pPr>
              <a:buFont typeface="Arial" charset="0"/>
              <a:buChar char="•"/>
            </a:pPr>
            <a:r>
              <a:rPr lang="en-US" dirty="0"/>
              <a:t>Is only done once for a given object</a:t>
            </a:r>
          </a:p>
        </p:txBody>
      </p:sp>
      <p:sp>
        <p:nvSpPr>
          <p:cNvPr id="17412" name="Rectangle 4"/>
          <p:cNvSpPr>
            <a:spLocks noChangeArrowheads="1"/>
          </p:cNvSpPr>
          <p:nvPr/>
        </p:nvSpPr>
        <p:spPr bwMode="auto">
          <a:xfrm>
            <a:off x="4662488" y="2235200"/>
            <a:ext cx="44815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None/>
            </a:pPr>
            <a:r>
              <a:rPr lang="en-US" sz="2400">
                <a:solidFill>
                  <a:schemeClr val="bg1"/>
                </a:solidFill>
              </a:rPr>
              <a:t>Assignment: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Determines the group and owner of the object</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Is done for claims, exposures, activities, and matters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Associates object to group and user (chosen from existing groups and users)</a:t>
            </a:r>
          </a:p>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Could occur many times for a given object</a:t>
            </a:r>
          </a:p>
        </p:txBody>
      </p:sp>
      <p:grpSp>
        <p:nvGrpSpPr>
          <p:cNvPr id="17413" name="Group 5"/>
          <p:cNvGrpSpPr>
            <a:grpSpLocks/>
          </p:cNvGrpSpPr>
          <p:nvPr/>
        </p:nvGrpSpPr>
        <p:grpSpPr bwMode="auto">
          <a:xfrm>
            <a:off x="604838" y="1028700"/>
            <a:ext cx="752475" cy="554038"/>
            <a:chOff x="2083" y="1606"/>
            <a:chExt cx="1489" cy="1097"/>
          </a:xfrm>
        </p:grpSpPr>
        <p:sp>
          <p:nvSpPr>
            <p:cNvPr id="17558"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59"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0"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1"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62"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63"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64"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5"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66" name="Freeform 14"/>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7" name="Freeform 15"/>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68"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9"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0"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71" name="Group 19"/>
            <p:cNvGrpSpPr>
              <a:grpSpLocks/>
            </p:cNvGrpSpPr>
            <p:nvPr/>
          </p:nvGrpSpPr>
          <p:grpSpPr bwMode="auto">
            <a:xfrm>
              <a:off x="2221" y="1871"/>
              <a:ext cx="518" cy="782"/>
              <a:chOff x="2400" y="1656"/>
              <a:chExt cx="752" cy="1136"/>
            </a:xfrm>
          </p:grpSpPr>
          <p:sp>
            <p:nvSpPr>
              <p:cNvPr id="17584"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85"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6"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7"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8"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89"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90"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72" name="Group 27"/>
            <p:cNvGrpSpPr>
              <a:grpSpLocks/>
            </p:cNvGrpSpPr>
            <p:nvPr/>
          </p:nvGrpSpPr>
          <p:grpSpPr bwMode="auto">
            <a:xfrm rot="-6511945">
              <a:off x="2834" y="1842"/>
              <a:ext cx="518" cy="783"/>
              <a:chOff x="2400" y="1656"/>
              <a:chExt cx="752" cy="1136"/>
            </a:xfrm>
          </p:grpSpPr>
          <p:sp>
            <p:nvSpPr>
              <p:cNvPr id="17577"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8"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79"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0"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1"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82"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83"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73" name="Freeform 35"/>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4" name="Freeform 36"/>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75"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76"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4" name="Group 39"/>
          <p:cNvGrpSpPr>
            <a:grpSpLocks/>
          </p:cNvGrpSpPr>
          <p:nvPr/>
        </p:nvGrpSpPr>
        <p:grpSpPr bwMode="auto">
          <a:xfrm>
            <a:off x="995363" y="1263650"/>
            <a:ext cx="606425" cy="603250"/>
            <a:chOff x="3360" y="800"/>
            <a:chExt cx="620" cy="616"/>
          </a:xfrm>
        </p:grpSpPr>
        <p:sp>
          <p:nvSpPr>
            <p:cNvPr id="17552"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53" name="Freeform 41"/>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54" name="Group 42"/>
            <p:cNvGrpSpPr>
              <a:grpSpLocks/>
            </p:cNvGrpSpPr>
            <p:nvPr/>
          </p:nvGrpSpPr>
          <p:grpSpPr bwMode="auto">
            <a:xfrm flipH="1">
              <a:off x="3749" y="1171"/>
              <a:ext cx="212" cy="213"/>
              <a:chOff x="1350" y="686"/>
              <a:chExt cx="1132" cy="1132"/>
            </a:xfrm>
          </p:grpSpPr>
          <p:sp>
            <p:nvSpPr>
              <p:cNvPr id="17556"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57"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55"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5" name="Text Box 46"/>
          <p:cNvSpPr txBox="1">
            <a:spLocks noChangeArrowheads="1"/>
          </p:cNvSpPr>
          <p:nvPr/>
        </p:nvSpPr>
        <p:spPr bwMode="auto">
          <a:xfrm>
            <a:off x="2471738" y="1306513"/>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latin typeface="Comic Sans MS" pitchFamily="66" charset="0"/>
              </a:rPr>
              <a:t>medium</a:t>
            </a:r>
          </a:p>
        </p:txBody>
      </p:sp>
      <p:sp>
        <p:nvSpPr>
          <p:cNvPr id="17416" name="Text Box 47"/>
          <p:cNvSpPr txBox="1">
            <a:spLocks noChangeArrowheads="1"/>
          </p:cNvSpPr>
          <p:nvPr/>
        </p:nvSpPr>
        <p:spPr bwMode="auto">
          <a:xfrm>
            <a:off x="2473325" y="935038"/>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latin typeface="Comic Sans MS" pitchFamily="66" charset="0"/>
              </a:rPr>
              <a:t>easy</a:t>
            </a:r>
          </a:p>
        </p:txBody>
      </p:sp>
      <p:sp>
        <p:nvSpPr>
          <p:cNvPr id="17417" name="Text Box 48"/>
          <p:cNvSpPr txBox="1">
            <a:spLocks noChangeArrowheads="1"/>
          </p:cNvSpPr>
          <p:nvPr/>
        </p:nvSpPr>
        <p:spPr bwMode="auto">
          <a:xfrm>
            <a:off x="2473325" y="1679575"/>
            <a:ext cx="142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latin typeface="Comic Sans MS" pitchFamily="66" charset="0"/>
              </a:rPr>
              <a:t>hard</a:t>
            </a:r>
          </a:p>
        </p:txBody>
      </p:sp>
      <p:sp>
        <p:nvSpPr>
          <p:cNvPr id="17418" name="Line 49"/>
          <p:cNvSpPr>
            <a:spLocks noChangeShapeType="1"/>
          </p:cNvSpPr>
          <p:nvPr/>
        </p:nvSpPr>
        <p:spPr bwMode="auto">
          <a:xfrm>
            <a:off x="1709738" y="1460500"/>
            <a:ext cx="10096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50"/>
          <p:cNvSpPr>
            <a:spLocks noChangeShapeType="1"/>
          </p:cNvSpPr>
          <p:nvPr/>
        </p:nvSpPr>
        <p:spPr bwMode="auto">
          <a:xfrm flipV="1">
            <a:off x="2239963" y="1122363"/>
            <a:ext cx="474662" cy="33813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51"/>
          <p:cNvSpPr>
            <a:spLocks noChangeShapeType="1"/>
          </p:cNvSpPr>
          <p:nvPr/>
        </p:nvSpPr>
        <p:spPr bwMode="auto">
          <a:xfrm>
            <a:off x="2239963" y="1460500"/>
            <a:ext cx="474662" cy="3714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21" name="Group 52"/>
          <p:cNvGrpSpPr>
            <a:grpSpLocks/>
          </p:cNvGrpSpPr>
          <p:nvPr/>
        </p:nvGrpSpPr>
        <p:grpSpPr bwMode="auto">
          <a:xfrm>
            <a:off x="4941888" y="879475"/>
            <a:ext cx="1562100" cy="1169988"/>
            <a:chOff x="3113" y="455"/>
            <a:chExt cx="984" cy="737"/>
          </a:xfrm>
        </p:grpSpPr>
        <p:grpSp>
          <p:nvGrpSpPr>
            <p:cNvPr id="17493" name="Group 53"/>
            <p:cNvGrpSpPr>
              <a:grpSpLocks/>
            </p:cNvGrpSpPr>
            <p:nvPr/>
          </p:nvGrpSpPr>
          <p:grpSpPr bwMode="auto">
            <a:xfrm>
              <a:off x="3113" y="455"/>
              <a:ext cx="474" cy="349"/>
              <a:chOff x="2083" y="1606"/>
              <a:chExt cx="1489" cy="1097"/>
            </a:xfrm>
          </p:grpSpPr>
          <p:sp>
            <p:nvSpPr>
              <p:cNvPr id="17519" name="Rectangle 5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20" name="Freeform 5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1" name="Freeform 5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2" name="Freeform 5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23" name="Freeform 5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24" name="Rectangle 5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25" name="Rectangle 6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6" name="AutoShape 6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7" name="Freeform 62"/>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8" name="Freeform 63"/>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Rectangle 6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0" name="Rectangle 6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6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32" name="Group 67"/>
              <p:cNvGrpSpPr>
                <a:grpSpLocks/>
              </p:cNvGrpSpPr>
              <p:nvPr/>
            </p:nvGrpSpPr>
            <p:grpSpPr bwMode="auto">
              <a:xfrm>
                <a:off x="2221" y="1871"/>
                <a:ext cx="518" cy="782"/>
                <a:chOff x="2400" y="1656"/>
                <a:chExt cx="752" cy="1136"/>
              </a:xfrm>
            </p:grpSpPr>
            <p:sp>
              <p:nvSpPr>
                <p:cNvPr id="17545" name="Freeform 6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6" name="Freeform 6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7" name="Freeform 7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8" name="Freeform 7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9" name="Freeform 7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50" name="Line 7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51" name="Line 7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33" name="Group 75"/>
              <p:cNvGrpSpPr>
                <a:grpSpLocks/>
              </p:cNvGrpSpPr>
              <p:nvPr/>
            </p:nvGrpSpPr>
            <p:grpSpPr bwMode="auto">
              <a:xfrm rot="-6511945">
                <a:off x="2834" y="1842"/>
                <a:ext cx="518" cy="783"/>
                <a:chOff x="2400" y="1656"/>
                <a:chExt cx="752" cy="1136"/>
              </a:xfrm>
            </p:grpSpPr>
            <p:sp>
              <p:nvSpPr>
                <p:cNvPr id="17538" name="Freeform 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9" name="Freeform 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Line 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44" name="Line 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34" name="Freeform 83"/>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84"/>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Rectangle 8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7" name="Rectangle 8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94" name="Group 87"/>
            <p:cNvGrpSpPr>
              <a:grpSpLocks/>
            </p:cNvGrpSpPr>
            <p:nvPr/>
          </p:nvGrpSpPr>
          <p:grpSpPr bwMode="auto">
            <a:xfrm>
              <a:off x="3315" y="559"/>
              <a:ext cx="382" cy="380"/>
              <a:chOff x="3360" y="800"/>
              <a:chExt cx="620" cy="616"/>
            </a:xfrm>
          </p:grpSpPr>
          <p:sp>
            <p:nvSpPr>
              <p:cNvPr id="17513" name="AutoShape 8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7514" name="Freeform 8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7515" name="Group 90"/>
              <p:cNvGrpSpPr>
                <a:grpSpLocks/>
              </p:cNvGrpSpPr>
              <p:nvPr/>
            </p:nvGrpSpPr>
            <p:grpSpPr bwMode="auto">
              <a:xfrm flipH="1">
                <a:off x="3749" y="1171"/>
                <a:ext cx="212" cy="213"/>
                <a:chOff x="1350" y="686"/>
                <a:chExt cx="1132" cy="1132"/>
              </a:xfrm>
            </p:grpSpPr>
            <p:sp>
              <p:nvSpPr>
                <p:cNvPr id="17517" name="AutoShape 9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7518" name="Picture 9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516" name="Picture 9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495" name="Group 94"/>
            <p:cNvGrpSpPr>
              <a:grpSpLocks/>
            </p:cNvGrpSpPr>
            <p:nvPr/>
          </p:nvGrpSpPr>
          <p:grpSpPr bwMode="auto">
            <a:xfrm>
              <a:off x="3522" y="612"/>
              <a:ext cx="339" cy="431"/>
              <a:chOff x="2401" y="425"/>
              <a:chExt cx="907" cy="1154"/>
            </a:xfrm>
          </p:grpSpPr>
          <p:sp>
            <p:nvSpPr>
              <p:cNvPr id="17507"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508"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9"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511" name="Freeform 99"/>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7512"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96" name="Group 101"/>
            <p:cNvGrpSpPr>
              <a:grpSpLocks/>
            </p:cNvGrpSpPr>
            <p:nvPr/>
          </p:nvGrpSpPr>
          <p:grpSpPr bwMode="auto">
            <a:xfrm>
              <a:off x="3704" y="804"/>
              <a:ext cx="393" cy="388"/>
              <a:chOff x="3576" y="3153"/>
              <a:chExt cx="784" cy="775"/>
            </a:xfrm>
          </p:grpSpPr>
          <p:sp>
            <p:nvSpPr>
              <p:cNvPr id="17497" name="Freeform 102"/>
              <p:cNvSpPr>
                <a:spLocks/>
              </p:cNvSpPr>
              <p:nvPr/>
            </p:nvSpPr>
            <p:spPr bwMode="auto">
              <a:xfrm>
                <a:off x="3576" y="3153"/>
                <a:ext cx="771" cy="765"/>
              </a:xfrm>
              <a:custGeom>
                <a:avLst/>
                <a:gdLst>
                  <a:gd name="T0" fmla="*/ 171 w 1542"/>
                  <a:gd name="T1" fmla="*/ 191 h 1531"/>
                  <a:gd name="T2" fmla="*/ 176 w 1542"/>
                  <a:gd name="T3" fmla="*/ 190 h 1531"/>
                  <a:gd name="T4" fmla="*/ 180 w 1542"/>
                  <a:gd name="T5" fmla="*/ 189 h 1531"/>
                  <a:gd name="T6" fmla="*/ 184 w 1542"/>
                  <a:gd name="T7" fmla="*/ 187 h 1531"/>
                  <a:gd name="T8" fmla="*/ 187 w 1542"/>
                  <a:gd name="T9" fmla="*/ 184 h 1531"/>
                  <a:gd name="T10" fmla="*/ 189 w 1542"/>
                  <a:gd name="T11" fmla="*/ 181 h 1531"/>
                  <a:gd name="T12" fmla="*/ 191 w 1542"/>
                  <a:gd name="T13" fmla="*/ 178 h 1531"/>
                  <a:gd name="T14" fmla="*/ 193 w 1542"/>
                  <a:gd name="T15" fmla="*/ 173 h 1531"/>
                  <a:gd name="T16" fmla="*/ 193 w 1542"/>
                  <a:gd name="T17" fmla="*/ 169 h 1531"/>
                  <a:gd name="T18" fmla="*/ 193 w 1542"/>
                  <a:gd name="T19" fmla="*/ 21 h 1531"/>
                  <a:gd name="T20" fmla="*/ 193 w 1542"/>
                  <a:gd name="T21" fmla="*/ 17 h 1531"/>
                  <a:gd name="T22" fmla="*/ 191 w 1542"/>
                  <a:gd name="T23" fmla="*/ 13 h 1531"/>
                  <a:gd name="T24" fmla="*/ 189 w 1542"/>
                  <a:gd name="T25" fmla="*/ 9 h 1531"/>
                  <a:gd name="T26" fmla="*/ 187 w 1542"/>
                  <a:gd name="T27" fmla="*/ 6 h 1531"/>
                  <a:gd name="T28" fmla="*/ 184 w 1542"/>
                  <a:gd name="T29" fmla="*/ 3 h 1531"/>
                  <a:gd name="T30" fmla="*/ 180 w 1542"/>
                  <a:gd name="T31" fmla="*/ 1 h 1531"/>
                  <a:gd name="T32" fmla="*/ 176 w 1542"/>
                  <a:gd name="T33" fmla="*/ 0 h 1531"/>
                  <a:gd name="T34" fmla="*/ 171 w 1542"/>
                  <a:gd name="T35" fmla="*/ 0 h 1531"/>
                  <a:gd name="T36" fmla="*/ 22 w 1542"/>
                  <a:gd name="T37" fmla="*/ 0 h 1531"/>
                  <a:gd name="T38" fmla="*/ 18 w 1542"/>
                  <a:gd name="T39" fmla="*/ 0 h 1531"/>
                  <a:gd name="T40" fmla="*/ 13 w 1542"/>
                  <a:gd name="T41" fmla="*/ 1 h 1531"/>
                  <a:gd name="T42" fmla="*/ 10 w 1542"/>
                  <a:gd name="T43" fmla="*/ 3 h 1531"/>
                  <a:gd name="T44" fmla="*/ 6 w 1542"/>
                  <a:gd name="T45" fmla="*/ 6 h 1531"/>
                  <a:gd name="T46" fmla="*/ 3 w 1542"/>
                  <a:gd name="T47" fmla="*/ 9 h 1531"/>
                  <a:gd name="T48" fmla="*/ 2 w 1542"/>
                  <a:gd name="T49" fmla="*/ 13 h 1531"/>
                  <a:gd name="T50" fmla="*/ 1 w 1542"/>
                  <a:gd name="T51" fmla="*/ 17 h 1531"/>
                  <a:gd name="T52" fmla="*/ 0 w 1542"/>
                  <a:gd name="T53" fmla="*/ 21 h 1531"/>
                  <a:gd name="T54" fmla="*/ 0 w 1542"/>
                  <a:gd name="T55" fmla="*/ 169 h 1531"/>
                  <a:gd name="T56" fmla="*/ 1 w 1542"/>
                  <a:gd name="T57" fmla="*/ 173 h 1531"/>
                  <a:gd name="T58" fmla="*/ 2 w 1542"/>
                  <a:gd name="T59" fmla="*/ 178 h 1531"/>
                  <a:gd name="T60" fmla="*/ 3 w 1542"/>
                  <a:gd name="T61" fmla="*/ 181 h 1531"/>
                  <a:gd name="T62" fmla="*/ 6 w 1542"/>
                  <a:gd name="T63" fmla="*/ 184 h 1531"/>
                  <a:gd name="T64" fmla="*/ 10 w 1542"/>
                  <a:gd name="T65" fmla="*/ 187 h 1531"/>
                  <a:gd name="T66" fmla="*/ 13 w 1542"/>
                  <a:gd name="T67" fmla="*/ 189 h 1531"/>
                  <a:gd name="T68" fmla="*/ 18 w 1542"/>
                  <a:gd name="T69" fmla="*/ 190 h 1531"/>
                  <a:gd name="T70" fmla="*/ 22 w 1542"/>
                  <a:gd name="T71" fmla="*/ 191 h 1531"/>
                  <a:gd name="T72" fmla="*/ 171 w 1542"/>
                  <a:gd name="T73" fmla="*/ 191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7498" name="Freeform 103"/>
              <p:cNvSpPr>
                <a:spLocks/>
              </p:cNvSpPr>
              <p:nvPr/>
            </p:nvSpPr>
            <p:spPr bwMode="auto">
              <a:xfrm>
                <a:off x="3895" y="3254"/>
                <a:ext cx="271" cy="134"/>
              </a:xfrm>
              <a:custGeom>
                <a:avLst/>
                <a:gdLst>
                  <a:gd name="T0" fmla="*/ 58 w 542"/>
                  <a:gd name="T1" fmla="*/ 33 h 269"/>
                  <a:gd name="T2" fmla="*/ 59 w 542"/>
                  <a:gd name="T3" fmla="*/ 33 h 269"/>
                  <a:gd name="T4" fmla="*/ 61 w 542"/>
                  <a:gd name="T5" fmla="*/ 33 h 269"/>
                  <a:gd name="T6" fmla="*/ 62 w 542"/>
                  <a:gd name="T7" fmla="*/ 33 h 269"/>
                  <a:gd name="T8" fmla="*/ 63 w 542"/>
                  <a:gd name="T9" fmla="*/ 33 h 269"/>
                  <a:gd name="T10" fmla="*/ 65 w 542"/>
                  <a:gd name="T11" fmla="*/ 32 h 269"/>
                  <a:gd name="T12" fmla="*/ 66 w 542"/>
                  <a:gd name="T13" fmla="*/ 31 h 269"/>
                  <a:gd name="T14" fmla="*/ 67 w 542"/>
                  <a:gd name="T15" fmla="*/ 30 h 269"/>
                  <a:gd name="T16" fmla="*/ 68 w 542"/>
                  <a:gd name="T17" fmla="*/ 29 h 269"/>
                  <a:gd name="T18" fmla="*/ 68 w 542"/>
                  <a:gd name="T19" fmla="*/ 29 h 269"/>
                  <a:gd name="T20" fmla="*/ 68 w 542"/>
                  <a:gd name="T21" fmla="*/ 26 h 269"/>
                  <a:gd name="T22" fmla="*/ 68 w 542"/>
                  <a:gd name="T23" fmla="*/ 24 h 269"/>
                  <a:gd name="T24" fmla="*/ 66 w 542"/>
                  <a:gd name="T25" fmla="*/ 21 h 269"/>
                  <a:gd name="T26" fmla="*/ 63 w 542"/>
                  <a:gd name="T27" fmla="*/ 20 h 269"/>
                  <a:gd name="T28" fmla="*/ 9 w 542"/>
                  <a:gd name="T29" fmla="*/ 0 h 269"/>
                  <a:gd name="T30" fmla="*/ 8 w 542"/>
                  <a:gd name="T31" fmla="*/ 0 h 269"/>
                  <a:gd name="T32" fmla="*/ 6 w 542"/>
                  <a:gd name="T33" fmla="*/ 0 h 269"/>
                  <a:gd name="T34" fmla="*/ 5 w 542"/>
                  <a:gd name="T35" fmla="*/ 0 h 269"/>
                  <a:gd name="T36" fmla="*/ 4 w 542"/>
                  <a:gd name="T37" fmla="*/ 0 h 269"/>
                  <a:gd name="T38" fmla="*/ 2 w 542"/>
                  <a:gd name="T39" fmla="*/ 1 h 269"/>
                  <a:gd name="T40" fmla="*/ 2 w 542"/>
                  <a:gd name="T41" fmla="*/ 2 h 269"/>
                  <a:gd name="T42" fmla="*/ 1 w 542"/>
                  <a:gd name="T43" fmla="*/ 3 h 269"/>
                  <a:gd name="T44" fmla="*/ 1 w 542"/>
                  <a:gd name="T45" fmla="*/ 4 h 269"/>
                  <a:gd name="T46" fmla="*/ 1 w 542"/>
                  <a:gd name="T47" fmla="*/ 4 h 269"/>
                  <a:gd name="T48" fmla="*/ 0 w 542"/>
                  <a:gd name="T49" fmla="*/ 7 h 269"/>
                  <a:gd name="T50" fmla="*/ 1 w 542"/>
                  <a:gd name="T51" fmla="*/ 9 h 269"/>
                  <a:gd name="T52" fmla="*/ 2 w 542"/>
                  <a:gd name="T53" fmla="*/ 11 h 269"/>
                  <a:gd name="T54" fmla="*/ 4 w 542"/>
                  <a:gd name="T55" fmla="*/ 13 h 269"/>
                  <a:gd name="T56" fmla="*/ 58 w 542"/>
                  <a:gd name="T57" fmla="*/ 3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9" name="Freeform 104"/>
              <p:cNvSpPr>
                <a:spLocks/>
              </p:cNvSpPr>
              <p:nvPr/>
            </p:nvSpPr>
            <p:spPr bwMode="auto">
              <a:xfrm>
                <a:off x="3754" y="3590"/>
                <a:ext cx="271" cy="135"/>
              </a:xfrm>
              <a:custGeom>
                <a:avLst/>
                <a:gdLst>
                  <a:gd name="T0" fmla="*/ 58 w 542"/>
                  <a:gd name="T1" fmla="*/ 34 h 269"/>
                  <a:gd name="T2" fmla="*/ 60 w 542"/>
                  <a:gd name="T3" fmla="*/ 34 h 269"/>
                  <a:gd name="T4" fmla="*/ 61 w 542"/>
                  <a:gd name="T5" fmla="*/ 34 h 269"/>
                  <a:gd name="T6" fmla="*/ 62 w 542"/>
                  <a:gd name="T7" fmla="*/ 34 h 269"/>
                  <a:gd name="T8" fmla="*/ 63 w 542"/>
                  <a:gd name="T9" fmla="*/ 33 h 269"/>
                  <a:gd name="T10" fmla="*/ 65 w 542"/>
                  <a:gd name="T11" fmla="*/ 33 h 269"/>
                  <a:gd name="T12" fmla="*/ 66 w 542"/>
                  <a:gd name="T13" fmla="*/ 32 h 269"/>
                  <a:gd name="T14" fmla="*/ 67 w 542"/>
                  <a:gd name="T15" fmla="*/ 31 h 269"/>
                  <a:gd name="T16" fmla="*/ 68 w 542"/>
                  <a:gd name="T17" fmla="*/ 30 h 269"/>
                  <a:gd name="T18" fmla="*/ 68 w 542"/>
                  <a:gd name="T19" fmla="*/ 30 h 269"/>
                  <a:gd name="T20" fmla="*/ 68 w 542"/>
                  <a:gd name="T21" fmla="*/ 27 h 269"/>
                  <a:gd name="T22" fmla="*/ 68 w 542"/>
                  <a:gd name="T23" fmla="*/ 24 h 269"/>
                  <a:gd name="T24" fmla="*/ 66 w 542"/>
                  <a:gd name="T25" fmla="*/ 22 h 269"/>
                  <a:gd name="T26" fmla="*/ 63 w 542"/>
                  <a:gd name="T27" fmla="*/ 21 h 269"/>
                  <a:gd name="T28" fmla="*/ 9 w 542"/>
                  <a:gd name="T29" fmla="*/ 1 h 269"/>
                  <a:gd name="T30" fmla="*/ 8 w 542"/>
                  <a:gd name="T31" fmla="*/ 0 h 269"/>
                  <a:gd name="T32" fmla="*/ 6 w 542"/>
                  <a:gd name="T33" fmla="*/ 0 h 269"/>
                  <a:gd name="T34" fmla="*/ 5 w 542"/>
                  <a:gd name="T35" fmla="*/ 1 h 269"/>
                  <a:gd name="T36" fmla="*/ 4 w 542"/>
                  <a:gd name="T37" fmla="*/ 1 h 269"/>
                  <a:gd name="T38" fmla="*/ 2 w 542"/>
                  <a:gd name="T39" fmla="*/ 2 h 269"/>
                  <a:gd name="T40" fmla="*/ 2 w 542"/>
                  <a:gd name="T41" fmla="*/ 3 h 269"/>
                  <a:gd name="T42" fmla="*/ 1 w 542"/>
                  <a:gd name="T43" fmla="*/ 4 h 269"/>
                  <a:gd name="T44" fmla="*/ 1 w 542"/>
                  <a:gd name="T45" fmla="*/ 5 h 269"/>
                  <a:gd name="T46" fmla="*/ 1 w 542"/>
                  <a:gd name="T47" fmla="*/ 5 h 269"/>
                  <a:gd name="T48" fmla="*/ 0 w 542"/>
                  <a:gd name="T49" fmla="*/ 8 h 269"/>
                  <a:gd name="T50" fmla="*/ 1 w 542"/>
                  <a:gd name="T51" fmla="*/ 10 h 269"/>
                  <a:gd name="T52" fmla="*/ 2 w 542"/>
                  <a:gd name="T53" fmla="*/ 12 h 269"/>
                  <a:gd name="T54" fmla="*/ 4 w 542"/>
                  <a:gd name="T55" fmla="*/ 13 h 269"/>
                  <a:gd name="T56" fmla="*/ 58 w 542"/>
                  <a:gd name="T57" fmla="*/ 34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0" name="Freeform 105"/>
              <p:cNvSpPr>
                <a:spLocks/>
              </p:cNvSpPr>
              <p:nvPr/>
            </p:nvSpPr>
            <p:spPr bwMode="auto">
              <a:xfrm>
                <a:off x="3797" y="3326"/>
                <a:ext cx="325" cy="325"/>
              </a:xfrm>
              <a:custGeom>
                <a:avLst/>
                <a:gdLst>
                  <a:gd name="T0" fmla="*/ 57 w 650"/>
                  <a:gd name="T1" fmla="*/ 81 h 650"/>
                  <a:gd name="T2" fmla="*/ 58 w 650"/>
                  <a:gd name="T3" fmla="*/ 81 h 650"/>
                  <a:gd name="T4" fmla="*/ 59 w 650"/>
                  <a:gd name="T5" fmla="*/ 81 h 650"/>
                  <a:gd name="T6" fmla="*/ 59 w 650"/>
                  <a:gd name="T7" fmla="*/ 81 h 650"/>
                  <a:gd name="T8" fmla="*/ 60 w 650"/>
                  <a:gd name="T9" fmla="*/ 80 h 650"/>
                  <a:gd name="T10" fmla="*/ 81 w 650"/>
                  <a:gd name="T11" fmla="*/ 23 h 650"/>
                  <a:gd name="T12" fmla="*/ 81 w 650"/>
                  <a:gd name="T13" fmla="*/ 22 h 650"/>
                  <a:gd name="T14" fmla="*/ 81 w 650"/>
                  <a:gd name="T15" fmla="*/ 22 h 650"/>
                  <a:gd name="T16" fmla="*/ 81 w 650"/>
                  <a:gd name="T17" fmla="*/ 21 h 650"/>
                  <a:gd name="T18" fmla="*/ 80 w 650"/>
                  <a:gd name="T19" fmla="*/ 21 h 650"/>
                  <a:gd name="T20" fmla="*/ 23 w 650"/>
                  <a:gd name="T21" fmla="*/ 1 h 650"/>
                  <a:gd name="T22" fmla="*/ 22 w 650"/>
                  <a:gd name="T23" fmla="*/ 0 h 650"/>
                  <a:gd name="T24" fmla="*/ 22 w 650"/>
                  <a:gd name="T25" fmla="*/ 1 h 650"/>
                  <a:gd name="T26" fmla="*/ 21 w 650"/>
                  <a:gd name="T27" fmla="*/ 1 h 650"/>
                  <a:gd name="T28" fmla="*/ 21 w 650"/>
                  <a:gd name="T29" fmla="*/ 1 h 650"/>
                  <a:gd name="T30" fmla="*/ 1 w 650"/>
                  <a:gd name="T31" fmla="*/ 57 h 650"/>
                  <a:gd name="T32" fmla="*/ 0 w 650"/>
                  <a:gd name="T33" fmla="*/ 58 h 650"/>
                  <a:gd name="T34" fmla="*/ 1 w 650"/>
                  <a:gd name="T35" fmla="*/ 59 h 650"/>
                  <a:gd name="T36" fmla="*/ 1 w 650"/>
                  <a:gd name="T37" fmla="*/ 60 h 650"/>
                  <a:gd name="T38" fmla="*/ 1 w 650"/>
                  <a:gd name="T39" fmla="*/ 60 h 650"/>
                  <a:gd name="T40" fmla="*/ 57 w 650"/>
                  <a:gd name="T41" fmla="*/ 81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1" name="Freeform 106"/>
              <p:cNvSpPr>
                <a:spLocks/>
              </p:cNvSpPr>
              <p:nvPr/>
            </p:nvSpPr>
            <p:spPr bwMode="auto">
              <a:xfrm>
                <a:off x="3659" y="3842"/>
                <a:ext cx="603" cy="86"/>
              </a:xfrm>
              <a:custGeom>
                <a:avLst/>
                <a:gdLst>
                  <a:gd name="T0" fmla="*/ 140 w 1206"/>
                  <a:gd name="T1" fmla="*/ 22 h 172"/>
                  <a:gd name="T2" fmla="*/ 143 w 1206"/>
                  <a:gd name="T3" fmla="*/ 22 h 172"/>
                  <a:gd name="T4" fmla="*/ 145 w 1206"/>
                  <a:gd name="T5" fmla="*/ 21 h 172"/>
                  <a:gd name="T6" fmla="*/ 146 w 1206"/>
                  <a:gd name="T7" fmla="*/ 20 h 172"/>
                  <a:gd name="T8" fmla="*/ 148 w 1206"/>
                  <a:gd name="T9" fmla="*/ 19 h 172"/>
                  <a:gd name="T10" fmla="*/ 149 w 1206"/>
                  <a:gd name="T11" fmla="*/ 17 h 172"/>
                  <a:gd name="T12" fmla="*/ 150 w 1206"/>
                  <a:gd name="T13" fmla="*/ 15 h 172"/>
                  <a:gd name="T14" fmla="*/ 151 w 1206"/>
                  <a:gd name="T15" fmla="*/ 12 h 172"/>
                  <a:gd name="T16" fmla="*/ 151 w 1206"/>
                  <a:gd name="T17" fmla="*/ 11 h 172"/>
                  <a:gd name="T18" fmla="*/ 151 w 1206"/>
                  <a:gd name="T19" fmla="*/ 11 h 172"/>
                  <a:gd name="T20" fmla="*/ 151 w 1206"/>
                  <a:gd name="T21" fmla="*/ 9 h 172"/>
                  <a:gd name="T22" fmla="*/ 150 w 1206"/>
                  <a:gd name="T23" fmla="*/ 6 h 172"/>
                  <a:gd name="T24" fmla="*/ 149 w 1206"/>
                  <a:gd name="T25" fmla="*/ 5 h 172"/>
                  <a:gd name="T26" fmla="*/ 148 w 1206"/>
                  <a:gd name="T27" fmla="*/ 3 h 172"/>
                  <a:gd name="T28" fmla="*/ 146 w 1206"/>
                  <a:gd name="T29" fmla="*/ 1 h 172"/>
                  <a:gd name="T30" fmla="*/ 145 w 1206"/>
                  <a:gd name="T31" fmla="*/ 1 h 172"/>
                  <a:gd name="T32" fmla="*/ 143 w 1206"/>
                  <a:gd name="T33" fmla="*/ 1 h 172"/>
                  <a:gd name="T34" fmla="*/ 140 w 1206"/>
                  <a:gd name="T35" fmla="*/ 0 h 172"/>
                  <a:gd name="T36" fmla="*/ 10 w 1206"/>
                  <a:gd name="T37" fmla="*/ 0 h 172"/>
                  <a:gd name="T38" fmla="*/ 9 w 1206"/>
                  <a:gd name="T39" fmla="*/ 1 h 172"/>
                  <a:gd name="T40" fmla="*/ 6 w 1206"/>
                  <a:gd name="T41" fmla="*/ 1 h 172"/>
                  <a:gd name="T42" fmla="*/ 5 w 1206"/>
                  <a:gd name="T43" fmla="*/ 1 h 172"/>
                  <a:gd name="T44" fmla="*/ 3 w 1206"/>
                  <a:gd name="T45" fmla="*/ 3 h 172"/>
                  <a:gd name="T46" fmla="*/ 1 w 1206"/>
                  <a:gd name="T47" fmla="*/ 5 h 172"/>
                  <a:gd name="T48" fmla="*/ 1 w 1206"/>
                  <a:gd name="T49" fmla="*/ 6 h 172"/>
                  <a:gd name="T50" fmla="*/ 1 w 1206"/>
                  <a:gd name="T51" fmla="*/ 9 h 172"/>
                  <a:gd name="T52" fmla="*/ 0 w 1206"/>
                  <a:gd name="T53" fmla="*/ 11 h 172"/>
                  <a:gd name="T54" fmla="*/ 0 w 1206"/>
                  <a:gd name="T55" fmla="*/ 11 h 172"/>
                  <a:gd name="T56" fmla="*/ 1 w 1206"/>
                  <a:gd name="T57" fmla="*/ 12 h 172"/>
                  <a:gd name="T58" fmla="*/ 1 w 1206"/>
                  <a:gd name="T59" fmla="*/ 15 h 172"/>
                  <a:gd name="T60" fmla="*/ 1 w 1206"/>
                  <a:gd name="T61" fmla="*/ 17 h 172"/>
                  <a:gd name="T62" fmla="*/ 3 w 1206"/>
                  <a:gd name="T63" fmla="*/ 19 h 172"/>
                  <a:gd name="T64" fmla="*/ 5 w 1206"/>
                  <a:gd name="T65" fmla="*/ 20 h 172"/>
                  <a:gd name="T66" fmla="*/ 6 w 1206"/>
                  <a:gd name="T67" fmla="*/ 21 h 172"/>
                  <a:gd name="T68" fmla="*/ 9 w 1206"/>
                  <a:gd name="T69" fmla="*/ 22 h 172"/>
                  <a:gd name="T70" fmla="*/ 10 w 1206"/>
                  <a:gd name="T71" fmla="*/ 22 h 172"/>
                  <a:gd name="T72" fmla="*/ 140 w 1206"/>
                  <a:gd name="T73" fmla="*/ 22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2" name="Freeform 107"/>
              <p:cNvSpPr>
                <a:spLocks/>
              </p:cNvSpPr>
              <p:nvPr/>
            </p:nvSpPr>
            <p:spPr bwMode="auto">
              <a:xfrm>
                <a:off x="4099" y="3511"/>
                <a:ext cx="261" cy="162"/>
              </a:xfrm>
              <a:custGeom>
                <a:avLst/>
                <a:gdLst>
                  <a:gd name="T0" fmla="*/ 65 w 522"/>
                  <a:gd name="T1" fmla="*/ 21 h 324"/>
                  <a:gd name="T2" fmla="*/ 6 w 522"/>
                  <a:gd name="T3" fmla="*/ 0 h 324"/>
                  <a:gd name="T4" fmla="*/ 0 w 522"/>
                  <a:gd name="T5" fmla="*/ 17 h 324"/>
                  <a:gd name="T6" fmla="*/ 65 w 522"/>
                  <a:gd name="T7" fmla="*/ 41 h 324"/>
                  <a:gd name="T8" fmla="*/ 65 w 522"/>
                  <a:gd name="T9" fmla="*/ 21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108"/>
              <p:cNvSpPr>
                <a:spLocks/>
              </p:cNvSpPr>
              <p:nvPr/>
            </p:nvSpPr>
            <p:spPr bwMode="auto">
              <a:xfrm>
                <a:off x="3718" y="3764"/>
                <a:ext cx="481" cy="51"/>
              </a:xfrm>
              <a:custGeom>
                <a:avLst/>
                <a:gdLst>
                  <a:gd name="T0" fmla="*/ 114 w 964"/>
                  <a:gd name="T1" fmla="*/ 13 h 101"/>
                  <a:gd name="T2" fmla="*/ 115 w 964"/>
                  <a:gd name="T3" fmla="*/ 13 h 101"/>
                  <a:gd name="T4" fmla="*/ 116 w 964"/>
                  <a:gd name="T5" fmla="*/ 13 h 101"/>
                  <a:gd name="T6" fmla="*/ 117 w 964"/>
                  <a:gd name="T7" fmla="*/ 12 h 101"/>
                  <a:gd name="T8" fmla="*/ 118 w 964"/>
                  <a:gd name="T9" fmla="*/ 11 h 101"/>
                  <a:gd name="T10" fmla="*/ 119 w 964"/>
                  <a:gd name="T11" fmla="*/ 10 h 101"/>
                  <a:gd name="T12" fmla="*/ 120 w 964"/>
                  <a:gd name="T13" fmla="*/ 9 h 101"/>
                  <a:gd name="T14" fmla="*/ 120 w 964"/>
                  <a:gd name="T15" fmla="*/ 8 h 101"/>
                  <a:gd name="T16" fmla="*/ 120 w 964"/>
                  <a:gd name="T17" fmla="*/ 7 h 101"/>
                  <a:gd name="T18" fmla="*/ 120 w 964"/>
                  <a:gd name="T19" fmla="*/ 7 h 101"/>
                  <a:gd name="T20" fmla="*/ 120 w 964"/>
                  <a:gd name="T21" fmla="*/ 6 h 101"/>
                  <a:gd name="T22" fmla="*/ 120 w 964"/>
                  <a:gd name="T23" fmla="*/ 4 h 101"/>
                  <a:gd name="T24" fmla="*/ 119 w 964"/>
                  <a:gd name="T25" fmla="*/ 3 h 101"/>
                  <a:gd name="T26" fmla="*/ 118 w 964"/>
                  <a:gd name="T27" fmla="*/ 2 h 101"/>
                  <a:gd name="T28" fmla="*/ 117 w 964"/>
                  <a:gd name="T29" fmla="*/ 2 h 101"/>
                  <a:gd name="T30" fmla="*/ 116 w 964"/>
                  <a:gd name="T31" fmla="*/ 1 h 101"/>
                  <a:gd name="T32" fmla="*/ 115 w 964"/>
                  <a:gd name="T33" fmla="*/ 1 h 101"/>
                  <a:gd name="T34" fmla="*/ 114 w 964"/>
                  <a:gd name="T35" fmla="*/ 0 h 101"/>
                  <a:gd name="T36" fmla="*/ 6 w 964"/>
                  <a:gd name="T37" fmla="*/ 0 h 101"/>
                  <a:gd name="T38" fmla="*/ 5 w 964"/>
                  <a:gd name="T39" fmla="*/ 1 h 101"/>
                  <a:gd name="T40" fmla="*/ 3 w 964"/>
                  <a:gd name="T41" fmla="*/ 1 h 101"/>
                  <a:gd name="T42" fmla="*/ 2 w 964"/>
                  <a:gd name="T43" fmla="*/ 2 h 101"/>
                  <a:gd name="T44" fmla="*/ 1 w 964"/>
                  <a:gd name="T45" fmla="*/ 2 h 101"/>
                  <a:gd name="T46" fmla="*/ 1 w 964"/>
                  <a:gd name="T47" fmla="*/ 3 h 101"/>
                  <a:gd name="T48" fmla="*/ 0 w 964"/>
                  <a:gd name="T49" fmla="*/ 4 h 101"/>
                  <a:gd name="T50" fmla="*/ 0 w 964"/>
                  <a:gd name="T51" fmla="*/ 6 h 101"/>
                  <a:gd name="T52" fmla="*/ 0 w 964"/>
                  <a:gd name="T53" fmla="*/ 7 h 101"/>
                  <a:gd name="T54" fmla="*/ 0 w 964"/>
                  <a:gd name="T55" fmla="*/ 7 h 101"/>
                  <a:gd name="T56" fmla="*/ 0 w 964"/>
                  <a:gd name="T57" fmla="*/ 8 h 101"/>
                  <a:gd name="T58" fmla="*/ 0 w 964"/>
                  <a:gd name="T59" fmla="*/ 9 h 101"/>
                  <a:gd name="T60" fmla="*/ 1 w 964"/>
                  <a:gd name="T61" fmla="*/ 10 h 101"/>
                  <a:gd name="T62" fmla="*/ 1 w 964"/>
                  <a:gd name="T63" fmla="*/ 11 h 101"/>
                  <a:gd name="T64" fmla="*/ 2 w 964"/>
                  <a:gd name="T65" fmla="*/ 12 h 101"/>
                  <a:gd name="T66" fmla="*/ 3 w 964"/>
                  <a:gd name="T67" fmla="*/ 13 h 101"/>
                  <a:gd name="T68" fmla="*/ 5 w 964"/>
                  <a:gd name="T69" fmla="*/ 13 h 101"/>
                  <a:gd name="T70" fmla="*/ 6 w 964"/>
                  <a:gd name="T71" fmla="*/ 13 h 101"/>
                  <a:gd name="T72" fmla="*/ 114 w 964"/>
                  <a:gd name="T73" fmla="*/ 13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109"/>
              <p:cNvSpPr>
                <a:spLocks/>
              </p:cNvSpPr>
              <p:nvPr/>
            </p:nvSpPr>
            <p:spPr bwMode="auto">
              <a:xfrm>
                <a:off x="3649" y="3441"/>
                <a:ext cx="70" cy="53"/>
              </a:xfrm>
              <a:custGeom>
                <a:avLst/>
                <a:gdLst>
                  <a:gd name="T0" fmla="*/ 18 w 140"/>
                  <a:gd name="T1" fmla="*/ 0 h 106"/>
                  <a:gd name="T2" fmla="*/ 0 w 140"/>
                  <a:gd name="T3" fmla="*/ 5 h 106"/>
                  <a:gd name="T4" fmla="*/ 15 w 140"/>
                  <a:gd name="T5" fmla="*/ 13 h 106"/>
                  <a:gd name="T6" fmla="*/ 15 w 140"/>
                  <a:gd name="T7" fmla="*/ 10 h 106"/>
                  <a:gd name="T8" fmla="*/ 16 w 140"/>
                  <a:gd name="T9" fmla="*/ 7 h 106"/>
                  <a:gd name="T10" fmla="*/ 17 w 140"/>
                  <a:gd name="T11" fmla="*/ 3 h 106"/>
                  <a:gd name="T12" fmla="*/ 18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5" name="Freeform 110"/>
              <p:cNvSpPr>
                <a:spLocks/>
              </p:cNvSpPr>
              <p:nvPr/>
            </p:nvSpPr>
            <p:spPr bwMode="auto">
              <a:xfrm>
                <a:off x="3726" y="3273"/>
                <a:ext cx="75" cy="65"/>
              </a:xfrm>
              <a:custGeom>
                <a:avLst/>
                <a:gdLst>
                  <a:gd name="T0" fmla="*/ 19 w 149"/>
                  <a:gd name="T1" fmla="*/ 4 h 130"/>
                  <a:gd name="T2" fmla="*/ 0 w 149"/>
                  <a:gd name="T3" fmla="*/ 0 h 130"/>
                  <a:gd name="T4" fmla="*/ 10 w 149"/>
                  <a:gd name="T5" fmla="*/ 16 h 130"/>
                  <a:gd name="T6" fmla="*/ 11 w 149"/>
                  <a:gd name="T7" fmla="*/ 14 h 130"/>
                  <a:gd name="T8" fmla="*/ 12 w 149"/>
                  <a:gd name="T9" fmla="*/ 13 h 130"/>
                  <a:gd name="T10" fmla="*/ 13 w 149"/>
                  <a:gd name="T11" fmla="*/ 12 h 130"/>
                  <a:gd name="T12" fmla="*/ 14 w 149"/>
                  <a:gd name="T13" fmla="*/ 10 h 130"/>
                  <a:gd name="T14" fmla="*/ 16 w 149"/>
                  <a:gd name="T15" fmla="*/ 9 h 130"/>
                  <a:gd name="T16" fmla="*/ 17 w 149"/>
                  <a:gd name="T17" fmla="*/ 7 h 130"/>
                  <a:gd name="T18" fmla="*/ 18 w 149"/>
                  <a:gd name="T19" fmla="*/ 6 h 130"/>
                  <a:gd name="T20" fmla="*/ 19 w 149"/>
                  <a:gd name="T21" fmla="*/ 4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111"/>
              <p:cNvSpPr>
                <a:spLocks/>
              </p:cNvSpPr>
              <p:nvPr/>
            </p:nvSpPr>
            <p:spPr bwMode="auto">
              <a:xfrm>
                <a:off x="3676" y="3361"/>
                <a:ext cx="76" cy="52"/>
              </a:xfrm>
              <a:custGeom>
                <a:avLst/>
                <a:gdLst>
                  <a:gd name="T0" fmla="*/ 19 w 153"/>
                  <a:gd name="T1" fmla="*/ 1 h 104"/>
                  <a:gd name="T2" fmla="*/ 0 w 153"/>
                  <a:gd name="T3" fmla="*/ 0 h 104"/>
                  <a:gd name="T4" fmla="*/ 13 w 153"/>
                  <a:gd name="T5" fmla="*/ 13 h 104"/>
                  <a:gd name="T6" fmla="*/ 14 w 153"/>
                  <a:gd name="T7" fmla="*/ 10 h 104"/>
                  <a:gd name="T8" fmla="*/ 15 w 153"/>
                  <a:gd name="T9" fmla="*/ 7 h 104"/>
                  <a:gd name="T10" fmla="*/ 17 w 153"/>
                  <a:gd name="T11" fmla="*/ 3 h 104"/>
                  <a:gd name="T12" fmla="*/ 19 w 153"/>
                  <a:gd name="T13" fmla="*/ 1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7422" name="Group 112"/>
          <p:cNvGrpSpPr>
            <a:grpSpLocks/>
          </p:cNvGrpSpPr>
          <p:nvPr/>
        </p:nvGrpSpPr>
        <p:grpSpPr bwMode="auto">
          <a:xfrm>
            <a:off x="7348538" y="811213"/>
            <a:ext cx="1227137" cy="742950"/>
            <a:chOff x="4497" y="423"/>
            <a:chExt cx="773" cy="468"/>
          </a:xfrm>
        </p:grpSpPr>
        <p:grpSp>
          <p:nvGrpSpPr>
            <p:cNvPr id="17460" name="Group 113"/>
            <p:cNvGrpSpPr>
              <a:grpSpLocks/>
            </p:cNvGrpSpPr>
            <p:nvPr/>
          </p:nvGrpSpPr>
          <p:grpSpPr bwMode="auto">
            <a:xfrm>
              <a:off x="4497" y="459"/>
              <a:ext cx="380" cy="381"/>
              <a:chOff x="2452" y="533"/>
              <a:chExt cx="808" cy="809"/>
            </a:xfrm>
          </p:grpSpPr>
          <p:sp>
            <p:nvSpPr>
              <p:cNvPr id="17489" name="AutoShape 114"/>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0" name="AutoShape 115"/>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1" name="AutoShape 116"/>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92" name="Rectangle 117"/>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61" name="Group 118"/>
            <p:cNvGrpSpPr>
              <a:grpSpLocks/>
            </p:cNvGrpSpPr>
            <p:nvPr/>
          </p:nvGrpSpPr>
          <p:grpSpPr bwMode="auto">
            <a:xfrm>
              <a:off x="4914" y="423"/>
              <a:ext cx="356" cy="240"/>
              <a:chOff x="2984" y="3331"/>
              <a:chExt cx="845" cy="569"/>
            </a:xfrm>
          </p:grpSpPr>
          <p:sp>
            <p:nvSpPr>
              <p:cNvPr id="17476" name="AutoShape 11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77" name="Group 120"/>
              <p:cNvGrpSpPr>
                <a:grpSpLocks/>
              </p:cNvGrpSpPr>
              <p:nvPr/>
            </p:nvGrpSpPr>
            <p:grpSpPr bwMode="auto">
              <a:xfrm>
                <a:off x="3386" y="3487"/>
                <a:ext cx="443" cy="398"/>
                <a:chOff x="4838" y="2218"/>
                <a:chExt cx="395" cy="355"/>
              </a:xfrm>
            </p:grpSpPr>
            <p:sp>
              <p:nvSpPr>
                <p:cNvPr id="17478" name="Freeform 12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9" name="Freeform 12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0" name="Freeform 12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1" name="Freeform 12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12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12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12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5" name="Rectangle 12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6" name="Rectangle 12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7" name="Freeform 13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Rectangle 13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62" name="Group 132"/>
            <p:cNvGrpSpPr>
              <a:grpSpLocks/>
            </p:cNvGrpSpPr>
            <p:nvPr/>
          </p:nvGrpSpPr>
          <p:grpSpPr bwMode="auto">
            <a:xfrm>
              <a:off x="4911" y="651"/>
              <a:ext cx="356" cy="240"/>
              <a:chOff x="2984" y="3331"/>
              <a:chExt cx="845" cy="569"/>
            </a:xfrm>
          </p:grpSpPr>
          <p:sp>
            <p:nvSpPr>
              <p:cNvPr id="17463" name="AutoShape 13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64" name="Group 134"/>
              <p:cNvGrpSpPr>
                <a:grpSpLocks/>
              </p:cNvGrpSpPr>
              <p:nvPr/>
            </p:nvGrpSpPr>
            <p:grpSpPr bwMode="auto">
              <a:xfrm>
                <a:off x="3386" y="3487"/>
                <a:ext cx="443" cy="398"/>
                <a:chOff x="4838" y="2218"/>
                <a:chExt cx="395" cy="355"/>
              </a:xfrm>
            </p:grpSpPr>
            <p:sp>
              <p:nvSpPr>
                <p:cNvPr id="17465" name="Freeform 13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6" name="Freeform 13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13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13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13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14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14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2" name="Rectangle 14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3" name="Rectangle 14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4" name="Freeform 14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5" name="Rectangle 14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grpSp>
        <p:nvGrpSpPr>
          <p:cNvPr id="17423" name="Group 146"/>
          <p:cNvGrpSpPr>
            <a:grpSpLocks/>
          </p:cNvGrpSpPr>
          <p:nvPr/>
        </p:nvGrpSpPr>
        <p:grpSpPr bwMode="auto">
          <a:xfrm>
            <a:off x="7351713" y="1603375"/>
            <a:ext cx="1227137" cy="742950"/>
            <a:chOff x="4497" y="423"/>
            <a:chExt cx="773" cy="468"/>
          </a:xfrm>
        </p:grpSpPr>
        <p:grpSp>
          <p:nvGrpSpPr>
            <p:cNvPr id="17427" name="Group 147"/>
            <p:cNvGrpSpPr>
              <a:grpSpLocks/>
            </p:cNvGrpSpPr>
            <p:nvPr/>
          </p:nvGrpSpPr>
          <p:grpSpPr bwMode="auto">
            <a:xfrm>
              <a:off x="4497" y="459"/>
              <a:ext cx="380" cy="381"/>
              <a:chOff x="2452" y="533"/>
              <a:chExt cx="808" cy="809"/>
            </a:xfrm>
          </p:grpSpPr>
          <p:sp>
            <p:nvSpPr>
              <p:cNvPr id="17456" name="AutoShape 148"/>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7" name="AutoShape 149"/>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8" name="AutoShape 150"/>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7459" name="Rectangle 151"/>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7428" name="Group 152"/>
            <p:cNvGrpSpPr>
              <a:grpSpLocks/>
            </p:cNvGrpSpPr>
            <p:nvPr/>
          </p:nvGrpSpPr>
          <p:grpSpPr bwMode="auto">
            <a:xfrm>
              <a:off x="4914" y="423"/>
              <a:ext cx="356" cy="240"/>
              <a:chOff x="2984" y="3331"/>
              <a:chExt cx="845" cy="569"/>
            </a:xfrm>
          </p:grpSpPr>
          <p:sp>
            <p:nvSpPr>
              <p:cNvPr id="17443"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44" name="Group 154"/>
              <p:cNvGrpSpPr>
                <a:grpSpLocks/>
              </p:cNvGrpSpPr>
              <p:nvPr/>
            </p:nvGrpSpPr>
            <p:grpSpPr bwMode="auto">
              <a:xfrm>
                <a:off x="3386" y="3487"/>
                <a:ext cx="443" cy="398"/>
                <a:chOff x="4838" y="2218"/>
                <a:chExt cx="395" cy="355"/>
              </a:xfrm>
            </p:grpSpPr>
            <p:sp>
              <p:nvSpPr>
                <p:cNvPr id="17445" name="Freeform 155"/>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6" name="Freeform 156"/>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57"/>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58"/>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59"/>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60"/>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61"/>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3"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4" name="Freeform 164"/>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7429" name="Group 166"/>
            <p:cNvGrpSpPr>
              <a:grpSpLocks/>
            </p:cNvGrpSpPr>
            <p:nvPr/>
          </p:nvGrpSpPr>
          <p:grpSpPr bwMode="auto">
            <a:xfrm>
              <a:off x="4911" y="651"/>
              <a:ext cx="356" cy="240"/>
              <a:chOff x="2984" y="3331"/>
              <a:chExt cx="845" cy="569"/>
            </a:xfrm>
          </p:grpSpPr>
          <p:sp>
            <p:nvSpPr>
              <p:cNvPr id="17430" name="AutoShape 16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431" name="Group 168"/>
              <p:cNvGrpSpPr>
                <a:grpSpLocks/>
              </p:cNvGrpSpPr>
              <p:nvPr/>
            </p:nvGrpSpPr>
            <p:grpSpPr bwMode="auto">
              <a:xfrm>
                <a:off x="3386" y="3487"/>
                <a:ext cx="443" cy="398"/>
                <a:chOff x="4838" y="2218"/>
                <a:chExt cx="395" cy="355"/>
              </a:xfrm>
            </p:grpSpPr>
            <p:sp>
              <p:nvSpPr>
                <p:cNvPr id="17432" name="Freeform 16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3" name="Freeform 17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4" name="Freeform 17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Freeform 17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6" name="Freeform 17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7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7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Rectangle 17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0" name="Rectangle 17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1" name="Freeform 17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Rectangle 17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
        <p:nvSpPr>
          <p:cNvPr id="17424" name="Line 180"/>
          <p:cNvSpPr>
            <a:spLocks noChangeShapeType="1"/>
          </p:cNvSpPr>
          <p:nvPr/>
        </p:nvSpPr>
        <p:spPr bwMode="auto">
          <a:xfrm>
            <a:off x="6469063" y="1528763"/>
            <a:ext cx="6254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181"/>
          <p:cNvSpPr>
            <a:spLocks noChangeShapeType="1"/>
          </p:cNvSpPr>
          <p:nvPr/>
        </p:nvSpPr>
        <p:spPr bwMode="auto">
          <a:xfrm flipV="1">
            <a:off x="7094538" y="1173163"/>
            <a:ext cx="542925" cy="355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182"/>
          <p:cNvSpPr>
            <a:spLocks noChangeShapeType="1"/>
          </p:cNvSpPr>
          <p:nvPr/>
        </p:nvSpPr>
        <p:spPr bwMode="auto">
          <a:xfrm>
            <a:off x="7637463" y="1189038"/>
            <a:ext cx="541337" cy="2032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Workplan rules</a:t>
            </a:r>
          </a:p>
        </p:txBody>
      </p:sp>
      <p:sp>
        <p:nvSpPr>
          <p:cNvPr id="18435" name="Rectangle 3"/>
          <p:cNvSpPr>
            <a:spLocks noGrp="1" noChangeArrowheads="1"/>
          </p:cNvSpPr>
          <p:nvPr>
            <p:ph idx="1"/>
          </p:nvPr>
        </p:nvSpPr>
        <p:spPr>
          <a:xfrm>
            <a:off x="519113" y="973138"/>
            <a:ext cx="4970462" cy="5197475"/>
          </a:xfrm>
        </p:spPr>
        <p:txBody>
          <a:bodyPr/>
          <a:lstStyle/>
          <a:p>
            <a:pPr>
              <a:buFont typeface="Arial" charset="0"/>
              <a:buChar char="•"/>
            </a:pPr>
            <a:r>
              <a:rPr lang="en-US"/>
              <a:t>Purpose</a:t>
            </a:r>
          </a:p>
          <a:p>
            <a:pPr lvl="1"/>
            <a:r>
              <a:rPr lang="en-US"/>
              <a:t>Create initial claim workplan (list of activities for claim and each exposure)</a:t>
            </a:r>
          </a:p>
          <a:p>
            <a:pPr>
              <a:buFont typeface="Arial" charset="0"/>
              <a:buChar char="•"/>
            </a:pPr>
            <a:r>
              <a:rPr lang="en-US"/>
              <a:t>Examples</a:t>
            </a:r>
          </a:p>
          <a:p>
            <a:pPr lvl="1"/>
            <a:r>
              <a:rPr lang="en-US"/>
              <a:t>Create "contact insured" activity</a:t>
            </a:r>
          </a:p>
          <a:p>
            <a:pPr lvl="1"/>
            <a:r>
              <a:rPr lang="en-US"/>
              <a:t>If owner of claim is low experience user, create "verify coverage" activity</a:t>
            </a:r>
          </a:p>
          <a:p>
            <a:pPr lvl="1"/>
            <a:r>
              <a:rPr lang="en-US"/>
              <a:t>If claim is auto, create "scene inspection" activity</a:t>
            </a:r>
          </a:p>
          <a:p>
            <a:pPr>
              <a:buFont typeface="Arial" charset="0"/>
              <a:buChar char="•"/>
            </a:pPr>
            <a:r>
              <a:rPr lang="en-US"/>
              <a:t>For each activity created: presetup, assignment, and postsetup rules executed</a:t>
            </a:r>
          </a:p>
        </p:txBody>
      </p:sp>
      <p:sp>
        <p:nvSpPr>
          <p:cNvPr id="1843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14"/>
          <p:cNvGrpSpPr>
            <a:grpSpLocks/>
          </p:cNvGrpSpPr>
          <p:nvPr/>
        </p:nvGrpSpPr>
        <p:grpSpPr bwMode="auto">
          <a:xfrm>
            <a:off x="5849938" y="1916113"/>
            <a:ext cx="1854200" cy="484187"/>
            <a:chOff x="757" y="1967"/>
            <a:chExt cx="1168" cy="305"/>
          </a:xfrm>
        </p:grpSpPr>
        <p:sp>
          <p:nvSpPr>
            <p:cNvPr id="1848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8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8444" name="Group 17"/>
          <p:cNvGrpSpPr>
            <a:grpSpLocks/>
          </p:cNvGrpSpPr>
          <p:nvPr/>
        </p:nvGrpSpPr>
        <p:grpSpPr bwMode="auto">
          <a:xfrm>
            <a:off x="5838825" y="427038"/>
            <a:ext cx="1854200" cy="484187"/>
            <a:chOff x="757" y="1967"/>
            <a:chExt cx="1168" cy="305"/>
          </a:xfrm>
        </p:grpSpPr>
        <p:sp>
          <p:nvSpPr>
            <p:cNvPr id="1847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18445" name="Group 20"/>
          <p:cNvGrpSpPr>
            <a:grpSpLocks/>
          </p:cNvGrpSpPr>
          <p:nvPr/>
        </p:nvGrpSpPr>
        <p:grpSpPr bwMode="auto">
          <a:xfrm>
            <a:off x="5838825" y="1181100"/>
            <a:ext cx="1854200" cy="484188"/>
            <a:chOff x="757" y="1967"/>
            <a:chExt cx="1168" cy="305"/>
          </a:xfrm>
        </p:grpSpPr>
        <p:sp>
          <p:nvSpPr>
            <p:cNvPr id="1847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18446" name="Group 23"/>
          <p:cNvGrpSpPr>
            <a:grpSpLocks/>
          </p:cNvGrpSpPr>
          <p:nvPr/>
        </p:nvGrpSpPr>
        <p:grpSpPr bwMode="auto">
          <a:xfrm>
            <a:off x="5838825" y="3360738"/>
            <a:ext cx="1854200" cy="484187"/>
            <a:chOff x="757" y="1967"/>
            <a:chExt cx="1168" cy="305"/>
          </a:xfrm>
        </p:grpSpPr>
        <p:sp>
          <p:nvSpPr>
            <p:cNvPr id="1847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7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18447" name="Group 26"/>
          <p:cNvGrpSpPr>
            <a:grpSpLocks/>
          </p:cNvGrpSpPr>
          <p:nvPr/>
        </p:nvGrpSpPr>
        <p:grpSpPr bwMode="auto">
          <a:xfrm>
            <a:off x="5838825" y="4087813"/>
            <a:ext cx="1854200" cy="484187"/>
            <a:chOff x="757" y="1967"/>
            <a:chExt cx="1168" cy="305"/>
          </a:xfrm>
        </p:grpSpPr>
        <p:sp>
          <p:nvSpPr>
            <p:cNvPr id="1847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18448" name="Group 29"/>
          <p:cNvGrpSpPr>
            <a:grpSpLocks/>
          </p:cNvGrpSpPr>
          <p:nvPr/>
        </p:nvGrpSpPr>
        <p:grpSpPr bwMode="auto">
          <a:xfrm>
            <a:off x="5840413" y="4814888"/>
            <a:ext cx="1854200" cy="484187"/>
            <a:chOff x="757" y="1967"/>
            <a:chExt cx="1168" cy="305"/>
          </a:xfrm>
        </p:grpSpPr>
        <p:sp>
          <p:nvSpPr>
            <p:cNvPr id="18470"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847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18449" name="Group 32"/>
          <p:cNvGrpSpPr>
            <a:grpSpLocks/>
          </p:cNvGrpSpPr>
          <p:nvPr/>
        </p:nvGrpSpPr>
        <p:grpSpPr bwMode="auto">
          <a:xfrm>
            <a:off x="5851525" y="2633663"/>
            <a:ext cx="1841500" cy="482600"/>
            <a:chOff x="1419" y="1712"/>
            <a:chExt cx="1160" cy="304"/>
          </a:xfrm>
        </p:grpSpPr>
        <p:sp>
          <p:nvSpPr>
            <p:cNvPr id="1846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18450" name="Group 35"/>
          <p:cNvGrpSpPr>
            <a:grpSpLocks/>
          </p:cNvGrpSpPr>
          <p:nvPr/>
        </p:nvGrpSpPr>
        <p:grpSpPr bwMode="auto">
          <a:xfrm>
            <a:off x="5843588" y="5541963"/>
            <a:ext cx="1841500" cy="482600"/>
            <a:chOff x="1419" y="1712"/>
            <a:chExt cx="1160" cy="304"/>
          </a:xfrm>
        </p:grpSpPr>
        <p:sp>
          <p:nvSpPr>
            <p:cNvPr id="1846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18451" name="Group 38"/>
          <p:cNvGrpSpPr>
            <a:grpSpLocks/>
          </p:cNvGrpSpPr>
          <p:nvPr/>
        </p:nvGrpSpPr>
        <p:grpSpPr bwMode="auto">
          <a:xfrm>
            <a:off x="5843588" y="6010275"/>
            <a:ext cx="1841500" cy="482600"/>
            <a:chOff x="1419" y="1712"/>
            <a:chExt cx="1160" cy="304"/>
          </a:xfrm>
        </p:grpSpPr>
        <p:sp>
          <p:nvSpPr>
            <p:cNvPr id="1846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846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18452" name="Text Box 46"/>
          <p:cNvSpPr txBox="1">
            <a:spLocks noChangeArrowheads="1"/>
          </p:cNvSpPr>
          <p:nvPr/>
        </p:nvSpPr>
        <p:spPr bwMode="auto">
          <a:xfrm>
            <a:off x="7762875" y="29559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p>
        </p:txBody>
      </p:sp>
      <p:sp>
        <p:nvSpPr>
          <p:cNvPr id="18453" name="Text Box 47"/>
          <p:cNvSpPr txBox="1">
            <a:spLocks noChangeArrowheads="1"/>
          </p:cNvSpPr>
          <p:nvPr/>
        </p:nvSpPr>
        <p:spPr bwMode="auto">
          <a:xfrm>
            <a:off x="7762875" y="3946525"/>
            <a:ext cx="1112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Exposure</a:t>
            </a:r>
          </a:p>
        </p:txBody>
      </p:sp>
      <p:grpSp>
        <p:nvGrpSpPr>
          <p:cNvPr id="18454" name="Group 48"/>
          <p:cNvGrpSpPr>
            <a:grpSpLocks/>
          </p:cNvGrpSpPr>
          <p:nvPr/>
        </p:nvGrpSpPr>
        <p:grpSpPr bwMode="auto">
          <a:xfrm>
            <a:off x="7883525" y="3227388"/>
            <a:ext cx="1136650" cy="723900"/>
            <a:chOff x="4996" y="2003"/>
            <a:chExt cx="716" cy="456"/>
          </a:xfrm>
        </p:grpSpPr>
        <p:sp>
          <p:nvSpPr>
            <p:cNvPr id="18459" name="AutoShape 49"/>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0" name="AutoShape 50"/>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18461" name="Group 51"/>
            <p:cNvGrpSpPr>
              <a:grpSpLocks/>
            </p:cNvGrpSpPr>
            <p:nvPr/>
          </p:nvGrpSpPr>
          <p:grpSpPr bwMode="auto">
            <a:xfrm>
              <a:off x="5032" y="2051"/>
              <a:ext cx="680" cy="408"/>
              <a:chOff x="1376" y="2523"/>
              <a:chExt cx="680" cy="408"/>
            </a:xfrm>
          </p:grpSpPr>
          <p:sp>
            <p:nvSpPr>
              <p:cNvPr id="18462" name="AutoShape 52"/>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8463" name="Text Box 53"/>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18455" name="Group 54"/>
          <p:cNvGrpSpPr>
            <a:grpSpLocks/>
          </p:cNvGrpSpPr>
          <p:nvPr/>
        </p:nvGrpSpPr>
        <p:grpSpPr bwMode="auto">
          <a:xfrm rot="5400000" flipH="1" flipV="1">
            <a:off x="7745413" y="3478213"/>
            <a:ext cx="127000" cy="222250"/>
            <a:chOff x="932" y="1079"/>
            <a:chExt cx="216" cy="923"/>
          </a:xfrm>
        </p:grpSpPr>
        <p:sp>
          <p:nvSpPr>
            <p:cNvPr id="18456" name="Freeform 55"/>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57" name="Line 56"/>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8" name="Line 57"/>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8052" y="490331"/>
            <a:ext cx="8693425" cy="5883965"/>
          </a:xfrm>
          <a:prstGeom prst="rect">
            <a:avLst/>
          </a:prstGeom>
        </p:spPr>
      </p:pic>
    </p:spTree>
    <p:extLst>
      <p:ext uri="{BB962C8B-B14F-4D97-AF65-F5344CB8AC3E}">
        <p14:creationId xmlns:p14="http://schemas.microsoft.com/office/powerpoint/2010/main" val="5536970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Postsetup rules</a:t>
            </a:r>
          </a:p>
        </p:txBody>
      </p:sp>
      <p:sp>
        <p:nvSpPr>
          <p:cNvPr id="20483" name="Rectangle 3"/>
          <p:cNvSpPr>
            <a:spLocks noGrp="1" noChangeArrowheads="1"/>
          </p:cNvSpPr>
          <p:nvPr>
            <p:ph idx="1"/>
          </p:nvPr>
        </p:nvSpPr>
        <p:spPr>
          <a:xfrm>
            <a:off x="519113" y="1192213"/>
            <a:ext cx="4807799" cy="5197475"/>
          </a:xfrm>
        </p:spPr>
        <p:txBody>
          <a:bodyPr/>
          <a:lstStyle/>
          <a:p>
            <a:pPr>
              <a:buFont typeface="Arial" charset="0"/>
              <a:buChar char="•"/>
            </a:pPr>
            <a:r>
              <a:rPr lang="en-US" dirty="0"/>
              <a:t>Purpose</a:t>
            </a:r>
          </a:p>
          <a:p>
            <a:pPr lvl="1"/>
            <a:r>
              <a:rPr lang="en-US" dirty="0"/>
              <a:t>Execute actions that must be done at end of claim setup</a:t>
            </a:r>
          </a:p>
          <a:p>
            <a:pPr lvl="1"/>
            <a:endParaRPr lang="en-US" dirty="0"/>
          </a:p>
          <a:p>
            <a:pPr>
              <a:buFont typeface="Arial" charset="0"/>
              <a:buChar char="•"/>
            </a:pPr>
            <a:r>
              <a:rPr lang="en-US" dirty="0"/>
              <a:t>Examples</a:t>
            </a:r>
          </a:p>
          <a:p>
            <a:pPr lvl="1"/>
            <a:r>
              <a:rPr lang="en-US" dirty="0"/>
              <a:t>If a Fraud Review activity was created, set the Claim SIU Status field to “Under Investigation”.</a:t>
            </a:r>
          </a:p>
          <a:p>
            <a:pPr lvl="1"/>
            <a:r>
              <a:rPr lang="en-US" dirty="0"/>
              <a:t>If a matter is created, set the Claim’s Litigation Status field to “In litigation”</a:t>
            </a:r>
          </a:p>
        </p:txBody>
      </p:sp>
      <p:sp>
        <p:nvSpPr>
          <p:cNvPr id="20484"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5"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6"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7"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8"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4"/>
          <p:cNvGrpSpPr>
            <a:grpSpLocks/>
          </p:cNvGrpSpPr>
          <p:nvPr/>
        </p:nvGrpSpPr>
        <p:grpSpPr bwMode="auto">
          <a:xfrm>
            <a:off x="5849938" y="1916113"/>
            <a:ext cx="1854200" cy="484187"/>
            <a:chOff x="757" y="1967"/>
            <a:chExt cx="1168" cy="305"/>
          </a:xfrm>
        </p:grpSpPr>
        <p:sp>
          <p:nvSpPr>
            <p:cNvPr id="20526"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7"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0492" name="Group 17"/>
          <p:cNvGrpSpPr>
            <a:grpSpLocks/>
          </p:cNvGrpSpPr>
          <p:nvPr/>
        </p:nvGrpSpPr>
        <p:grpSpPr bwMode="auto">
          <a:xfrm>
            <a:off x="5838825" y="427038"/>
            <a:ext cx="1854200" cy="484187"/>
            <a:chOff x="757" y="1967"/>
            <a:chExt cx="1168" cy="305"/>
          </a:xfrm>
        </p:grpSpPr>
        <p:sp>
          <p:nvSpPr>
            <p:cNvPr id="20524"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5"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493" name="Group 20"/>
          <p:cNvGrpSpPr>
            <a:grpSpLocks/>
          </p:cNvGrpSpPr>
          <p:nvPr/>
        </p:nvGrpSpPr>
        <p:grpSpPr bwMode="auto">
          <a:xfrm>
            <a:off x="5838825" y="1181100"/>
            <a:ext cx="1854200" cy="484188"/>
            <a:chOff x="757" y="1967"/>
            <a:chExt cx="1168" cy="305"/>
          </a:xfrm>
        </p:grpSpPr>
        <p:sp>
          <p:nvSpPr>
            <p:cNvPr id="20522"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3"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0494" name="Group 23"/>
          <p:cNvGrpSpPr>
            <a:grpSpLocks/>
          </p:cNvGrpSpPr>
          <p:nvPr/>
        </p:nvGrpSpPr>
        <p:grpSpPr bwMode="auto">
          <a:xfrm>
            <a:off x="5838825" y="3360738"/>
            <a:ext cx="1854200" cy="484187"/>
            <a:chOff x="757" y="1967"/>
            <a:chExt cx="1168" cy="305"/>
          </a:xfrm>
        </p:grpSpPr>
        <p:sp>
          <p:nvSpPr>
            <p:cNvPr id="20520"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21"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0495" name="Group 26"/>
          <p:cNvGrpSpPr>
            <a:grpSpLocks/>
          </p:cNvGrpSpPr>
          <p:nvPr/>
        </p:nvGrpSpPr>
        <p:grpSpPr bwMode="auto">
          <a:xfrm>
            <a:off x="5838825" y="4087813"/>
            <a:ext cx="1854200" cy="484187"/>
            <a:chOff x="757" y="1967"/>
            <a:chExt cx="1168" cy="305"/>
          </a:xfrm>
        </p:grpSpPr>
        <p:sp>
          <p:nvSpPr>
            <p:cNvPr id="20518"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19"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0496" name="Group 29"/>
          <p:cNvGrpSpPr>
            <a:grpSpLocks/>
          </p:cNvGrpSpPr>
          <p:nvPr/>
        </p:nvGrpSpPr>
        <p:grpSpPr bwMode="auto">
          <a:xfrm>
            <a:off x="5840413" y="4814888"/>
            <a:ext cx="1854200" cy="484187"/>
            <a:chOff x="757" y="1967"/>
            <a:chExt cx="1168" cy="305"/>
          </a:xfrm>
        </p:grpSpPr>
        <p:sp>
          <p:nvSpPr>
            <p:cNvPr id="20516"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0517"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0497" name="Group 32"/>
          <p:cNvGrpSpPr>
            <a:grpSpLocks/>
          </p:cNvGrpSpPr>
          <p:nvPr/>
        </p:nvGrpSpPr>
        <p:grpSpPr bwMode="auto">
          <a:xfrm>
            <a:off x="5851525" y="2633663"/>
            <a:ext cx="1841500" cy="482600"/>
            <a:chOff x="1419" y="1712"/>
            <a:chExt cx="1160" cy="304"/>
          </a:xfrm>
        </p:grpSpPr>
        <p:sp>
          <p:nvSpPr>
            <p:cNvPr id="20514"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5"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0498" name="Group 35"/>
          <p:cNvGrpSpPr>
            <a:grpSpLocks/>
          </p:cNvGrpSpPr>
          <p:nvPr/>
        </p:nvGrpSpPr>
        <p:grpSpPr bwMode="auto">
          <a:xfrm>
            <a:off x="5843588" y="5541963"/>
            <a:ext cx="1841500" cy="482600"/>
            <a:chOff x="1419" y="1712"/>
            <a:chExt cx="1160" cy="304"/>
          </a:xfrm>
        </p:grpSpPr>
        <p:sp>
          <p:nvSpPr>
            <p:cNvPr id="20512"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3"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0499" name="Group 38"/>
          <p:cNvGrpSpPr>
            <a:grpSpLocks/>
          </p:cNvGrpSpPr>
          <p:nvPr/>
        </p:nvGrpSpPr>
        <p:grpSpPr bwMode="auto">
          <a:xfrm>
            <a:off x="5843588" y="6010275"/>
            <a:ext cx="1841500" cy="482600"/>
            <a:chOff x="1419" y="1712"/>
            <a:chExt cx="1160" cy="304"/>
          </a:xfrm>
        </p:grpSpPr>
        <p:sp>
          <p:nvSpPr>
            <p:cNvPr id="20510"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11"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0500" name="Text Box 45"/>
          <p:cNvSpPr txBox="1">
            <a:spLocks noChangeArrowheads="1"/>
          </p:cNvSpPr>
          <p:nvPr/>
        </p:nvSpPr>
        <p:spPr bwMode="auto">
          <a:xfrm>
            <a:off x="7762875" y="40513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0501" name="Group 47"/>
          <p:cNvGrpSpPr>
            <a:grpSpLocks/>
          </p:cNvGrpSpPr>
          <p:nvPr/>
        </p:nvGrpSpPr>
        <p:grpSpPr bwMode="auto">
          <a:xfrm>
            <a:off x="7697788" y="3227388"/>
            <a:ext cx="1322387" cy="723900"/>
            <a:chOff x="4849" y="2033"/>
            <a:chExt cx="833" cy="456"/>
          </a:xfrm>
        </p:grpSpPr>
        <p:sp>
          <p:nvSpPr>
            <p:cNvPr id="20502" name="AutoShape 48"/>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3" name="AutoShape 49"/>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4" name="AutoShape 50"/>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0505" name="Text Box 51"/>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0506" name="Group 52"/>
            <p:cNvGrpSpPr>
              <a:grpSpLocks/>
            </p:cNvGrpSpPr>
            <p:nvPr/>
          </p:nvGrpSpPr>
          <p:grpSpPr bwMode="auto">
            <a:xfrm rot="5400000" flipH="1" flipV="1">
              <a:off x="4879" y="2191"/>
              <a:ext cx="80" cy="140"/>
              <a:chOff x="932" y="1079"/>
              <a:chExt cx="216" cy="923"/>
            </a:xfrm>
          </p:grpSpPr>
          <p:sp>
            <p:nvSpPr>
              <p:cNvPr id="20507" name="Freeform 5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508" name="Line 5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9" name="Line 5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Initial reserve rules</a:t>
            </a:r>
          </a:p>
        </p:txBody>
      </p:sp>
      <p:sp>
        <p:nvSpPr>
          <p:cNvPr id="21507" name="Rectangle 3"/>
          <p:cNvSpPr>
            <a:spLocks noGrp="1" noChangeArrowheads="1"/>
          </p:cNvSpPr>
          <p:nvPr>
            <p:ph idx="1"/>
          </p:nvPr>
        </p:nvSpPr>
        <p:spPr>
          <a:xfrm>
            <a:off x="519113" y="1192213"/>
            <a:ext cx="4970462" cy="5197475"/>
          </a:xfrm>
        </p:spPr>
        <p:txBody>
          <a:bodyPr/>
          <a:lstStyle/>
          <a:p>
            <a:pPr>
              <a:buFont typeface="Arial" charset="0"/>
              <a:buChar char="•"/>
            </a:pPr>
            <a:r>
              <a:rPr lang="en-US"/>
              <a:t>Purpose</a:t>
            </a:r>
          </a:p>
          <a:p>
            <a:pPr lvl="1"/>
            <a:r>
              <a:rPr lang="en-US"/>
              <a:t>Set initial reserves for existing exposures</a:t>
            </a:r>
          </a:p>
          <a:p>
            <a:pPr>
              <a:buFont typeface="Arial" charset="0"/>
              <a:buChar char="•"/>
            </a:pPr>
            <a:r>
              <a:rPr lang="en-US"/>
              <a:t>Examples</a:t>
            </a:r>
          </a:p>
          <a:p>
            <a:pPr lvl="1"/>
            <a:r>
              <a:rPr lang="en-US"/>
              <a:t>For low-complexity collision exposures, set reserve to $1000</a:t>
            </a:r>
          </a:p>
          <a:p>
            <a:pPr>
              <a:buFont typeface="Arial" charset="0"/>
              <a:buChar char="•"/>
            </a:pPr>
            <a:r>
              <a:rPr lang="en-US"/>
              <a:t>No claim-level initial reserve rules</a:t>
            </a:r>
          </a:p>
        </p:txBody>
      </p:sp>
      <p:sp>
        <p:nvSpPr>
          <p:cNvPr id="21508"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0"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1"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3"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15" name="Group 14"/>
          <p:cNvGrpSpPr>
            <a:grpSpLocks/>
          </p:cNvGrpSpPr>
          <p:nvPr/>
        </p:nvGrpSpPr>
        <p:grpSpPr bwMode="auto">
          <a:xfrm>
            <a:off x="5849938" y="1916113"/>
            <a:ext cx="1854200" cy="484187"/>
            <a:chOff x="757" y="1967"/>
            <a:chExt cx="1168" cy="305"/>
          </a:xfrm>
        </p:grpSpPr>
        <p:sp>
          <p:nvSpPr>
            <p:cNvPr id="21550"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51"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1516" name="Group 17"/>
          <p:cNvGrpSpPr>
            <a:grpSpLocks/>
          </p:cNvGrpSpPr>
          <p:nvPr/>
        </p:nvGrpSpPr>
        <p:grpSpPr bwMode="auto">
          <a:xfrm>
            <a:off x="5838825" y="427038"/>
            <a:ext cx="1854200" cy="484187"/>
            <a:chOff x="757" y="1967"/>
            <a:chExt cx="1168" cy="305"/>
          </a:xfrm>
        </p:grpSpPr>
        <p:sp>
          <p:nvSpPr>
            <p:cNvPr id="21548"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1517" name="Group 20"/>
          <p:cNvGrpSpPr>
            <a:grpSpLocks/>
          </p:cNvGrpSpPr>
          <p:nvPr/>
        </p:nvGrpSpPr>
        <p:grpSpPr bwMode="auto">
          <a:xfrm>
            <a:off x="5838825" y="1181100"/>
            <a:ext cx="1854200" cy="484188"/>
            <a:chOff x="757" y="1967"/>
            <a:chExt cx="1168" cy="305"/>
          </a:xfrm>
        </p:grpSpPr>
        <p:sp>
          <p:nvSpPr>
            <p:cNvPr id="21546"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1518" name="Group 23"/>
          <p:cNvGrpSpPr>
            <a:grpSpLocks/>
          </p:cNvGrpSpPr>
          <p:nvPr/>
        </p:nvGrpSpPr>
        <p:grpSpPr bwMode="auto">
          <a:xfrm>
            <a:off x="5838825" y="3360738"/>
            <a:ext cx="1854200" cy="484187"/>
            <a:chOff x="757" y="1967"/>
            <a:chExt cx="1168" cy="305"/>
          </a:xfrm>
        </p:grpSpPr>
        <p:sp>
          <p:nvSpPr>
            <p:cNvPr id="21544"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1519" name="Group 26"/>
          <p:cNvGrpSpPr>
            <a:grpSpLocks/>
          </p:cNvGrpSpPr>
          <p:nvPr/>
        </p:nvGrpSpPr>
        <p:grpSpPr bwMode="auto">
          <a:xfrm>
            <a:off x="5838825" y="4087813"/>
            <a:ext cx="1854200" cy="484187"/>
            <a:chOff x="757" y="1967"/>
            <a:chExt cx="1168" cy="305"/>
          </a:xfrm>
        </p:grpSpPr>
        <p:sp>
          <p:nvSpPr>
            <p:cNvPr id="21542"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154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1520" name="Group 29"/>
          <p:cNvGrpSpPr>
            <a:grpSpLocks/>
          </p:cNvGrpSpPr>
          <p:nvPr/>
        </p:nvGrpSpPr>
        <p:grpSpPr bwMode="auto">
          <a:xfrm>
            <a:off x="5840413" y="4814888"/>
            <a:ext cx="1854200" cy="484187"/>
            <a:chOff x="757" y="1967"/>
            <a:chExt cx="1168" cy="305"/>
          </a:xfrm>
        </p:grpSpPr>
        <p:sp>
          <p:nvSpPr>
            <p:cNvPr id="2154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4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1521" name="Group 32"/>
          <p:cNvGrpSpPr>
            <a:grpSpLocks/>
          </p:cNvGrpSpPr>
          <p:nvPr/>
        </p:nvGrpSpPr>
        <p:grpSpPr bwMode="auto">
          <a:xfrm>
            <a:off x="5851525" y="2633663"/>
            <a:ext cx="1841500" cy="482600"/>
            <a:chOff x="1419" y="1712"/>
            <a:chExt cx="1160" cy="304"/>
          </a:xfrm>
        </p:grpSpPr>
        <p:sp>
          <p:nvSpPr>
            <p:cNvPr id="21538"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9"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1522" name="Group 35"/>
          <p:cNvGrpSpPr>
            <a:grpSpLocks/>
          </p:cNvGrpSpPr>
          <p:nvPr/>
        </p:nvGrpSpPr>
        <p:grpSpPr bwMode="auto">
          <a:xfrm>
            <a:off x="5843588" y="5541963"/>
            <a:ext cx="1841500" cy="482600"/>
            <a:chOff x="1419" y="1712"/>
            <a:chExt cx="1160" cy="304"/>
          </a:xfrm>
        </p:grpSpPr>
        <p:sp>
          <p:nvSpPr>
            <p:cNvPr id="21536" name="AutoShape 36"/>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1523" name="Group 38"/>
          <p:cNvGrpSpPr>
            <a:grpSpLocks/>
          </p:cNvGrpSpPr>
          <p:nvPr/>
        </p:nvGrpSpPr>
        <p:grpSpPr bwMode="auto">
          <a:xfrm>
            <a:off x="5843588" y="6010275"/>
            <a:ext cx="1841500" cy="482600"/>
            <a:chOff x="1419" y="1712"/>
            <a:chExt cx="1160" cy="304"/>
          </a:xfrm>
        </p:grpSpPr>
        <p:sp>
          <p:nvSpPr>
            <p:cNvPr id="21534"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3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1524" name="Text Box 45"/>
          <p:cNvSpPr txBox="1">
            <a:spLocks noChangeArrowheads="1"/>
          </p:cNvSpPr>
          <p:nvPr/>
        </p:nvSpPr>
        <p:spPr bwMode="auto">
          <a:xfrm>
            <a:off x="7762875" y="4779963"/>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r>
              <a:rPr lang="en-US" sz="1800"/>
            </a:br>
            <a:r>
              <a:rPr lang="en-US" sz="1800"/>
              <a:t>Exposure</a:t>
            </a:r>
          </a:p>
        </p:txBody>
      </p:sp>
      <p:grpSp>
        <p:nvGrpSpPr>
          <p:cNvPr id="21525" name="Group 46"/>
          <p:cNvGrpSpPr>
            <a:grpSpLocks/>
          </p:cNvGrpSpPr>
          <p:nvPr/>
        </p:nvGrpSpPr>
        <p:grpSpPr bwMode="auto">
          <a:xfrm>
            <a:off x="7697788" y="3227388"/>
            <a:ext cx="1322387" cy="723900"/>
            <a:chOff x="4849" y="2033"/>
            <a:chExt cx="833" cy="456"/>
          </a:xfrm>
        </p:grpSpPr>
        <p:sp>
          <p:nvSpPr>
            <p:cNvPr id="21526"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7"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8"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1529"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1530" name="Group 51"/>
            <p:cNvGrpSpPr>
              <a:grpSpLocks/>
            </p:cNvGrpSpPr>
            <p:nvPr/>
          </p:nvGrpSpPr>
          <p:grpSpPr bwMode="auto">
            <a:xfrm rot="5400000" flipH="1" flipV="1">
              <a:off x="4879" y="2191"/>
              <a:ext cx="80" cy="140"/>
              <a:chOff x="932" y="1079"/>
              <a:chExt cx="216" cy="923"/>
            </a:xfrm>
          </p:grpSpPr>
          <p:sp>
            <p:nvSpPr>
              <p:cNvPr id="21531"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2"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3"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333375"/>
            <a:ext cx="8318500" cy="742950"/>
          </a:xfrm>
        </p:spPr>
        <p:txBody>
          <a:bodyPr/>
          <a:lstStyle/>
          <a:p>
            <a:pPr eaLnBrk="1" hangingPunct="1"/>
            <a:r>
              <a:rPr lang="en-US"/>
              <a:t>Preupdate and</a:t>
            </a:r>
            <a:br>
              <a:rPr lang="en-US"/>
            </a:br>
            <a:r>
              <a:rPr lang="en-US"/>
              <a:t>validation rules</a:t>
            </a:r>
          </a:p>
        </p:txBody>
      </p:sp>
      <p:sp>
        <p:nvSpPr>
          <p:cNvPr id="22531" name="Rectangle 3"/>
          <p:cNvSpPr>
            <a:spLocks noGrp="1" noChangeArrowheads="1"/>
          </p:cNvSpPr>
          <p:nvPr>
            <p:ph idx="1"/>
          </p:nvPr>
        </p:nvSpPr>
        <p:spPr>
          <a:xfrm>
            <a:off x="519113" y="1192213"/>
            <a:ext cx="4970462" cy="5197475"/>
          </a:xfrm>
        </p:spPr>
        <p:txBody>
          <a:bodyPr/>
          <a:lstStyle/>
          <a:p>
            <a:pPr>
              <a:buFont typeface="Arial" charset="0"/>
              <a:buChar char="•"/>
            </a:pPr>
            <a:r>
              <a:rPr lang="en-US" dirty="0"/>
              <a:t>Purpose</a:t>
            </a:r>
          </a:p>
          <a:p>
            <a:pPr lvl="1"/>
            <a:r>
              <a:rPr lang="en-US" dirty="0"/>
              <a:t>Executed for all </a:t>
            </a:r>
            <a:r>
              <a:rPr lang="en-US" dirty="0" err="1"/>
              <a:t>validatable</a:t>
            </a:r>
            <a:r>
              <a:rPr lang="en-US" dirty="0"/>
              <a:t> objects (including claims and exposures) whenever the object is created or changed</a:t>
            </a:r>
          </a:p>
          <a:p>
            <a:pPr>
              <a:buFont typeface="Arial" charset="0"/>
              <a:buChar char="•"/>
            </a:pPr>
            <a:r>
              <a:rPr lang="en-US" dirty="0" err="1"/>
              <a:t>Preupdate</a:t>
            </a:r>
            <a:r>
              <a:rPr lang="en-US" dirty="0"/>
              <a:t> rules</a:t>
            </a:r>
          </a:p>
          <a:p>
            <a:pPr lvl="1"/>
            <a:r>
              <a:rPr lang="en-US" dirty="0"/>
              <a:t>Make changes or additions to object before validating and saving</a:t>
            </a:r>
          </a:p>
          <a:p>
            <a:pPr>
              <a:buFont typeface="Arial" charset="0"/>
              <a:buChar char="•"/>
            </a:pPr>
            <a:r>
              <a:rPr lang="en-US" dirty="0"/>
              <a:t>Validation rules</a:t>
            </a:r>
          </a:p>
          <a:p>
            <a:pPr lvl="1"/>
            <a:r>
              <a:rPr lang="en-US" dirty="0"/>
              <a:t>Reject object if data is not correct and/or complete</a:t>
            </a:r>
          </a:p>
        </p:txBody>
      </p:sp>
      <p:sp>
        <p:nvSpPr>
          <p:cNvPr id="22532"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7"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9" name="Group 14"/>
          <p:cNvGrpSpPr>
            <a:grpSpLocks/>
          </p:cNvGrpSpPr>
          <p:nvPr/>
        </p:nvGrpSpPr>
        <p:grpSpPr bwMode="auto">
          <a:xfrm>
            <a:off x="5849938" y="1916113"/>
            <a:ext cx="1854200" cy="484187"/>
            <a:chOff x="757" y="1967"/>
            <a:chExt cx="1168" cy="305"/>
          </a:xfrm>
        </p:grpSpPr>
        <p:sp>
          <p:nvSpPr>
            <p:cNvPr id="22574"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5"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2540" name="Group 17"/>
          <p:cNvGrpSpPr>
            <a:grpSpLocks/>
          </p:cNvGrpSpPr>
          <p:nvPr/>
        </p:nvGrpSpPr>
        <p:grpSpPr bwMode="auto">
          <a:xfrm>
            <a:off x="5838825" y="427038"/>
            <a:ext cx="1854200" cy="484187"/>
            <a:chOff x="757" y="1967"/>
            <a:chExt cx="1168" cy="305"/>
          </a:xfrm>
        </p:grpSpPr>
        <p:sp>
          <p:nvSpPr>
            <p:cNvPr id="22572"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3"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2541" name="Group 20"/>
          <p:cNvGrpSpPr>
            <a:grpSpLocks/>
          </p:cNvGrpSpPr>
          <p:nvPr/>
        </p:nvGrpSpPr>
        <p:grpSpPr bwMode="auto">
          <a:xfrm>
            <a:off x="5838825" y="1181100"/>
            <a:ext cx="1854200" cy="484188"/>
            <a:chOff x="757" y="1967"/>
            <a:chExt cx="1168" cy="305"/>
          </a:xfrm>
        </p:grpSpPr>
        <p:sp>
          <p:nvSpPr>
            <p:cNvPr id="22570"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71"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2542" name="Group 23"/>
          <p:cNvGrpSpPr>
            <a:grpSpLocks/>
          </p:cNvGrpSpPr>
          <p:nvPr/>
        </p:nvGrpSpPr>
        <p:grpSpPr bwMode="auto">
          <a:xfrm>
            <a:off x="5838825" y="3360738"/>
            <a:ext cx="1854200" cy="484187"/>
            <a:chOff x="757" y="1967"/>
            <a:chExt cx="1168" cy="305"/>
          </a:xfrm>
        </p:grpSpPr>
        <p:sp>
          <p:nvSpPr>
            <p:cNvPr id="22568"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9"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2543" name="Group 26"/>
          <p:cNvGrpSpPr>
            <a:grpSpLocks/>
          </p:cNvGrpSpPr>
          <p:nvPr/>
        </p:nvGrpSpPr>
        <p:grpSpPr bwMode="auto">
          <a:xfrm>
            <a:off x="5838825" y="4087813"/>
            <a:ext cx="1854200" cy="484187"/>
            <a:chOff x="757" y="1967"/>
            <a:chExt cx="1168" cy="305"/>
          </a:xfrm>
        </p:grpSpPr>
        <p:sp>
          <p:nvSpPr>
            <p:cNvPr id="22566"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7"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2544" name="Group 29"/>
          <p:cNvGrpSpPr>
            <a:grpSpLocks/>
          </p:cNvGrpSpPr>
          <p:nvPr/>
        </p:nvGrpSpPr>
        <p:grpSpPr bwMode="auto">
          <a:xfrm>
            <a:off x="5840413" y="4814888"/>
            <a:ext cx="1854200" cy="484187"/>
            <a:chOff x="757" y="1967"/>
            <a:chExt cx="1168" cy="305"/>
          </a:xfrm>
        </p:grpSpPr>
        <p:sp>
          <p:nvSpPr>
            <p:cNvPr id="22564"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2565"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2545" name="Group 32"/>
          <p:cNvGrpSpPr>
            <a:grpSpLocks/>
          </p:cNvGrpSpPr>
          <p:nvPr/>
        </p:nvGrpSpPr>
        <p:grpSpPr bwMode="auto">
          <a:xfrm>
            <a:off x="5851525" y="2633663"/>
            <a:ext cx="1841500" cy="482600"/>
            <a:chOff x="1419" y="1712"/>
            <a:chExt cx="1160" cy="304"/>
          </a:xfrm>
        </p:grpSpPr>
        <p:sp>
          <p:nvSpPr>
            <p:cNvPr id="22562"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63"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2546" name="Group 35"/>
          <p:cNvGrpSpPr>
            <a:grpSpLocks/>
          </p:cNvGrpSpPr>
          <p:nvPr/>
        </p:nvGrpSpPr>
        <p:grpSpPr bwMode="auto">
          <a:xfrm>
            <a:off x="5843588" y="5541963"/>
            <a:ext cx="1841500" cy="482600"/>
            <a:chOff x="1419" y="1712"/>
            <a:chExt cx="1160" cy="304"/>
          </a:xfrm>
        </p:grpSpPr>
        <p:sp>
          <p:nvSpPr>
            <p:cNvPr id="22560"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61"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2547" name="Group 38"/>
          <p:cNvGrpSpPr>
            <a:grpSpLocks/>
          </p:cNvGrpSpPr>
          <p:nvPr/>
        </p:nvGrpSpPr>
        <p:grpSpPr bwMode="auto">
          <a:xfrm>
            <a:off x="5843588" y="6010275"/>
            <a:ext cx="1841500" cy="482600"/>
            <a:chOff x="1419" y="1712"/>
            <a:chExt cx="1160" cy="304"/>
          </a:xfrm>
        </p:grpSpPr>
        <p:sp>
          <p:nvSpPr>
            <p:cNvPr id="22558"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2559"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2548"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2549" name="Group 46"/>
          <p:cNvGrpSpPr>
            <a:grpSpLocks/>
          </p:cNvGrpSpPr>
          <p:nvPr/>
        </p:nvGrpSpPr>
        <p:grpSpPr bwMode="auto">
          <a:xfrm>
            <a:off x="7697788" y="3227388"/>
            <a:ext cx="1322387" cy="723900"/>
            <a:chOff x="4849" y="2033"/>
            <a:chExt cx="833" cy="456"/>
          </a:xfrm>
        </p:grpSpPr>
        <p:sp>
          <p:nvSpPr>
            <p:cNvPr id="22550"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1"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2"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2553"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2554" name="Group 51"/>
            <p:cNvGrpSpPr>
              <a:grpSpLocks/>
            </p:cNvGrpSpPr>
            <p:nvPr/>
          </p:nvGrpSpPr>
          <p:grpSpPr bwMode="auto">
            <a:xfrm rot="5400000" flipH="1" flipV="1">
              <a:off x="4879" y="2191"/>
              <a:ext cx="80" cy="140"/>
              <a:chOff x="932" y="1079"/>
              <a:chExt cx="216" cy="923"/>
            </a:xfrm>
          </p:grpSpPr>
          <p:sp>
            <p:nvSpPr>
              <p:cNvPr id="22555"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56"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57"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333375"/>
            <a:ext cx="8318500" cy="742950"/>
          </a:xfrm>
        </p:spPr>
        <p:txBody>
          <a:bodyPr/>
          <a:lstStyle/>
          <a:p>
            <a:pPr eaLnBrk="1" hangingPunct="1"/>
            <a:r>
              <a:rPr lang="en-US"/>
              <a:t>Preupdate and</a:t>
            </a:r>
            <a:br>
              <a:rPr lang="en-US"/>
            </a:br>
            <a:r>
              <a:rPr lang="en-US"/>
              <a:t>validation rules examples</a:t>
            </a:r>
          </a:p>
        </p:txBody>
      </p:sp>
      <p:sp>
        <p:nvSpPr>
          <p:cNvPr id="23555" name="Rectangle 3"/>
          <p:cNvSpPr>
            <a:spLocks noGrp="1" noChangeArrowheads="1"/>
          </p:cNvSpPr>
          <p:nvPr>
            <p:ph idx="1"/>
          </p:nvPr>
        </p:nvSpPr>
        <p:spPr>
          <a:xfrm>
            <a:off x="519113" y="1192213"/>
            <a:ext cx="4970462" cy="5197475"/>
          </a:xfrm>
        </p:spPr>
        <p:txBody>
          <a:bodyPr/>
          <a:lstStyle/>
          <a:p>
            <a:pPr>
              <a:buFont typeface="Arial" charset="0"/>
              <a:buChar char="•"/>
            </a:pPr>
            <a:r>
              <a:rPr lang="en-US"/>
              <a:t>Preupdate example:</a:t>
            </a:r>
          </a:p>
          <a:p>
            <a:pPr lvl="1"/>
            <a:r>
              <a:rPr lang="en-US"/>
              <a:t>Create SIU review activity if changes to claim cause it to cross fraud detection threshold</a:t>
            </a:r>
          </a:p>
          <a:p>
            <a:pPr>
              <a:buFont typeface="Arial" charset="0"/>
              <a:buChar char="•"/>
            </a:pPr>
            <a:r>
              <a:rPr lang="en-US"/>
              <a:t>Validation example:</a:t>
            </a:r>
          </a:p>
          <a:p>
            <a:pPr lvl="1"/>
            <a:r>
              <a:rPr lang="en-US"/>
              <a:t>Reject creation of claim if loss cause is theft and loss location's street value is null</a:t>
            </a:r>
          </a:p>
        </p:txBody>
      </p:sp>
      <p:sp>
        <p:nvSpPr>
          <p:cNvPr id="235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3563" name="Group 14"/>
          <p:cNvGrpSpPr>
            <a:grpSpLocks/>
          </p:cNvGrpSpPr>
          <p:nvPr/>
        </p:nvGrpSpPr>
        <p:grpSpPr bwMode="auto">
          <a:xfrm>
            <a:off x="5849938" y="1916113"/>
            <a:ext cx="1854200" cy="484187"/>
            <a:chOff x="757" y="1967"/>
            <a:chExt cx="1168" cy="305"/>
          </a:xfrm>
        </p:grpSpPr>
        <p:sp>
          <p:nvSpPr>
            <p:cNvPr id="23598" name="Rectangle 15"/>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3564" name="Group 17"/>
          <p:cNvGrpSpPr>
            <a:grpSpLocks/>
          </p:cNvGrpSpPr>
          <p:nvPr/>
        </p:nvGrpSpPr>
        <p:grpSpPr bwMode="auto">
          <a:xfrm>
            <a:off x="5838825" y="427038"/>
            <a:ext cx="1854200" cy="484187"/>
            <a:chOff x="757" y="1967"/>
            <a:chExt cx="1168" cy="305"/>
          </a:xfrm>
        </p:grpSpPr>
        <p:sp>
          <p:nvSpPr>
            <p:cNvPr id="23596" name="Rectangle 18"/>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3565" name="Group 20"/>
          <p:cNvGrpSpPr>
            <a:grpSpLocks/>
          </p:cNvGrpSpPr>
          <p:nvPr/>
        </p:nvGrpSpPr>
        <p:grpSpPr bwMode="auto">
          <a:xfrm>
            <a:off x="5838825" y="1181100"/>
            <a:ext cx="1854200" cy="484188"/>
            <a:chOff x="757" y="1967"/>
            <a:chExt cx="1168" cy="305"/>
          </a:xfrm>
        </p:grpSpPr>
        <p:sp>
          <p:nvSpPr>
            <p:cNvPr id="23594"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566" name="Group 23"/>
          <p:cNvGrpSpPr>
            <a:grpSpLocks/>
          </p:cNvGrpSpPr>
          <p:nvPr/>
        </p:nvGrpSpPr>
        <p:grpSpPr bwMode="auto">
          <a:xfrm>
            <a:off x="5838825" y="3360738"/>
            <a:ext cx="1854200" cy="484187"/>
            <a:chOff x="757" y="1967"/>
            <a:chExt cx="1168" cy="305"/>
          </a:xfrm>
        </p:grpSpPr>
        <p:sp>
          <p:nvSpPr>
            <p:cNvPr id="23592" name="Rectangle 24"/>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3567" name="Group 26"/>
          <p:cNvGrpSpPr>
            <a:grpSpLocks/>
          </p:cNvGrpSpPr>
          <p:nvPr/>
        </p:nvGrpSpPr>
        <p:grpSpPr bwMode="auto">
          <a:xfrm>
            <a:off x="5838825" y="4087813"/>
            <a:ext cx="1854200" cy="484187"/>
            <a:chOff x="757" y="1967"/>
            <a:chExt cx="1168" cy="305"/>
          </a:xfrm>
        </p:grpSpPr>
        <p:sp>
          <p:nvSpPr>
            <p:cNvPr id="23590" name="Rectangle 27"/>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3568" name="Group 29"/>
          <p:cNvGrpSpPr>
            <a:grpSpLocks/>
          </p:cNvGrpSpPr>
          <p:nvPr/>
        </p:nvGrpSpPr>
        <p:grpSpPr bwMode="auto">
          <a:xfrm>
            <a:off x="5840413" y="4814888"/>
            <a:ext cx="1854200" cy="484187"/>
            <a:chOff x="757" y="1967"/>
            <a:chExt cx="1168" cy="305"/>
          </a:xfrm>
        </p:grpSpPr>
        <p:sp>
          <p:nvSpPr>
            <p:cNvPr id="23588"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35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3569" name="Group 32"/>
          <p:cNvGrpSpPr>
            <a:grpSpLocks/>
          </p:cNvGrpSpPr>
          <p:nvPr/>
        </p:nvGrpSpPr>
        <p:grpSpPr bwMode="auto">
          <a:xfrm>
            <a:off x="5851525" y="2633663"/>
            <a:ext cx="1841500" cy="482600"/>
            <a:chOff x="1419" y="1712"/>
            <a:chExt cx="1160" cy="304"/>
          </a:xfrm>
        </p:grpSpPr>
        <p:sp>
          <p:nvSpPr>
            <p:cNvPr id="23586" name="AutoShape 33"/>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3570" name="Group 35"/>
          <p:cNvGrpSpPr>
            <a:grpSpLocks/>
          </p:cNvGrpSpPr>
          <p:nvPr/>
        </p:nvGrpSpPr>
        <p:grpSpPr bwMode="auto">
          <a:xfrm>
            <a:off x="5843588" y="5541963"/>
            <a:ext cx="1841500" cy="482600"/>
            <a:chOff x="1419" y="1712"/>
            <a:chExt cx="1160" cy="304"/>
          </a:xfrm>
        </p:grpSpPr>
        <p:sp>
          <p:nvSpPr>
            <p:cNvPr id="235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3571" name="Group 38"/>
          <p:cNvGrpSpPr>
            <a:grpSpLocks/>
          </p:cNvGrpSpPr>
          <p:nvPr/>
        </p:nvGrpSpPr>
        <p:grpSpPr bwMode="auto">
          <a:xfrm>
            <a:off x="5843588" y="6010275"/>
            <a:ext cx="1841500" cy="482600"/>
            <a:chOff x="1419" y="1712"/>
            <a:chExt cx="1160" cy="304"/>
          </a:xfrm>
        </p:grpSpPr>
        <p:sp>
          <p:nvSpPr>
            <p:cNvPr id="235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35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3572" name="Text Box 45"/>
          <p:cNvSpPr txBox="1">
            <a:spLocks noChangeArrowheads="1"/>
          </p:cNvSpPr>
          <p:nvPr/>
        </p:nvSpPr>
        <p:spPr bwMode="auto">
          <a:xfrm>
            <a:off x="7762875" y="570865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Claim</a:t>
            </a:r>
            <a:br>
              <a:rPr lang="en-US" sz="1800">
                <a:solidFill>
                  <a:schemeClr val="bg1"/>
                </a:solidFill>
              </a:rPr>
            </a:br>
            <a:r>
              <a:rPr lang="en-US" sz="1800">
                <a:solidFill>
                  <a:schemeClr val="bg1"/>
                </a:solidFill>
              </a:rPr>
              <a:t>Exposure</a:t>
            </a:r>
          </a:p>
        </p:txBody>
      </p:sp>
      <p:grpSp>
        <p:nvGrpSpPr>
          <p:cNvPr id="23573" name="Group 46"/>
          <p:cNvGrpSpPr>
            <a:grpSpLocks/>
          </p:cNvGrpSpPr>
          <p:nvPr/>
        </p:nvGrpSpPr>
        <p:grpSpPr bwMode="auto">
          <a:xfrm>
            <a:off x="7697788" y="3227388"/>
            <a:ext cx="1322387" cy="723900"/>
            <a:chOff x="4849" y="2033"/>
            <a:chExt cx="833" cy="456"/>
          </a:xfrm>
        </p:grpSpPr>
        <p:sp>
          <p:nvSpPr>
            <p:cNvPr id="23574" name="AutoShape 47"/>
            <p:cNvSpPr>
              <a:spLocks noChangeArrowheads="1"/>
            </p:cNvSpPr>
            <p:nvPr/>
          </p:nvSpPr>
          <p:spPr bwMode="auto">
            <a:xfrm>
              <a:off x="4966" y="2033"/>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5" name="AutoShape 48"/>
            <p:cNvSpPr>
              <a:spLocks noChangeArrowheads="1"/>
            </p:cNvSpPr>
            <p:nvPr/>
          </p:nvSpPr>
          <p:spPr bwMode="auto">
            <a:xfrm>
              <a:off x="4984" y="2057"/>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6" name="AutoShape 49"/>
            <p:cNvSpPr>
              <a:spLocks noChangeArrowheads="1"/>
            </p:cNvSpPr>
            <p:nvPr/>
          </p:nvSpPr>
          <p:spPr bwMode="auto">
            <a:xfrm>
              <a:off x="5010" y="2081"/>
              <a:ext cx="664" cy="408"/>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3577" name="Text Box 50"/>
            <p:cNvSpPr txBox="1">
              <a:spLocks noChangeArrowheads="1"/>
            </p:cNvSpPr>
            <p:nvPr/>
          </p:nvSpPr>
          <p:spPr bwMode="auto">
            <a:xfrm>
              <a:off x="5002" y="2112"/>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nvGrpSpPr>
            <p:cNvPr id="23578" name="Group 51"/>
            <p:cNvGrpSpPr>
              <a:grpSpLocks/>
            </p:cNvGrpSpPr>
            <p:nvPr/>
          </p:nvGrpSpPr>
          <p:grpSpPr bwMode="auto">
            <a:xfrm rot="5400000" flipH="1" flipV="1">
              <a:off x="4879" y="2191"/>
              <a:ext cx="80" cy="140"/>
              <a:chOff x="932" y="1079"/>
              <a:chExt cx="216" cy="923"/>
            </a:xfrm>
          </p:grpSpPr>
          <p:sp>
            <p:nvSpPr>
              <p:cNvPr id="23579"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80"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4"/>
          <p:cNvGrpSpPr>
            <a:grpSpLocks/>
          </p:cNvGrpSpPr>
          <p:nvPr/>
        </p:nvGrpSpPr>
        <p:grpSpPr bwMode="auto">
          <a:xfrm>
            <a:off x="801688" y="4487863"/>
            <a:ext cx="2503487" cy="349250"/>
            <a:chOff x="983" y="3570"/>
            <a:chExt cx="1577" cy="220"/>
          </a:xfrm>
        </p:grpSpPr>
        <p:sp>
          <p:nvSpPr>
            <p:cNvPr id="24630" name="AutoShape 3"/>
            <p:cNvSpPr>
              <a:spLocks noChangeArrowheads="1"/>
            </p:cNvSpPr>
            <p:nvPr/>
          </p:nvSpPr>
          <p:spPr bwMode="auto">
            <a:xfrm>
              <a:off x="983" y="3570"/>
              <a:ext cx="1577" cy="22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31" name="Text Box 4"/>
            <p:cNvSpPr txBox="1">
              <a:spLocks noChangeArrowheads="1"/>
            </p:cNvSpPr>
            <p:nvPr/>
          </p:nvSpPr>
          <p:spPr bwMode="auto">
            <a:xfrm>
              <a:off x="995" y="3584"/>
              <a:ext cx="1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outside setup</a:t>
              </a:r>
            </a:p>
          </p:txBody>
        </p:sp>
      </p:grpSp>
      <p:sp>
        <p:nvSpPr>
          <p:cNvPr id="24579" name="Rectangle 5"/>
          <p:cNvSpPr>
            <a:spLocks noGrp="1" noChangeArrowheads="1"/>
          </p:cNvSpPr>
          <p:nvPr>
            <p:ph type="title"/>
          </p:nvPr>
        </p:nvSpPr>
        <p:spPr/>
        <p:txBody>
          <a:bodyPr/>
          <a:lstStyle/>
          <a:p>
            <a:pPr eaLnBrk="1" hangingPunct="1"/>
            <a:r>
              <a:rPr lang="en-US"/>
              <a:t>Claim setup rules: review</a:t>
            </a:r>
          </a:p>
        </p:txBody>
      </p:sp>
      <p:sp>
        <p:nvSpPr>
          <p:cNvPr id="24580" name="Rectangle 6"/>
          <p:cNvSpPr>
            <a:spLocks noGrp="1" noChangeArrowheads="1"/>
          </p:cNvSpPr>
          <p:nvPr>
            <p:ph idx="1"/>
          </p:nvPr>
        </p:nvSpPr>
        <p:spPr>
          <a:xfrm>
            <a:off x="519113" y="1192213"/>
            <a:ext cx="3968750" cy="5197475"/>
          </a:xfrm>
        </p:spPr>
        <p:txBody>
          <a:bodyPr/>
          <a:lstStyle/>
          <a:p>
            <a:pPr>
              <a:buFont typeface="Arial" charset="0"/>
              <a:buChar char="•"/>
            </a:pPr>
            <a:r>
              <a:rPr lang="en-US" dirty="0"/>
              <a:t>Unless noted:</a:t>
            </a:r>
          </a:p>
          <a:p>
            <a:pPr lvl="1"/>
            <a:r>
              <a:rPr lang="en-US" dirty="0"/>
              <a:t>Rules at both claim level and exposure level</a:t>
            </a:r>
          </a:p>
          <a:p>
            <a:pPr lvl="1"/>
            <a:r>
              <a:rPr lang="en-US" dirty="0"/>
              <a:t>Claim-level rules run first</a:t>
            </a:r>
          </a:p>
          <a:p>
            <a:pPr>
              <a:buFont typeface="Arial" charset="0"/>
              <a:buChar char="•"/>
            </a:pPr>
            <a:r>
              <a:rPr lang="en-US" dirty="0"/>
              <a:t>Rules in yellow rectangles are...</a:t>
            </a:r>
          </a:p>
          <a:p>
            <a:pPr>
              <a:buFont typeface="Arial" charset="0"/>
              <a:buChar char="•"/>
            </a:pPr>
            <a:r>
              <a:rPr lang="en-US" dirty="0"/>
              <a:t>Rules in orange rounded rectangles are...</a:t>
            </a:r>
          </a:p>
        </p:txBody>
      </p:sp>
      <p:sp>
        <p:nvSpPr>
          <p:cNvPr id="24581"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2" name="Line 11"/>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4"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5"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6"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7"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4588" name="Group 17"/>
          <p:cNvGrpSpPr>
            <a:grpSpLocks/>
          </p:cNvGrpSpPr>
          <p:nvPr/>
        </p:nvGrpSpPr>
        <p:grpSpPr bwMode="auto">
          <a:xfrm>
            <a:off x="5849938" y="1916113"/>
            <a:ext cx="1854200" cy="484187"/>
            <a:chOff x="757" y="1967"/>
            <a:chExt cx="1168" cy="305"/>
          </a:xfrm>
        </p:grpSpPr>
        <p:sp>
          <p:nvSpPr>
            <p:cNvPr id="24628"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9"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4589" name="Group 20"/>
          <p:cNvGrpSpPr>
            <a:grpSpLocks/>
          </p:cNvGrpSpPr>
          <p:nvPr/>
        </p:nvGrpSpPr>
        <p:grpSpPr bwMode="auto">
          <a:xfrm>
            <a:off x="5838825" y="427038"/>
            <a:ext cx="1854200" cy="484187"/>
            <a:chOff x="757" y="1967"/>
            <a:chExt cx="1168" cy="305"/>
          </a:xfrm>
        </p:grpSpPr>
        <p:sp>
          <p:nvSpPr>
            <p:cNvPr id="24626"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7"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4590" name="Group 23"/>
          <p:cNvGrpSpPr>
            <a:grpSpLocks/>
          </p:cNvGrpSpPr>
          <p:nvPr/>
        </p:nvGrpSpPr>
        <p:grpSpPr bwMode="auto">
          <a:xfrm>
            <a:off x="5838825" y="1181100"/>
            <a:ext cx="1854200" cy="484188"/>
            <a:chOff x="757" y="1967"/>
            <a:chExt cx="1168" cy="305"/>
          </a:xfrm>
        </p:grpSpPr>
        <p:sp>
          <p:nvSpPr>
            <p:cNvPr id="24624"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5"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4591" name="Group 26"/>
          <p:cNvGrpSpPr>
            <a:grpSpLocks/>
          </p:cNvGrpSpPr>
          <p:nvPr/>
        </p:nvGrpSpPr>
        <p:grpSpPr bwMode="auto">
          <a:xfrm>
            <a:off x="5838825" y="3360738"/>
            <a:ext cx="1854200" cy="484187"/>
            <a:chOff x="757" y="1967"/>
            <a:chExt cx="1168" cy="305"/>
          </a:xfrm>
        </p:grpSpPr>
        <p:sp>
          <p:nvSpPr>
            <p:cNvPr id="24622"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3"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4592" name="Group 29"/>
          <p:cNvGrpSpPr>
            <a:grpSpLocks/>
          </p:cNvGrpSpPr>
          <p:nvPr/>
        </p:nvGrpSpPr>
        <p:grpSpPr bwMode="auto">
          <a:xfrm>
            <a:off x="5838825" y="4087813"/>
            <a:ext cx="1854200" cy="484187"/>
            <a:chOff x="757" y="1967"/>
            <a:chExt cx="1168" cy="305"/>
          </a:xfrm>
        </p:grpSpPr>
        <p:sp>
          <p:nvSpPr>
            <p:cNvPr id="24620"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21"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4593" name="Group 32"/>
          <p:cNvGrpSpPr>
            <a:grpSpLocks/>
          </p:cNvGrpSpPr>
          <p:nvPr/>
        </p:nvGrpSpPr>
        <p:grpSpPr bwMode="auto">
          <a:xfrm>
            <a:off x="5840413" y="4814888"/>
            <a:ext cx="1854200" cy="484187"/>
            <a:chOff x="757" y="1967"/>
            <a:chExt cx="1168" cy="305"/>
          </a:xfrm>
        </p:grpSpPr>
        <p:sp>
          <p:nvSpPr>
            <p:cNvPr id="24618"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9"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4594" name="Group 35"/>
          <p:cNvGrpSpPr>
            <a:grpSpLocks/>
          </p:cNvGrpSpPr>
          <p:nvPr/>
        </p:nvGrpSpPr>
        <p:grpSpPr bwMode="auto">
          <a:xfrm>
            <a:off x="5851525" y="2633663"/>
            <a:ext cx="1841500" cy="482600"/>
            <a:chOff x="1419" y="1712"/>
            <a:chExt cx="1160" cy="304"/>
          </a:xfrm>
        </p:grpSpPr>
        <p:sp>
          <p:nvSpPr>
            <p:cNvPr id="24616"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7"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4595" name="Group 38"/>
          <p:cNvGrpSpPr>
            <a:grpSpLocks/>
          </p:cNvGrpSpPr>
          <p:nvPr/>
        </p:nvGrpSpPr>
        <p:grpSpPr bwMode="auto">
          <a:xfrm>
            <a:off x="5843588" y="5541963"/>
            <a:ext cx="1841500" cy="482600"/>
            <a:chOff x="1419" y="1712"/>
            <a:chExt cx="1160" cy="304"/>
          </a:xfrm>
        </p:grpSpPr>
        <p:sp>
          <p:nvSpPr>
            <p:cNvPr id="24614"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5"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4596" name="Group 41"/>
          <p:cNvGrpSpPr>
            <a:grpSpLocks/>
          </p:cNvGrpSpPr>
          <p:nvPr/>
        </p:nvGrpSpPr>
        <p:grpSpPr bwMode="auto">
          <a:xfrm>
            <a:off x="5843588" y="6010275"/>
            <a:ext cx="1841500" cy="482600"/>
            <a:chOff x="1419" y="1712"/>
            <a:chExt cx="1160" cy="304"/>
          </a:xfrm>
        </p:grpSpPr>
        <p:sp>
          <p:nvSpPr>
            <p:cNvPr id="24612"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13"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24597" name="Group 55"/>
          <p:cNvGrpSpPr>
            <a:grpSpLocks/>
          </p:cNvGrpSpPr>
          <p:nvPr/>
        </p:nvGrpSpPr>
        <p:grpSpPr bwMode="auto">
          <a:xfrm>
            <a:off x="1593850" y="3200400"/>
            <a:ext cx="2071688" cy="433388"/>
            <a:chOff x="1917" y="2451"/>
            <a:chExt cx="1305" cy="273"/>
          </a:xfrm>
        </p:grpSpPr>
        <p:sp>
          <p:nvSpPr>
            <p:cNvPr id="24610" name="Rectangle 49"/>
            <p:cNvSpPr>
              <a:spLocks noChangeArrowheads="1"/>
            </p:cNvSpPr>
            <p:nvPr/>
          </p:nvSpPr>
          <p:spPr bwMode="auto">
            <a:xfrm>
              <a:off x="1917" y="2451"/>
              <a:ext cx="1305" cy="273"/>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4611" name="Text Box 50"/>
            <p:cNvSpPr txBox="1">
              <a:spLocks noChangeArrowheads="1"/>
            </p:cNvSpPr>
            <p:nvPr/>
          </p:nvSpPr>
          <p:spPr bwMode="auto">
            <a:xfrm>
              <a:off x="1955" y="2477"/>
              <a:ext cx="12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unique to setup</a:t>
              </a:r>
            </a:p>
          </p:txBody>
        </p:sp>
      </p:grpSp>
      <p:sp>
        <p:nvSpPr>
          <p:cNvPr id="24598" name="Text Box 52"/>
          <p:cNvSpPr txBox="1">
            <a:spLocks noChangeArrowheads="1"/>
          </p:cNvSpPr>
          <p:nvPr/>
        </p:nvSpPr>
        <p:spPr bwMode="auto">
          <a:xfrm>
            <a:off x="7762875" y="4751388"/>
            <a:ext cx="11128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br>
              <a:rPr lang="en-US" sz="1800"/>
            </a:br>
            <a:r>
              <a:rPr lang="en-US" sz="1800"/>
              <a:t>Exposure</a:t>
            </a:r>
            <a:br>
              <a:rPr lang="en-US" sz="1800"/>
            </a:br>
            <a:r>
              <a:rPr lang="en-US" sz="1800"/>
              <a:t>only</a:t>
            </a:r>
          </a:p>
        </p:txBody>
      </p:sp>
      <p:sp>
        <p:nvSpPr>
          <p:cNvPr id="24599" name="Text Box 53"/>
          <p:cNvSpPr txBox="1">
            <a:spLocks noChangeArrowheads="1"/>
          </p:cNvSpPr>
          <p:nvPr/>
        </p:nvSpPr>
        <p:spPr bwMode="auto">
          <a:xfrm>
            <a:off x="7762875" y="1879600"/>
            <a:ext cx="1112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Exposure</a:t>
            </a:r>
            <a:br>
              <a:rPr lang="en-US" sz="1800"/>
            </a:br>
            <a:r>
              <a:rPr lang="en-US" sz="1800"/>
              <a:t>Claim</a:t>
            </a:r>
          </a:p>
        </p:txBody>
      </p:sp>
      <p:grpSp>
        <p:nvGrpSpPr>
          <p:cNvPr id="24600" name="Group 56"/>
          <p:cNvGrpSpPr>
            <a:grpSpLocks/>
          </p:cNvGrpSpPr>
          <p:nvPr/>
        </p:nvGrpSpPr>
        <p:grpSpPr bwMode="auto">
          <a:xfrm>
            <a:off x="7883525" y="3227388"/>
            <a:ext cx="1136650" cy="723900"/>
            <a:chOff x="4996" y="2003"/>
            <a:chExt cx="716" cy="456"/>
          </a:xfrm>
        </p:grpSpPr>
        <p:sp>
          <p:nvSpPr>
            <p:cNvPr id="24605"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6"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24607" name="Group 59"/>
            <p:cNvGrpSpPr>
              <a:grpSpLocks/>
            </p:cNvGrpSpPr>
            <p:nvPr/>
          </p:nvGrpSpPr>
          <p:grpSpPr bwMode="auto">
            <a:xfrm>
              <a:off x="5032" y="2051"/>
              <a:ext cx="680" cy="408"/>
              <a:chOff x="1376" y="2523"/>
              <a:chExt cx="680" cy="408"/>
            </a:xfrm>
          </p:grpSpPr>
          <p:sp>
            <p:nvSpPr>
              <p:cNvPr id="24608"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4609"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24601" name="Group 62"/>
          <p:cNvGrpSpPr>
            <a:grpSpLocks/>
          </p:cNvGrpSpPr>
          <p:nvPr/>
        </p:nvGrpSpPr>
        <p:grpSpPr bwMode="auto">
          <a:xfrm rot="5400000" flipH="1" flipV="1">
            <a:off x="7745413" y="3478213"/>
            <a:ext cx="127000" cy="222250"/>
            <a:chOff x="932" y="1079"/>
            <a:chExt cx="216" cy="923"/>
          </a:xfrm>
        </p:grpSpPr>
        <p:sp>
          <p:nvSpPr>
            <p:cNvPr id="24602"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604"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495300" y="303213"/>
            <a:ext cx="8318500" cy="742950"/>
          </a:xfrm>
        </p:spPr>
        <p:txBody>
          <a:bodyPr/>
          <a:lstStyle/>
          <a:p>
            <a:pPr eaLnBrk="1" hangingPunct="1"/>
            <a:r>
              <a:rPr lang="en-US" dirty="0"/>
              <a:t>Rule Sets Covered </a:t>
            </a:r>
            <a:br>
              <a:rPr lang="en-US" dirty="0"/>
            </a:br>
            <a:r>
              <a:rPr lang="en-US" dirty="0"/>
              <a:t>in Training</a:t>
            </a:r>
          </a:p>
        </p:txBody>
      </p:sp>
      <p:sp>
        <p:nvSpPr>
          <p:cNvPr id="25603" name="Rectangle 6"/>
          <p:cNvSpPr>
            <a:spLocks noGrp="1" noChangeArrowheads="1"/>
          </p:cNvSpPr>
          <p:nvPr>
            <p:ph idx="1"/>
          </p:nvPr>
        </p:nvSpPr>
        <p:spPr>
          <a:xfrm>
            <a:off x="300038" y="1192213"/>
            <a:ext cx="4448175" cy="5197475"/>
          </a:xfrm>
        </p:spPr>
        <p:txBody>
          <a:bodyPr/>
          <a:lstStyle/>
          <a:p>
            <a:pPr>
              <a:buFont typeface="Arial" charset="0"/>
              <a:buChar char="•"/>
            </a:pPr>
            <a:r>
              <a:rPr lang="en-US" dirty="0"/>
              <a:t>This lesson discusses:</a:t>
            </a:r>
          </a:p>
          <a:p>
            <a:pPr lvl="1"/>
            <a:r>
              <a:rPr lang="en-US" dirty="0" err="1"/>
              <a:t>Presetup</a:t>
            </a:r>
            <a:endParaRPr lang="en-US" dirty="0"/>
          </a:p>
          <a:p>
            <a:pPr lvl="1"/>
            <a:r>
              <a:rPr lang="en-US" dirty="0"/>
              <a:t>Segmentation</a:t>
            </a:r>
          </a:p>
          <a:p>
            <a:pPr lvl="1"/>
            <a:r>
              <a:rPr lang="en-US" dirty="0" err="1"/>
              <a:t>Workplan</a:t>
            </a:r>
            <a:endParaRPr lang="en-US" dirty="0"/>
          </a:p>
          <a:p>
            <a:pPr>
              <a:buFont typeface="Arial" charset="0"/>
              <a:buChar char="•"/>
            </a:pPr>
            <a:r>
              <a:rPr lang="en-US" dirty="0"/>
              <a:t>There are separate lessons in this course for:</a:t>
            </a:r>
          </a:p>
          <a:p>
            <a:pPr lvl="1"/>
            <a:r>
              <a:rPr lang="en-US" dirty="0"/>
              <a:t>Assignment Rules</a:t>
            </a:r>
          </a:p>
          <a:p>
            <a:pPr lvl="1"/>
            <a:r>
              <a:rPr lang="en-US" dirty="0"/>
              <a:t>Initial Reserve Rules</a:t>
            </a:r>
          </a:p>
          <a:p>
            <a:pPr lvl="1"/>
            <a:r>
              <a:rPr lang="en-US" dirty="0"/>
              <a:t>Validation Rules</a:t>
            </a:r>
          </a:p>
          <a:p>
            <a:pPr>
              <a:buFont typeface="Arial" charset="0"/>
              <a:buChar char="•"/>
            </a:pPr>
            <a:r>
              <a:rPr lang="en-US" dirty="0"/>
              <a:t>Remaining rule sets not covered in this course</a:t>
            </a:r>
          </a:p>
        </p:txBody>
      </p:sp>
      <p:sp>
        <p:nvSpPr>
          <p:cNvPr id="25604"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6"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7"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9"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0"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5611" name="Group 17"/>
          <p:cNvGrpSpPr>
            <a:grpSpLocks/>
          </p:cNvGrpSpPr>
          <p:nvPr/>
        </p:nvGrpSpPr>
        <p:grpSpPr bwMode="auto">
          <a:xfrm>
            <a:off x="4792663" y="1916113"/>
            <a:ext cx="1854200" cy="484187"/>
            <a:chOff x="757" y="1967"/>
            <a:chExt cx="1168" cy="305"/>
          </a:xfrm>
        </p:grpSpPr>
        <p:sp>
          <p:nvSpPr>
            <p:cNvPr id="2565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25612" name="Group 20"/>
          <p:cNvGrpSpPr>
            <a:grpSpLocks/>
          </p:cNvGrpSpPr>
          <p:nvPr/>
        </p:nvGrpSpPr>
        <p:grpSpPr bwMode="auto">
          <a:xfrm>
            <a:off x="4781550" y="427038"/>
            <a:ext cx="1854200" cy="484187"/>
            <a:chOff x="757" y="1967"/>
            <a:chExt cx="1168" cy="305"/>
          </a:xfrm>
        </p:grpSpPr>
        <p:sp>
          <p:nvSpPr>
            <p:cNvPr id="25653"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54"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5613" name="Group 23"/>
          <p:cNvGrpSpPr>
            <a:grpSpLocks/>
          </p:cNvGrpSpPr>
          <p:nvPr/>
        </p:nvGrpSpPr>
        <p:grpSpPr bwMode="auto">
          <a:xfrm>
            <a:off x="4781550" y="1181100"/>
            <a:ext cx="1854200" cy="484188"/>
            <a:chOff x="757" y="1967"/>
            <a:chExt cx="1168" cy="305"/>
          </a:xfrm>
        </p:grpSpPr>
        <p:sp>
          <p:nvSpPr>
            <p:cNvPr id="2565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5614" name="Group 26"/>
          <p:cNvGrpSpPr>
            <a:grpSpLocks/>
          </p:cNvGrpSpPr>
          <p:nvPr/>
        </p:nvGrpSpPr>
        <p:grpSpPr bwMode="auto">
          <a:xfrm>
            <a:off x="4781550" y="3360738"/>
            <a:ext cx="1854200" cy="484187"/>
            <a:chOff x="757" y="1967"/>
            <a:chExt cx="1168" cy="305"/>
          </a:xfrm>
        </p:grpSpPr>
        <p:sp>
          <p:nvSpPr>
            <p:cNvPr id="25649"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50"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5615" name="Group 29"/>
          <p:cNvGrpSpPr>
            <a:grpSpLocks/>
          </p:cNvGrpSpPr>
          <p:nvPr/>
        </p:nvGrpSpPr>
        <p:grpSpPr bwMode="auto">
          <a:xfrm>
            <a:off x="4781550" y="4087813"/>
            <a:ext cx="1854200" cy="484187"/>
            <a:chOff x="757" y="1967"/>
            <a:chExt cx="1168" cy="305"/>
          </a:xfrm>
        </p:grpSpPr>
        <p:sp>
          <p:nvSpPr>
            <p:cNvPr id="2564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564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5616" name="Group 32"/>
          <p:cNvGrpSpPr>
            <a:grpSpLocks/>
          </p:cNvGrpSpPr>
          <p:nvPr/>
        </p:nvGrpSpPr>
        <p:grpSpPr bwMode="auto">
          <a:xfrm>
            <a:off x="4783138" y="4814888"/>
            <a:ext cx="1854200" cy="484187"/>
            <a:chOff x="757" y="1967"/>
            <a:chExt cx="1168" cy="305"/>
          </a:xfrm>
        </p:grpSpPr>
        <p:sp>
          <p:nvSpPr>
            <p:cNvPr id="25645"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646"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25617" name="Group 35"/>
          <p:cNvGrpSpPr>
            <a:grpSpLocks/>
          </p:cNvGrpSpPr>
          <p:nvPr/>
        </p:nvGrpSpPr>
        <p:grpSpPr bwMode="auto">
          <a:xfrm>
            <a:off x="4794250" y="2633663"/>
            <a:ext cx="1841500" cy="482600"/>
            <a:chOff x="1419" y="1712"/>
            <a:chExt cx="1160" cy="304"/>
          </a:xfrm>
        </p:grpSpPr>
        <p:sp>
          <p:nvSpPr>
            <p:cNvPr id="2564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25618" name="Group 38"/>
          <p:cNvGrpSpPr>
            <a:grpSpLocks/>
          </p:cNvGrpSpPr>
          <p:nvPr/>
        </p:nvGrpSpPr>
        <p:grpSpPr bwMode="auto">
          <a:xfrm>
            <a:off x="4786313" y="5541963"/>
            <a:ext cx="1841500" cy="482600"/>
            <a:chOff x="1419" y="1712"/>
            <a:chExt cx="1160" cy="304"/>
          </a:xfrm>
        </p:grpSpPr>
        <p:sp>
          <p:nvSpPr>
            <p:cNvPr id="25641"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25642"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25619" name="Group 41"/>
          <p:cNvGrpSpPr>
            <a:grpSpLocks/>
          </p:cNvGrpSpPr>
          <p:nvPr/>
        </p:nvGrpSpPr>
        <p:grpSpPr bwMode="auto">
          <a:xfrm>
            <a:off x="4786313" y="6010275"/>
            <a:ext cx="1841500" cy="482600"/>
            <a:chOff x="1419" y="1712"/>
            <a:chExt cx="1160" cy="304"/>
          </a:xfrm>
        </p:grpSpPr>
        <p:sp>
          <p:nvSpPr>
            <p:cNvPr id="256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256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25638" name="Text Box 56"/>
          <p:cNvSpPr txBox="1">
            <a:spLocks noChangeArrowheads="1"/>
          </p:cNvSpPr>
          <p:nvPr/>
        </p:nvSpPr>
        <p:spPr bwMode="auto">
          <a:xfrm>
            <a:off x="7482699" y="2511981"/>
            <a:ext cx="163489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Assignment Rules: Advanced Assignment</a:t>
            </a:r>
          </a:p>
        </p:txBody>
      </p:sp>
      <p:sp>
        <p:nvSpPr>
          <p:cNvPr id="25636" name="Text Box 60"/>
          <p:cNvSpPr txBox="1">
            <a:spLocks noChangeArrowheads="1"/>
          </p:cNvSpPr>
          <p:nvPr/>
        </p:nvSpPr>
        <p:spPr bwMode="auto">
          <a:xfrm>
            <a:off x="7531101" y="4780776"/>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Financial Holds</a:t>
            </a:r>
          </a:p>
        </p:txBody>
      </p:sp>
      <p:sp>
        <p:nvSpPr>
          <p:cNvPr id="25634" name="Text Box 68"/>
          <p:cNvSpPr txBox="1">
            <a:spLocks noChangeArrowheads="1"/>
          </p:cNvSpPr>
          <p:nvPr/>
        </p:nvSpPr>
        <p:spPr bwMode="auto">
          <a:xfrm>
            <a:off x="7531102" y="6032690"/>
            <a:ext cx="14446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solidFill>
                  <a:schemeClr val="bg1"/>
                </a:solidFill>
              </a:rPr>
              <a:t>Validation Rules </a:t>
            </a:r>
          </a:p>
        </p:txBody>
      </p:sp>
      <p:sp>
        <p:nvSpPr>
          <p:cNvPr id="25623" name="Text Box 69"/>
          <p:cNvSpPr txBox="1">
            <a:spLocks noChangeArrowheads="1"/>
          </p:cNvSpPr>
          <p:nvPr/>
        </p:nvSpPr>
        <p:spPr bwMode="auto">
          <a:xfrm>
            <a:off x="7026024" y="5495022"/>
            <a:ext cx="18732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b="0" dirty="0">
                <a:solidFill>
                  <a:schemeClr val="bg1"/>
                </a:solidFill>
              </a:rPr>
              <a:t>(Fundamentals: Business Rules)</a:t>
            </a:r>
          </a:p>
        </p:txBody>
      </p:sp>
      <p:sp>
        <p:nvSpPr>
          <p:cNvPr id="25632" name="Text Box 72"/>
          <p:cNvSpPr txBox="1">
            <a:spLocks noChangeArrowheads="1"/>
          </p:cNvSpPr>
          <p:nvPr/>
        </p:nvSpPr>
        <p:spPr bwMode="auto">
          <a:xfrm>
            <a:off x="7531102" y="13271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30" name="Text Box 75"/>
          <p:cNvSpPr txBox="1">
            <a:spLocks noChangeArrowheads="1"/>
          </p:cNvSpPr>
          <p:nvPr/>
        </p:nvSpPr>
        <p:spPr bwMode="auto">
          <a:xfrm>
            <a:off x="7531102" y="1987555"/>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sp>
        <p:nvSpPr>
          <p:cNvPr id="25628" name="Text Box 78"/>
          <p:cNvSpPr txBox="1">
            <a:spLocks noChangeArrowheads="1"/>
          </p:cNvSpPr>
          <p:nvPr/>
        </p:nvSpPr>
        <p:spPr bwMode="auto">
          <a:xfrm>
            <a:off x="7531102" y="3471867"/>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this lesson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154117"/>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657" y="1869288"/>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2605092"/>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796" y="333375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060" y="4787904"/>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024" y="6002339"/>
            <a:ext cx="470042" cy="5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21112645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rotWithShape="1">
          <a:blip r:embed="rId3"/>
          <a:srcRect l="6541" t="4829" r="33810" b="17642"/>
          <a:stretch/>
        </p:blipFill>
        <p:spPr>
          <a:xfrm>
            <a:off x="6886264" y="700070"/>
            <a:ext cx="2311607" cy="5420139"/>
          </a:xfrm>
          <a:prstGeom prst="rect">
            <a:avLst/>
          </a:prstGeom>
        </p:spPr>
      </p:pic>
      <p:sp>
        <p:nvSpPr>
          <p:cNvPr id="5" name="Rectangle 5"/>
          <p:cNvSpPr txBox="1">
            <a:spLocks noChangeArrowheads="1"/>
          </p:cNvSpPr>
          <p:nvPr/>
        </p:nvSpPr>
        <p:spPr bwMode="auto">
          <a:xfrm>
            <a:off x="495300" y="303213"/>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eaLnBrk="1" hangingPunct="1">
              <a:buClrTx/>
            </a:pPr>
            <a:r>
              <a:rPr lang="en-US" kern="0" dirty="0"/>
              <a:t>Rule Sets in Studio</a:t>
            </a:r>
          </a:p>
        </p:txBody>
      </p:sp>
      <p:sp>
        <p:nvSpPr>
          <p:cNvPr id="6" name="Rectangle 6"/>
          <p:cNvSpPr>
            <a:spLocks noGrp="1" noChangeArrowheads="1"/>
          </p:cNvSpPr>
          <p:nvPr>
            <p:ph idx="1"/>
          </p:nvPr>
        </p:nvSpPr>
        <p:spPr>
          <a:xfrm>
            <a:off x="300039" y="861127"/>
            <a:ext cx="4055394" cy="5197475"/>
          </a:xfrm>
        </p:spPr>
        <p:txBody>
          <a:bodyPr/>
          <a:lstStyle/>
          <a:p>
            <a:pPr>
              <a:buFont typeface="Arial" charset="0"/>
              <a:buChar char="•"/>
            </a:pPr>
            <a:r>
              <a:rPr lang="en-US" dirty="0"/>
              <a:t>All rules are found in the “Rule Sets” node, under several categories</a:t>
            </a:r>
          </a:p>
          <a:p>
            <a:pPr>
              <a:buFont typeface="Arial" charset="0"/>
              <a:buChar char="•"/>
            </a:pPr>
            <a:r>
              <a:rPr lang="en-US" dirty="0"/>
              <a:t>Remember to run “make project” or “reload changed classes” when testing changes to rules (assuming DCEVM is enabled)</a:t>
            </a:r>
          </a:p>
          <a:p>
            <a:pPr>
              <a:buFont typeface="Arial" charset="0"/>
              <a:buChar char="•"/>
            </a:pPr>
            <a:r>
              <a:rPr lang="en-US" dirty="0"/>
              <a:t>Each category generally has a corresponding prefix  for rule sets in the category:</a:t>
            </a:r>
          </a:p>
          <a:p>
            <a:pPr lvl="1">
              <a:buFont typeface="Arial" charset="0"/>
              <a:buChar char="•"/>
            </a:pPr>
            <a:r>
              <a:rPr lang="en-US" dirty="0"/>
              <a:t>CLV: Claim Validation</a:t>
            </a:r>
          </a:p>
          <a:p>
            <a:pPr lvl="1">
              <a:buFont typeface="Arial" charset="0"/>
              <a:buChar char="•"/>
            </a:pPr>
            <a:r>
              <a:rPr lang="en-US" dirty="0"/>
              <a:t>EXV: Exposure Validation</a:t>
            </a:r>
          </a:p>
          <a:p>
            <a:pPr lvl="1">
              <a:buFont typeface="Arial" charset="0"/>
              <a:buChar char="•"/>
            </a:pPr>
            <a:r>
              <a:rPr lang="en-US" dirty="0"/>
              <a:t>CSG: Claim Segmentation</a:t>
            </a:r>
          </a:p>
        </p:txBody>
      </p:sp>
      <p:sp>
        <p:nvSpPr>
          <p:cNvPr id="7" name="Line 10"/>
          <p:cNvSpPr>
            <a:spLocks noChangeShapeType="1"/>
          </p:cNvSpPr>
          <p:nvPr/>
        </p:nvSpPr>
        <p:spPr bwMode="auto">
          <a:xfrm>
            <a:off x="5734050"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11"/>
          <p:cNvSpPr>
            <a:spLocks noChangeShapeType="1"/>
          </p:cNvSpPr>
          <p:nvPr/>
        </p:nvSpPr>
        <p:spPr bwMode="auto">
          <a:xfrm>
            <a:off x="5734050"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12"/>
          <p:cNvSpPr>
            <a:spLocks noChangeShapeType="1"/>
          </p:cNvSpPr>
          <p:nvPr/>
        </p:nvSpPr>
        <p:spPr bwMode="auto">
          <a:xfrm>
            <a:off x="5734050"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13"/>
          <p:cNvSpPr>
            <a:spLocks noChangeShapeType="1"/>
          </p:cNvSpPr>
          <p:nvPr/>
        </p:nvSpPr>
        <p:spPr bwMode="auto">
          <a:xfrm>
            <a:off x="5734050"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14"/>
          <p:cNvSpPr>
            <a:spLocks noChangeShapeType="1"/>
          </p:cNvSpPr>
          <p:nvPr/>
        </p:nvSpPr>
        <p:spPr bwMode="auto">
          <a:xfrm>
            <a:off x="5734050"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5"/>
          <p:cNvSpPr>
            <a:spLocks noChangeShapeType="1"/>
          </p:cNvSpPr>
          <p:nvPr/>
        </p:nvSpPr>
        <p:spPr bwMode="auto">
          <a:xfrm>
            <a:off x="5734050"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6"/>
          <p:cNvSpPr>
            <a:spLocks noChangeShapeType="1"/>
          </p:cNvSpPr>
          <p:nvPr/>
        </p:nvSpPr>
        <p:spPr bwMode="auto">
          <a:xfrm>
            <a:off x="5734050"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 name="Group 17"/>
          <p:cNvGrpSpPr>
            <a:grpSpLocks/>
          </p:cNvGrpSpPr>
          <p:nvPr/>
        </p:nvGrpSpPr>
        <p:grpSpPr bwMode="auto">
          <a:xfrm>
            <a:off x="4792663" y="1916113"/>
            <a:ext cx="1854200" cy="484187"/>
            <a:chOff x="757" y="1967"/>
            <a:chExt cx="1168" cy="305"/>
          </a:xfrm>
        </p:grpSpPr>
        <p:sp>
          <p:nvSpPr>
            <p:cNvPr id="1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17" name="Group 20"/>
          <p:cNvGrpSpPr>
            <a:grpSpLocks/>
          </p:cNvGrpSpPr>
          <p:nvPr/>
        </p:nvGrpSpPr>
        <p:grpSpPr bwMode="auto">
          <a:xfrm>
            <a:off x="4781550" y="427038"/>
            <a:ext cx="1854200" cy="484187"/>
            <a:chOff x="757" y="1967"/>
            <a:chExt cx="1168" cy="305"/>
          </a:xfrm>
        </p:grpSpPr>
        <p:sp>
          <p:nvSpPr>
            <p:cNvPr id="18" name="Rectangle 21"/>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9"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20" name="Group 23"/>
          <p:cNvGrpSpPr>
            <a:grpSpLocks/>
          </p:cNvGrpSpPr>
          <p:nvPr/>
        </p:nvGrpSpPr>
        <p:grpSpPr bwMode="auto">
          <a:xfrm>
            <a:off x="4781550" y="1181100"/>
            <a:ext cx="1854200" cy="484188"/>
            <a:chOff x="757" y="1967"/>
            <a:chExt cx="1168" cy="305"/>
          </a:xfrm>
        </p:grpSpPr>
        <p:sp>
          <p:nvSpPr>
            <p:cNvPr id="21"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23" name="Group 26"/>
          <p:cNvGrpSpPr>
            <a:grpSpLocks/>
          </p:cNvGrpSpPr>
          <p:nvPr/>
        </p:nvGrpSpPr>
        <p:grpSpPr bwMode="auto">
          <a:xfrm>
            <a:off x="4781550" y="3360738"/>
            <a:ext cx="1854200" cy="484187"/>
            <a:chOff x="757" y="1967"/>
            <a:chExt cx="1168" cy="305"/>
          </a:xfrm>
        </p:grpSpPr>
        <p:sp>
          <p:nvSpPr>
            <p:cNvPr id="24"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5"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26" name="Group 29"/>
          <p:cNvGrpSpPr>
            <a:grpSpLocks/>
          </p:cNvGrpSpPr>
          <p:nvPr/>
        </p:nvGrpSpPr>
        <p:grpSpPr bwMode="auto">
          <a:xfrm>
            <a:off x="4781550" y="4087813"/>
            <a:ext cx="1854200" cy="484187"/>
            <a:chOff x="757" y="1967"/>
            <a:chExt cx="1168" cy="305"/>
          </a:xfrm>
        </p:grpSpPr>
        <p:sp>
          <p:nvSpPr>
            <p:cNvPr id="27" name="Rectangle 30"/>
            <p:cNvSpPr>
              <a:spLocks noChangeArrowheads="1"/>
            </p:cNvSpPr>
            <p:nvPr/>
          </p:nvSpPr>
          <p:spPr bwMode="auto">
            <a:xfrm>
              <a:off x="757" y="1967"/>
              <a:ext cx="1164" cy="305"/>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28"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29" name="Group 32"/>
          <p:cNvGrpSpPr>
            <a:grpSpLocks/>
          </p:cNvGrpSpPr>
          <p:nvPr/>
        </p:nvGrpSpPr>
        <p:grpSpPr bwMode="auto">
          <a:xfrm>
            <a:off x="4783138" y="4814888"/>
            <a:ext cx="1854200" cy="484187"/>
            <a:chOff x="757" y="1967"/>
            <a:chExt cx="1168" cy="305"/>
          </a:xfrm>
        </p:grpSpPr>
        <p:sp>
          <p:nvSpPr>
            <p:cNvPr id="30"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31"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32" name="Group 35"/>
          <p:cNvGrpSpPr>
            <a:grpSpLocks/>
          </p:cNvGrpSpPr>
          <p:nvPr/>
        </p:nvGrpSpPr>
        <p:grpSpPr bwMode="auto">
          <a:xfrm>
            <a:off x="4794250" y="2633663"/>
            <a:ext cx="1841500" cy="482600"/>
            <a:chOff x="1419" y="1712"/>
            <a:chExt cx="1160" cy="304"/>
          </a:xfrm>
        </p:grpSpPr>
        <p:sp>
          <p:nvSpPr>
            <p:cNvPr id="33"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34"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35" name="Group 38"/>
          <p:cNvGrpSpPr>
            <a:grpSpLocks/>
          </p:cNvGrpSpPr>
          <p:nvPr/>
        </p:nvGrpSpPr>
        <p:grpSpPr bwMode="auto">
          <a:xfrm>
            <a:off x="4786313" y="5541963"/>
            <a:ext cx="1841500" cy="482600"/>
            <a:chOff x="1419" y="1712"/>
            <a:chExt cx="1160" cy="304"/>
          </a:xfrm>
        </p:grpSpPr>
        <p:sp>
          <p:nvSpPr>
            <p:cNvPr id="36" name="AutoShape 39"/>
            <p:cNvSpPr>
              <a:spLocks noChangeArrowheads="1"/>
            </p:cNvSpPr>
            <p:nvPr/>
          </p:nvSpPr>
          <p:spPr bwMode="auto">
            <a:xfrm>
              <a:off x="1419" y="1712"/>
              <a:ext cx="1160" cy="304"/>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37"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38" name="Group 41"/>
          <p:cNvGrpSpPr>
            <a:grpSpLocks/>
          </p:cNvGrpSpPr>
          <p:nvPr/>
        </p:nvGrpSpPr>
        <p:grpSpPr bwMode="auto">
          <a:xfrm>
            <a:off x="4786313" y="6010275"/>
            <a:ext cx="1841500" cy="482600"/>
            <a:chOff x="1419" y="1712"/>
            <a:chExt cx="1160" cy="304"/>
          </a:xfrm>
        </p:grpSpPr>
        <p:sp>
          <p:nvSpPr>
            <p:cNvPr id="39"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0"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42" name="AutoShape 7"/>
          <p:cNvSpPr>
            <a:spLocks noChangeArrowheads="1"/>
          </p:cNvSpPr>
          <p:nvPr/>
        </p:nvSpPr>
        <p:spPr bwMode="auto">
          <a:xfrm>
            <a:off x="7458701" y="4065447"/>
            <a:ext cx="67453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3" name="AutoShape 7"/>
          <p:cNvSpPr>
            <a:spLocks noChangeArrowheads="1"/>
          </p:cNvSpPr>
          <p:nvPr/>
        </p:nvSpPr>
        <p:spPr bwMode="auto">
          <a:xfrm>
            <a:off x="7465646" y="4428045"/>
            <a:ext cx="71810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4" name="AutoShape 7"/>
          <p:cNvSpPr>
            <a:spLocks noChangeArrowheads="1"/>
          </p:cNvSpPr>
          <p:nvPr/>
        </p:nvSpPr>
        <p:spPr bwMode="auto">
          <a:xfrm>
            <a:off x="7455103" y="4905873"/>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5" name="AutoShape 7"/>
          <p:cNvSpPr>
            <a:spLocks noChangeArrowheads="1"/>
          </p:cNvSpPr>
          <p:nvPr/>
        </p:nvSpPr>
        <p:spPr bwMode="auto">
          <a:xfrm>
            <a:off x="7458701" y="3000373"/>
            <a:ext cx="846427" cy="17224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AutoShape 7"/>
          <p:cNvSpPr>
            <a:spLocks noChangeArrowheads="1"/>
          </p:cNvSpPr>
          <p:nvPr/>
        </p:nvSpPr>
        <p:spPr bwMode="auto">
          <a:xfrm>
            <a:off x="7480901" y="5485606"/>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AutoShape 7"/>
          <p:cNvSpPr>
            <a:spLocks noChangeArrowheads="1"/>
          </p:cNvSpPr>
          <p:nvPr/>
        </p:nvSpPr>
        <p:spPr bwMode="auto">
          <a:xfrm>
            <a:off x="7458701" y="4259658"/>
            <a:ext cx="763678"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8" name="AutoShape 7"/>
          <p:cNvSpPr>
            <a:spLocks noChangeArrowheads="1"/>
          </p:cNvSpPr>
          <p:nvPr/>
        </p:nvSpPr>
        <p:spPr bwMode="auto">
          <a:xfrm>
            <a:off x="7458701" y="3885948"/>
            <a:ext cx="977786"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9" name="AutoShape 7"/>
          <p:cNvSpPr>
            <a:spLocks noChangeArrowheads="1"/>
          </p:cNvSpPr>
          <p:nvPr/>
        </p:nvSpPr>
        <p:spPr bwMode="auto">
          <a:xfrm>
            <a:off x="7470462" y="4616198"/>
            <a:ext cx="803830" cy="14049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7"/>
          <p:cNvSpPr>
            <a:spLocks noChangeArrowheads="1"/>
          </p:cNvSpPr>
          <p:nvPr/>
        </p:nvSpPr>
        <p:spPr bwMode="auto">
          <a:xfrm>
            <a:off x="7458701" y="5299075"/>
            <a:ext cx="763679" cy="15160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9223382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t>Presetup</a:t>
            </a:r>
            <a:r>
              <a:rPr lang="en-US" sz="2800" dirty="0"/>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Presetup rules</a:t>
            </a:r>
          </a:p>
        </p:txBody>
      </p:sp>
      <p:sp>
        <p:nvSpPr>
          <p:cNvPr id="27651" name="Rectangle 3"/>
          <p:cNvSpPr>
            <a:spLocks noGrp="1" noChangeArrowheads="1"/>
          </p:cNvSpPr>
          <p:nvPr>
            <p:ph idx="1"/>
          </p:nvPr>
        </p:nvSpPr>
        <p:spPr>
          <a:xfrm>
            <a:off x="519113" y="4065588"/>
            <a:ext cx="8318500" cy="2209800"/>
          </a:xfrm>
        </p:spPr>
        <p:txBody>
          <a:bodyPr/>
          <a:lstStyle/>
          <a:p>
            <a:pPr>
              <a:buFont typeface="Arial" charset="0"/>
              <a:buChar char="•"/>
            </a:pPr>
            <a:r>
              <a:rPr lang="en-US"/>
              <a:t>Five entities have presetup rules</a:t>
            </a:r>
          </a:p>
          <a:p>
            <a:pPr lvl="1"/>
            <a:r>
              <a:rPr lang="en-US"/>
              <a:t>Executed whenever object of that type is created</a:t>
            </a:r>
          </a:p>
          <a:p>
            <a:pPr>
              <a:buFont typeface="Arial" charset="0"/>
              <a:buChar char="•"/>
            </a:pPr>
            <a:r>
              <a:rPr lang="en-US"/>
              <a:t>During claim setup:</a:t>
            </a:r>
          </a:p>
          <a:p>
            <a:pPr lvl="1"/>
            <a:r>
              <a:rPr lang="en-US"/>
              <a:t>Claim presetup rules are run</a:t>
            </a:r>
          </a:p>
          <a:p>
            <a:pPr lvl="1"/>
            <a:r>
              <a:rPr lang="en-US"/>
              <a:t>Exposure and activity presetup are run for each exposure and activity created during setup</a:t>
            </a:r>
          </a:p>
        </p:txBody>
      </p:sp>
      <p:pic>
        <p:nvPicPr>
          <p:cNvPr id="2" name="Picture 1"/>
          <p:cNvPicPr>
            <a:picLocks noChangeAspect="1"/>
          </p:cNvPicPr>
          <p:nvPr/>
        </p:nvPicPr>
        <p:blipFill>
          <a:blip r:embed="rId3"/>
          <a:stretch>
            <a:fillRect/>
          </a:stretch>
        </p:blipFill>
        <p:spPr>
          <a:xfrm>
            <a:off x="2619582" y="1411977"/>
            <a:ext cx="3290888" cy="2086597"/>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Claim presetup rules: example</a:t>
            </a:r>
          </a:p>
        </p:txBody>
      </p:sp>
      <p:pic>
        <p:nvPicPr>
          <p:cNvPr id="3" name="Content Placeholder 2"/>
          <p:cNvPicPr>
            <a:picLocks noGrp="1" noChangeAspect="1"/>
          </p:cNvPicPr>
          <p:nvPr>
            <p:ph idx="1"/>
          </p:nvPr>
        </p:nvPicPr>
        <p:blipFill>
          <a:blip r:embed="rId3"/>
          <a:stretch>
            <a:fillRect/>
          </a:stretch>
        </p:blipFill>
        <p:spPr>
          <a:xfrm>
            <a:off x="251791" y="863600"/>
            <a:ext cx="8892209" cy="513963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900" y="496323"/>
            <a:ext cx="6927100" cy="63616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2" name="Rectangle 2"/>
          <p:cNvSpPr>
            <a:spLocks noGrp="1" noChangeArrowheads="1"/>
          </p:cNvSpPr>
          <p:nvPr>
            <p:ph type="title"/>
          </p:nvPr>
        </p:nvSpPr>
        <p:spPr/>
        <p:txBody>
          <a:bodyPr/>
          <a:lstStyle/>
          <a:p>
            <a:pPr eaLnBrk="1" hangingPunct="1"/>
            <a:r>
              <a:rPr lang="en-US"/>
              <a:t>Segment fields</a:t>
            </a:r>
          </a:p>
        </p:txBody>
      </p:sp>
      <p:grpSp>
        <p:nvGrpSpPr>
          <p:cNvPr id="30723" name="Group 4"/>
          <p:cNvGrpSpPr>
            <a:grpSpLocks/>
          </p:cNvGrpSpPr>
          <p:nvPr/>
        </p:nvGrpSpPr>
        <p:grpSpPr bwMode="auto">
          <a:xfrm>
            <a:off x="235125" y="1168400"/>
            <a:ext cx="1166813" cy="860425"/>
            <a:chOff x="2083" y="1606"/>
            <a:chExt cx="1489" cy="1097"/>
          </a:xfrm>
        </p:grpSpPr>
        <p:sp>
          <p:nvSpPr>
            <p:cNvPr id="30736"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37"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8"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39"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40"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41"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42"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3"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44" name="Freeform 13"/>
            <p:cNvSpPr>
              <a:spLocks/>
            </p:cNvSpPr>
            <p:nvPr/>
          </p:nvSpPr>
          <p:spPr bwMode="auto">
            <a:xfrm>
              <a:off x="2219" y="2561"/>
              <a:ext cx="369" cy="104"/>
            </a:xfrm>
            <a:custGeom>
              <a:avLst/>
              <a:gdLst>
                <a:gd name="T0" fmla="*/ 0 w 992"/>
                <a:gd name="T1" fmla="*/ 0 h 280"/>
                <a:gd name="T2" fmla="*/ 137 w 992"/>
                <a:gd name="T3" fmla="*/ 33 h 280"/>
                <a:gd name="T4" fmla="*/ 129 w 992"/>
                <a:gd name="T5" fmla="*/ 39 h 280"/>
                <a:gd name="T6" fmla="*/ 2 w 992"/>
                <a:gd name="T7" fmla="*/ 8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5" name="Freeform 14"/>
            <p:cNvSpPr>
              <a:spLocks/>
            </p:cNvSpPr>
            <p:nvPr/>
          </p:nvSpPr>
          <p:spPr bwMode="auto">
            <a:xfrm>
              <a:off x="3429" y="2008"/>
              <a:ext cx="51" cy="375"/>
            </a:xfrm>
            <a:custGeom>
              <a:avLst/>
              <a:gdLst>
                <a:gd name="T0" fmla="*/ 0 w 136"/>
                <a:gd name="T1" fmla="*/ 0 h 1008"/>
                <a:gd name="T2" fmla="*/ 11 w 136"/>
                <a:gd name="T3" fmla="*/ 140 h 1008"/>
                <a:gd name="T4" fmla="*/ 19 w 136"/>
                <a:gd name="T5" fmla="*/ 127 h 1008"/>
                <a:gd name="T6" fmla="*/ 8 w 136"/>
                <a:gd name="T7" fmla="*/ 7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46"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7"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8"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49" name="Group 18"/>
            <p:cNvGrpSpPr>
              <a:grpSpLocks/>
            </p:cNvGrpSpPr>
            <p:nvPr/>
          </p:nvGrpSpPr>
          <p:grpSpPr bwMode="auto">
            <a:xfrm>
              <a:off x="2221" y="1871"/>
              <a:ext cx="518" cy="782"/>
              <a:chOff x="2400" y="1656"/>
              <a:chExt cx="752" cy="1136"/>
            </a:xfrm>
          </p:grpSpPr>
          <p:sp>
            <p:nvSpPr>
              <p:cNvPr id="30762"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3"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4"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5"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6"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67"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8"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50" name="Group 26"/>
            <p:cNvGrpSpPr>
              <a:grpSpLocks/>
            </p:cNvGrpSpPr>
            <p:nvPr/>
          </p:nvGrpSpPr>
          <p:grpSpPr bwMode="auto">
            <a:xfrm rot="-6511945">
              <a:off x="2834" y="1842"/>
              <a:ext cx="518" cy="783"/>
              <a:chOff x="2400" y="1656"/>
              <a:chExt cx="752" cy="1136"/>
            </a:xfrm>
          </p:grpSpPr>
          <p:sp>
            <p:nvSpPr>
              <p:cNvPr id="30755"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6"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7"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8"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60"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61"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51" name="Freeform 34"/>
            <p:cNvSpPr>
              <a:spLocks/>
            </p:cNvSpPr>
            <p:nvPr/>
          </p:nvSpPr>
          <p:spPr bwMode="auto">
            <a:xfrm>
              <a:off x="2689" y="2097"/>
              <a:ext cx="62" cy="351"/>
            </a:xfrm>
            <a:custGeom>
              <a:avLst/>
              <a:gdLst>
                <a:gd name="T0" fmla="*/ 23 w 168"/>
                <a:gd name="T1" fmla="*/ 131 h 944"/>
                <a:gd name="T2" fmla="*/ 3 w 168"/>
                <a:gd name="T3" fmla="*/ 0 h 944"/>
                <a:gd name="T4" fmla="*/ 0 w 168"/>
                <a:gd name="T5" fmla="*/ 7 h 944"/>
                <a:gd name="T6" fmla="*/ 17 w 168"/>
                <a:gd name="T7" fmla="*/ 127 h 944"/>
                <a:gd name="T8" fmla="*/ 23 w 168"/>
                <a:gd name="T9" fmla="*/ 13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2" name="Freeform 35"/>
            <p:cNvSpPr>
              <a:spLocks/>
            </p:cNvSpPr>
            <p:nvPr/>
          </p:nvSpPr>
          <p:spPr bwMode="auto">
            <a:xfrm>
              <a:off x="2382" y="1853"/>
              <a:ext cx="354" cy="78"/>
            </a:xfrm>
            <a:custGeom>
              <a:avLst/>
              <a:gdLst>
                <a:gd name="T0" fmla="*/ 0 w 952"/>
                <a:gd name="T1" fmla="*/ 6 h 208"/>
                <a:gd name="T2" fmla="*/ 12 w 952"/>
                <a:gd name="T3" fmla="*/ 0 h 208"/>
                <a:gd name="T4" fmla="*/ 129 w 952"/>
                <a:gd name="T5" fmla="*/ 22 h 208"/>
                <a:gd name="T6" fmla="*/ 132 w 952"/>
                <a:gd name="T7" fmla="*/ 29 h 208"/>
                <a:gd name="T8" fmla="*/ 0 w 952"/>
                <a:gd name="T9" fmla="*/ 6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3"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4"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24" name="Group 38"/>
          <p:cNvGrpSpPr>
            <a:grpSpLocks/>
          </p:cNvGrpSpPr>
          <p:nvPr/>
        </p:nvGrpSpPr>
        <p:grpSpPr bwMode="auto">
          <a:xfrm>
            <a:off x="235125" y="2424045"/>
            <a:ext cx="835025" cy="830263"/>
            <a:chOff x="3360" y="800"/>
            <a:chExt cx="620" cy="616"/>
          </a:xfrm>
        </p:grpSpPr>
        <p:sp>
          <p:nvSpPr>
            <p:cNvPr id="30730"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30731" name="Freeform 40"/>
            <p:cNvSpPr>
              <a:spLocks/>
            </p:cNvSpPr>
            <p:nvPr/>
          </p:nvSpPr>
          <p:spPr bwMode="auto">
            <a:xfrm>
              <a:off x="3403" y="830"/>
              <a:ext cx="212" cy="274"/>
            </a:xfrm>
            <a:custGeom>
              <a:avLst/>
              <a:gdLst>
                <a:gd name="T0" fmla="*/ 22 w 1052"/>
                <a:gd name="T1" fmla="*/ 56 h 1352"/>
                <a:gd name="T2" fmla="*/ 12 w 1052"/>
                <a:gd name="T3" fmla="*/ 48 h 1352"/>
                <a:gd name="T4" fmla="*/ 4 w 1052"/>
                <a:gd name="T5" fmla="*/ 37 h 1352"/>
                <a:gd name="T6" fmla="*/ 1 w 1052"/>
                <a:gd name="T7" fmla="*/ 25 h 1352"/>
                <a:gd name="T8" fmla="*/ 0 w 1052"/>
                <a:gd name="T9" fmla="*/ 13 h 1352"/>
                <a:gd name="T10" fmla="*/ 0 w 1052"/>
                <a:gd name="T11" fmla="*/ 3 h 1352"/>
                <a:gd name="T12" fmla="*/ 4 w 1052"/>
                <a:gd name="T13" fmla="*/ 5 h 1352"/>
                <a:gd name="T14" fmla="*/ 11 w 1052"/>
                <a:gd name="T15" fmla="*/ 5 h 1352"/>
                <a:gd name="T16" fmla="*/ 16 w 1052"/>
                <a:gd name="T17" fmla="*/ 4 h 1352"/>
                <a:gd name="T18" fmla="*/ 22 w 1052"/>
                <a:gd name="T19" fmla="*/ 0 h 1352"/>
                <a:gd name="T20" fmla="*/ 26 w 1052"/>
                <a:gd name="T21" fmla="*/ 3 h 1352"/>
                <a:gd name="T22" fmla="*/ 33 w 1052"/>
                <a:gd name="T23" fmla="*/ 5 h 1352"/>
                <a:gd name="T24" fmla="*/ 43 w 1052"/>
                <a:gd name="T25" fmla="*/ 4 h 1352"/>
                <a:gd name="T26" fmla="*/ 42 w 1052"/>
                <a:gd name="T27" fmla="*/ 23 h 1352"/>
                <a:gd name="T28" fmla="*/ 41 w 1052"/>
                <a:gd name="T29" fmla="*/ 31 h 1352"/>
                <a:gd name="T30" fmla="*/ 36 w 1052"/>
                <a:gd name="T31" fmla="*/ 42 h 1352"/>
                <a:gd name="T32" fmla="*/ 27 w 1052"/>
                <a:gd name="T33" fmla="*/ 51 h 1352"/>
                <a:gd name="T34" fmla="*/ 22 w 1052"/>
                <a:gd name="T35" fmla="*/ 56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30732" name="Group 41"/>
            <p:cNvGrpSpPr>
              <a:grpSpLocks/>
            </p:cNvGrpSpPr>
            <p:nvPr/>
          </p:nvGrpSpPr>
          <p:grpSpPr bwMode="auto">
            <a:xfrm flipH="1">
              <a:off x="3749" y="1171"/>
              <a:ext cx="212" cy="213"/>
              <a:chOff x="1350" y="686"/>
              <a:chExt cx="1132" cy="1132"/>
            </a:xfrm>
          </p:grpSpPr>
          <p:sp>
            <p:nvSpPr>
              <p:cNvPr id="30734"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30735"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33" name="Picture 44"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5" name="Text Box 45"/>
          <p:cNvSpPr txBox="1">
            <a:spLocks noChangeArrowheads="1"/>
          </p:cNvSpPr>
          <p:nvPr/>
        </p:nvSpPr>
        <p:spPr bwMode="auto">
          <a:xfrm>
            <a:off x="706672" y="2026472"/>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6" name="Text Box 46"/>
          <p:cNvSpPr txBox="1">
            <a:spLocks noChangeArrowheads="1"/>
          </p:cNvSpPr>
          <p:nvPr/>
        </p:nvSpPr>
        <p:spPr bwMode="auto">
          <a:xfrm>
            <a:off x="728590" y="3254308"/>
            <a:ext cx="1195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Segment</a:t>
            </a:r>
          </a:p>
        </p:txBody>
      </p:sp>
      <p:sp>
        <p:nvSpPr>
          <p:cNvPr id="30728" name="Line 48"/>
          <p:cNvSpPr>
            <a:spLocks noChangeShapeType="1"/>
          </p:cNvSpPr>
          <p:nvPr/>
        </p:nvSpPr>
        <p:spPr bwMode="auto">
          <a:xfrm flipV="1">
            <a:off x="1595150" y="688769"/>
            <a:ext cx="708663" cy="138022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0729" name="Line 49"/>
          <p:cNvSpPr>
            <a:spLocks noChangeShapeType="1"/>
          </p:cNvSpPr>
          <p:nvPr/>
        </p:nvSpPr>
        <p:spPr bwMode="auto">
          <a:xfrm flipV="1">
            <a:off x="1595150" y="688769"/>
            <a:ext cx="708663" cy="261228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Exposure segmentation rules: example</a:t>
            </a:r>
          </a:p>
        </p:txBody>
      </p:sp>
      <p:sp>
        <p:nvSpPr>
          <p:cNvPr id="31747" name="Rectangle 3"/>
          <p:cNvSpPr>
            <a:spLocks noGrp="1" noChangeArrowheads="1"/>
          </p:cNvSpPr>
          <p:nvPr>
            <p:ph idx="1"/>
          </p:nvPr>
        </p:nvSpPr>
        <p:spPr>
          <a:xfrm>
            <a:off x="461468" y="3624737"/>
            <a:ext cx="8318500" cy="1363663"/>
          </a:xfrm>
        </p:spPr>
        <p:txBody>
          <a:bodyPr/>
          <a:lstStyle/>
          <a:p>
            <a:pPr>
              <a:buFont typeface="Arial" charset="0"/>
              <a:buChar char="•"/>
            </a:pPr>
            <a:r>
              <a:rPr lang="en-US" dirty="0"/>
              <a:t>If exposure's incident's severity is "severe-injury", "major-injury", or "fatal", or if exposure's incident is a vehicle incident which is a total loss, set segment to "</a:t>
            </a:r>
            <a:r>
              <a:rPr lang="en-US" dirty="0" err="1"/>
              <a:t>auto_high</a:t>
            </a:r>
            <a:r>
              <a:rPr lang="en-US" dirty="0"/>
              <a:t>"</a:t>
            </a:r>
          </a:p>
        </p:txBody>
      </p:sp>
      <p:pic>
        <p:nvPicPr>
          <p:cNvPr id="2" name="Picture 1"/>
          <p:cNvPicPr>
            <a:picLocks noChangeAspect="1"/>
          </p:cNvPicPr>
          <p:nvPr/>
        </p:nvPicPr>
        <p:blipFill>
          <a:blip r:embed="rId3"/>
          <a:stretch>
            <a:fillRect/>
          </a:stretch>
        </p:blipFill>
        <p:spPr>
          <a:xfrm>
            <a:off x="188014" y="640240"/>
            <a:ext cx="8849967" cy="2884838"/>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Exit after segmenting claim or exposure</a:t>
            </a:r>
          </a:p>
        </p:txBody>
      </p:sp>
      <p:sp>
        <p:nvSpPr>
          <p:cNvPr id="14339" name="Rectangle 3"/>
          <p:cNvSpPr>
            <a:spLocks noGrp="1" noChangeArrowheads="1"/>
          </p:cNvSpPr>
          <p:nvPr>
            <p:ph idx="1"/>
          </p:nvPr>
        </p:nvSpPr>
        <p:spPr/>
        <p:txBody>
          <a:bodyPr/>
          <a:lstStyle/>
          <a:p>
            <a:pPr>
              <a:buFont typeface="Arial" charset="0"/>
              <a:buChar char="•"/>
            </a:pPr>
            <a:r>
              <a:rPr lang="en-US" dirty="0"/>
              <a:t>Once a claim or exposure segment value is set, you must exit entire rule set</a:t>
            </a:r>
          </a:p>
          <a:p>
            <a:pPr lvl="1">
              <a:buFont typeface="Wingdings 2" pitchFamily="18" charset="2"/>
              <a:buNone/>
            </a:pPr>
            <a:endParaRPr lang="en-US" sz="1200" dirty="0"/>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endParaRPr lang="en-US" sz="2400" dirty="0">
              <a:solidFill>
                <a:srgbClr val="FF3300"/>
              </a:solidFill>
            </a:endParaRPr>
          </a:p>
          <a:p>
            <a:pPr lvl="1">
              <a:buFont typeface="Wingdings 2" pitchFamily="18" charset="2"/>
              <a:buNone/>
            </a:pPr>
            <a:r>
              <a:rPr lang="en-US" sz="2400" dirty="0" err="1">
                <a:solidFill>
                  <a:srgbClr val="FF3300"/>
                </a:solidFill>
              </a:rPr>
              <a:t>exposure.Segment</a:t>
            </a:r>
            <a:r>
              <a:rPr lang="en-US" sz="2400" dirty="0">
                <a:solidFill>
                  <a:srgbClr val="FF3300"/>
                </a:solidFill>
              </a:rPr>
              <a:t> = “&lt;segment&gt;”</a:t>
            </a:r>
          </a:p>
          <a:p>
            <a:pPr lvl="1">
              <a:buFont typeface="Wingdings 2" pitchFamily="18" charset="2"/>
              <a:buNone/>
            </a:pPr>
            <a:r>
              <a:rPr lang="en-US" sz="2400" dirty="0">
                <a:solidFill>
                  <a:srgbClr val="FF3300"/>
                </a:solidFill>
              </a:rPr>
              <a:t>…</a:t>
            </a:r>
          </a:p>
          <a:p>
            <a:pPr lvl="1">
              <a:buFont typeface="Wingdings 2" pitchFamily="18" charset="2"/>
              <a:buNone/>
            </a:pPr>
            <a:r>
              <a:rPr lang="en-US" sz="2400" dirty="0" err="1">
                <a:solidFill>
                  <a:srgbClr val="FF3300"/>
                </a:solidFill>
              </a:rPr>
              <a:t>actions.exit</a:t>
            </a:r>
            <a:r>
              <a:rPr lang="en-US" sz="2400" dirty="0">
                <a:solidFill>
                  <a:srgbClr val="FF3300"/>
                </a:solidFill>
              </a:rPr>
              <a:t>()</a:t>
            </a:r>
          </a:p>
          <a:p>
            <a:pPr lvl="1">
              <a:buFont typeface="Wingdings 2" pitchFamily="18" charset="2"/>
              <a:buNone/>
            </a:pPr>
            <a:r>
              <a:rPr lang="en-US" sz="2400" dirty="0">
                <a:solidFill>
                  <a:srgbClr val="FF3300"/>
                </a:solidFill>
              </a:rPr>
              <a:t>				</a:t>
            </a:r>
          </a:p>
          <a:p>
            <a:pPr lvl="1">
              <a:buFont typeface="Wingdings 2" pitchFamily="18" charset="2"/>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20" y="1653785"/>
            <a:ext cx="8764197" cy="2730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2906038" y="3291445"/>
            <a:ext cx="6096779" cy="76409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Line 11"/>
          <p:cNvSpPr>
            <a:spLocks noChangeShapeType="1"/>
          </p:cNvSpPr>
          <p:nvPr/>
        </p:nvSpPr>
        <p:spPr bwMode="auto">
          <a:xfrm flipV="1">
            <a:off x="1887538" y="4055538"/>
            <a:ext cx="1120775" cy="817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11"/>
          <p:cNvSpPr>
            <a:spLocks noChangeShapeType="1"/>
          </p:cNvSpPr>
          <p:nvPr/>
        </p:nvSpPr>
        <p:spPr bwMode="auto">
          <a:xfrm>
            <a:off x="572938" y="2106516"/>
            <a:ext cx="0" cy="5586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81440447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45" y="1631700"/>
            <a:ext cx="3123891" cy="216852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1" name="Rectangle 2"/>
          <p:cNvSpPr>
            <a:spLocks noGrp="1" noChangeArrowheads="1"/>
          </p:cNvSpPr>
          <p:nvPr>
            <p:ph type="title"/>
          </p:nvPr>
        </p:nvSpPr>
        <p:spPr/>
        <p:txBody>
          <a:bodyPr/>
          <a:lstStyle/>
          <a:p>
            <a:pPr eaLnBrk="1" hangingPunct="1"/>
            <a:r>
              <a:rPr lang="en-US" dirty="0"/>
              <a:t>Claim segmentation rules in base application</a:t>
            </a:r>
          </a:p>
        </p:txBody>
      </p:sp>
      <p:sp>
        <p:nvSpPr>
          <p:cNvPr id="32772" name="Rectangle 15"/>
          <p:cNvSpPr>
            <a:spLocks noGrp="1" noChangeArrowheads="1"/>
          </p:cNvSpPr>
          <p:nvPr>
            <p:ph idx="1"/>
          </p:nvPr>
        </p:nvSpPr>
        <p:spPr>
          <a:xfrm>
            <a:off x="519113" y="4346575"/>
            <a:ext cx="8318500" cy="2043113"/>
          </a:xfrm>
        </p:spPr>
        <p:txBody>
          <a:bodyPr/>
          <a:lstStyle/>
          <a:p>
            <a:pPr>
              <a:buFont typeface="Arial" charset="0"/>
              <a:buChar char="•"/>
            </a:pPr>
            <a:r>
              <a:rPr lang="en-US"/>
              <a:t>One common practice is to set claim segment to highest exposure segment</a:t>
            </a:r>
          </a:p>
        </p:txBody>
      </p:sp>
      <p:sp>
        <p:nvSpPr>
          <p:cNvPr id="32773" name="Line 7"/>
          <p:cNvSpPr>
            <a:spLocks noChangeShapeType="1"/>
          </p:cNvSpPr>
          <p:nvPr/>
        </p:nvSpPr>
        <p:spPr bwMode="auto">
          <a:xfrm>
            <a:off x="3406775" y="2339975"/>
            <a:ext cx="213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4" name="Text Box 8"/>
          <p:cNvSpPr txBox="1">
            <a:spLocks noChangeArrowheads="1"/>
          </p:cNvSpPr>
          <p:nvPr/>
        </p:nvSpPr>
        <p:spPr bwMode="auto">
          <a:xfrm>
            <a:off x="5646738" y="2178050"/>
            <a:ext cx="30972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if exposures exist, set claim segment to highest exposure segment</a:t>
            </a:r>
          </a:p>
        </p:txBody>
      </p:sp>
      <p:sp>
        <p:nvSpPr>
          <p:cNvPr id="32775" name="Text Box 9"/>
          <p:cNvSpPr txBox="1">
            <a:spLocks noChangeArrowheads="1"/>
          </p:cNvSpPr>
          <p:nvPr/>
        </p:nvSpPr>
        <p:spPr bwMode="auto">
          <a:xfrm>
            <a:off x="5664200" y="3348038"/>
            <a:ext cx="30527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otherwise, set claim segment to "auto_low"</a:t>
            </a:r>
          </a:p>
        </p:txBody>
      </p:sp>
      <p:sp>
        <p:nvSpPr>
          <p:cNvPr id="32776" name="Text Box 10"/>
          <p:cNvSpPr txBox="1">
            <a:spLocks noChangeArrowheads="1"/>
          </p:cNvSpPr>
          <p:nvPr/>
        </p:nvSpPr>
        <p:spPr bwMode="auto">
          <a:xfrm>
            <a:off x="5351463" y="1860550"/>
            <a:ext cx="2684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for auto claims...</a:t>
            </a:r>
          </a:p>
        </p:txBody>
      </p:sp>
      <p:sp>
        <p:nvSpPr>
          <p:cNvPr id="32777" name="Line 11"/>
          <p:cNvSpPr>
            <a:spLocks noChangeShapeType="1"/>
          </p:cNvSpPr>
          <p:nvPr/>
        </p:nvSpPr>
        <p:spPr bwMode="auto">
          <a:xfrm>
            <a:off x="3008313" y="2044700"/>
            <a:ext cx="2241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8" name="Line 12"/>
          <p:cNvSpPr>
            <a:spLocks noChangeShapeType="1"/>
          </p:cNvSpPr>
          <p:nvPr/>
        </p:nvSpPr>
        <p:spPr bwMode="auto">
          <a:xfrm>
            <a:off x="3922713" y="2620963"/>
            <a:ext cx="73818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79" name="Line 13"/>
          <p:cNvSpPr>
            <a:spLocks noChangeShapeType="1"/>
          </p:cNvSpPr>
          <p:nvPr/>
        </p:nvSpPr>
        <p:spPr bwMode="auto">
          <a:xfrm>
            <a:off x="4660900" y="2620963"/>
            <a:ext cx="0" cy="9144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0" name="Line 14"/>
          <p:cNvSpPr>
            <a:spLocks noChangeShapeType="1"/>
          </p:cNvSpPr>
          <p:nvPr/>
        </p:nvSpPr>
        <p:spPr bwMode="auto">
          <a:xfrm>
            <a:off x="4660900" y="3535363"/>
            <a:ext cx="868363"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1312183" y="2232688"/>
            <a:ext cx="0" cy="4832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t>Base Auto Claim segmentation rule: example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4" y="524163"/>
            <a:ext cx="7807964" cy="521844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74" y="5174673"/>
            <a:ext cx="4442051" cy="16416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6" name="Text Box 16"/>
          <p:cNvSpPr txBox="1">
            <a:spLocks noChangeArrowheads="1"/>
          </p:cNvSpPr>
          <p:nvPr/>
        </p:nvSpPr>
        <p:spPr bwMode="auto">
          <a:xfrm>
            <a:off x="225269" y="2619727"/>
            <a:ext cx="2161309" cy="1846659"/>
          </a:xfrm>
          <a:prstGeom prst="rect">
            <a:avLst/>
          </a:prstGeom>
          <a:solidFill>
            <a:schemeClr val="tx1"/>
          </a:solidFill>
          <a:ln w="12700" algn="ctr">
            <a:solidFill>
              <a:srgbClr val="000000"/>
            </a:solidFill>
            <a:miter lim="800000"/>
            <a:headEnd/>
            <a:tailEnd/>
          </a:ln>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if exposures exist, set claim segment to highest exposure segment</a:t>
            </a:r>
          </a:p>
        </p:txBody>
      </p:sp>
      <p:sp>
        <p:nvSpPr>
          <p:cNvPr id="33797" name="Text Box 17"/>
          <p:cNvSpPr txBox="1">
            <a:spLocks noChangeArrowheads="1"/>
          </p:cNvSpPr>
          <p:nvPr/>
        </p:nvSpPr>
        <p:spPr bwMode="auto">
          <a:xfrm>
            <a:off x="289887" y="4956412"/>
            <a:ext cx="2096691" cy="914400"/>
          </a:xfrm>
          <a:prstGeom prst="rect">
            <a:avLst/>
          </a:prstGeom>
          <a:solidFill>
            <a:schemeClr val="tx1"/>
          </a:solidFill>
          <a:ln w="12700" algn="ctr">
            <a:solidFill>
              <a:srgbClr val="000000"/>
            </a:solidFill>
            <a:miter lim="800000"/>
            <a:headEnd/>
            <a:tailEnd/>
          </a:ln>
        </p:spPr>
        <p:txBody>
          <a:bodyPr wrap="square"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otherwise, set claim segment to "</a:t>
            </a:r>
            <a:r>
              <a:rPr lang="en-US" dirty="0" err="1"/>
              <a:t>auto_low</a:t>
            </a:r>
            <a:r>
              <a:rPr lang="en-US" dirty="0"/>
              <a:t>"</a:t>
            </a:r>
          </a:p>
        </p:txBody>
      </p:sp>
      <p:sp>
        <p:nvSpPr>
          <p:cNvPr id="33798" name="Line 25"/>
          <p:cNvSpPr>
            <a:spLocks noChangeShapeType="1"/>
          </p:cNvSpPr>
          <p:nvPr/>
        </p:nvSpPr>
        <p:spPr bwMode="auto">
          <a:xfrm>
            <a:off x="2271320" y="5457325"/>
            <a:ext cx="2478810" cy="670343"/>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772" y="5212723"/>
            <a:ext cx="2545703" cy="24685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Line 25"/>
          <p:cNvSpPr>
            <a:spLocks noChangeShapeType="1"/>
          </p:cNvSpPr>
          <p:nvPr/>
        </p:nvSpPr>
        <p:spPr bwMode="auto">
          <a:xfrm flipV="1">
            <a:off x="2271320" y="1128157"/>
            <a:ext cx="471880" cy="24149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699"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29700"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Bus.</a:t>
            </a:r>
            <a:br>
              <a:rPr lang="en-US" sz="1800">
                <a:solidFill>
                  <a:srgbClr val="0066CC"/>
                </a:solidFill>
              </a:rPr>
            </a:br>
            <a:r>
              <a:rPr lang="en-US" sz="1800">
                <a:solidFill>
                  <a:srgbClr val="0066CC"/>
                </a:solidFill>
              </a:rPr>
              <a:t>Rules</a:t>
            </a:r>
          </a:p>
        </p:txBody>
      </p:sp>
      <p:sp>
        <p:nvSpPr>
          <p:cNvPr id="29701"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29702"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3" name="Rectangle 8"/>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4" name="Rectangle 9"/>
          <p:cNvSpPr>
            <a:spLocks noChangeArrowheads="1"/>
          </p:cNvSpPr>
          <p:nvPr/>
        </p:nvSpPr>
        <p:spPr bwMode="auto">
          <a:xfrm>
            <a:off x="574675"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5"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06" name="Rectangle 11"/>
          <p:cNvSpPr>
            <a:spLocks noGrp="1" noChangeArrowheads="1"/>
          </p:cNvSpPr>
          <p:nvPr>
            <p:ph type="title"/>
          </p:nvPr>
        </p:nvSpPr>
        <p:spPr/>
        <p:txBody>
          <a:bodyPr/>
          <a:lstStyle/>
          <a:p>
            <a:pPr eaLnBrk="1" hangingPunct="1"/>
            <a:r>
              <a:rPr lang="en-US"/>
              <a:t>ClaimCenter business rules</a:t>
            </a:r>
          </a:p>
        </p:txBody>
      </p:sp>
      <p:sp>
        <p:nvSpPr>
          <p:cNvPr id="29707" name="Rectangle 22"/>
          <p:cNvSpPr>
            <a:spLocks noGrp="1" noChangeArrowheads="1"/>
          </p:cNvSpPr>
          <p:nvPr>
            <p:ph idx="1"/>
          </p:nvPr>
        </p:nvSpPr>
        <p:spPr>
          <a:xfrm>
            <a:off x="2936875" y="1139825"/>
            <a:ext cx="5876925" cy="2716213"/>
          </a:xfrm>
        </p:spPr>
        <p:txBody>
          <a:bodyPr/>
          <a:lstStyle/>
          <a:p>
            <a:pPr>
              <a:buFont typeface="Arial" charset="0"/>
              <a:buChar char="•"/>
            </a:pPr>
            <a:r>
              <a:rPr lang="en-US" sz="2500" dirty="0"/>
              <a:t>Business Rules are part of the Guidewire Platform capabilities</a:t>
            </a:r>
          </a:p>
          <a:p>
            <a:pPr>
              <a:buFont typeface="Arial" charset="0"/>
              <a:buChar char="•"/>
            </a:pPr>
            <a:r>
              <a:rPr lang="en-US" sz="2500" dirty="0"/>
              <a:t>ClaimCenter </a:t>
            </a:r>
            <a:r>
              <a:rPr lang="en-US" dirty="0"/>
              <a:t>business rules execute business logic required for claims processing</a:t>
            </a:r>
          </a:p>
          <a:p>
            <a:pPr lvl="1"/>
            <a:r>
              <a:rPr lang="en-US" dirty="0"/>
              <a:t>Written in Gosu (an open source programming language)</a:t>
            </a:r>
          </a:p>
        </p:txBody>
      </p:sp>
      <p:sp>
        <p:nvSpPr>
          <p:cNvPr id="29708"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9709"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9710"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1"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Business</a:t>
            </a:r>
            <a:br>
              <a:rPr lang="en-US"/>
            </a:br>
            <a:r>
              <a:rPr lang="en-US"/>
              <a:t>Rules</a:t>
            </a:r>
          </a:p>
        </p:txBody>
      </p:sp>
      <p:sp>
        <p:nvSpPr>
          <p:cNvPr id="29712" name="Rectangle 18"/>
          <p:cNvSpPr>
            <a:spLocks noChangeArrowheads="1"/>
          </p:cNvSpPr>
          <p:nvPr/>
        </p:nvSpPr>
        <p:spPr bwMode="auto">
          <a:xfrm>
            <a:off x="4846638"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3"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29714" name="Rectangle 20"/>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5"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9716"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29717"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9718"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9719" name="Text Box 29"/>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29720" name="Rectangle 30"/>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521396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t>Workplan</a:t>
            </a:r>
            <a:r>
              <a:rPr lang="en-US" sz="2800" dirty="0"/>
              <a:t> rules</a:t>
            </a:r>
          </a:p>
          <a:p>
            <a:pPr>
              <a:lnSpc>
                <a:spcPct val="150000"/>
              </a:lnSpc>
              <a:buFont typeface="Arial" charset="0"/>
              <a:buChar char="•"/>
            </a:pPr>
            <a:r>
              <a:rPr lang="en-US" sz="2800" dirty="0">
                <a:solidFill>
                  <a:srgbClr val="C0C0C0"/>
                </a:solidFill>
              </a:rPr>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934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720849"/>
            <a:ext cx="3619500" cy="3048001"/>
          </a:xfrm>
          <a:prstGeom prst="rect">
            <a:avLst/>
          </a:prstGeom>
          <a:noFill/>
          <a:extLst>
            <a:ext uri="{909E8E84-426E-40DD-AFC4-6F175D3DCCD1}">
              <a14:hiddenFill xmlns:a14="http://schemas.microsoft.com/office/drawing/2010/main">
                <a:solidFill>
                  <a:srgbClr val="FFFFFF"/>
                </a:solidFill>
              </a14:hiddenFill>
            </a:ext>
          </a:extLst>
        </p:spPr>
      </p:pic>
      <p:sp>
        <p:nvSpPr>
          <p:cNvPr id="35842" name="Rectangle 2"/>
          <p:cNvSpPr>
            <a:spLocks noGrp="1" noChangeArrowheads="1"/>
          </p:cNvSpPr>
          <p:nvPr>
            <p:ph type="title"/>
          </p:nvPr>
        </p:nvSpPr>
        <p:spPr/>
        <p:txBody>
          <a:bodyPr/>
          <a:lstStyle/>
          <a:p>
            <a:pPr eaLnBrk="1" hangingPunct="1"/>
            <a:r>
              <a:rPr lang="en-US"/>
              <a:t>Workplan rules and activity patterns</a:t>
            </a:r>
          </a:p>
        </p:txBody>
      </p:sp>
      <p:sp>
        <p:nvSpPr>
          <p:cNvPr id="35843" name="Rectangle 3"/>
          <p:cNvSpPr>
            <a:spLocks noGrp="1" noChangeArrowheads="1"/>
          </p:cNvSpPr>
          <p:nvPr>
            <p:ph idx="1"/>
          </p:nvPr>
        </p:nvSpPr>
        <p:spPr/>
        <p:txBody>
          <a:bodyPr/>
          <a:lstStyle/>
          <a:p>
            <a:pPr>
              <a:buFont typeface="Arial" charset="0"/>
              <a:buChar char="•"/>
            </a:pPr>
            <a:r>
              <a:rPr lang="en-US"/>
              <a:t>Workplan rules create activities by referencing a pattern from which the new activity is created</a:t>
            </a:r>
          </a:p>
        </p:txBody>
      </p:sp>
      <p:sp>
        <p:nvSpPr>
          <p:cNvPr id="35846" name="Line 10"/>
          <p:cNvSpPr>
            <a:spLocks noChangeShapeType="1"/>
          </p:cNvSpPr>
          <p:nvPr/>
        </p:nvSpPr>
        <p:spPr bwMode="auto">
          <a:xfrm flipH="1">
            <a:off x="3092450" y="4013860"/>
            <a:ext cx="6350" cy="191545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847" name="Line 11"/>
          <p:cNvSpPr>
            <a:spLocks noChangeShapeType="1"/>
          </p:cNvSpPr>
          <p:nvPr/>
        </p:nvSpPr>
        <p:spPr bwMode="auto">
          <a:xfrm>
            <a:off x="3098800" y="5929313"/>
            <a:ext cx="23431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48" name="Text Box 12"/>
          <p:cNvSpPr txBox="1">
            <a:spLocks noChangeArrowheads="1"/>
          </p:cNvSpPr>
          <p:nvPr/>
        </p:nvSpPr>
        <p:spPr bwMode="auto">
          <a:xfrm>
            <a:off x="1174750" y="5218113"/>
            <a:ext cx="3244850" cy="6096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6666FF"/>
                </a:solidFill>
              </a:rPr>
              <a:t>Create "contact claimant" activity for this claim</a:t>
            </a:r>
          </a:p>
        </p:txBody>
      </p:sp>
      <p:pic>
        <p:nvPicPr>
          <p:cNvPr id="3584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4611688"/>
            <a:ext cx="4913313" cy="500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descr="C:\Users\trhoades\AppData\Local\Temp\SNAGHTMLb1d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950" y="2566084"/>
            <a:ext cx="3618923" cy="3894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C:\Users\trhoades\AppData\Local\Temp\SNAGHTML1da0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012" y="3155869"/>
            <a:ext cx="6562301" cy="2734292"/>
          </a:xfrm>
          <a:prstGeom prst="rect">
            <a:avLst/>
          </a:prstGeom>
          <a:noFill/>
          <a:extLst>
            <a:ext uri="{909E8E84-426E-40DD-AFC4-6F175D3DCCD1}">
              <a14:hiddenFill xmlns:a14="http://schemas.microsoft.com/office/drawing/2010/main">
                <a:solidFill>
                  <a:srgbClr val="FFFFFF"/>
                </a:solidFill>
              </a14:hiddenFill>
            </a:ext>
          </a:extLst>
        </p:spPr>
      </p:pic>
      <p:sp>
        <p:nvSpPr>
          <p:cNvPr id="36868" name="Rectangle 2"/>
          <p:cNvSpPr>
            <a:spLocks noGrp="1" noChangeArrowheads="1"/>
          </p:cNvSpPr>
          <p:nvPr>
            <p:ph type="title"/>
          </p:nvPr>
        </p:nvSpPr>
        <p:spPr/>
        <p:txBody>
          <a:bodyPr/>
          <a:lstStyle/>
          <a:p>
            <a:pPr eaLnBrk="1" hangingPunct="1"/>
            <a:r>
              <a:rPr lang="en-US"/>
              <a:t>Activity patterns</a:t>
            </a:r>
          </a:p>
        </p:txBody>
      </p:sp>
      <p:sp>
        <p:nvSpPr>
          <p:cNvPr id="36870" name="Line 6"/>
          <p:cNvSpPr>
            <a:spLocks noChangeShapeType="1"/>
          </p:cNvSpPr>
          <p:nvPr/>
        </p:nvSpPr>
        <p:spPr bwMode="auto">
          <a:xfrm flipV="1">
            <a:off x="2289408" y="3562598"/>
            <a:ext cx="608171" cy="2787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36871" name="Group 7"/>
          <p:cNvGrpSpPr>
            <a:grpSpLocks/>
          </p:cNvGrpSpPr>
          <p:nvPr/>
        </p:nvGrpSpPr>
        <p:grpSpPr bwMode="auto">
          <a:xfrm>
            <a:off x="7431625" y="1365250"/>
            <a:ext cx="904875" cy="1120775"/>
            <a:chOff x="1489" y="1576"/>
            <a:chExt cx="570" cy="706"/>
          </a:xfrm>
        </p:grpSpPr>
        <p:sp>
          <p:nvSpPr>
            <p:cNvPr id="36874" name="Line 8"/>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9"/>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AutoShape 10"/>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6877" name="AutoShape 11"/>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8" name="AutoShape 12"/>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79" name="Freeform 13"/>
            <p:cNvSpPr>
              <a:spLocks/>
            </p:cNvSpPr>
            <p:nvPr/>
          </p:nvSpPr>
          <p:spPr bwMode="auto">
            <a:xfrm>
              <a:off x="1792" y="2116"/>
              <a:ext cx="145" cy="166"/>
            </a:xfrm>
            <a:custGeom>
              <a:avLst/>
              <a:gdLst>
                <a:gd name="T0" fmla="*/ 0 w 204"/>
                <a:gd name="T1" fmla="*/ 0 h 234"/>
                <a:gd name="T2" fmla="*/ 0 w 204"/>
                <a:gd name="T3" fmla="*/ 118 h 234"/>
                <a:gd name="T4" fmla="*/ 103 w 204"/>
                <a:gd name="T5" fmla="*/ 118 h 234"/>
                <a:gd name="T6" fmla="*/ 103 w 204"/>
                <a:gd name="T7" fmla="*/ 3 h 234"/>
                <a:gd name="T8" fmla="*/ 53 w 204"/>
                <a:gd name="T9" fmla="*/ 40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36880" name="AutoShape 14"/>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6881" name="AutoShape 15"/>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6872" name="Text Box 16"/>
          <p:cNvSpPr txBox="1">
            <a:spLocks noChangeArrowheads="1"/>
          </p:cNvSpPr>
          <p:nvPr/>
        </p:nvSpPr>
        <p:spPr bwMode="auto">
          <a:xfrm>
            <a:off x="7125237" y="976313"/>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administrator</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42" y="685801"/>
            <a:ext cx="8670204" cy="309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descr="C:\Users\trhoades\AppData\Local\Temp\SNAGHTML1980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42" y="2574925"/>
            <a:ext cx="1993897" cy="2222706"/>
          </a:xfrm>
          <a:prstGeom prst="rect">
            <a:avLst/>
          </a:prstGeom>
          <a:noFill/>
          <a:extLst>
            <a:ext uri="{909E8E84-426E-40DD-AFC4-6F175D3DCCD1}">
              <a14:hiddenFill xmlns:a14="http://schemas.microsoft.com/office/drawing/2010/main">
                <a:solidFill>
                  <a:srgbClr val="FFFFFF"/>
                </a:solidFill>
              </a14:hiddenFill>
            </a:ext>
          </a:extLst>
        </p:spPr>
      </p:pic>
      <p:sp>
        <p:nvSpPr>
          <p:cNvPr id="36869" name="AutoShape 5"/>
          <p:cNvSpPr>
            <a:spLocks noChangeArrowheads="1"/>
          </p:cNvSpPr>
          <p:nvPr/>
        </p:nvSpPr>
        <p:spPr bwMode="auto">
          <a:xfrm>
            <a:off x="414571" y="3677063"/>
            <a:ext cx="1874838" cy="32861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6873" name="Line 17"/>
          <p:cNvSpPr>
            <a:spLocks noChangeShapeType="1"/>
          </p:cNvSpPr>
          <p:nvPr/>
        </p:nvSpPr>
        <p:spPr bwMode="auto">
          <a:xfrm flipH="1">
            <a:off x="1935676" y="1365250"/>
            <a:ext cx="5495948" cy="21973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97" y="655274"/>
            <a:ext cx="6509020" cy="56484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919" y="1913384"/>
            <a:ext cx="3762388" cy="45704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4"/>
          <p:cNvSpPr>
            <a:spLocks noGrp="1" noChangeArrowheads="1"/>
          </p:cNvSpPr>
          <p:nvPr>
            <p:ph type="title"/>
          </p:nvPr>
        </p:nvSpPr>
        <p:spPr/>
        <p:txBody>
          <a:bodyPr/>
          <a:lstStyle/>
          <a:p>
            <a:pPr eaLnBrk="1" hangingPunct="1"/>
            <a:r>
              <a:rPr lang="en-US"/>
              <a:t>Attributes of an activity pattern</a:t>
            </a:r>
          </a:p>
        </p:txBody>
      </p:sp>
      <p:sp>
        <p:nvSpPr>
          <p:cNvPr id="20485" name="AutoShape 5"/>
          <p:cNvSpPr>
            <a:spLocks noChangeArrowheads="1"/>
          </p:cNvSpPr>
          <p:nvPr/>
        </p:nvSpPr>
        <p:spPr bwMode="auto">
          <a:xfrm>
            <a:off x="517525" y="3160648"/>
            <a:ext cx="3151188" cy="6540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8" name="Line 8"/>
          <p:cNvSpPr>
            <a:spLocks noChangeShapeType="1"/>
          </p:cNvSpPr>
          <p:nvPr/>
        </p:nvSpPr>
        <p:spPr bwMode="auto">
          <a:xfrm>
            <a:off x="5953125" y="3462273"/>
            <a:ext cx="0" cy="6461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89" name="Line 9"/>
          <p:cNvSpPr>
            <a:spLocks noChangeShapeType="1"/>
          </p:cNvSpPr>
          <p:nvPr/>
        </p:nvSpPr>
        <p:spPr bwMode="auto">
          <a:xfrm flipH="1">
            <a:off x="3309938" y="1817688"/>
            <a:ext cx="1587" cy="7747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0"/>
          <p:cNvSpPr>
            <a:spLocks noChangeShapeType="1"/>
          </p:cNvSpPr>
          <p:nvPr/>
        </p:nvSpPr>
        <p:spPr bwMode="auto">
          <a:xfrm>
            <a:off x="3309938" y="2600325"/>
            <a:ext cx="135096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6" name="Group 22"/>
          <p:cNvGrpSpPr>
            <a:grpSpLocks/>
          </p:cNvGrpSpPr>
          <p:nvPr/>
        </p:nvGrpSpPr>
        <p:grpSpPr bwMode="auto">
          <a:xfrm>
            <a:off x="6505575" y="532787"/>
            <a:ext cx="638175" cy="812800"/>
            <a:chOff x="2464" y="427"/>
            <a:chExt cx="1190" cy="1514"/>
          </a:xfrm>
        </p:grpSpPr>
        <p:sp>
          <p:nvSpPr>
            <p:cNvPr id="20497" name="Rectangle 23"/>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20498" name="Line 24"/>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5"/>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Rectangle 26"/>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20501" name="Freeform 27"/>
            <p:cNvSpPr>
              <a:spLocks/>
            </p:cNvSpPr>
            <p:nvPr/>
          </p:nvSpPr>
          <p:spPr bwMode="auto">
            <a:xfrm>
              <a:off x="2782" y="905"/>
              <a:ext cx="405" cy="337"/>
            </a:xfrm>
            <a:custGeom>
              <a:avLst/>
              <a:gdLst>
                <a:gd name="T0" fmla="*/ 639 w 234"/>
                <a:gd name="T1" fmla="*/ 0 h 195"/>
                <a:gd name="T2" fmla="*/ 140 w 234"/>
                <a:gd name="T3" fmla="*/ 218 h 195"/>
                <a:gd name="T4" fmla="*/ 0 w 234"/>
                <a:gd name="T5" fmla="*/ 1006 h 195"/>
                <a:gd name="T6" fmla="*/ 935 w 234"/>
                <a:gd name="T7" fmla="*/ 1006 h 195"/>
                <a:gd name="T8" fmla="*/ 1213 w 234"/>
                <a:gd name="T9" fmla="*/ 574 h 195"/>
                <a:gd name="T10" fmla="*/ 63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20502" name="Line 28"/>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486" name="AutoShape 6"/>
          <p:cNvSpPr>
            <a:spLocks noChangeArrowheads="1"/>
          </p:cNvSpPr>
          <p:nvPr/>
        </p:nvSpPr>
        <p:spPr bwMode="auto">
          <a:xfrm>
            <a:off x="4852443" y="4049829"/>
            <a:ext cx="2892425" cy="6826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Line 7"/>
          <p:cNvSpPr>
            <a:spLocks noChangeShapeType="1"/>
          </p:cNvSpPr>
          <p:nvPr/>
        </p:nvSpPr>
        <p:spPr bwMode="auto">
          <a:xfrm flipV="1">
            <a:off x="3698875" y="3473385"/>
            <a:ext cx="2268538" cy="14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AutoShape 11"/>
          <p:cNvSpPr>
            <a:spLocks noChangeArrowheads="1"/>
          </p:cNvSpPr>
          <p:nvPr/>
        </p:nvSpPr>
        <p:spPr bwMode="auto">
          <a:xfrm>
            <a:off x="4526125" y="1603375"/>
            <a:ext cx="1939925" cy="260350"/>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2" name="Line 12"/>
          <p:cNvSpPr>
            <a:spLocks noChangeShapeType="1"/>
          </p:cNvSpPr>
          <p:nvPr/>
        </p:nvSpPr>
        <p:spPr bwMode="auto">
          <a:xfrm>
            <a:off x="6464463" y="1782763"/>
            <a:ext cx="9826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Line 13"/>
          <p:cNvSpPr>
            <a:spLocks noChangeShapeType="1"/>
          </p:cNvSpPr>
          <p:nvPr/>
        </p:nvSpPr>
        <p:spPr bwMode="auto">
          <a:xfrm>
            <a:off x="7448713" y="1768475"/>
            <a:ext cx="0" cy="18351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4" name="Line 14"/>
          <p:cNvSpPr>
            <a:spLocks noChangeShapeType="1"/>
          </p:cNvSpPr>
          <p:nvPr/>
        </p:nvSpPr>
        <p:spPr bwMode="auto">
          <a:xfrm flipH="1">
            <a:off x="6635913" y="3600450"/>
            <a:ext cx="8143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5" name="Group 15"/>
          <p:cNvGrpSpPr>
            <a:grpSpLocks/>
          </p:cNvGrpSpPr>
          <p:nvPr/>
        </p:nvGrpSpPr>
        <p:grpSpPr bwMode="auto">
          <a:xfrm>
            <a:off x="8048241" y="1220820"/>
            <a:ext cx="631825" cy="803275"/>
            <a:chOff x="2401" y="425"/>
            <a:chExt cx="907" cy="1154"/>
          </a:xfrm>
        </p:grpSpPr>
        <p:sp>
          <p:nvSpPr>
            <p:cNvPr id="20503" name="Rectangle 1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0504" name="Line 1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1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Rectangle 1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0507" name="Freeform 20"/>
            <p:cNvSpPr>
              <a:spLocks/>
            </p:cNvSpPr>
            <p:nvPr/>
          </p:nvSpPr>
          <p:spPr bwMode="auto">
            <a:xfrm>
              <a:off x="2643" y="789"/>
              <a:ext cx="309" cy="257"/>
            </a:xfrm>
            <a:custGeom>
              <a:avLst/>
              <a:gdLst>
                <a:gd name="T0" fmla="*/ 283 w 234"/>
                <a:gd name="T1" fmla="*/ 0 h 195"/>
                <a:gd name="T2" fmla="*/ 63 w 234"/>
                <a:gd name="T3" fmla="*/ 95 h 195"/>
                <a:gd name="T4" fmla="*/ 0 w 234"/>
                <a:gd name="T5" fmla="*/ 447 h 195"/>
                <a:gd name="T6" fmla="*/ 415 w 234"/>
                <a:gd name="T7" fmla="*/ 447 h 195"/>
                <a:gd name="T8" fmla="*/ 539 w 234"/>
                <a:gd name="T9" fmla="*/ 253 h 195"/>
                <a:gd name="T10" fmla="*/ 283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20508" name="Line 2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412895795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111273599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2" y="539788"/>
            <a:ext cx="4247783" cy="26489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ectangle 3"/>
          <p:cNvSpPr>
            <a:spLocks noGrp="1" noChangeArrowheads="1"/>
          </p:cNvSpPr>
          <p:nvPr>
            <p:ph type="title"/>
          </p:nvPr>
        </p:nvSpPr>
        <p:spPr/>
        <p:txBody>
          <a:bodyPr/>
          <a:lstStyle/>
          <a:p>
            <a:pPr eaLnBrk="1" hangingPunct="1"/>
            <a:r>
              <a:rPr lang="en-US"/>
              <a:t>Creating new activity patterns</a:t>
            </a:r>
          </a:p>
        </p:txBody>
      </p:sp>
      <p:sp>
        <p:nvSpPr>
          <p:cNvPr id="22533" name="AutoShape 5"/>
          <p:cNvSpPr>
            <a:spLocks noChangeArrowheads="1"/>
          </p:cNvSpPr>
          <p:nvPr/>
        </p:nvSpPr>
        <p:spPr bwMode="auto">
          <a:xfrm>
            <a:off x="2368550" y="1031951"/>
            <a:ext cx="1400175" cy="3476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929" y="1649990"/>
            <a:ext cx="6696161" cy="484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4" name="Line 6"/>
          <p:cNvSpPr>
            <a:spLocks noChangeShapeType="1"/>
          </p:cNvSpPr>
          <p:nvPr/>
        </p:nvSpPr>
        <p:spPr bwMode="auto">
          <a:xfrm>
            <a:off x="3768725" y="1372393"/>
            <a:ext cx="161925" cy="4048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85508075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Creating activities through Gosu</a:t>
            </a:r>
          </a:p>
        </p:txBody>
      </p:sp>
      <p:sp>
        <p:nvSpPr>
          <p:cNvPr id="40963" name="Rectangle 3"/>
          <p:cNvSpPr>
            <a:spLocks noGrp="1" noChangeArrowheads="1"/>
          </p:cNvSpPr>
          <p:nvPr>
            <p:ph idx="1"/>
          </p:nvPr>
        </p:nvSpPr>
        <p:spPr/>
        <p:txBody>
          <a:bodyPr/>
          <a:lstStyle/>
          <a:p>
            <a:pPr>
              <a:buFont typeface="Arial" charset="0"/>
              <a:buChar char="•"/>
            </a:pPr>
            <a:r>
              <a:rPr lang="en-US"/>
              <a:t>Syntax:</a:t>
            </a:r>
          </a:p>
          <a:p>
            <a:pPr lvl="1"/>
            <a:r>
              <a:rPr lang="en-US" i="1">
                <a:solidFill>
                  <a:srgbClr val="0033CC"/>
                </a:solidFill>
              </a:rPr>
              <a:t>claim</a:t>
            </a:r>
            <a:r>
              <a:rPr lang="en-US">
                <a:solidFill>
                  <a:srgbClr val="FF3300"/>
                </a:solidFill>
              </a:rPr>
              <a:t>.createActivityFromPattern (</a:t>
            </a:r>
            <a:br>
              <a:rPr lang="en-US">
                <a:solidFill>
                  <a:srgbClr val="FF3300"/>
                </a:solidFill>
              </a:rPr>
            </a:br>
            <a:r>
              <a:rPr lang="en-US"/>
              <a:t>		</a:t>
            </a:r>
            <a:r>
              <a:rPr lang="en-US" i="1">
                <a:solidFill>
                  <a:srgbClr val="0033CC"/>
                </a:solidFill>
              </a:rPr>
              <a:t>RelatedExposure</a:t>
            </a:r>
            <a:r>
              <a:rPr lang="en-US"/>
              <a:t>, </a:t>
            </a:r>
            <a:r>
              <a:rPr lang="en-US" i="1">
                <a:solidFill>
                  <a:srgbClr val="0033CC"/>
                </a:solidFill>
              </a:rPr>
              <a:t>ActivityPattern</a:t>
            </a:r>
            <a:r>
              <a:rPr lang="en-US">
                <a:solidFill>
                  <a:srgbClr val="FF3300"/>
                </a:solidFill>
              </a:rPr>
              <a:t>)</a:t>
            </a:r>
          </a:p>
          <a:p>
            <a:pPr lvl="1"/>
            <a:r>
              <a:rPr lang="en-US" i="1">
                <a:solidFill>
                  <a:srgbClr val="0033CC"/>
                </a:solidFill>
              </a:rPr>
              <a:t>claim</a:t>
            </a:r>
            <a:r>
              <a:rPr lang="en-US"/>
              <a:t> is the current claim</a:t>
            </a:r>
          </a:p>
          <a:p>
            <a:pPr lvl="1"/>
            <a:r>
              <a:rPr lang="en-US" i="1">
                <a:solidFill>
                  <a:srgbClr val="0033CC"/>
                </a:solidFill>
              </a:rPr>
              <a:t>RelatedExposure</a:t>
            </a:r>
            <a:r>
              <a:rPr lang="en-US"/>
              <a:t> is null (for claim-level activities) or the related Exposure object (for exposure-level activities)</a:t>
            </a:r>
          </a:p>
          <a:p>
            <a:pPr lvl="1"/>
            <a:r>
              <a:rPr lang="en-US" i="1">
                <a:solidFill>
                  <a:srgbClr val="0033CC"/>
                </a:solidFill>
              </a:rPr>
              <a:t>ActivityPattern</a:t>
            </a:r>
            <a:r>
              <a:rPr lang="en-US"/>
              <a:t> specifies the activity pattern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90" y="4287116"/>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116" y="3912858"/>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747" y="1555780"/>
            <a:ext cx="7327461" cy="18049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573" y="1181522"/>
            <a:ext cx="2568805" cy="5997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8" name="Rectangle 5"/>
          <p:cNvSpPr>
            <a:spLocks noGrp="1" noChangeArrowheads="1"/>
          </p:cNvSpPr>
          <p:nvPr>
            <p:ph type="title"/>
          </p:nvPr>
        </p:nvSpPr>
        <p:spPr>
          <a:noFill/>
        </p:spPr>
        <p:txBody>
          <a:bodyPr/>
          <a:lstStyle/>
          <a:p>
            <a:pPr eaLnBrk="1" hangingPunct="1"/>
            <a:r>
              <a:rPr lang="en-US"/>
              <a:t>Creating activities: examples</a:t>
            </a:r>
          </a:p>
        </p:txBody>
      </p:sp>
      <p:sp>
        <p:nvSpPr>
          <p:cNvPr id="41989" name="Text Box 8"/>
          <p:cNvSpPr txBox="1">
            <a:spLocks noChangeArrowheads="1"/>
          </p:cNvSpPr>
          <p:nvPr/>
        </p:nvSpPr>
        <p:spPr bwMode="auto">
          <a:xfrm>
            <a:off x="2093573" y="749630"/>
            <a:ext cx="2906712"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 </a:t>
            </a:r>
            <a:r>
              <a:rPr lang="en-US" dirty="0" err="1"/>
              <a:t>workplan</a:t>
            </a:r>
            <a:r>
              <a:rPr lang="en-US" dirty="0"/>
              <a:t> rule</a:t>
            </a:r>
          </a:p>
        </p:txBody>
      </p:sp>
      <p:sp>
        <p:nvSpPr>
          <p:cNvPr id="41990" name="Text Box 9"/>
          <p:cNvSpPr txBox="1">
            <a:spLocks noChangeArrowheads="1"/>
          </p:cNvSpPr>
          <p:nvPr/>
        </p:nvSpPr>
        <p:spPr bwMode="auto">
          <a:xfrm>
            <a:off x="2093573" y="3836967"/>
            <a:ext cx="3540125"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117475"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Exposure </a:t>
            </a:r>
            <a:r>
              <a:rPr lang="en-US" dirty="0" err="1"/>
              <a:t>workplan</a:t>
            </a:r>
            <a:r>
              <a:rPr lang="en-US" dirty="0"/>
              <a:t> rule</a:t>
            </a:r>
          </a:p>
        </p:txBody>
      </p:sp>
      <p:sp>
        <p:nvSpPr>
          <p:cNvPr id="15" name="AutoShape 5"/>
          <p:cNvSpPr>
            <a:spLocks noChangeArrowheads="1"/>
          </p:cNvSpPr>
          <p:nvPr/>
        </p:nvSpPr>
        <p:spPr bwMode="auto">
          <a:xfrm>
            <a:off x="1070747" y="2761452"/>
            <a:ext cx="53242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AutoShape 5"/>
          <p:cNvSpPr>
            <a:spLocks noChangeArrowheads="1"/>
          </p:cNvSpPr>
          <p:nvPr/>
        </p:nvSpPr>
        <p:spPr bwMode="auto">
          <a:xfrm>
            <a:off x="1413165" y="2973227"/>
            <a:ext cx="43740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747" y="4587450"/>
            <a:ext cx="7197422" cy="19118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028" y="4232551"/>
            <a:ext cx="2577350" cy="4598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5"/>
          <p:cNvSpPr>
            <a:spLocks noChangeArrowheads="1"/>
          </p:cNvSpPr>
          <p:nvPr/>
        </p:nvSpPr>
        <p:spPr bwMode="auto">
          <a:xfrm>
            <a:off x="1070747" y="5894558"/>
            <a:ext cx="740552"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5"/>
          <p:cNvSpPr>
            <a:spLocks noChangeArrowheads="1"/>
          </p:cNvSpPr>
          <p:nvPr/>
        </p:nvSpPr>
        <p:spPr bwMode="auto">
          <a:xfrm>
            <a:off x="1401945" y="6106333"/>
            <a:ext cx="746614"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30" y="1029381"/>
            <a:ext cx="8308115" cy="64504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1" name="Rectangle 2"/>
          <p:cNvSpPr>
            <a:spLocks noGrp="1" noChangeArrowheads="1"/>
          </p:cNvSpPr>
          <p:nvPr>
            <p:ph type="title"/>
          </p:nvPr>
        </p:nvSpPr>
        <p:spPr/>
        <p:txBody>
          <a:bodyPr/>
          <a:lstStyle/>
          <a:p>
            <a:pPr eaLnBrk="1" hangingPunct="1"/>
            <a:r>
              <a:rPr lang="en-US"/>
              <a:t>Identifying the activity pattern</a:t>
            </a:r>
          </a:p>
        </p:txBody>
      </p:sp>
      <p:sp>
        <p:nvSpPr>
          <p:cNvPr id="43012" name="Rectangle 11"/>
          <p:cNvSpPr>
            <a:spLocks noGrp="1" noChangeArrowheads="1"/>
          </p:cNvSpPr>
          <p:nvPr>
            <p:ph idx="1"/>
          </p:nvPr>
        </p:nvSpPr>
        <p:spPr>
          <a:xfrm>
            <a:off x="538163" y="4633913"/>
            <a:ext cx="7651750" cy="817562"/>
          </a:xfrm>
        </p:spPr>
        <p:txBody>
          <a:bodyPr/>
          <a:lstStyle/>
          <a:p>
            <a:pPr>
              <a:buFont typeface="Arial" charset="0"/>
              <a:buChar char="•"/>
            </a:pPr>
            <a:r>
              <a:rPr lang="en-US"/>
              <a:t>Syntax:</a:t>
            </a:r>
          </a:p>
          <a:p>
            <a:pPr lvl="1">
              <a:buFont typeface="Wingdings 2" pitchFamily="18" charset="2"/>
              <a:buNone/>
            </a:pPr>
            <a:r>
              <a:rPr lang="en-US">
                <a:solidFill>
                  <a:srgbClr val="FF3300"/>
                </a:solidFill>
              </a:rPr>
              <a:t>ActivityPattern.finder.getActivityPatternByCode("</a:t>
            </a:r>
            <a:r>
              <a:rPr lang="en-US" i="1">
                <a:solidFill>
                  <a:srgbClr val="0033CC"/>
                </a:solidFill>
              </a:rPr>
              <a:t>code</a:t>
            </a:r>
            <a:r>
              <a:rPr lang="en-US">
                <a:solidFill>
                  <a:srgbClr val="FF3300"/>
                </a:solidFill>
              </a:rPr>
              <a:t>")</a:t>
            </a:r>
          </a:p>
          <a:p>
            <a:pPr lvl="1">
              <a:buFont typeface="Wingdings 2" pitchFamily="18" charset="2"/>
              <a:buNone/>
            </a:pPr>
            <a:endParaRPr lang="en-US">
              <a:solidFill>
                <a:srgbClr val="FF3300"/>
              </a:solidFill>
            </a:endParaRPr>
          </a:p>
        </p:txBody>
      </p:sp>
      <p:sp>
        <p:nvSpPr>
          <p:cNvPr id="43014" name="Text Box 15"/>
          <p:cNvSpPr txBox="1">
            <a:spLocks noChangeArrowheads="1"/>
          </p:cNvSpPr>
          <p:nvPr/>
        </p:nvSpPr>
        <p:spPr bwMode="auto">
          <a:xfrm>
            <a:off x="866775" y="2520286"/>
            <a:ext cx="405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Replace pattern argument with Activity pattern finder</a:t>
            </a:r>
          </a:p>
        </p:txBody>
      </p:sp>
      <p:grpSp>
        <p:nvGrpSpPr>
          <p:cNvPr id="43015" name="Group 20"/>
          <p:cNvGrpSpPr>
            <a:grpSpLocks/>
          </p:cNvGrpSpPr>
          <p:nvPr/>
        </p:nvGrpSpPr>
        <p:grpSpPr bwMode="auto">
          <a:xfrm>
            <a:off x="798513" y="3152775"/>
            <a:ext cx="7321550" cy="998538"/>
            <a:chOff x="503" y="1523"/>
            <a:chExt cx="4612" cy="629"/>
          </a:xfrm>
        </p:grpSpPr>
        <p:pic>
          <p:nvPicPr>
            <p:cNvPr id="4301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 y="1523"/>
              <a:ext cx="4612" cy="629"/>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3018" name="AutoShape 19"/>
            <p:cNvSpPr>
              <a:spLocks noChangeArrowheads="1"/>
            </p:cNvSpPr>
            <p:nvPr/>
          </p:nvSpPr>
          <p:spPr bwMode="auto">
            <a:xfrm>
              <a:off x="898" y="1813"/>
              <a:ext cx="4196" cy="164"/>
            </a:xfrm>
            <a:prstGeom prst="roundRect">
              <a:avLst>
                <a:gd name="adj" fmla="val 16667"/>
              </a:avLst>
            </a:prstGeom>
            <a:noFill/>
            <a:ln w="9525"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3016" name="Line 8"/>
          <p:cNvSpPr>
            <a:spLocks noChangeShapeType="1"/>
          </p:cNvSpPr>
          <p:nvPr/>
        </p:nvSpPr>
        <p:spPr bwMode="auto">
          <a:xfrm flipH="1">
            <a:off x="4918075" y="1674421"/>
            <a:ext cx="1078964" cy="195777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 name="AutoShape 5"/>
          <p:cNvSpPr>
            <a:spLocks noChangeArrowheads="1"/>
          </p:cNvSpPr>
          <p:nvPr/>
        </p:nvSpPr>
        <p:spPr bwMode="auto">
          <a:xfrm>
            <a:off x="4974336" y="1500589"/>
            <a:ext cx="2185536" cy="173832"/>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Business Rules in ClaimCenter</a:t>
            </a:r>
          </a:p>
          <a:p>
            <a:pPr>
              <a:lnSpc>
                <a:spcPct val="150000"/>
              </a:lnSpc>
              <a:buFont typeface="Arial" charset="0"/>
              <a:buChar char="•"/>
            </a:pPr>
            <a:r>
              <a:rPr lang="en-US" sz="2800" dirty="0">
                <a:solidFill>
                  <a:srgbClr val="C0C0C0"/>
                </a:solidFill>
              </a:rPr>
              <a:t>Claim setup basics</a:t>
            </a:r>
          </a:p>
          <a:p>
            <a:pPr>
              <a:lnSpc>
                <a:spcPct val="150000"/>
              </a:lnSpc>
              <a:buFont typeface="Arial" charset="0"/>
              <a:buChar char="•"/>
            </a:pPr>
            <a:r>
              <a:rPr lang="en-US" sz="2800" dirty="0" err="1">
                <a:solidFill>
                  <a:srgbClr val="C0C0C0"/>
                </a:solidFill>
              </a:rPr>
              <a:t>Presetup</a:t>
            </a:r>
            <a:r>
              <a:rPr lang="en-US" sz="2800" dirty="0">
                <a:solidFill>
                  <a:srgbClr val="C0C0C0"/>
                </a:solidFill>
              </a:rPr>
              <a:t> rules</a:t>
            </a:r>
          </a:p>
          <a:p>
            <a:pPr>
              <a:lnSpc>
                <a:spcPct val="150000"/>
              </a:lnSpc>
              <a:buFont typeface="Arial" charset="0"/>
              <a:buChar char="•"/>
            </a:pPr>
            <a:r>
              <a:rPr lang="en-US" sz="2800" dirty="0">
                <a:solidFill>
                  <a:srgbClr val="C0C0C0"/>
                </a:solidFill>
              </a:rPr>
              <a:t>Segmentation rules</a:t>
            </a:r>
          </a:p>
          <a:p>
            <a:pPr>
              <a:lnSpc>
                <a:spcPct val="150000"/>
              </a:lnSpc>
              <a:buFont typeface="Arial" charset="0"/>
              <a:buChar char="•"/>
            </a:pPr>
            <a:r>
              <a:rPr lang="en-US" sz="2800" dirty="0" err="1">
                <a:solidFill>
                  <a:srgbClr val="C0C0C0"/>
                </a:solidFill>
              </a:rPr>
              <a:t>Workplan</a:t>
            </a:r>
            <a:r>
              <a:rPr lang="en-US" sz="2800" dirty="0">
                <a:solidFill>
                  <a:srgbClr val="C0C0C0"/>
                </a:solidFill>
              </a:rPr>
              <a:t> rules</a:t>
            </a:r>
          </a:p>
          <a:p>
            <a:pPr>
              <a:lnSpc>
                <a:spcPct val="150000"/>
              </a:lnSpc>
              <a:buFont typeface="Arial" charset="0"/>
              <a:buChar char="•"/>
            </a:pPr>
            <a:r>
              <a:rPr lang="en-US" sz="2800" dirty="0"/>
              <a:t>Exposure and activity setup</a:t>
            </a:r>
          </a:p>
        </p:txBody>
      </p:sp>
    </p:spTree>
    <p:extLst>
      <p:ext uri="{BB962C8B-B14F-4D97-AF65-F5344CB8AC3E}">
        <p14:creationId xmlns:p14="http://schemas.microsoft.com/office/powerpoint/2010/main" val="26621685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6541" t="1038" r="-6541" b="7350"/>
          <a:stretch/>
        </p:blipFill>
        <p:spPr>
          <a:xfrm>
            <a:off x="327042" y="102006"/>
            <a:ext cx="2633663" cy="6459036"/>
          </a:xfrm>
          <a:prstGeom prst="rect">
            <a:avLst/>
          </a:prstGeom>
        </p:spPr>
      </p:pic>
      <p:sp>
        <p:nvSpPr>
          <p:cNvPr id="30722" name="Rectangle 2"/>
          <p:cNvSpPr>
            <a:spLocks noGrp="1" noChangeArrowheads="1"/>
          </p:cNvSpPr>
          <p:nvPr>
            <p:ph idx="1"/>
          </p:nvPr>
        </p:nvSpPr>
        <p:spPr>
          <a:xfrm>
            <a:off x="4143375" y="1206500"/>
            <a:ext cx="4679950" cy="5081588"/>
          </a:xfrm>
        </p:spPr>
        <p:txBody>
          <a:bodyPr/>
          <a:lstStyle/>
          <a:p>
            <a:pPr>
              <a:buFont typeface="Arial" charset="0"/>
              <a:buChar char="•"/>
            </a:pPr>
            <a:r>
              <a:rPr lang="en-US" dirty="0"/>
              <a:t>Business rule sets are grouped into logical rule set categories</a:t>
            </a:r>
          </a:p>
          <a:p>
            <a:pPr>
              <a:buFont typeface="Arial" charset="0"/>
              <a:buChar char="•"/>
            </a:pPr>
            <a:r>
              <a:rPr lang="en-US" dirty="0"/>
              <a:t>Within each category are one or more rule sets, i.e. </a:t>
            </a:r>
            <a:r>
              <a:rPr lang="en-US" i="1" dirty="0" err="1"/>
              <a:t>ClaimSegmentationRules</a:t>
            </a:r>
            <a:r>
              <a:rPr lang="en-US" i="1" dirty="0"/>
              <a:t> </a:t>
            </a:r>
            <a:r>
              <a:rPr lang="en-US" dirty="0"/>
              <a:t>in the </a:t>
            </a:r>
            <a:r>
              <a:rPr lang="en-US" i="1" dirty="0"/>
              <a:t>Segmentation</a:t>
            </a:r>
            <a:r>
              <a:rPr lang="en-US" dirty="0"/>
              <a:t> category</a:t>
            </a:r>
          </a:p>
        </p:txBody>
      </p:sp>
      <p:sp>
        <p:nvSpPr>
          <p:cNvPr id="30724" name="Rectangle 4"/>
          <p:cNvSpPr>
            <a:spLocks noChangeArrowheads="1"/>
          </p:cNvSpPr>
          <p:nvPr/>
        </p:nvSpPr>
        <p:spPr bwMode="auto">
          <a:xfrm>
            <a:off x="4140200" y="0"/>
            <a:ext cx="34417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l">
              <a:lnSpc>
                <a:spcPct val="90000"/>
              </a:lnSpc>
              <a:spcBef>
                <a:spcPct val="0"/>
              </a:spcBef>
              <a:spcAft>
                <a:spcPct val="0"/>
              </a:spcAft>
              <a:buClrTx/>
            </a:pPr>
            <a:r>
              <a:rPr lang="en-US" sz="3000">
                <a:solidFill>
                  <a:schemeClr val="accent1"/>
                </a:solidFill>
              </a:rPr>
              <a:t>Business rule set categories</a:t>
            </a:r>
          </a:p>
        </p:txBody>
      </p:sp>
      <p:sp>
        <p:nvSpPr>
          <p:cNvPr id="30726" name="Text Box 6"/>
          <p:cNvSpPr txBox="1">
            <a:spLocks noChangeArrowheads="1"/>
          </p:cNvSpPr>
          <p:nvPr/>
        </p:nvSpPr>
        <p:spPr bwMode="auto">
          <a:xfrm>
            <a:off x="7429949" y="4413608"/>
            <a:ext cx="1741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sets</a:t>
            </a:r>
          </a:p>
        </p:txBody>
      </p:sp>
      <p:sp>
        <p:nvSpPr>
          <p:cNvPr id="30728" name="AutoShape 10"/>
          <p:cNvSpPr>
            <a:spLocks/>
          </p:cNvSpPr>
          <p:nvPr/>
        </p:nvSpPr>
        <p:spPr bwMode="auto">
          <a:xfrm>
            <a:off x="7176977" y="4314373"/>
            <a:ext cx="466853" cy="457200"/>
          </a:xfrm>
          <a:prstGeom prst="rightBrace">
            <a:avLst>
              <a:gd name="adj1" fmla="val 9336"/>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725" name="Text Box 5"/>
          <p:cNvSpPr txBox="1">
            <a:spLocks noChangeArrowheads="1"/>
          </p:cNvSpPr>
          <p:nvPr/>
        </p:nvSpPr>
        <p:spPr bwMode="auto">
          <a:xfrm>
            <a:off x="2638425" y="3570063"/>
            <a:ext cx="1741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Rule set categories</a:t>
            </a:r>
          </a:p>
        </p:txBody>
      </p:sp>
      <p:sp>
        <p:nvSpPr>
          <p:cNvPr id="30727" name="AutoShape 9"/>
          <p:cNvSpPr>
            <a:spLocks/>
          </p:cNvSpPr>
          <p:nvPr/>
        </p:nvSpPr>
        <p:spPr bwMode="auto">
          <a:xfrm>
            <a:off x="1099930" y="2254101"/>
            <a:ext cx="1767420" cy="3241525"/>
          </a:xfrm>
          <a:prstGeom prst="rightBrace">
            <a:avLst>
              <a:gd name="adj1" fmla="val 42390"/>
              <a:gd name="adj2" fmla="val 49718"/>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1"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4142" y="361950"/>
            <a:ext cx="9175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4731026" y="3972274"/>
            <a:ext cx="2411939" cy="997291"/>
          </a:xfrm>
          <a:prstGeom prst="rect">
            <a:avLst/>
          </a:prstGeom>
        </p:spPr>
      </p:pic>
    </p:spTree>
    <p:extLst>
      <p:ext uri="{BB962C8B-B14F-4D97-AF65-F5344CB8AC3E}">
        <p14:creationId xmlns:p14="http://schemas.microsoft.com/office/powerpoint/2010/main" val="259997115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3008718"/>
            <a:ext cx="4324350" cy="3305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a:t>Exposure and activity setup</a:t>
            </a:r>
          </a:p>
        </p:txBody>
      </p:sp>
      <p:sp>
        <p:nvSpPr>
          <p:cNvPr id="45059" name="Rectangle 3"/>
          <p:cNvSpPr>
            <a:spLocks noGrp="1" noChangeArrowheads="1"/>
          </p:cNvSpPr>
          <p:nvPr>
            <p:ph idx="1"/>
          </p:nvPr>
        </p:nvSpPr>
        <p:spPr>
          <a:xfrm>
            <a:off x="519113" y="973138"/>
            <a:ext cx="8318500" cy="2257425"/>
          </a:xfrm>
        </p:spPr>
        <p:txBody>
          <a:bodyPr/>
          <a:lstStyle/>
          <a:p>
            <a:pPr>
              <a:buFont typeface="Arial" charset="0"/>
              <a:buChar char="•"/>
            </a:pPr>
            <a:r>
              <a:rPr lang="en-US" dirty="0"/>
              <a:t>Claim setup only occurs at the time a claim is created </a:t>
            </a:r>
          </a:p>
          <a:p>
            <a:pPr lvl="1"/>
            <a:r>
              <a:rPr lang="en-US" dirty="0"/>
              <a:t>Only once at the start of the claims process</a:t>
            </a:r>
          </a:p>
          <a:p>
            <a:pPr>
              <a:buFont typeface="Arial" charset="0"/>
              <a:buChar char="•"/>
            </a:pPr>
            <a:r>
              <a:rPr lang="en-US" dirty="0"/>
              <a:t>Exposure and Activity setup occurs upon Exposure and Activity creation</a:t>
            </a:r>
          </a:p>
          <a:p>
            <a:pPr lvl="1"/>
            <a:r>
              <a:rPr lang="en-US" dirty="0"/>
              <a:t>Multiple times during the claims process</a:t>
            </a:r>
          </a:p>
        </p:txBody>
      </p:sp>
      <p:sp>
        <p:nvSpPr>
          <p:cNvPr id="45062" name="AutoShape 6"/>
          <p:cNvSpPr>
            <a:spLocks noChangeArrowheads="1"/>
          </p:cNvSpPr>
          <p:nvPr/>
        </p:nvSpPr>
        <p:spPr bwMode="auto">
          <a:xfrm>
            <a:off x="371475" y="3413735"/>
            <a:ext cx="691781"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5" y="3545606"/>
            <a:ext cx="4448175" cy="30575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AutoShape 7"/>
          <p:cNvSpPr>
            <a:spLocks noChangeArrowheads="1"/>
          </p:cNvSpPr>
          <p:nvPr/>
        </p:nvSpPr>
        <p:spPr bwMode="auto">
          <a:xfrm>
            <a:off x="4695825" y="3905250"/>
            <a:ext cx="744538" cy="3254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7" y="885411"/>
            <a:ext cx="1817194" cy="9191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Rectangle 5"/>
          <p:cNvSpPr>
            <a:spLocks noGrp="1" noChangeArrowheads="1"/>
          </p:cNvSpPr>
          <p:nvPr>
            <p:ph type="title"/>
          </p:nvPr>
        </p:nvSpPr>
        <p:spPr/>
        <p:txBody>
          <a:bodyPr/>
          <a:lstStyle/>
          <a:p>
            <a:pPr eaLnBrk="1" hangingPunct="1"/>
            <a:r>
              <a:rPr lang="en-US"/>
              <a:t>Exposure setup rules</a:t>
            </a:r>
          </a:p>
        </p:txBody>
      </p:sp>
      <p:sp>
        <p:nvSpPr>
          <p:cNvPr id="46083" name="Rectangle 52"/>
          <p:cNvSpPr>
            <a:spLocks noGrp="1" noChangeArrowheads="1"/>
          </p:cNvSpPr>
          <p:nvPr>
            <p:ph idx="1"/>
          </p:nvPr>
        </p:nvSpPr>
        <p:spPr>
          <a:xfrm>
            <a:off x="519113" y="2789238"/>
            <a:ext cx="4924425" cy="3600450"/>
          </a:xfrm>
        </p:spPr>
        <p:txBody>
          <a:bodyPr/>
          <a:lstStyle/>
          <a:p>
            <a:pPr>
              <a:buFont typeface="Arial" charset="0"/>
              <a:buChar char="•"/>
            </a:pPr>
            <a:r>
              <a:rPr lang="en-US"/>
              <a:t>After claim setup, when an exposure is created, this series of rules is executed</a:t>
            </a:r>
          </a:p>
          <a:p>
            <a:pPr lvl="1"/>
            <a:r>
              <a:rPr lang="en-US"/>
              <a:t>All are exposure-level </a:t>
            </a:r>
            <a:br>
              <a:rPr lang="en-US"/>
            </a:br>
            <a:r>
              <a:rPr lang="en-US"/>
              <a:t>(except the activity rules)</a:t>
            </a:r>
          </a:p>
        </p:txBody>
      </p:sp>
      <p:sp>
        <p:nvSpPr>
          <p:cNvPr id="46084" name="Line 10"/>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5" name="Line 12"/>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6" name="Line 13"/>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7" name="Line 14"/>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8" name="Line 15"/>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089" name="Line 16"/>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6090" name="Group 17"/>
          <p:cNvGrpSpPr>
            <a:grpSpLocks/>
          </p:cNvGrpSpPr>
          <p:nvPr/>
        </p:nvGrpSpPr>
        <p:grpSpPr bwMode="auto">
          <a:xfrm>
            <a:off x="5849938" y="1916113"/>
            <a:ext cx="1854200" cy="484187"/>
            <a:chOff x="757" y="1967"/>
            <a:chExt cx="1168" cy="305"/>
          </a:xfrm>
        </p:grpSpPr>
        <p:sp>
          <p:nvSpPr>
            <p:cNvPr id="46125"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6"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6091" name="Group 23"/>
          <p:cNvGrpSpPr>
            <a:grpSpLocks/>
          </p:cNvGrpSpPr>
          <p:nvPr/>
        </p:nvGrpSpPr>
        <p:grpSpPr bwMode="auto">
          <a:xfrm>
            <a:off x="5838825" y="1181100"/>
            <a:ext cx="1854200" cy="484188"/>
            <a:chOff x="757" y="1967"/>
            <a:chExt cx="1168" cy="305"/>
          </a:xfrm>
        </p:grpSpPr>
        <p:sp>
          <p:nvSpPr>
            <p:cNvPr id="46123"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4"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6092" name="Group 26"/>
          <p:cNvGrpSpPr>
            <a:grpSpLocks/>
          </p:cNvGrpSpPr>
          <p:nvPr/>
        </p:nvGrpSpPr>
        <p:grpSpPr bwMode="auto">
          <a:xfrm>
            <a:off x="5838825" y="3360738"/>
            <a:ext cx="1854200" cy="484187"/>
            <a:chOff x="757" y="1967"/>
            <a:chExt cx="1168" cy="305"/>
          </a:xfrm>
        </p:grpSpPr>
        <p:sp>
          <p:nvSpPr>
            <p:cNvPr id="46121"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2"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6093" name="Group 29"/>
          <p:cNvGrpSpPr>
            <a:grpSpLocks/>
          </p:cNvGrpSpPr>
          <p:nvPr/>
        </p:nvGrpSpPr>
        <p:grpSpPr bwMode="auto">
          <a:xfrm>
            <a:off x="5838825" y="4087813"/>
            <a:ext cx="1854200" cy="484187"/>
            <a:chOff x="757" y="1967"/>
            <a:chExt cx="1168" cy="305"/>
          </a:xfrm>
        </p:grpSpPr>
        <p:sp>
          <p:nvSpPr>
            <p:cNvPr id="46119"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20"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6094" name="Group 32"/>
          <p:cNvGrpSpPr>
            <a:grpSpLocks/>
          </p:cNvGrpSpPr>
          <p:nvPr/>
        </p:nvGrpSpPr>
        <p:grpSpPr bwMode="auto">
          <a:xfrm>
            <a:off x="5840413" y="4814888"/>
            <a:ext cx="1854200" cy="484187"/>
            <a:chOff x="757" y="1967"/>
            <a:chExt cx="1168" cy="305"/>
          </a:xfrm>
        </p:grpSpPr>
        <p:sp>
          <p:nvSpPr>
            <p:cNvPr id="46117" name="Rectangle 33"/>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6118" name="Text Box 34"/>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6095" name="Group 35"/>
          <p:cNvGrpSpPr>
            <a:grpSpLocks/>
          </p:cNvGrpSpPr>
          <p:nvPr/>
        </p:nvGrpSpPr>
        <p:grpSpPr bwMode="auto">
          <a:xfrm>
            <a:off x="5851525" y="2633663"/>
            <a:ext cx="1841500" cy="482600"/>
            <a:chOff x="1419" y="1712"/>
            <a:chExt cx="1160" cy="304"/>
          </a:xfrm>
        </p:grpSpPr>
        <p:sp>
          <p:nvSpPr>
            <p:cNvPr id="46115"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6"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6096" name="Group 38"/>
          <p:cNvGrpSpPr>
            <a:grpSpLocks/>
          </p:cNvGrpSpPr>
          <p:nvPr/>
        </p:nvGrpSpPr>
        <p:grpSpPr bwMode="auto">
          <a:xfrm>
            <a:off x="5843588" y="5541963"/>
            <a:ext cx="1841500" cy="482600"/>
            <a:chOff x="1419" y="1712"/>
            <a:chExt cx="1160" cy="304"/>
          </a:xfrm>
        </p:grpSpPr>
        <p:sp>
          <p:nvSpPr>
            <p:cNvPr id="46113"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4"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6097" name="Group 41"/>
          <p:cNvGrpSpPr>
            <a:grpSpLocks/>
          </p:cNvGrpSpPr>
          <p:nvPr/>
        </p:nvGrpSpPr>
        <p:grpSpPr bwMode="auto">
          <a:xfrm>
            <a:off x="5843588" y="6010275"/>
            <a:ext cx="1841500" cy="482600"/>
            <a:chOff x="1419" y="1712"/>
            <a:chExt cx="1160" cy="304"/>
          </a:xfrm>
        </p:grpSpPr>
        <p:sp>
          <p:nvSpPr>
            <p:cNvPr id="46111" name="AutoShape 42"/>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2" name="Text Box 43"/>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sp>
        <p:nvSpPr>
          <p:cNvPr id="46099" name="AutoShape 54"/>
          <p:cNvSpPr>
            <a:spLocks noChangeArrowheads="1"/>
          </p:cNvSpPr>
          <p:nvPr/>
        </p:nvSpPr>
        <p:spPr bwMode="auto">
          <a:xfrm>
            <a:off x="743065" y="1343819"/>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100" name="Line 55"/>
          <p:cNvSpPr>
            <a:spLocks noChangeShapeType="1"/>
          </p:cNvSpPr>
          <p:nvPr/>
        </p:nvSpPr>
        <p:spPr bwMode="auto">
          <a:xfrm>
            <a:off x="1519238" y="1452563"/>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46101" name="Group 56"/>
          <p:cNvGrpSpPr>
            <a:grpSpLocks/>
          </p:cNvGrpSpPr>
          <p:nvPr/>
        </p:nvGrpSpPr>
        <p:grpSpPr bwMode="auto">
          <a:xfrm>
            <a:off x="7883525" y="3227388"/>
            <a:ext cx="1136650" cy="723900"/>
            <a:chOff x="4996" y="2003"/>
            <a:chExt cx="716" cy="456"/>
          </a:xfrm>
        </p:grpSpPr>
        <p:sp>
          <p:nvSpPr>
            <p:cNvPr id="46106" name="AutoShape 57"/>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07" name="AutoShape 58"/>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6108" name="Group 59"/>
            <p:cNvGrpSpPr>
              <a:grpSpLocks/>
            </p:cNvGrpSpPr>
            <p:nvPr/>
          </p:nvGrpSpPr>
          <p:grpSpPr bwMode="auto">
            <a:xfrm>
              <a:off x="5032" y="2051"/>
              <a:ext cx="680" cy="408"/>
              <a:chOff x="1376" y="2523"/>
              <a:chExt cx="680" cy="408"/>
            </a:xfrm>
          </p:grpSpPr>
          <p:sp>
            <p:nvSpPr>
              <p:cNvPr id="46109" name="AutoShape 60"/>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6110" name="Text Box 61"/>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6102" name="Group 62"/>
          <p:cNvGrpSpPr>
            <a:grpSpLocks/>
          </p:cNvGrpSpPr>
          <p:nvPr/>
        </p:nvGrpSpPr>
        <p:grpSpPr bwMode="auto">
          <a:xfrm rot="5400000" flipH="1" flipV="1">
            <a:off x="7745413" y="3478213"/>
            <a:ext cx="127000" cy="222250"/>
            <a:chOff x="932" y="1079"/>
            <a:chExt cx="216" cy="923"/>
          </a:xfrm>
        </p:grpSpPr>
        <p:sp>
          <p:nvSpPr>
            <p:cNvPr id="46103" name="Freeform 63"/>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6104" name="Line 64"/>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105" name="Line 65"/>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t>Activity setup rules</a:t>
            </a:r>
          </a:p>
        </p:txBody>
      </p:sp>
      <p:sp>
        <p:nvSpPr>
          <p:cNvPr id="47108" name="Rectangle 40"/>
          <p:cNvSpPr>
            <a:spLocks noGrp="1" noChangeArrowheads="1"/>
          </p:cNvSpPr>
          <p:nvPr>
            <p:ph idx="1"/>
          </p:nvPr>
        </p:nvSpPr>
        <p:spPr>
          <a:xfrm>
            <a:off x="519113" y="2789238"/>
            <a:ext cx="4924425" cy="3600450"/>
          </a:xfrm>
        </p:spPr>
        <p:txBody>
          <a:bodyPr/>
          <a:lstStyle/>
          <a:p>
            <a:pPr>
              <a:buFont typeface="Arial" charset="0"/>
              <a:buChar char="•"/>
            </a:pPr>
            <a:r>
              <a:rPr lang="en-US"/>
              <a:t>After claim setup, when an activity is created, this series of rules is executed</a:t>
            </a:r>
          </a:p>
          <a:p>
            <a:pPr lvl="1"/>
            <a:r>
              <a:rPr lang="en-US"/>
              <a:t>All are activity-level</a:t>
            </a:r>
          </a:p>
          <a:p>
            <a:pPr lvl="1"/>
            <a:r>
              <a:rPr lang="en-US"/>
              <a:t>Note that activities are not segmented, have no workplan, and no reserves</a:t>
            </a:r>
          </a:p>
        </p:txBody>
      </p:sp>
      <p:sp>
        <p:nvSpPr>
          <p:cNvPr id="47109" name="Line 6"/>
          <p:cNvSpPr>
            <a:spLocks noChangeShapeType="1"/>
          </p:cNvSpPr>
          <p:nvPr/>
        </p:nvSpPr>
        <p:spPr bwMode="auto">
          <a:xfrm>
            <a:off x="6791325" y="4529138"/>
            <a:ext cx="0" cy="1011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0" name="Line 8"/>
          <p:cNvSpPr>
            <a:spLocks noChangeShapeType="1"/>
          </p:cNvSpPr>
          <p:nvPr/>
        </p:nvSpPr>
        <p:spPr bwMode="auto">
          <a:xfrm>
            <a:off x="6791325" y="1663700"/>
            <a:ext cx="0" cy="96361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111" name="Line 10"/>
          <p:cNvSpPr>
            <a:spLocks noChangeShapeType="1"/>
          </p:cNvSpPr>
          <p:nvPr/>
        </p:nvSpPr>
        <p:spPr bwMode="auto">
          <a:xfrm>
            <a:off x="6791325" y="3143250"/>
            <a:ext cx="0" cy="9334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7112" name="Group 15"/>
          <p:cNvGrpSpPr>
            <a:grpSpLocks/>
          </p:cNvGrpSpPr>
          <p:nvPr/>
        </p:nvGrpSpPr>
        <p:grpSpPr bwMode="auto">
          <a:xfrm>
            <a:off x="5838825" y="1181100"/>
            <a:ext cx="1854200" cy="484188"/>
            <a:chOff x="757" y="1967"/>
            <a:chExt cx="1168" cy="305"/>
          </a:xfrm>
        </p:grpSpPr>
        <p:sp>
          <p:nvSpPr>
            <p:cNvPr id="47127" name="Rectangle 16"/>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8" name="Text Box 17"/>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7113" name="Group 21"/>
          <p:cNvGrpSpPr>
            <a:grpSpLocks/>
          </p:cNvGrpSpPr>
          <p:nvPr/>
        </p:nvGrpSpPr>
        <p:grpSpPr bwMode="auto">
          <a:xfrm>
            <a:off x="5838825" y="4087813"/>
            <a:ext cx="1854200" cy="484187"/>
            <a:chOff x="757" y="1967"/>
            <a:chExt cx="1168" cy="305"/>
          </a:xfrm>
        </p:grpSpPr>
        <p:sp>
          <p:nvSpPr>
            <p:cNvPr id="47125" name="Rectangle 22"/>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7126" name="Text Box 23"/>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7114" name="Group 27"/>
          <p:cNvGrpSpPr>
            <a:grpSpLocks/>
          </p:cNvGrpSpPr>
          <p:nvPr/>
        </p:nvGrpSpPr>
        <p:grpSpPr bwMode="auto">
          <a:xfrm>
            <a:off x="5851525" y="2633663"/>
            <a:ext cx="1841500" cy="482600"/>
            <a:chOff x="1419" y="1712"/>
            <a:chExt cx="1160" cy="304"/>
          </a:xfrm>
        </p:grpSpPr>
        <p:sp>
          <p:nvSpPr>
            <p:cNvPr id="47123" name="AutoShape 28"/>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4" name="Text Box 29"/>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7115" name="Group 30"/>
          <p:cNvGrpSpPr>
            <a:grpSpLocks/>
          </p:cNvGrpSpPr>
          <p:nvPr/>
        </p:nvGrpSpPr>
        <p:grpSpPr bwMode="auto">
          <a:xfrm>
            <a:off x="5843588" y="5541963"/>
            <a:ext cx="1841500" cy="482600"/>
            <a:chOff x="1419" y="1712"/>
            <a:chExt cx="1160" cy="304"/>
          </a:xfrm>
        </p:grpSpPr>
        <p:sp>
          <p:nvSpPr>
            <p:cNvPr id="47121" name="AutoShape 31"/>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2" name="Text Box 32"/>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7116" name="Group 33"/>
          <p:cNvGrpSpPr>
            <a:grpSpLocks/>
          </p:cNvGrpSpPr>
          <p:nvPr/>
        </p:nvGrpSpPr>
        <p:grpSpPr bwMode="auto">
          <a:xfrm>
            <a:off x="5843588" y="6010275"/>
            <a:ext cx="1841500" cy="482600"/>
            <a:chOff x="1419" y="1712"/>
            <a:chExt cx="1160" cy="304"/>
          </a:xfrm>
        </p:grpSpPr>
        <p:sp>
          <p:nvSpPr>
            <p:cNvPr id="47119" name="AutoShape 34"/>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7120" name="Text Box 35"/>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5" y="893179"/>
            <a:ext cx="1817194" cy="10600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AutoShape 54"/>
          <p:cNvSpPr>
            <a:spLocks noChangeArrowheads="1"/>
          </p:cNvSpPr>
          <p:nvPr/>
        </p:nvSpPr>
        <p:spPr bwMode="auto">
          <a:xfrm>
            <a:off x="796232" y="1471613"/>
            <a:ext cx="776171" cy="3873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Line 55"/>
          <p:cNvSpPr>
            <a:spLocks noChangeShapeType="1"/>
          </p:cNvSpPr>
          <p:nvPr/>
        </p:nvSpPr>
        <p:spPr bwMode="auto">
          <a:xfrm>
            <a:off x="1572405" y="1580357"/>
            <a:ext cx="4308475"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Rule Sets in Studio discussed in this lesson</a:t>
            </a:r>
          </a:p>
        </p:txBody>
      </p:sp>
      <p:graphicFrame>
        <p:nvGraphicFramePr>
          <p:cNvPr id="8" name="Table 7"/>
          <p:cNvGraphicFramePr>
            <a:graphicFrameLocks noGrp="1"/>
          </p:cNvGraphicFramePr>
          <p:nvPr>
            <p:extLst>
              <p:ext uri="{D42A27DB-BD31-4B8C-83A1-F6EECF244321}">
                <p14:modId xmlns:p14="http://schemas.microsoft.com/office/powerpoint/2010/main" val="3363652039"/>
              </p:ext>
            </p:extLst>
          </p:nvPr>
        </p:nvGraphicFramePr>
        <p:xfrm>
          <a:off x="512034" y="1042236"/>
          <a:ext cx="8029578" cy="4480560"/>
        </p:xfrm>
        <a:graphic>
          <a:graphicData uri="http://schemas.openxmlformats.org/drawingml/2006/table">
            <a:tbl>
              <a:tblPr firstRow="1" bandRow="1">
                <a:tableStyleId>{5C22544A-7EE6-4342-B048-85BDC9FD1C3A}</a:tableStyleId>
              </a:tblPr>
              <a:tblGrid>
                <a:gridCol w="4014789">
                  <a:extLst>
                    <a:ext uri="{9D8B030D-6E8A-4147-A177-3AD203B41FA5}">
                      <a16:colId xmlns:a16="http://schemas.microsoft.com/office/drawing/2014/main" val="20000"/>
                    </a:ext>
                  </a:extLst>
                </a:gridCol>
                <a:gridCol w="4014789">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Location and Category Names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Rule set acronym prefix</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r>
                        <a:rPr lang="en-US" b="1" dirty="0">
                          <a:solidFill>
                            <a:schemeClr val="bg1"/>
                          </a:solidFill>
                        </a:rPr>
                        <a:t>CPR</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txBody>
                  <a:tcPr/>
                </a:tc>
                <a:tc>
                  <a:txBody>
                    <a:bodyPr/>
                    <a:lstStyle/>
                    <a:p>
                      <a:r>
                        <a:rPr lang="en-US" b="1" dirty="0">
                          <a:solidFill>
                            <a:schemeClr val="bg1"/>
                          </a:solidFill>
                        </a:rPr>
                        <a:t>CSG</a:t>
                      </a:r>
                    </a:p>
                    <a:p>
                      <a:r>
                        <a:rPr lang="en-US" b="1" dirty="0">
                          <a:solidFill>
                            <a:schemeClr val="bg1"/>
                          </a:solidFill>
                        </a:rPr>
                        <a:t>ESG</a:t>
                      </a:r>
                    </a:p>
                  </a:txBody>
                  <a:tcPr/>
                </a:tc>
                <a:extLst>
                  <a:ext uri="{0D108BD9-81ED-4DB2-BD59-A6C34878D82A}">
                    <a16:rowId xmlns:a16="http://schemas.microsoft.com/office/drawing/2014/main" val="10002"/>
                  </a:ext>
                </a:extLst>
              </a:tr>
              <a:tr h="370840">
                <a:tc>
                  <a:txBody>
                    <a:bodyPr/>
                    <a:lstStyle/>
                    <a:p>
                      <a:endParaRPr lang="en-US" dirty="0"/>
                    </a:p>
                    <a:p>
                      <a:endParaRPr lang="en-US" dirty="0"/>
                    </a:p>
                    <a:p>
                      <a:endParaRPr lang="en-US" dirty="0"/>
                    </a:p>
                  </a:txBody>
                  <a:tcPr/>
                </a:tc>
                <a:tc>
                  <a:txBody>
                    <a:bodyPr/>
                    <a:lstStyle/>
                    <a:p>
                      <a:r>
                        <a:rPr lang="en-US" b="1" dirty="0">
                          <a:solidFill>
                            <a:schemeClr val="bg1"/>
                          </a:solidFill>
                        </a:rPr>
                        <a:t>CLW</a:t>
                      </a:r>
                    </a:p>
                    <a:p>
                      <a:r>
                        <a:rPr lang="en-US" b="1" dirty="0">
                          <a:solidFill>
                            <a:schemeClr val="bg1"/>
                          </a:solidFill>
                        </a:rPr>
                        <a:t>EXW</a:t>
                      </a:r>
                    </a:p>
                  </a:txBody>
                  <a:tcPr/>
                </a:tc>
                <a:extLst>
                  <a:ext uri="{0D108BD9-81ED-4DB2-BD59-A6C34878D82A}">
                    <a16:rowId xmlns:a16="http://schemas.microsoft.com/office/drawing/2014/main" val="10003"/>
                  </a:ext>
                </a:extLst>
              </a:tr>
            </a:tbl>
          </a:graphicData>
        </a:graphic>
      </p:graphicFrame>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63" y="1802063"/>
            <a:ext cx="2499673" cy="142086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26" y="3777975"/>
            <a:ext cx="2454566" cy="64343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126" y="4678580"/>
            <a:ext cx="1969244" cy="6773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25482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a:t>Lesson objectives review</a:t>
            </a:r>
          </a:p>
        </p:txBody>
      </p:sp>
      <p:sp>
        <p:nvSpPr>
          <p:cNvPr id="48131" name="Rectangle 3"/>
          <p:cNvSpPr>
            <a:spLocks noGrp="1" noChangeArrowheads="1"/>
          </p:cNvSpPr>
          <p:nvPr>
            <p:ph idx="1"/>
          </p:nvPr>
        </p:nvSpPr>
        <p:spPr/>
        <p:txBody>
          <a:bodyPr/>
          <a:lstStyle/>
          <a:p>
            <a:pPr>
              <a:buFont typeface="Wingdings 3" pitchFamily="18" charset="2"/>
              <a:buNone/>
            </a:pPr>
            <a:r>
              <a:rPr lang="en-US" dirty="0"/>
              <a:t>You should now be able to:</a:t>
            </a:r>
          </a:p>
          <a:p>
            <a:pPr lvl="1" eaLnBrk="1" hangingPunct="1"/>
            <a:r>
              <a:rPr lang="en-US" dirty="0"/>
              <a:t>Describe the business rule set categories in ClaimCenter</a:t>
            </a:r>
          </a:p>
          <a:p>
            <a:pPr lvl="1" eaLnBrk="1" hangingPunct="1"/>
            <a:r>
              <a:rPr lang="en-US" dirty="0"/>
              <a:t>Describe how claim setup rules execute claim setup</a:t>
            </a:r>
          </a:p>
          <a:p>
            <a:pPr lvl="1" eaLnBrk="1" hangingPunct="1"/>
            <a:r>
              <a:rPr lang="en-US" dirty="0"/>
              <a:t>Write </a:t>
            </a:r>
            <a:r>
              <a:rPr lang="en-US" dirty="0" err="1"/>
              <a:t>presetup</a:t>
            </a:r>
            <a:r>
              <a:rPr lang="en-US" dirty="0"/>
              <a:t> rules</a:t>
            </a:r>
          </a:p>
          <a:p>
            <a:pPr lvl="1" eaLnBrk="1" hangingPunct="1"/>
            <a:r>
              <a:rPr lang="en-US" dirty="0"/>
              <a:t>Write segmentation rules</a:t>
            </a:r>
          </a:p>
          <a:p>
            <a:pPr lvl="1" eaLnBrk="1" hangingPunct="1"/>
            <a:r>
              <a:rPr lang="en-US" dirty="0"/>
              <a:t>Write </a:t>
            </a:r>
            <a:r>
              <a:rPr lang="en-US" dirty="0" err="1"/>
              <a:t>workplan</a:t>
            </a:r>
            <a:r>
              <a:rPr lang="en-US" dirty="0"/>
              <a:t> rules</a:t>
            </a:r>
          </a:p>
          <a:p>
            <a:pPr lvl="1" eaLnBrk="1" hangingPunct="1"/>
            <a:r>
              <a:rPr lang="en-US" dirty="0"/>
              <a:t>Manage activity patterns</a:t>
            </a:r>
          </a:p>
          <a:p>
            <a:pPr lvl="1" eaLnBrk="1" hangingPunct="1"/>
            <a:r>
              <a:rPr lang="en-US" dirty="0"/>
              <a:t>Describe the rules executed for exposure and activity setup</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32222149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a:lstStyle/>
          <a:p>
            <a:pPr eaLnBrk="1" hangingPunct="1"/>
            <a:r>
              <a:rPr lang="en-US"/>
              <a:t>Review questions</a:t>
            </a:r>
          </a:p>
        </p:txBody>
      </p:sp>
      <p:sp>
        <p:nvSpPr>
          <p:cNvPr id="49155" name="Rectangle 3"/>
          <p:cNvSpPr>
            <a:spLocks noGrp="1" noChangeArrowheads="1"/>
          </p:cNvSpPr>
          <p:nvPr>
            <p:ph idx="1"/>
          </p:nvPr>
        </p:nvSpPr>
        <p:spPr>
          <a:xfrm>
            <a:off x="287338" y="927100"/>
            <a:ext cx="5557837" cy="5462588"/>
          </a:xfrm>
        </p:spPr>
        <p:txBody>
          <a:bodyPr/>
          <a:lstStyle/>
          <a:p>
            <a:pPr marL="457200" indent="-457200">
              <a:buFont typeface="Webdings" pitchFamily="18" charset="2"/>
              <a:buAutoNum type="arabicPeriod"/>
            </a:pPr>
            <a:r>
              <a:rPr lang="en-US" dirty="0"/>
              <a:t>Which rule set does not have both claim-level and exposure-level rules?</a:t>
            </a:r>
          </a:p>
          <a:p>
            <a:pPr marL="457200" indent="-457200">
              <a:buFont typeface="Webdings" pitchFamily="18" charset="2"/>
              <a:buAutoNum type="arabicPeriod"/>
            </a:pPr>
            <a:r>
              <a:rPr lang="en-US" dirty="0"/>
              <a:t>For which rule set do exposure-level rules run before claim-level rules? Why?</a:t>
            </a:r>
          </a:p>
          <a:p>
            <a:pPr marL="457200" indent="-457200">
              <a:buFont typeface="Webdings" pitchFamily="18" charset="2"/>
              <a:buAutoNum type="arabicPeriod"/>
            </a:pPr>
            <a:r>
              <a:rPr lang="en-US" dirty="0"/>
              <a:t>What type of objects are most likely to be created in </a:t>
            </a:r>
            <a:r>
              <a:rPr lang="en-US" dirty="0" err="1"/>
              <a:t>presetup</a:t>
            </a:r>
            <a:r>
              <a:rPr lang="en-US" dirty="0"/>
              <a:t> rules? </a:t>
            </a:r>
            <a:r>
              <a:rPr lang="en-US" dirty="0" err="1"/>
              <a:t>Workplan</a:t>
            </a:r>
            <a:r>
              <a:rPr lang="en-US" dirty="0"/>
              <a:t> rules?</a:t>
            </a:r>
          </a:p>
          <a:p>
            <a:pPr marL="457200" indent="-457200">
              <a:buFont typeface="Webdings" pitchFamily="18" charset="2"/>
              <a:buAutoNum type="arabicPeriod"/>
            </a:pPr>
            <a:r>
              <a:rPr lang="en-US" dirty="0"/>
              <a:t>Which claim-level rule sets are also executed outside of claim setup? For each, give a non-claim setup example of when they might run.</a:t>
            </a:r>
          </a:p>
          <a:p>
            <a:pPr marL="457200" indent="-457200">
              <a:buFont typeface="Webdings" pitchFamily="18" charset="2"/>
              <a:buAutoNum type="arabicPeriod"/>
            </a:pPr>
            <a:r>
              <a:rPr lang="en-US" dirty="0"/>
              <a:t>What rule sets are in "activity rules"?</a:t>
            </a:r>
          </a:p>
        </p:txBody>
      </p:sp>
      <p:sp>
        <p:nvSpPr>
          <p:cNvPr id="49156" name="Line 7"/>
          <p:cNvSpPr>
            <a:spLocks noChangeShapeType="1"/>
          </p:cNvSpPr>
          <p:nvPr/>
        </p:nvSpPr>
        <p:spPr bwMode="auto">
          <a:xfrm>
            <a:off x="6791325" y="51958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7" name="Line 8"/>
          <p:cNvSpPr>
            <a:spLocks noChangeShapeType="1"/>
          </p:cNvSpPr>
          <p:nvPr/>
        </p:nvSpPr>
        <p:spPr bwMode="auto">
          <a:xfrm>
            <a:off x="6791325" y="8223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8" name="Line 9"/>
          <p:cNvSpPr>
            <a:spLocks noChangeShapeType="1"/>
          </p:cNvSpPr>
          <p:nvPr/>
        </p:nvSpPr>
        <p:spPr bwMode="auto">
          <a:xfrm>
            <a:off x="6791325" y="15589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59" name="Line 10"/>
          <p:cNvSpPr>
            <a:spLocks noChangeShapeType="1"/>
          </p:cNvSpPr>
          <p:nvPr/>
        </p:nvSpPr>
        <p:spPr bwMode="auto">
          <a:xfrm>
            <a:off x="6791325" y="22828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0" name="Line 11"/>
          <p:cNvSpPr>
            <a:spLocks noChangeShapeType="1"/>
          </p:cNvSpPr>
          <p:nvPr/>
        </p:nvSpPr>
        <p:spPr bwMode="auto">
          <a:xfrm>
            <a:off x="6791325" y="3006725"/>
            <a:ext cx="0" cy="3444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1" name="Line 12"/>
          <p:cNvSpPr>
            <a:spLocks noChangeShapeType="1"/>
          </p:cNvSpPr>
          <p:nvPr/>
        </p:nvSpPr>
        <p:spPr bwMode="auto">
          <a:xfrm>
            <a:off x="6791325" y="3732213"/>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162" name="Line 13"/>
          <p:cNvSpPr>
            <a:spLocks noChangeShapeType="1"/>
          </p:cNvSpPr>
          <p:nvPr/>
        </p:nvSpPr>
        <p:spPr bwMode="auto">
          <a:xfrm>
            <a:off x="6791325" y="4471988"/>
            <a:ext cx="0" cy="344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9163" name="Group 14"/>
          <p:cNvGrpSpPr>
            <a:grpSpLocks/>
          </p:cNvGrpSpPr>
          <p:nvPr/>
        </p:nvGrpSpPr>
        <p:grpSpPr bwMode="auto">
          <a:xfrm>
            <a:off x="5849938" y="1916113"/>
            <a:ext cx="1854200" cy="484187"/>
            <a:chOff x="757" y="1967"/>
            <a:chExt cx="1168" cy="305"/>
          </a:xfrm>
        </p:grpSpPr>
        <p:sp>
          <p:nvSpPr>
            <p:cNvPr id="49198" name="Rectangle 15"/>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9" name="Text Box 16"/>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Segmentation</a:t>
              </a:r>
            </a:p>
          </p:txBody>
        </p:sp>
      </p:grpSp>
      <p:grpSp>
        <p:nvGrpSpPr>
          <p:cNvPr id="49164" name="Group 17"/>
          <p:cNvGrpSpPr>
            <a:grpSpLocks/>
          </p:cNvGrpSpPr>
          <p:nvPr/>
        </p:nvGrpSpPr>
        <p:grpSpPr bwMode="auto">
          <a:xfrm>
            <a:off x="5838825" y="427038"/>
            <a:ext cx="1854200" cy="484187"/>
            <a:chOff x="757" y="1967"/>
            <a:chExt cx="1168" cy="305"/>
          </a:xfrm>
        </p:grpSpPr>
        <p:sp>
          <p:nvSpPr>
            <p:cNvPr id="49196" name="Rectangle 18"/>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7" name="Text Box 19"/>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Loaded</a:t>
              </a:r>
            </a:p>
          </p:txBody>
        </p:sp>
      </p:grpSp>
      <p:grpSp>
        <p:nvGrpSpPr>
          <p:cNvPr id="49165" name="Group 20"/>
          <p:cNvGrpSpPr>
            <a:grpSpLocks/>
          </p:cNvGrpSpPr>
          <p:nvPr/>
        </p:nvGrpSpPr>
        <p:grpSpPr bwMode="auto">
          <a:xfrm>
            <a:off x="5838825" y="1181100"/>
            <a:ext cx="1854200" cy="484188"/>
            <a:chOff x="757" y="1967"/>
            <a:chExt cx="1168" cy="305"/>
          </a:xfrm>
        </p:grpSpPr>
        <p:sp>
          <p:nvSpPr>
            <p:cNvPr id="49194" name="Rectangle 21"/>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5" name="Text Box 22"/>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grpSp>
      <p:grpSp>
        <p:nvGrpSpPr>
          <p:cNvPr id="49166" name="Group 23"/>
          <p:cNvGrpSpPr>
            <a:grpSpLocks/>
          </p:cNvGrpSpPr>
          <p:nvPr/>
        </p:nvGrpSpPr>
        <p:grpSpPr bwMode="auto">
          <a:xfrm>
            <a:off x="5838825" y="3360738"/>
            <a:ext cx="1854200" cy="484187"/>
            <a:chOff x="757" y="1967"/>
            <a:chExt cx="1168" cy="305"/>
          </a:xfrm>
        </p:grpSpPr>
        <p:sp>
          <p:nvSpPr>
            <p:cNvPr id="49192" name="Rectangle 24"/>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3" name="Text Box 25"/>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Workplan</a:t>
              </a:r>
            </a:p>
          </p:txBody>
        </p:sp>
      </p:grpSp>
      <p:grpSp>
        <p:nvGrpSpPr>
          <p:cNvPr id="49167" name="Group 26"/>
          <p:cNvGrpSpPr>
            <a:grpSpLocks/>
          </p:cNvGrpSpPr>
          <p:nvPr/>
        </p:nvGrpSpPr>
        <p:grpSpPr bwMode="auto">
          <a:xfrm>
            <a:off x="5838825" y="4087813"/>
            <a:ext cx="1854200" cy="484187"/>
            <a:chOff x="757" y="1967"/>
            <a:chExt cx="1168" cy="305"/>
          </a:xfrm>
        </p:grpSpPr>
        <p:sp>
          <p:nvSpPr>
            <p:cNvPr id="49190" name="Rectangle 27"/>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91" name="Text Box 28"/>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grpSp>
      <p:grpSp>
        <p:nvGrpSpPr>
          <p:cNvPr id="49168" name="Group 29"/>
          <p:cNvGrpSpPr>
            <a:grpSpLocks/>
          </p:cNvGrpSpPr>
          <p:nvPr/>
        </p:nvGrpSpPr>
        <p:grpSpPr bwMode="auto">
          <a:xfrm>
            <a:off x="5840413" y="4814888"/>
            <a:ext cx="1854200" cy="484187"/>
            <a:chOff x="757" y="1967"/>
            <a:chExt cx="1168" cy="305"/>
          </a:xfrm>
        </p:grpSpPr>
        <p:sp>
          <p:nvSpPr>
            <p:cNvPr id="49188" name="Rectangle 30"/>
            <p:cNvSpPr>
              <a:spLocks noChangeArrowheads="1"/>
            </p:cNvSpPr>
            <p:nvPr/>
          </p:nvSpPr>
          <p:spPr bwMode="auto">
            <a:xfrm>
              <a:off x="757" y="1967"/>
              <a:ext cx="1164" cy="305"/>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9189" name="Text Box 31"/>
            <p:cNvSpPr txBox="1">
              <a:spLocks noChangeArrowheads="1"/>
            </p:cNvSpPr>
            <p:nvPr/>
          </p:nvSpPr>
          <p:spPr bwMode="auto">
            <a:xfrm>
              <a:off x="773" y="2024"/>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Initial Reserve</a:t>
              </a:r>
            </a:p>
          </p:txBody>
        </p:sp>
      </p:grpSp>
      <p:grpSp>
        <p:nvGrpSpPr>
          <p:cNvPr id="49169" name="Group 32"/>
          <p:cNvGrpSpPr>
            <a:grpSpLocks/>
          </p:cNvGrpSpPr>
          <p:nvPr/>
        </p:nvGrpSpPr>
        <p:grpSpPr bwMode="auto">
          <a:xfrm>
            <a:off x="5851525" y="2633663"/>
            <a:ext cx="1841500" cy="482600"/>
            <a:chOff x="1419" y="1712"/>
            <a:chExt cx="1160" cy="304"/>
          </a:xfrm>
        </p:grpSpPr>
        <p:sp>
          <p:nvSpPr>
            <p:cNvPr id="49186" name="AutoShape 33"/>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7" name="Text Box 34"/>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Assignment</a:t>
              </a:r>
            </a:p>
          </p:txBody>
        </p:sp>
      </p:grpSp>
      <p:grpSp>
        <p:nvGrpSpPr>
          <p:cNvPr id="49170" name="Group 35"/>
          <p:cNvGrpSpPr>
            <a:grpSpLocks/>
          </p:cNvGrpSpPr>
          <p:nvPr/>
        </p:nvGrpSpPr>
        <p:grpSpPr bwMode="auto">
          <a:xfrm>
            <a:off x="5843588" y="5541963"/>
            <a:ext cx="1841500" cy="482600"/>
            <a:chOff x="1419" y="1712"/>
            <a:chExt cx="1160" cy="304"/>
          </a:xfrm>
        </p:grpSpPr>
        <p:sp>
          <p:nvSpPr>
            <p:cNvPr id="49184" name="AutoShape 36"/>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5" name="Text Box 37"/>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grpSp>
      <p:grpSp>
        <p:nvGrpSpPr>
          <p:cNvPr id="49171" name="Group 38"/>
          <p:cNvGrpSpPr>
            <a:grpSpLocks/>
          </p:cNvGrpSpPr>
          <p:nvPr/>
        </p:nvGrpSpPr>
        <p:grpSpPr bwMode="auto">
          <a:xfrm>
            <a:off x="5843588" y="6010275"/>
            <a:ext cx="1841500" cy="482600"/>
            <a:chOff x="1419" y="1712"/>
            <a:chExt cx="1160" cy="304"/>
          </a:xfrm>
        </p:grpSpPr>
        <p:sp>
          <p:nvSpPr>
            <p:cNvPr id="49182" name="AutoShape 39"/>
            <p:cNvSpPr>
              <a:spLocks noChangeArrowheads="1"/>
            </p:cNvSpPr>
            <p:nvPr/>
          </p:nvSpPr>
          <p:spPr bwMode="auto">
            <a:xfrm>
              <a:off x="1419" y="1712"/>
              <a:ext cx="1160" cy="304"/>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3" name="Text Box 40"/>
            <p:cNvSpPr txBox="1">
              <a:spLocks noChangeArrowheads="1"/>
            </p:cNvSpPr>
            <p:nvPr/>
          </p:nvSpPr>
          <p:spPr bwMode="auto">
            <a:xfrm>
              <a:off x="1423" y="1772"/>
              <a:ext cx="11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grpSp>
      <p:grpSp>
        <p:nvGrpSpPr>
          <p:cNvPr id="49172" name="Group 45"/>
          <p:cNvGrpSpPr>
            <a:grpSpLocks/>
          </p:cNvGrpSpPr>
          <p:nvPr/>
        </p:nvGrpSpPr>
        <p:grpSpPr bwMode="auto">
          <a:xfrm>
            <a:off x="7883525" y="3227388"/>
            <a:ext cx="1136650" cy="723900"/>
            <a:chOff x="4996" y="2003"/>
            <a:chExt cx="716" cy="456"/>
          </a:xfrm>
        </p:grpSpPr>
        <p:sp>
          <p:nvSpPr>
            <p:cNvPr id="49177" name="AutoShape 46"/>
            <p:cNvSpPr>
              <a:spLocks noChangeArrowheads="1"/>
            </p:cNvSpPr>
            <p:nvPr/>
          </p:nvSpPr>
          <p:spPr bwMode="auto">
            <a:xfrm>
              <a:off x="4996" y="200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78" name="AutoShape 47"/>
            <p:cNvSpPr>
              <a:spLocks noChangeArrowheads="1"/>
            </p:cNvSpPr>
            <p:nvPr/>
          </p:nvSpPr>
          <p:spPr bwMode="auto">
            <a:xfrm>
              <a:off x="5014" y="2027"/>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grpSp>
          <p:nvGrpSpPr>
            <p:cNvPr id="49179" name="Group 48"/>
            <p:cNvGrpSpPr>
              <a:grpSpLocks/>
            </p:cNvGrpSpPr>
            <p:nvPr/>
          </p:nvGrpSpPr>
          <p:grpSpPr bwMode="auto">
            <a:xfrm>
              <a:off x="5032" y="2051"/>
              <a:ext cx="680" cy="408"/>
              <a:chOff x="1376" y="2523"/>
              <a:chExt cx="680" cy="408"/>
            </a:xfrm>
          </p:grpSpPr>
          <p:sp>
            <p:nvSpPr>
              <p:cNvPr id="49180" name="AutoShape 49"/>
              <p:cNvSpPr>
                <a:spLocks noChangeArrowheads="1"/>
              </p:cNvSpPr>
              <p:nvPr/>
            </p:nvSpPr>
            <p:spPr bwMode="auto">
              <a:xfrm>
                <a:off x="1384" y="2523"/>
                <a:ext cx="664" cy="408"/>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49181" name="Text Box 50"/>
              <p:cNvSpPr txBox="1">
                <a:spLocks noChangeArrowheads="1"/>
              </p:cNvSpPr>
              <p:nvPr/>
            </p:nvSpPr>
            <p:spPr bwMode="auto">
              <a:xfrm>
                <a:off x="1376" y="2554"/>
                <a:ext cx="6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 rules</a:t>
                </a:r>
              </a:p>
            </p:txBody>
          </p:sp>
        </p:grpSp>
      </p:grpSp>
      <p:grpSp>
        <p:nvGrpSpPr>
          <p:cNvPr id="49173" name="Group 51"/>
          <p:cNvGrpSpPr>
            <a:grpSpLocks/>
          </p:cNvGrpSpPr>
          <p:nvPr/>
        </p:nvGrpSpPr>
        <p:grpSpPr bwMode="auto">
          <a:xfrm rot="5400000" flipH="1" flipV="1">
            <a:off x="7745413" y="3478213"/>
            <a:ext cx="127000" cy="222250"/>
            <a:chOff x="932" y="1079"/>
            <a:chExt cx="216" cy="923"/>
          </a:xfrm>
        </p:grpSpPr>
        <p:sp>
          <p:nvSpPr>
            <p:cNvPr id="49174" name="Freeform 52"/>
            <p:cNvSpPr>
              <a:spLocks/>
            </p:cNvSpPr>
            <p:nvPr/>
          </p:nvSpPr>
          <p:spPr bwMode="auto">
            <a:xfrm>
              <a:off x="932" y="1869"/>
              <a:ext cx="216" cy="133"/>
            </a:xfrm>
            <a:custGeom>
              <a:avLst/>
              <a:gdLst>
                <a:gd name="T0" fmla="*/ 214 w 216"/>
                <a:gd name="T1" fmla="*/ 0 h 133"/>
                <a:gd name="T2" fmla="*/ 199 w 216"/>
                <a:gd name="T3" fmla="*/ 96 h 133"/>
                <a:gd name="T4" fmla="*/ 112 w 216"/>
                <a:gd name="T5" fmla="*/ 132 h 133"/>
                <a:gd name="T6" fmla="*/ 19 w 216"/>
                <a:gd name="T7" fmla="*/ 93 h 133"/>
                <a:gd name="T8" fmla="*/ 1 w 216"/>
                <a:gd name="T9" fmla="*/ 3 h 133"/>
                <a:gd name="T10" fmla="*/ 0 60000 65536"/>
                <a:gd name="T11" fmla="*/ 0 60000 65536"/>
                <a:gd name="T12" fmla="*/ 0 60000 65536"/>
                <a:gd name="T13" fmla="*/ 0 60000 65536"/>
                <a:gd name="T14" fmla="*/ 0 60000 65536"/>
                <a:gd name="T15" fmla="*/ 0 w 216"/>
                <a:gd name="T16" fmla="*/ 0 h 133"/>
                <a:gd name="T17" fmla="*/ 216 w 216"/>
                <a:gd name="T18" fmla="*/ 133 h 133"/>
              </a:gdLst>
              <a:ahLst/>
              <a:cxnLst>
                <a:cxn ang="T10">
                  <a:pos x="T0" y="T1"/>
                </a:cxn>
                <a:cxn ang="T11">
                  <a:pos x="T2" y="T3"/>
                </a:cxn>
                <a:cxn ang="T12">
                  <a:pos x="T4" y="T5"/>
                </a:cxn>
                <a:cxn ang="T13">
                  <a:pos x="T6" y="T7"/>
                </a:cxn>
                <a:cxn ang="T14">
                  <a:pos x="T8" y="T9"/>
                </a:cxn>
              </a:cxnLst>
              <a:rect l="T15" t="T16" r="T17" b="T18"/>
              <a:pathLst>
                <a:path w="216" h="133">
                  <a:moveTo>
                    <a:pt x="214" y="0"/>
                  </a:moveTo>
                  <a:cubicBezTo>
                    <a:pt x="212" y="16"/>
                    <a:pt x="216" y="74"/>
                    <a:pt x="199" y="96"/>
                  </a:cubicBezTo>
                  <a:cubicBezTo>
                    <a:pt x="182" y="118"/>
                    <a:pt x="142" y="133"/>
                    <a:pt x="112" y="132"/>
                  </a:cubicBezTo>
                  <a:cubicBezTo>
                    <a:pt x="82" y="131"/>
                    <a:pt x="38" y="115"/>
                    <a:pt x="19" y="93"/>
                  </a:cubicBezTo>
                  <a:cubicBezTo>
                    <a:pt x="0" y="71"/>
                    <a:pt x="5" y="22"/>
                    <a:pt x="1" y="3"/>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175" name="Line 53"/>
            <p:cNvSpPr>
              <a:spLocks noChangeShapeType="1"/>
            </p:cNvSpPr>
            <p:nvPr/>
          </p:nvSpPr>
          <p:spPr bwMode="auto">
            <a:xfrm flipV="1">
              <a:off x="1147" y="1091"/>
              <a:ext cx="0" cy="8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176" name="Line 54"/>
            <p:cNvSpPr>
              <a:spLocks noChangeShapeType="1"/>
            </p:cNvSpPr>
            <p:nvPr/>
          </p:nvSpPr>
          <p:spPr bwMode="auto">
            <a:xfrm flipV="1">
              <a:off x="936" y="1079"/>
              <a:ext cx="0" cy="81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a:t>Business rule sets</a:t>
            </a:r>
          </a:p>
        </p:txBody>
      </p:sp>
      <p:sp>
        <p:nvSpPr>
          <p:cNvPr id="31747" name="Rectangle 4"/>
          <p:cNvSpPr>
            <a:spLocks noGrp="1" noChangeArrowheads="1"/>
          </p:cNvSpPr>
          <p:nvPr>
            <p:ph idx="1"/>
          </p:nvPr>
        </p:nvSpPr>
        <p:spPr>
          <a:xfrm>
            <a:off x="485775" y="800100"/>
            <a:ext cx="8351838" cy="2586038"/>
          </a:xfrm>
        </p:spPr>
        <p:txBody>
          <a:bodyPr/>
          <a:lstStyle/>
          <a:p>
            <a:pPr>
              <a:buFont typeface="Arial" charset="0"/>
              <a:buChar char="•"/>
            </a:pPr>
            <a:r>
              <a:rPr lang="en-US"/>
              <a:t>A business rule set is a set of rules which enforce a specific category of business logic</a:t>
            </a:r>
          </a:p>
          <a:p>
            <a:pPr>
              <a:buFont typeface="Arial" charset="0"/>
              <a:buChar char="•"/>
            </a:pPr>
            <a:r>
              <a:rPr lang="en-US"/>
              <a:t>Examples:</a:t>
            </a:r>
          </a:p>
          <a:p>
            <a:pPr lvl="1"/>
            <a:r>
              <a:rPr lang="en-US"/>
              <a:t>Assignment - assign ownable objects to groups and users</a:t>
            </a:r>
          </a:p>
          <a:p>
            <a:pPr lvl="1"/>
            <a:r>
              <a:rPr lang="en-US"/>
              <a:t>Validation - verify changes being made to object are valid before data is committed to database</a:t>
            </a:r>
          </a:p>
        </p:txBody>
      </p:sp>
      <p:pic>
        <p:nvPicPr>
          <p:cNvPr id="2" name="Picture 1"/>
          <p:cNvPicPr>
            <a:picLocks noChangeAspect="1"/>
          </p:cNvPicPr>
          <p:nvPr/>
        </p:nvPicPr>
        <p:blipFill>
          <a:blip r:embed="rId3"/>
          <a:stretch>
            <a:fillRect/>
          </a:stretch>
        </p:blipFill>
        <p:spPr>
          <a:xfrm>
            <a:off x="639003" y="3418738"/>
            <a:ext cx="3333750" cy="2785879"/>
          </a:xfrm>
          <a:prstGeom prst="rect">
            <a:avLst/>
          </a:prstGeom>
        </p:spPr>
      </p:pic>
      <p:pic>
        <p:nvPicPr>
          <p:cNvPr id="3" name="Picture 2"/>
          <p:cNvPicPr>
            <a:picLocks noChangeAspect="1"/>
          </p:cNvPicPr>
          <p:nvPr/>
        </p:nvPicPr>
        <p:blipFill rotWithShape="1">
          <a:blip r:embed="rId4"/>
          <a:srcRect b="36938"/>
          <a:stretch/>
        </p:blipFill>
        <p:spPr>
          <a:xfrm>
            <a:off x="5152024" y="3418738"/>
            <a:ext cx="3009900" cy="2883176"/>
          </a:xfrm>
          <a:prstGeom prst="rect">
            <a:avLst/>
          </a:prstGeom>
        </p:spPr>
      </p:pic>
    </p:spTree>
    <p:extLst>
      <p:ext uri="{BB962C8B-B14F-4D97-AF65-F5344CB8AC3E}">
        <p14:creationId xmlns:p14="http://schemas.microsoft.com/office/powerpoint/2010/main" val="40215282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Business rule triggers</a:t>
            </a:r>
          </a:p>
        </p:txBody>
      </p:sp>
      <p:sp>
        <p:nvSpPr>
          <p:cNvPr id="32771" name="Rectangle 3"/>
          <p:cNvSpPr>
            <a:spLocks noGrp="1" noChangeArrowheads="1"/>
          </p:cNvSpPr>
          <p:nvPr>
            <p:ph idx="1"/>
          </p:nvPr>
        </p:nvSpPr>
        <p:spPr>
          <a:xfrm>
            <a:off x="519113" y="4362450"/>
            <a:ext cx="8318500" cy="2027238"/>
          </a:xfrm>
        </p:spPr>
        <p:txBody>
          <a:bodyPr/>
          <a:lstStyle/>
          <a:p>
            <a:pPr>
              <a:buFont typeface="Arial" charset="0"/>
              <a:buChar char="•"/>
            </a:pPr>
            <a:r>
              <a:rPr lang="en-US" dirty="0"/>
              <a:t>Every rule set is automatically executed when some predetermined condition (rule trigger) is met</a:t>
            </a:r>
          </a:p>
          <a:p>
            <a:pPr lvl="1"/>
            <a:r>
              <a:rPr lang="en-US" dirty="0"/>
              <a:t>Most triggers relate to the creation of or change to an instance of a given entity</a:t>
            </a:r>
          </a:p>
          <a:p>
            <a:pPr>
              <a:buFont typeface="Arial" charset="0"/>
              <a:buChar char="•"/>
            </a:pPr>
            <a:r>
              <a:rPr lang="en-US" dirty="0"/>
              <a:t>Some rule sets can be called manually</a:t>
            </a:r>
          </a:p>
        </p:txBody>
      </p:sp>
      <p:grpSp>
        <p:nvGrpSpPr>
          <p:cNvPr id="32772" name="Group 4"/>
          <p:cNvGrpSpPr>
            <a:grpSpLocks/>
          </p:cNvGrpSpPr>
          <p:nvPr/>
        </p:nvGrpSpPr>
        <p:grpSpPr bwMode="auto">
          <a:xfrm>
            <a:off x="3890963" y="1485900"/>
            <a:ext cx="1250950" cy="1111250"/>
            <a:chOff x="424" y="1682"/>
            <a:chExt cx="663" cy="589"/>
          </a:xfrm>
        </p:grpSpPr>
        <p:pic>
          <p:nvPicPr>
            <p:cNvPr id="32832" name="Picture 5"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 y="1783"/>
              <a:ext cx="57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3" name="AutoShape 6"/>
            <p:cNvSpPr>
              <a:spLocks noChangeArrowheads="1"/>
            </p:cNvSpPr>
            <p:nvPr/>
          </p:nvSpPr>
          <p:spPr bwMode="auto">
            <a:xfrm>
              <a:off x="424" y="1682"/>
              <a:ext cx="663" cy="586"/>
            </a:xfrm>
            <a:prstGeom prst="cube">
              <a:avLst>
                <a:gd name="adj" fmla="val 16977"/>
              </a:avLst>
            </a:prstGeom>
            <a:noFill/>
            <a:ln w="28575">
              <a:solidFill>
                <a:srgbClr val="7A7AAD"/>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32773" name="Group 7"/>
          <p:cNvGrpSpPr>
            <a:grpSpLocks/>
          </p:cNvGrpSpPr>
          <p:nvPr/>
        </p:nvGrpSpPr>
        <p:grpSpPr bwMode="auto">
          <a:xfrm>
            <a:off x="1622425" y="1563688"/>
            <a:ext cx="1277938" cy="941387"/>
            <a:chOff x="2083" y="1606"/>
            <a:chExt cx="1489" cy="1097"/>
          </a:xfrm>
        </p:grpSpPr>
        <p:sp>
          <p:nvSpPr>
            <p:cNvPr id="32799"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2800"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1"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2"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3"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2804"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2805"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06"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2807"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8"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09"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0"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1"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2812" name="Group 21"/>
            <p:cNvGrpSpPr>
              <a:grpSpLocks/>
            </p:cNvGrpSpPr>
            <p:nvPr/>
          </p:nvGrpSpPr>
          <p:grpSpPr bwMode="auto">
            <a:xfrm>
              <a:off x="2221" y="1871"/>
              <a:ext cx="518" cy="782"/>
              <a:chOff x="2400" y="1656"/>
              <a:chExt cx="752" cy="1136"/>
            </a:xfrm>
          </p:grpSpPr>
          <p:sp>
            <p:nvSpPr>
              <p:cNvPr id="32825"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826"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7"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8"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9"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830"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831"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2813" name="Group 29"/>
            <p:cNvGrpSpPr>
              <a:grpSpLocks/>
            </p:cNvGrpSpPr>
            <p:nvPr/>
          </p:nvGrpSpPr>
          <p:grpSpPr bwMode="auto">
            <a:xfrm rot="-6511945">
              <a:off x="2834" y="1842"/>
              <a:ext cx="518" cy="783"/>
              <a:chOff x="2400" y="1656"/>
              <a:chExt cx="752" cy="1136"/>
            </a:xfrm>
          </p:grpSpPr>
          <p:sp>
            <p:nvSpPr>
              <p:cNvPr id="32818"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2819"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0"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1"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2"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823"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824"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814"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5"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2816"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2817"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774" name="Group 41"/>
          <p:cNvGrpSpPr>
            <a:grpSpLocks/>
          </p:cNvGrpSpPr>
          <p:nvPr/>
        </p:nvGrpSpPr>
        <p:grpSpPr bwMode="auto">
          <a:xfrm>
            <a:off x="668338" y="819150"/>
            <a:ext cx="963612" cy="785813"/>
            <a:chOff x="729" y="3059"/>
            <a:chExt cx="607" cy="495"/>
          </a:xfrm>
        </p:grpSpPr>
        <p:grpSp>
          <p:nvGrpSpPr>
            <p:cNvPr id="32785" name="Group 42"/>
            <p:cNvGrpSpPr>
              <a:grpSpLocks/>
            </p:cNvGrpSpPr>
            <p:nvPr/>
          </p:nvGrpSpPr>
          <p:grpSpPr bwMode="auto">
            <a:xfrm>
              <a:off x="836" y="3059"/>
              <a:ext cx="500" cy="495"/>
              <a:chOff x="2064" y="3278"/>
              <a:chExt cx="500" cy="495"/>
            </a:xfrm>
          </p:grpSpPr>
          <p:sp>
            <p:nvSpPr>
              <p:cNvPr id="32796"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2797"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2798"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32786" name="Group 46"/>
            <p:cNvGrpSpPr>
              <a:grpSpLocks/>
            </p:cNvGrpSpPr>
            <p:nvPr/>
          </p:nvGrpSpPr>
          <p:grpSpPr bwMode="auto">
            <a:xfrm>
              <a:off x="729" y="3115"/>
              <a:ext cx="512" cy="334"/>
              <a:chOff x="4250" y="2059"/>
              <a:chExt cx="438" cy="286"/>
            </a:xfrm>
          </p:grpSpPr>
          <p:sp>
            <p:nvSpPr>
              <p:cNvPr id="32787"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8"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9"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0"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1"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2"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3"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4"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2775" name="Text Box 56"/>
          <p:cNvSpPr txBox="1">
            <a:spLocks noChangeArrowheads="1"/>
          </p:cNvSpPr>
          <p:nvPr/>
        </p:nvSpPr>
        <p:spPr bwMode="auto">
          <a:xfrm>
            <a:off x="750888" y="3033713"/>
            <a:ext cx="24082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When a claim is updated...</a:t>
            </a:r>
          </a:p>
        </p:txBody>
      </p:sp>
      <p:sp>
        <p:nvSpPr>
          <p:cNvPr id="32776" name="Text Box 57"/>
          <p:cNvSpPr txBox="1">
            <a:spLocks noChangeArrowheads="1"/>
          </p:cNvSpPr>
          <p:nvPr/>
        </p:nvSpPr>
        <p:spPr bwMode="auto">
          <a:xfrm>
            <a:off x="5240338" y="3033713"/>
            <a:ext cx="33369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 these rule sets are executed in the order shown</a:t>
            </a:r>
          </a:p>
        </p:txBody>
      </p:sp>
      <p:pic>
        <p:nvPicPr>
          <p:cNvPr id="32777" name="Picture 59"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295400"/>
            <a:ext cx="5651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60"/>
          <p:cNvSpPr txBox="1">
            <a:spLocks noChangeArrowheads="1"/>
          </p:cNvSpPr>
          <p:nvPr/>
        </p:nvSpPr>
        <p:spPr bwMode="auto">
          <a:xfrm>
            <a:off x="6364288" y="13747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Claim </a:t>
            </a:r>
            <a:r>
              <a:rPr lang="en-US" dirty="0" err="1">
                <a:solidFill>
                  <a:schemeClr val="bg1"/>
                </a:solidFill>
              </a:rPr>
              <a:t>Preupdate</a:t>
            </a:r>
            <a:endParaRPr lang="en-US" dirty="0">
              <a:solidFill>
                <a:schemeClr val="bg1"/>
              </a:solidFill>
            </a:endParaRPr>
          </a:p>
        </p:txBody>
      </p:sp>
      <p:pic>
        <p:nvPicPr>
          <p:cNvPr id="32779"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180181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 Box 63"/>
          <p:cNvSpPr txBox="1">
            <a:spLocks noChangeArrowheads="1"/>
          </p:cNvSpPr>
          <p:nvPr/>
        </p:nvSpPr>
        <p:spPr bwMode="auto">
          <a:xfrm>
            <a:off x="6364288" y="1881188"/>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Claim Validation</a:t>
            </a:r>
          </a:p>
        </p:txBody>
      </p:sp>
      <p:sp>
        <p:nvSpPr>
          <p:cNvPr id="32781" name="Line 67"/>
          <p:cNvSpPr>
            <a:spLocks noChangeShapeType="1"/>
          </p:cNvSpPr>
          <p:nvPr/>
        </p:nvSpPr>
        <p:spPr bwMode="auto">
          <a:xfrm>
            <a:off x="2911475" y="2057400"/>
            <a:ext cx="974725" cy="0"/>
          </a:xfrm>
          <a:prstGeom prst="line">
            <a:avLst/>
          </a:prstGeom>
          <a:noFill/>
          <a:ln w="28575">
            <a:solidFill>
              <a:srgbClr val="6666FF"/>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782" name="AutoShape 68"/>
          <p:cNvSpPr>
            <a:spLocks/>
          </p:cNvSpPr>
          <p:nvPr/>
        </p:nvSpPr>
        <p:spPr bwMode="auto">
          <a:xfrm>
            <a:off x="5172075" y="1206500"/>
            <a:ext cx="579438" cy="1644650"/>
          </a:xfrm>
          <a:prstGeom prst="leftBrace">
            <a:avLst>
              <a:gd name="adj1" fmla="val 23653"/>
              <a:gd name="adj2" fmla="val 50000"/>
            </a:avLst>
          </a:prstGeom>
          <a:noFill/>
          <a:ln w="28575">
            <a:solidFill>
              <a:srgbClr val="6666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2783" name="Picture 62" descr="icon - rule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513" y="232886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Text Box 63"/>
          <p:cNvSpPr txBox="1">
            <a:spLocks noChangeArrowheads="1"/>
          </p:cNvSpPr>
          <p:nvPr/>
        </p:nvSpPr>
        <p:spPr bwMode="auto">
          <a:xfrm>
            <a:off x="6364288" y="2378075"/>
            <a:ext cx="2424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Event Fired</a:t>
            </a:r>
          </a:p>
        </p:txBody>
      </p:sp>
    </p:spTree>
    <p:extLst>
      <p:ext uri="{BB962C8B-B14F-4D97-AF65-F5344CB8AC3E}">
        <p14:creationId xmlns:p14="http://schemas.microsoft.com/office/powerpoint/2010/main" val="2132850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3808" y="1146066"/>
            <a:ext cx="3686175" cy="5362575"/>
          </a:xfrm>
          <a:prstGeom prst="rect">
            <a:avLst/>
          </a:prstGeom>
        </p:spPr>
      </p:pic>
      <p:sp>
        <p:nvSpPr>
          <p:cNvPr id="33794" name="Title 1"/>
          <p:cNvSpPr>
            <a:spLocks noGrp="1"/>
          </p:cNvSpPr>
          <p:nvPr>
            <p:ph type="title"/>
          </p:nvPr>
        </p:nvSpPr>
        <p:spPr/>
        <p:txBody>
          <a:bodyPr/>
          <a:lstStyle/>
          <a:p>
            <a:r>
              <a:rPr lang="en-US"/>
              <a:t>Business rule set execution order</a:t>
            </a:r>
          </a:p>
        </p:txBody>
      </p:sp>
      <p:sp>
        <p:nvSpPr>
          <p:cNvPr id="33795" name="Content Placeholder 2"/>
          <p:cNvSpPr>
            <a:spLocks noGrp="1"/>
          </p:cNvSpPr>
          <p:nvPr>
            <p:ph idx="1"/>
          </p:nvPr>
        </p:nvSpPr>
        <p:spPr>
          <a:xfrm>
            <a:off x="519113" y="914400"/>
            <a:ext cx="3879850" cy="5486400"/>
          </a:xfrm>
        </p:spPr>
        <p:txBody>
          <a:bodyPr/>
          <a:lstStyle/>
          <a:p>
            <a:pPr>
              <a:buFont typeface="Arial" charset="0"/>
              <a:buChar char="•"/>
            </a:pPr>
            <a:r>
              <a:rPr lang="en-US" dirty="0"/>
              <a:t>Rule sets contain multiple rules </a:t>
            </a:r>
          </a:p>
          <a:p>
            <a:pPr>
              <a:buFont typeface="Arial" charset="0"/>
              <a:buChar char="•"/>
            </a:pPr>
            <a:r>
              <a:rPr lang="en-US" dirty="0"/>
              <a:t>Rules in a set execute sequentially unless a rule contains a command that terminates processing of subsequent rules in the set upon successful completion of the rule’s actions</a:t>
            </a:r>
          </a:p>
          <a:p>
            <a:pPr>
              <a:buFont typeface="Arial" charset="0"/>
              <a:buChar char="•"/>
            </a:pPr>
            <a:r>
              <a:rPr lang="en-US" dirty="0"/>
              <a:t>Disabled rules do not execute</a:t>
            </a:r>
          </a:p>
          <a:p>
            <a:pPr lvl="1"/>
            <a:endParaRPr lang="en-US" dirty="0"/>
          </a:p>
          <a:p>
            <a:pPr lvl="1"/>
            <a:endParaRPr lang="en-US" dirty="0"/>
          </a:p>
        </p:txBody>
      </p:sp>
      <p:sp>
        <p:nvSpPr>
          <p:cNvPr id="6" name="AutoShape 5"/>
          <p:cNvSpPr>
            <a:spLocks noChangeArrowheads="1"/>
          </p:cNvSpPr>
          <p:nvPr/>
        </p:nvSpPr>
        <p:spPr bwMode="auto">
          <a:xfrm>
            <a:off x="5629804" y="1295851"/>
            <a:ext cx="2934733" cy="39340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 name="Text Box 16"/>
          <p:cNvSpPr txBox="1">
            <a:spLocks noChangeArrowheads="1"/>
          </p:cNvSpPr>
          <p:nvPr/>
        </p:nvSpPr>
        <p:spPr bwMode="auto">
          <a:xfrm>
            <a:off x="3520484" y="1498212"/>
            <a:ext cx="1514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disabled</a:t>
            </a:r>
          </a:p>
        </p:txBody>
      </p:sp>
      <p:sp>
        <p:nvSpPr>
          <p:cNvPr id="8" name="Line 17"/>
          <p:cNvSpPr>
            <a:spLocks noChangeShapeType="1"/>
          </p:cNvSpPr>
          <p:nvPr/>
        </p:nvSpPr>
        <p:spPr bwMode="auto">
          <a:xfrm flipV="1">
            <a:off x="4705349" y="1498211"/>
            <a:ext cx="924455" cy="14208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Text Box 9"/>
          <p:cNvSpPr txBox="1">
            <a:spLocks noChangeArrowheads="1"/>
          </p:cNvSpPr>
          <p:nvPr/>
        </p:nvSpPr>
        <p:spPr bwMode="auto">
          <a:xfrm>
            <a:off x="8743711" y="1689255"/>
            <a:ext cx="342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1</a:t>
            </a:r>
            <a:br>
              <a:rPr lang="en-US" sz="1400" dirty="0"/>
            </a:br>
            <a:r>
              <a:rPr lang="en-US" sz="1400" dirty="0"/>
              <a:t>2</a:t>
            </a:r>
            <a:br>
              <a:rPr lang="en-US" sz="1400" dirty="0"/>
            </a:br>
            <a:endParaRPr lang="en-US" sz="1400" dirty="0"/>
          </a:p>
        </p:txBody>
      </p:sp>
      <p:sp>
        <p:nvSpPr>
          <p:cNvPr id="10" name="Text Box 9"/>
          <p:cNvSpPr txBox="1">
            <a:spLocks noChangeArrowheads="1"/>
          </p:cNvSpPr>
          <p:nvPr/>
        </p:nvSpPr>
        <p:spPr bwMode="auto">
          <a:xfrm rot="16200000">
            <a:off x="8679983" y="3891081"/>
            <a:ext cx="342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a:t>
            </a:r>
          </a:p>
        </p:txBody>
      </p:sp>
      <p:sp>
        <p:nvSpPr>
          <p:cNvPr id="14" name="Text Box 9"/>
          <p:cNvSpPr txBox="1">
            <a:spLocks noChangeArrowheads="1"/>
          </p:cNvSpPr>
          <p:nvPr/>
        </p:nvSpPr>
        <p:spPr bwMode="auto">
          <a:xfrm>
            <a:off x="8706296" y="2750135"/>
            <a:ext cx="3429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4</a:t>
            </a:r>
            <a:br>
              <a:rPr lang="en-US" sz="1400" dirty="0"/>
            </a:br>
            <a:r>
              <a:rPr lang="en-US" sz="1400" dirty="0"/>
              <a:t>5</a:t>
            </a:r>
            <a:br>
              <a:rPr lang="en-US" sz="1400" dirty="0"/>
            </a:br>
            <a:r>
              <a:rPr lang="en-US" sz="1400" dirty="0"/>
              <a:t>6</a:t>
            </a:r>
            <a:br>
              <a:rPr lang="en-US" sz="1400" dirty="0"/>
            </a:br>
            <a:r>
              <a:rPr lang="en-US" sz="1400" dirty="0"/>
              <a:t>7</a:t>
            </a:r>
            <a:br>
              <a:rPr lang="en-US" sz="1400" dirty="0"/>
            </a:br>
            <a:r>
              <a:rPr lang="en-US" sz="1400" dirty="0"/>
              <a:t>8</a:t>
            </a:r>
          </a:p>
        </p:txBody>
      </p:sp>
      <p:sp>
        <p:nvSpPr>
          <p:cNvPr id="15" name="Text Box 9"/>
          <p:cNvSpPr txBox="1">
            <a:spLocks noChangeArrowheads="1"/>
          </p:cNvSpPr>
          <p:nvPr/>
        </p:nvSpPr>
        <p:spPr bwMode="auto">
          <a:xfrm>
            <a:off x="8743711" y="2399314"/>
            <a:ext cx="2791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t>3</a:t>
            </a:r>
          </a:p>
        </p:txBody>
      </p:sp>
    </p:spTree>
    <p:extLst>
      <p:ext uri="{BB962C8B-B14F-4D97-AF65-F5344CB8AC3E}">
        <p14:creationId xmlns:p14="http://schemas.microsoft.com/office/powerpoint/2010/main" val="428920579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Business functions trigger rule set categories</a:t>
            </a:r>
          </a:p>
        </p:txBody>
      </p:sp>
      <p:sp>
        <p:nvSpPr>
          <p:cNvPr id="34819" name="Content Placeholder 2"/>
          <p:cNvSpPr>
            <a:spLocks noGrp="1"/>
          </p:cNvSpPr>
          <p:nvPr>
            <p:ph idx="1"/>
          </p:nvPr>
        </p:nvSpPr>
        <p:spPr/>
        <p:txBody>
          <a:bodyPr/>
          <a:lstStyle/>
          <a:p>
            <a:pPr>
              <a:buFont typeface="Arial" charset="0"/>
              <a:buChar char="•"/>
            </a:pPr>
            <a:r>
              <a:rPr lang="en-US" dirty="0"/>
              <a:t>Categories triggered varies by business process</a:t>
            </a:r>
          </a:p>
          <a:p>
            <a:pPr>
              <a:buFont typeface="Arial" charset="0"/>
              <a:buChar char="•"/>
            </a:pPr>
            <a:r>
              <a:rPr lang="en-US" dirty="0"/>
              <a:t>Order in which categories execute is predetermined</a:t>
            </a:r>
          </a:p>
          <a:p>
            <a:pPr>
              <a:buFont typeface="Arial" charset="0"/>
              <a:buChar char="•"/>
            </a:pPr>
            <a:r>
              <a:rPr lang="en-US" dirty="0"/>
              <a:t>For example, new claim creation triggers these rule sets: </a:t>
            </a:r>
          </a:p>
          <a:p>
            <a:pPr lvl="1">
              <a:buFont typeface="Arial" charset="0"/>
              <a:buChar char="•"/>
            </a:pPr>
            <a:r>
              <a:rPr lang="en-US" dirty="0" err="1"/>
              <a:t>Presetup</a:t>
            </a:r>
            <a:r>
              <a:rPr lang="en-US" dirty="0"/>
              <a:t> (set of automatic actions)</a:t>
            </a:r>
          </a:p>
          <a:p>
            <a:pPr lvl="1">
              <a:buFont typeface="Arial" charset="0"/>
              <a:buChar char="•"/>
            </a:pPr>
            <a:r>
              <a:rPr lang="en-US" dirty="0"/>
              <a:t>Segmentation (categorize)</a:t>
            </a:r>
          </a:p>
          <a:p>
            <a:pPr lvl="1">
              <a:buFont typeface="Arial" charset="0"/>
              <a:buChar char="•"/>
            </a:pPr>
            <a:r>
              <a:rPr lang="en-US" dirty="0"/>
              <a:t>Assignment (determine responsible party)</a:t>
            </a:r>
          </a:p>
          <a:p>
            <a:pPr lvl="1">
              <a:buFont typeface="Arial" charset="0"/>
              <a:buChar char="•"/>
            </a:pPr>
            <a:r>
              <a:rPr lang="en-US" dirty="0" err="1"/>
              <a:t>Workplan</a:t>
            </a:r>
            <a:r>
              <a:rPr lang="en-US" dirty="0"/>
              <a:t> (add initial activities)</a:t>
            </a:r>
          </a:p>
          <a:p>
            <a:pPr lvl="1">
              <a:buFont typeface="Arial" charset="0"/>
              <a:buChar char="•"/>
            </a:pPr>
            <a:r>
              <a:rPr lang="en-US" dirty="0" err="1"/>
              <a:t>Postsetup</a:t>
            </a:r>
            <a:r>
              <a:rPr lang="en-US" dirty="0"/>
              <a:t> (set of automatic actions)</a:t>
            </a:r>
          </a:p>
          <a:p>
            <a:pPr lvl="1">
              <a:buFont typeface="Arial" charset="0"/>
              <a:buChar char="•"/>
            </a:pPr>
            <a:r>
              <a:rPr lang="en-US" dirty="0"/>
              <a:t>Validation (check for missing info or invalid data)</a:t>
            </a:r>
          </a:p>
          <a:p>
            <a:pPr>
              <a:buFont typeface="Arial" charset="0"/>
              <a:buChar char="•"/>
            </a:pPr>
            <a:r>
              <a:rPr lang="en-US" dirty="0"/>
              <a:t>In contrast, updating existing claim triggers:</a:t>
            </a:r>
          </a:p>
          <a:p>
            <a:pPr lvl="1">
              <a:buFont typeface="Arial" charset="0"/>
              <a:buChar char="•"/>
            </a:pPr>
            <a:r>
              <a:rPr lang="en-US" dirty="0" err="1"/>
              <a:t>Preupdate</a:t>
            </a:r>
            <a:r>
              <a:rPr lang="en-US" dirty="0"/>
              <a:t> (set of automatic actions)</a:t>
            </a:r>
          </a:p>
          <a:p>
            <a:pPr lvl="1">
              <a:buFont typeface="Arial" charset="0"/>
              <a:buChar char="•"/>
            </a:pPr>
            <a:r>
              <a:rPr lang="en-US" dirty="0"/>
              <a:t>Validation (check for missing info or invalid data)</a:t>
            </a:r>
          </a:p>
          <a:p>
            <a:pPr>
              <a:buFont typeface="Arial" charset="0"/>
              <a:buChar char="•"/>
            </a:pPr>
            <a:endParaRPr lang="en-US" dirty="0"/>
          </a:p>
        </p:txBody>
      </p:sp>
      <p:grpSp>
        <p:nvGrpSpPr>
          <p:cNvPr id="4" name="Group 7"/>
          <p:cNvGrpSpPr>
            <a:grpSpLocks/>
          </p:cNvGrpSpPr>
          <p:nvPr/>
        </p:nvGrpSpPr>
        <p:grpSpPr bwMode="auto">
          <a:xfrm>
            <a:off x="7752022" y="5402109"/>
            <a:ext cx="970124" cy="714637"/>
            <a:chOff x="2083" y="1606"/>
            <a:chExt cx="1489" cy="1097"/>
          </a:xfrm>
        </p:grpSpPr>
        <p:sp>
          <p:nvSpPr>
            <p:cNvPr id="5"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6"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 name="Freeform 16"/>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 name="Freeform 17"/>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5"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6"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 name="Group 21"/>
            <p:cNvGrpSpPr>
              <a:grpSpLocks/>
            </p:cNvGrpSpPr>
            <p:nvPr/>
          </p:nvGrpSpPr>
          <p:grpSpPr bwMode="auto">
            <a:xfrm>
              <a:off x="2221" y="1871"/>
              <a:ext cx="518" cy="782"/>
              <a:chOff x="2400" y="1656"/>
              <a:chExt cx="752" cy="1136"/>
            </a:xfrm>
          </p:grpSpPr>
          <p:sp>
            <p:nvSpPr>
              <p:cNvPr id="31"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2"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3"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4"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6"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 name="Group 29"/>
            <p:cNvGrpSpPr>
              <a:grpSpLocks/>
            </p:cNvGrpSpPr>
            <p:nvPr/>
          </p:nvGrpSpPr>
          <p:grpSpPr bwMode="auto">
            <a:xfrm rot="-6511945">
              <a:off x="2834" y="1842"/>
              <a:ext cx="518" cy="783"/>
              <a:chOff x="2400" y="1656"/>
              <a:chExt cx="752" cy="1136"/>
            </a:xfrm>
          </p:grpSpPr>
          <p:sp>
            <p:nvSpPr>
              <p:cNvPr id="24"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 name="Freeform 37"/>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 name="Freeform 38"/>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8" name="Group 41"/>
          <p:cNvGrpSpPr>
            <a:grpSpLocks/>
          </p:cNvGrpSpPr>
          <p:nvPr/>
        </p:nvGrpSpPr>
        <p:grpSpPr bwMode="auto">
          <a:xfrm>
            <a:off x="7455733" y="4910782"/>
            <a:ext cx="731509" cy="596536"/>
            <a:chOff x="729" y="3059"/>
            <a:chExt cx="607" cy="495"/>
          </a:xfrm>
        </p:grpSpPr>
        <p:grpSp>
          <p:nvGrpSpPr>
            <p:cNvPr id="39" name="Group 42"/>
            <p:cNvGrpSpPr>
              <a:grpSpLocks/>
            </p:cNvGrpSpPr>
            <p:nvPr/>
          </p:nvGrpSpPr>
          <p:grpSpPr bwMode="auto">
            <a:xfrm>
              <a:off x="836" y="3059"/>
              <a:ext cx="500" cy="495"/>
              <a:chOff x="2064" y="3278"/>
              <a:chExt cx="500" cy="495"/>
            </a:xfrm>
          </p:grpSpPr>
          <p:sp>
            <p:nvSpPr>
              <p:cNvPr id="50"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51"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52"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0" name="Group 46"/>
            <p:cNvGrpSpPr>
              <a:grpSpLocks/>
            </p:cNvGrpSpPr>
            <p:nvPr/>
          </p:nvGrpSpPr>
          <p:grpSpPr bwMode="auto">
            <a:xfrm>
              <a:off x="729" y="3115"/>
              <a:ext cx="512" cy="334"/>
              <a:chOff x="4250" y="2059"/>
              <a:chExt cx="438" cy="286"/>
            </a:xfrm>
          </p:grpSpPr>
          <p:sp>
            <p:nvSpPr>
              <p:cNvPr id="41"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3" name="Group 113"/>
          <p:cNvGrpSpPr>
            <a:grpSpLocks/>
          </p:cNvGrpSpPr>
          <p:nvPr/>
        </p:nvGrpSpPr>
        <p:grpSpPr bwMode="auto">
          <a:xfrm>
            <a:off x="7819067" y="2550075"/>
            <a:ext cx="890588" cy="655637"/>
            <a:chOff x="2083" y="1606"/>
            <a:chExt cx="1489" cy="1097"/>
          </a:xfrm>
        </p:grpSpPr>
        <p:sp>
          <p:nvSpPr>
            <p:cNvPr id="54" name="Rectangle 11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55" name="Freeform 11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6" name="Freeform 11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7" name="Freeform 11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8" name="Freeform 11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9" name="Rectangle 11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60" name="Rectangle 12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1" name="AutoShape 12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62" name="Freeform 12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3" name="Freeform 12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64" name="Rectangle 12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5" name="Rectangle 12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66" name="Rectangle 12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67" name="Group 127"/>
            <p:cNvGrpSpPr>
              <a:grpSpLocks/>
            </p:cNvGrpSpPr>
            <p:nvPr/>
          </p:nvGrpSpPr>
          <p:grpSpPr bwMode="auto">
            <a:xfrm>
              <a:off x="2221" y="1871"/>
              <a:ext cx="518" cy="782"/>
              <a:chOff x="2400" y="1656"/>
              <a:chExt cx="752" cy="1136"/>
            </a:xfrm>
          </p:grpSpPr>
          <p:sp>
            <p:nvSpPr>
              <p:cNvPr id="80" name="Freeform 1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81" name="Freeform 1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2" name="Freeform 1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3" name="Freeform 1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84" name="Freeform 1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85" name="Line 1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6" name="Line 1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68" name="Group 135"/>
            <p:cNvGrpSpPr>
              <a:grpSpLocks/>
            </p:cNvGrpSpPr>
            <p:nvPr/>
          </p:nvGrpSpPr>
          <p:grpSpPr bwMode="auto">
            <a:xfrm rot="-6511945">
              <a:off x="2834" y="1842"/>
              <a:ext cx="518" cy="783"/>
              <a:chOff x="2400" y="1656"/>
              <a:chExt cx="752" cy="1136"/>
            </a:xfrm>
          </p:grpSpPr>
          <p:sp>
            <p:nvSpPr>
              <p:cNvPr id="73" name="Freeform 13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74" name="Freeform 13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5" name="Freeform 13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6" name="Freeform 13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7" name="Freeform 14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78" name="Line 14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14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69" name="Freeform 14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0" name="Freeform 14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71" name="Rectangle 14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 name="Rectangle 14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87" name="AutoShape 147"/>
          <p:cNvSpPr>
            <a:spLocks noChangeArrowheads="1"/>
          </p:cNvSpPr>
          <p:nvPr/>
        </p:nvSpPr>
        <p:spPr bwMode="auto">
          <a:xfrm rot="2186541">
            <a:off x="8220478" y="2185057"/>
            <a:ext cx="722312" cy="722312"/>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extLst>
      <p:ext uri="{BB962C8B-B14F-4D97-AF65-F5344CB8AC3E}">
        <p14:creationId xmlns:p14="http://schemas.microsoft.com/office/powerpoint/2010/main" val="1667921582"/>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32B3D3-71E6-40F4-B8FC-DB32687187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a8859-07ab-46c5-a44f-5c9b86e92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4B81CB-C84C-48B5-A301-3F41BFF4E44B}">
  <ds:schemaRefs>
    <ds:schemaRef ds:uri="http://schemas.microsoft.com/sharepoint/v3/contenttype/forms"/>
  </ds:schemaRefs>
</ds:datastoreItem>
</file>

<file path=customXml/itemProps3.xml><?xml version="1.0" encoding="utf-8"?>
<ds:datastoreItem xmlns:ds="http://schemas.openxmlformats.org/officeDocument/2006/customXml" ds:itemID="{5D68B7CA-B3C7-428A-B379-D3588D1F1E9B}">
  <ds:schemaRefs>
    <ds:schemaRef ds:uri="http://purl.org/dc/dcmitype/"/>
    <ds:schemaRef ds:uri="ec2ac320-4691-4145-9221-fe31435db753"/>
    <ds:schemaRef ds:uri="http://schemas.openxmlformats.org/package/2006/metadata/core-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25238</TotalTime>
  <Words>6211</Words>
  <Application>Microsoft Office PowerPoint</Application>
  <PresentationFormat>On-screen Show (4:3)</PresentationFormat>
  <Paragraphs>768</Paragraphs>
  <Slides>56</Slides>
  <Notes>55</Notes>
  <HiddenSlides>2</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1_test-template</vt:lpstr>
      <vt:lpstr>Claim Setup Rules</vt:lpstr>
      <vt:lpstr>Lesson objectives</vt:lpstr>
      <vt:lpstr>Lesson outline</vt:lpstr>
      <vt:lpstr>ClaimCenter business rules</vt:lpstr>
      <vt:lpstr>PowerPoint Presentation</vt:lpstr>
      <vt:lpstr>Business rule sets</vt:lpstr>
      <vt:lpstr>Business rule triggers</vt:lpstr>
      <vt:lpstr>Business rule set execution order</vt:lpstr>
      <vt:lpstr>Business functions trigger rule set categories</vt:lpstr>
      <vt:lpstr>Lesson outline</vt:lpstr>
      <vt:lpstr>PowerPoint Presentation</vt:lpstr>
      <vt:lpstr>Automated claim setup</vt:lpstr>
      <vt:lpstr>The intake process: automated claim setup: Configurator view</vt:lpstr>
      <vt:lpstr>Claim setup rules</vt:lpstr>
      <vt:lpstr>(Notes only slide)</vt:lpstr>
      <vt:lpstr>Exposure in claim setup</vt:lpstr>
      <vt:lpstr>Loaded rules</vt:lpstr>
      <vt:lpstr>Presetup rules</vt:lpstr>
      <vt:lpstr>Segmentation rules</vt:lpstr>
      <vt:lpstr>Assignment rules</vt:lpstr>
      <vt:lpstr>Contrasting segmentation and assignment</vt:lpstr>
      <vt:lpstr>Workplan rules</vt:lpstr>
      <vt:lpstr>PowerPoint Presentation</vt:lpstr>
      <vt:lpstr>Postsetup rules</vt:lpstr>
      <vt:lpstr>Initial reserve rules</vt:lpstr>
      <vt:lpstr>Preupdate and validation rules</vt:lpstr>
      <vt:lpstr>Preupdate and validation rules examples</vt:lpstr>
      <vt:lpstr>Claim setup rules: review</vt:lpstr>
      <vt:lpstr>Rule Sets Covered  in Training</vt:lpstr>
      <vt:lpstr>PowerPoint Presentation</vt:lpstr>
      <vt:lpstr>Lesson outline</vt:lpstr>
      <vt:lpstr>Presetup rules</vt:lpstr>
      <vt:lpstr>Claim presetup rules: example</vt:lpstr>
      <vt:lpstr>Lesson outline</vt:lpstr>
      <vt:lpstr>Segment fields</vt:lpstr>
      <vt:lpstr>Exposure segmentation rules: example</vt:lpstr>
      <vt:lpstr>Exit after segmenting claim or exposure</vt:lpstr>
      <vt:lpstr>Claim segmentation rules in base application</vt:lpstr>
      <vt:lpstr>Base Auto Claim segmentation rule: example </vt:lpstr>
      <vt:lpstr>Lesson outline</vt:lpstr>
      <vt:lpstr>Workplan rules and activity patterns</vt:lpstr>
      <vt:lpstr>Activity patterns</vt:lpstr>
      <vt:lpstr>Attributes of an activity pattern</vt:lpstr>
      <vt:lpstr>(Notes only slide)</vt:lpstr>
      <vt:lpstr>Creating new activity patterns</vt:lpstr>
      <vt:lpstr>Creating activities through Gosu</vt:lpstr>
      <vt:lpstr>Creating activities: examples</vt:lpstr>
      <vt:lpstr>Identifying the activity pattern</vt:lpstr>
      <vt:lpstr>Lesson outline</vt:lpstr>
      <vt:lpstr>Exposure and activity setup</vt:lpstr>
      <vt:lpstr>Exposure setup rules</vt:lpstr>
      <vt:lpstr>Activity setup rules</vt:lpstr>
      <vt:lpstr>Review: Rule Sets in Studio discussed in this lesson</vt:lpstr>
      <vt:lpstr>Lesson objectives review</vt:lpstr>
      <vt:lpstr>Notices</vt:lpstr>
      <vt:lpstr>Review questions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Setup Rules</dc:title>
  <dc:creator>Tom Rhoades</dc:creator>
  <dc:description>2040</dc:description>
  <cp:lastModifiedBy>George, Dinny Rose (Cognizant)</cp:lastModifiedBy>
  <cp:revision>1962</cp:revision>
  <dcterms:created xsi:type="dcterms:W3CDTF">2007-08-02T20:13:16Z</dcterms:created>
  <dcterms:modified xsi:type="dcterms:W3CDTF">2021-04-03T10:14:15Z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