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 id="2147483813" r:id="rId5"/>
  </p:sldMasterIdLst>
  <p:notesMasterIdLst>
    <p:notesMasterId r:id="rId30"/>
  </p:notesMasterIdLst>
  <p:handoutMasterIdLst>
    <p:handoutMasterId r:id="rId31"/>
  </p:handoutMasterIdLst>
  <p:sldIdLst>
    <p:sldId id="306" r:id="rId6"/>
    <p:sldId id="308" r:id="rId7"/>
    <p:sldId id="322" r:id="rId8"/>
    <p:sldId id="312" r:id="rId9"/>
    <p:sldId id="325" r:id="rId10"/>
    <p:sldId id="323" r:id="rId11"/>
    <p:sldId id="326" r:id="rId12"/>
    <p:sldId id="327" r:id="rId13"/>
    <p:sldId id="328" r:id="rId14"/>
    <p:sldId id="330" r:id="rId15"/>
    <p:sldId id="332" r:id="rId16"/>
    <p:sldId id="333" r:id="rId17"/>
    <p:sldId id="334" r:id="rId18"/>
    <p:sldId id="335" r:id="rId19"/>
    <p:sldId id="336" r:id="rId20"/>
    <p:sldId id="337" r:id="rId21"/>
    <p:sldId id="344" r:id="rId22"/>
    <p:sldId id="338" r:id="rId23"/>
    <p:sldId id="339" r:id="rId24"/>
    <p:sldId id="340" r:id="rId25"/>
    <p:sldId id="341" r:id="rId26"/>
    <p:sldId id="342" r:id="rId27"/>
    <p:sldId id="343" r:id="rId28"/>
    <p:sldId id="270" r:id="rId29"/>
  </p:sldIdLst>
  <p:sldSz cx="9144000" cy="5143500" type="screen16x9"/>
  <p:notesSz cx="9144000" cy="6858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33A"/>
    <a:srgbClr val="FF8F1C"/>
    <a:srgbClr val="840B55"/>
    <a:srgbClr val="C800A1"/>
    <a:srgbClr val="3C1053"/>
    <a:srgbClr val="5C068C"/>
    <a:srgbClr val="5C338C"/>
    <a:srgbClr val="3972FF"/>
    <a:srgbClr val="6BB445"/>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7B29F-A0B4-0000-69B8-48DECA58F025}" v="1" dt="2021-03-08T11:16:31.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23" autoAdjust="0"/>
  </p:normalViewPr>
  <p:slideViewPr>
    <p:cSldViewPr snapToGrid="0">
      <p:cViewPr varScale="1">
        <p:scale>
          <a:sx n="74" d="100"/>
          <a:sy n="74" d="100"/>
        </p:scale>
        <p:origin x="1290" y="72"/>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70" d="100"/>
          <a:sy n="70" d="100"/>
        </p:scale>
        <p:origin x="19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Baisakhi (Cognizant)" userId="S::888402@cognizant.com::62ac65f2-ffb5-4943-b64c-7ec64e3426f0" providerId="AD" clId="Web-{3637B29F-A0B4-0000-69B8-48DECA58F025}"/>
    <pc:docChg chg="modSld">
      <pc:chgData name="Roy, Baisakhi (Cognizant)" userId="S::888402@cognizant.com::62ac65f2-ffb5-4943-b64c-7ec64e3426f0" providerId="AD" clId="Web-{3637B29F-A0B4-0000-69B8-48DECA58F025}" dt="2021-03-08T11:16:27.548" v="0"/>
      <pc:docMkLst>
        <pc:docMk/>
      </pc:docMkLst>
      <pc:sldChg chg="modNotes">
        <pc:chgData name="Roy, Baisakhi (Cognizant)" userId="S::888402@cognizant.com::62ac65f2-ffb5-4943-b64c-7ec64e3426f0" providerId="AD" clId="Web-{3637B29F-A0B4-0000-69B8-48DECA58F025}" dt="2021-03-08T11:16:27.548" v="0"/>
        <pc:sldMkLst>
          <pc:docMk/>
          <pc:sldMk cId="2373328276"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65504ED-601C-9F41-A2BB-A84CD9D575D8}" type="datetimeFigureOut">
              <a:rPr lang="en-US" smtClean="0"/>
              <a:t>3/8/2021</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4499A69-9E3B-7C4C-9E3F-523F007A72CB}" type="datetimeFigureOut">
              <a:rPr lang="en-US" smtClean="0"/>
              <a:t>3/8/2021</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dirty="0"/>
          </a:p>
        </p:txBody>
      </p:sp>
    </p:spTree>
    <p:extLst>
      <p:ext uri="{BB962C8B-B14F-4D97-AF65-F5344CB8AC3E}">
        <p14:creationId xmlns:p14="http://schemas.microsoft.com/office/powerpoint/2010/main" val="1535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To further</a:t>
            </a:r>
            <a:r>
              <a:rPr lang="en-US" sz="1100" baseline="0" dirty="0"/>
              <a:t> limit the application of a rule. You can specify Rule conditions. If the Rule condition is set to None. The rule is not restricted further than you have already specified with the entity., trigger action and applies to values.</a:t>
            </a:r>
          </a:p>
          <a:p>
            <a:endParaRPr lang="en-US" sz="1100" baseline="0" dirty="0"/>
          </a:p>
          <a:p>
            <a:r>
              <a:rPr lang="en-US" sz="1100" baseline="0" dirty="0"/>
              <a:t>You can specify multiple conditions to be checked before the rule will execute. You can set that all the conditions must be true by using the And condition. You can use the Or condition to execute the rule if any of the conditions are true. You can also use a combination of both</a:t>
            </a:r>
          </a:p>
          <a:p>
            <a:endParaRPr lang="en-US" sz="1100" baseline="0" dirty="0"/>
          </a:p>
          <a:p>
            <a:r>
              <a:rPr lang="en-US" sz="1100" baseline="0" dirty="0"/>
              <a:t>You can access entity specific data in the rule conditions by entering the entity name and using dot notation for data on the entity</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12</a:t>
            </a:fld>
            <a:endParaRPr lang="en-US" dirty="0"/>
          </a:p>
        </p:txBody>
      </p:sp>
    </p:spTree>
    <p:extLst>
      <p:ext uri="{BB962C8B-B14F-4D97-AF65-F5344CB8AC3E}">
        <p14:creationId xmlns:p14="http://schemas.microsoft.com/office/powerpoint/2010/main" val="1930101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Actions are the “what to do” part of the business rules.</a:t>
            </a:r>
            <a:r>
              <a:rPr lang="en-US" sz="1100" baseline="0" dirty="0"/>
              <a:t> When a candidate triggers the rule and passes all the restrictions, then the action is executed.</a:t>
            </a:r>
          </a:p>
          <a:p>
            <a:endParaRPr lang="en-US" sz="1100" baseline="0" dirty="0"/>
          </a:p>
          <a:p>
            <a:r>
              <a:rPr lang="en-US" sz="1100" baseline="0" dirty="0"/>
              <a:t>A rule may execute one or more actions. The available action types are Generate Activity, Generate History Event, and set Field. A rule may contain multiple instances of any of the action types and any combination of action types.</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13</a:t>
            </a:fld>
            <a:endParaRPr lang="en-US" dirty="0"/>
          </a:p>
        </p:txBody>
      </p:sp>
    </p:spTree>
    <p:extLst>
      <p:ext uri="{BB962C8B-B14F-4D97-AF65-F5344CB8AC3E}">
        <p14:creationId xmlns:p14="http://schemas.microsoft.com/office/powerpoint/2010/main" val="3615253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For the Generate Activity action type, the activity pattern is required</a:t>
            </a:r>
            <a:r>
              <a:rPr lang="en-US" sz="1100" baseline="0" dirty="0"/>
              <a:t>. When you add a Generate Activity action type, you must set the activity pattern. You may then change the inherited parameters as necessary.</a:t>
            </a:r>
          </a:p>
          <a:p>
            <a:endParaRPr lang="en-US" sz="1100" baseline="0" dirty="0"/>
          </a:p>
          <a:p>
            <a:r>
              <a:rPr lang="en-US" sz="1100" baseline="0" dirty="0"/>
              <a:t>You can change how the activity should be assigned whether the activity can be duplicated on a claim the subject and the description of the activity, and so on.</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14</a:t>
            </a:fld>
            <a:endParaRPr lang="en-US" dirty="0"/>
          </a:p>
        </p:txBody>
      </p:sp>
    </p:spTree>
    <p:extLst>
      <p:ext uri="{BB962C8B-B14F-4D97-AF65-F5344CB8AC3E}">
        <p14:creationId xmlns:p14="http://schemas.microsoft.com/office/powerpoint/2010/main" val="4046666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The Set</a:t>
            </a:r>
            <a:r>
              <a:rPr lang="en-US" sz="1100" baseline="0" dirty="0"/>
              <a:t> Field activity is useful if you need to change or set a value on the entity based on some condition. For example, you can set the Special Investigation Escalation update date to the current date when this rule is executed. As with the creation of conditions, when you edit Field and Value, type ahead helps locate the field you need and avoid typographic </a:t>
            </a:r>
            <a:r>
              <a:rPr lang="en-US" sz="1100" dirty="0"/>
              <a:t>errors</a:t>
            </a:r>
            <a:r>
              <a:rPr lang="en-US" sz="1100" baseline="0" dirty="0"/>
              <a:t>.</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15</a:t>
            </a:fld>
            <a:endParaRPr lang="en-US" dirty="0"/>
          </a:p>
        </p:txBody>
      </p:sp>
    </p:spTree>
    <p:extLst>
      <p:ext uri="{BB962C8B-B14F-4D97-AF65-F5344CB8AC3E}">
        <p14:creationId xmlns:p14="http://schemas.microsoft.com/office/powerpoint/2010/main" val="218812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In addition to generating</a:t>
            </a:r>
            <a:r>
              <a:rPr lang="en-US" sz="1100" baseline="0" dirty="0"/>
              <a:t> activities and setting field values. You can create history records using the business activity rules. This is useful to add a timestamp to events that happen such as creating an activity for the Special Investigations Unit. Each history event is required to have a type ( this is the type of event that caused the history record to be created ) what entity it is related to and a description of the event. Some examples of event types are Activity due date changes. Approval or rejection, Policy edited, Reserve created and so on.</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16</a:t>
            </a:fld>
            <a:endParaRPr lang="en-US" dirty="0"/>
          </a:p>
        </p:txBody>
      </p:sp>
    </p:spTree>
    <p:extLst>
      <p:ext uri="{BB962C8B-B14F-4D97-AF65-F5344CB8AC3E}">
        <p14:creationId xmlns:p14="http://schemas.microsoft.com/office/powerpoint/2010/main" val="3557713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Business</a:t>
            </a:r>
            <a:r>
              <a:rPr lang="en-US" sz="1100" baseline="0" dirty="0"/>
              <a:t> activity rules should be created and tested in a development environment the rules can be tested and modified as necessary to get the expected results. This is the suggested method of creating business activity rules. In extreme circumstances you can create rules on the fly in production. However, you will generally want to use a development server for rule creation and testing. When the rules are tested and approved. You can migrate them to the production environment.</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18</a:t>
            </a:fld>
            <a:endParaRPr lang="en-US" dirty="0"/>
          </a:p>
        </p:txBody>
      </p:sp>
    </p:spTree>
    <p:extLst>
      <p:ext uri="{BB962C8B-B14F-4D97-AF65-F5344CB8AC3E}">
        <p14:creationId xmlns:p14="http://schemas.microsoft.com/office/powerpoint/2010/main" val="957548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On the development</a:t>
            </a:r>
            <a:r>
              <a:rPr lang="en-US" sz="1100" baseline="0" dirty="0"/>
              <a:t> server, the initial status of a rule is Draft. After the rule is tested and approved. You set the status to staged by clicking the Promote to Staged button on the Edit rule page.</a:t>
            </a:r>
          </a:p>
          <a:p>
            <a:endParaRPr lang="en-US" sz="1100" baseline="0" dirty="0"/>
          </a:p>
          <a:p>
            <a:r>
              <a:rPr lang="en-US" sz="1100" baseline="0" dirty="0"/>
              <a:t>Once a rule is in Staged status if can be exported from the development server so that it can be imported into the production server. When the rule is imported into the production server, it comes in a Staged. When the status is changed to Approved. The rule will be evaluated at runtime.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19</a:t>
            </a:fld>
            <a:endParaRPr lang="en-US" dirty="0"/>
          </a:p>
        </p:txBody>
      </p:sp>
    </p:spTree>
    <p:extLst>
      <p:ext uri="{BB962C8B-B14F-4D97-AF65-F5344CB8AC3E}">
        <p14:creationId xmlns:p14="http://schemas.microsoft.com/office/powerpoint/2010/main" val="1792256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On both development</a:t>
            </a:r>
            <a:r>
              <a:rPr lang="en-US" sz="1100" baseline="0" dirty="0"/>
              <a:t> and production servers, you import and export rules from the Activity Rules page. On the development server, you can only export rules that have a status of Staged. Once the export is complete, indicated by the Progress showing at 100%. You can download the file.</a:t>
            </a:r>
          </a:p>
          <a:p>
            <a:endParaRPr lang="en-US" sz="1100" baseline="0" dirty="0"/>
          </a:p>
          <a:p>
            <a:r>
              <a:rPr lang="en-US" sz="1100" baseline="0" dirty="0"/>
              <a:t>You can then import that file into either the development or production server depending on which direction you are going.</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20</a:t>
            </a:fld>
            <a:endParaRPr lang="en-US" dirty="0"/>
          </a:p>
        </p:txBody>
      </p:sp>
    </p:spTree>
    <p:extLst>
      <p:ext uri="{BB962C8B-B14F-4D97-AF65-F5344CB8AC3E}">
        <p14:creationId xmlns:p14="http://schemas.microsoft.com/office/powerpoint/2010/main" val="280389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21</a:t>
            </a:fld>
            <a:endParaRPr lang="en-US" dirty="0"/>
          </a:p>
        </p:txBody>
      </p:sp>
    </p:spTree>
    <p:extLst>
      <p:ext uri="{BB962C8B-B14F-4D97-AF65-F5344CB8AC3E}">
        <p14:creationId xmlns:p14="http://schemas.microsoft.com/office/powerpoint/2010/main" val="3938836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22</a:t>
            </a:fld>
            <a:endParaRPr lang="en-US" dirty="0"/>
          </a:p>
        </p:txBody>
      </p:sp>
    </p:spTree>
    <p:extLst>
      <p:ext uri="{BB962C8B-B14F-4D97-AF65-F5344CB8AC3E}">
        <p14:creationId xmlns:p14="http://schemas.microsoft.com/office/powerpoint/2010/main" val="395809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Activities are essentially items in a “to</a:t>
            </a:r>
            <a:r>
              <a:rPr lang="en-US" sz="1100" baseline="0" dirty="0"/>
              <a:t> do” list. The list tells users what they need to accomplish and by when. Activities can have a due date and a time period. If the activity is not completed by the escalation date, the activity is escalated ( an indicator is set to call attention to it) to make sure it is finished in a timely </a:t>
            </a:r>
            <a:r>
              <a:rPr lang="en-US" sz="1100" baseline="0" dirty="0" err="1"/>
              <a:t>mannner</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dirty="0"/>
          </a:p>
        </p:txBody>
      </p:sp>
    </p:spTree>
    <p:extLst>
      <p:ext uri="{BB962C8B-B14F-4D97-AF65-F5344CB8AC3E}">
        <p14:creationId xmlns:p14="http://schemas.microsoft.com/office/powerpoint/2010/main" val="1198780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23</a:t>
            </a:fld>
            <a:endParaRPr lang="en-US" dirty="0"/>
          </a:p>
        </p:txBody>
      </p:sp>
    </p:spTree>
    <p:extLst>
      <p:ext uri="{BB962C8B-B14F-4D97-AF65-F5344CB8AC3E}">
        <p14:creationId xmlns:p14="http://schemas.microsoft.com/office/powerpoint/2010/main" val="118217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Automating the creation</a:t>
            </a:r>
            <a:r>
              <a:rPr lang="en-US" sz="1100" baseline="0" dirty="0"/>
              <a:t> of activities is a big part of the way ClaimCenter gets things done. By creating activities according to business activity rules. ClaimCenter takes on a significant amount of the administrative trivia that managers must deal with and frees them up to do more productive work. Similarly, line workers are never in doubt about their tasks and priorities. Business Activity Rules can be created by an Administrator. The rules are triggered by changes in an entity. So some knowledge of the ClaimCenter data model is required, but only a limited knowledge.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5</a:t>
            </a:fld>
            <a:endParaRPr lang="en-US" dirty="0"/>
          </a:p>
        </p:txBody>
      </p:sp>
    </p:spTree>
    <p:extLst>
      <p:ext uri="{BB962C8B-B14F-4D97-AF65-F5344CB8AC3E}">
        <p14:creationId xmlns:p14="http://schemas.microsoft.com/office/powerpoint/2010/main" val="1724961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The business activity rules editor</a:t>
            </a:r>
            <a:r>
              <a:rPr lang="en-US" sz="1100" baseline="0" dirty="0"/>
              <a:t> allows an administrative user to create rules that, on some condition, create an activity. It can also create history records or even change the value of some fields. This provides a mechanism that business analysts can use to respond to changing needs without needing to either write program code or have it written and implemented. The rules are managed from the ClaimCenter administrative user interface. The rules can be deployed immediately without any server downtime.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dirty="0"/>
          </a:p>
        </p:txBody>
      </p:sp>
    </p:spTree>
    <p:extLst>
      <p:ext uri="{BB962C8B-B14F-4D97-AF65-F5344CB8AC3E}">
        <p14:creationId xmlns:p14="http://schemas.microsoft.com/office/powerpoint/2010/main" val="40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The business activity rules editor</a:t>
            </a:r>
            <a:r>
              <a:rPr lang="en-US" sz="1100" baseline="0" dirty="0"/>
              <a:t> allows an administrative user to create rules that, on some condition, create an activity. It can also create history records or even change the value of some fields. This provides a mechanism that business analysts can use to respond to changing needs without needing to either write program code or have it written and implemented. The rules are managed from the ClaimCenter administrative user interface. The rules can be deployed immediately without any server downtime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7</a:t>
            </a:fld>
            <a:endParaRPr lang="en-US" dirty="0"/>
          </a:p>
        </p:txBody>
      </p:sp>
    </p:spTree>
    <p:extLst>
      <p:ext uri="{BB962C8B-B14F-4D97-AF65-F5344CB8AC3E}">
        <p14:creationId xmlns:p14="http://schemas.microsoft.com/office/powerpoint/2010/main" val="41851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The business activity rules user</a:t>
            </a:r>
            <a:r>
              <a:rPr lang="en-US" sz="1100" baseline="0" dirty="0"/>
              <a:t> interface is in the Administration screens under Business Settings and Business Rules. You can select Show Filters to use filtering to help focus on a specific set of rules. You can add rules from this page or if you select a rule, or rules, you can clone those rules. You can also clicking rule name to open the Rules screen to see the details or even edit the rule </a:t>
            </a:r>
          </a:p>
          <a:p>
            <a:endParaRPr lang="en-US" sz="1100" baseline="0" dirty="0"/>
          </a:p>
          <a:p>
            <a:r>
              <a:rPr lang="en-US" sz="1100" baseline="0" dirty="0"/>
              <a:t>Note that business rule cannot be deleted, only disabled </a:t>
            </a:r>
          </a:p>
          <a:p>
            <a:endParaRPr lang="en-US" sz="1100" baseline="0" dirty="0"/>
          </a:p>
          <a:p>
            <a:r>
              <a:rPr lang="en-US" sz="1100" baseline="0" dirty="0"/>
              <a:t>Filtering by Loss Type, Policy Type and Jurisdiction returns all rules that meet that criteria. However, remember that if a rule applies to All Loss Types. Then that rule will be returned as well. That is because that rule will apply to the specific Loss Type and since a Loss Type is All on the rule then that rule meets the filter criteria</a:t>
            </a:r>
          </a:p>
          <a:p>
            <a:endParaRPr lang="en-US" sz="1100" baseline="0" dirty="0"/>
          </a:p>
          <a:p>
            <a:r>
              <a:rPr lang="en-US" sz="1100" baseline="0" dirty="0"/>
              <a:t>For example, if you filter for a policy type of </a:t>
            </a:r>
            <a:r>
              <a:rPr lang="en-US" sz="1100" baseline="0" dirty="0" err="1"/>
              <a:t>Businessowners</a:t>
            </a:r>
            <a:r>
              <a:rPr lang="en-US" sz="1100" baseline="0" dirty="0"/>
              <a:t>, the results will include rules where the policy type value is set to all “ALL” That’s because those rules apply to the selected case since it is part of all </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8</a:t>
            </a:fld>
            <a:endParaRPr lang="en-US" dirty="0"/>
          </a:p>
        </p:txBody>
      </p:sp>
    </p:spTree>
    <p:extLst>
      <p:ext uri="{BB962C8B-B14F-4D97-AF65-F5344CB8AC3E}">
        <p14:creationId xmlns:p14="http://schemas.microsoft.com/office/powerpoint/2010/main" val="289818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Business rules have</a:t>
            </a:r>
            <a:r>
              <a:rPr lang="en-US" sz="1100" baseline="0" dirty="0"/>
              <a:t> several parts. Rules are defined by a name, description and the triggering entity.</a:t>
            </a:r>
          </a:p>
          <a:p>
            <a:endParaRPr lang="en-US" sz="1100" baseline="0" dirty="0"/>
          </a:p>
          <a:p>
            <a:r>
              <a:rPr lang="en-US" sz="1100" baseline="0" dirty="0"/>
              <a:t>The purpose of the triggering entity is to establish which entity will cause the business rule to be executed. For example, if the triggering entity is exposure. The rule will only be executed when something happens on the exposure entity.</a:t>
            </a:r>
          </a:p>
          <a:p>
            <a:endParaRPr lang="en-US" sz="1100" baseline="0" dirty="0"/>
          </a:p>
          <a:p>
            <a:r>
              <a:rPr lang="en-US" sz="1100" baseline="0" dirty="0"/>
              <a:t>The Trigger action determines what type of action the rule is looking for on the entity. The options are creation, update and exception. For example, if the rule has a trigger action of creation on the exposure entity. It will only be executed when a exposure is created. However, if it is set to update then the rule will be executed when the exposure is updated which includes when it is created.</a:t>
            </a:r>
          </a:p>
          <a:p>
            <a:endParaRPr lang="en-US" sz="1100" baseline="0" dirty="0"/>
          </a:p>
          <a:p>
            <a:r>
              <a:rPr lang="en-US" sz="1100" baseline="0" dirty="0"/>
              <a:t>You can also set the enabled status to yes or no. If the status is set to no, then it will not be executed.</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9</a:t>
            </a:fld>
            <a:endParaRPr lang="en-US" dirty="0"/>
          </a:p>
        </p:txBody>
      </p:sp>
    </p:spTree>
    <p:extLst>
      <p:ext uri="{BB962C8B-B14F-4D97-AF65-F5344CB8AC3E}">
        <p14:creationId xmlns:p14="http://schemas.microsoft.com/office/powerpoint/2010/main" val="8518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a:t>As we just saw,</a:t>
            </a:r>
            <a:r>
              <a:rPr lang="en-US" sz="1100" baseline="0" dirty="0"/>
              <a:t> the execution of a rule may be restricted by the entity and type of action on that entity. You can further restrict the conditions on which the rule applies by specifying Loss types, Policy types, and Claim jurisdiction. Setting those values restricts or limits the application of the rule.</a:t>
            </a:r>
          </a:p>
          <a:p>
            <a:endParaRPr lang="en-US" sz="1100" baseline="0" dirty="0"/>
          </a:p>
          <a:p>
            <a:r>
              <a:rPr lang="en-US" sz="1100" baseline="0" dirty="0"/>
              <a:t>Note that it is possible to select a loss type and a policy type which are mutually exclusive. For example, you can select Loss Type = Travel and Policy Type = Worker’s Compensation. If you do this, the rule will never fire.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10</a:t>
            </a:fld>
            <a:endParaRPr lang="en-US" dirty="0"/>
          </a:p>
        </p:txBody>
      </p:sp>
    </p:spTree>
    <p:extLst>
      <p:ext uri="{BB962C8B-B14F-4D97-AF65-F5344CB8AC3E}">
        <p14:creationId xmlns:p14="http://schemas.microsoft.com/office/powerpoint/2010/main" val="557737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11</a:t>
            </a:fld>
            <a:endParaRPr lang="en-US" dirty="0"/>
          </a:p>
        </p:txBody>
      </p:sp>
    </p:spTree>
    <p:extLst>
      <p:ext uri="{BB962C8B-B14F-4D97-AF65-F5344CB8AC3E}">
        <p14:creationId xmlns:p14="http://schemas.microsoft.com/office/powerpoint/2010/main" val="3552445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2"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340648"/>
            <a:ext cx="5029200" cy="1403589"/>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t>© 2019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6"/>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2020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9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Cover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697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388061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181457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340196"/>
            <a:ext cx="5029200" cy="1403589"/>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t>© 2020 Cognizant</a:t>
            </a:r>
          </a:p>
        </p:txBody>
      </p: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2" y="384048"/>
            <a:ext cx="2385905" cy="512064"/>
          </a:xfrm>
          <a:prstGeom prst="rect">
            <a:avLst/>
          </a:prstGeom>
        </p:spPr>
      </p:pic>
      <p:cxnSp>
        <p:nvCxnSpPr>
          <p:cNvPr id="9" name="Straight Connector 8">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51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hasCustomPrompt="1"/>
          </p:nvPr>
        </p:nvSpPr>
        <p:spPr/>
        <p:txBody>
          <a:bodyPr/>
          <a:lstStyle>
            <a:lvl1pPr>
              <a:defRPr>
                <a:solidFill>
                  <a:schemeClr val="bg1"/>
                </a:solidFill>
              </a:defRPr>
            </a:lvl1pPr>
          </a:lstStyle>
          <a:p>
            <a:r>
              <a:rPr lang="en-US" dirty="0"/>
              <a:t>Agenda</a:t>
            </a:r>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2020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168898" y="60512"/>
            <a:ext cx="8423777" cy="463566"/>
          </a:xfrm>
        </p:spPr>
        <p:txBody>
          <a:bodyPr anchor="ctr"/>
          <a:lstStyle/>
          <a:p>
            <a:r>
              <a:rPr lang="en-US" dirty="0"/>
              <a:t>Click to edit Master title style</a:t>
            </a: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2020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chemeClr val="accent2"/>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6727" y="5977"/>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5" y="-972272"/>
            <a:ext cx="184731" cy="584775"/>
          </a:xfrm>
          <a:prstGeom prst="rect">
            <a:avLst/>
          </a:prstGeom>
          <a:noFill/>
        </p:spPr>
        <p:txBody>
          <a:bodyPr wrap="none" rtlCol="0">
            <a:spAutoFit/>
          </a:bodyPr>
          <a:lstStyle/>
          <a:p>
            <a:endParaRPr lang="en-US" sz="32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9"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700"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2020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371" y="75616"/>
            <a:ext cx="4889002" cy="1109474"/>
          </a:xfrm>
          <a:prstGeom prst="rect">
            <a:avLst/>
          </a:prstGeom>
        </p:spPr>
      </p:pic>
    </p:spTree>
    <p:extLst>
      <p:ext uri="{BB962C8B-B14F-4D97-AF65-F5344CB8AC3E}">
        <p14:creationId xmlns:p14="http://schemas.microsoft.com/office/powerpoint/2010/main" val="56475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100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2019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725" r:id="rId3"/>
    <p:sldLayoutId id="2147483797" r:id="rId4"/>
    <p:sldLayoutId id="2147483709" r:id="rId5"/>
    <p:sldLayoutId id="2147483798" r:id="rId6"/>
    <p:sldLayoutId id="2147483799" r:id="rId7"/>
    <p:sldLayoutId id="2147483672" r:id="rId8"/>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78466530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40" r:id="rId4"/>
    <p:sldLayoutId id="2147483841" r:id="rId5"/>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p:nvPr>
        </p:nvSpPr>
        <p:spPr>
          <a:xfrm>
            <a:off x="457199" y="2041990"/>
            <a:ext cx="5475767" cy="701795"/>
          </a:xfrm>
        </p:spPr>
        <p:txBody>
          <a:bodyPr/>
          <a:lstStyle/>
          <a:p>
            <a:r>
              <a:rPr lang="en-US" dirty="0"/>
              <a:t>V10 Configuration</a:t>
            </a:r>
          </a:p>
        </p:txBody>
      </p:sp>
      <p:sp>
        <p:nvSpPr>
          <p:cNvPr id="4" name="Subtitle 3">
            <a:extLst>
              <a:ext uri="{FF2B5EF4-FFF2-40B4-BE49-F238E27FC236}">
                <a16:creationId xmlns:a16="http://schemas.microsoft.com/office/drawing/2014/main" id="{5FB82D1F-7C95-47DF-91EF-DD59692DB27D}"/>
              </a:ext>
            </a:extLst>
          </p:cNvPr>
          <p:cNvSpPr>
            <a:spLocks noGrp="1"/>
          </p:cNvSpPr>
          <p:nvPr>
            <p:ph type="subTitle" idx="1"/>
          </p:nvPr>
        </p:nvSpPr>
        <p:spPr>
          <a:xfrm>
            <a:off x="457200" y="3300224"/>
            <a:ext cx="5029200" cy="369332"/>
          </a:xfrm>
        </p:spPr>
        <p:txBody>
          <a:bodyPr/>
          <a:lstStyle/>
          <a:p>
            <a:r>
              <a:rPr lang="en-US" dirty="0"/>
              <a:t>Business Rules - Activities</a:t>
            </a:r>
          </a:p>
        </p:txBody>
      </p:sp>
    </p:spTree>
    <p:extLst>
      <p:ext uri="{BB962C8B-B14F-4D97-AF65-F5344CB8AC3E}">
        <p14:creationId xmlns:p14="http://schemas.microsoft.com/office/powerpoint/2010/main" val="204866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Rule Definition : Applies To</a:t>
            </a:r>
            <a:endParaRPr lang="en-US" dirty="0">
              <a:solidFill>
                <a:srgbClr val="FFFF00"/>
              </a:solidFill>
            </a:endParaRPr>
          </a:p>
        </p:txBody>
      </p:sp>
      <p:sp>
        <p:nvSpPr>
          <p:cNvPr id="4" name="Rectangle 3"/>
          <p:cNvSpPr/>
          <p:nvPr/>
        </p:nvSpPr>
        <p:spPr>
          <a:xfrm>
            <a:off x="0" y="879583"/>
            <a:ext cx="8770374" cy="2092881"/>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Rules can apply to All types or to Selected types</a:t>
            </a:r>
          </a:p>
          <a:p>
            <a:pPr marL="895335"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Click the Selected radio button to see and select values</a:t>
            </a:r>
          </a:p>
          <a:p>
            <a:pPr marL="895335"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Selecting a value limits what the rule is applied to</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Can apply any combination of:</a:t>
            </a:r>
          </a:p>
          <a:p>
            <a:pPr marL="895335"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Loss type</a:t>
            </a:r>
          </a:p>
          <a:p>
            <a:pPr marL="895335"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Policy type</a:t>
            </a:r>
          </a:p>
          <a:p>
            <a:pPr marL="895335"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Jurisdiction</a:t>
            </a: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314193" y="2095215"/>
            <a:ext cx="4210050" cy="2333625"/>
          </a:xfrm>
          <a:prstGeom prst="rect">
            <a:avLst/>
          </a:prstGeom>
        </p:spPr>
      </p:pic>
    </p:spTree>
    <p:extLst>
      <p:ext uri="{BB962C8B-B14F-4D97-AF65-F5344CB8AC3E}">
        <p14:creationId xmlns:p14="http://schemas.microsoft.com/office/powerpoint/2010/main" val="91411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Rule Definition : Rule Variables</a:t>
            </a:r>
            <a:endParaRPr lang="en-US" dirty="0">
              <a:solidFill>
                <a:srgbClr val="FFFF00"/>
              </a:solidFill>
            </a:endParaRPr>
          </a:p>
        </p:txBody>
      </p:sp>
      <p:sp>
        <p:nvSpPr>
          <p:cNvPr id="4" name="Rectangle 3"/>
          <p:cNvSpPr/>
          <p:nvPr/>
        </p:nvSpPr>
        <p:spPr>
          <a:xfrm>
            <a:off x="0" y="879583"/>
            <a:ext cx="4431323" cy="200054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Variables that make reading rule conditions simpler</a:t>
            </a:r>
          </a:p>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Can be based on any data accessible from the rule’s trigger entity</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564638" y="1717490"/>
            <a:ext cx="4251354" cy="1024880"/>
          </a:xfrm>
          <a:prstGeom prst="rect">
            <a:avLst/>
          </a:prstGeom>
        </p:spPr>
      </p:pic>
    </p:spTree>
    <p:extLst>
      <p:ext uri="{BB962C8B-B14F-4D97-AF65-F5344CB8AC3E}">
        <p14:creationId xmlns:p14="http://schemas.microsoft.com/office/powerpoint/2010/main" val="59093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Rule Definition: Rule Condition</a:t>
            </a:r>
            <a:endParaRPr lang="en-US" dirty="0">
              <a:solidFill>
                <a:srgbClr val="FFFF00"/>
              </a:solidFill>
            </a:endParaRPr>
          </a:p>
        </p:txBody>
      </p:sp>
      <p:sp>
        <p:nvSpPr>
          <p:cNvPr id="4" name="Rectangle 3"/>
          <p:cNvSpPr/>
          <p:nvPr/>
        </p:nvSpPr>
        <p:spPr>
          <a:xfrm>
            <a:off x="0" y="879583"/>
            <a:ext cx="4431323" cy="3108543"/>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Criteria ( one or more ) which determine when a rule applies</a:t>
            </a:r>
          </a:p>
          <a:p>
            <a:pPr marL="895335"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None selected means the rule actions are run for all candidates meeting the trigger and Applies to requirements</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Criteria can be joined by AND, OR, or some combination</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Conditions have access to data in the triggering entity</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Use type-down to select attributes</a:t>
            </a: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431323" y="1253654"/>
            <a:ext cx="4581525" cy="2314575"/>
          </a:xfrm>
          <a:prstGeom prst="rect">
            <a:avLst/>
          </a:prstGeom>
        </p:spPr>
      </p:pic>
    </p:spTree>
    <p:extLst>
      <p:ext uri="{BB962C8B-B14F-4D97-AF65-F5344CB8AC3E}">
        <p14:creationId xmlns:p14="http://schemas.microsoft.com/office/powerpoint/2010/main" val="268700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Rule Definition : Actions</a:t>
            </a:r>
            <a:endParaRPr lang="en-US" dirty="0">
              <a:solidFill>
                <a:srgbClr val="FFFF00"/>
              </a:solidFill>
            </a:endParaRPr>
          </a:p>
        </p:txBody>
      </p:sp>
      <p:sp>
        <p:nvSpPr>
          <p:cNvPr id="4" name="Rectangle 3"/>
          <p:cNvSpPr/>
          <p:nvPr/>
        </p:nvSpPr>
        <p:spPr>
          <a:xfrm>
            <a:off x="0" y="879583"/>
            <a:ext cx="4994031" cy="2462213"/>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Actions define what is done to candidates that pass the conditions test </a:t>
            </a:r>
          </a:p>
          <a:p>
            <a:pPr marL="285750"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Consist of one or more changes the rule can make</a:t>
            </a:r>
          </a:p>
          <a:p>
            <a:pPr marL="285750"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Can include one or more of:</a:t>
            </a:r>
          </a:p>
          <a:p>
            <a:pPr marL="895335"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Generate an activity</a:t>
            </a:r>
          </a:p>
          <a:p>
            <a:pPr marL="895335"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Set a field value</a:t>
            </a:r>
          </a:p>
          <a:p>
            <a:pPr marL="895335"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Generate a history record</a:t>
            </a: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305175" y="1917290"/>
            <a:ext cx="5838825" cy="2343150"/>
          </a:xfrm>
          <a:prstGeom prst="rect">
            <a:avLst/>
          </a:prstGeom>
        </p:spPr>
      </p:pic>
    </p:spTree>
    <p:extLst>
      <p:ext uri="{BB962C8B-B14F-4D97-AF65-F5344CB8AC3E}">
        <p14:creationId xmlns:p14="http://schemas.microsoft.com/office/powerpoint/2010/main" val="298227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Action – Add Activity</a:t>
            </a:r>
            <a:endParaRPr lang="en-US" dirty="0">
              <a:solidFill>
                <a:srgbClr val="FFFF00"/>
              </a:solidFill>
            </a:endParaRPr>
          </a:p>
        </p:txBody>
      </p:sp>
      <p:sp>
        <p:nvSpPr>
          <p:cNvPr id="4" name="Rectangle 3"/>
          <p:cNvSpPr/>
          <p:nvPr/>
        </p:nvSpPr>
        <p:spPr>
          <a:xfrm>
            <a:off x="0" y="879583"/>
            <a:ext cx="8770374" cy="128753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Rule creator must specify the Activity Pattern</a:t>
            </a:r>
          </a:p>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Other attributes are taken from the Activity Pattern</a:t>
            </a:r>
          </a:p>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Can be overridden by rule creator</a:t>
            </a:r>
          </a:p>
        </p:txBody>
      </p:sp>
      <p:pic>
        <p:nvPicPr>
          <p:cNvPr id="2" name="Picture 1"/>
          <p:cNvPicPr>
            <a:picLocks noChangeAspect="1"/>
          </p:cNvPicPr>
          <p:nvPr/>
        </p:nvPicPr>
        <p:blipFill>
          <a:blip r:embed="rId3"/>
          <a:stretch>
            <a:fillRect/>
          </a:stretch>
        </p:blipFill>
        <p:spPr>
          <a:xfrm>
            <a:off x="875342" y="2167115"/>
            <a:ext cx="7143750" cy="2571750"/>
          </a:xfrm>
          <a:prstGeom prst="rect">
            <a:avLst/>
          </a:prstGeom>
        </p:spPr>
      </p:pic>
    </p:spTree>
    <p:extLst>
      <p:ext uri="{BB962C8B-B14F-4D97-AF65-F5344CB8AC3E}">
        <p14:creationId xmlns:p14="http://schemas.microsoft.com/office/powerpoint/2010/main" val="190773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Action – Set a Field value</a:t>
            </a:r>
            <a:endParaRPr lang="en-US" dirty="0">
              <a:solidFill>
                <a:srgbClr val="FFFF00"/>
              </a:solidFill>
            </a:endParaRPr>
          </a:p>
        </p:txBody>
      </p:sp>
      <p:sp>
        <p:nvSpPr>
          <p:cNvPr id="4" name="Rectangle 3"/>
          <p:cNvSpPr/>
          <p:nvPr/>
        </p:nvSpPr>
        <p:spPr>
          <a:xfrm>
            <a:off x="0" y="879583"/>
            <a:ext cx="8770374" cy="223138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Rule creator must specify:</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 field to set</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 value to set</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Whether to set a new value for a field that already has a value ( “Set Only if Field is Blank”)</a:t>
            </a: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494918" y="2886808"/>
            <a:ext cx="3638550" cy="1714500"/>
          </a:xfrm>
          <a:prstGeom prst="rect">
            <a:avLst/>
          </a:prstGeom>
        </p:spPr>
      </p:pic>
    </p:spTree>
    <p:extLst>
      <p:ext uri="{BB962C8B-B14F-4D97-AF65-F5344CB8AC3E}">
        <p14:creationId xmlns:p14="http://schemas.microsoft.com/office/powerpoint/2010/main" val="237332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Action – Add a History Record</a:t>
            </a:r>
            <a:endParaRPr lang="en-US" dirty="0">
              <a:solidFill>
                <a:srgbClr val="FFFF00"/>
              </a:solidFill>
            </a:endParaRPr>
          </a:p>
        </p:txBody>
      </p:sp>
      <p:sp>
        <p:nvSpPr>
          <p:cNvPr id="4" name="Rectangle 3"/>
          <p:cNvSpPr/>
          <p:nvPr/>
        </p:nvSpPr>
        <p:spPr>
          <a:xfrm>
            <a:off x="0" y="879583"/>
            <a:ext cx="8770374" cy="449353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History records timestamp significant actions</a:t>
            </a:r>
          </a:p>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Rule creator must specify:</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 type of history event</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 description of this history event</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Related To, which is only Claim</a:t>
            </a:r>
          </a:p>
          <a:p>
            <a:pPr marL="285750"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History types include:</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Activity due date change</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Approval or rejection</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Policy edited</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Reserve created </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And so on</a:t>
            </a: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491928" y="1736986"/>
            <a:ext cx="4003143" cy="1817583"/>
          </a:xfrm>
          <a:prstGeom prst="rect">
            <a:avLst/>
          </a:prstGeom>
        </p:spPr>
      </p:pic>
    </p:spTree>
    <p:extLst>
      <p:ext uri="{BB962C8B-B14F-4D97-AF65-F5344CB8AC3E}">
        <p14:creationId xmlns:p14="http://schemas.microsoft.com/office/powerpoint/2010/main" val="270773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Creating Activities with business activity rules</a:t>
            </a:r>
          </a:p>
        </p:txBody>
      </p:sp>
      <p:sp>
        <p:nvSpPr>
          <p:cNvPr id="4" name="Slide Number Placeholder 3"/>
          <p:cNvSpPr>
            <a:spLocks noGrp="1"/>
          </p:cNvSpPr>
          <p:nvPr>
            <p:ph type="sldNum" sz="quarter" idx="16"/>
          </p:nvPr>
        </p:nvSpPr>
        <p:spPr/>
        <p:txBody>
          <a:bodyPr/>
          <a:lstStyle/>
          <a:p>
            <a:fld id="{2EFEF571-C9B4-4D92-A7F7-315B894862A8}" type="slidenum">
              <a:rPr lang="en-US" smtClean="0"/>
              <a:pPr/>
              <a:t>17</a:t>
            </a:fld>
            <a:endParaRPr lang="en-US" dirty="0"/>
          </a:p>
        </p:txBody>
      </p:sp>
    </p:spTree>
    <p:extLst>
      <p:ext uri="{BB962C8B-B14F-4D97-AF65-F5344CB8AC3E}">
        <p14:creationId xmlns:p14="http://schemas.microsoft.com/office/powerpoint/2010/main" val="166715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Migrating business activity rules</a:t>
            </a:r>
            <a:endParaRPr lang="en-US" dirty="0">
              <a:solidFill>
                <a:srgbClr val="FFFF00"/>
              </a:solidFill>
            </a:endParaRPr>
          </a:p>
        </p:txBody>
      </p:sp>
      <p:sp>
        <p:nvSpPr>
          <p:cNvPr id="4" name="Rectangle 3"/>
          <p:cNvSpPr/>
          <p:nvPr/>
        </p:nvSpPr>
        <p:spPr>
          <a:xfrm>
            <a:off x="0" y="879583"/>
            <a:ext cx="8770374" cy="200054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Create and test in a development environment, then migrate to the production environment.</a:t>
            </a:r>
          </a:p>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Business activity rules can be created in the production environment</a:t>
            </a:r>
          </a:p>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Useful for urgent situations like catastrophe management</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27667" y="2595093"/>
            <a:ext cx="8039100" cy="2400300"/>
          </a:xfrm>
          <a:prstGeom prst="rect">
            <a:avLst/>
          </a:prstGeom>
        </p:spPr>
      </p:pic>
    </p:spTree>
    <p:extLst>
      <p:ext uri="{BB962C8B-B14F-4D97-AF65-F5344CB8AC3E}">
        <p14:creationId xmlns:p14="http://schemas.microsoft.com/office/powerpoint/2010/main" val="408332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Business activity rule life cycle</a:t>
            </a:r>
            <a:endParaRPr lang="en-US" dirty="0">
              <a:solidFill>
                <a:srgbClr val="FFFF00"/>
              </a:solidFill>
            </a:endParaRPr>
          </a:p>
        </p:txBody>
      </p:sp>
      <p:sp>
        <p:nvSpPr>
          <p:cNvPr id="4" name="Rectangle 3"/>
          <p:cNvSpPr/>
          <p:nvPr/>
        </p:nvSpPr>
        <p:spPr>
          <a:xfrm>
            <a:off x="0" y="879583"/>
            <a:ext cx="4267200" cy="407803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On Development server:</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Draft – Business rule has been created but not yet be complete or tested.</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Staged – Business rule has been tested and is ready for deployment</a:t>
            </a:r>
          </a:p>
          <a:p>
            <a:pPr marL="285750"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On Production server:</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Approved – Business rule is ready for deployment</a:t>
            </a:r>
          </a:p>
          <a:p>
            <a:pPr marL="895335" lvl="1" indent="-285750">
              <a:lnSpc>
                <a:spcPct val="150000"/>
              </a:lnSpc>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Deployed – rule is executing</a:t>
            </a: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314193" y="1231490"/>
            <a:ext cx="4743485" cy="685800"/>
          </a:xfrm>
          <a:prstGeom prst="rect">
            <a:avLst/>
          </a:prstGeom>
        </p:spPr>
      </p:pic>
      <p:pic>
        <p:nvPicPr>
          <p:cNvPr id="5" name="Picture 4"/>
          <p:cNvPicPr>
            <a:picLocks noChangeAspect="1"/>
          </p:cNvPicPr>
          <p:nvPr/>
        </p:nvPicPr>
        <p:blipFill>
          <a:blip r:embed="rId4"/>
          <a:stretch>
            <a:fillRect/>
          </a:stretch>
        </p:blipFill>
        <p:spPr>
          <a:xfrm>
            <a:off x="4267200" y="2467331"/>
            <a:ext cx="4762500" cy="1752600"/>
          </a:xfrm>
          <a:prstGeom prst="rect">
            <a:avLst/>
          </a:prstGeom>
        </p:spPr>
      </p:pic>
    </p:spTree>
    <p:extLst>
      <p:ext uri="{BB962C8B-B14F-4D97-AF65-F5344CB8AC3E}">
        <p14:creationId xmlns:p14="http://schemas.microsoft.com/office/powerpoint/2010/main" val="27128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idx="4294967295"/>
          </p:nvPr>
        </p:nvSpPr>
        <p:spPr>
          <a:xfrm>
            <a:off x="457200" y="1691187"/>
            <a:ext cx="6019800" cy="1052596"/>
          </a:xfrm>
        </p:spPr>
        <p:txBody>
          <a:bodyPr/>
          <a:lstStyle/>
          <a:p>
            <a:r>
              <a:rPr lang="en-US" dirty="0"/>
              <a:t>Assessment Creation process</a:t>
            </a:r>
          </a:p>
        </p:txBody>
      </p:sp>
      <p:sp>
        <p:nvSpPr>
          <p:cNvPr id="6" name="Content Placeholder 3"/>
          <p:cNvSpPr txBox="1">
            <a:spLocks/>
          </p:cNvSpPr>
          <p:nvPr/>
        </p:nvSpPr>
        <p:spPr>
          <a:xfrm>
            <a:off x="254693" y="1084147"/>
            <a:ext cx="8385048" cy="3319272"/>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At the end of this session you will be able to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Explain the role of business activity rules in ClaimCenter</a:t>
            </a:r>
          </a:p>
          <a:p>
            <a:pPr marL="285750" indent="-285750">
              <a:buFont typeface="Arial" panose="020B0604020202020204" pitchFamily="34" charset="0"/>
              <a:buChar char="•"/>
            </a:pPr>
            <a:r>
              <a:rPr lang="en-US" dirty="0">
                <a:solidFill>
                  <a:schemeClr val="bg1"/>
                </a:solidFill>
              </a:rPr>
              <a:t>Write business activity rules to create activities, set fields, and add history records</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28885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chemeClr val="bg1"/>
                </a:solidFill>
              </a:rPr>
              <a:t>Objective</a:t>
            </a:r>
          </a:p>
        </p:txBody>
      </p:sp>
    </p:spTree>
    <p:extLst>
      <p:ext uri="{BB962C8B-B14F-4D97-AF65-F5344CB8AC3E}">
        <p14:creationId xmlns:p14="http://schemas.microsoft.com/office/powerpoint/2010/main" val="3132347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Exporting, downloading, and importing rules</a:t>
            </a:r>
            <a:endParaRPr lang="en-US" dirty="0">
              <a:solidFill>
                <a:srgbClr val="FFFF00"/>
              </a:solidFill>
            </a:endParaRPr>
          </a:p>
        </p:txBody>
      </p:sp>
      <p:sp>
        <p:nvSpPr>
          <p:cNvPr id="4" name="Rectangle 3"/>
          <p:cNvSpPr/>
          <p:nvPr/>
        </p:nvSpPr>
        <p:spPr>
          <a:xfrm>
            <a:off x="0" y="879583"/>
            <a:ext cx="8770374" cy="75405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On the Activity Rules page, you export and import rules </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30633" y="3071798"/>
            <a:ext cx="3366202" cy="200054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On the Import/Export status page, you download the rules for import in another environment</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955556" y="1376348"/>
            <a:ext cx="4248150" cy="1695450"/>
          </a:xfrm>
          <a:prstGeom prst="rect">
            <a:avLst/>
          </a:prstGeom>
        </p:spPr>
      </p:pic>
      <p:pic>
        <p:nvPicPr>
          <p:cNvPr id="5" name="Picture 4"/>
          <p:cNvPicPr>
            <a:picLocks noChangeAspect="1"/>
          </p:cNvPicPr>
          <p:nvPr/>
        </p:nvPicPr>
        <p:blipFill>
          <a:blip r:embed="rId4"/>
          <a:stretch>
            <a:fillRect/>
          </a:stretch>
        </p:blipFill>
        <p:spPr>
          <a:xfrm>
            <a:off x="3486952" y="3211963"/>
            <a:ext cx="5008119" cy="1720217"/>
          </a:xfrm>
          <a:prstGeom prst="rect">
            <a:avLst/>
          </a:prstGeom>
        </p:spPr>
      </p:pic>
    </p:spTree>
    <p:extLst>
      <p:ext uri="{BB962C8B-B14F-4D97-AF65-F5344CB8AC3E}">
        <p14:creationId xmlns:p14="http://schemas.microsoft.com/office/powerpoint/2010/main" val="669505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Review Question</a:t>
            </a:r>
            <a:endParaRPr lang="en-US" dirty="0">
              <a:solidFill>
                <a:srgbClr val="FFFF00"/>
              </a:solidFill>
            </a:endParaRPr>
          </a:p>
        </p:txBody>
      </p:sp>
      <p:sp>
        <p:nvSpPr>
          <p:cNvPr id="4" name="Rectangle 3"/>
          <p:cNvSpPr/>
          <p:nvPr/>
        </p:nvSpPr>
        <p:spPr>
          <a:xfrm>
            <a:off x="0" y="879583"/>
            <a:ext cx="9144000" cy="1446550"/>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What two types of objects can business activity rules create?</a:t>
            </a:r>
          </a:p>
          <a:p>
            <a:pPr marL="895335" lvl="1" indent="-285750">
              <a:lnSpc>
                <a:spcPct val="20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Activities and history records</a:t>
            </a: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070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Review Question</a:t>
            </a:r>
            <a:endParaRPr lang="en-US" dirty="0">
              <a:solidFill>
                <a:srgbClr val="FFFF00"/>
              </a:solidFill>
            </a:endParaRPr>
          </a:p>
        </p:txBody>
      </p:sp>
      <p:sp>
        <p:nvSpPr>
          <p:cNvPr id="4" name="Rectangle 3"/>
          <p:cNvSpPr/>
          <p:nvPr/>
        </p:nvSpPr>
        <p:spPr>
          <a:xfrm>
            <a:off x="0" y="879583"/>
            <a:ext cx="8770374"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What two restrictions are mandatory on a business activity rule?</a:t>
            </a:r>
          </a:p>
          <a:p>
            <a:pPr marL="895335" lvl="1" indent="-285750">
              <a:lnSpc>
                <a:spcPct val="20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Trigger entity ( restricts the business rule to respond to a specify entity)</a:t>
            </a:r>
          </a:p>
          <a:p>
            <a:pPr marL="895335" lvl="1" indent="-285750">
              <a:lnSpc>
                <a:spcPct val="20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Trigger action ( restricts the business rule to respond to creation, or update action)</a:t>
            </a:r>
          </a:p>
          <a:p>
            <a:pPr marL="895335" lvl="1" indent="-285750">
              <a:buFont typeface="Wingdings" panose="05000000000000000000" pitchFamily="2" charset="2"/>
              <a:buChar char="ü"/>
            </a:pP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01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Review Question</a:t>
            </a:r>
            <a:endParaRPr lang="en-US" dirty="0">
              <a:solidFill>
                <a:srgbClr val="FFFF00"/>
              </a:solidFill>
            </a:endParaRPr>
          </a:p>
        </p:txBody>
      </p:sp>
      <p:sp>
        <p:nvSpPr>
          <p:cNvPr id="4" name="Rectangle 3"/>
          <p:cNvSpPr/>
          <p:nvPr/>
        </p:nvSpPr>
        <p:spPr>
          <a:xfrm>
            <a:off x="0" y="879583"/>
            <a:ext cx="8770374" cy="2776401"/>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What does setting the Rule Condition to None accomplish?</a:t>
            </a:r>
          </a:p>
          <a:p>
            <a:pPr marL="895335" lvl="1" indent="-285750">
              <a:lnSpc>
                <a:spcPct val="200000"/>
              </a:lnSpc>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Setting the Rule Condition to None means that all entities which meet the Trigger Entity, the Trigger Action, and any Applies To values will be processed by this rule</a:t>
            </a:r>
          </a:p>
          <a:p>
            <a:pPr marL="895335" lvl="1" indent="-285750">
              <a:lnSpc>
                <a:spcPct val="200000"/>
              </a:lnSpc>
              <a:buFont typeface="Wingdings" panose="05000000000000000000" pitchFamily="2" charset="2"/>
              <a:buChar char="ü"/>
            </a:pP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2761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78403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Business Rules - Activities</a:t>
            </a:r>
          </a:p>
        </p:txBody>
      </p:sp>
      <p:sp>
        <p:nvSpPr>
          <p:cNvPr id="4" name="Slide Number Placeholder 3"/>
          <p:cNvSpPr>
            <a:spLocks noGrp="1"/>
          </p:cNvSpPr>
          <p:nvPr>
            <p:ph type="sldNum" sz="quarter" idx="16"/>
          </p:nvPr>
        </p:nvSpPr>
        <p:spPr/>
        <p:txBody>
          <a:bodyPr/>
          <a:lstStyle/>
          <a:p>
            <a:fld id="{2EFEF571-C9B4-4D92-A7F7-315B894862A8}" type="slidenum">
              <a:rPr lang="en-US" smtClean="0"/>
              <a:pPr/>
              <a:t>3</a:t>
            </a:fld>
            <a:endParaRPr lang="en-US" dirty="0"/>
          </a:p>
        </p:txBody>
      </p:sp>
    </p:spTree>
    <p:extLst>
      <p:ext uri="{BB962C8B-B14F-4D97-AF65-F5344CB8AC3E}">
        <p14:creationId xmlns:p14="http://schemas.microsoft.com/office/powerpoint/2010/main" val="101746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a:solidFill>
                  <a:schemeClr val="bg1"/>
                </a:solidFill>
              </a:rPr>
              <a:t>An activity is a task or unit of work involved in handling a claim (a to do list)</a:t>
            </a:r>
          </a:p>
          <a:p>
            <a:pPr marL="285750" indent="-285750">
              <a:buFont typeface="Arial" panose="020B0604020202020204" pitchFamily="34" charset="0"/>
              <a:buChar char="•"/>
            </a:pPr>
            <a:r>
              <a:rPr lang="en-US" dirty="0">
                <a:solidFill>
                  <a:schemeClr val="bg1"/>
                </a:solidFill>
              </a:rPr>
              <a:t>In ClaimCenter, activities are used to track the completion of tasks</a:t>
            </a:r>
          </a:p>
          <a:p>
            <a:pPr marL="285750" indent="-285750">
              <a:buFont typeface="Arial" panose="020B0604020202020204" pitchFamily="34" charset="0"/>
              <a:buChar char="•"/>
            </a:pPr>
            <a:r>
              <a:rPr lang="en-US" dirty="0">
                <a:solidFill>
                  <a:schemeClr val="bg1"/>
                </a:solidFill>
              </a:rPr>
              <a:t>Activities are created and assigned to groups and uses to complete</a:t>
            </a:r>
          </a:p>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Activities Review</a:t>
            </a:r>
          </a:p>
        </p:txBody>
      </p:sp>
      <p:pic>
        <p:nvPicPr>
          <p:cNvPr id="3" name="Picture 2"/>
          <p:cNvPicPr>
            <a:picLocks noChangeAspect="1"/>
          </p:cNvPicPr>
          <p:nvPr/>
        </p:nvPicPr>
        <p:blipFill>
          <a:blip r:embed="rId3"/>
          <a:stretch>
            <a:fillRect/>
          </a:stretch>
        </p:blipFill>
        <p:spPr>
          <a:xfrm>
            <a:off x="741118" y="2033744"/>
            <a:ext cx="7261222" cy="2585147"/>
          </a:xfrm>
          <a:prstGeom prst="rect">
            <a:avLst/>
          </a:prstGeom>
        </p:spPr>
      </p:pic>
    </p:spTree>
    <p:extLst>
      <p:ext uri="{BB962C8B-B14F-4D97-AF65-F5344CB8AC3E}">
        <p14:creationId xmlns:p14="http://schemas.microsoft.com/office/powerpoint/2010/main" val="23609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Business Activity Rules</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a:solidFill>
                  <a:schemeClr val="bg1"/>
                </a:solidFill>
              </a:rPr>
              <a:t> </a:t>
            </a:r>
          </a:p>
        </p:txBody>
      </p:sp>
      <p:sp>
        <p:nvSpPr>
          <p:cNvPr id="9" name="Rectangle 8"/>
          <p:cNvSpPr/>
          <p:nvPr/>
        </p:nvSpPr>
        <p:spPr>
          <a:xfrm>
            <a:off x="408038" y="1052692"/>
            <a:ext cx="8431161" cy="1200329"/>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Business activity rules are used to automatically create activities</a:t>
            </a:r>
          </a:p>
          <a:p>
            <a:pPr marL="285750"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Business activity rule definitions control when and what activities are created</a:t>
            </a:r>
          </a:p>
          <a:p>
            <a:pPr marL="285750"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Creating the rules requires only limited knowledge of the Guidewire data model</a:t>
            </a:r>
          </a:p>
        </p:txBody>
      </p:sp>
      <p:pic>
        <p:nvPicPr>
          <p:cNvPr id="2" name="Picture 1"/>
          <p:cNvPicPr>
            <a:picLocks noChangeAspect="1"/>
          </p:cNvPicPr>
          <p:nvPr/>
        </p:nvPicPr>
        <p:blipFill>
          <a:blip r:embed="rId3"/>
          <a:stretch>
            <a:fillRect/>
          </a:stretch>
        </p:blipFill>
        <p:spPr>
          <a:xfrm>
            <a:off x="75430" y="2544138"/>
            <a:ext cx="9096375" cy="1752600"/>
          </a:xfrm>
          <a:prstGeom prst="rect">
            <a:avLst/>
          </a:prstGeom>
        </p:spPr>
      </p:pic>
    </p:spTree>
    <p:extLst>
      <p:ext uri="{BB962C8B-B14F-4D97-AF65-F5344CB8AC3E}">
        <p14:creationId xmlns:p14="http://schemas.microsoft.com/office/powerpoint/2010/main" val="336486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lnSpc>
                <a:spcPct val="150000"/>
              </a:lnSpc>
              <a:buFont typeface="Arial" panose="020B0604020202020204" pitchFamily="34" charset="0"/>
              <a:buChar char="•"/>
            </a:pPr>
            <a:r>
              <a:rPr lang="en-US" dirty="0">
                <a:solidFill>
                  <a:schemeClr val="bg1"/>
                </a:solidFill>
              </a:rPr>
              <a:t>Can automatically create activities and history records</a:t>
            </a:r>
          </a:p>
          <a:p>
            <a:pPr marL="514350" lvl="1" indent="-285750">
              <a:lnSpc>
                <a:spcPct val="150000"/>
              </a:lnSpc>
            </a:pPr>
            <a:r>
              <a:rPr lang="en-US" dirty="0">
                <a:solidFill>
                  <a:schemeClr val="bg1"/>
                </a:solidFill>
              </a:rPr>
              <a:t>Can also change the value of fields on an object (claim or exposure)</a:t>
            </a:r>
          </a:p>
          <a:p>
            <a:pPr marL="285750" indent="-285750">
              <a:lnSpc>
                <a:spcPct val="150000"/>
              </a:lnSpc>
              <a:buFont typeface="Arial" panose="020B0604020202020204" pitchFamily="34" charset="0"/>
              <a:buChar char="•"/>
            </a:pPr>
            <a:r>
              <a:rPr lang="en-US" dirty="0">
                <a:solidFill>
                  <a:schemeClr val="bg1"/>
                </a:solidFill>
              </a:rPr>
              <a:t>Enable quick response to changing business needs without coding</a:t>
            </a:r>
          </a:p>
          <a:p>
            <a:pPr marL="285750" indent="-285750">
              <a:lnSpc>
                <a:spcPct val="150000"/>
              </a:lnSpc>
              <a:buFont typeface="Arial" panose="020B0604020202020204" pitchFamily="34" charset="0"/>
              <a:buChar char="•"/>
            </a:pPr>
            <a:r>
              <a:rPr lang="en-US" dirty="0">
                <a:solidFill>
                  <a:schemeClr val="bg1"/>
                </a:solidFill>
              </a:rPr>
              <a:t>Are managed in the ClaimCenter admiration UI</a:t>
            </a:r>
          </a:p>
          <a:p>
            <a:pPr marL="285750" indent="-285750">
              <a:lnSpc>
                <a:spcPct val="150000"/>
              </a:lnSpc>
              <a:buFont typeface="Arial" panose="020B0604020202020204" pitchFamily="34" charset="0"/>
              <a:buChar char="•"/>
            </a:pPr>
            <a:r>
              <a:rPr lang="en-US" dirty="0">
                <a:solidFill>
                  <a:schemeClr val="bg1"/>
                </a:solidFill>
              </a:rPr>
              <a:t>Can be deployed immediately, without server downtime</a:t>
            </a:r>
          </a:p>
          <a:p>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Business Activity Rules </a:t>
            </a: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a:solidFill>
                  <a:schemeClr val="bg1"/>
                </a:solidFill>
              </a:rPr>
              <a:t> </a:t>
            </a:r>
          </a:p>
        </p:txBody>
      </p:sp>
    </p:spTree>
    <p:extLst>
      <p:ext uri="{BB962C8B-B14F-4D97-AF65-F5344CB8AC3E}">
        <p14:creationId xmlns:p14="http://schemas.microsoft.com/office/powerpoint/2010/main" val="4785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506426" cy="2035950"/>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a:solidFill>
                  <a:schemeClr val="bg1"/>
                </a:solidFill>
              </a:rPr>
              <a:t>Can automatically create activities and history records </a:t>
            </a:r>
          </a:p>
          <a:p>
            <a:pPr marL="514350" lvl="1" indent="-285750"/>
            <a:r>
              <a:rPr lang="en-US" dirty="0">
                <a:solidFill>
                  <a:schemeClr val="bg1"/>
                </a:solidFill>
              </a:rPr>
              <a:t>Can also change the value of fields on an object ( claim or exposure)</a:t>
            </a:r>
          </a:p>
          <a:p>
            <a:pPr marL="285750" indent="-285750">
              <a:buFont typeface="Arial" panose="020B0604020202020204" pitchFamily="34" charset="0"/>
              <a:buChar char="•"/>
            </a:pPr>
            <a:r>
              <a:rPr lang="en-US" dirty="0">
                <a:solidFill>
                  <a:schemeClr val="bg1"/>
                </a:solidFill>
              </a:rPr>
              <a:t>Enable quick responses to changing business needs without coding</a:t>
            </a:r>
          </a:p>
          <a:p>
            <a:pPr marL="285750" indent="-285750">
              <a:buFont typeface="Arial" panose="020B0604020202020204" pitchFamily="34" charset="0"/>
              <a:buChar char="•"/>
            </a:pPr>
            <a:r>
              <a:rPr lang="en-US" dirty="0">
                <a:solidFill>
                  <a:schemeClr val="bg1"/>
                </a:solidFill>
              </a:rPr>
              <a:t>Are managed in the ClaimCenter administration UI</a:t>
            </a:r>
          </a:p>
          <a:p>
            <a:pPr marL="285750" indent="-285750">
              <a:buFont typeface="Arial" panose="020B0604020202020204" pitchFamily="34" charset="0"/>
              <a:buChar char="•"/>
            </a:pPr>
            <a:r>
              <a:rPr lang="en-US" dirty="0">
                <a:solidFill>
                  <a:schemeClr val="bg1"/>
                </a:solidFill>
              </a:rPr>
              <a:t>Can be deployed immediately, without server downtime.</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Business Activity Rules</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a:solidFill>
                  <a:schemeClr val="bg1"/>
                </a:solidFill>
              </a:rPr>
              <a:t> </a:t>
            </a:r>
          </a:p>
        </p:txBody>
      </p:sp>
      <p:pic>
        <p:nvPicPr>
          <p:cNvPr id="3" name="Picture 2"/>
          <p:cNvPicPr>
            <a:picLocks noChangeAspect="1"/>
          </p:cNvPicPr>
          <p:nvPr/>
        </p:nvPicPr>
        <p:blipFill>
          <a:blip r:embed="rId3"/>
          <a:stretch>
            <a:fillRect/>
          </a:stretch>
        </p:blipFill>
        <p:spPr>
          <a:xfrm>
            <a:off x="1037593" y="2699653"/>
            <a:ext cx="6553200" cy="1866900"/>
          </a:xfrm>
          <a:prstGeom prst="rect">
            <a:avLst/>
          </a:prstGeom>
        </p:spPr>
      </p:pic>
    </p:spTree>
    <p:extLst>
      <p:ext uri="{BB962C8B-B14F-4D97-AF65-F5344CB8AC3E}">
        <p14:creationId xmlns:p14="http://schemas.microsoft.com/office/powerpoint/2010/main" val="119668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Business Activity Rule User Interface</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a:solidFill>
                  <a:schemeClr val="bg1"/>
                </a:solidFill>
              </a:rPr>
              <a:t> </a:t>
            </a:r>
          </a:p>
        </p:txBody>
      </p:sp>
      <p:sp>
        <p:nvSpPr>
          <p:cNvPr id="8" name="Content Placeholder 3"/>
          <p:cNvSpPr txBox="1">
            <a:spLocks/>
          </p:cNvSpPr>
          <p:nvPr/>
        </p:nvSpPr>
        <p:spPr>
          <a:xfrm>
            <a:off x="133315" y="590019"/>
            <a:ext cx="8506426" cy="2035950"/>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a:solidFill>
                  <a:schemeClr val="bg1"/>
                </a:solidFill>
              </a:rPr>
              <a:t>Navigate to Administration </a:t>
            </a:r>
            <a:r>
              <a:rPr lang="en-US" dirty="0">
                <a:solidFill>
                  <a:schemeClr val="bg1"/>
                </a:solidFill>
                <a:sym typeface="Wingdings" panose="05000000000000000000" pitchFamily="2" charset="2"/>
              </a:rPr>
              <a:t> Business Settings  Business Rules  Activity Rules</a:t>
            </a:r>
          </a:p>
          <a:p>
            <a:pPr marL="285750" indent="-285750">
              <a:buFont typeface="Arial" panose="020B0604020202020204" pitchFamily="34" charset="0"/>
              <a:buChar char="•"/>
            </a:pPr>
            <a:r>
              <a:rPr lang="en-US" dirty="0">
                <a:solidFill>
                  <a:schemeClr val="bg1"/>
                </a:solidFill>
                <a:sym typeface="Wingdings" panose="05000000000000000000" pitchFamily="2" charset="2"/>
              </a:rPr>
              <a:t>Can filter to show specific rules</a:t>
            </a:r>
          </a:p>
          <a:p>
            <a:pPr marL="285750" indent="-285750">
              <a:buFont typeface="Arial" panose="020B0604020202020204" pitchFamily="34" charset="0"/>
              <a:buChar char="•"/>
            </a:pPr>
            <a:r>
              <a:rPr lang="en-US" dirty="0">
                <a:solidFill>
                  <a:schemeClr val="bg1"/>
                </a:solidFill>
                <a:sym typeface="Wingdings" panose="05000000000000000000" pitchFamily="2" charset="2"/>
              </a:rPr>
              <a:t>Can add, clone, export and import rules</a:t>
            </a:r>
          </a:p>
          <a:p>
            <a:pPr marL="285750" indent="-285750">
              <a:buFont typeface="Arial" panose="020B0604020202020204" pitchFamily="34" charset="0"/>
              <a:buChar char="•"/>
            </a:pPr>
            <a:r>
              <a:rPr lang="en-US" dirty="0">
                <a:solidFill>
                  <a:schemeClr val="bg1"/>
                </a:solidFill>
                <a:sym typeface="Wingdings" panose="05000000000000000000" pitchFamily="2" charset="2"/>
              </a:rPr>
              <a:t>Filters for a specific jurisdiction return jurisdiction where the value is All in addition to the jurisdiction</a:t>
            </a:r>
            <a:endParaRPr lang="en-US" dirty="0">
              <a:solidFill>
                <a:schemeClr val="bg1"/>
              </a:solidFill>
            </a:endParaRPr>
          </a:p>
        </p:txBody>
      </p:sp>
      <p:pic>
        <p:nvPicPr>
          <p:cNvPr id="2" name="Picture 1"/>
          <p:cNvPicPr>
            <a:picLocks noChangeAspect="1"/>
          </p:cNvPicPr>
          <p:nvPr/>
        </p:nvPicPr>
        <p:blipFill>
          <a:blip r:embed="rId3"/>
          <a:stretch>
            <a:fillRect/>
          </a:stretch>
        </p:blipFill>
        <p:spPr>
          <a:xfrm>
            <a:off x="641883" y="2924424"/>
            <a:ext cx="7997858" cy="1788253"/>
          </a:xfrm>
          <a:prstGeom prst="rect">
            <a:avLst/>
          </a:prstGeom>
        </p:spPr>
      </p:pic>
    </p:spTree>
    <p:extLst>
      <p:ext uri="{BB962C8B-B14F-4D97-AF65-F5344CB8AC3E}">
        <p14:creationId xmlns:p14="http://schemas.microsoft.com/office/powerpoint/2010/main" val="38860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FFFF00"/>
                </a:solidFill>
              </a:rPr>
              <a:t>Rule Definition : Basics</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a:solidFill>
                  <a:schemeClr val="bg1"/>
                </a:solidFill>
              </a:rPr>
              <a:t> </a:t>
            </a:r>
          </a:p>
        </p:txBody>
      </p:sp>
      <p:sp>
        <p:nvSpPr>
          <p:cNvPr id="4" name="Rectangle 3"/>
          <p:cNvSpPr/>
          <p:nvPr/>
        </p:nvSpPr>
        <p:spPr>
          <a:xfrm>
            <a:off x="0" y="525097"/>
            <a:ext cx="4595446" cy="5078313"/>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Every rule must have a:</a:t>
            </a:r>
          </a:p>
          <a:p>
            <a:pPr marL="895335" lvl="1"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Name</a:t>
            </a:r>
          </a:p>
          <a:p>
            <a:pPr marL="895335" lvl="1"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Description</a:t>
            </a:r>
          </a:p>
          <a:p>
            <a:pPr marL="895335" lvl="1"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Trigger entity</a:t>
            </a:r>
          </a:p>
          <a:p>
            <a:pPr marL="1504920" lvl="2"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The entity for which a rule executes</a:t>
            </a:r>
          </a:p>
          <a:p>
            <a:pPr marL="1504920" lvl="2"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Options include claim, exposure, </a:t>
            </a:r>
            <a:r>
              <a:rPr lang="en-US" sz="1800" dirty="0" err="1">
                <a:solidFill>
                  <a:schemeClr val="bg1"/>
                </a:solidFill>
                <a:latin typeface="Arial" panose="020B0604020202020204" pitchFamily="34" charset="0"/>
                <a:cs typeface="Arial" panose="020B0604020202020204" pitchFamily="34" charset="0"/>
              </a:rPr>
              <a:t>checkset</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recoveryset</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reserveset</a:t>
            </a:r>
            <a:r>
              <a:rPr lang="en-US" sz="1800" dirty="0">
                <a:solidFill>
                  <a:schemeClr val="bg1"/>
                </a:solidFill>
                <a:latin typeface="Arial" panose="020B0604020202020204" pitchFamily="34" charset="0"/>
                <a:cs typeface="Arial" panose="020B0604020202020204" pitchFamily="34" charset="0"/>
              </a:rPr>
              <a:t> and </a:t>
            </a:r>
            <a:r>
              <a:rPr lang="en-US" sz="1800" dirty="0" err="1">
                <a:solidFill>
                  <a:schemeClr val="bg1"/>
                </a:solidFill>
                <a:latin typeface="Arial" panose="020B0604020202020204" pitchFamily="34" charset="0"/>
                <a:cs typeface="Arial" panose="020B0604020202020204" pitchFamily="34" charset="0"/>
              </a:rPr>
              <a:t>recoveryreserveset</a:t>
            </a:r>
            <a:endParaRPr lang="en-US" sz="1800" dirty="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Trigger action</a:t>
            </a:r>
          </a:p>
          <a:p>
            <a:pPr marL="1504920" lvl="2"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The event which causes the rule to fire </a:t>
            </a:r>
          </a:p>
          <a:p>
            <a:pPr marL="1504920" lvl="2"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Options include creation, update and exception</a:t>
            </a:r>
          </a:p>
          <a:p>
            <a:pPr marL="1504920" lvl="2"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Action is tied to the trigger entity</a:t>
            </a:r>
          </a:p>
          <a:p>
            <a:pPr marL="895335" lvl="1" indent="-28575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Enabled status</a:t>
            </a:r>
          </a:p>
        </p:txBody>
      </p:sp>
      <p:pic>
        <p:nvPicPr>
          <p:cNvPr id="3" name="Picture 2"/>
          <p:cNvPicPr>
            <a:picLocks noChangeAspect="1"/>
          </p:cNvPicPr>
          <p:nvPr/>
        </p:nvPicPr>
        <p:blipFill>
          <a:blip r:embed="rId3"/>
          <a:stretch>
            <a:fillRect/>
          </a:stretch>
        </p:blipFill>
        <p:spPr>
          <a:xfrm>
            <a:off x="4728761" y="1522659"/>
            <a:ext cx="4194438" cy="2505075"/>
          </a:xfrm>
          <a:prstGeom prst="rect">
            <a:avLst/>
          </a:prstGeom>
        </p:spPr>
      </p:pic>
    </p:spTree>
    <p:extLst>
      <p:ext uri="{BB962C8B-B14F-4D97-AF65-F5344CB8AC3E}">
        <p14:creationId xmlns:p14="http://schemas.microsoft.com/office/powerpoint/2010/main" val="2067302526"/>
      </p:ext>
    </p:extLst>
  </p:cSld>
  <p:clrMapOvr>
    <a:masterClrMapping/>
  </p:clrMapOvr>
</p:sld>
</file>

<file path=ppt/theme/theme1.xml><?xml version="1.0" encoding="utf-8"?>
<a:theme xmlns:a="http://schemas.openxmlformats.org/drawingml/2006/main" name="Cognizant">
  <a:themeElements>
    <a:clrScheme name="Cognizant Color - New">
      <a:dk1>
        <a:srgbClr val="0033A0"/>
      </a:dk1>
      <a:lt1>
        <a:srgbClr val="FFFFFF"/>
      </a:lt1>
      <a:dk2>
        <a:srgbClr val="000000"/>
      </a:dk2>
      <a:lt2>
        <a:srgbClr val="FFFFFF"/>
      </a:lt2>
      <a:accent1>
        <a:srgbClr val="0033A0"/>
      </a:accent1>
      <a:accent2>
        <a:srgbClr val="00B140"/>
      </a:accent2>
      <a:accent3>
        <a:srgbClr val="FF8205"/>
      </a:accent3>
      <a:accent4>
        <a:srgbClr val="5C068C"/>
      </a:accent4>
      <a:accent5>
        <a:srgbClr val="840B55"/>
      </a:accent5>
      <a:accent6>
        <a:srgbClr val="F4633A"/>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8D6F96-F5F0-4882-9895-24D6EB0A168A}">
  <ds:schemaRefs>
    <ds:schemaRef ds:uri="http://schemas.microsoft.com/sharepoint/v3/contenttype/forms"/>
  </ds:schemaRefs>
</ds:datastoreItem>
</file>

<file path=customXml/itemProps2.xml><?xml version="1.0" encoding="utf-8"?>
<ds:datastoreItem xmlns:ds="http://schemas.openxmlformats.org/officeDocument/2006/customXml" ds:itemID="{C548C51B-0160-49BD-907C-D02DC2AE0853}">
  <ds:schemaRefs>
    <ds:schemaRef ds:uri="http://schemas.microsoft.com/office/2006/documentManagement/types"/>
    <ds:schemaRef ds:uri="http://schemas.microsoft.com/office/infopath/2007/PartnerControls"/>
    <ds:schemaRef ds:uri="http://purl.org/dc/dcmitype/"/>
    <ds:schemaRef ds:uri="http://schemas.microsoft.com/office/2006/metadata/properties"/>
    <ds:schemaRef ds:uri="http://www.w3.org/XML/1998/namespace"/>
    <ds:schemaRef ds:uri="http://schemas.openxmlformats.org/package/2006/metadata/core-properties"/>
    <ds:schemaRef ds:uri="ec2ac320-4691-4145-9221-fe31435db753"/>
    <ds:schemaRef ds:uri="http://purl.org/dc/terms/"/>
    <ds:schemaRef ds:uri="http://purl.org/dc/elements/1.1/"/>
  </ds:schemaRefs>
</ds:datastoreItem>
</file>

<file path=customXml/itemProps3.xml><?xml version="1.0" encoding="utf-8"?>
<ds:datastoreItem xmlns:ds="http://schemas.openxmlformats.org/officeDocument/2006/customXml" ds:itemID="{CDF52E50-AF56-43D6-80BE-A487CA7B53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a8859-07ab-46c5-a44f-5c9b86e92d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cog_PPT_16x9_180722-2</Template>
  <TotalTime>4366</TotalTime>
  <Words>2443</Words>
  <Application>Microsoft Office PowerPoint</Application>
  <PresentationFormat>On-screen Show (16:9)</PresentationFormat>
  <Paragraphs>202</Paragraphs>
  <Slides>24</Slides>
  <Notes>20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Cognizant</vt:lpstr>
      <vt:lpstr>1_Cognizant</vt:lpstr>
      <vt:lpstr>V10 Configuration</vt:lpstr>
      <vt:lpstr>Assessment Creation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Rajendran, Shanmugapriyan (Cognizant)</dc:creator>
  <cp:lastModifiedBy>N S, Saravana Prabhu (Cognizant)</cp:lastModifiedBy>
  <cp:revision>228</cp:revision>
  <cp:lastPrinted>2017-02-17T19:35:46Z</cp:lastPrinted>
  <dcterms:created xsi:type="dcterms:W3CDTF">2018-07-26T08:45:21Z</dcterms:created>
  <dcterms:modified xsi:type="dcterms:W3CDTF">2021-03-08T11:17:16Z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