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 id="2147483813" r:id="rId5"/>
  </p:sldMasterIdLst>
  <p:notesMasterIdLst>
    <p:notesMasterId r:id="rId28"/>
  </p:notesMasterIdLst>
  <p:handoutMasterIdLst>
    <p:handoutMasterId r:id="rId29"/>
  </p:handoutMasterIdLst>
  <p:sldIdLst>
    <p:sldId id="306" r:id="rId6"/>
    <p:sldId id="308" r:id="rId7"/>
    <p:sldId id="312" r:id="rId8"/>
    <p:sldId id="325" r:id="rId9"/>
    <p:sldId id="323" r:id="rId10"/>
    <p:sldId id="326" r:id="rId11"/>
    <p:sldId id="327" r:id="rId12"/>
    <p:sldId id="328" r:id="rId13"/>
    <p:sldId id="329" r:id="rId14"/>
    <p:sldId id="330" r:id="rId15"/>
    <p:sldId id="322" r:id="rId16"/>
    <p:sldId id="331" r:id="rId17"/>
    <p:sldId id="332" r:id="rId18"/>
    <p:sldId id="333" r:id="rId19"/>
    <p:sldId id="334" r:id="rId20"/>
    <p:sldId id="338" r:id="rId21"/>
    <p:sldId id="339" r:id="rId22"/>
    <p:sldId id="340" r:id="rId23"/>
    <p:sldId id="345" r:id="rId24"/>
    <p:sldId id="341" r:id="rId25"/>
    <p:sldId id="346" r:id="rId26"/>
    <p:sldId id="270" r:id="rId27"/>
  </p:sldIdLst>
  <p:sldSz cx="9144000" cy="5143500" type="screen16x9"/>
  <p:notesSz cx="9144000" cy="6858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33A"/>
    <a:srgbClr val="FF8F1C"/>
    <a:srgbClr val="840B55"/>
    <a:srgbClr val="C800A1"/>
    <a:srgbClr val="3C1053"/>
    <a:srgbClr val="5C068C"/>
    <a:srgbClr val="5C338C"/>
    <a:srgbClr val="3972FF"/>
    <a:srgbClr val="6BB445"/>
    <a:srgbClr val="4CB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36031-9938-4671-B3CC-954F4FFF185F}" v="1" dt="2021-04-02T13:30:22.117"/>
    <p1510:client id="{A7E00F98-0181-4408-8385-132C91C41D9E}" v="1" dt="2021-04-03T07:57:20.982"/>
    <p1510:client id="{F1D0BD49-AEF5-4CDE-8B16-7EB2AF1C93D0}" v="3" dt="2021-03-15T10:46:15.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Gomathi (Cognizant)" userId="S::888476@cognizant.com::b6919971-5880-47e8-9c5e-6dde3a413cb7" providerId="AD" clId="Web-{D4A672C6-800F-4D9C-AAE8-77DB5CF6A012}"/>
    <pc:docChg chg="modSld">
      <pc:chgData name="B, Gomathi (Cognizant)" userId="S::888476@cognizant.com::b6919971-5880-47e8-9c5e-6dde3a413cb7" providerId="AD" clId="Web-{D4A672C6-800F-4D9C-AAE8-77DB5CF6A012}" dt="2021-04-02T09:36:55.253" v="1"/>
      <pc:docMkLst>
        <pc:docMk/>
      </pc:docMkLst>
      <pc:sldChg chg="modNotes">
        <pc:chgData name="B, Gomathi (Cognizant)" userId="S::888476@cognizant.com::b6919971-5880-47e8-9c5e-6dde3a413cb7" providerId="AD" clId="Web-{D4A672C6-800F-4D9C-AAE8-77DB5CF6A012}" dt="2021-04-02T09:36:55.253" v="1"/>
        <pc:sldMkLst>
          <pc:docMk/>
          <pc:sldMk cId="3132347971" sldId="308"/>
        </pc:sldMkLst>
      </pc:sldChg>
    </pc:docChg>
  </pc:docChgLst>
  <pc:docChgLst>
    <pc:chgData name="V, Karthika (Cognizant)" userId="S::888560@cognizant.com::92f6c14f-ae2e-454e-8add-c8a00bcabdc3" providerId="AD" clId="Web-{A7E00F98-0181-4408-8385-132C91C41D9E}"/>
    <pc:docChg chg="modSld">
      <pc:chgData name="V, Karthika (Cognizant)" userId="S::888560@cognizant.com::92f6c14f-ae2e-454e-8add-c8a00bcabdc3" providerId="AD" clId="Web-{A7E00F98-0181-4408-8385-132C91C41D9E}" dt="2021-04-03T07:57:20.982" v="0" actId="14100"/>
      <pc:docMkLst>
        <pc:docMk/>
      </pc:docMkLst>
      <pc:sldChg chg="modSp">
        <pc:chgData name="V, Karthika (Cognizant)" userId="S::888560@cognizant.com::92f6c14f-ae2e-454e-8add-c8a00bcabdc3" providerId="AD" clId="Web-{A7E00F98-0181-4408-8385-132C91C41D9E}" dt="2021-04-03T07:57:20.982" v="0" actId="14100"/>
        <pc:sldMkLst>
          <pc:docMk/>
          <pc:sldMk cId="388609845" sldId="327"/>
        </pc:sldMkLst>
        <pc:picChg chg="mod">
          <ac:chgData name="V, Karthika (Cognizant)" userId="S::888560@cognizant.com::92f6c14f-ae2e-454e-8add-c8a00bcabdc3" providerId="AD" clId="Web-{A7E00F98-0181-4408-8385-132C91C41D9E}" dt="2021-04-03T07:57:20.982" v="0" actId="14100"/>
          <ac:picMkLst>
            <pc:docMk/>
            <pc:sldMk cId="388609845" sldId="327"/>
            <ac:picMk id="4" creationId="{00000000-0000-0000-0000-000000000000}"/>
          </ac:picMkLst>
        </pc:picChg>
      </pc:sldChg>
    </pc:docChg>
  </pc:docChgLst>
  <pc:docChgLst>
    <pc:chgData name="V, Karthika (Cognizant)" userId="S::888560@cognizant.com::92f6c14f-ae2e-454e-8add-c8a00bcabdc3" providerId="AD" clId="Web-{49936031-9938-4671-B3CC-954F4FFF185F}"/>
    <pc:docChg chg="modSld">
      <pc:chgData name="V, Karthika (Cognizant)" userId="S::888560@cognizant.com::92f6c14f-ae2e-454e-8add-c8a00bcabdc3" providerId="AD" clId="Web-{49936031-9938-4671-B3CC-954F4FFF185F}" dt="2021-04-02T13:30:22.117" v="0" actId="14100"/>
      <pc:docMkLst>
        <pc:docMk/>
      </pc:docMkLst>
      <pc:sldChg chg="modSp">
        <pc:chgData name="V, Karthika (Cognizant)" userId="S::888560@cognizant.com::92f6c14f-ae2e-454e-8add-c8a00bcabdc3" providerId="AD" clId="Web-{49936031-9938-4671-B3CC-954F4FFF185F}" dt="2021-04-02T13:30:22.117" v="0" actId="14100"/>
        <pc:sldMkLst>
          <pc:docMk/>
          <pc:sldMk cId="3596552478" sldId="331"/>
        </pc:sldMkLst>
        <pc:picChg chg="mod">
          <ac:chgData name="V, Karthika (Cognizant)" userId="S::888560@cognizant.com::92f6c14f-ae2e-454e-8add-c8a00bcabdc3" providerId="AD" clId="Web-{49936031-9938-4671-B3CC-954F4FFF185F}" dt="2021-04-02T13:30:22.117" v="0" actId="14100"/>
          <ac:picMkLst>
            <pc:docMk/>
            <pc:sldMk cId="3596552478" sldId="331"/>
            <ac:picMk id="2" creationId="{00000000-0000-0000-0000-000000000000}"/>
          </ac:picMkLst>
        </pc:picChg>
      </pc:sldChg>
    </pc:docChg>
  </pc:docChgLst>
  <pc:docChgLst>
    <pc:chgData name="M, Aasini (Cognizant)" userId="S::888068@cognizant.com::55ed88c3-ceaf-4e03-b435-379504192f72" providerId="AD" clId="Web-{F1D0BD49-AEF5-4CDE-8B16-7EB2AF1C93D0}"/>
    <pc:docChg chg="modSld">
      <pc:chgData name="M, Aasini (Cognizant)" userId="S::888068@cognizant.com::55ed88c3-ceaf-4e03-b435-379504192f72" providerId="AD" clId="Web-{F1D0BD49-AEF5-4CDE-8B16-7EB2AF1C93D0}" dt="2021-03-15T10:46:15.664" v="2" actId="1076"/>
      <pc:docMkLst>
        <pc:docMk/>
      </pc:docMkLst>
      <pc:sldChg chg="modSp">
        <pc:chgData name="M, Aasini (Cognizant)" userId="S::888068@cognizant.com::55ed88c3-ceaf-4e03-b435-379504192f72" providerId="AD" clId="Web-{F1D0BD49-AEF5-4CDE-8B16-7EB2AF1C93D0}" dt="2021-03-15T10:46:15.664" v="2" actId="1076"/>
        <pc:sldMkLst>
          <pc:docMk/>
          <pc:sldMk cId="3364861019" sldId="325"/>
        </pc:sldMkLst>
        <pc:grpChg chg="mod">
          <ac:chgData name="M, Aasini (Cognizant)" userId="S::888068@cognizant.com::55ed88c3-ceaf-4e03-b435-379504192f72" providerId="AD" clId="Web-{F1D0BD49-AEF5-4CDE-8B16-7EB2AF1C93D0}" dt="2021-03-15T10:46:15.664" v="2" actId="1076"/>
          <ac:grpSpMkLst>
            <pc:docMk/>
            <pc:sldMk cId="3364861019" sldId="325"/>
            <ac:grpSpMk id="19"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965504ED-601C-9F41-A2BB-A84CD9D575D8}" type="datetimeFigureOut">
              <a:rPr lang="en-US" smtClean="0"/>
              <a:t>4/3/2021</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4499A69-9E3B-7C4C-9E3F-523F007A72CB}" type="datetimeFigureOut">
              <a:rPr lang="en-US" smtClean="0"/>
              <a:t>4/3/2021</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cs typeface="Calibri"/>
              </a:rPr>
              <a:t> </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2</a:t>
            </a:fld>
            <a:endParaRPr lang="en-US"/>
          </a:p>
        </p:txBody>
      </p:sp>
    </p:spTree>
    <p:extLst>
      <p:ext uri="{BB962C8B-B14F-4D97-AF65-F5344CB8AC3E}">
        <p14:creationId xmlns:p14="http://schemas.microsoft.com/office/powerpoint/2010/main" val="153521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A reserve line can be thought of as an account set aside</a:t>
            </a:r>
            <a:r>
              <a:rPr lang="en-US" sz="1100" baseline="0"/>
              <a:t> for one specific of exposure processing. It contains both credits and debits and its total current “size” is equal to the credits minus the debits</a:t>
            </a:r>
          </a:p>
          <a:p>
            <a:endParaRPr lang="en-US" sz="1100" baseline="0"/>
          </a:p>
          <a:p>
            <a:r>
              <a:rPr lang="en-US" sz="1100" baseline="0"/>
              <a:t>There is no technical requirement for an exposure to have a reserve line. You can create and even close exposures without creating reserve lines. However, you cannot make payments to claimants without reserve lines attached to an exposure.</a:t>
            </a:r>
          </a:p>
          <a:p>
            <a:endParaRPr lang="en-US" sz="1100" baseline="0"/>
          </a:p>
          <a:p>
            <a:r>
              <a:rPr lang="en-US" sz="1100" baseline="0"/>
              <a:t>Reserve lines are defined by the exposure, cost type and the cost category. An exposure may have multiple reserve lines. In this example, the exposure on the collision coverage for John Means has two separate reserve lines; one for the Claim Cost with a category of Auto body and the second for Claim Expense with a category or Vehicle Inspection</a:t>
            </a:r>
          </a:p>
          <a:p>
            <a:endParaRPr lang="en-US" sz="1100" baseline="0"/>
          </a:p>
          <a:p>
            <a:r>
              <a:rPr lang="en-US" sz="1100" baseline="0"/>
              <a:t>ClaimCenter also allows for: reserve lines directly against the claim, although this type of reserve line is rarely used</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12</a:t>
            </a:fld>
            <a:endParaRPr lang="en-US"/>
          </a:p>
        </p:txBody>
      </p:sp>
    </p:spTree>
    <p:extLst>
      <p:ext uri="{BB962C8B-B14F-4D97-AF65-F5344CB8AC3E}">
        <p14:creationId xmlns:p14="http://schemas.microsoft.com/office/powerpoint/2010/main" val="780755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Reserve rules can</a:t>
            </a:r>
            <a:r>
              <a:rPr lang="en-US" sz="1100" baseline="0"/>
              <a:t> automate the process of creating reserves. This can be useful when the type and number of reserves is consistent and known for a specific type of exposure. For example, the insurer may know that an exposure with a loss type of auto, the exposure of type of vehicle and an exposure segment of low complexity; requires a single reserve line of $1,000,00. if this amount is consistent for that type of exposure, then reserve rules can be used to create that reserve automatically</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13</a:t>
            </a:fld>
            <a:endParaRPr lang="en-US"/>
          </a:p>
        </p:txBody>
      </p:sp>
    </p:spTree>
    <p:extLst>
      <p:ext uri="{BB962C8B-B14F-4D97-AF65-F5344CB8AC3E}">
        <p14:creationId xmlns:p14="http://schemas.microsoft.com/office/powerpoint/2010/main" val="4048448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The </a:t>
            </a:r>
            <a:r>
              <a:rPr lang="en-US" sz="1100" err="1"/>
              <a:t>ReserveRules</a:t>
            </a:r>
            <a:r>
              <a:rPr lang="en-US" sz="1100"/>
              <a:t> user interfaces is in the Administration</a:t>
            </a:r>
            <a:r>
              <a:rPr lang="en-US" sz="1100" baseline="0"/>
              <a:t> screens under Business Settings </a:t>
            </a:r>
            <a:r>
              <a:rPr lang="en-US" sz="1100" baseline="0">
                <a:sym typeface="Wingdings" panose="05000000000000000000" pitchFamily="2" charset="2"/>
              </a:rPr>
              <a:t> Business Rules and is similar to the Exposure Rules user interface. The screens shows all the defined reserve rules. But you can filer the list of reserve rules just like the exposure rules. The reserve rules screen also shows the status of the rule ( is it running in the environment) whether it is staged or draft, the version number, the triggering entity which is always Exposure and the triggering action which is always creation.</a:t>
            </a:r>
          </a:p>
          <a:p>
            <a:endParaRPr lang="en-US" sz="1100" baseline="0">
              <a:sym typeface="Wingdings" panose="05000000000000000000" pitchFamily="2" charset="2"/>
            </a:endParaRPr>
          </a:p>
          <a:p>
            <a:r>
              <a:rPr lang="en-US" sz="1100" baseline="0">
                <a:sym typeface="Wingdings" panose="05000000000000000000" pitchFamily="2" charset="2"/>
              </a:rPr>
              <a:t>From this screen, you can add or clone rules. Click the rule name to open the Rule screen and click edit</a:t>
            </a:r>
          </a:p>
          <a:p>
            <a:endParaRPr lang="en-US" sz="1100" baseline="0">
              <a:sym typeface="Wingdings" panose="05000000000000000000" pitchFamily="2" charset="2"/>
            </a:endParaRPr>
          </a:p>
          <a:p>
            <a:endParaRPr lang="en-US" sz="1100" baseline="0">
              <a:sym typeface="Wingdings" panose="05000000000000000000" pitchFamily="2" charset="2"/>
            </a:endParaRPr>
          </a:p>
          <a:p>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14</a:t>
            </a:fld>
            <a:endParaRPr lang="en-US"/>
          </a:p>
        </p:txBody>
      </p:sp>
    </p:spTree>
    <p:extLst>
      <p:ext uri="{BB962C8B-B14F-4D97-AF65-F5344CB8AC3E}">
        <p14:creationId xmlns:p14="http://schemas.microsoft.com/office/powerpoint/2010/main" val="3178055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Reserve rules are defined by a name, the triggering entity and the triggering</a:t>
            </a:r>
            <a:r>
              <a:rPr lang="en-US" sz="1100" baseline="0"/>
              <a:t> action with an optional description. For reserve rules, the triggering entity is always Exposure and is pre-set. The triggering action determines what type of action triggers the rule to run. Because the triggering action is pre-set to creation any time Exposure is created. The reserve rules will be evaluated.</a:t>
            </a:r>
          </a:p>
          <a:p>
            <a:endParaRPr lang="en-US" sz="1100" baseline="0"/>
          </a:p>
          <a:p>
            <a:r>
              <a:rPr lang="en-US" sz="1100" baseline="0"/>
              <a:t>You can also set the enabled status to yes or no. if the status is set to no, then it will not be executed.</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15</a:t>
            </a:fld>
            <a:endParaRPr lang="en-US"/>
          </a:p>
        </p:txBody>
      </p:sp>
    </p:spTree>
    <p:extLst>
      <p:ext uri="{BB962C8B-B14F-4D97-AF65-F5344CB8AC3E}">
        <p14:creationId xmlns:p14="http://schemas.microsoft.com/office/powerpoint/2010/main" val="215351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Reserve rules</a:t>
            </a:r>
            <a:r>
              <a:rPr lang="en-US" sz="1100" baseline="0"/>
              <a:t> are always evaluated when an Exposure is created. You can restrict the conditions on which the rule applies by specifying Loss Types, Policy Types, Claim Jurisdictions, Exposure Type and Exposure Segments. Setting those values restricts or limits the application of the rule. If an Exposure is created which does not match the criteria specified in the Applies To section the rule will not be executed for that incident.</a:t>
            </a:r>
          </a:p>
          <a:p>
            <a:endParaRPr lang="en-US" sz="1100" baseline="0"/>
          </a:p>
          <a:p>
            <a:r>
              <a:rPr lang="en-US" sz="1100" baseline="0"/>
              <a:t>This section is the first of two sections that restrict when the rule is executed. It is also the more user-friendly of the two because it exposes each of the types that can be used along with the valid values. All the user needs to do is select which types and the values that they want to use to restrict the application the rule</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16</a:t>
            </a:fld>
            <a:endParaRPr lang="en-US"/>
          </a:p>
        </p:txBody>
      </p:sp>
    </p:spTree>
    <p:extLst>
      <p:ext uri="{BB962C8B-B14F-4D97-AF65-F5344CB8AC3E}">
        <p14:creationId xmlns:p14="http://schemas.microsoft.com/office/powerpoint/2010/main" val="2645040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To further limit</a:t>
            </a:r>
            <a:r>
              <a:rPr lang="en-US" sz="1100" baseline="0"/>
              <a:t> the application of a rule, you can specify Rule Conditions. If the Rule Condition is set to none. The rule is not restricted further than you have already specified with the entity, trigger action.</a:t>
            </a:r>
          </a:p>
          <a:p>
            <a:endParaRPr lang="en-US" sz="1100" baseline="0"/>
          </a:p>
          <a:p>
            <a:r>
              <a:rPr lang="en-US" sz="1100" baseline="0"/>
              <a:t>You can specify multiple conditions to be checked before the rule will execute. You can set that all the conditions must be true by using the And condition. You can use the Or condition to execute the rule if any of the conditions are true. You can also use a combination of both.</a:t>
            </a:r>
          </a:p>
          <a:p>
            <a:endParaRPr lang="en-US" sz="1100" baseline="0"/>
          </a:p>
          <a:p>
            <a:r>
              <a:rPr lang="en-US" sz="1100" baseline="0"/>
              <a:t>You can access entity specific data in the rule conditions by entering the entity name and using dot notation for data on the entity. Reserve rule conditions have access to the Exposure and Claim entities</a:t>
            </a:r>
          </a:p>
          <a:p>
            <a:endParaRPr lang="en-US" sz="1100" baseline="0"/>
          </a:p>
          <a:p>
            <a:r>
              <a:rPr lang="en-US" sz="1100" baseline="0"/>
              <a:t>In the example, the user wants to create a reserve only if the airbag was deployed. To enforce that restriction, the user adds a rule condition that checks that the </a:t>
            </a:r>
            <a:r>
              <a:rPr lang="en-US" sz="1100" baseline="0" err="1"/>
              <a:t>exposure.VehicleIncident.AirbagsDeployed</a:t>
            </a:r>
            <a:r>
              <a:rPr lang="en-US" sz="1100" baseline="0"/>
              <a:t> property is true. If it is true, the rule will execute </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17</a:t>
            </a:fld>
            <a:endParaRPr lang="en-US"/>
          </a:p>
        </p:txBody>
      </p:sp>
    </p:spTree>
    <p:extLst>
      <p:ext uri="{BB962C8B-B14F-4D97-AF65-F5344CB8AC3E}">
        <p14:creationId xmlns:p14="http://schemas.microsoft.com/office/powerpoint/2010/main" val="3130379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Actions are the “what to do” part of the business rules. When a candidate passes</a:t>
            </a:r>
            <a:r>
              <a:rPr lang="en-US" sz="1100" baseline="0"/>
              <a:t> all the restrictions then the action is executed. Remember that the restrictions include Applies To and the Riles conditions sections for the reserve rule.</a:t>
            </a:r>
          </a:p>
          <a:p>
            <a:endParaRPr lang="en-US" sz="1100" baseline="0"/>
          </a:p>
          <a:p>
            <a:r>
              <a:rPr lang="en-US" sz="1100" baseline="0"/>
              <a:t>There may be multiple actions for any reserve rule. This is useful when the user wants the rule to create multiple reserves for an exposure. For example, a vehicle exposure with a segment of mid-complexity may require a cost reserve for auto body repair and an expense reserve for inspection or other expenses. To create multiple reserves for an exposure from one rule, add multiple actions to the rule. </a:t>
            </a:r>
          </a:p>
          <a:p>
            <a:endParaRPr lang="en-US" sz="1100" baseline="0"/>
          </a:p>
          <a:p>
            <a:r>
              <a:rPr lang="en-US" sz="1100" baseline="0"/>
              <a:t>The amount of the new reserve may be either a fixed amount or can be specified to use the value of a defined script parameter. In the example, the amount uses the value of </a:t>
            </a:r>
            <a:r>
              <a:rPr lang="en-US" sz="1100" baseline="0" err="1"/>
              <a:t>InitialReservesForAutoMajorVehicleDamageBody</a:t>
            </a:r>
            <a:r>
              <a:rPr lang="en-US" sz="1100" baseline="0"/>
              <a:t>. When a script parameter is used for the value, the rule will use the current value of the parameter. If the value of the parameter is changed then the rule will use the new value. The rule would not need to be updated if the value needed to be changed. Only the script parameter would need to be changed.</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18</a:t>
            </a:fld>
            <a:endParaRPr lang="en-US"/>
          </a:p>
        </p:txBody>
      </p:sp>
    </p:spTree>
    <p:extLst>
      <p:ext uri="{BB962C8B-B14F-4D97-AF65-F5344CB8AC3E}">
        <p14:creationId xmlns:p14="http://schemas.microsoft.com/office/powerpoint/2010/main" val="1453995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20</a:t>
            </a:fld>
            <a:endParaRPr lang="en-US"/>
          </a:p>
        </p:txBody>
      </p:sp>
    </p:spTree>
    <p:extLst>
      <p:ext uri="{BB962C8B-B14F-4D97-AF65-F5344CB8AC3E}">
        <p14:creationId xmlns:p14="http://schemas.microsoft.com/office/powerpoint/2010/main" val="4050375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21</a:t>
            </a:fld>
            <a:endParaRPr lang="en-US"/>
          </a:p>
        </p:txBody>
      </p:sp>
    </p:spTree>
    <p:extLst>
      <p:ext uri="{BB962C8B-B14F-4D97-AF65-F5344CB8AC3E}">
        <p14:creationId xmlns:p14="http://schemas.microsoft.com/office/powerpoint/2010/main" val="290621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The Business rules</a:t>
            </a:r>
            <a:r>
              <a:rPr lang="en-US" sz="1100" baseline="0"/>
              <a:t> editor allows an administrative user to create rules that on some condition, create an activity, exposure or a reserve. This provides a mechanism that business analyst can use to respond to changing needs without writing program code or having it written and implemented. The rules are managed from the ClaimCenter administrative user interface. The rules can be designed, tested and deployed without any server downtime.</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3</a:t>
            </a:fld>
            <a:endParaRPr lang="en-US"/>
          </a:p>
        </p:txBody>
      </p:sp>
    </p:spTree>
    <p:extLst>
      <p:ext uri="{BB962C8B-B14F-4D97-AF65-F5344CB8AC3E}">
        <p14:creationId xmlns:p14="http://schemas.microsoft.com/office/powerpoint/2010/main" val="119878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An exposure</a:t>
            </a:r>
            <a:r>
              <a:rPr lang="en-US" sz="1100" baseline="0"/>
              <a:t> is the mechanism that ClaimCenter uses to track potential payments from one coverage to one claimant.</a:t>
            </a:r>
          </a:p>
          <a:p>
            <a:endParaRPr lang="en-US" sz="1100" baseline="0"/>
          </a:p>
          <a:p>
            <a:r>
              <a:rPr lang="en-US" sz="1100" baseline="0"/>
              <a:t>There are four primary elements within an exposure. First, the coverage from the policy that may cover the loss; next the claimant to whom payment may be made. Next the incident which is the item which was lost or damaged and lastly, the reserves lines which are amounts of money set aside to make the payments.</a:t>
            </a:r>
          </a:p>
          <a:p>
            <a:endParaRPr lang="en-US" sz="1100" baseline="0"/>
          </a:p>
          <a:p>
            <a:r>
              <a:rPr lang="en-US" sz="1100" baseline="0"/>
              <a:t>When an exposure is created, the user must specify the coverage the claimant and the incident.</a:t>
            </a:r>
          </a:p>
          <a:p>
            <a:endParaRPr lang="en-US" sz="1100" baseline="0"/>
          </a:p>
          <a:p>
            <a:r>
              <a:rPr lang="en-US" sz="1100" baseline="0"/>
              <a:t>Reserve lines, which are amounts of money set aside for expected payments may be added later as more information is gathered about the exposure. For example, early in the process of an auto accident claim, there would be a collision exposure for the insured and their vehicle. However, the adjuster may not know how much money should be set aside in the reserve line until after they receive a repair estimate</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4</a:t>
            </a:fld>
            <a:endParaRPr lang="en-US"/>
          </a:p>
        </p:txBody>
      </p:sp>
    </p:spTree>
    <p:extLst>
      <p:ext uri="{BB962C8B-B14F-4D97-AF65-F5344CB8AC3E}">
        <p14:creationId xmlns:p14="http://schemas.microsoft.com/office/powerpoint/2010/main" val="1724961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Busines</a:t>
            </a:r>
            <a:r>
              <a:rPr lang="en-US" sz="1100" baseline="0"/>
              <a:t>s rules can automate the process of creating exposures. This can be useful when the type and number of exposures is consistent and known for a specific type. For example, a personal auto collision claim will almost always need a collision exposure. The exposure business rules can automatically create that exposure</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5</a:t>
            </a:fld>
            <a:endParaRPr lang="en-US"/>
          </a:p>
        </p:txBody>
      </p:sp>
    </p:spTree>
    <p:extLst>
      <p:ext uri="{BB962C8B-B14F-4D97-AF65-F5344CB8AC3E}">
        <p14:creationId xmlns:p14="http://schemas.microsoft.com/office/powerpoint/2010/main" val="40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The exposure rules user interface is in the Administration</a:t>
            </a:r>
            <a:r>
              <a:rPr lang="en-US" sz="1100" baseline="0"/>
              <a:t> screens under Business Settings </a:t>
            </a:r>
            <a:r>
              <a:rPr lang="en-US" sz="1100" baseline="0">
                <a:sym typeface="Wingdings" panose="05000000000000000000" pitchFamily="2" charset="2"/>
              </a:rPr>
              <a:t> Business Rules. The screen shows all the defined exposure rules but you can filter the list of exposure rules by any of the properties in the filter section. Click Show Filters to see the list of available properties that you can use to filter the exposure rules list.</a:t>
            </a:r>
          </a:p>
          <a:p>
            <a:endParaRPr lang="en-US" sz="1100" baseline="0">
              <a:sym typeface="Wingdings" panose="05000000000000000000" pitchFamily="2" charset="2"/>
            </a:endParaRPr>
          </a:p>
          <a:p>
            <a:r>
              <a:rPr lang="en-US" sz="1100" baseline="0">
                <a:sym typeface="Wingdings" panose="05000000000000000000" pitchFamily="2" charset="2"/>
              </a:rPr>
              <a:t>The exposure rules screen shows the status of the rule (is it running in the environment) whether it is staged or draft. The version number the triggering entity, which is always incident and the triggering action which is always creation. From this screen, you can add or clone rules. To edit a rule, click the rule name to open the Rule screen and click edit.</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6</a:t>
            </a:fld>
            <a:endParaRPr lang="en-US"/>
          </a:p>
        </p:txBody>
      </p:sp>
    </p:spTree>
    <p:extLst>
      <p:ext uri="{BB962C8B-B14F-4D97-AF65-F5344CB8AC3E}">
        <p14:creationId xmlns:p14="http://schemas.microsoft.com/office/powerpoint/2010/main" val="41851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Exposure rules are</a:t>
            </a:r>
            <a:r>
              <a:rPr lang="en-US" sz="1100" baseline="0"/>
              <a:t> defined by a name, the triggering entity and the triggering action with an optional description. For exposure rules, the triggering entity is always Incident, which is pre-set. The triggering action determines what type of action triggers the rule to run. Because the triggering action is pre-set to creation, any time an incident is created. The exposure rules will be evaluated.</a:t>
            </a:r>
          </a:p>
          <a:p>
            <a:endParaRPr lang="en-US" sz="1100" baseline="0"/>
          </a:p>
          <a:p>
            <a:r>
              <a:rPr lang="en-US" sz="1100" baseline="0"/>
              <a:t>There is also the enabled status which is set to yes or no. If the status is set to no, then it will not be evaluated.</a:t>
            </a:r>
          </a:p>
        </p:txBody>
      </p:sp>
      <p:sp>
        <p:nvSpPr>
          <p:cNvPr id="4" name="Slide Number Placeholder 3"/>
          <p:cNvSpPr>
            <a:spLocks noGrp="1"/>
          </p:cNvSpPr>
          <p:nvPr>
            <p:ph type="sldNum" sz="quarter" idx="10"/>
          </p:nvPr>
        </p:nvSpPr>
        <p:spPr/>
        <p:txBody>
          <a:bodyPr/>
          <a:lstStyle/>
          <a:p>
            <a:fld id="{B02D6E04-3A2F-4B48-A297-666578EDF1B3}" type="slidenum">
              <a:rPr lang="en-US" smtClean="0"/>
              <a:t>7</a:t>
            </a:fld>
            <a:endParaRPr lang="en-US"/>
          </a:p>
        </p:txBody>
      </p:sp>
    </p:spTree>
    <p:extLst>
      <p:ext uri="{BB962C8B-B14F-4D97-AF65-F5344CB8AC3E}">
        <p14:creationId xmlns:p14="http://schemas.microsoft.com/office/powerpoint/2010/main" val="2898180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Exposure rules are always evaluated</a:t>
            </a:r>
            <a:r>
              <a:rPr lang="en-US" sz="1100" baseline="0"/>
              <a:t> when an incident is created. You can restrict the conditions on which the rule applies by specifying Loss Types, Policy Types, and Claim jurisdictions. Setting those values </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8</a:t>
            </a:fld>
            <a:endParaRPr lang="en-US"/>
          </a:p>
        </p:txBody>
      </p:sp>
    </p:spTree>
    <p:extLst>
      <p:ext uri="{BB962C8B-B14F-4D97-AF65-F5344CB8AC3E}">
        <p14:creationId xmlns:p14="http://schemas.microsoft.com/office/powerpoint/2010/main" val="85189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To further limit</a:t>
            </a:r>
            <a:r>
              <a:rPr lang="en-US" sz="1100" baseline="0"/>
              <a:t> the application of a rule, you can specify Rule conditions. If the Rule Condition is set to None, the rule is not restricted further than you have already specified with the applicability criteria.</a:t>
            </a:r>
          </a:p>
          <a:p>
            <a:endParaRPr lang="en-US" sz="1100" baseline="0"/>
          </a:p>
          <a:p>
            <a:r>
              <a:rPr lang="en-US" sz="1100" baseline="0"/>
              <a:t>You can specify multiple conditions to be evaluated before the rule will execute. You can set that all the conditions must be true by using the And condition. You can use the Or condition to execute the rule if any of the conditions are true or you can also use a combination of both.</a:t>
            </a:r>
          </a:p>
          <a:p>
            <a:endParaRPr lang="en-US" sz="1100" baseline="0"/>
          </a:p>
          <a:p>
            <a:r>
              <a:rPr lang="en-US" sz="1100" baseline="0"/>
              <a:t>You can access entity-specific data in the rule conditions by entering the entity name and using dot notation for data on the entity. In the example, the user does not want an Exposure created if the claim to which the incident belongs in a coverage in question state. To enforce that requirement, the user adds a rule condition that checks that the </a:t>
            </a:r>
            <a:r>
              <a:rPr lang="en-US" sz="1100" baseline="0" err="1"/>
              <a:t>incident.Claim.CoverageQuestion</a:t>
            </a:r>
            <a:r>
              <a:rPr lang="en-US" sz="1100" baseline="0"/>
              <a:t> property is false. If it is false, which means that claim is not in the coverage in question state, the rule will execute</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9</a:t>
            </a:fld>
            <a:endParaRPr lang="en-US"/>
          </a:p>
        </p:txBody>
      </p:sp>
    </p:spTree>
    <p:extLst>
      <p:ext uri="{BB962C8B-B14F-4D97-AF65-F5344CB8AC3E}">
        <p14:creationId xmlns:p14="http://schemas.microsoft.com/office/powerpoint/2010/main" val="2798258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Actions are the “what to do” part of</a:t>
            </a:r>
            <a:r>
              <a:rPr lang="en-US" sz="1100" baseline="0"/>
              <a:t> the business rules. When a candidate passes all the restrictions, then the action is executed. Remember that the restrictions include the Applies To and the Rules Conditions sections for the exposure rule.</a:t>
            </a:r>
          </a:p>
          <a:p>
            <a:endParaRPr lang="en-US" sz="1100" baseline="0"/>
          </a:p>
          <a:p>
            <a:r>
              <a:rPr lang="en-US" sz="1100" baseline="0"/>
              <a:t>There may be multiple actions for any exposure rule. This is useful in a case where a given incident would require multiple Exposures. This would be rare.</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10</a:t>
            </a:fld>
            <a:endParaRPr lang="en-US"/>
          </a:p>
        </p:txBody>
      </p:sp>
    </p:spTree>
    <p:extLst>
      <p:ext uri="{BB962C8B-B14F-4D97-AF65-F5344CB8AC3E}">
        <p14:creationId xmlns:p14="http://schemas.microsoft.com/office/powerpoint/2010/main" val="5577376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6"/>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2"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340648"/>
            <a:ext cx="5029200" cy="1403589"/>
          </a:xfrm>
        </p:spPr>
        <p:txBody>
          <a:bodyPr anchor="b">
            <a:spAutoFit/>
          </a:bodyPr>
          <a:lstStyle>
            <a:lvl1pPr algn="l">
              <a:defRPr sz="5067">
                <a:solidFill>
                  <a:schemeClr val="tx1"/>
                </a:solidFill>
              </a:defRPr>
            </a:lvl1pPr>
          </a:lstStyle>
          <a:p>
            <a:pPr lvl="0"/>
            <a:r>
              <a:rPr lang="en-US"/>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6"/>
            <a:ext cx="50292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a:t>Speaker’s Full Name</a:t>
            </a:r>
          </a:p>
          <a:p>
            <a:pPr lvl="1"/>
            <a:r>
              <a:rPr lang="en-US"/>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38041"/>
            <a:ext cx="50292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2019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1"/>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6"/>
            <a:ext cx="5029200" cy="1052596"/>
          </a:xfrm>
        </p:spPr>
        <p:txBody>
          <a:bodyPr anchor="b">
            <a:spAutoFit/>
          </a:bodyPr>
          <a:lstStyle>
            <a:lvl1pPr algn="l">
              <a:defRPr sz="3800">
                <a:solidFill>
                  <a:schemeClr val="bg1"/>
                </a:solidFill>
              </a:defRPr>
            </a:lvl1pPr>
          </a:lstStyle>
          <a:p>
            <a:pPr lvl="0"/>
            <a:r>
              <a:rPr lang="en-US"/>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5"/>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a:t>Speaker’s Full Name</a:t>
            </a:r>
          </a:p>
          <a:p>
            <a:pPr lvl="1"/>
            <a:r>
              <a:rPr lang="en-US"/>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2020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9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ue Cover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697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endParaRPr lang="en-US"/>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54909" y="4753617"/>
            <a:ext cx="2009169" cy="236038"/>
          </a:xfrm>
          <a:prstGeom prst="rect">
            <a:avLst/>
          </a:prstGeom>
        </p:spPr>
      </p:pic>
    </p:spTree>
    <p:extLst>
      <p:ext uri="{BB962C8B-B14F-4D97-AF65-F5344CB8AC3E}">
        <p14:creationId xmlns:p14="http://schemas.microsoft.com/office/powerpoint/2010/main" val="3880616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4909" y="4753617"/>
            <a:ext cx="2009169" cy="236038"/>
          </a:xfrm>
          <a:prstGeom prst="rect">
            <a:avLst/>
          </a:prstGeom>
        </p:spPr>
      </p:pic>
    </p:spTree>
    <p:extLst>
      <p:ext uri="{BB962C8B-B14F-4D97-AF65-F5344CB8AC3E}">
        <p14:creationId xmlns:p14="http://schemas.microsoft.com/office/powerpoint/2010/main" val="181457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1"/>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340196"/>
            <a:ext cx="5029200" cy="1403589"/>
          </a:xfrm>
        </p:spPr>
        <p:txBody>
          <a:bodyPr anchor="b">
            <a:spAutoFit/>
          </a:bodyPr>
          <a:lstStyle>
            <a:lvl1pPr algn="l">
              <a:defRPr sz="5067">
                <a:solidFill>
                  <a:schemeClr val="bg1"/>
                </a:solidFill>
              </a:defRPr>
            </a:lvl1pPr>
          </a:lstStyle>
          <a:p>
            <a:pPr lvl="0"/>
            <a:r>
              <a:rPr lang="en-US"/>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6"/>
            <a:ext cx="50292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a:t>Speaker’s Full Name</a:t>
            </a:r>
          </a:p>
          <a:p>
            <a:pPr lvl="1"/>
            <a:r>
              <a:rPr lang="en-US"/>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38041"/>
            <a:ext cx="50292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2020 Cognizant</a:t>
            </a:r>
          </a:p>
        </p:txBody>
      </p: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2" y="384048"/>
            <a:ext cx="2385905" cy="512064"/>
          </a:xfrm>
          <a:prstGeom prst="rect">
            <a:avLst/>
          </a:prstGeom>
        </p:spPr>
      </p:pic>
      <p:cxnSp>
        <p:nvCxnSpPr>
          <p:cNvPr id="9" name="Straight Connector 8">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51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hasCustomPrompt="1"/>
          </p:nvPr>
        </p:nvSpPr>
        <p:spPr/>
        <p:txBody>
          <a:bodyPr/>
          <a:lstStyle>
            <a:lvl1pPr>
              <a:defRPr>
                <a:solidFill>
                  <a:schemeClr val="bg1"/>
                </a:solidFill>
              </a:defRPr>
            </a:lvl1pPr>
          </a:lstStyle>
          <a:p>
            <a:r>
              <a:rPr lang="en-US"/>
              <a:t>Agenda</a:t>
            </a:r>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2020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a:t>Edit Master text styles</a:t>
            </a:r>
          </a:p>
          <a:p>
            <a:pPr lvl="1"/>
            <a:r>
              <a:rPr lang="en-US"/>
              <a:t>Second level</a:t>
            </a:r>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168898" y="60512"/>
            <a:ext cx="8423777" cy="463566"/>
          </a:xfrm>
        </p:spPr>
        <p:txBody>
          <a:bodyPr anchor="ctr"/>
          <a:lstStyle/>
          <a:p>
            <a:r>
              <a:rPr lang="en-US"/>
              <a:t>Click to edit Master title style</a:t>
            </a: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2020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solidFill>
                  <a:schemeClr val="accent2"/>
                </a:solidFill>
              </a:defRPr>
            </a:lvl1pPr>
          </a:lstStyle>
          <a:p>
            <a:fld id="{2EFEF571-C9B4-4D92-A7F7-315B894862A8}" type="slidenum">
              <a:rPr lang="en-US" smtClean="0"/>
              <a:pPr/>
              <a:t>‹#›</a:t>
            </a:fld>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6" y="4690872"/>
            <a:ext cx="83841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endParaRPr lang="en-US"/>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a:p>
        </p:txBody>
      </p: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6727" y="5977"/>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4267">
                <a:solidFill>
                  <a:schemeClr val="tx1"/>
                </a:solidFill>
              </a:defRPr>
            </a:lvl1pPr>
          </a:lstStyle>
          <a:p>
            <a:r>
              <a:rPr lang="en-US"/>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a:t>Name</a:t>
            </a:r>
            <a:br>
              <a:rPr lang="en-US"/>
            </a:br>
            <a:r>
              <a:rPr lang="en-US"/>
              <a:t>Email (optional)</a:t>
            </a:r>
          </a:p>
        </p:txBody>
      </p:sp>
      <p:sp>
        <p:nvSpPr>
          <p:cNvPr id="6" name="TextBox 5"/>
          <p:cNvSpPr txBox="1"/>
          <p:nvPr userDrawn="1"/>
        </p:nvSpPr>
        <p:spPr>
          <a:xfrm>
            <a:off x="3588155" y="-972272"/>
            <a:ext cx="184731" cy="584775"/>
          </a:xfrm>
          <a:prstGeom prst="rect">
            <a:avLst/>
          </a:prstGeom>
          <a:noFill/>
        </p:spPr>
        <p:txBody>
          <a:bodyPr wrap="none" rtlCol="0">
            <a:spAutoFit/>
          </a:bodyPr>
          <a:lstStyle/>
          <a:p>
            <a:endParaRPr lang="en-US" sz="320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9"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700"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6"/>
            <a:ext cx="9144000" cy="691515"/>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5"/>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a:t>Speaker’s Full Name</a:t>
            </a:r>
          </a:p>
          <a:p>
            <a:pPr lvl="1"/>
            <a:r>
              <a:rPr lang="en-US"/>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2020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5371" y="75616"/>
            <a:ext cx="4889002" cy="1109474"/>
          </a:xfrm>
          <a:prstGeom prst="rect">
            <a:avLst/>
          </a:prstGeom>
        </p:spPr>
      </p:pic>
    </p:spTree>
    <p:extLst>
      <p:ext uri="{BB962C8B-B14F-4D97-AF65-F5344CB8AC3E}">
        <p14:creationId xmlns:p14="http://schemas.microsoft.com/office/powerpoint/2010/main" val="56475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1000">
                <a:solidFill>
                  <a:schemeClr val="tx1"/>
                </a:solidFill>
              </a:defRPr>
            </a:lvl1pPr>
          </a:lstStyle>
          <a:p>
            <a:endParaRPr lang="en-US"/>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a:t>© 2019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725" r:id="rId3"/>
    <p:sldLayoutId id="2147483797" r:id="rId4"/>
    <p:sldLayoutId id="2147483709" r:id="rId5"/>
    <p:sldLayoutId id="2147483798" r:id="rId6"/>
    <p:sldLayoutId id="2147483799" r:id="rId7"/>
    <p:sldLayoutId id="2147483672" r:id="rId8"/>
  </p:sldLayoutIdLst>
  <p:hf hd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endParaRPr lang="en-US"/>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a:p>
        </p:txBody>
      </p:sp>
    </p:spTree>
    <p:extLst>
      <p:ext uri="{BB962C8B-B14F-4D97-AF65-F5344CB8AC3E}">
        <p14:creationId xmlns:p14="http://schemas.microsoft.com/office/powerpoint/2010/main" val="378466530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40" r:id="rId4"/>
    <p:sldLayoutId id="2147483841" r:id="rId5"/>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89BA5-003D-4606-9AE8-D61C2BE801A7}"/>
              </a:ext>
            </a:extLst>
          </p:cNvPr>
          <p:cNvSpPr>
            <a:spLocks noGrp="1"/>
          </p:cNvSpPr>
          <p:nvPr>
            <p:ph type="ctrTitle"/>
          </p:nvPr>
        </p:nvSpPr>
        <p:spPr>
          <a:xfrm>
            <a:off x="457199" y="1340196"/>
            <a:ext cx="6885297" cy="1403589"/>
          </a:xfrm>
        </p:spPr>
        <p:txBody>
          <a:bodyPr/>
          <a:lstStyle/>
          <a:p>
            <a:r>
              <a:rPr lang="en-US"/>
              <a:t>CC10 Configuration</a:t>
            </a:r>
          </a:p>
        </p:txBody>
      </p:sp>
      <p:sp>
        <p:nvSpPr>
          <p:cNvPr id="4" name="Subtitle 3">
            <a:extLst>
              <a:ext uri="{FF2B5EF4-FFF2-40B4-BE49-F238E27FC236}">
                <a16:creationId xmlns:a16="http://schemas.microsoft.com/office/drawing/2014/main" id="{5FB82D1F-7C95-47DF-91EF-DD59692DB27D}"/>
              </a:ext>
            </a:extLst>
          </p:cNvPr>
          <p:cNvSpPr>
            <a:spLocks noGrp="1"/>
          </p:cNvSpPr>
          <p:nvPr>
            <p:ph type="subTitle" idx="1"/>
          </p:nvPr>
        </p:nvSpPr>
        <p:spPr>
          <a:xfrm>
            <a:off x="457200" y="3300224"/>
            <a:ext cx="6248400" cy="738664"/>
          </a:xfrm>
        </p:spPr>
        <p:txBody>
          <a:bodyPr/>
          <a:lstStyle/>
          <a:p>
            <a:r>
              <a:rPr lang="en-US"/>
              <a:t>Business Rules – Exposures and Reserves</a:t>
            </a:r>
          </a:p>
        </p:txBody>
      </p:sp>
    </p:spTree>
    <p:extLst>
      <p:ext uri="{BB962C8B-B14F-4D97-AF65-F5344CB8AC3E}">
        <p14:creationId xmlns:p14="http://schemas.microsoft.com/office/powerpoint/2010/main" val="204866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Exposure Rule Definition: Actions</a:t>
            </a:r>
            <a:endParaRPr lang="en-US">
              <a:solidFill>
                <a:srgbClr val="FFFF00"/>
              </a:solidFill>
            </a:endParaRPr>
          </a:p>
        </p:txBody>
      </p:sp>
      <p:sp>
        <p:nvSpPr>
          <p:cNvPr id="4" name="Rectangle 3"/>
          <p:cNvSpPr/>
          <p:nvPr/>
        </p:nvSpPr>
        <p:spPr>
          <a:xfrm>
            <a:off x="0" y="879583"/>
            <a:ext cx="8770374" cy="1446550"/>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The only action available is Create Exposure</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Exposure rules may create multiple exposure</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Exposures can be assigned any valid combination of Coverage Type and Coverage Subtype</a:t>
            </a:r>
            <a:endParaRPr lang="en-US" sz="160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430295" y="2206854"/>
            <a:ext cx="4800600" cy="2438400"/>
          </a:xfrm>
          <a:prstGeom prst="rect">
            <a:avLst/>
          </a:prstGeom>
        </p:spPr>
      </p:pic>
    </p:spTree>
    <p:extLst>
      <p:ext uri="{BB962C8B-B14F-4D97-AF65-F5344CB8AC3E}">
        <p14:creationId xmlns:p14="http://schemas.microsoft.com/office/powerpoint/2010/main" val="91411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t>Reserve Creation </a:t>
            </a:r>
          </a:p>
          <a:p>
            <a:r>
              <a:rPr lang="en-US"/>
              <a:t>Business Rules </a:t>
            </a:r>
          </a:p>
        </p:txBody>
      </p:sp>
      <p:sp>
        <p:nvSpPr>
          <p:cNvPr id="4" name="Slide Number Placeholder 3"/>
          <p:cNvSpPr>
            <a:spLocks noGrp="1"/>
          </p:cNvSpPr>
          <p:nvPr>
            <p:ph type="sldNum" sz="quarter" idx="16"/>
          </p:nvPr>
        </p:nvSpPr>
        <p:spPr/>
        <p:txBody>
          <a:bodyPr/>
          <a:lstStyle/>
          <a:p>
            <a:fld id="{2EFEF571-C9B4-4D92-A7F7-315B894862A8}" type="slidenum">
              <a:rPr lang="en-US" smtClean="0"/>
              <a:pPr/>
              <a:t>11</a:t>
            </a:fld>
            <a:endParaRPr lang="en-US"/>
          </a:p>
        </p:txBody>
      </p:sp>
    </p:spTree>
    <p:extLst>
      <p:ext uri="{BB962C8B-B14F-4D97-AF65-F5344CB8AC3E}">
        <p14:creationId xmlns:p14="http://schemas.microsoft.com/office/powerpoint/2010/main" val="101746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Reserve Lines - Review</a:t>
            </a:r>
            <a:endParaRPr lang="en-US">
              <a:solidFill>
                <a:srgbClr val="FFFF00"/>
              </a:solidFill>
            </a:endParaRPr>
          </a:p>
        </p:txBody>
      </p:sp>
      <p:sp>
        <p:nvSpPr>
          <p:cNvPr id="4" name="Rectangle 3"/>
          <p:cNvSpPr/>
          <p:nvPr/>
        </p:nvSpPr>
        <p:spPr>
          <a:xfrm>
            <a:off x="133315" y="3696923"/>
            <a:ext cx="8770374" cy="892552"/>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A reserve line is an amount of money set aside for expected payments related to a given exposure</a:t>
            </a:r>
            <a:endParaRPr lang="en-US" sz="160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083919" y="762157"/>
            <a:ext cx="6086475" cy="2704920"/>
          </a:xfrm>
          <a:prstGeom prst="rect">
            <a:avLst/>
          </a:prstGeom>
        </p:spPr>
      </p:pic>
    </p:spTree>
    <p:extLst>
      <p:ext uri="{BB962C8B-B14F-4D97-AF65-F5344CB8AC3E}">
        <p14:creationId xmlns:p14="http://schemas.microsoft.com/office/powerpoint/2010/main" val="359655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Business rules for Reserve Lines</a:t>
            </a:r>
            <a:endParaRPr lang="en-US">
              <a:solidFill>
                <a:srgbClr val="FFFF00"/>
              </a:solidFill>
            </a:endParaRPr>
          </a:p>
        </p:txBody>
      </p:sp>
      <p:sp>
        <p:nvSpPr>
          <p:cNvPr id="4" name="Rectangle 3"/>
          <p:cNvSpPr/>
          <p:nvPr/>
        </p:nvSpPr>
        <p:spPr>
          <a:xfrm>
            <a:off x="0" y="879583"/>
            <a:ext cx="8770374" cy="1446550"/>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Business rules can automatically create reserve lines</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Business rule definitions control when and what reserve lines are created</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Administrators create the rules and require only limited knowledge of the Guidewire data model</a:t>
            </a:r>
            <a:endParaRPr lang="en-US" sz="160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394897" y="2323309"/>
            <a:ext cx="5019675" cy="1838325"/>
          </a:xfrm>
          <a:prstGeom prst="rect">
            <a:avLst/>
          </a:prstGeom>
        </p:spPr>
      </p:pic>
    </p:spTree>
    <p:extLst>
      <p:ext uri="{BB962C8B-B14F-4D97-AF65-F5344CB8AC3E}">
        <p14:creationId xmlns:p14="http://schemas.microsoft.com/office/powerpoint/2010/main" val="4125570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Reserve Rules User Interface</a:t>
            </a:r>
            <a:endParaRPr lang="en-US">
              <a:solidFill>
                <a:srgbClr val="FFFF00"/>
              </a:solidFill>
            </a:endParaRPr>
          </a:p>
        </p:txBody>
      </p:sp>
      <p:sp>
        <p:nvSpPr>
          <p:cNvPr id="4" name="Rectangle 3"/>
          <p:cNvSpPr/>
          <p:nvPr/>
        </p:nvSpPr>
        <p:spPr>
          <a:xfrm>
            <a:off x="0" y="879583"/>
            <a:ext cx="8770374" cy="1446550"/>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Navigate to Administration </a:t>
            </a:r>
            <a:r>
              <a:rPr lang="en-US" sz="1800">
                <a:solidFill>
                  <a:schemeClr val="bg1"/>
                </a:solidFill>
                <a:latin typeface="Arial" panose="020B0604020202020204" pitchFamily="34" charset="0"/>
                <a:cs typeface="Arial" panose="020B0604020202020204" pitchFamily="34" charset="0"/>
                <a:sym typeface="Wingdings" panose="05000000000000000000" pitchFamily="2" charset="2"/>
              </a:rPr>
              <a:t> Business Settings  Business Rules  Reserve Rules </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sym typeface="Wingdings" panose="05000000000000000000" pitchFamily="2" charset="2"/>
              </a:rPr>
              <a:t>Can filter to show specific rules</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sym typeface="Wingdings" panose="05000000000000000000" pitchFamily="2" charset="2"/>
              </a:rPr>
              <a:t>Can add, clone, export and import rules</a:t>
            </a:r>
            <a:endParaRPr lang="en-US" sz="160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00228" y="2732152"/>
            <a:ext cx="6505575" cy="1809750"/>
          </a:xfrm>
          <a:prstGeom prst="rect">
            <a:avLst/>
          </a:prstGeom>
        </p:spPr>
      </p:pic>
    </p:spTree>
    <p:extLst>
      <p:ext uri="{BB962C8B-B14F-4D97-AF65-F5344CB8AC3E}">
        <p14:creationId xmlns:p14="http://schemas.microsoft.com/office/powerpoint/2010/main" val="3732430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Reserve Rule Definition: Basics</a:t>
            </a:r>
            <a:endParaRPr lang="en-US">
              <a:solidFill>
                <a:srgbClr val="FFFF00"/>
              </a:solidFill>
            </a:endParaRPr>
          </a:p>
        </p:txBody>
      </p:sp>
      <p:sp>
        <p:nvSpPr>
          <p:cNvPr id="4" name="Rectangle 3"/>
          <p:cNvSpPr/>
          <p:nvPr/>
        </p:nvSpPr>
        <p:spPr>
          <a:xfrm>
            <a:off x="0" y="879583"/>
            <a:ext cx="5189838" cy="360149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Every rule has a:</a:t>
            </a:r>
          </a:p>
          <a:p>
            <a:pPr marL="895335" lvl="1" indent="-285750">
              <a:lnSpc>
                <a:spcPct val="15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Name  (required)</a:t>
            </a:r>
          </a:p>
          <a:p>
            <a:pPr marL="895335" lvl="1" indent="-285750">
              <a:lnSpc>
                <a:spcPct val="15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Description (optional)</a:t>
            </a:r>
          </a:p>
          <a:p>
            <a:pPr marL="895335" lvl="1" indent="-285750">
              <a:lnSpc>
                <a:spcPct val="15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Triggering entity</a:t>
            </a:r>
          </a:p>
          <a:p>
            <a:pPr marL="895335" lvl="1" indent="-285750">
              <a:lnSpc>
                <a:spcPct val="15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Triggering action</a:t>
            </a:r>
          </a:p>
          <a:p>
            <a:pPr marL="285750" indent="-285750">
              <a:lnSpc>
                <a:spcPct val="150000"/>
              </a:lnSpc>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Triggering entity is always Exposure</a:t>
            </a:r>
          </a:p>
          <a:p>
            <a:pPr marL="285750" indent="-285750">
              <a:lnSpc>
                <a:spcPct val="150000"/>
              </a:lnSpc>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Triggering action is always Creation</a:t>
            </a:r>
          </a:p>
          <a:p>
            <a:pPr marL="285750" indent="-285750">
              <a:lnSpc>
                <a:spcPct val="150000"/>
              </a:lnSpc>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Rules may be enabled or disabled</a:t>
            </a:r>
          </a:p>
          <a:p>
            <a:pPr marL="895335" lvl="1" indent="-285750">
              <a:lnSpc>
                <a:spcPct val="150000"/>
              </a:lnSpc>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4665191" y="879583"/>
            <a:ext cx="3619500" cy="2333625"/>
          </a:xfrm>
          <a:prstGeom prst="rect">
            <a:avLst/>
          </a:prstGeom>
        </p:spPr>
      </p:pic>
    </p:spTree>
    <p:extLst>
      <p:ext uri="{BB962C8B-B14F-4D97-AF65-F5344CB8AC3E}">
        <p14:creationId xmlns:p14="http://schemas.microsoft.com/office/powerpoint/2010/main" val="242453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Reserve Rule Definition: Applies To</a:t>
            </a:r>
            <a:endParaRPr lang="en-US">
              <a:solidFill>
                <a:srgbClr val="FFFF00"/>
              </a:solidFill>
            </a:endParaRPr>
          </a:p>
        </p:txBody>
      </p:sp>
      <p:sp>
        <p:nvSpPr>
          <p:cNvPr id="4" name="Rectangle 3"/>
          <p:cNvSpPr/>
          <p:nvPr/>
        </p:nvSpPr>
        <p:spPr>
          <a:xfrm>
            <a:off x="0" y="710306"/>
            <a:ext cx="8770374" cy="2646878"/>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Selections in the section restrict when the rule is executed</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Selecting a value limits what the rule is applied to</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Can apply by</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Loss Type</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Policy Type</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Jurisdiction</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Exposure Type</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Exposure Segment</a:t>
            </a:r>
          </a:p>
          <a:p>
            <a:pPr marL="285750"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Select the selected radio button to see and select a valid value </a:t>
            </a: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038093" y="3145825"/>
            <a:ext cx="5104113" cy="1792843"/>
          </a:xfrm>
          <a:prstGeom prst="rect">
            <a:avLst/>
          </a:prstGeom>
        </p:spPr>
      </p:pic>
    </p:spTree>
    <p:extLst>
      <p:ext uri="{BB962C8B-B14F-4D97-AF65-F5344CB8AC3E}">
        <p14:creationId xmlns:p14="http://schemas.microsoft.com/office/powerpoint/2010/main" val="998339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Reserve Rule Definition: Rule Condition</a:t>
            </a:r>
            <a:endParaRPr lang="en-US">
              <a:solidFill>
                <a:srgbClr val="FFFF00"/>
              </a:solidFill>
            </a:endParaRPr>
          </a:p>
        </p:txBody>
      </p:sp>
      <p:sp>
        <p:nvSpPr>
          <p:cNvPr id="4" name="Rectangle 3"/>
          <p:cNvSpPr/>
          <p:nvPr/>
        </p:nvSpPr>
        <p:spPr>
          <a:xfrm>
            <a:off x="0" y="879582"/>
            <a:ext cx="4226011" cy="4308872"/>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Rule Condition</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Additional condition(s) which must be met</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None selected means the rules actions are run for all candidates</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Conditions can be joined by </a:t>
            </a:r>
            <a:r>
              <a:rPr lang="en-US" sz="1600" b="1">
                <a:solidFill>
                  <a:schemeClr val="bg1"/>
                </a:solidFill>
                <a:latin typeface="Arial" panose="020B0604020202020204" pitchFamily="34" charset="0"/>
                <a:cs typeface="Arial" panose="020B0604020202020204" pitchFamily="34" charset="0"/>
              </a:rPr>
              <a:t>AND</a:t>
            </a:r>
            <a:r>
              <a:rPr lang="en-US" sz="1600">
                <a:solidFill>
                  <a:schemeClr val="bg1"/>
                </a:solidFill>
                <a:latin typeface="Arial" panose="020B0604020202020204" pitchFamily="34" charset="0"/>
                <a:cs typeface="Arial" panose="020B0604020202020204" pitchFamily="34" charset="0"/>
              </a:rPr>
              <a:t>, </a:t>
            </a:r>
            <a:r>
              <a:rPr lang="en-US" sz="1600" b="1">
                <a:solidFill>
                  <a:schemeClr val="bg1"/>
                </a:solidFill>
                <a:latin typeface="Arial" panose="020B0604020202020204" pitchFamily="34" charset="0"/>
                <a:cs typeface="Arial" panose="020B0604020202020204" pitchFamily="34" charset="0"/>
              </a:rPr>
              <a:t>OR</a:t>
            </a:r>
            <a:r>
              <a:rPr lang="en-US" sz="1600">
                <a:solidFill>
                  <a:schemeClr val="bg1"/>
                </a:solidFill>
                <a:latin typeface="Arial" panose="020B0604020202020204" pitchFamily="34" charset="0"/>
                <a:cs typeface="Arial" panose="020B0604020202020204" pitchFamily="34" charset="0"/>
              </a:rPr>
              <a:t>, or some combination</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Expressions have direct access to the Exposure and Claim entities</a:t>
            </a:r>
          </a:p>
          <a:p>
            <a:pPr marL="895335" lvl="1" indent="-285750">
              <a:buFont typeface="Arial" panose="020B0604020202020204" pitchFamily="34" charset="0"/>
              <a:buChar char="•"/>
            </a:pPr>
            <a:endParaRPr lang="en-US" sz="160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Rule Variable</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Variable(s) created to make the rule condition(s) easier to read.</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Has access to the same data as </a:t>
            </a:r>
            <a:r>
              <a:rPr lang="en-US" sz="1600" err="1">
                <a:solidFill>
                  <a:schemeClr val="bg1"/>
                </a:solidFill>
                <a:latin typeface="Arial" panose="020B0604020202020204" pitchFamily="34" charset="0"/>
                <a:cs typeface="Arial" panose="020B0604020202020204" pitchFamily="34" charset="0"/>
              </a:rPr>
              <a:t>condtions</a:t>
            </a:r>
            <a:endParaRPr lang="en-US" sz="1600">
              <a:solidFill>
                <a:schemeClr val="bg1"/>
              </a:solidFill>
              <a:latin typeface="Arial" panose="020B0604020202020204" pitchFamily="34" charset="0"/>
              <a:cs typeface="Arial" panose="020B0604020202020204" pitchFamily="34" charset="0"/>
            </a:endParaRPr>
          </a:p>
          <a:p>
            <a:pPr lvl="1"/>
            <a:endParaRPr lang="en-US" sz="160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4359326" y="879582"/>
            <a:ext cx="4600575" cy="3305175"/>
          </a:xfrm>
          <a:prstGeom prst="rect">
            <a:avLst/>
          </a:prstGeom>
        </p:spPr>
      </p:pic>
    </p:spTree>
    <p:extLst>
      <p:ext uri="{BB962C8B-B14F-4D97-AF65-F5344CB8AC3E}">
        <p14:creationId xmlns:p14="http://schemas.microsoft.com/office/powerpoint/2010/main" val="1492850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Reserve Rule Definition: Actions</a:t>
            </a:r>
            <a:endParaRPr lang="en-US">
              <a:solidFill>
                <a:srgbClr val="FFFF00"/>
              </a:solidFill>
            </a:endParaRPr>
          </a:p>
        </p:txBody>
      </p:sp>
      <p:sp>
        <p:nvSpPr>
          <p:cNvPr id="4" name="Rectangle 3"/>
          <p:cNvSpPr/>
          <p:nvPr/>
        </p:nvSpPr>
        <p:spPr>
          <a:xfrm>
            <a:off x="133315" y="1917290"/>
            <a:ext cx="5189838" cy="2769989"/>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The only action available is Create Reserve</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Reserve rules may create multiple reserves</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Reserves can be assigned any valid combination of Cost Type and Cost Category</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Automatic reserve creation respects Financial Holds</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Reserve amount can be </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Fixed amount or </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Script Parameters</a:t>
            </a: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32743" y="590019"/>
            <a:ext cx="7962900" cy="1028700"/>
          </a:xfrm>
          <a:prstGeom prst="rect">
            <a:avLst/>
          </a:prstGeom>
        </p:spPr>
      </p:pic>
      <p:pic>
        <p:nvPicPr>
          <p:cNvPr id="3" name="Picture 2"/>
          <p:cNvPicPr>
            <a:picLocks noChangeAspect="1"/>
          </p:cNvPicPr>
          <p:nvPr/>
        </p:nvPicPr>
        <p:blipFill>
          <a:blip r:embed="rId4"/>
          <a:stretch>
            <a:fillRect/>
          </a:stretch>
        </p:blipFill>
        <p:spPr>
          <a:xfrm>
            <a:off x="5209542" y="1800835"/>
            <a:ext cx="3628479" cy="2598170"/>
          </a:xfrm>
          <a:prstGeom prst="rect">
            <a:avLst/>
          </a:prstGeom>
        </p:spPr>
      </p:pic>
    </p:spTree>
    <p:extLst>
      <p:ext uri="{BB962C8B-B14F-4D97-AF65-F5344CB8AC3E}">
        <p14:creationId xmlns:p14="http://schemas.microsoft.com/office/powerpoint/2010/main" val="2535470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t>Reserve creation Business Rules</a:t>
            </a:r>
          </a:p>
        </p:txBody>
      </p:sp>
      <p:sp>
        <p:nvSpPr>
          <p:cNvPr id="4" name="Slide Number Placeholder 3"/>
          <p:cNvSpPr>
            <a:spLocks noGrp="1"/>
          </p:cNvSpPr>
          <p:nvPr>
            <p:ph type="sldNum" sz="quarter" idx="16"/>
          </p:nvPr>
        </p:nvSpPr>
        <p:spPr/>
        <p:txBody>
          <a:bodyPr/>
          <a:lstStyle/>
          <a:p>
            <a:fld id="{2EFEF571-C9B4-4D92-A7F7-315B894862A8}" type="slidenum">
              <a:rPr lang="en-US" smtClean="0"/>
              <a:pPr/>
              <a:t>19</a:t>
            </a:fld>
            <a:endParaRPr lang="en-US"/>
          </a:p>
        </p:txBody>
      </p:sp>
    </p:spTree>
    <p:extLst>
      <p:ext uri="{BB962C8B-B14F-4D97-AF65-F5344CB8AC3E}">
        <p14:creationId xmlns:p14="http://schemas.microsoft.com/office/powerpoint/2010/main" val="77115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89BA5-003D-4606-9AE8-D61C2BE801A7}"/>
              </a:ext>
            </a:extLst>
          </p:cNvPr>
          <p:cNvSpPr>
            <a:spLocks noGrp="1"/>
          </p:cNvSpPr>
          <p:nvPr>
            <p:ph type="ctrTitle" idx="4294967295"/>
          </p:nvPr>
        </p:nvSpPr>
        <p:spPr>
          <a:xfrm>
            <a:off x="457200" y="1691187"/>
            <a:ext cx="6019800" cy="1052596"/>
          </a:xfrm>
        </p:spPr>
        <p:txBody>
          <a:bodyPr/>
          <a:lstStyle/>
          <a:p>
            <a:r>
              <a:rPr lang="en-US"/>
              <a:t>Assessment Creation process</a:t>
            </a:r>
          </a:p>
        </p:txBody>
      </p:sp>
      <p:sp>
        <p:nvSpPr>
          <p:cNvPr id="6" name="Content Placeholder 3"/>
          <p:cNvSpPr txBox="1">
            <a:spLocks/>
          </p:cNvSpPr>
          <p:nvPr/>
        </p:nvSpPr>
        <p:spPr>
          <a:xfrm>
            <a:off x="254693" y="1084147"/>
            <a:ext cx="8385048" cy="3319272"/>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At the end of this session you will be able to  :</a:t>
            </a:r>
          </a:p>
          <a:p>
            <a:pPr marL="285750" indent="-285750">
              <a:buFont typeface="Arial" panose="020B0604020202020204" pitchFamily="34" charset="0"/>
              <a:buChar char="•"/>
            </a:pPr>
            <a:endParaRPr lang="en-US">
              <a:solidFill>
                <a:schemeClr val="bg1"/>
              </a:solidFill>
            </a:endParaRPr>
          </a:p>
          <a:p>
            <a:pPr marL="285750" indent="-285750">
              <a:buFont typeface="Arial" panose="020B0604020202020204" pitchFamily="34" charset="0"/>
              <a:buChar char="•"/>
            </a:pPr>
            <a:r>
              <a:rPr lang="en-US">
                <a:solidFill>
                  <a:schemeClr val="bg1"/>
                </a:solidFill>
              </a:rPr>
              <a:t>Write business rules to create exposure for specific cases</a:t>
            </a:r>
          </a:p>
          <a:p>
            <a:pPr marL="285750" indent="-285750">
              <a:buFont typeface="Arial" panose="020B0604020202020204" pitchFamily="34" charset="0"/>
              <a:buChar char="•"/>
            </a:pPr>
            <a:r>
              <a:rPr lang="en-US">
                <a:solidFill>
                  <a:schemeClr val="bg1"/>
                </a:solidFill>
              </a:rPr>
              <a:t>Write business rules to create reserves for specific cases</a:t>
            </a:r>
          </a:p>
          <a:p>
            <a:pPr marL="285750" indent="-285750">
              <a:buFont typeface="Arial" panose="020B0604020202020204" pitchFamily="34" charset="0"/>
              <a:buChar char="•"/>
            </a:pPr>
            <a:endParaRPr lang="en-US">
              <a:solidFill>
                <a:schemeClr val="bg1"/>
              </a:solidFill>
            </a:endParaRPr>
          </a:p>
          <a:p>
            <a:endParaRPr lang="en-US">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28885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a:solidFill>
                  <a:schemeClr val="bg1"/>
                </a:solidFill>
              </a:rPr>
              <a:t>Objective</a:t>
            </a:r>
          </a:p>
        </p:txBody>
      </p:sp>
    </p:spTree>
    <p:extLst>
      <p:ext uri="{BB962C8B-B14F-4D97-AF65-F5344CB8AC3E}">
        <p14:creationId xmlns:p14="http://schemas.microsoft.com/office/powerpoint/2010/main" val="3132347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Review Question</a:t>
            </a:r>
            <a:endParaRPr lang="en-US">
              <a:solidFill>
                <a:srgbClr val="FFFF00"/>
              </a:solidFill>
            </a:endParaRPr>
          </a:p>
        </p:txBody>
      </p:sp>
      <p:sp>
        <p:nvSpPr>
          <p:cNvPr id="4" name="Rectangle 3"/>
          <p:cNvSpPr/>
          <p:nvPr/>
        </p:nvSpPr>
        <p:spPr>
          <a:xfrm>
            <a:off x="0" y="879583"/>
            <a:ext cx="8770374"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Under what conditions are exposures rules triggered?</a:t>
            </a:r>
          </a:p>
          <a:p>
            <a:pPr marL="895335" lvl="1" indent="-285750">
              <a:lnSpc>
                <a:spcPct val="20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When an incident is created, each exposure rule compares the incident to its Applies To section and any Rule Conditions; if the incident matches, the rule is triggered </a:t>
            </a: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876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Review Question</a:t>
            </a:r>
            <a:endParaRPr lang="en-US">
              <a:solidFill>
                <a:srgbClr val="FFFF00"/>
              </a:solidFill>
            </a:endParaRPr>
          </a:p>
        </p:txBody>
      </p:sp>
      <p:sp>
        <p:nvSpPr>
          <p:cNvPr id="4" name="Rectangle 3"/>
          <p:cNvSpPr/>
          <p:nvPr/>
        </p:nvSpPr>
        <p:spPr>
          <a:xfrm>
            <a:off x="0" y="879583"/>
            <a:ext cx="9144000"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If a business rule condition access the property </a:t>
            </a:r>
            <a:r>
              <a:rPr lang="en-US" sz="1800" err="1">
                <a:solidFill>
                  <a:schemeClr val="bg1"/>
                </a:solidFill>
                <a:latin typeface="Arial" panose="020B0604020202020204" pitchFamily="34" charset="0"/>
                <a:cs typeface="Arial" panose="020B0604020202020204" pitchFamily="34" charset="0"/>
              </a:rPr>
              <a:t>exposure.VehicleIncident.AirbagDeployed</a:t>
            </a:r>
            <a:r>
              <a:rPr lang="en-US" sz="1800">
                <a:solidFill>
                  <a:schemeClr val="bg1"/>
                </a:solidFill>
                <a:latin typeface="Arial" panose="020B0604020202020204" pitchFamily="34" charset="0"/>
                <a:cs typeface="Arial" panose="020B0604020202020204" pitchFamily="34" charset="0"/>
              </a:rPr>
              <a:t> what kind(s) of business rule can this be?</a:t>
            </a:r>
          </a:p>
          <a:p>
            <a:pPr marL="895335" lvl="1" indent="-285750">
              <a:lnSpc>
                <a:spcPct val="20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Either a Reserve business rule or an Activity business rule. Exposure creation rules can only directly access the triggering incident.</a:t>
            </a: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627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3F23-C768-4142-9883-3318F953E306}"/>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78403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4761414" cy="4394357"/>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a:solidFill>
                  <a:schemeClr val="bg1"/>
                </a:solidFill>
              </a:rPr>
              <a:t>Manage the automated creation of </a:t>
            </a:r>
          </a:p>
          <a:p>
            <a:pPr marL="514350" lvl="1" indent="-285750"/>
            <a:r>
              <a:rPr lang="en-US">
                <a:solidFill>
                  <a:schemeClr val="bg1"/>
                </a:solidFill>
              </a:rPr>
              <a:t>Activities</a:t>
            </a:r>
          </a:p>
          <a:p>
            <a:pPr marL="514350" lvl="1" indent="-285750"/>
            <a:r>
              <a:rPr lang="en-US">
                <a:solidFill>
                  <a:schemeClr val="bg1"/>
                </a:solidFill>
              </a:rPr>
              <a:t>Exposure</a:t>
            </a:r>
          </a:p>
          <a:p>
            <a:pPr marL="514350" lvl="1" indent="-285750"/>
            <a:r>
              <a:rPr lang="en-US">
                <a:solidFill>
                  <a:schemeClr val="bg1"/>
                </a:solidFill>
              </a:rPr>
              <a:t>Reserves</a:t>
            </a:r>
          </a:p>
          <a:p>
            <a:pPr marL="285750" indent="-285750">
              <a:buFont typeface="Arial" panose="020B0604020202020204" pitchFamily="34" charset="0"/>
              <a:buChar char="•"/>
            </a:pPr>
            <a:r>
              <a:rPr lang="en-US">
                <a:solidFill>
                  <a:schemeClr val="bg1"/>
                </a:solidFill>
              </a:rPr>
              <a:t>Enable response to changing business needs without coding</a:t>
            </a:r>
          </a:p>
          <a:p>
            <a:pPr marL="285750" indent="-285750">
              <a:buFont typeface="Arial" panose="020B0604020202020204" pitchFamily="34" charset="0"/>
              <a:buChar char="•"/>
            </a:pPr>
            <a:r>
              <a:rPr lang="en-US">
                <a:solidFill>
                  <a:schemeClr val="bg1"/>
                </a:solidFill>
              </a:rPr>
              <a:t>Are managed in the ClaimCenter administration UI</a:t>
            </a:r>
          </a:p>
          <a:p>
            <a:pPr marL="285750" indent="-285750">
              <a:buFont typeface="Arial" panose="020B0604020202020204" pitchFamily="34" charset="0"/>
              <a:buChar char="•"/>
            </a:pPr>
            <a:r>
              <a:rPr lang="en-US">
                <a:solidFill>
                  <a:schemeClr val="bg1"/>
                </a:solidFill>
              </a:rPr>
              <a:t>Can be designed, tested and deployed without production server downtime</a:t>
            </a:r>
          </a:p>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Business Rules</a:t>
            </a:r>
            <a:endParaRPr lang="en-US">
              <a:solidFill>
                <a:srgbClr val="FFFF00"/>
              </a:solidFill>
            </a:endParaRPr>
          </a:p>
        </p:txBody>
      </p:sp>
      <p:pic>
        <p:nvPicPr>
          <p:cNvPr id="3" name="Picture 2"/>
          <p:cNvPicPr>
            <a:picLocks noChangeAspect="1"/>
          </p:cNvPicPr>
          <p:nvPr/>
        </p:nvPicPr>
        <p:blipFill>
          <a:blip r:embed="rId3"/>
          <a:stretch>
            <a:fillRect/>
          </a:stretch>
        </p:blipFill>
        <p:spPr>
          <a:xfrm>
            <a:off x="5210741" y="590019"/>
            <a:ext cx="3429000" cy="3609975"/>
          </a:xfrm>
          <a:prstGeom prst="rect">
            <a:avLst/>
          </a:prstGeom>
        </p:spPr>
      </p:pic>
    </p:spTree>
    <p:extLst>
      <p:ext uri="{BB962C8B-B14F-4D97-AF65-F5344CB8AC3E}">
        <p14:creationId xmlns:p14="http://schemas.microsoft.com/office/powerpoint/2010/main" val="23609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Exposures - Review</a:t>
            </a:r>
            <a:endParaRPr lang="en-US">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a:solidFill>
                  <a:schemeClr val="bg1"/>
                </a:solidFill>
              </a:rPr>
              <a:t> </a:t>
            </a:r>
          </a:p>
        </p:txBody>
      </p:sp>
      <p:sp>
        <p:nvSpPr>
          <p:cNvPr id="8" name="Rectangle 7"/>
          <p:cNvSpPr/>
          <p:nvPr/>
        </p:nvSpPr>
        <p:spPr>
          <a:xfrm>
            <a:off x="4572000" y="1068988"/>
            <a:ext cx="4572000" cy="2031325"/>
          </a:xfrm>
          <a:prstGeom prst="rect">
            <a:avLst/>
          </a:prstGeom>
        </p:spPr>
        <p:txBody>
          <a:bodyPr>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An exposure is set of data used to track a potential payment from one coverage to one claimant</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It is defined by the specific coverage, claimant, and incident</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Reserve lines are optional when the exposure is created</a:t>
            </a:r>
          </a:p>
        </p:txBody>
      </p:sp>
      <p:grpSp>
        <p:nvGrpSpPr>
          <p:cNvPr id="19" name="Group 18"/>
          <p:cNvGrpSpPr/>
          <p:nvPr/>
        </p:nvGrpSpPr>
        <p:grpSpPr>
          <a:xfrm>
            <a:off x="1149683" y="1070697"/>
            <a:ext cx="6848475" cy="3789270"/>
            <a:chOff x="254693" y="887386"/>
            <a:chExt cx="6848475" cy="3789270"/>
          </a:xfrm>
        </p:grpSpPr>
        <p:pic>
          <p:nvPicPr>
            <p:cNvPr id="16" name="Picture 15"/>
            <p:cNvPicPr>
              <a:picLocks noChangeAspect="1"/>
            </p:cNvPicPr>
            <p:nvPr/>
          </p:nvPicPr>
          <p:blipFill>
            <a:blip r:embed="rId3"/>
            <a:stretch>
              <a:fillRect/>
            </a:stretch>
          </p:blipFill>
          <p:spPr>
            <a:xfrm>
              <a:off x="254693" y="887386"/>
              <a:ext cx="3790950" cy="3457575"/>
            </a:xfrm>
            <a:prstGeom prst="rect">
              <a:avLst/>
            </a:prstGeom>
          </p:spPr>
        </p:pic>
        <p:pic>
          <p:nvPicPr>
            <p:cNvPr id="17" name="Picture 16"/>
            <p:cNvPicPr>
              <a:picLocks noChangeAspect="1"/>
            </p:cNvPicPr>
            <p:nvPr/>
          </p:nvPicPr>
          <p:blipFill>
            <a:blip r:embed="rId4"/>
            <a:stretch>
              <a:fillRect/>
            </a:stretch>
          </p:blipFill>
          <p:spPr>
            <a:xfrm>
              <a:off x="4045643" y="3238381"/>
              <a:ext cx="3057525" cy="1438275"/>
            </a:xfrm>
            <a:prstGeom prst="rect">
              <a:avLst/>
            </a:prstGeom>
          </p:spPr>
        </p:pic>
      </p:grpSp>
    </p:spTree>
    <p:extLst>
      <p:ext uri="{BB962C8B-B14F-4D97-AF65-F5344CB8AC3E}">
        <p14:creationId xmlns:p14="http://schemas.microsoft.com/office/powerpoint/2010/main" val="33648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a:solidFill>
                  <a:schemeClr val="bg1"/>
                </a:solidFill>
              </a:rPr>
              <a:t>Business rules can automatically create exposures</a:t>
            </a:r>
          </a:p>
          <a:p>
            <a:pPr marL="285750" indent="-285750">
              <a:buFont typeface="Arial" panose="020B0604020202020204" pitchFamily="34" charset="0"/>
              <a:buChar char="•"/>
            </a:pPr>
            <a:r>
              <a:rPr lang="en-US">
                <a:solidFill>
                  <a:schemeClr val="bg1"/>
                </a:solidFill>
              </a:rPr>
              <a:t>Business rule definitions control when and what exposures are created</a:t>
            </a:r>
          </a:p>
          <a:p>
            <a:pPr marL="285750" indent="-285750">
              <a:buFont typeface="Arial" panose="020B0604020202020204" pitchFamily="34" charset="0"/>
              <a:buChar char="•"/>
            </a:pPr>
            <a:r>
              <a:rPr lang="en-US">
                <a:solidFill>
                  <a:schemeClr val="bg1"/>
                </a:solidFill>
              </a:rPr>
              <a:t>Administrators create the rules and require only limited knowledge of the Guidewire data model</a:t>
            </a:r>
          </a:p>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Business rules for exposures</a:t>
            </a:r>
            <a:endParaRPr lang="en-US">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a:solidFill>
                  <a:schemeClr val="bg1"/>
                </a:solidFill>
              </a:rPr>
              <a:t> </a:t>
            </a:r>
          </a:p>
        </p:txBody>
      </p:sp>
      <p:pic>
        <p:nvPicPr>
          <p:cNvPr id="2" name="Picture 1"/>
          <p:cNvPicPr>
            <a:picLocks noChangeAspect="1"/>
          </p:cNvPicPr>
          <p:nvPr/>
        </p:nvPicPr>
        <p:blipFill>
          <a:blip r:embed="rId3"/>
          <a:stretch>
            <a:fillRect/>
          </a:stretch>
        </p:blipFill>
        <p:spPr>
          <a:xfrm>
            <a:off x="669581" y="2189377"/>
            <a:ext cx="6915150" cy="1819275"/>
          </a:xfrm>
          <a:prstGeom prst="rect">
            <a:avLst/>
          </a:prstGeom>
        </p:spPr>
      </p:pic>
    </p:spTree>
    <p:extLst>
      <p:ext uri="{BB962C8B-B14F-4D97-AF65-F5344CB8AC3E}">
        <p14:creationId xmlns:p14="http://schemas.microsoft.com/office/powerpoint/2010/main" val="4785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a:solidFill>
                  <a:schemeClr val="bg1"/>
                </a:solidFill>
              </a:rPr>
              <a:t>Navigate to Administration </a:t>
            </a:r>
            <a:r>
              <a:rPr lang="en-US">
                <a:solidFill>
                  <a:schemeClr val="bg1"/>
                </a:solidFill>
                <a:sym typeface="Wingdings" panose="05000000000000000000" pitchFamily="2" charset="2"/>
              </a:rPr>
              <a:t> Business Settings  Business Rules  Exposure Rules</a:t>
            </a:r>
          </a:p>
          <a:p>
            <a:pPr marL="285750" indent="-285750">
              <a:buFont typeface="Arial" panose="020B0604020202020204" pitchFamily="34" charset="0"/>
              <a:buChar char="•"/>
            </a:pPr>
            <a:r>
              <a:rPr lang="en-US">
                <a:solidFill>
                  <a:schemeClr val="bg1"/>
                </a:solidFill>
                <a:sym typeface="Wingdings" panose="05000000000000000000" pitchFamily="2" charset="2"/>
              </a:rPr>
              <a:t>Can filter to show specific rules </a:t>
            </a:r>
          </a:p>
          <a:p>
            <a:pPr marL="285750" indent="-285750">
              <a:buFont typeface="Arial" panose="020B0604020202020204" pitchFamily="34" charset="0"/>
              <a:buChar char="•"/>
            </a:pPr>
            <a:r>
              <a:rPr lang="en-US">
                <a:solidFill>
                  <a:schemeClr val="bg1"/>
                </a:solidFill>
                <a:sym typeface="Wingdings" panose="05000000000000000000" pitchFamily="2" charset="2"/>
              </a:rPr>
              <a:t>Can add, clone, export and import rules</a:t>
            </a:r>
            <a:endParaRPr lang="en-US">
              <a:solidFill>
                <a:schemeClr val="bg1"/>
              </a:solidFill>
            </a:endParaRPr>
          </a:p>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Exposure rule user interface</a:t>
            </a:r>
            <a:endParaRPr lang="en-US">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a:solidFill>
                  <a:schemeClr val="bg1"/>
                </a:solidFill>
              </a:rPr>
              <a:t> </a:t>
            </a:r>
          </a:p>
        </p:txBody>
      </p:sp>
      <p:pic>
        <p:nvPicPr>
          <p:cNvPr id="3" name="Picture 2"/>
          <p:cNvPicPr>
            <a:picLocks noChangeAspect="1"/>
          </p:cNvPicPr>
          <p:nvPr/>
        </p:nvPicPr>
        <p:blipFill>
          <a:blip r:embed="rId3"/>
          <a:stretch>
            <a:fillRect/>
          </a:stretch>
        </p:blipFill>
        <p:spPr>
          <a:xfrm>
            <a:off x="797268" y="2189377"/>
            <a:ext cx="6610350" cy="2362200"/>
          </a:xfrm>
          <a:prstGeom prst="rect">
            <a:avLst/>
          </a:prstGeom>
        </p:spPr>
      </p:pic>
    </p:spTree>
    <p:extLst>
      <p:ext uri="{BB962C8B-B14F-4D97-AF65-F5344CB8AC3E}">
        <p14:creationId xmlns:p14="http://schemas.microsoft.com/office/powerpoint/2010/main" val="119668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UI Debug options – Under settings menu</a:t>
            </a:r>
            <a:endParaRPr lang="en-US">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a:solidFill>
                  <a:schemeClr val="bg1"/>
                </a:solidFill>
              </a:rPr>
              <a:t> </a:t>
            </a:r>
          </a:p>
        </p:txBody>
      </p:sp>
      <p:sp>
        <p:nvSpPr>
          <p:cNvPr id="8" name="Content Placeholder 3"/>
          <p:cNvSpPr txBox="1">
            <a:spLocks/>
          </p:cNvSpPr>
          <p:nvPr/>
        </p:nvSpPr>
        <p:spPr>
          <a:xfrm>
            <a:off x="285715" y="742419"/>
            <a:ext cx="3619020"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a:solidFill>
                  <a:schemeClr val="bg1"/>
                </a:solidFill>
              </a:rPr>
              <a:t>Every rule has a:</a:t>
            </a:r>
          </a:p>
          <a:p>
            <a:pPr marL="514350" lvl="1" indent="-285750"/>
            <a:r>
              <a:rPr lang="en-US">
                <a:solidFill>
                  <a:schemeClr val="bg1"/>
                </a:solidFill>
              </a:rPr>
              <a:t>Name (required)</a:t>
            </a:r>
          </a:p>
          <a:p>
            <a:pPr marL="514350" lvl="1" indent="-285750"/>
            <a:r>
              <a:rPr lang="en-US">
                <a:solidFill>
                  <a:schemeClr val="bg1"/>
                </a:solidFill>
              </a:rPr>
              <a:t>Description (optional)</a:t>
            </a:r>
          </a:p>
          <a:p>
            <a:pPr marL="514350" lvl="1" indent="-285750"/>
            <a:r>
              <a:rPr lang="en-US">
                <a:solidFill>
                  <a:schemeClr val="bg1"/>
                </a:solidFill>
              </a:rPr>
              <a:t>Triggering entity</a:t>
            </a:r>
          </a:p>
          <a:p>
            <a:pPr marL="514350" lvl="1" indent="-285750"/>
            <a:r>
              <a:rPr lang="en-US">
                <a:solidFill>
                  <a:schemeClr val="bg1"/>
                </a:solidFill>
              </a:rPr>
              <a:t>Triggering action</a:t>
            </a:r>
          </a:p>
          <a:p>
            <a:pPr marL="285750" indent="-285750">
              <a:buFont typeface="Arial" panose="020B0604020202020204" pitchFamily="34" charset="0"/>
              <a:buChar char="•"/>
            </a:pPr>
            <a:r>
              <a:rPr lang="en-US">
                <a:solidFill>
                  <a:schemeClr val="bg1"/>
                </a:solidFill>
              </a:rPr>
              <a:t>Triggering entity is always incident</a:t>
            </a:r>
          </a:p>
          <a:p>
            <a:pPr marL="285750" indent="-285750">
              <a:buFont typeface="Arial" panose="020B0604020202020204" pitchFamily="34" charset="0"/>
              <a:buChar char="•"/>
            </a:pPr>
            <a:r>
              <a:rPr lang="en-US">
                <a:solidFill>
                  <a:schemeClr val="bg1"/>
                </a:solidFill>
              </a:rPr>
              <a:t>Triggering action is always creation</a:t>
            </a:r>
          </a:p>
          <a:p>
            <a:pPr marL="285750" indent="-285750">
              <a:buFont typeface="Arial" panose="020B0604020202020204" pitchFamily="34" charset="0"/>
              <a:buChar char="•"/>
            </a:pPr>
            <a:r>
              <a:rPr lang="en-US">
                <a:solidFill>
                  <a:schemeClr val="bg1"/>
                </a:solidFill>
              </a:rPr>
              <a:t>Rules may be enabled or disabled </a:t>
            </a:r>
          </a:p>
          <a:p>
            <a:r>
              <a:rPr lang="en-US">
                <a:solidFill>
                  <a:schemeClr val="bg1"/>
                </a:solidFill>
              </a:rPr>
              <a:t> </a:t>
            </a:r>
          </a:p>
        </p:txBody>
      </p:sp>
      <p:pic>
        <p:nvPicPr>
          <p:cNvPr id="4" name="Picture 3"/>
          <p:cNvPicPr>
            <a:picLocks noChangeAspect="1"/>
          </p:cNvPicPr>
          <p:nvPr/>
        </p:nvPicPr>
        <p:blipFill>
          <a:blip r:embed="rId3"/>
          <a:stretch>
            <a:fillRect/>
          </a:stretch>
        </p:blipFill>
        <p:spPr>
          <a:xfrm>
            <a:off x="3803652" y="949796"/>
            <a:ext cx="4657725" cy="3181889"/>
          </a:xfrm>
          <a:prstGeom prst="rect">
            <a:avLst/>
          </a:prstGeom>
        </p:spPr>
      </p:pic>
    </p:spTree>
    <p:extLst>
      <p:ext uri="{BB962C8B-B14F-4D97-AF65-F5344CB8AC3E}">
        <p14:creationId xmlns:p14="http://schemas.microsoft.com/office/powerpoint/2010/main" val="38860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Exposure Rule definition: Applies To</a:t>
            </a:r>
            <a:endParaRPr lang="en-US">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a:solidFill>
                  <a:schemeClr val="bg1"/>
                </a:solidFill>
              </a:rPr>
              <a:t> </a:t>
            </a:r>
          </a:p>
        </p:txBody>
      </p:sp>
      <p:sp>
        <p:nvSpPr>
          <p:cNvPr id="4" name="Rectangle 3"/>
          <p:cNvSpPr/>
          <p:nvPr/>
        </p:nvSpPr>
        <p:spPr>
          <a:xfrm>
            <a:off x="-1" y="879583"/>
            <a:ext cx="8639741" cy="923330"/>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Selections in this section restrict when the rule is executed</a:t>
            </a:r>
          </a:p>
          <a:p>
            <a:pPr marL="895335"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Rules can apply to all situations or to selected situations</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Click the selected radio button to see and select a valid value</a:t>
            </a:r>
          </a:p>
        </p:txBody>
      </p:sp>
      <p:pic>
        <p:nvPicPr>
          <p:cNvPr id="3" name="Picture 2"/>
          <p:cNvPicPr>
            <a:picLocks noChangeAspect="1"/>
          </p:cNvPicPr>
          <p:nvPr/>
        </p:nvPicPr>
        <p:blipFill>
          <a:blip r:embed="rId3"/>
          <a:stretch>
            <a:fillRect/>
          </a:stretch>
        </p:blipFill>
        <p:spPr>
          <a:xfrm>
            <a:off x="254693" y="2189377"/>
            <a:ext cx="7686675" cy="1866900"/>
          </a:xfrm>
          <a:prstGeom prst="rect">
            <a:avLst/>
          </a:prstGeom>
        </p:spPr>
      </p:pic>
    </p:spTree>
    <p:extLst>
      <p:ext uri="{BB962C8B-B14F-4D97-AF65-F5344CB8AC3E}">
        <p14:creationId xmlns:p14="http://schemas.microsoft.com/office/powerpoint/2010/main" val="206730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Exposure rule definition: Rule Variables and Condition</a:t>
            </a:r>
            <a:endParaRPr lang="en-US">
              <a:solidFill>
                <a:srgbClr val="FFFF00"/>
              </a:solidFill>
            </a:endParaRPr>
          </a:p>
        </p:txBody>
      </p:sp>
      <p:sp>
        <p:nvSpPr>
          <p:cNvPr id="4" name="Rectangle 3"/>
          <p:cNvSpPr/>
          <p:nvPr/>
        </p:nvSpPr>
        <p:spPr>
          <a:xfrm>
            <a:off x="0" y="879583"/>
            <a:ext cx="4572000" cy="3970318"/>
          </a:xfrm>
          <a:prstGeom prst="rect">
            <a:avLst/>
          </a:prstGeom>
        </p:spPr>
        <p:txBody>
          <a:bodyPr>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Rule condition:</a:t>
            </a:r>
          </a:p>
          <a:p>
            <a:pPr marL="895335"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Additional condition(s) which must be met</a:t>
            </a:r>
          </a:p>
          <a:p>
            <a:pPr marL="895335" lvl="1" indent="-285750">
              <a:buFont typeface="Arial" panose="020B0604020202020204" pitchFamily="34" charset="0"/>
              <a:buChar char="•"/>
            </a:pPr>
            <a:r>
              <a:rPr lang="en-US" sz="1800" b="1">
                <a:solidFill>
                  <a:schemeClr val="bg1"/>
                </a:solidFill>
                <a:latin typeface="Arial" panose="020B0604020202020204" pitchFamily="34" charset="0"/>
                <a:cs typeface="Arial" panose="020B0604020202020204" pitchFamily="34" charset="0"/>
              </a:rPr>
              <a:t>None</a:t>
            </a:r>
            <a:r>
              <a:rPr lang="en-US" sz="1800">
                <a:solidFill>
                  <a:schemeClr val="bg1"/>
                </a:solidFill>
                <a:latin typeface="Arial" panose="020B0604020202020204" pitchFamily="34" charset="0"/>
                <a:cs typeface="Arial" panose="020B0604020202020204" pitchFamily="34" charset="0"/>
              </a:rPr>
              <a:t>: selected means the rule actions are run for all candidates </a:t>
            </a:r>
          </a:p>
          <a:p>
            <a:pPr marL="895335"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Conditions can be joined by </a:t>
            </a:r>
            <a:r>
              <a:rPr lang="en-US" sz="1800" b="1">
                <a:solidFill>
                  <a:schemeClr val="bg1"/>
                </a:solidFill>
                <a:latin typeface="Arial" panose="020B0604020202020204" pitchFamily="34" charset="0"/>
                <a:cs typeface="Arial" panose="020B0604020202020204" pitchFamily="34" charset="0"/>
              </a:rPr>
              <a:t>AND</a:t>
            </a:r>
            <a:r>
              <a:rPr lang="en-US" sz="1800">
                <a:solidFill>
                  <a:schemeClr val="bg1"/>
                </a:solidFill>
                <a:latin typeface="Arial" panose="020B0604020202020204" pitchFamily="34" charset="0"/>
                <a:cs typeface="Arial" panose="020B0604020202020204" pitchFamily="34" charset="0"/>
              </a:rPr>
              <a:t>, </a:t>
            </a:r>
            <a:r>
              <a:rPr lang="en-US" sz="1800" b="1">
                <a:solidFill>
                  <a:schemeClr val="bg1"/>
                </a:solidFill>
                <a:latin typeface="Arial" panose="020B0604020202020204" pitchFamily="34" charset="0"/>
                <a:cs typeface="Arial" panose="020B0604020202020204" pitchFamily="34" charset="0"/>
              </a:rPr>
              <a:t>OR</a:t>
            </a:r>
            <a:r>
              <a:rPr lang="en-US" sz="1800">
                <a:solidFill>
                  <a:schemeClr val="bg1"/>
                </a:solidFill>
                <a:latin typeface="Arial" panose="020B0604020202020204" pitchFamily="34" charset="0"/>
                <a:cs typeface="Arial" panose="020B0604020202020204" pitchFamily="34" charset="0"/>
              </a:rPr>
              <a:t>, or some combination</a:t>
            </a:r>
          </a:p>
          <a:p>
            <a:pPr marL="895335"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Expression have direct access to the Incident entity.</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Rule variable:</a:t>
            </a:r>
          </a:p>
          <a:p>
            <a:pPr marL="895335"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Variable(s) created to make the rule condition(s) easier to read</a:t>
            </a:r>
          </a:p>
          <a:p>
            <a:pPr marL="895335"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Has access to the same data as conditions</a:t>
            </a:r>
          </a:p>
        </p:txBody>
      </p:sp>
      <p:pic>
        <p:nvPicPr>
          <p:cNvPr id="2" name="Picture 1"/>
          <p:cNvPicPr>
            <a:picLocks noChangeAspect="1"/>
          </p:cNvPicPr>
          <p:nvPr/>
        </p:nvPicPr>
        <p:blipFill>
          <a:blip r:embed="rId3"/>
          <a:stretch>
            <a:fillRect/>
          </a:stretch>
        </p:blipFill>
        <p:spPr>
          <a:xfrm>
            <a:off x="4524376" y="1197867"/>
            <a:ext cx="4504354" cy="3250565"/>
          </a:xfrm>
          <a:prstGeom prst="rect">
            <a:avLst/>
          </a:prstGeom>
        </p:spPr>
      </p:pic>
    </p:spTree>
    <p:extLst>
      <p:ext uri="{BB962C8B-B14F-4D97-AF65-F5344CB8AC3E}">
        <p14:creationId xmlns:p14="http://schemas.microsoft.com/office/powerpoint/2010/main" val="3816290335"/>
      </p:ext>
    </p:extLst>
  </p:cSld>
  <p:clrMapOvr>
    <a:masterClrMapping/>
  </p:clrMapOvr>
</p:sld>
</file>

<file path=ppt/theme/theme1.xml><?xml version="1.0" encoding="utf-8"?>
<a:theme xmlns:a="http://schemas.openxmlformats.org/drawingml/2006/main" name="Cognizant">
  <a:themeElements>
    <a:clrScheme name="Cognizant Color - New">
      <a:dk1>
        <a:srgbClr val="0033A0"/>
      </a:dk1>
      <a:lt1>
        <a:srgbClr val="FFFFFF"/>
      </a:lt1>
      <a:dk2>
        <a:srgbClr val="000000"/>
      </a:dk2>
      <a:lt2>
        <a:srgbClr val="FFFFFF"/>
      </a:lt2>
      <a:accent1>
        <a:srgbClr val="0033A0"/>
      </a:accent1>
      <a:accent2>
        <a:srgbClr val="00B140"/>
      </a:accent2>
      <a:accent3>
        <a:srgbClr val="FF8205"/>
      </a:accent3>
      <a:accent4>
        <a:srgbClr val="5C068C"/>
      </a:accent4>
      <a:accent5>
        <a:srgbClr val="840B55"/>
      </a:accent5>
      <a:accent6>
        <a:srgbClr val="F4633A"/>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48C51B-0160-49BD-907C-D02DC2AE0853}">
  <ds:schemaRefs>
    <ds:schemaRef ds:uri="ec2ac320-4691-4145-9221-fe31435db75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B8D6F96-F5F0-4882-9895-24D6EB0A168A}">
  <ds:schemaRefs>
    <ds:schemaRef ds:uri="http://schemas.microsoft.com/sharepoint/v3/contenttype/forms"/>
  </ds:schemaRefs>
</ds:datastoreItem>
</file>

<file path=customXml/itemProps3.xml><?xml version="1.0" encoding="utf-8"?>
<ds:datastoreItem xmlns:ds="http://schemas.openxmlformats.org/officeDocument/2006/customXml" ds:itemID="{8D34AEC2-7A99-4FE2-A4C8-9A7F2DF41084}">
  <ds:schemaRefs>
    <ds:schemaRef ds:uri="e38a8859-07ab-46c5-a44f-5c9b86e92d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cog_PPT_16x9_180722-2</Template>
  <Application>Microsoft Office PowerPoint</Application>
  <PresentationFormat>On-screen Show (16:9)</PresentationFormat>
  <Slides>22</Slides>
  <Notes>18</Notes>
  <HiddenSlides>0</HiddenSlide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Cognizant</vt:lpstr>
      <vt:lpstr>1_Cognizant</vt:lpstr>
      <vt:lpstr>CC10 Configuration</vt:lpstr>
      <vt:lpstr>Assessment Creation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Rajendran, Shanmugapriyan (Cognizant)</dc:creator>
  <cp:revision>2</cp:revision>
  <cp:lastPrinted>2017-02-17T19:35:46Z</cp:lastPrinted>
  <dcterms:created xsi:type="dcterms:W3CDTF">2018-07-26T08:45:21Z</dcterms:created>
  <dcterms:modified xsi:type="dcterms:W3CDTF">2021-04-03T07:57:21Z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