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4"/>
    <p:sldMasterId id="2147483813" r:id="rId5"/>
  </p:sldMasterIdLst>
  <p:notesMasterIdLst>
    <p:notesMasterId r:id="rId22"/>
  </p:notesMasterIdLst>
  <p:handoutMasterIdLst>
    <p:handoutMasterId r:id="rId23"/>
  </p:handoutMasterIdLst>
  <p:sldIdLst>
    <p:sldId id="306" r:id="rId6"/>
    <p:sldId id="308" r:id="rId7"/>
    <p:sldId id="322" r:id="rId8"/>
    <p:sldId id="312" r:id="rId9"/>
    <p:sldId id="325" r:id="rId10"/>
    <p:sldId id="323" r:id="rId11"/>
    <p:sldId id="326" r:id="rId12"/>
    <p:sldId id="327" r:id="rId13"/>
    <p:sldId id="328" r:id="rId14"/>
    <p:sldId id="331" r:id="rId15"/>
    <p:sldId id="329" r:id="rId16"/>
    <p:sldId id="330" r:id="rId17"/>
    <p:sldId id="332" r:id="rId18"/>
    <p:sldId id="333" r:id="rId19"/>
    <p:sldId id="335" r:id="rId20"/>
    <p:sldId id="270" r:id="rId21"/>
  </p:sldIdLst>
  <p:sldSz cx="9144000" cy="5143500" type="screen16x9"/>
  <p:notesSz cx="9144000" cy="6858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33A"/>
    <a:srgbClr val="FF8F1C"/>
    <a:srgbClr val="840B55"/>
    <a:srgbClr val="C800A1"/>
    <a:srgbClr val="3C1053"/>
    <a:srgbClr val="5C068C"/>
    <a:srgbClr val="5C338C"/>
    <a:srgbClr val="3972FF"/>
    <a:srgbClr val="6BB445"/>
    <a:srgbClr val="4CB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169" autoAdjust="0"/>
  </p:normalViewPr>
  <p:slideViewPr>
    <p:cSldViewPr snapToGrid="0">
      <p:cViewPr varScale="1">
        <p:scale>
          <a:sx n="78" d="100"/>
          <a:sy n="78" d="100"/>
        </p:scale>
        <p:origin x="1200" y="114"/>
      </p:cViewPr>
      <p:guideLst>
        <p:guide orient="horz" pos="1620"/>
        <p:guide pos="2880"/>
      </p:guideLst>
    </p:cSldViewPr>
  </p:slideViewPr>
  <p:notesTextViewPr>
    <p:cViewPr>
      <p:scale>
        <a:sx n="3" d="2"/>
        <a:sy n="3" d="2"/>
      </p:scale>
      <p:origin x="0" y="0"/>
    </p:cViewPr>
  </p:notesTextViewPr>
  <p:sorterViewPr>
    <p:cViewPr>
      <p:scale>
        <a:sx n="100" d="100"/>
        <a:sy n="100" d="100"/>
      </p:scale>
      <p:origin x="0" y="-609"/>
    </p:cViewPr>
  </p:sorterViewPr>
  <p:notesViewPr>
    <p:cSldViewPr snapToGrid="0">
      <p:cViewPr varScale="1">
        <p:scale>
          <a:sx n="70" d="100"/>
          <a:sy n="70" d="100"/>
        </p:scale>
        <p:origin x="19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965504ED-601C-9F41-A2BB-A84CD9D575D8}" type="datetimeFigureOut">
              <a:rPr lang="en-US" smtClean="0"/>
              <a:t>2/5/2021</a:t>
            </a:fld>
            <a:endParaRPr lang="en-US" dirty="0"/>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4499A69-9E3B-7C4C-9E3F-523F007A72CB}" type="datetimeFigureOut">
              <a:rPr lang="en-US" smtClean="0"/>
              <a:t>2/5/2021</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2</a:t>
            </a:fld>
            <a:endParaRPr lang="en-US" dirty="0"/>
          </a:p>
        </p:txBody>
      </p:sp>
    </p:spTree>
    <p:extLst>
      <p:ext uri="{BB962C8B-B14F-4D97-AF65-F5344CB8AC3E}">
        <p14:creationId xmlns:p14="http://schemas.microsoft.com/office/powerpoint/2010/main" val="1535213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You can find out whether a field has changed using the </a:t>
            </a:r>
            <a:r>
              <a:rPr lang="en-US" sz="1100" dirty="0" err="1" smtClean="0"/>
              <a:t>isFieldChanged</a:t>
            </a:r>
            <a:r>
              <a:rPr lang="en-US" sz="1100" dirty="0" smtClean="0"/>
              <a:t>() method. This is useful for setting the condition on a </a:t>
            </a:r>
            <a:r>
              <a:rPr lang="en-US" sz="1100" dirty="0" err="1" smtClean="0"/>
              <a:t>preupdate</a:t>
            </a:r>
            <a:r>
              <a:rPr lang="en-US" sz="1100" baseline="0" dirty="0" smtClean="0"/>
              <a:t> rule.</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13</a:t>
            </a:fld>
            <a:endParaRPr lang="en-US" dirty="0"/>
          </a:p>
        </p:txBody>
      </p:sp>
    </p:spTree>
    <p:extLst>
      <p:ext uri="{BB962C8B-B14F-4D97-AF65-F5344CB8AC3E}">
        <p14:creationId xmlns:p14="http://schemas.microsoft.com/office/powerpoint/2010/main" val="2711922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You can find the original value for a changed</a:t>
            </a:r>
            <a:r>
              <a:rPr lang="en-US" sz="1100" baseline="0" dirty="0" smtClean="0"/>
              <a:t> field using the </a:t>
            </a:r>
            <a:r>
              <a:rPr lang="en-US" sz="1100" baseline="0" dirty="0" err="1" smtClean="0"/>
              <a:t>getOriginalValue</a:t>
            </a:r>
            <a:r>
              <a:rPr lang="en-US" sz="1100" baseline="0" dirty="0" smtClean="0"/>
              <a:t>() method. This is useful both for conditions and for setting the description field of a claim history entry.</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14</a:t>
            </a:fld>
            <a:endParaRPr lang="en-US" dirty="0"/>
          </a:p>
        </p:txBody>
      </p:sp>
    </p:spTree>
    <p:extLst>
      <p:ext uri="{BB962C8B-B14F-4D97-AF65-F5344CB8AC3E}">
        <p14:creationId xmlns:p14="http://schemas.microsoft.com/office/powerpoint/2010/main" val="3792936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15</a:t>
            </a:fld>
            <a:endParaRPr lang="en-US" dirty="0"/>
          </a:p>
        </p:txBody>
      </p:sp>
    </p:spTree>
    <p:extLst>
      <p:ext uri="{BB962C8B-B14F-4D97-AF65-F5344CB8AC3E}">
        <p14:creationId xmlns:p14="http://schemas.microsoft.com/office/powerpoint/2010/main" val="1065344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Because records are </a:t>
            </a:r>
            <a:r>
              <a:rPr lang="en-US" sz="1100" dirty="0" err="1" smtClean="0"/>
              <a:t>uneditable</a:t>
            </a:r>
            <a:r>
              <a:rPr lang="en-US" sz="1100" dirty="0" smtClean="0"/>
              <a:t>, the claim</a:t>
            </a:r>
            <a:r>
              <a:rPr lang="en-US" sz="1100" baseline="0" dirty="0" smtClean="0"/>
              <a:t> history acts as a legally </a:t>
            </a:r>
            <a:r>
              <a:rPr lang="en-US" sz="1100" baseline="0" dirty="0" err="1" smtClean="0"/>
              <a:t>referenceable</a:t>
            </a:r>
            <a:r>
              <a:rPr lang="en-US" sz="1100" baseline="0" dirty="0" smtClean="0"/>
              <a:t> record of who did what with respect to a given claim.</a:t>
            </a:r>
          </a:p>
          <a:p>
            <a:endParaRPr lang="en-US" sz="1100" baseline="0" dirty="0" smtClean="0"/>
          </a:p>
          <a:p>
            <a:r>
              <a:rPr lang="en-US" sz="1100" baseline="0" dirty="0" smtClean="0"/>
              <a:t>By configuring history events, the History screen can include any kind of event an insurer wants to track. For example, it can track changes to a field, including both old and new values.</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4</a:t>
            </a:fld>
            <a:endParaRPr lang="en-US" dirty="0"/>
          </a:p>
        </p:txBody>
      </p:sp>
    </p:spTree>
    <p:extLst>
      <p:ext uri="{BB962C8B-B14F-4D97-AF65-F5344CB8AC3E}">
        <p14:creationId xmlns:p14="http://schemas.microsoft.com/office/powerpoint/2010/main" val="119878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Claim history</a:t>
            </a:r>
            <a:r>
              <a:rPr lang="en-US" sz="1100" baseline="0" dirty="0" smtClean="0"/>
              <a:t> record fields include:</a:t>
            </a:r>
          </a:p>
          <a:p>
            <a:pPr marL="171450" indent="-171450">
              <a:buFont typeface="Arial" panose="020B0604020202020204" pitchFamily="34" charset="0"/>
              <a:buChar char="•"/>
            </a:pPr>
            <a:r>
              <a:rPr lang="en-US" sz="1100" baseline="0" dirty="0" smtClean="0"/>
              <a:t>Type – The claim event causing the entry in the History table, such as an exposure being opened, closed or reopened, a stopped check, an activity’s due date change and so on</a:t>
            </a:r>
          </a:p>
          <a:p>
            <a:pPr marL="171450" indent="-171450">
              <a:buFont typeface="Arial" panose="020B0604020202020204" pitchFamily="34" charset="0"/>
              <a:buChar char="•"/>
            </a:pPr>
            <a:r>
              <a:rPr lang="en-US" sz="1100" baseline="0" dirty="0" smtClean="0"/>
              <a:t>Related To – Whether the event relates to the entire claim or one of its parts, like an exposure or reserve line</a:t>
            </a:r>
          </a:p>
          <a:p>
            <a:pPr marL="171450" indent="-171450">
              <a:buFont typeface="Arial" panose="020B0604020202020204" pitchFamily="34" charset="0"/>
              <a:buChar char="•"/>
            </a:pPr>
            <a:r>
              <a:rPr lang="en-US" sz="1100" baseline="0" dirty="0" smtClean="0"/>
              <a:t>User – Person who caused the event</a:t>
            </a:r>
          </a:p>
          <a:p>
            <a:pPr marL="171450" indent="-171450">
              <a:buFont typeface="Arial" panose="020B0604020202020204" pitchFamily="34" charset="0"/>
              <a:buChar char="•"/>
            </a:pPr>
            <a:r>
              <a:rPr lang="en-US" sz="1100" baseline="0" dirty="0" smtClean="0"/>
              <a:t>Event Time Stamp – Date and time the event occurred (in descending order, by default)</a:t>
            </a:r>
          </a:p>
          <a:p>
            <a:pPr marL="171450" indent="-171450">
              <a:buFont typeface="Arial" panose="020B0604020202020204" pitchFamily="34" charset="0"/>
              <a:buChar char="•"/>
            </a:pPr>
            <a:r>
              <a:rPr lang="en-US" sz="1100" baseline="0" dirty="0" smtClean="0"/>
              <a:t>Description – A brief description of the event. This is provided for history entries written by ClaimCenter</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5</a:t>
            </a:fld>
            <a:endParaRPr lang="en-US" dirty="0"/>
          </a:p>
        </p:txBody>
      </p:sp>
    </p:spTree>
    <p:extLst>
      <p:ext uri="{BB962C8B-B14F-4D97-AF65-F5344CB8AC3E}">
        <p14:creationId xmlns:p14="http://schemas.microsoft.com/office/powerpoint/2010/main" val="1724961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The base application claim history event</a:t>
            </a:r>
            <a:r>
              <a:rPr lang="en-US" sz="1100" baseline="0" dirty="0" smtClean="0"/>
              <a:t> types are defined in the HistoryType typelist. These history events will be generated by ClaimCenter by default regardless of configuration. More details on these event types can be found in the ClaimCenter Application Guide, under Claim History section. </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6</a:t>
            </a:fld>
            <a:endParaRPr lang="en-US" dirty="0"/>
          </a:p>
        </p:txBody>
      </p:sp>
    </p:spTree>
    <p:extLst>
      <p:ext uri="{BB962C8B-B14F-4D97-AF65-F5344CB8AC3E}">
        <p14:creationId xmlns:p14="http://schemas.microsoft.com/office/powerpoint/2010/main" val="402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HistoryType cannot be edited</a:t>
            </a:r>
            <a:r>
              <a:rPr lang="en-US" sz="1100" baseline="0" dirty="0" smtClean="0"/>
              <a:t> because it is an internal typelist. However, note the type “Custom”, which enables the use of custom history types.</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7</a:t>
            </a:fld>
            <a:endParaRPr lang="en-US" dirty="0"/>
          </a:p>
        </p:txBody>
      </p:sp>
    </p:spTree>
    <p:extLst>
      <p:ext uri="{BB962C8B-B14F-4D97-AF65-F5344CB8AC3E}">
        <p14:creationId xmlns:p14="http://schemas.microsoft.com/office/powerpoint/2010/main" val="418510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8</a:t>
            </a:fld>
            <a:endParaRPr lang="en-US" dirty="0"/>
          </a:p>
        </p:txBody>
      </p:sp>
    </p:spTree>
    <p:extLst>
      <p:ext uri="{BB962C8B-B14F-4D97-AF65-F5344CB8AC3E}">
        <p14:creationId xmlns:p14="http://schemas.microsoft.com/office/powerpoint/2010/main" val="2898180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9</a:t>
            </a:fld>
            <a:endParaRPr lang="en-US" dirty="0"/>
          </a:p>
        </p:txBody>
      </p:sp>
    </p:spTree>
    <p:extLst>
      <p:ext uri="{BB962C8B-B14F-4D97-AF65-F5344CB8AC3E}">
        <p14:creationId xmlns:p14="http://schemas.microsoft.com/office/powerpoint/2010/main" val="85189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You can add new history</a:t>
            </a:r>
            <a:r>
              <a:rPr lang="en-US" sz="1100" baseline="0" dirty="0" smtClean="0"/>
              <a:t> types to the </a:t>
            </a:r>
            <a:r>
              <a:rPr lang="en-US" sz="1100" baseline="0" dirty="0" err="1" smtClean="0"/>
              <a:t>CustomHistoryType</a:t>
            </a:r>
            <a:r>
              <a:rPr lang="en-US" sz="1100" baseline="0" dirty="0" smtClean="0"/>
              <a:t> typelist and use them to create custom history events using </a:t>
            </a:r>
            <a:r>
              <a:rPr lang="en-US" sz="1100" baseline="0" dirty="0" err="1" smtClean="0"/>
              <a:t>preupdate</a:t>
            </a:r>
            <a:r>
              <a:rPr lang="en-US" sz="1100" baseline="0" dirty="0" smtClean="0"/>
              <a:t> rules</a:t>
            </a:r>
          </a:p>
          <a:p>
            <a:endParaRPr lang="en-US" sz="1100" baseline="0" dirty="0" smtClean="0"/>
          </a:p>
          <a:p>
            <a:r>
              <a:rPr lang="en-US" sz="1100" baseline="0" dirty="0" smtClean="0"/>
              <a:t>When you add a custom history event to a claim’s history, the value in the field appears as the history type.</a:t>
            </a:r>
          </a:p>
          <a:p>
            <a:r>
              <a:rPr lang="en-US" sz="1100" baseline="0" dirty="0" smtClean="0"/>
              <a:t>The screenshot shows the </a:t>
            </a:r>
            <a:r>
              <a:rPr lang="en-US" sz="1100" baseline="0" dirty="0" err="1" smtClean="0"/>
              <a:t>CustomHistoryType</a:t>
            </a:r>
            <a:r>
              <a:rPr lang="en-US" sz="1100" baseline="0" dirty="0" smtClean="0"/>
              <a:t> typelist as it appears in the base application</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11</a:t>
            </a:fld>
            <a:endParaRPr lang="en-US" dirty="0"/>
          </a:p>
        </p:txBody>
      </p:sp>
    </p:spTree>
    <p:extLst>
      <p:ext uri="{BB962C8B-B14F-4D97-AF65-F5344CB8AC3E}">
        <p14:creationId xmlns:p14="http://schemas.microsoft.com/office/powerpoint/2010/main" val="2798258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If the screenshot</a:t>
            </a:r>
            <a:r>
              <a:rPr lang="en-US" sz="1100" baseline="0" dirty="0" smtClean="0"/>
              <a:t>, we use the base application’s  “exposure with no reserves” custom history type to create a history record when an exposure with no reserves is created or updated</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12</a:t>
            </a:fld>
            <a:endParaRPr lang="en-US" dirty="0"/>
          </a:p>
        </p:txBody>
      </p:sp>
    </p:spTree>
    <p:extLst>
      <p:ext uri="{BB962C8B-B14F-4D97-AF65-F5344CB8AC3E}">
        <p14:creationId xmlns:p14="http://schemas.microsoft.com/office/powerpoint/2010/main" val="5577376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6"/>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2"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340648"/>
            <a:ext cx="5029200" cy="1403589"/>
          </a:xfrm>
        </p:spPr>
        <p:txBody>
          <a:bodyPr anchor="b">
            <a:spAutoFit/>
          </a:bodyPr>
          <a:lstStyle>
            <a:lvl1pPr algn="l">
              <a:defRPr sz="5067">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6"/>
            <a:ext cx="50292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38041"/>
            <a:ext cx="50292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smtClean="0"/>
              <a:t>© 2019 Cognizant</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1"/>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6"/>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5"/>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smtClean="0"/>
              <a:t>© 2020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997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ue Cover Slid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6979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dirty="0" smtClean="0"/>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54909" y="4753617"/>
            <a:ext cx="2009169" cy="236038"/>
          </a:xfrm>
          <a:prstGeom prst="rect">
            <a:avLst/>
          </a:prstGeom>
        </p:spPr>
      </p:pic>
    </p:spTree>
    <p:extLst>
      <p:ext uri="{BB962C8B-B14F-4D97-AF65-F5344CB8AC3E}">
        <p14:creationId xmlns:p14="http://schemas.microsoft.com/office/powerpoint/2010/main" val="388061666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dirty="0" smtClean="0"/>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54909" y="4753617"/>
            <a:ext cx="2009169" cy="236038"/>
          </a:xfrm>
          <a:prstGeom prst="rect">
            <a:avLst/>
          </a:prstGeom>
        </p:spPr>
      </p:pic>
    </p:spTree>
    <p:extLst>
      <p:ext uri="{BB962C8B-B14F-4D97-AF65-F5344CB8AC3E}">
        <p14:creationId xmlns:p14="http://schemas.microsoft.com/office/powerpoint/2010/main" val="18145743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1"/>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340196"/>
            <a:ext cx="5029200" cy="1403589"/>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6"/>
            <a:ext cx="50292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38041"/>
            <a:ext cx="50292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smtClean="0"/>
              <a:t>© 2020 Cognizant</a:t>
            </a:r>
            <a:endParaRPr lang="en-US" dirty="0"/>
          </a:p>
        </p:txBody>
      </p: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2" y="384048"/>
            <a:ext cx="2385905" cy="512064"/>
          </a:xfrm>
          <a:prstGeom prst="rect">
            <a:avLst/>
          </a:prstGeom>
        </p:spPr>
      </p:pic>
      <p:cxnSp>
        <p:nvCxnSpPr>
          <p:cNvPr id="9" name="Straight Connector 8">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5189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dirty="0" smtClean="0"/>
              <a:t>© 2020 Cognizant</a:t>
            </a:r>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defRPr>
            </a:lvl6pPr>
            <a:lvl7pPr marL="0" indent="0">
              <a:buClrTx/>
              <a:buNone/>
              <a:defRPr sz="1600" i="1">
                <a:solidFill>
                  <a:schemeClr val="tx1"/>
                </a:solidFill>
              </a:defRPr>
            </a:lvl7pPr>
            <a:lvl8pPr marL="0" indent="0">
              <a:buClrTx/>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dirty="0" smtClean="0"/>
              <a:t>Edit Master text styles</a:t>
            </a:r>
          </a:p>
          <a:p>
            <a:pPr lvl="1"/>
            <a:r>
              <a:rPr lang="en-US" dirty="0" smtClean="0"/>
              <a:t>Second level</a:t>
            </a:r>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dirty="0" smtClean="0"/>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168898" y="60512"/>
            <a:ext cx="8423777" cy="463566"/>
          </a:xfrm>
        </p:spPr>
        <p:txBody>
          <a:bodyPr anchor="ctr"/>
          <a:lstStyle/>
          <a:p>
            <a:r>
              <a:rPr lang="en-US" dirty="0" smtClean="0"/>
              <a:t>Click to edit Master title style</a:t>
            </a:r>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smtClean="0"/>
              <a:t>© 2020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lvl1pPr>
              <a:defRPr>
                <a:solidFill>
                  <a:schemeClr val="accent2"/>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6" y="4690872"/>
            <a:ext cx="83841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9596160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latin typeface="+mn-lt"/>
              </a:defRPr>
            </a:lvl6pPr>
            <a:lvl7pPr marL="0" indent="0">
              <a:buClrTx/>
              <a:buFont typeface="Arial" panose="020B0604020202020204" pitchFamily="34" charset="0"/>
              <a:buNone/>
              <a:defRPr sz="1600" i="1">
                <a:solidFill>
                  <a:schemeClr val="tx1"/>
                </a:solidFill>
              </a:defRPr>
            </a:lvl7pPr>
            <a:lvl8pPr marL="0" indent="0">
              <a:buClrTx/>
              <a:buFont typeface="Arial" panose="020B0604020202020204" pitchFamily="34" charset="0"/>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dirty="0" smtClean="0"/>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6727" y="5977"/>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4267">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5" y="-972272"/>
            <a:ext cx="184731" cy="584775"/>
          </a:xfrm>
          <a:prstGeom prst="rect">
            <a:avLst/>
          </a:prstGeom>
          <a:noFill/>
        </p:spPr>
        <p:txBody>
          <a:bodyPr wrap="none" rtlCol="0">
            <a:spAutoFit/>
          </a:bodyPr>
          <a:lstStyle/>
          <a:p>
            <a:endParaRPr lang="en-US" sz="3200"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9"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700"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6"/>
            <a:ext cx="9144000" cy="691515"/>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5"/>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smtClean="0"/>
              <a:t>© 2020 Cognizant</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5371" y="75616"/>
            <a:ext cx="4889002" cy="1109474"/>
          </a:xfrm>
          <a:prstGeom prst="rect">
            <a:avLst/>
          </a:prstGeom>
        </p:spPr>
      </p:pic>
    </p:spTree>
    <p:extLst>
      <p:ext uri="{BB962C8B-B14F-4D97-AF65-F5344CB8AC3E}">
        <p14:creationId xmlns:p14="http://schemas.microsoft.com/office/powerpoint/2010/main" val="5647518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1000">
                <a:solidFill>
                  <a:schemeClr val="tx1"/>
                </a:solidFill>
              </a:defRPr>
            </a:lvl1pPr>
          </a:lstStyle>
          <a:p>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1000">
                <a:solidFill>
                  <a:schemeClr val="tx1"/>
                </a:solidFill>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2019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12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725" r:id="rId3"/>
    <p:sldLayoutId id="2147483797" r:id="rId4"/>
    <p:sldLayoutId id="2147483709" r:id="rId5"/>
    <p:sldLayoutId id="2147483798" r:id="rId6"/>
    <p:sldLayoutId id="2147483799" r:id="rId7"/>
    <p:sldLayoutId id="2147483672" r:id="rId8"/>
  </p:sldLayoutIdLst>
  <p:hf hdr="0" dt="0"/>
  <p:txStyles>
    <p:title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378466530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40" r:id="rId4"/>
    <p:sldLayoutId id="2147483841"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89BA5-003D-4606-9AE8-D61C2BE801A7}"/>
              </a:ext>
            </a:extLst>
          </p:cNvPr>
          <p:cNvSpPr>
            <a:spLocks noGrp="1"/>
          </p:cNvSpPr>
          <p:nvPr>
            <p:ph type="ctrTitle"/>
          </p:nvPr>
        </p:nvSpPr>
        <p:spPr>
          <a:xfrm>
            <a:off x="457199" y="2041990"/>
            <a:ext cx="5475767" cy="701795"/>
          </a:xfrm>
        </p:spPr>
        <p:txBody>
          <a:bodyPr/>
          <a:lstStyle/>
          <a:p>
            <a:r>
              <a:rPr lang="en-US" dirty="0" smtClean="0"/>
              <a:t>V10 </a:t>
            </a:r>
            <a:r>
              <a:rPr lang="en-US" dirty="0" smtClean="0"/>
              <a:t>Configuration</a:t>
            </a:r>
            <a:endParaRPr lang="en-US" dirty="0"/>
          </a:p>
        </p:txBody>
      </p:sp>
      <p:sp>
        <p:nvSpPr>
          <p:cNvPr id="4" name="Subtitle 3">
            <a:extLst>
              <a:ext uri="{FF2B5EF4-FFF2-40B4-BE49-F238E27FC236}">
                <a16:creationId xmlns:a16="http://schemas.microsoft.com/office/drawing/2014/main" id="{5FB82D1F-7C95-47DF-91EF-DD59692DB27D}"/>
              </a:ext>
            </a:extLst>
          </p:cNvPr>
          <p:cNvSpPr>
            <a:spLocks noGrp="1"/>
          </p:cNvSpPr>
          <p:nvPr>
            <p:ph type="subTitle" idx="1"/>
          </p:nvPr>
        </p:nvSpPr>
        <p:spPr>
          <a:xfrm>
            <a:off x="457200" y="3300224"/>
            <a:ext cx="5029200" cy="369332"/>
          </a:xfrm>
        </p:spPr>
        <p:txBody>
          <a:bodyPr/>
          <a:lstStyle/>
          <a:p>
            <a:r>
              <a:rPr lang="en-US" dirty="0" smtClean="0"/>
              <a:t>Configuring Claim History</a:t>
            </a:r>
            <a:endParaRPr lang="en-US" dirty="0"/>
          </a:p>
        </p:txBody>
      </p:sp>
    </p:spTree>
    <p:extLst>
      <p:ext uri="{BB962C8B-B14F-4D97-AF65-F5344CB8AC3E}">
        <p14:creationId xmlns:p14="http://schemas.microsoft.com/office/powerpoint/2010/main" val="2048661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Configuring Claim History</a:t>
            </a:r>
            <a:endParaRPr lang="en-US" dirty="0"/>
          </a:p>
        </p:txBody>
      </p:sp>
      <p:sp>
        <p:nvSpPr>
          <p:cNvPr id="4" name="Slide Number Placeholder 3"/>
          <p:cNvSpPr>
            <a:spLocks noGrp="1"/>
          </p:cNvSpPr>
          <p:nvPr>
            <p:ph type="sldNum" sz="quarter" idx="16"/>
          </p:nvPr>
        </p:nvSpPr>
        <p:spPr/>
        <p:txBody>
          <a:bodyPr/>
          <a:lstStyle/>
          <a:p>
            <a:fld id="{2EFEF571-C9B4-4D92-A7F7-315B894862A8}" type="slidenum">
              <a:rPr lang="en-US" smtClean="0"/>
              <a:pPr/>
              <a:t>10</a:t>
            </a:fld>
            <a:endParaRPr lang="en-US" dirty="0"/>
          </a:p>
        </p:txBody>
      </p:sp>
    </p:spTree>
    <p:extLst>
      <p:ext uri="{BB962C8B-B14F-4D97-AF65-F5344CB8AC3E}">
        <p14:creationId xmlns:p14="http://schemas.microsoft.com/office/powerpoint/2010/main" val="461719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Creating Custom  Claim History Types</a:t>
            </a:r>
            <a:endParaRPr lang="en-US" b="1" dirty="0">
              <a:solidFill>
                <a:srgbClr val="FFFF00"/>
              </a:solidFill>
            </a:endParaRPr>
          </a:p>
        </p:txBody>
      </p:sp>
      <p:sp>
        <p:nvSpPr>
          <p:cNvPr id="4" name="Rectangle 3"/>
          <p:cNvSpPr/>
          <p:nvPr/>
        </p:nvSpPr>
        <p:spPr>
          <a:xfrm>
            <a:off x="0" y="879583"/>
            <a:ext cx="8926286" cy="1200329"/>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Must be added to </a:t>
            </a:r>
            <a:r>
              <a:rPr lang="en-US" sz="1800" dirty="0" err="1" smtClean="0">
                <a:solidFill>
                  <a:schemeClr val="bg1"/>
                </a:solidFill>
                <a:latin typeface="Arial" panose="020B0604020202020204" pitchFamily="34" charset="0"/>
                <a:cs typeface="Arial" panose="020B0604020202020204" pitchFamily="34" charset="0"/>
              </a:rPr>
              <a:t>CustomHistoryType</a:t>
            </a:r>
            <a:r>
              <a:rPr lang="en-US" sz="1800" dirty="0" smtClean="0">
                <a:solidFill>
                  <a:schemeClr val="bg1"/>
                </a:solidFill>
                <a:latin typeface="Arial" panose="020B0604020202020204" pitchFamily="34" charset="0"/>
                <a:cs typeface="Arial" panose="020B0604020202020204" pitchFamily="34" charset="0"/>
              </a:rPr>
              <a:t> typelist</a:t>
            </a:r>
          </a:p>
          <a:p>
            <a:pPr marL="895335" lvl="1"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Defines history events that may be tracked by configured rules</a:t>
            </a:r>
          </a:p>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Many custom  history types are predefined in the base application</a:t>
            </a:r>
          </a:p>
          <a:p>
            <a:pPr marL="895335" lvl="1"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You can add new custom history types</a:t>
            </a:r>
          </a:p>
        </p:txBody>
      </p:sp>
      <p:pic>
        <p:nvPicPr>
          <p:cNvPr id="2" name="Picture 1"/>
          <p:cNvPicPr>
            <a:picLocks noChangeAspect="1"/>
          </p:cNvPicPr>
          <p:nvPr/>
        </p:nvPicPr>
        <p:blipFill>
          <a:blip r:embed="rId3"/>
          <a:stretch>
            <a:fillRect/>
          </a:stretch>
        </p:blipFill>
        <p:spPr>
          <a:xfrm>
            <a:off x="476249" y="2323308"/>
            <a:ext cx="8018821" cy="2549029"/>
          </a:xfrm>
          <a:prstGeom prst="rect">
            <a:avLst/>
          </a:prstGeom>
        </p:spPr>
      </p:pic>
    </p:spTree>
    <p:extLst>
      <p:ext uri="{BB962C8B-B14F-4D97-AF65-F5344CB8AC3E}">
        <p14:creationId xmlns:p14="http://schemas.microsoft.com/office/powerpoint/2010/main" val="3816290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Recording Custom History Events</a:t>
            </a:r>
            <a:endParaRPr lang="en-US" dirty="0">
              <a:solidFill>
                <a:srgbClr val="FFFF00"/>
              </a:solidFill>
            </a:endParaRPr>
          </a:p>
        </p:txBody>
      </p:sp>
      <p:sp>
        <p:nvSpPr>
          <p:cNvPr id="4" name="Rectangle 3"/>
          <p:cNvSpPr/>
          <p:nvPr/>
        </p:nvSpPr>
        <p:spPr>
          <a:xfrm>
            <a:off x="0" y="879583"/>
            <a:ext cx="8770374" cy="923330"/>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Create a </a:t>
            </a:r>
            <a:r>
              <a:rPr lang="en-US" sz="1800" dirty="0" err="1" smtClean="0">
                <a:solidFill>
                  <a:schemeClr val="bg1"/>
                </a:solidFill>
                <a:latin typeface="Arial" panose="020B0604020202020204" pitchFamily="34" charset="0"/>
                <a:cs typeface="Arial" panose="020B0604020202020204" pitchFamily="34" charset="0"/>
              </a:rPr>
              <a:t>preupdate</a:t>
            </a:r>
            <a:r>
              <a:rPr lang="en-US" sz="1800" dirty="0" smtClean="0">
                <a:solidFill>
                  <a:schemeClr val="bg1"/>
                </a:solidFill>
                <a:latin typeface="Arial" panose="020B0604020202020204" pitchFamily="34" charset="0"/>
                <a:cs typeface="Arial" panose="020B0604020202020204" pitchFamily="34" charset="0"/>
              </a:rPr>
              <a:t> rule that captures the history condition</a:t>
            </a:r>
          </a:p>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The action uses the </a:t>
            </a:r>
            <a:r>
              <a:rPr lang="en-US" sz="1800" dirty="0" err="1" smtClean="0">
                <a:solidFill>
                  <a:schemeClr val="bg1"/>
                </a:solidFill>
                <a:latin typeface="Arial" panose="020B0604020202020204" pitchFamily="34" charset="0"/>
                <a:cs typeface="Arial" panose="020B0604020202020204" pitchFamily="34" charset="0"/>
              </a:rPr>
              <a:t>createCustomHistoryEvent</a:t>
            </a:r>
            <a:r>
              <a:rPr lang="en-US" sz="1800" dirty="0" smtClean="0">
                <a:solidFill>
                  <a:schemeClr val="bg1"/>
                </a:solidFill>
                <a:latin typeface="Arial" panose="020B0604020202020204" pitchFamily="34" charset="0"/>
                <a:cs typeface="Arial" panose="020B0604020202020204" pitchFamily="34" charset="0"/>
              </a:rPr>
              <a:t>() method on Claim</a:t>
            </a:r>
          </a:p>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Syntax:</a:t>
            </a:r>
            <a:endParaRPr lang="en-US" sz="1600" dirty="0" smtClean="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396679" y="1917290"/>
            <a:ext cx="7835028" cy="3007963"/>
          </a:xfrm>
          <a:prstGeom prst="rect">
            <a:avLst/>
          </a:prstGeom>
        </p:spPr>
      </p:pic>
    </p:spTree>
    <p:extLst>
      <p:ext uri="{BB962C8B-B14F-4D97-AF65-F5344CB8AC3E}">
        <p14:creationId xmlns:p14="http://schemas.microsoft.com/office/powerpoint/2010/main" val="914115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Testing fields for changes</a:t>
            </a:r>
            <a:endParaRPr lang="en-US" b="1" dirty="0">
              <a:solidFill>
                <a:srgbClr val="FFFF00"/>
              </a:solidFill>
            </a:endParaRPr>
          </a:p>
        </p:txBody>
      </p:sp>
      <p:sp>
        <p:nvSpPr>
          <p:cNvPr id="4" name="Rectangle 3"/>
          <p:cNvSpPr/>
          <p:nvPr/>
        </p:nvSpPr>
        <p:spPr>
          <a:xfrm>
            <a:off x="0" y="879583"/>
            <a:ext cx="8770374" cy="1523494"/>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Use the </a:t>
            </a:r>
            <a:r>
              <a:rPr lang="en-US" sz="1800" dirty="0" err="1" smtClean="0">
                <a:solidFill>
                  <a:schemeClr val="bg1"/>
                </a:solidFill>
                <a:latin typeface="Arial" panose="020B0604020202020204" pitchFamily="34" charset="0"/>
                <a:cs typeface="Arial" panose="020B0604020202020204" pitchFamily="34" charset="0"/>
              </a:rPr>
              <a:t>isFieldChanged</a:t>
            </a:r>
            <a:r>
              <a:rPr lang="en-US" sz="1800" dirty="0" smtClean="0">
                <a:solidFill>
                  <a:schemeClr val="bg1"/>
                </a:solidFill>
                <a:latin typeface="Arial" panose="020B0604020202020204" pitchFamily="34" charset="0"/>
                <a:cs typeface="Arial" panose="020B0604020202020204" pitchFamily="34" charset="0"/>
              </a:rPr>
              <a:t>() method</a:t>
            </a:r>
          </a:p>
          <a:p>
            <a:pPr marL="285750" indent="-285750">
              <a:lnSpc>
                <a:spcPct val="15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Syntax</a:t>
            </a:r>
          </a:p>
          <a:p>
            <a:pPr marL="895335" lvl="1" indent="-285750">
              <a:lnSpc>
                <a:spcPct val="150000"/>
              </a:lnSpc>
              <a:buFont typeface="Arial" panose="020B0604020202020204" pitchFamily="34" charset="0"/>
              <a:buChar char="•"/>
            </a:pPr>
            <a:r>
              <a:rPr lang="en-US" sz="1600" dirty="0" err="1" smtClean="0">
                <a:solidFill>
                  <a:schemeClr val="bg1"/>
                </a:solidFill>
                <a:latin typeface="Arial" panose="020B0604020202020204" pitchFamily="34" charset="0"/>
                <a:cs typeface="Arial" panose="020B0604020202020204" pitchFamily="34" charset="0"/>
              </a:rPr>
              <a:t>Entity.iusFieldChanged</a:t>
            </a:r>
            <a:r>
              <a:rPr lang="en-US" sz="1600" dirty="0" smtClean="0">
                <a:solidFill>
                  <a:schemeClr val="bg1"/>
                </a:solidFill>
                <a:latin typeface="Arial" panose="020B0604020202020204" pitchFamily="34" charset="0"/>
                <a:cs typeface="Arial" panose="020B0604020202020204" pitchFamily="34" charset="0"/>
              </a:rPr>
              <a:t>(</a:t>
            </a:r>
            <a:r>
              <a:rPr lang="en-US" sz="1600" dirty="0" err="1" smtClean="0">
                <a:solidFill>
                  <a:schemeClr val="bg1"/>
                </a:solidFill>
                <a:latin typeface="Arial" panose="020B0604020202020204" pitchFamily="34" charset="0"/>
                <a:cs typeface="Arial" panose="020B0604020202020204" pitchFamily="34" charset="0"/>
              </a:rPr>
              <a:t>entity#field</a:t>
            </a:r>
            <a:r>
              <a:rPr lang="en-US" sz="1600" dirty="0" smtClean="0">
                <a:solidFill>
                  <a:schemeClr val="bg1"/>
                </a:solidFill>
                <a:latin typeface="Arial" panose="020B0604020202020204" pitchFamily="34" charset="0"/>
                <a:cs typeface="Arial" panose="020B0604020202020204" pitchFamily="34" charset="0"/>
              </a:rPr>
              <a:t>) or </a:t>
            </a:r>
            <a:r>
              <a:rPr lang="en-US" sz="1600" dirty="0" err="1" smtClean="0">
                <a:solidFill>
                  <a:schemeClr val="bg1"/>
                </a:solidFill>
                <a:latin typeface="Arial" panose="020B0604020202020204" pitchFamily="34" charset="0"/>
                <a:cs typeface="Arial" panose="020B0604020202020204" pitchFamily="34" charset="0"/>
              </a:rPr>
              <a:t>entity.isFieldChanged</a:t>
            </a:r>
            <a:r>
              <a:rPr lang="en-US" sz="1600" dirty="0" smtClean="0">
                <a:solidFill>
                  <a:schemeClr val="bg1"/>
                </a:solidFill>
                <a:latin typeface="Arial" panose="020B0604020202020204" pitchFamily="34" charset="0"/>
                <a:cs typeface="Arial" panose="020B0604020202020204" pitchFamily="34" charset="0"/>
              </a:rPr>
              <a:t>(field)</a:t>
            </a:r>
          </a:p>
          <a:p>
            <a:pPr marL="1504920" lvl="2" indent="-285750">
              <a:lnSpc>
                <a:spcPct val="150000"/>
              </a:lnSpc>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Returns </a:t>
            </a:r>
            <a:r>
              <a:rPr lang="en-US" sz="1600" dirty="0" err="1" smtClean="0">
                <a:solidFill>
                  <a:schemeClr val="bg1"/>
                </a:solidFill>
                <a:latin typeface="Arial" panose="020B0604020202020204" pitchFamily="34" charset="0"/>
                <a:cs typeface="Arial" panose="020B0604020202020204" pitchFamily="34" charset="0"/>
              </a:rPr>
              <a:t>boolean</a:t>
            </a:r>
            <a:endParaRPr lang="en-US" sz="1600" dirty="0" smtClean="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1879827" y="2918051"/>
            <a:ext cx="5613216" cy="1000806"/>
          </a:xfrm>
          <a:prstGeom prst="rect">
            <a:avLst/>
          </a:prstGeom>
        </p:spPr>
      </p:pic>
    </p:spTree>
    <p:extLst>
      <p:ext uri="{BB962C8B-B14F-4D97-AF65-F5344CB8AC3E}">
        <p14:creationId xmlns:p14="http://schemas.microsoft.com/office/powerpoint/2010/main" val="1216718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Finding original field values</a:t>
            </a:r>
            <a:endParaRPr lang="en-US" dirty="0">
              <a:solidFill>
                <a:srgbClr val="FFFF00"/>
              </a:solidFill>
            </a:endParaRPr>
          </a:p>
        </p:txBody>
      </p:sp>
      <p:sp>
        <p:nvSpPr>
          <p:cNvPr id="4" name="Rectangle 3"/>
          <p:cNvSpPr/>
          <p:nvPr/>
        </p:nvSpPr>
        <p:spPr>
          <a:xfrm>
            <a:off x="0" y="879583"/>
            <a:ext cx="8770374" cy="1908215"/>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To determine the original value of a changed field, use the </a:t>
            </a:r>
            <a:r>
              <a:rPr lang="en-US" sz="1800" dirty="0" err="1" smtClean="0">
                <a:solidFill>
                  <a:schemeClr val="bg1"/>
                </a:solidFill>
                <a:latin typeface="Arial" panose="020B0604020202020204" pitchFamily="34" charset="0"/>
                <a:cs typeface="Arial" panose="020B0604020202020204" pitchFamily="34" charset="0"/>
              </a:rPr>
              <a:t>getOriginalValue</a:t>
            </a:r>
            <a:r>
              <a:rPr lang="en-US" sz="1800" dirty="0" smtClean="0">
                <a:solidFill>
                  <a:schemeClr val="bg1"/>
                </a:solidFill>
                <a:latin typeface="Arial" panose="020B0604020202020204" pitchFamily="34" charset="0"/>
                <a:cs typeface="Arial" panose="020B0604020202020204" pitchFamily="34" charset="0"/>
              </a:rPr>
              <a:t>() method</a:t>
            </a:r>
          </a:p>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Syntax:</a:t>
            </a:r>
          </a:p>
          <a:p>
            <a:pPr marL="895335" lvl="1" indent="-285750">
              <a:buFont typeface="Arial" panose="020B0604020202020204" pitchFamily="34" charset="0"/>
              <a:buChar char="•"/>
            </a:pPr>
            <a:r>
              <a:rPr lang="en-US" sz="1600" dirty="0" err="1" smtClean="0">
                <a:solidFill>
                  <a:schemeClr val="bg1"/>
                </a:solidFill>
                <a:latin typeface="Arial" panose="020B0604020202020204" pitchFamily="34" charset="0"/>
                <a:cs typeface="Arial" panose="020B0604020202020204" pitchFamily="34" charset="0"/>
              </a:rPr>
              <a:t>etnity</a:t>
            </a:r>
            <a:r>
              <a:rPr lang="en-US" sz="1600" dirty="0" smtClean="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getOriginalValue</a:t>
            </a:r>
            <a:r>
              <a:rPr lang="en-US" sz="1600" dirty="0" smtClean="0">
                <a:solidFill>
                  <a:schemeClr val="bg1"/>
                </a:solidFill>
                <a:latin typeface="Arial" panose="020B0604020202020204" pitchFamily="34" charset="0"/>
                <a:cs typeface="Arial" panose="020B0604020202020204" pitchFamily="34" charset="0"/>
              </a:rPr>
              <a:t>(</a:t>
            </a:r>
            <a:r>
              <a:rPr lang="en-US" sz="1600" dirty="0" err="1" smtClean="0">
                <a:solidFill>
                  <a:schemeClr val="bg1"/>
                </a:solidFill>
                <a:latin typeface="Arial" panose="020B0604020202020204" pitchFamily="34" charset="0"/>
                <a:cs typeface="Arial" panose="020B0604020202020204" pitchFamily="34" charset="0"/>
              </a:rPr>
              <a:t>entity#field</a:t>
            </a:r>
            <a:r>
              <a:rPr lang="en-US" sz="1600" dirty="0" smtClean="0">
                <a:solidFill>
                  <a:schemeClr val="bg1"/>
                </a:solidFill>
                <a:latin typeface="Arial" panose="020B0604020202020204" pitchFamily="34" charset="0"/>
                <a:cs typeface="Arial" panose="020B0604020202020204" pitchFamily="34" charset="0"/>
              </a:rPr>
              <a:t>) or </a:t>
            </a:r>
            <a:r>
              <a:rPr lang="en-US" sz="1600" dirty="0" err="1" smtClean="0">
                <a:solidFill>
                  <a:schemeClr val="bg1"/>
                </a:solidFill>
                <a:latin typeface="Arial" panose="020B0604020202020204" pitchFamily="34" charset="0"/>
                <a:cs typeface="Arial" panose="020B0604020202020204" pitchFamily="34" charset="0"/>
              </a:rPr>
              <a:t>entity.getOriginalValue</a:t>
            </a:r>
            <a:r>
              <a:rPr lang="en-US" sz="1600" dirty="0" smtClean="0">
                <a:solidFill>
                  <a:schemeClr val="bg1"/>
                </a:solidFill>
                <a:latin typeface="Arial" panose="020B0604020202020204" pitchFamily="34" charset="0"/>
                <a:cs typeface="Arial" panose="020B0604020202020204" pitchFamily="34" charset="0"/>
              </a:rPr>
              <a:t>(field)</a:t>
            </a:r>
          </a:p>
          <a:p>
            <a:pPr marL="895335" lvl="1"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1504920" lvl="2" indent="-285750">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Returns an ordinary object</a:t>
            </a:r>
          </a:p>
          <a:p>
            <a:pPr marL="1504920" lvl="2" indent="-285750">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Need to cast the result in order to get the display name</a:t>
            </a:r>
          </a:p>
        </p:txBody>
      </p:sp>
      <p:pic>
        <p:nvPicPr>
          <p:cNvPr id="2" name="Picture 1"/>
          <p:cNvPicPr>
            <a:picLocks noChangeAspect="1"/>
          </p:cNvPicPr>
          <p:nvPr/>
        </p:nvPicPr>
        <p:blipFill>
          <a:blip r:embed="rId3"/>
          <a:stretch>
            <a:fillRect/>
          </a:stretch>
        </p:blipFill>
        <p:spPr>
          <a:xfrm>
            <a:off x="133315" y="3512002"/>
            <a:ext cx="8637059" cy="327613"/>
          </a:xfrm>
          <a:prstGeom prst="rect">
            <a:avLst/>
          </a:prstGeom>
        </p:spPr>
      </p:pic>
    </p:spTree>
    <p:extLst>
      <p:ext uri="{BB962C8B-B14F-4D97-AF65-F5344CB8AC3E}">
        <p14:creationId xmlns:p14="http://schemas.microsoft.com/office/powerpoint/2010/main" val="840662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Review Question</a:t>
            </a:r>
            <a:endParaRPr lang="en-US" dirty="0">
              <a:solidFill>
                <a:srgbClr val="FFFF00"/>
              </a:solidFill>
            </a:endParaRPr>
          </a:p>
        </p:txBody>
      </p:sp>
      <p:sp>
        <p:nvSpPr>
          <p:cNvPr id="4" name="Rectangle 3"/>
          <p:cNvSpPr/>
          <p:nvPr/>
        </p:nvSpPr>
        <p:spPr>
          <a:xfrm>
            <a:off x="0" y="879583"/>
            <a:ext cx="8770374" cy="2000548"/>
          </a:xfrm>
          <a:prstGeom prst="rect">
            <a:avLst/>
          </a:prstGeom>
        </p:spPr>
        <p:txBody>
          <a:bodyPr wrap="square">
            <a:spAutoFit/>
          </a:bodyPr>
          <a:lstStyle/>
          <a:p>
            <a:pPr marL="285750" indent="-285750">
              <a:lnSpc>
                <a:spcPct val="20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Is it possible to define new types of history events?</a:t>
            </a:r>
          </a:p>
          <a:p>
            <a:pPr marL="895335" lvl="1" indent="-285750">
              <a:lnSpc>
                <a:spcPct val="20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Yes, by adding them to the </a:t>
            </a:r>
            <a:r>
              <a:rPr lang="en-US" sz="1800" dirty="0" err="1" smtClean="0">
                <a:solidFill>
                  <a:schemeClr val="bg1"/>
                </a:solidFill>
                <a:latin typeface="Arial" panose="020B0604020202020204" pitchFamily="34" charset="0"/>
                <a:cs typeface="Arial" panose="020B0604020202020204" pitchFamily="34" charset="0"/>
              </a:rPr>
              <a:t>CustomHistoryType</a:t>
            </a:r>
            <a:r>
              <a:rPr lang="en-US" sz="1800" dirty="0" smtClean="0">
                <a:solidFill>
                  <a:schemeClr val="bg1"/>
                </a:solidFill>
                <a:latin typeface="Arial" panose="020B0604020202020204" pitchFamily="34" charset="0"/>
                <a:cs typeface="Arial" panose="020B0604020202020204" pitchFamily="34" charset="0"/>
              </a:rPr>
              <a:t> typelist and creating rules to record them</a:t>
            </a:r>
            <a:endParaRPr lang="en-US" sz="18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2986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3F23-C768-4142-9883-3318F953E306}"/>
              </a:ext>
            </a:extLst>
          </p:cNvPr>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784034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89BA5-003D-4606-9AE8-D61C2BE801A7}"/>
              </a:ext>
            </a:extLst>
          </p:cNvPr>
          <p:cNvSpPr>
            <a:spLocks noGrp="1"/>
          </p:cNvSpPr>
          <p:nvPr>
            <p:ph type="ctrTitle" idx="4294967295"/>
          </p:nvPr>
        </p:nvSpPr>
        <p:spPr>
          <a:xfrm>
            <a:off x="457200" y="1691187"/>
            <a:ext cx="6019800" cy="1052596"/>
          </a:xfrm>
        </p:spPr>
        <p:txBody>
          <a:bodyPr/>
          <a:lstStyle/>
          <a:p>
            <a:r>
              <a:rPr lang="en-US" dirty="0" smtClean="0"/>
              <a:t>Assessment Creation process</a:t>
            </a:r>
            <a:endParaRPr lang="en-US" dirty="0"/>
          </a:p>
        </p:txBody>
      </p:sp>
      <p:sp>
        <p:nvSpPr>
          <p:cNvPr id="6" name="Content Placeholder 3"/>
          <p:cNvSpPr txBox="1">
            <a:spLocks/>
          </p:cNvSpPr>
          <p:nvPr/>
        </p:nvSpPr>
        <p:spPr>
          <a:xfrm>
            <a:off x="254693" y="1084147"/>
            <a:ext cx="8385048" cy="3319272"/>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solidFill>
                  <a:schemeClr val="bg1"/>
                </a:solidFill>
              </a:rPr>
              <a:t>At the end of this </a:t>
            </a:r>
            <a:r>
              <a:rPr lang="en-US" dirty="0" smtClean="0">
                <a:solidFill>
                  <a:schemeClr val="bg1"/>
                </a:solidFill>
              </a:rPr>
              <a:t>session </a:t>
            </a:r>
            <a:r>
              <a:rPr lang="en-US" dirty="0">
                <a:solidFill>
                  <a:schemeClr val="bg1"/>
                </a:solidFill>
              </a:rPr>
              <a:t>you will </a:t>
            </a:r>
            <a:r>
              <a:rPr lang="en-US" dirty="0" smtClean="0">
                <a:solidFill>
                  <a:schemeClr val="bg1"/>
                </a:solidFill>
              </a:rPr>
              <a:t>be able to  </a:t>
            </a:r>
            <a:r>
              <a:rPr lang="en-US" dirty="0">
                <a:solidFill>
                  <a:schemeClr val="bg1"/>
                </a:solidFill>
              </a:rPr>
              <a: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Explain claim history functionality</a:t>
            </a:r>
          </a:p>
          <a:p>
            <a:pPr marL="285750" indent="-285750">
              <a:buFont typeface="Arial" panose="020B0604020202020204" pitchFamily="34" charset="0"/>
              <a:buChar char="•"/>
            </a:pPr>
            <a:r>
              <a:rPr lang="en-US" dirty="0" smtClean="0">
                <a:solidFill>
                  <a:schemeClr val="bg1"/>
                </a:solidFill>
              </a:rPr>
              <a:t>Create custom claim history types</a:t>
            </a:r>
          </a:p>
          <a:p>
            <a:pPr marL="285750" indent="-285750">
              <a:buFont typeface="Arial" panose="020B0604020202020204" pitchFamily="34" charset="0"/>
              <a:buChar char="•"/>
            </a:pPr>
            <a:r>
              <a:rPr lang="en-US" dirty="0" smtClean="0">
                <a:solidFill>
                  <a:schemeClr val="bg1"/>
                </a:solidFill>
              </a:rPr>
              <a:t>Create custom claim history records</a:t>
            </a:r>
          </a:p>
          <a:p>
            <a:pPr marL="285750" indent="-285750">
              <a:buFont typeface="Arial" panose="020B0604020202020204" pitchFamily="34" charset="0"/>
              <a:buChar char="•"/>
            </a:pPr>
            <a:r>
              <a:rPr lang="en-US" dirty="0" smtClean="0">
                <a:solidFill>
                  <a:schemeClr val="bg1"/>
                </a:solidFill>
              </a:rPr>
              <a:t>Track individual field changes in </a:t>
            </a:r>
            <a:r>
              <a:rPr lang="en-US" dirty="0" err="1" smtClean="0">
                <a:solidFill>
                  <a:schemeClr val="bg1"/>
                </a:solidFill>
              </a:rPr>
              <a:t>Gosu</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28885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dirty="0">
                <a:solidFill>
                  <a:schemeClr val="bg1"/>
                </a:solidFill>
              </a:rPr>
              <a:t>Objective</a:t>
            </a:r>
          </a:p>
        </p:txBody>
      </p:sp>
    </p:spTree>
    <p:extLst>
      <p:ext uri="{BB962C8B-B14F-4D97-AF65-F5344CB8AC3E}">
        <p14:creationId xmlns:p14="http://schemas.microsoft.com/office/powerpoint/2010/main" val="3132347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History Records</a:t>
            </a:r>
            <a:endParaRPr lang="en-US" dirty="0"/>
          </a:p>
        </p:txBody>
      </p:sp>
      <p:sp>
        <p:nvSpPr>
          <p:cNvPr id="4" name="Slide Number Placeholder 3"/>
          <p:cNvSpPr>
            <a:spLocks noGrp="1"/>
          </p:cNvSpPr>
          <p:nvPr>
            <p:ph type="sldNum" sz="quarter" idx="16"/>
          </p:nvPr>
        </p:nvSpPr>
        <p:spPr/>
        <p:txBody>
          <a:bodyPr/>
          <a:lstStyle/>
          <a:p>
            <a:fld id="{2EFEF571-C9B4-4D92-A7F7-315B894862A8}" type="slidenum">
              <a:rPr lang="en-US" smtClean="0"/>
              <a:pPr/>
              <a:t>3</a:t>
            </a:fld>
            <a:endParaRPr lang="en-US" dirty="0"/>
          </a:p>
        </p:txBody>
      </p:sp>
    </p:spTree>
    <p:extLst>
      <p:ext uri="{BB962C8B-B14F-4D97-AF65-F5344CB8AC3E}">
        <p14:creationId xmlns:p14="http://schemas.microsoft.com/office/powerpoint/2010/main" val="1017460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dirty="0" smtClean="0">
                <a:solidFill>
                  <a:schemeClr val="bg1"/>
                </a:solidFill>
              </a:rPr>
              <a:t>Is an </a:t>
            </a:r>
            <a:r>
              <a:rPr lang="en-US" dirty="0" err="1" smtClean="0">
                <a:solidFill>
                  <a:schemeClr val="bg1"/>
                </a:solidFill>
              </a:rPr>
              <a:t>uneditable</a:t>
            </a:r>
            <a:r>
              <a:rPr lang="en-US" dirty="0" smtClean="0">
                <a:solidFill>
                  <a:schemeClr val="bg1"/>
                </a:solidFill>
              </a:rPr>
              <a:t> record of important events and actions taken on the claim</a:t>
            </a:r>
          </a:p>
          <a:p>
            <a:pPr marL="285750" indent="-285750">
              <a:buFont typeface="Arial" panose="020B0604020202020204" pitchFamily="34" charset="0"/>
              <a:buChar char="•"/>
            </a:pPr>
            <a:r>
              <a:rPr lang="en-US" dirty="0" smtClean="0">
                <a:solidFill>
                  <a:schemeClr val="bg1"/>
                </a:solidFill>
              </a:rPr>
              <a:t>Includes obvious actions such as edits</a:t>
            </a:r>
          </a:p>
          <a:p>
            <a:pPr marL="514350" lvl="1" indent="-285750"/>
            <a:r>
              <a:rPr lang="en-US" dirty="0" smtClean="0">
                <a:solidFill>
                  <a:schemeClr val="bg1"/>
                </a:solidFill>
              </a:rPr>
              <a:t>Also includes more trivial events such as viewing the claim </a:t>
            </a:r>
          </a:p>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Claim History</a:t>
            </a:r>
            <a:endParaRPr lang="en-US" dirty="0">
              <a:solidFill>
                <a:srgbClr val="FFFF00"/>
              </a:solidFill>
            </a:endParaRPr>
          </a:p>
        </p:txBody>
      </p:sp>
      <p:pic>
        <p:nvPicPr>
          <p:cNvPr id="3" name="Picture 2"/>
          <p:cNvPicPr>
            <a:picLocks noChangeAspect="1"/>
          </p:cNvPicPr>
          <p:nvPr/>
        </p:nvPicPr>
        <p:blipFill>
          <a:blip r:embed="rId3"/>
          <a:stretch>
            <a:fillRect/>
          </a:stretch>
        </p:blipFill>
        <p:spPr>
          <a:xfrm>
            <a:off x="254693" y="2033745"/>
            <a:ext cx="8620125" cy="2305050"/>
          </a:xfrm>
          <a:prstGeom prst="rect">
            <a:avLst/>
          </a:prstGeom>
        </p:spPr>
      </p:pic>
    </p:spTree>
    <p:extLst>
      <p:ext uri="{BB962C8B-B14F-4D97-AF65-F5344CB8AC3E}">
        <p14:creationId xmlns:p14="http://schemas.microsoft.com/office/powerpoint/2010/main" val="236095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History Record</a:t>
            </a:r>
            <a:endParaRPr lang="en-US" dirty="0">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dirty="0" smtClean="0">
                <a:solidFill>
                  <a:schemeClr val="bg1"/>
                </a:solidFill>
              </a:rPr>
              <a:t> </a:t>
            </a:r>
            <a:endParaRPr lang="en-US" sz="1600" dirty="0">
              <a:solidFill>
                <a:schemeClr val="bg1"/>
              </a:solidFill>
            </a:endParaRPr>
          </a:p>
        </p:txBody>
      </p:sp>
      <p:sp>
        <p:nvSpPr>
          <p:cNvPr id="9" name="Rectangle 8"/>
          <p:cNvSpPr/>
          <p:nvPr/>
        </p:nvSpPr>
        <p:spPr>
          <a:xfrm>
            <a:off x="366187" y="845401"/>
            <a:ext cx="8273554" cy="2862322"/>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Is an entry in the claim history, documenting a single recordable claim action or event</a:t>
            </a:r>
          </a:p>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Every history record has the following fields:</a:t>
            </a:r>
          </a:p>
          <a:p>
            <a:pPr marL="895335" lvl="1"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Type</a:t>
            </a:r>
          </a:p>
          <a:p>
            <a:pPr marL="895335" lvl="1"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Related To</a:t>
            </a:r>
          </a:p>
          <a:p>
            <a:pPr marL="895335" lvl="1"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User</a:t>
            </a:r>
          </a:p>
          <a:p>
            <a:pPr marL="895335" lvl="1"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Event Time Stamp</a:t>
            </a:r>
          </a:p>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The following fields are optional</a:t>
            </a:r>
          </a:p>
          <a:p>
            <a:pPr marL="895335" lvl="1"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Description</a:t>
            </a:r>
          </a:p>
          <a:p>
            <a:pPr marL="895335" lvl="1"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Link</a:t>
            </a:r>
            <a:endParaRPr lang="en-US" sz="1800"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2578554" y="3235551"/>
            <a:ext cx="6294059" cy="1666875"/>
          </a:xfrm>
          <a:prstGeom prst="rect">
            <a:avLst/>
          </a:prstGeom>
        </p:spPr>
      </p:pic>
    </p:spTree>
    <p:extLst>
      <p:ext uri="{BB962C8B-B14F-4D97-AF65-F5344CB8AC3E}">
        <p14:creationId xmlns:p14="http://schemas.microsoft.com/office/powerpoint/2010/main" val="3364861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475754"/>
            <a:ext cx="6006228" cy="4667746"/>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dirty="0" smtClean="0">
                <a:solidFill>
                  <a:schemeClr val="bg1"/>
                </a:solidFill>
              </a:rPr>
              <a:t>Is the claim event causing the history record to be created.</a:t>
            </a:r>
          </a:p>
          <a:p>
            <a:pPr marL="514350" lvl="1" indent="-285750"/>
            <a:r>
              <a:rPr lang="en-US" sz="1600" dirty="0" smtClean="0">
                <a:solidFill>
                  <a:schemeClr val="bg1"/>
                </a:solidFill>
              </a:rPr>
              <a:t>Example: Closing a claim is an event which produces a history record of type “Closed”</a:t>
            </a:r>
          </a:p>
          <a:p>
            <a:pPr marL="285750" indent="-285750">
              <a:buFont typeface="Arial" panose="020B0604020202020204" pitchFamily="34" charset="0"/>
              <a:buChar char="•"/>
            </a:pPr>
            <a:r>
              <a:rPr lang="en-US" sz="1600" dirty="0" smtClean="0">
                <a:solidFill>
                  <a:schemeClr val="bg1"/>
                </a:solidFill>
              </a:rPr>
              <a:t>History screen has a history type filter</a:t>
            </a:r>
          </a:p>
          <a:p>
            <a:pPr marL="514350" lvl="1" indent="-285750"/>
            <a:r>
              <a:rPr lang="en-US" sz="1600" dirty="0" smtClean="0">
                <a:solidFill>
                  <a:schemeClr val="bg1"/>
                </a:solidFill>
              </a:rPr>
              <a:t>Can search for history events of a particular type</a:t>
            </a:r>
          </a:p>
          <a:p>
            <a:pPr marL="285750" indent="-285750">
              <a:buFont typeface="Arial" panose="020B0604020202020204" pitchFamily="34" charset="0"/>
              <a:buChar char="•"/>
            </a:pPr>
            <a:r>
              <a:rPr lang="en-US" sz="1600" dirty="0" smtClean="0">
                <a:solidFill>
                  <a:schemeClr val="bg1"/>
                </a:solidFill>
              </a:rPr>
              <a:t>ClaimCenter comes with standard history types which trigger automatically created claim history records </a:t>
            </a:r>
          </a:p>
          <a:p>
            <a:pPr marL="514350" lvl="1" indent="-285750"/>
            <a:r>
              <a:rPr lang="en-US" sz="1600" dirty="0" smtClean="0">
                <a:solidFill>
                  <a:schemeClr val="bg1"/>
                </a:solidFill>
              </a:rPr>
              <a:t>Standard events include editing, assigning, viewing, approvals, and so on</a:t>
            </a:r>
          </a:p>
          <a:p>
            <a:pPr marL="514350" lvl="1" indent="-285750"/>
            <a:r>
              <a:rPr lang="en-US" sz="1600" dirty="0" smtClean="0">
                <a:solidFill>
                  <a:schemeClr val="bg1"/>
                </a:solidFill>
              </a:rPr>
              <a:t>Some events are not included in history in the base application, such as creating activities and creating reserves</a:t>
            </a:r>
          </a:p>
          <a:p>
            <a:pPr marL="285750" indent="-285750">
              <a:buFont typeface="Arial" panose="020B0604020202020204" pitchFamily="34" charset="0"/>
              <a:buChar char="•"/>
            </a:pPr>
            <a:r>
              <a:rPr lang="en-US" sz="1600" dirty="0" smtClean="0">
                <a:solidFill>
                  <a:schemeClr val="bg1"/>
                </a:solidFill>
              </a:rPr>
              <a:t>ClaimCenter may be configured to have custom history types </a:t>
            </a:r>
          </a:p>
          <a:p>
            <a:pPr marL="514350" lvl="1" indent="-285750"/>
            <a:r>
              <a:rPr lang="en-US" sz="1600" dirty="0" smtClean="0">
                <a:solidFill>
                  <a:schemeClr val="bg1"/>
                </a:solidFill>
              </a:rPr>
              <a:t>This defines additional events which are added to the claim history</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Output of Generation</a:t>
            </a:r>
            <a:endParaRPr lang="en-US" dirty="0">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dirty="0" smtClean="0">
                <a:solidFill>
                  <a:schemeClr val="bg1"/>
                </a:solidFill>
              </a:rPr>
              <a:t> </a:t>
            </a:r>
            <a:endParaRPr lang="en-US" sz="1600" dirty="0">
              <a:solidFill>
                <a:schemeClr val="bg1"/>
              </a:solidFill>
            </a:endParaRPr>
          </a:p>
        </p:txBody>
      </p:sp>
      <p:pic>
        <p:nvPicPr>
          <p:cNvPr id="2" name="Picture 1"/>
          <p:cNvPicPr>
            <a:picLocks noChangeAspect="1"/>
          </p:cNvPicPr>
          <p:nvPr/>
        </p:nvPicPr>
        <p:blipFill>
          <a:blip r:embed="rId3"/>
          <a:stretch>
            <a:fillRect/>
          </a:stretch>
        </p:blipFill>
        <p:spPr>
          <a:xfrm>
            <a:off x="6355282" y="363706"/>
            <a:ext cx="2261167" cy="4779794"/>
          </a:xfrm>
          <a:prstGeom prst="rect">
            <a:avLst/>
          </a:prstGeom>
        </p:spPr>
      </p:pic>
    </p:spTree>
    <p:extLst>
      <p:ext uri="{BB962C8B-B14F-4D97-AF65-F5344CB8AC3E}">
        <p14:creationId xmlns:p14="http://schemas.microsoft.com/office/powerpoint/2010/main" val="47851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7312514" cy="78158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dirty="0" smtClean="0">
                <a:solidFill>
                  <a:schemeClr val="bg1"/>
                </a:solidFill>
              </a:rPr>
              <a:t>Can be viewed in the Data Dictionary or Studio</a:t>
            </a:r>
          </a:p>
          <a:p>
            <a:pPr marL="285750" indent="-285750">
              <a:buFont typeface="Arial" panose="020B0604020202020204" pitchFamily="34" charset="0"/>
              <a:buChar char="•"/>
            </a:pPr>
            <a:r>
              <a:rPr lang="en-US" dirty="0" smtClean="0">
                <a:solidFill>
                  <a:schemeClr val="bg1"/>
                </a:solidFill>
              </a:rPr>
              <a:t>Cannot be edited</a:t>
            </a:r>
          </a:p>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HistoryType typelist</a:t>
            </a:r>
            <a:endParaRPr lang="en-US" dirty="0">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dirty="0" smtClean="0">
                <a:solidFill>
                  <a:schemeClr val="bg1"/>
                </a:solidFill>
              </a:rPr>
              <a:t> </a:t>
            </a:r>
            <a:endParaRPr lang="en-US" sz="1600" dirty="0">
              <a:solidFill>
                <a:schemeClr val="bg1"/>
              </a:solidFill>
            </a:endParaRPr>
          </a:p>
        </p:txBody>
      </p:sp>
      <p:pic>
        <p:nvPicPr>
          <p:cNvPr id="3" name="Picture 2"/>
          <p:cNvPicPr>
            <a:picLocks noChangeAspect="1"/>
          </p:cNvPicPr>
          <p:nvPr/>
        </p:nvPicPr>
        <p:blipFill>
          <a:blip r:embed="rId3"/>
          <a:stretch>
            <a:fillRect/>
          </a:stretch>
        </p:blipFill>
        <p:spPr>
          <a:xfrm>
            <a:off x="254693" y="1711739"/>
            <a:ext cx="6029325" cy="2819400"/>
          </a:xfrm>
          <a:prstGeom prst="rect">
            <a:avLst/>
          </a:prstGeom>
        </p:spPr>
      </p:pic>
      <p:pic>
        <p:nvPicPr>
          <p:cNvPr id="4" name="Picture 3"/>
          <p:cNvPicPr>
            <a:picLocks noChangeAspect="1"/>
          </p:cNvPicPr>
          <p:nvPr/>
        </p:nvPicPr>
        <p:blipFill>
          <a:blip r:embed="rId4"/>
          <a:stretch>
            <a:fillRect/>
          </a:stretch>
        </p:blipFill>
        <p:spPr>
          <a:xfrm>
            <a:off x="6539475" y="634842"/>
            <a:ext cx="2266950" cy="3952875"/>
          </a:xfrm>
          <a:prstGeom prst="rect">
            <a:avLst/>
          </a:prstGeom>
        </p:spPr>
      </p:pic>
    </p:spTree>
    <p:extLst>
      <p:ext uri="{BB962C8B-B14F-4D97-AF65-F5344CB8AC3E}">
        <p14:creationId xmlns:p14="http://schemas.microsoft.com/office/powerpoint/2010/main" val="1196684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Review Question</a:t>
            </a:r>
            <a:endParaRPr lang="en-US" dirty="0">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dirty="0" smtClean="0">
                <a:solidFill>
                  <a:schemeClr val="bg1"/>
                </a:solidFill>
              </a:rPr>
              <a:t> </a:t>
            </a:r>
            <a:endParaRPr lang="en-US" sz="1600" dirty="0">
              <a:solidFill>
                <a:schemeClr val="bg1"/>
              </a:solidFill>
            </a:endParaRPr>
          </a:p>
        </p:txBody>
      </p:sp>
      <p:sp>
        <p:nvSpPr>
          <p:cNvPr id="8" name="Rectangle 7"/>
          <p:cNvSpPr/>
          <p:nvPr/>
        </p:nvSpPr>
        <p:spPr>
          <a:xfrm>
            <a:off x="-1" y="879583"/>
            <a:ext cx="8860972" cy="2031325"/>
          </a:xfrm>
          <a:prstGeom prst="rect">
            <a:avLst/>
          </a:prstGeom>
        </p:spPr>
        <p:txBody>
          <a:bodyPr wrap="square">
            <a:spAutoFit/>
          </a:bodyPr>
          <a:lstStyle/>
          <a:p>
            <a:pPr marL="285750" indent="-285750">
              <a:lnSpc>
                <a:spcPct val="20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What is a ClaimCenter claim history record?</a:t>
            </a:r>
          </a:p>
          <a:p>
            <a:pPr marL="285750" indent="-285750">
              <a:lnSpc>
                <a:spcPct val="200000"/>
              </a:lnSpc>
              <a:buFont typeface="Arial" panose="020B0604020202020204" pitchFamily="34" charset="0"/>
              <a:buChar char="•"/>
            </a:pPr>
            <a:endParaRPr lang="en-US" sz="1800" dirty="0">
              <a:solidFill>
                <a:schemeClr val="bg1"/>
              </a:solidFill>
              <a:latin typeface="Arial" panose="020B0604020202020204" pitchFamily="34" charset="0"/>
              <a:cs typeface="Arial" panose="020B0604020202020204" pitchFamily="34" charset="0"/>
            </a:endParaRPr>
          </a:p>
          <a:p>
            <a:pPr marL="895335" lvl="1" indent="-285750">
              <a:lnSpc>
                <a:spcPct val="20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An </a:t>
            </a:r>
            <a:r>
              <a:rPr lang="en-US" sz="1800" dirty="0" err="1" smtClean="0">
                <a:solidFill>
                  <a:schemeClr val="bg1"/>
                </a:solidFill>
                <a:latin typeface="Arial" panose="020B0604020202020204" pitchFamily="34" charset="0"/>
                <a:cs typeface="Arial" panose="020B0604020202020204" pitchFamily="34" charset="0"/>
              </a:rPr>
              <a:t>uneditable</a:t>
            </a:r>
            <a:r>
              <a:rPr lang="en-US" sz="1800" dirty="0" smtClean="0">
                <a:solidFill>
                  <a:schemeClr val="bg1"/>
                </a:solidFill>
                <a:latin typeface="Arial" panose="020B0604020202020204" pitchFamily="34" charset="0"/>
                <a:cs typeface="Arial" panose="020B0604020202020204" pitchFamily="34" charset="0"/>
              </a:rPr>
              <a:t> record of some important event or action taken on the claim.</a:t>
            </a:r>
          </a:p>
          <a:p>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609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Review Question</a:t>
            </a:r>
            <a:endParaRPr lang="en-US" b="1" dirty="0">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dirty="0" smtClean="0">
                <a:solidFill>
                  <a:schemeClr val="bg1"/>
                </a:solidFill>
              </a:rPr>
              <a:t> </a:t>
            </a:r>
            <a:endParaRPr lang="en-US" sz="1600" dirty="0">
              <a:solidFill>
                <a:schemeClr val="bg1"/>
              </a:solidFill>
            </a:endParaRPr>
          </a:p>
        </p:txBody>
      </p:sp>
      <p:sp>
        <p:nvSpPr>
          <p:cNvPr id="4" name="Rectangle 3"/>
          <p:cNvSpPr/>
          <p:nvPr/>
        </p:nvSpPr>
        <p:spPr>
          <a:xfrm>
            <a:off x="-1" y="879583"/>
            <a:ext cx="8948057" cy="2222403"/>
          </a:xfrm>
          <a:prstGeom prst="rect">
            <a:avLst/>
          </a:prstGeom>
        </p:spPr>
        <p:txBody>
          <a:bodyPr wrap="square">
            <a:spAutoFit/>
          </a:bodyPr>
          <a:lstStyle/>
          <a:p>
            <a:pPr marL="285750" indent="-285750">
              <a:lnSpc>
                <a:spcPct val="20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If no active rules write claim history records, will any claim history records be written?</a:t>
            </a:r>
            <a:endParaRPr lang="en-US" sz="1800" dirty="0">
              <a:solidFill>
                <a:schemeClr val="bg1"/>
              </a:solidFill>
              <a:latin typeface="Arial" panose="020B0604020202020204" pitchFamily="34" charset="0"/>
              <a:cs typeface="Arial" panose="020B0604020202020204" pitchFamily="34" charset="0"/>
            </a:endParaRPr>
          </a:p>
          <a:p>
            <a:pPr marL="895335" lvl="1" indent="-285750">
              <a:lnSpc>
                <a:spcPct val="20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Yes, the base history types are automatically tracked, and do not depend on rules</a:t>
            </a: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7302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
  <a:themeElements>
    <a:clrScheme name="Cognizant Color - New">
      <a:dk1>
        <a:srgbClr val="0033A0"/>
      </a:dk1>
      <a:lt1>
        <a:srgbClr val="FFFFFF"/>
      </a:lt1>
      <a:dk2>
        <a:srgbClr val="000000"/>
      </a:dk2>
      <a:lt2>
        <a:srgbClr val="FFFFFF"/>
      </a:lt2>
      <a:accent1>
        <a:srgbClr val="0033A0"/>
      </a:accent1>
      <a:accent2>
        <a:srgbClr val="00B140"/>
      </a:accent2>
      <a:accent3>
        <a:srgbClr val="FF8205"/>
      </a:accent3>
      <a:accent4>
        <a:srgbClr val="5C068C"/>
      </a:accent4>
      <a:accent5>
        <a:srgbClr val="840B55"/>
      </a:accent5>
      <a:accent6>
        <a:srgbClr val="F4633A"/>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1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8D6F96-F5F0-4882-9895-24D6EB0A168A}">
  <ds:schemaRefs>
    <ds:schemaRef ds:uri="http://schemas.microsoft.com/sharepoint/v3/contenttype/forms"/>
  </ds:schemaRefs>
</ds:datastoreItem>
</file>

<file path=customXml/itemProps2.xml><?xml version="1.0" encoding="utf-8"?>
<ds:datastoreItem xmlns:ds="http://schemas.openxmlformats.org/officeDocument/2006/customXml" ds:itemID="{7B8BBD27-0D04-4C79-A3C2-63B688DFCFD9}"/>
</file>

<file path=customXml/itemProps3.xml><?xml version="1.0" encoding="utf-8"?>
<ds:datastoreItem xmlns:ds="http://schemas.openxmlformats.org/officeDocument/2006/customXml" ds:itemID="{C548C51B-0160-49BD-907C-D02DC2AE0853}">
  <ds:schemaRefs>
    <ds:schemaRef ds:uri="http://schemas.microsoft.com/office/2006/metadata/properties"/>
    <ds:schemaRef ds:uri="http://schemas.openxmlformats.org/package/2006/metadata/core-properties"/>
    <ds:schemaRef ds:uri="ec2ac320-4691-4145-9221-fe31435db753"/>
    <ds:schemaRef ds:uri="http://purl.org/dc/elements/1.1/"/>
    <ds:schemaRef ds:uri="http://schemas.microsoft.com/office/2006/documentManagement/types"/>
    <ds:schemaRef ds:uri="http://www.w3.org/XML/1998/namespace"/>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cog_PPT_16x9_180722-2</Template>
  <TotalTime>4060</TotalTime>
  <Words>885</Words>
  <Application>Microsoft Office PowerPoint</Application>
  <PresentationFormat>On-screen Show (16:9)</PresentationFormat>
  <Paragraphs>118</Paragraphs>
  <Slides>16</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Courier New</vt:lpstr>
      <vt:lpstr>Wingdings</vt:lpstr>
      <vt:lpstr>Cognizant</vt:lpstr>
      <vt:lpstr>1_Cognizant</vt:lpstr>
      <vt:lpstr>V10 Configuration</vt:lpstr>
      <vt:lpstr>Assessment Creation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PowerPoint Template</dc:title>
  <dc:creator>Rajendran, Shanmugapriyan (Cognizant)</dc:creator>
  <cp:lastModifiedBy>N S, Saravana Prabhu (Cognizant)</cp:lastModifiedBy>
  <cp:revision>214</cp:revision>
  <cp:lastPrinted>2017-02-17T19:35:46Z</cp:lastPrinted>
  <dcterms:created xsi:type="dcterms:W3CDTF">2018-07-26T08:45:21Z</dcterms:created>
  <dcterms:modified xsi:type="dcterms:W3CDTF">2021-02-05T13:44:39Z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