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 id="2147483813" r:id="rId5"/>
  </p:sldMasterIdLst>
  <p:notesMasterIdLst>
    <p:notesMasterId r:id="rId37"/>
  </p:notesMasterIdLst>
  <p:handoutMasterIdLst>
    <p:handoutMasterId r:id="rId38"/>
  </p:handoutMasterIdLst>
  <p:sldIdLst>
    <p:sldId id="306" r:id="rId6"/>
    <p:sldId id="308" r:id="rId7"/>
    <p:sldId id="322" r:id="rId8"/>
    <p:sldId id="325" r:id="rId9"/>
    <p:sldId id="331" r:id="rId10"/>
    <p:sldId id="323" r:id="rId11"/>
    <p:sldId id="326" r:id="rId12"/>
    <p:sldId id="327" r:id="rId13"/>
    <p:sldId id="347" r:id="rId14"/>
    <p:sldId id="328" r:id="rId15"/>
    <p:sldId id="329" r:id="rId16"/>
    <p:sldId id="330" r:id="rId17"/>
    <p:sldId id="332" r:id="rId18"/>
    <p:sldId id="333" r:id="rId19"/>
    <p:sldId id="334" r:id="rId20"/>
    <p:sldId id="335" r:id="rId21"/>
    <p:sldId id="336" r:id="rId22"/>
    <p:sldId id="337" r:id="rId23"/>
    <p:sldId id="338" r:id="rId24"/>
    <p:sldId id="339" r:id="rId25"/>
    <p:sldId id="348" r:id="rId26"/>
    <p:sldId id="340" r:id="rId27"/>
    <p:sldId id="341" r:id="rId28"/>
    <p:sldId id="342" r:id="rId29"/>
    <p:sldId id="343" r:id="rId30"/>
    <p:sldId id="344" r:id="rId31"/>
    <p:sldId id="345" r:id="rId32"/>
    <p:sldId id="346" r:id="rId33"/>
    <p:sldId id="349" r:id="rId34"/>
    <p:sldId id="350" r:id="rId35"/>
    <p:sldId id="270" r:id="rId36"/>
  </p:sldIdLst>
  <p:sldSz cx="9144000" cy="5143500" type="screen16x9"/>
  <p:notesSz cx="9144000" cy="6858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33A"/>
    <a:srgbClr val="FF8F1C"/>
    <a:srgbClr val="840B55"/>
    <a:srgbClr val="C800A1"/>
    <a:srgbClr val="3C1053"/>
    <a:srgbClr val="5C068C"/>
    <a:srgbClr val="5C338C"/>
    <a:srgbClr val="3972FF"/>
    <a:srgbClr val="6BB445"/>
    <a:srgbClr val="4CB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50C3F-C04C-4399-BD29-99E2FBF570BC}" v="1" dt="2021-03-15T10:10:01.567"/>
    <p1510:client id="{8E73B49F-D026-0000-69B8-4839BFA83ACC}" v="1" dt="2021-03-15T08:41:40.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binaya (Cognizant)" userId="S::888357@cognizant.com::fb72abbf-030d-4c01-88fa-5cd1d7842c14" providerId="AD" clId="Web-{8E73B49F-D026-0000-69B8-4839BFA83ACC}"/>
    <pc:docChg chg="modSld">
      <pc:chgData name="R, Abinaya (Cognizant)" userId="S::888357@cognizant.com::fb72abbf-030d-4c01-88fa-5cd1d7842c14" providerId="AD" clId="Web-{8E73B49F-D026-0000-69B8-4839BFA83ACC}" dt="2021-03-15T08:41:40.322" v="0" actId="1076"/>
      <pc:docMkLst>
        <pc:docMk/>
      </pc:docMkLst>
      <pc:sldChg chg="modSp">
        <pc:chgData name="R, Abinaya (Cognizant)" userId="S::888357@cognizant.com::fb72abbf-030d-4c01-88fa-5cd1d7842c14" providerId="AD" clId="Web-{8E73B49F-D026-0000-69B8-4839BFA83ACC}" dt="2021-03-15T08:41:40.322" v="0" actId="1076"/>
        <pc:sldMkLst>
          <pc:docMk/>
          <pc:sldMk cId="2048661301" sldId="306"/>
        </pc:sldMkLst>
        <pc:spChg chg="mod">
          <ac:chgData name="R, Abinaya (Cognizant)" userId="S::888357@cognizant.com::fb72abbf-030d-4c01-88fa-5cd1d7842c14" providerId="AD" clId="Web-{8E73B49F-D026-0000-69B8-4839BFA83ACC}" dt="2021-03-15T08:41:40.322" v="0" actId="1076"/>
          <ac:spMkLst>
            <pc:docMk/>
            <pc:sldMk cId="2048661301" sldId="306"/>
            <ac:spMk id="4" creationId="{5FB82D1F-7C95-47DF-91EF-DD59692DB27D}"/>
          </ac:spMkLst>
        </pc:spChg>
      </pc:sldChg>
    </pc:docChg>
  </pc:docChgLst>
  <pc:docChgLst>
    <pc:chgData name="S, Priyadharshini (Cognizant)" userId="S::888356@cognizant.com::642862ec-6159-4a24-a642-752c6e32b8df" providerId="AD" clId="Web-{16750C3F-C04C-4399-BD29-99E2FBF570BC}"/>
    <pc:docChg chg="modSld">
      <pc:chgData name="S, Priyadharshini (Cognizant)" userId="S::888356@cognizant.com::642862ec-6159-4a24-a642-752c6e32b8df" providerId="AD" clId="Web-{16750C3F-C04C-4399-BD29-99E2FBF570BC}" dt="2021-03-15T10:10:01.552" v="0" actId="1076"/>
      <pc:docMkLst>
        <pc:docMk/>
      </pc:docMkLst>
      <pc:sldChg chg="modSp">
        <pc:chgData name="S, Priyadharshini (Cognizant)" userId="S::888356@cognizant.com::642862ec-6159-4a24-a642-752c6e32b8df" providerId="AD" clId="Web-{16750C3F-C04C-4399-BD29-99E2FBF570BC}" dt="2021-03-15T10:10:01.552" v="0" actId="1076"/>
        <pc:sldMkLst>
          <pc:docMk/>
          <pc:sldMk cId="1196684312" sldId="326"/>
        </pc:sldMkLst>
        <pc:picChg chg="mod">
          <ac:chgData name="S, Priyadharshini (Cognizant)" userId="S::888356@cognizant.com::642862ec-6159-4a24-a642-752c6e32b8df" providerId="AD" clId="Web-{16750C3F-C04C-4399-BD29-99E2FBF570BC}" dt="2021-03-15T10:10:01.552" v="0" actId="1076"/>
          <ac:picMkLst>
            <pc:docMk/>
            <pc:sldMk cId="1196684312" sldId="326"/>
            <ac:picMk id="3"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965504ED-601C-9F41-A2BB-A84CD9D575D8}" type="datetimeFigureOut">
              <a:rPr lang="en-US" smtClean="0"/>
              <a:t>3/15/2021</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4499A69-9E3B-7C4C-9E3F-523F007A72CB}" type="datetimeFigureOut">
              <a:rPr lang="en-US" smtClean="0"/>
              <a:t>3/15/2021</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2</a:t>
            </a:fld>
            <a:endParaRPr lang="en-US"/>
          </a:p>
        </p:txBody>
      </p:sp>
    </p:spTree>
    <p:extLst>
      <p:ext uri="{BB962C8B-B14F-4D97-AF65-F5344CB8AC3E}">
        <p14:creationId xmlns:p14="http://schemas.microsoft.com/office/powerpoint/2010/main" val="153521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The main purpose</a:t>
            </a:r>
            <a:r>
              <a:rPr lang="en-US" sz="1100" baseline="0"/>
              <a:t> of the </a:t>
            </a:r>
            <a:r>
              <a:rPr lang="en-US" sz="1100" err="1">
                <a:solidFill>
                  <a:schemeClr val="bg1"/>
                </a:solidFill>
                <a:latin typeface="Arial" panose="020B0604020202020204" pitchFamily="34" charset="0"/>
                <a:cs typeface="Arial" panose="020B0604020202020204" pitchFamily="34" charset="0"/>
              </a:rPr>
              <a:t>CriterionChoice</a:t>
            </a:r>
            <a:r>
              <a:rPr lang="en-US" sz="1100">
                <a:solidFill>
                  <a:schemeClr val="bg1"/>
                </a:solidFill>
                <a:latin typeface="Arial" panose="020B0604020202020204" pitchFamily="34" charset="0"/>
                <a:cs typeface="Arial" panose="020B0604020202020204" pitchFamily="34" charset="0"/>
              </a:rPr>
              <a:t> sub-element is to allow multiple criteria to be searched in the same screen real</a:t>
            </a:r>
            <a:r>
              <a:rPr lang="en-US" sz="1100" baseline="0">
                <a:solidFill>
                  <a:schemeClr val="bg1"/>
                </a:solidFill>
                <a:latin typeface="Arial" panose="020B0604020202020204" pitchFamily="34" charset="0"/>
                <a:cs typeface="Arial" panose="020B0604020202020204" pitchFamily="34" charset="0"/>
              </a:rPr>
              <a:t> estate.</a:t>
            </a:r>
          </a:p>
          <a:p>
            <a:endParaRPr lang="en-US" sz="1100" baseline="0">
              <a:solidFill>
                <a:schemeClr val="bg1"/>
              </a:solidFill>
              <a:latin typeface="Arial" panose="020B0604020202020204" pitchFamily="34" charset="0"/>
              <a:cs typeface="Arial" panose="020B0604020202020204" pitchFamily="34" charset="0"/>
            </a:endParaRPr>
          </a:p>
          <a:p>
            <a:r>
              <a:rPr lang="en-US" sz="1100" baseline="0">
                <a:solidFill>
                  <a:schemeClr val="bg1"/>
                </a:solidFill>
                <a:latin typeface="Arial" panose="020B0604020202020204" pitchFamily="34" charset="0"/>
                <a:cs typeface="Arial" panose="020B0604020202020204" pitchFamily="34" charset="0"/>
              </a:rPr>
              <a:t>One possible disadvantages is that you can only search by one of these criteria at a time. So if we had both the Loss date and Closed date. We could only search on one of them.</a:t>
            </a:r>
          </a:p>
        </p:txBody>
      </p:sp>
      <p:sp>
        <p:nvSpPr>
          <p:cNvPr id="4" name="Slide Number Placeholder 3"/>
          <p:cNvSpPr>
            <a:spLocks noGrp="1"/>
          </p:cNvSpPr>
          <p:nvPr>
            <p:ph type="sldNum" sz="quarter" idx="10"/>
          </p:nvPr>
        </p:nvSpPr>
        <p:spPr/>
        <p:txBody>
          <a:bodyPr/>
          <a:lstStyle/>
          <a:p>
            <a:fld id="{B02D6E04-3A2F-4B48-A297-666578EDF1B3}" type="slidenum">
              <a:rPr lang="en-US" smtClean="0"/>
              <a:t>14</a:t>
            </a:fld>
            <a:endParaRPr lang="en-US"/>
          </a:p>
        </p:txBody>
      </p:sp>
    </p:spTree>
    <p:extLst>
      <p:ext uri="{BB962C8B-B14F-4D97-AF65-F5344CB8AC3E}">
        <p14:creationId xmlns:p14="http://schemas.microsoft.com/office/powerpoint/2010/main" val="276549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The Option</a:t>
            </a:r>
            <a:r>
              <a:rPr lang="en-US" sz="1100" baseline="0"/>
              <a:t> sub-elements determine what can be searched for:</a:t>
            </a:r>
          </a:p>
          <a:p>
            <a:pPr marL="171450" indent="-171450">
              <a:buFont typeface="Arial" panose="020B0604020202020204" pitchFamily="34" charset="0"/>
              <a:buChar char="•"/>
            </a:pPr>
            <a:r>
              <a:rPr lang="en-US" sz="1100" baseline="0"/>
              <a:t>The label tags are display keys that determine what is actually displayed in the chooser.</a:t>
            </a:r>
          </a:p>
          <a:p>
            <a:pPr marL="171450" indent="-171450">
              <a:buFont typeface="Arial" panose="020B0604020202020204" pitchFamily="34" charset="0"/>
              <a:buChar char="•"/>
            </a:pPr>
            <a:r>
              <a:rPr lang="en-US" sz="1100" baseline="0"/>
              <a:t>The </a:t>
            </a:r>
            <a:r>
              <a:rPr lang="en-US" sz="1100" baseline="0" err="1"/>
              <a:t>targetProperty</a:t>
            </a:r>
            <a:r>
              <a:rPr lang="en-US" sz="1100" baseline="0"/>
              <a:t> tags determine what field of the search entity is actually searched on.</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15</a:t>
            </a:fld>
            <a:endParaRPr lang="en-US"/>
          </a:p>
        </p:txBody>
      </p:sp>
    </p:spTree>
    <p:extLst>
      <p:ext uri="{BB962C8B-B14F-4D97-AF65-F5344CB8AC3E}">
        <p14:creationId xmlns:p14="http://schemas.microsoft.com/office/powerpoint/2010/main" val="614598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The </a:t>
            </a:r>
            <a:r>
              <a:rPr lang="en-US" sz="1100" err="1"/>
              <a:t>init</a:t>
            </a:r>
            <a:r>
              <a:rPr lang="en-US" sz="1100"/>
              <a:t> tag of the </a:t>
            </a:r>
            <a:r>
              <a:rPr lang="en-US" sz="1100" err="1"/>
              <a:t>CriterionChoice</a:t>
            </a:r>
            <a:r>
              <a:rPr lang="en-US" sz="1100" baseline="0"/>
              <a:t> sub-element determines how the application displays the criteria. In the example shown, it determines:</a:t>
            </a:r>
          </a:p>
          <a:p>
            <a:pPr marL="171450" indent="-171450">
              <a:buFont typeface="Arial" panose="020B0604020202020204" pitchFamily="34" charset="0"/>
              <a:buChar char="•"/>
            </a:pPr>
            <a:r>
              <a:rPr lang="en-US" sz="1100" baseline="0"/>
              <a:t>The </a:t>
            </a:r>
            <a:r>
              <a:rPr lang="en-US" sz="1100" baseline="0" err="1"/>
              <a:t>SearchType</a:t>
            </a:r>
            <a:r>
              <a:rPr lang="en-US" sz="1100" baseline="0"/>
              <a:t> tag TC_CLAIM determines what object is searched from the </a:t>
            </a:r>
            <a:r>
              <a:rPr lang="en-US" sz="1100" baseline="0" err="1"/>
              <a:t>SearchObjectType</a:t>
            </a:r>
            <a:r>
              <a:rPr lang="en-US" sz="1100" baseline="0"/>
              <a:t> </a:t>
            </a:r>
            <a:r>
              <a:rPr lang="en-US" sz="1100" baseline="0" err="1"/>
              <a:t>typelist</a:t>
            </a:r>
            <a:r>
              <a:rPr lang="en-US" sz="1100" baseline="0"/>
              <a:t>.</a:t>
            </a:r>
          </a:p>
          <a:p>
            <a:pPr marL="171450" indent="-171450">
              <a:buFont typeface="Arial" panose="020B0604020202020204" pitchFamily="34" charset="0"/>
              <a:buChar char="•"/>
            </a:pPr>
            <a:r>
              <a:rPr lang="en-US" sz="1100" baseline="0"/>
              <a:t>The </a:t>
            </a:r>
            <a:r>
              <a:rPr lang="en-US" sz="1100" baseline="0" err="1"/>
              <a:t>DateSearchType</a:t>
            </a:r>
            <a:r>
              <a:rPr lang="en-US" sz="1100" baseline="0"/>
              <a:t> </a:t>
            </a:r>
            <a:r>
              <a:rPr lang="en-US" sz="1100" baseline="0" err="1"/>
              <a:t>typelist</a:t>
            </a:r>
            <a:r>
              <a:rPr lang="en-US" sz="1100" baseline="0"/>
              <a:t> TC_FROMLIST determines that the “Since” option is selected from the </a:t>
            </a:r>
            <a:r>
              <a:rPr lang="en-US" sz="1100" baseline="0" err="1"/>
              <a:t>DataSearchType</a:t>
            </a:r>
            <a:r>
              <a:rPr lang="en-US" sz="1100" baseline="0"/>
              <a:t> </a:t>
            </a:r>
            <a:r>
              <a:rPr lang="en-US" sz="1100" baseline="0" err="1"/>
              <a:t>typelist</a:t>
            </a:r>
            <a:r>
              <a:rPr lang="en-US" sz="1100" baseline="0"/>
              <a:t>.</a:t>
            </a:r>
          </a:p>
          <a:p>
            <a:pPr marL="171450" indent="-171450">
              <a:buFont typeface="Arial" panose="020B0604020202020204" pitchFamily="34" charset="0"/>
              <a:buChar char="•"/>
            </a:pPr>
            <a:r>
              <a:rPr lang="en-US" sz="1100" baseline="0"/>
              <a:t>The </a:t>
            </a:r>
            <a:r>
              <a:rPr lang="en-US" sz="1100" baseline="0" err="1"/>
              <a:t>DateRangeChoice</a:t>
            </a:r>
            <a:r>
              <a:rPr lang="en-US" sz="1100" baseline="0"/>
              <a:t> tag TC_N365 determines that “Last 365 days” is selected from the </a:t>
            </a:r>
            <a:r>
              <a:rPr lang="en-US" sz="1100" baseline="0" err="1"/>
              <a:t>DateRangeChoiceType</a:t>
            </a:r>
            <a:r>
              <a:rPr lang="en-US" sz="1100" baseline="0"/>
              <a:t> </a:t>
            </a:r>
            <a:r>
              <a:rPr lang="en-US" sz="1100" baseline="0" err="1"/>
              <a:t>typelist</a:t>
            </a:r>
            <a:endParaRPr lang="en-US" sz="1100" baseline="0"/>
          </a:p>
          <a:p>
            <a:pPr marL="171450" indent="-171450">
              <a:buFont typeface="Arial" panose="020B0604020202020204" pitchFamily="34" charset="0"/>
              <a:buChar char="•"/>
            </a:pPr>
            <a:r>
              <a:rPr lang="en-US" sz="1100" baseline="0"/>
              <a:t>The </a:t>
            </a:r>
            <a:r>
              <a:rPr lang="en-US" sz="1100" baseline="0" err="1"/>
              <a:t>ChosenOption</a:t>
            </a:r>
            <a:r>
              <a:rPr lang="en-US" sz="1100" baseline="0"/>
              <a:t> tag Java Criterion Option Loss Date determines that the Loss Date option is selected in the Search For window</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16</a:t>
            </a:fld>
            <a:endParaRPr lang="en-US"/>
          </a:p>
        </p:txBody>
      </p:sp>
    </p:spTree>
    <p:extLst>
      <p:ext uri="{BB962C8B-B14F-4D97-AF65-F5344CB8AC3E}">
        <p14:creationId xmlns:p14="http://schemas.microsoft.com/office/powerpoint/2010/main" val="2550121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The </a:t>
            </a:r>
            <a:r>
              <a:rPr lang="en-US" sz="1100" err="1"/>
              <a:t>ArrayCriterion</a:t>
            </a:r>
            <a:r>
              <a:rPr lang="en-US" sz="1100"/>
              <a:t> sub-elements enables search on an array entity of the main</a:t>
            </a:r>
            <a:r>
              <a:rPr lang="en-US" sz="1100" baseline="0"/>
              <a:t> entity. In the example shown, Claim’s array of Officials is used to search on the official type. So for example, you might search for a claim that had at least one Police officer associated with it.</a:t>
            </a:r>
          </a:p>
          <a:p>
            <a:pPr marL="171450" indent="-171450">
              <a:buFont typeface="Arial" panose="020B0604020202020204" pitchFamily="34" charset="0"/>
              <a:buChar char="•"/>
            </a:pPr>
            <a:r>
              <a:rPr lang="en-US" sz="1100" baseline="0"/>
              <a:t>The property tag is the name you assign to the </a:t>
            </a:r>
            <a:r>
              <a:rPr lang="en-US" sz="1100" baseline="0" err="1"/>
              <a:t>ArrayCriterion</a:t>
            </a:r>
            <a:endParaRPr lang="en-US" sz="1100" baseline="0"/>
          </a:p>
          <a:p>
            <a:pPr marL="171450" indent="-171450">
              <a:buFont typeface="Arial" panose="020B0604020202020204" pitchFamily="34" charset="0"/>
              <a:buChar char="•"/>
            </a:pPr>
            <a:r>
              <a:rPr lang="en-US" sz="1100" baseline="0"/>
              <a:t>The </a:t>
            </a:r>
            <a:r>
              <a:rPr lang="en-US" sz="1100" baseline="0" err="1"/>
              <a:t>targetProperty</a:t>
            </a:r>
            <a:r>
              <a:rPr lang="en-US" sz="1100" baseline="0"/>
              <a:t> is the name of the array on the search object – in this case, the officials array on Claim.</a:t>
            </a:r>
          </a:p>
          <a:p>
            <a:pPr marL="171450" indent="-171450">
              <a:buFont typeface="Arial" panose="020B0604020202020204" pitchFamily="34" charset="0"/>
              <a:buChar char="•"/>
            </a:pPr>
            <a:r>
              <a:rPr lang="en-US" sz="1100" baseline="0"/>
              <a:t>The </a:t>
            </a:r>
            <a:r>
              <a:rPr lang="en-US" sz="1100" baseline="0" err="1"/>
              <a:t>arrayMemberProperty</a:t>
            </a:r>
            <a:r>
              <a:rPr lang="en-US" sz="1100" baseline="0"/>
              <a:t> is the name of the property to search for, not on the search object. But on the entity referenced by the array – in this case, the Official entity.</a:t>
            </a:r>
          </a:p>
          <a:p>
            <a:pPr marL="171450" indent="-171450">
              <a:buFont typeface="Arial" panose="020B0604020202020204" pitchFamily="34" charset="0"/>
              <a:buChar char="•"/>
            </a:pPr>
            <a:endParaRPr lang="en-US" sz="1100" baseline="0"/>
          </a:p>
          <a:p>
            <a:pPr marL="0" indent="0">
              <a:buFont typeface="Arial" panose="020B0604020202020204" pitchFamily="34" charset="0"/>
              <a:buNone/>
            </a:pPr>
            <a:r>
              <a:rPr lang="en-US" sz="1100" baseline="0"/>
              <a:t>There are no optional tags, and you cannot specify any </a:t>
            </a:r>
            <a:r>
              <a:rPr lang="en-US" sz="1100" baseline="0" err="1"/>
              <a:t>matchType</a:t>
            </a:r>
            <a:r>
              <a:rPr lang="en-US" sz="1100" baseline="0"/>
              <a:t>; only equality supported.</a:t>
            </a:r>
          </a:p>
          <a:p>
            <a:pPr marL="171450" indent="-171450">
              <a:buFont typeface="Arial" panose="020B0604020202020204" pitchFamily="34" charset="0"/>
              <a:buChar char="•"/>
            </a:pP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17</a:t>
            </a:fld>
            <a:endParaRPr lang="en-US"/>
          </a:p>
        </p:txBody>
      </p:sp>
    </p:spTree>
    <p:extLst>
      <p:ext uri="{BB962C8B-B14F-4D97-AF65-F5344CB8AC3E}">
        <p14:creationId xmlns:p14="http://schemas.microsoft.com/office/powerpoint/2010/main" val="1913219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Note that there are</a:t>
            </a:r>
            <a:r>
              <a:rPr lang="en-US" sz="1100" baseline="0"/>
              <a:t> no </a:t>
            </a:r>
            <a:r>
              <a:rPr lang="en-US" sz="1100" baseline="0" err="1"/>
              <a:t>ArrayCriterion</a:t>
            </a:r>
            <a:r>
              <a:rPr lang="en-US" sz="1100" baseline="0"/>
              <a:t> sub-elements in the base configuration of ClaimCenter 10. It is mostly used when an insurer creates a custom entity and wants to search based on it.</a:t>
            </a:r>
          </a:p>
          <a:p>
            <a:endParaRPr lang="en-US" sz="1100" baseline="0"/>
          </a:p>
          <a:p>
            <a:r>
              <a:rPr lang="en-US" sz="1100" baseline="0"/>
              <a:t>The </a:t>
            </a:r>
            <a:r>
              <a:rPr lang="en-US" sz="1100" baseline="0" err="1"/>
              <a:t>arrayMemberProperty</a:t>
            </a:r>
            <a:r>
              <a:rPr lang="en-US" sz="1100" baseline="0"/>
              <a:t> must be unique for each instance of the main search object – in the example, there should be no more than one official of any given type ( Since there in fact can be more than one official of any given type, this is actually a bad example)</a:t>
            </a:r>
          </a:p>
          <a:p>
            <a:endParaRPr lang="en-US" sz="1100" baseline="0"/>
          </a:p>
          <a:p>
            <a:r>
              <a:rPr lang="en-US" sz="1100" baseline="0"/>
              <a:t>Finally, you must create two indexes on the array table. The first is based on the array object’s foreign key back to the main search object and the </a:t>
            </a:r>
            <a:r>
              <a:rPr lang="en-US" sz="1100" baseline="0" err="1"/>
              <a:t>arrayMemberProperty</a:t>
            </a:r>
            <a:r>
              <a:rPr lang="en-US" sz="1100" baseline="0"/>
              <a:t> which is being searched. The second is based on the same properties in reverse order.</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18</a:t>
            </a:fld>
            <a:endParaRPr lang="en-US"/>
          </a:p>
        </p:txBody>
      </p:sp>
    </p:spTree>
    <p:extLst>
      <p:ext uri="{BB962C8B-B14F-4D97-AF65-F5344CB8AC3E}">
        <p14:creationId xmlns:p14="http://schemas.microsoft.com/office/powerpoint/2010/main" val="1298574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Just as you should not add any </a:t>
            </a:r>
            <a:r>
              <a:rPr lang="en-US" sz="1100" err="1"/>
              <a:t>CriteriaDef</a:t>
            </a:r>
            <a:r>
              <a:rPr lang="en-US" sz="1100"/>
              <a:t> sub-elements to search-config.xml.</a:t>
            </a:r>
            <a:r>
              <a:rPr lang="en-US" sz="1100" baseline="0"/>
              <a:t> You should not add any </a:t>
            </a:r>
            <a:r>
              <a:rPr lang="en-US" sz="1100" baseline="0" err="1"/>
              <a:t>SearchCriteria</a:t>
            </a:r>
            <a:r>
              <a:rPr lang="en-US" sz="1100" baseline="0"/>
              <a:t> entities to ClaimCenter. These entities exist in a 1:1 relationship with the </a:t>
            </a:r>
            <a:r>
              <a:rPr lang="en-US" sz="1100" baseline="0" err="1"/>
              <a:t>CriteriaDef</a:t>
            </a:r>
            <a:r>
              <a:rPr lang="en-US" sz="1100" baseline="0"/>
              <a:t> sub-elements and determine what can be searched what can be searched for in the main search entity.</a:t>
            </a:r>
          </a:p>
          <a:p>
            <a:endParaRPr lang="en-US" sz="1100" baseline="0"/>
          </a:p>
          <a:p>
            <a:r>
              <a:rPr lang="en-US" sz="1100" baseline="0"/>
              <a:t>You can, however, add a new column to search for and </a:t>
            </a:r>
            <a:r>
              <a:rPr lang="en-US" sz="1100" baseline="0" err="1"/>
              <a:t>infact</a:t>
            </a:r>
            <a:r>
              <a:rPr lang="en-US" sz="1100" baseline="0"/>
              <a:t>, you must do so if you add a new column to search-config.xml</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19</a:t>
            </a:fld>
            <a:endParaRPr lang="en-US"/>
          </a:p>
        </p:txBody>
      </p:sp>
    </p:spTree>
    <p:extLst>
      <p:ext uri="{BB962C8B-B14F-4D97-AF65-F5344CB8AC3E}">
        <p14:creationId xmlns:p14="http://schemas.microsoft.com/office/powerpoint/2010/main" val="4246904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20</a:t>
            </a:fld>
            <a:endParaRPr lang="en-US"/>
          </a:p>
        </p:txBody>
      </p:sp>
    </p:spTree>
    <p:extLst>
      <p:ext uri="{BB962C8B-B14F-4D97-AF65-F5344CB8AC3E}">
        <p14:creationId xmlns:p14="http://schemas.microsoft.com/office/powerpoint/2010/main" val="2240283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Searching in ClaimCenter requires the use of a specific</a:t>
            </a:r>
            <a:r>
              <a:rPr lang="en-US" sz="1100" baseline="0"/>
              <a:t> UI element called a </a:t>
            </a:r>
            <a:r>
              <a:rPr lang="en-US" sz="1100" baseline="0" err="1"/>
              <a:t>SearchPanel</a:t>
            </a:r>
            <a:r>
              <a:rPr lang="en-US" sz="1100" baseline="0"/>
              <a:t>. The </a:t>
            </a:r>
            <a:r>
              <a:rPr lang="en-US" sz="1100" baseline="0" err="1"/>
              <a:t>SearchPanel</a:t>
            </a:r>
            <a:r>
              <a:rPr lang="en-US" sz="1100" baseline="0"/>
              <a:t> typically includes a search detail view and a results list view </a:t>
            </a:r>
          </a:p>
          <a:p>
            <a:endParaRPr lang="en-US" sz="1100" baseline="0"/>
          </a:p>
          <a:p>
            <a:r>
              <a:rPr lang="en-US" sz="1100" baseline="0"/>
              <a:t>Note that the creation of a search panel is quite complex and well beyond the limits this course. If you need to create a new search panel, you should consult Guidewire Services</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22</a:t>
            </a:fld>
            <a:endParaRPr lang="en-US"/>
          </a:p>
        </p:txBody>
      </p:sp>
    </p:spTree>
    <p:extLst>
      <p:ext uri="{BB962C8B-B14F-4D97-AF65-F5344CB8AC3E}">
        <p14:creationId xmlns:p14="http://schemas.microsoft.com/office/powerpoint/2010/main" val="2870662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The detail</a:t>
            </a:r>
            <a:r>
              <a:rPr lang="en-US" sz="1100" baseline="0"/>
              <a:t> view used for search has a number of input widgets, which refer to the search fields in the </a:t>
            </a:r>
            <a:r>
              <a:rPr lang="en-US" sz="1100" baseline="0" err="1"/>
              <a:t>SearchCriteria</a:t>
            </a:r>
            <a:r>
              <a:rPr lang="en-US" sz="1100" baseline="0"/>
              <a:t> entity referenced by the </a:t>
            </a:r>
            <a:r>
              <a:rPr lang="en-US" sz="1100" baseline="0" err="1"/>
              <a:t>SearchPanel</a:t>
            </a:r>
            <a:r>
              <a:rPr lang="en-US" sz="1100" baseline="0"/>
              <a:t>. You can add fields to the detail view.</a:t>
            </a:r>
          </a:p>
          <a:p>
            <a:endParaRPr lang="en-US" sz="1100" baseline="0"/>
          </a:p>
          <a:p>
            <a:r>
              <a:rPr lang="en-US" sz="1100" baseline="0"/>
              <a:t>Remember that the value properties of these widgets do not reference the search criteria entity. Thus, if you are searching for a claim, you must reference the </a:t>
            </a:r>
            <a:r>
              <a:rPr lang="en-US" sz="1100" baseline="0" err="1"/>
              <a:t>ClaimSearchCriteria</a:t>
            </a:r>
            <a:r>
              <a:rPr lang="en-US" sz="1100" baseline="0"/>
              <a:t> in the widget’s value property.</a:t>
            </a:r>
          </a:p>
          <a:p>
            <a:endParaRPr lang="en-US" sz="1100" baseline="0"/>
          </a:p>
          <a:p>
            <a:r>
              <a:rPr lang="en-US" sz="1100" baseline="0"/>
              <a:t>This means, in turn that if you are searching for a new property. You must make sure that it exists on the relevant search criteria entity.</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23</a:t>
            </a:fld>
            <a:endParaRPr lang="en-US"/>
          </a:p>
        </p:txBody>
      </p:sp>
    </p:spTree>
    <p:extLst>
      <p:ext uri="{BB962C8B-B14F-4D97-AF65-F5344CB8AC3E}">
        <p14:creationId xmlns:p14="http://schemas.microsoft.com/office/powerpoint/2010/main" val="461081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The coding to create the required search fields section of the detail view is very complex,. Adding new sections</a:t>
            </a:r>
            <a:r>
              <a:rPr lang="en-US" sz="1100" baseline="0"/>
              <a:t> or adding and removing widgets from the existing DVs is not supported.</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24</a:t>
            </a:fld>
            <a:endParaRPr lang="en-US"/>
          </a:p>
        </p:txBody>
      </p:sp>
    </p:spTree>
    <p:extLst>
      <p:ext uri="{BB962C8B-B14F-4D97-AF65-F5344CB8AC3E}">
        <p14:creationId xmlns:p14="http://schemas.microsoft.com/office/powerpoint/2010/main" val="3668738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ClaimCenter</a:t>
            </a:r>
            <a:r>
              <a:rPr lang="en-US" sz="1100" baseline="0"/>
              <a:t> provides search capabilities for many of the most important entities in the application, in addition, with integration to an address book ( such as Guidewire ContactManager) you can search for preferred service providers. The mechanism behind this search capability is a bit  complex, and that’s what we are going to study in this lesson.</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4</a:t>
            </a:fld>
            <a:endParaRPr lang="en-US"/>
          </a:p>
        </p:txBody>
      </p:sp>
    </p:spTree>
    <p:extLst>
      <p:ext uri="{BB962C8B-B14F-4D97-AF65-F5344CB8AC3E}">
        <p14:creationId xmlns:p14="http://schemas.microsoft.com/office/powerpoint/2010/main" val="1724961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SOAP is an acronym for</a:t>
            </a:r>
            <a:r>
              <a:rPr lang="en-US" sz="1100" baseline="0"/>
              <a:t> Simple Object Access Protocol, an XML standard for web services.</a:t>
            </a:r>
          </a:p>
          <a:p>
            <a:endParaRPr lang="en-US" sz="1100" baseline="0"/>
          </a:p>
          <a:p>
            <a:r>
              <a:rPr lang="en-US" sz="1100" baseline="0"/>
              <a:t>When you have finished configuring search, you must regenerate the API’s. Failure to do so means that the new search terms will appear in the UI but will not be available to the search engine and may result in the server failing to start.</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25</a:t>
            </a:fld>
            <a:endParaRPr lang="en-US"/>
          </a:p>
        </p:txBody>
      </p:sp>
    </p:spTree>
    <p:extLst>
      <p:ext uri="{BB962C8B-B14F-4D97-AF65-F5344CB8AC3E}">
        <p14:creationId xmlns:p14="http://schemas.microsoft.com/office/powerpoint/2010/main" val="339893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26</a:t>
            </a:fld>
            <a:endParaRPr lang="en-US"/>
          </a:p>
        </p:txBody>
      </p:sp>
    </p:spTree>
    <p:extLst>
      <p:ext uri="{BB962C8B-B14F-4D97-AF65-F5344CB8AC3E}">
        <p14:creationId xmlns:p14="http://schemas.microsoft.com/office/powerpoint/2010/main" val="4131001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27</a:t>
            </a:fld>
            <a:endParaRPr lang="en-US"/>
          </a:p>
        </p:txBody>
      </p:sp>
    </p:spTree>
    <p:extLst>
      <p:ext uri="{BB962C8B-B14F-4D97-AF65-F5344CB8AC3E}">
        <p14:creationId xmlns:p14="http://schemas.microsoft.com/office/powerpoint/2010/main" val="1336898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Details</a:t>
            </a:r>
            <a:r>
              <a:rPr lang="en-US" sz="1100" baseline="0"/>
              <a:t> of adding a field to contact search are beyond the scope of this lesson. But it is worth being aware that matching configuration must be made in both ClaimCenter and ContactManager ( if that is the address book application used. If not, the services of an integration specialist will be required)</a:t>
            </a:r>
          </a:p>
          <a:p>
            <a:endParaRPr lang="en-US" sz="1100" baseline="0"/>
          </a:p>
          <a:p>
            <a:r>
              <a:rPr lang="en-US" sz="1100" baseline="0"/>
              <a:t>When you have completed the configurations in ContactManager, you must refresh the web services in ClaimCenter to pick up the changed fields in ContactManager. Then you must add the capability for that search to three files in ClaimCenter.</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28</a:t>
            </a:fld>
            <a:endParaRPr lang="en-US"/>
          </a:p>
        </p:txBody>
      </p:sp>
    </p:spTree>
    <p:extLst>
      <p:ext uri="{BB962C8B-B14F-4D97-AF65-F5344CB8AC3E}">
        <p14:creationId xmlns:p14="http://schemas.microsoft.com/office/powerpoint/2010/main" val="407742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29</a:t>
            </a:fld>
            <a:endParaRPr lang="en-US"/>
          </a:p>
        </p:txBody>
      </p:sp>
    </p:spTree>
    <p:extLst>
      <p:ext uri="{BB962C8B-B14F-4D97-AF65-F5344CB8AC3E}">
        <p14:creationId xmlns:p14="http://schemas.microsoft.com/office/powerpoint/2010/main" val="1226279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30</a:t>
            </a:fld>
            <a:endParaRPr lang="en-US"/>
          </a:p>
        </p:txBody>
      </p:sp>
    </p:spTree>
    <p:extLst>
      <p:ext uri="{BB962C8B-B14F-4D97-AF65-F5344CB8AC3E}">
        <p14:creationId xmlns:p14="http://schemas.microsoft.com/office/powerpoint/2010/main" val="2962329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A search within ClaimCenter</a:t>
            </a:r>
            <a:r>
              <a:rPr lang="en-US" sz="1100" baseline="0"/>
              <a:t> has three main steps :</a:t>
            </a:r>
          </a:p>
          <a:p>
            <a:endParaRPr lang="en-US" sz="1100" baseline="0"/>
          </a:p>
          <a:p>
            <a:r>
              <a:rPr lang="en-US" sz="1100" baseline="0"/>
              <a:t>First, the user enters search criteria on the search screen. Every field on the search screen is a criterion that can be searched on.</a:t>
            </a:r>
          </a:p>
          <a:p>
            <a:endParaRPr lang="en-US" sz="1100" baseline="0"/>
          </a:p>
          <a:p>
            <a:r>
              <a:rPr lang="en-US" sz="1100" baseline="0"/>
              <a:t>Then, ClaimCenter combines these criteria into a </a:t>
            </a:r>
            <a:r>
              <a:rPr lang="en-US" sz="1100" baseline="0" err="1"/>
              <a:t>SearchCriteria</a:t>
            </a:r>
            <a:r>
              <a:rPr lang="en-US" sz="1100" baseline="0"/>
              <a:t> object. This is a virtual object that is not stored in the database. Rather it is used programmatically to create a SQL search that is then submitted to the ClaimCenter database.</a:t>
            </a:r>
          </a:p>
          <a:p>
            <a:endParaRPr lang="en-US" sz="1100" baseline="0"/>
          </a:p>
          <a:p>
            <a:r>
              <a:rPr lang="en-US" sz="1100" baseline="0"/>
              <a:t>The database is searched on those criteria and only those criteria, which the user entered and results are returned to the ClaimCenter server which displays them in the search results list.</a:t>
            </a:r>
          </a:p>
          <a:p>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6</a:t>
            </a:fld>
            <a:endParaRPr lang="en-US"/>
          </a:p>
        </p:txBody>
      </p:sp>
    </p:spTree>
    <p:extLst>
      <p:ext uri="{BB962C8B-B14F-4D97-AF65-F5344CB8AC3E}">
        <p14:creationId xmlns:p14="http://schemas.microsoft.com/office/powerpoint/2010/main" val="402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A search for a</a:t>
            </a:r>
            <a:r>
              <a:rPr lang="en-US" sz="1100" baseline="0"/>
              <a:t> vendor has a similar structure with an additional step.</a:t>
            </a:r>
          </a:p>
          <a:p>
            <a:endParaRPr lang="en-US" sz="1100" baseline="0"/>
          </a:p>
          <a:p>
            <a:r>
              <a:rPr lang="en-US" sz="1100" baseline="0"/>
              <a:t>After creating the </a:t>
            </a:r>
            <a:r>
              <a:rPr lang="en-US" sz="1100" baseline="0" err="1"/>
              <a:t>SearchCriteria</a:t>
            </a:r>
            <a:r>
              <a:rPr lang="en-US" sz="1100" baseline="0"/>
              <a:t> object, ClaimCenter uses Web Services to pass the criteria to the Address Book application such as ContactManager which then forms a SQL query of its database. The Address Book returns the results to ClaimCenter via Web Services, and ClaimCenter once again formats the results for display.</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7</a:t>
            </a:fld>
            <a:endParaRPr lang="en-US"/>
          </a:p>
        </p:txBody>
      </p:sp>
    </p:spTree>
    <p:extLst>
      <p:ext uri="{BB962C8B-B14F-4D97-AF65-F5344CB8AC3E}">
        <p14:creationId xmlns:p14="http://schemas.microsoft.com/office/powerpoint/2010/main" val="41851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The ClaimCenter search criteria object is</a:t>
            </a:r>
            <a:r>
              <a:rPr lang="en-US" sz="1100" baseline="0"/>
              <a:t> a virtual object, meaning that there is no underlying table and it cannot be stored in the ClaimCenter database. It is created on the fly for each search – users cannot save “favorite” searches.</a:t>
            </a:r>
          </a:p>
          <a:p>
            <a:endParaRPr lang="en-US" sz="1100" baseline="0"/>
          </a:p>
          <a:p>
            <a:r>
              <a:rPr lang="en-US" sz="1100" baseline="0"/>
              <a:t>Note : In ContactManager, the search criteria is a “real” entity – in fact, one of the several entities such as </a:t>
            </a:r>
            <a:r>
              <a:rPr lang="en-US" sz="1100" baseline="0" err="1"/>
              <a:t>ABContactSearchCriteria</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8</a:t>
            </a:fld>
            <a:endParaRPr lang="en-US"/>
          </a:p>
        </p:txBody>
      </p:sp>
    </p:spTree>
    <p:extLst>
      <p:ext uri="{BB962C8B-B14F-4D97-AF65-F5344CB8AC3E}">
        <p14:creationId xmlns:p14="http://schemas.microsoft.com/office/powerpoint/2010/main" val="289818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Search criteria</a:t>
            </a:r>
            <a:r>
              <a:rPr lang="en-US" sz="1100" baseline="0"/>
              <a:t> are defined in an XML file called search-config.xml</a:t>
            </a:r>
          </a:p>
          <a:p>
            <a:endParaRPr lang="en-US" sz="1100" baseline="0"/>
          </a:p>
          <a:p>
            <a:r>
              <a:rPr lang="en-US" sz="1100" baseline="0"/>
              <a:t>All search criteria are defined as sub-elements of a single </a:t>
            </a:r>
            <a:r>
              <a:rPr lang="en-US" sz="1100" baseline="0" err="1"/>
              <a:t>SearchConfig</a:t>
            </a:r>
            <a:r>
              <a:rPr lang="en-US" sz="1100" baseline="0"/>
              <a:t> element.</a:t>
            </a:r>
          </a:p>
          <a:p>
            <a:endParaRPr lang="en-US" sz="1100" baseline="0"/>
          </a:p>
          <a:p>
            <a:r>
              <a:rPr lang="en-US" sz="1100" baseline="0"/>
              <a:t>There can only be one </a:t>
            </a:r>
            <a:r>
              <a:rPr lang="en-US" sz="1100" baseline="0" err="1"/>
              <a:t>SearchConfig</a:t>
            </a:r>
            <a:r>
              <a:rPr lang="en-US" sz="1100" baseline="0"/>
              <a:t> element in a given ClaimCenter implementation. Creating an additional </a:t>
            </a:r>
            <a:r>
              <a:rPr lang="en-US" sz="1100" baseline="0" err="1"/>
              <a:t>SearchConfig</a:t>
            </a:r>
            <a:r>
              <a:rPr lang="en-US" sz="1100" baseline="0"/>
              <a:t> element is not supported by Guidewire and will result in unexpected ( and probably unwanted) application behavior.</a:t>
            </a:r>
          </a:p>
          <a:p>
            <a:endParaRPr lang="en-US" sz="1100" baseline="0"/>
          </a:p>
          <a:p>
            <a:r>
              <a:rPr lang="en-US" sz="1100" baseline="0"/>
              <a:t>The search-config.xml file is found …/configuration/</a:t>
            </a:r>
            <a:r>
              <a:rPr lang="en-US" sz="1100" baseline="0" err="1"/>
              <a:t>config</a:t>
            </a:r>
            <a:r>
              <a:rPr lang="en-US" sz="1100" baseline="0"/>
              <a:t>/search/</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10</a:t>
            </a:fld>
            <a:endParaRPr lang="en-US"/>
          </a:p>
        </p:txBody>
      </p:sp>
    </p:spTree>
    <p:extLst>
      <p:ext uri="{BB962C8B-B14F-4D97-AF65-F5344CB8AC3E}">
        <p14:creationId xmlns:p14="http://schemas.microsoft.com/office/powerpoint/2010/main" val="85189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As</a:t>
            </a:r>
            <a:r>
              <a:rPr lang="en-US" sz="1100" baseline="0"/>
              <a:t> just stated, one </a:t>
            </a:r>
            <a:r>
              <a:rPr lang="en-US" sz="1100" baseline="0" err="1"/>
              <a:t>SearchConfig</a:t>
            </a:r>
            <a:r>
              <a:rPr lang="en-US" sz="1100" baseline="0"/>
              <a:t> element defines the full range of search criteria for the entire application.</a:t>
            </a:r>
          </a:p>
          <a:p>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11</a:t>
            </a:fld>
            <a:endParaRPr lang="en-US"/>
          </a:p>
        </p:txBody>
      </p:sp>
    </p:spTree>
    <p:extLst>
      <p:ext uri="{BB962C8B-B14F-4D97-AF65-F5344CB8AC3E}">
        <p14:creationId xmlns:p14="http://schemas.microsoft.com/office/powerpoint/2010/main" val="2798258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err="1"/>
              <a:t>CriteriaDef</a:t>
            </a:r>
            <a:r>
              <a:rPr lang="en-US" sz="1100"/>
              <a:t> is a</a:t>
            </a:r>
            <a:r>
              <a:rPr lang="en-US" sz="1100" baseline="0"/>
              <a:t> sub-element of </a:t>
            </a:r>
            <a:r>
              <a:rPr lang="en-US" sz="1100" baseline="0" err="1"/>
              <a:t>SearchCoonfig</a:t>
            </a:r>
            <a:r>
              <a:rPr lang="en-US" sz="1100" baseline="0"/>
              <a:t>. It has two properties: a name and a target entity. It defines the ability to search for instances of the target entity.</a:t>
            </a:r>
          </a:p>
          <a:p>
            <a:endParaRPr lang="en-US" sz="1100" baseline="0"/>
          </a:p>
          <a:p>
            <a:r>
              <a:rPr lang="en-US" sz="1100" baseline="0" err="1"/>
              <a:t>CriteriaDef</a:t>
            </a:r>
            <a:r>
              <a:rPr lang="en-US" sz="1100" baseline="0"/>
              <a:t> has several sub-elements which will be discussed in turn.</a:t>
            </a:r>
          </a:p>
          <a:p>
            <a:endParaRPr lang="en-US" sz="1100" baseline="0"/>
          </a:p>
          <a:p>
            <a:r>
              <a:rPr lang="en-US" sz="1100" baseline="0"/>
              <a:t>The important thing to remember is that Guidewire provides a fixed set of </a:t>
            </a:r>
            <a:r>
              <a:rPr lang="en-US" sz="1100" baseline="0" err="1"/>
              <a:t>CriteriaDefs</a:t>
            </a:r>
            <a:r>
              <a:rPr lang="en-US" sz="1100" baseline="0"/>
              <a:t>. Adding </a:t>
            </a:r>
            <a:r>
              <a:rPr lang="en-US" sz="1100" baseline="0" err="1"/>
              <a:t>CriteriaDefs</a:t>
            </a:r>
            <a:r>
              <a:rPr lang="en-US" sz="1100" baseline="0"/>
              <a:t> is not supported and may result in unwanted application behavior. Removing a </a:t>
            </a:r>
            <a:r>
              <a:rPr lang="en-US" sz="1100" baseline="0" err="1"/>
              <a:t>CriteriaDef</a:t>
            </a:r>
            <a:r>
              <a:rPr lang="en-US" sz="1100" baseline="0"/>
              <a:t> is possible, but not recommended. But you can edit, add, and delete the Criterion, </a:t>
            </a:r>
            <a:r>
              <a:rPr lang="en-US" sz="1100" baseline="0" err="1"/>
              <a:t>CriterionChoice</a:t>
            </a:r>
            <a:r>
              <a:rPr lang="en-US" sz="1100" baseline="0"/>
              <a:t> and </a:t>
            </a:r>
            <a:r>
              <a:rPr lang="en-US" sz="1100" baseline="0" err="1"/>
              <a:t>ArrayCriterion</a:t>
            </a:r>
            <a:r>
              <a:rPr lang="en-US" sz="1100" baseline="0"/>
              <a:t> </a:t>
            </a:r>
            <a:r>
              <a:rPr lang="en-US" sz="1100" baseline="0" err="1"/>
              <a:t>subelements</a:t>
            </a:r>
            <a:r>
              <a:rPr lang="en-US" sz="1100" baseline="0"/>
              <a:t>.</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12</a:t>
            </a:fld>
            <a:endParaRPr lang="en-US"/>
          </a:p>
        </p:txBody>
      </p:sp>
    </p:spTree>
    <p:extLst>
      <p:ext uri="{BB962C8B-B14F-4D97-AF65-F5344CB8AC3E}">
        <p14:creationId xmlns:p14="http://schemas.microsoft.com/office/powerpoint/2010/main" val="557737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a:t>The </a:t>
            </a:r>
            <a:r>
              <a:rPr lang="en-US" sz="1100" err="1"/>
              <a:t>matchType</a:t>
            </a:r>
            <a:r>
              <a:rPr lang="en-US" sz="1100" baseline="0"/>
              <a:t> tag of the Criterion sub-elements is a required tag that determines how to search on a given property of the target entity</a:t>
            </a:r>
          </a:p>
          <a:p>
            <a:endParaRPr lang="en-US" sz="1100" baseline="0"/>
          </a:p>
          <a:p>
            <a:r>
              <a:rPr lang="en-US" sz="1100" baseline="0"/>
              <a:t>Four </a:t>
            </a:r>
            <a:r>
              <a:rPr lang="en-US" sz="1100" baseline="0" err="1"/>
              <a:t>matchTypes</a:t>
            </a:r>
            <a:r>
              <a:rPr lang="en-US" sz="1100" baseline="0"/>
              <a:t> are usable only for numeric values: </a:t>
            </a:r>
            <a:r>
              <a:rPr lang="en-US" sz="1100" baseline="0" err="1"/>
              <a:t>ge</a:t>
            </a:r>
            <a:r>
              <a:rPr lang="en-US" sz="1100" baseline="0"/>
              <a:t> means greater than or equal to; </a:t>
            </a:r>
            <a:r>
              <a:rPr lang="en-US" sz="1100" baseline="0" err="1"/>
              <a:t>gt</a:t>
            </a:r>
            <a:r>
              <a:rPr lang="en-US" sz="1100" baseline="0"/>
              <a:t> – greater than, le – less than or equal to, and it less than</a:t>
            </a:r>
          </a:p>
          <a:p>
            <a:endParaRPr lang="en-US" sz="1100" baseline="0"/>
          </a:p>
          <a:p>
            <a:r>
              <a:rPr lang="en-US" sz="1100" baseline="0"/>
              <a:t>Two </a:t>
            </a:r>
            <a:r>
              <a:rPr lang="en-US" sz="1100" baseline="0" err="1"/>
              <a:t>matchTypes</a:t>
            </a:r>
            <a:r>
              <a:rPr lang="en-US" sz="1100" baseline="0"/>
              <a:t> – contains and </a:t>
            </a:r>
            <a:r>
              <a:rPr lang="en-US" sz="1100" baseline="0" err="1"/>
              <a:t>startsWith</a:t>
            </a:r>
            <a:r>
              <a:rPr lang="en-US" sz="1100" baseline="0"/>
              <a:t> – are usable only for string types. Contains is the most “expensive” in terms of search time and should be avoided wherever possible.</a:t>
            </a:r>
          </a:p>
          <a:p>
            <a:endParaRPr lang="en-US" sz="1100" baseline="0"/>
          </a:p>
          <a:p>
            <a:r>
              <a:rPr lang="en-US" sz="1100" baseline="0" err="1"/>
              <a:t>eq</a:t>
            </a:r>
            <a:r>
              <a:rPr lang="en-US" sz="1100" baseline="0"/>
              <a:t> ( meaning equals) is usable for all property types and is the only meaningful for </a:t>
            </a:r>
            <a:r>
              <a:rPr lang="en-US" sz="1100" baseline="0" err="1"/>
              <a:t>typelist</a:t>
            </a:r>
            <a:r>
              <a:rPr lang="en-US" sz="1100" baseline="0"/>
              <a:t> search</a:t>
            </a:r>
            <a:endParaRPr lang="en-US" sz="1100"/>
          </a:p>
        </p:txBody>
      </p:sp>
      <p:sp>
        <p:nvSpPr>
          <p:cNvPr id="4" name="Slide Number Placeholder 3"/>
          <p:cNvSpPr>
            <a:spLocks noGrp="1"/>
          </p:cNvSpPr>
          <p:nvPr>
            <p:ph type="sldNum" sz="quarter" idx="10"/>
          </p:nvPr>
        </p:nvSpPr>
        <p:spPr/>
        <p:txBody>
          <a:bodyPr/>
          <a:lstStyle/>
          <a:p>
            <a:fld id="{B02D6E04-3A2F-4B48-A297-666578EDF1B3}" type="slidenum">
              <a:rPr lang="en-US" smtClean="0"/>
              <a:t>13</a:t>
            </a:fld>
            <a:endParaRPr lang="en-US"/>
          </a:p>
        </p:txBody>
      </p:sp>
    </p:spTree>
    <p:extLst>
      <p:ext uri="{BB962C8B-B14F-4D97-AF65-F5344CB8AC3E}">
        <p14:creationId xmlns:p14="http://schemas.microsoft.com/office/powerpoint/2010/main" val="1058754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6"/>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2"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340648"/>
            <a:ext cx="5029200" cy="1403589"/>
          </a:xfrm>
        </p:spPr>
        <p:txBody>
          <a:bodyPr anchor="b">
            <a:spAutoFit/>
          </a:bodyPr>
          <a:lstStyle>
            <a:lvl1pPr algn="l">
              <a:defRPr sz="5067">
                <a:solidFill>
                  <a:schemeClr val="tx1"/>
                </a:solidFill>
              </a:defRPr>
            </a:lvl1pPr>
          </a:lstStyle>
          <a:p>
            <a:pPr lvl="0"/>
            <a:r>
              <a:rPr lang="en-US"/>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6"/>
            <a:ext cx="50292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a:t>Speaker’s Full Name</a:t>
            </a:r>
          </a:p>
          <a:p>
            <a:pPr lvl="1"/>
            <a:r>
              <a:rPr lang="en-US"/>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38041"/>
            <a:ext cx="50292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2019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1"/>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6"/>
            <a:ext cx="5029200" cy="1052596"/>
          </a:xfrm>
        </p:spPr>
        <p:txBody>
          <a:bodyPr anchor="b">
            <a:spAutoFit/>
          </a:bodyPr>
          <a:lstStyle>
            <a:lvl1pPr algn="l">
              <a:defRPr sz="3800">
                <a:solidFill>
                  <a:schemeClr val="bg1"/>
                </a:solidFill>
              </a:defRPr>
            </a:lvl1pPr>
          </a:lstStyle>
          <a:p>
            <a:pPr lvl="0"/>
            <a:r>
              <a:rPr lang="en-US"/>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5"/>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a:t>Speaker’s Full Name</a:t>
            </a:r>
          </a:p>
          <a:p>
            <a:pPr lvl="1"/>
            <a:r>
              <a:rPr lang="en-US"/>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2020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9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ue Cover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697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endParaRPr lang="en-US"/>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54909" y="4753617"/>
            <a:ext cx="2009169" cy="236038"/>
          </a:xfrm>
          <a:prstGeom prst="rect">
            <a:avLst/>
          </a:prstGeom>
        </p:spPr>
      </p:pic>
    </p:spTree>
    <p:extLst>
      <p:ext uri="{BB962C8B-B14F-4D97-AF65-F5344CB8AC3E}">
        <p14:creationId xmlns:p14="http://schemas.microsoft.com/office/powerpoint/2010/main" val="3880616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4909" y="4753617"/>
            <a:ext cx="2009169" cy="236038"/>
          </a:xfrm>
          <a:prstGeom prst="rect">
            <a:avLst/>
          </a:prstGeom>
        </p:spPr>
      </p:pic>
    </p:spTree>
    <p:extLst>
      <p:ext uri="{BB962C8B-B14F-4D97-AF65-F5344CB8AC3E}">
        <p14:creationId xmlns:p14="http://schemas.microsoft.com/office/powerpoint/2010/main" val="181457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1"/>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340196"/>
            <a:ext cx="5029200" cy="1403589"/>
          </a:xfrm>
        </p:spPr>
        <p:txBody>
          <a:bodyPr anchor="b">
            <a:spAutoFit/>
          </a:bodyPr>
          <a:lstStyle>
            <a:lvl1pPr algn="l">
              <a:defRPr sz="5067">
                <a:solidFill>
                  <a:schemeClr val="bg1"/>
                </a:solidFill>
              </a:defRPr>
            </a:lvl1pPr>
          </a:lstStyle>
          <a:p>
            <a:pPr lvl="0"/>
            <a:r>
              <a:rPr lang="en-US"/>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6"/>
            <a:ext cx="50292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a:t>Speaker’s Full Name</a:t>
            </a:r>
          </a:p>
          <a:p>
            <a:pPr lvl="1"/>
            <a:r>
              <a:rPr lang="en-US"/>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38041"/>
            <a:ext cx="50292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2020 Cognizant</a:t>
            </a:r>
          </a:p>
        </p:txBody>
      </p: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2" y="384048"/>
            <a:ext cx="2385905" cy="512064"/>
          </a:xfrm>
          <a:prstGeom prst="rect">
            <a:avLst/>
          </a:prstGeom>
        </p:spPr>
      </p:pic>
      <p:cxnSp>
        <p:nvCxnSpPr>
          <p:cNvPr id="9" name="Straight Connector 8">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51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hasCustomPrompt="1"/>
          </p:nvPr>
        </p:nvSpPr>
        <p:spPr/>
        <p:txBody>
          <a:bodyPr/>
          <a:lstStyle>
            <a:lvl1pPr>
              <a:defRPr>
                <a:solidFill>
                  <a:schemeClr val="bg1"/>
                </a:solidFill>
              </a:defRPr>
            </a:lvl1pPr>
          </a:lstStyle>
          <a:p>
            <a:r>
              <a:rPr lang="en-US"/>
              <a:t>Agenda</a:t>
            </a:r>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2020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a:t>Edit Master text styles</a:t>
            </a:r>
          </a:p>
          <a:p>
            <a:pPr lvl="1"/>
            <a:r>
              <a:rPr lang="en-US"/>
              <a:t>Second level</a:t>
            </a:r>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168898" y="60512"/>
            <a:ext cx="8423777" cy="463566"/>
          </a:xfrm>
        </p:spPr>
        <p:txBody>
          <a:bodyPr anchor="ctr"/>
          <a:lstStyle/>
          <a:p>
            <a:r>
              <a:rPr lang="en-US"/>
              <a:t>Click to edit Master title style</a:t>
            </a:r>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2020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solidFill>
                  <a:schemeClr val="accent2"/>
                </a:solidFill>
              </a:defRPr>
            </a:lvl1pPr>
          </a:lstStyle>
          <a:p>
            <a:fld id="{2EFEF571-C9B4-4D92-A7F7-315B894862A8}" type="slidenum">
              <a:rPr lang="en-US" smtClean="0"/>
              <a:pPr/>
              <a:t>‹#›</a:t>
            </a:fld>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6" y="4690872"/>
            <a:ext cx="83841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endParaRPr lang="en-US"/>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2020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a:p>
        </p:txBody>
      </p: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6727" y="5977"/>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4267">
                <a:solidFill>
                  <a:schemeClr val="tx1"/>
                </a:solidFill>
              </a:defRPr>
            </a:lvl1pPr>
          </a:lstStyle>
          <a:p>
            <a:r>
              <a:rPr lang="en-US"/>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a:t>Name</a:t>
            </a:r>
            <a:br>
              <a:rPr lang="en-US"/>
            </a:br>
            <a:r>
              <a:rPr lang="en-US"/>
              <a:t>Email (optional)</a:t>
            </a:r>
          </a:p>
        </p:txBody>
      </p:sp>
      <p:sp>
        <p:nvSpPr>
          <p:cNvPr id="6" name="TextBox 5"/>
          <p:cNvSpPr txBox="1"/>
          <p:nvPr userDrawn="1"/>
        </p:nvSpPr>
        <p:spPr>
          <a:xfrm>
            <a:off x="3588155" y="-972272"/>
            <a:ext cx="184731" cy="584775"/>
          </a:xfrm>
          <a:prstGeom prst="rect">
            <a:avLst/>
          </a:prstGeom>
          <a:noFill/>
        </p:spPr>
        <p:txBody>
          <a:bodyPr wrap="none" rtlCol="0">
            <a:spAutoFit/>
          </a:bodyPr>
          <a:lstStyle/>
          <a:p>
            <a:endParaRPr lang="en-US" sz="320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9"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700"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6"/>
            <a:ext cx="9144000" cy="691515"/>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5"/>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a:t>Speaker’s Full Name</a:t>
            </a:r>
          </a:p>
          <a:p>
            <a:pPr lvl="1"/>
            <a:r>
              <a:rPr lang="en-US"/>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a:t>© 2020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5371" y="75616"/>
            <a:ext cx="4889002" cy="1109474"/>
          </a:xfrm>
          <a:prstGeom prst="rect">
            <a:avLst/>
          </a:prstGeom>
        </p:spPr>
      </p:pic>
    </p:spTree>
    <p:extLst>
      <p:ext uri="{BB962C8B-B14F-4D97-AF65-F5344CB8AC3E}">
        <p14:creationId xmlns:p14="http://schemas.microsoft.com/office/powerpoint/2010/main" val="56475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1000">
                <a:solidFill>
                  <a:schemeClr val="tx1"/>
                </a:solidFill>
              </a:defRPr>
            </a:lvl1pPr>
          </a:lstStyle>
          <a:p>
            <a:endParaRPr lang="en-US"/>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a:t>© 2019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725" r:id="rId3"/>
    <p:sldLayoutId id="2147483797" r:id="rId4"/>
    <p:sldLayoutId id="2147483709" r:id="rId5"/>
    <p:sldLayoutId id="2147483798" r:id="rId6"/>
    <p:sldLayoutId id="2147483799" r:id="rId7"/>
    <p:sldLayoutId id="2147483672" r:id="rId8"/>
  </p:sldLayoutIdLst>
  <p:hf hd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endParaRPr lang="en-US"/>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a:p>
        </p:txBody>
      </p:sp>
    </p:spTree>
    <p:extLst>
      <p:ext uri="{BB962C8B-B14F-4D97-AF65-F5344CB8AC3E}">
        <p14:creationId xmlns:p14="http://schemas.microsoft.com/office/powerpoint/2010/main" val="378466530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40" r:id="rId4"/>
    <p:sldLayoutId id="2147483841" r:id="rId5"/>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89BA5-003D-4606-9AE8-D61C2BE801A7}"/>
              </a:ext>
            </a:extLst>
          </p:cNvPr>
          <p:cNvSpPr>
            <a:spLocks noGrp="1"/>
          </p:cNvSpPr>
          <p:nvPr>
            <p:ph type="ctrTitle"/>
          </p:nvPr>
        </p:nvSpPr>
        <p:spPr>
          <a:xfrm>
            <a:off x="457199" y="2041990"/>
            <a:ext cx="5475767" cy="701795"/>
          </a:xfrm>
        </p:spPr>
        <p:txBody>
          <a:bodyPr/>
          <a:lstStyle/>
          <a:p>
            <a:r>
              <a:rPr lang="en-US"/>
              <a:t>V10 Configuration</a:t>
            </a:r>
          </a:p>
        </p:txBody>
      </p:sp>
      <p:sp>
        <p:nvSpPr>
          <p:cNvPr id="4" name="Subtitle 3">
            <a:extLst>
              <a:ext uri="{FF2B5EF4-FFF2-40B4-BE49-F238E27FC236}">
                <a16:creationId xmlns:a16="http://schemas.microsoft.com/office/drawing/2014/main" id="{5FB82D1F-7C95-47DF-91EF-DD59692DB27D}"/>
              </a:ext>
            </a:extLst>
          </p:cNvPr>
          <p:cNvSpPr>
            <a:spLocks noGrp="1"/>
          </p:cNvSpPr>
          <p:nvPr>
            <p:ph type="subTitle" idx="1"/>
          </p:nvPr>
        </p:nvSpPr>
        <p:spPr>
          <a:xfrm>
            <a:off x="457200" y="3311007"/>
            <a:ext cx="5029200" cy="369332"/>
          </a:xfrm>
        </p:spPr>
        <p:txBody>
          <a:bodyPr/>
          <a:lstStyle/>
          <a:p>
            <a:r>
              <a:rPr lang="en-US"/>
              <a:t>Configuring Search</a:t>
            </a:r>
          </a:p>
        </p:txBody>
      </p:sp>
    </p:spTree>
    <p:extLst>
      <p:ext uri="{BB962C8B-B14F-4D97-AF65-F5344CB8AC3E}">
        <p14:creationId xmlns:p14="http://schemas.microsoft.com/office/powerpoint/2010/main" val="2048661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search-config.xml</a:t>
            </a: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a:solidFill>
                  <a:schemeClr val="bg1"/>
                </a:solidFill>
              </a:rPr>
              <a:t> </a:t>
            </a:r>
          </a:p>
        </p:txBody>
      </p:sp>
      <p:sp>
        <p:nvSpPr>
          <p:cNvPr id="4" name="Rectangle 3"/>
          <p:cNvSpPr/>
          <p:nvPr/>
        </p:nvSpPr>
        <p:spPr>
          <a:xfrm>
            <a:off x="-1" y="879583"/>
            <a:ext cx="8639741" cy="1114408"/>
          </a:xfrm>
          <a:prstGeom prst="rect">
            <a:avLst/>
          </a:prstGeom>
        </p:spPr>
        <p:txBody>
          <a:bodyPr wrap="square">
            <a:spAutoFit/>
          </a:bodyPr>
          <a:lstStyle/>
          <a:p>
            <a:pPr marL="285750" indent="-285750">
              <a:lnSpc>
                <a:spcPct val="20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Defines all searches that can be performed in </a:t>
            </a:r>
            <a:r>
              <a:rPr lang="en-US" sz="1800" err="1">
                <a:solidFill>
                  <a:schemeClr val="bg1"/>
                </a:solidFill>
                <a:latin typeface="Arial" panose="020B0604020202020204" pitchFamily="34" charset="0"/>
                <a:cs typeface="Arial" panose="020B0604020202020204" pitchFamily="34" charset="0"/>
              </a:rPr>
              <a:t>CliamCenter</a:t>
            </a:r>
            <a:endParaRPr lang="en-US" sz="1800">
              <a:solidFill>
                <a:schemeClr val="bg1"/>
              </a:solidFill>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Consists of one </a:t>
            </a:r>
            <a:r>
              <a:rPr lang="en-US" sz="1800" err="1">
                <a:solidFill>
                  <a:schemeClr val="bg1"/>
                </a:solidFill>
                <a:latin typeface="Arial" panose="020B0604020202020204" pitchFamily="34" charset="0"/>
                <a:cs typeface="Arial" panose="020B0604020202020204" pitchFamily="34" charset="0"/>
              </a:rPr>
              <a:t>SearchConfig</a:t>
            </a:r>
            <a:r>
              <a:rPr lang="en-US" sz="1800">
                <a:solidFill>
                  <a:schemeClr val="bg1"/>
                </a:solidFill>
                <a:latin typeface="Arial" panose="020B0604020202020204" pitchFamily="34" charset="0"/>
                <a:cs typeface="Arial" panose="020B0604020202020204" pitchFamily="34" charset="0"/>
              </a:rPr>
              <a:t> element and numerous sub-elements</a:t>
            </a:r>
          </a:p>
        </p:txBody>
      </p:sp>
      <p:pic>
        <p:nvPicPr>
          <p:cNvPr id="3" name="Picture 2"/>
          <p:cNvPicPr>
            <a:picLocks noChangeAspect="1"/>
          </p:cNvPicPr>
          <p:nvPr/>
        </p:nvPicPr>
        <p:blipFill>
          <a:blip r:embed="rId3"/>
          <a:stretch>
            <a:fillRect/>
          </a:stretch>
        </p:blipFill>
        <p:spPr>
          <a:xfrm>
            <a:off x="1481137" y="2227258"/>
            <a:ext cx="4238625" cy="1019175"/>
          </a:xfrm>
          <a:prstGeom prst="rect">
            <a:avLst/>
          </a:prstGeom>
        </p:spPr>
      </p:pic>
      <p:sp>
        <p:nvSpPr>
          <p:cNvPr id="8" name="Rectangle 7"/>
          <p:cNvSpPr/>
          <p:nvPr/>
        </p:nvSpPr>
        <p:spPr>
          <a:xfrm>
            <a:off x="133315" y="3182330"/>
            <a:ext cx="8639741" cy="1754326"/>
          </a:xfrm>
          <a:prstGeom prst="rect">
            <a:avLst/>
          </a:prstGeom>
        </p:spPr>
        <p:txBody>
          <a:bodyPr wrap="square">
            <a:spAutoFit/>
          </a:bodyPr>
          <a:lstStyle/>
          <a:p>
            <a:pPr marL="285750" indent="-285750">
              <a:lnSpc>
                <a:spcPct val="200000"/>
              </a:lnSpc>
              <a:buFont typeface="Arial" panose="020B0604020202020204" pitchFamily="34" charset="0"/>
              <a:buChar char="•"/>
            </a:pPr>
            <a:r>
              <a:rPr lang="en-US" sz="1800" b="1">
                <a:solidFill>
                  <a:schemeClr val="bg1"/>
                </a:solidFill>
                <a:latin typeface="Arial" panose="020B0604020202020204" pitchFamily="34" charset="0"/>
                <a:cs typeface="Arial" panose="020B0604020202020204" pitchFamily="34" charset="0"/>
              </a:rPr>
              <a:t>IMPORTANT : DO NOT CREATE ADDITIONAL </a:t>
            </a:r>
            <a:r>
              <a:rPr lang="en-US" sz="1800" b="1" err="1">
                <a:solidFill>
                  <a:schemeClr val="bg1"/>
                </a:solidFill>
                <a:latin typeface="Arial" panose="020B0604020202020204" pitchFamily="34" charset="0"/>
                <a:cs typeface="Arial" panose="020B0604020202020204" pitchFamily="34" charset="0"/>
              </a:rPr>
              <a:t>SearchConig</a:t>
            </a:r>
            <a:r>
              <a:rPr lang="en-US" sz="1800" b="1">
                <a:solidFill>
                  <a:schemeClr val="bg1"/>
                </a:solidFill>
                <a:latin typeface="Arial" panose="020B0604020202020204" pitchFamily="34" charset="0"/>
                <a:cs typeface="Arial" panose="020B0604020202020204" pitchFamily="34" charset="0"/>
              </a:rPr>
              <a:t> TAGS</a:t>
            </a:r>
          </a:p>
          <a:p>
            <a:pPr marL="895335" lvl="1" indent="-285750">
              <a:lnSpc>
                <a:spcPct val="20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This is Not supported by Guidewire</a:t>
            </a:r>
          </a:p>
          <a:p>
            <a:pPr>
              <a:lnSpc>
                <a:spcPct val="200000"/>
              </a:lnSpc>
            </a:pPr>
            <a:r>
              <a:rPr lang="en-US" sz="180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6730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search-config.xml elements</a:t>
            </a:r>
          </a:p>
        </p:txBody>
      </p:sp>
      <p:sp>
        <p:nvSpPr>
          <p:cNvPr id="4" name="Rectangle 3"/>
          <p:cNvSpPr/>
          <p:nvPr/>
        </p:nvSpPr>
        <p:spPr>
          <a:xfrm>
            <a:off x="0" y="879583"/>
            <a:ext cx="8820150" cy="3416320"/>
          </a:xfrm>
          <a:prstGeom prst="rect">
            <a:avLst/>
          </a:prstGeom>
        </p:spPr>
        <p:txBody>
          <a:bodyPr wrap="square">
            <a:spAutoFit/>
          </a:bodyPr>
          <a:lstStyle/>
          <a:p>
            <a:pPr marL="285750" indent="-285750">
              <a:buFont typeface="Arial" panose="020B0604020202020204" pitchFamily="34" charset="0"/>
              <a:buChar char="•"/>
            </a:pPr>
            <a:r>
              <a:rPr lang="en-US" sz="1800" b="1" err="1">
                <a:solidFill>
                  <a:schemeClr val="bg1"/>
                </a:solidFill>
                <a:latin typeface="Arial" panose="020B0604020202020204" pitchFamily="34" charset="0"/>
                <a:cs typeface="Arial" panose="020B0604020202020204" pitchFamily="34" charset="0"/>
              </a:rPr>
              <a:t>SearchConfig</a:t>
            </a:r>
            <a:r>
              <a:rPr lang="en-US" sz="1800">
                <a:solidFill>
                  <a:schemeClr val="bg1"/>
                </a:solidFill>
                <a:latin typeface="Arial" panose="020B0604020202020204" pitchFamily="34" charset="0"/>
                <a:cs typeface="Arial" panose="020B0604020202020204" pitchFamily="34" charset="0"/>
              </a:rPr>
              <a:t>: Defines the search criteria available in the application</a:t>
            </a:r>
          </a:p>
          <a:p>
            <a:pPr marL="285750" indent="-285750">
              <a:buFont typeface="Arial" panose="020B0604020202020204" pitchFamily="34" charset="0"/>
              <a:buChar char="•"/>
            </a:pPr>
            <a:r>
              <a:rPr lang="en-US" sz="1800" b="1" err="1">
                <a:solidFill>
                  <a:schemeClr val="bg1"/>
                </a:solidFill>
                <a:latin typeface="Arial" panose="020B0604020202020204" pitchFamily="34" charset="0"/>
                <a:cs typeface="Arial" panose="020B0604020202020204" pitchFamily="34" charset="0"/>
              </a:rPr>
              <a:t>CriteriaDef</a:t>
            </a:r>
            <a:r>
              <a:rPr lang="en-US" sz="1800">
                <a:solidFill>
                  <a:schemeClr val="bg1"/>
                </a:solidFill>
                <a:latin typeface="Arial" panose="020B0604020202020204" pitchFamily="34" charset="0"/>
                <a:cs typeface="Arial" panose="020B0604020202020204" pitchFamily="34" charset="0"/>
              </a:rPr>
              <a:t>: Specifies the mapping from one search criteria entity to the target entity on which to search</a:t>
            </a:r>
          </a:p>
          <a:p>
            <a:pPr marL="895335" lvl="1" indent="-285750">
              <a:buFont typeface="Arial" panose="020B0604020202020204" pitchFamily="34" charset="0"/>
              <a:buChar char="•"/>
            </a:pPr>
            <a:r>
              <a:rPr lang="en-US" sz="1800" b="1">
                <a:solidFill>
                  <a:schemeClr val="bg1"/>
                </a:solidFill>
                <a:latin typeface="Arial" panose="020B0604020202020204" pitchFamily="34" charset="0"/>
                <a:cs typeface="Arial" panose="020B0604020202020204" pitchFamily="34" charset="0"/>
              </a:rPr>
              <a:t>Criterion</a:t>
            </a:r>
            <a:r>
              <a:rPr lang="en-US" sz="1800">
                <a:solidFill>
                  <a:schemeClr val="bg1"/>
                </a:solidFill>
                <a:latin typeface="Arial" panose="020B0604020202020204" pitchFamily="34" charset="0"/>
                <a:cs typeface="Arial" panose="020B0604020202020204" pitchFamily="34" charset="0"/>
              </a:rPr>
              <a:t> : Specifies matching between a column (field) on the search criteria entity and the target entity</a:t>
            </a:r>
          </a:p>
          <a:p>
            <a:pPr marL="1504920" lvl="2"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Use only to match values in a single column of the same type in the target entity</a:t>
            </a:r>
          </a:p>
          <a:p>
            <a:pPr marL="895335" lvl="1" indent="-285750">
              <a:buFont typeface="Arial" panose="020B0604020202020204" pitchFamily="34" charset="0"/>
              <a:buChar char="•"/>
            </a:pPr>
            <a:r>
              <a:rPr lang="en-US" sz="1800" b="1" err="1">
                <a:solidFill>
                  <a:schemeClr val="bg1"/>
                </a:solidFill>
                <a:latin typeface="Arial" panose="020B0604020202020204" pitchFamily="34" charset="0"/>
                <a:cs typeface="Arial" panose="020B0604020202020204" pitchFamily="34" charset="0"/>
              </a:rPr>
              <a:t>CriterionChoice</a:t>
            </a:r>
            <a:r>
              <a:rPr lang="en-US" sz="1800">
                <a:solidFill>
                  <a:schemeClr val="bg1"/>
                </a:solidFill>
                <a:latin typeface="Arial" panose="020B0604020202020204" pitchFamily="34" charset="0"/>
                <a:cs typeface="Arial" panose="020B0604020202020204" pitchFamily="34" charset="0"/>
              </a:rPr>
              <a:t>: Defines specialized properties in the search criteria that can match against a number of target fields </a:t>
            </a:r>
          </a:p>
          <a:p>
            <a:pPr marL="1504920" lvl="2" indent="-285750">
              <a:buFont typeface="Arial" panose="020B0604020202020204" pitchFamily="34" charset="0"/>
              <a:buChar char="•"/>
            </a:pPr>
            <a:r>
              <a:rPr lang="en-US" sz="1800" b="1">
                <a:solidFill>
                  <a:schemeClr val="bg1"/>
                </a:solidFill>
                <a:latin typeface="Arial" panose="020B0604020202020204" pitchFamily="34" charset="0"/>
                <a:cs typeface="Arial" panose="020B0604020202020204" pitchFamily="34" charset="0"/>
              </a:rPr>
              <a:t>Option</a:t>
            </a:r>
            <a:r>
              <a:rPr lang="en-US" sz="1800">
                <a:solidFill>
                  <a:schemeClr val="bg1"/>
                </a:solidFill>
                <a:latin typeface="Arial" panose="020B0604020202020204" pitchFamily="34" charset="0"/>
                <a:cs typeface="Arial" panose="020B0604020202020204" pitchFamily="34" charset="0"/>
              </a:rPr>
              <a:t> : Describes a single choice within a </a:t>
            </a:r>
            <a:r>
              <a:rPr lang="en-US" sz="1800" err="1">
                <a:solidFill>
                  <a:schemeClr val="bg1"/>
                </a:solidFill>
                <a:latin typeface="Arial" panose="020B0604020202020204" pitchFamily="34" charset="0"/>
                <a:cs typeface="Arial" panose="020B0604020202020204" pitchFamily="34" charset="0"/>
              </a:rPr>
              <a:t>CriterionChoice</a:t>
            </a:r>
            <a:r>
              <a:rPr lang="en-US" sz="1800">
                <a:solidFill>
                  <a:schemeClr val="bg1"/>
                </a:solidFill>
                <a:latin typeface="Arial" panose="020B0604020202020204" pitchFamily="34" charset="0"/>
                <a:cs typeface="Arial" panose="020B0604020202020204" pitchFamily="34" charset="0"/>
              </a:rPr>
              <a:t> definition</a:t>
            </a:r>
          </a:p>
          <a:p>
            <a:pPr marL="895335" lvl="1" indent="-285750">
              <a:buFont typeface="Arial" panose="020B0604020202020204" pitchFamily="34" charset="0"/>
              <a:buChar char="•"/>
            </a:pPr>
            <a:r>
              <a:rPr lang="en-US" sz="1800" b="1" err="1">
                <a:solidFill>
                  <a:schemeClr val="bg1"/>
                </a:solidFill>
                <a:latin typeface="Arial" panose="020B0604020202020204" pitchFamily="34" charset="0"/>
                <a:cs typeface="Arial" panose="020B0604020202020204" pitchFamily="34" charset="0"/>
              </a:rPr>
              <a:t>ArrayCriterion</a:t>
            </a:r>
            <a:r>
              <a:rPr lang="en-US" sz="1800">
                <a:solidFill>
                  <a:schemeClr val="bg1"/>
                </a:solidFill>
                <a:latin typeface="Arial" panose="020B0604020202020204" pitchFamily="34" charset="0"/>
                <a:cs typeface="Arial" panose="020B0604020202020204" pitchFamily="34" charset="0"/>
              </a:rPr>
              <a:t>: Specifies that the search query uses a simple join against an array entity.</a:t>
            </a:r>
          </a:p>
        </p:txBody>
      </p:sp>
    </p:spTree>
    <p:extLst>
      <p:ext uri="{BB962C8B-B14F-4D97-AF65-F5344CB8AC3E}">
        <p14:creationId xmlns:p14="http://schemas.microsoft.com/office/powerpoint/2010/main" val="3816290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err="1">
                <a:solidFill>
                  <a:srgbClr val="FFFF00"/>
                </a:solidFill>
              </a:rPr>
              <a:t>CriteriaDef</a:t>
            </a:r>
            <a:r>
              <a:rPr lang="en-US" b="1">
                <a:solidFill>
                  <a:srgbClr val="FFFF00"/>
                </a:solidFill>
              </a:rPr>
              <a:t> sub-element</a:t>
            </a:r>
            <a:endParaRPr lang="en-US">
              <a:solidFill>
                <a:srgbClr val="FFFF00"/>
              </a:solidFill>
            </a:endParaRPr>
          </a:p>
        </p:txBody>
      </p:sp>
      <p:sp>
        <p:nvSpPr>
          <p:cNvPr id="4" name="Rectangle 3"/>
          <p:cNvSpPr/>
          <p:nvPr/>
        </p:nvSpPr>
        <p:spPr>
          <a:xfrm>
            <a:off x="0" y="879583"/>
            <a:ext cx="8770374" cy="3046988"/>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Defines a mapping between a key data entity and a search criteria entity</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Basic syntax</a:t>
            </a:r>
          </a:p>
          <a:p>
            <a:pPr marL="285750" indent="-285750">
              <a:buFont typeface="Arial" panose="020B0604020202020204" pitchFamily="34" charset="0"/>
              <a:buChar char="•"/>
            </a:pPr>
            <a:endParaRPr lang="en-US" sz="1600">
              <a:solidFill>
                <a:schemeClr val="bg1"/>
              </a:solidFill>
              <a:latin typeface="Arial" panose="020B0604020202020204" pitchFamily="34" charset="0"/>
              <a:cs typeface="Arial" panose="020B0604020202020204" pitchFamily="34" charset="0"/>
            </a:endParaRPr>
          </a:p>
          <a:p>
            <a:pPr lvl="1"/>
            <a:endParaRPr lang="en-US" sz="1800">
              <a:solidFill>
                <a:schemeClr val="bg1"/>
              </a:solidFill>
              <a:latin typeface="Arial" panose="020B0604020202020204" pitchFamily="34" charset="0"/>
              <a:cs typeface="Arial" panose="020B0604020202020204" pitchFamily="34" charset="0"/>
            </a:endParaRPr>
          </a:p>
          <a:p>
            <a:pPr lvl="1"/>
            <a:endParaRPr lang="en-US" sz="1800">
              <a:solidFill>
                <a:schemeClr val="bg1"/>
              </a:solidFill>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Sub-elements can include Criterion, </a:t>
            </a:r>
            <a:r>
              <a:rPr lang="en-US" sz="1800" err="1">
                <a:solidFill>
                  <a:schemeClr val="bg1"/>
                </a:solidFill>
                <a:latin typeface="Arial" panose="020B0604020202020204" pitchFamily="34" charset="0"/>
                <a:cs typeface="Arial" panose="020B0604020202020204" pitchFamily="34" charset="0"/>
              </a:rPr>
              <a:t>CriterionChoice</a:t>
            </a:r>
            <a:r>
              <a:rPr lang="en-US" sz="1800">
                <a:solidFill>
                  <a:schemeClr val="bg1"/>
                </a:solidFill>
                <a:latin typeface="Arial" panose="020B0604020202020204" pitchFamily="34" charset="0"/>
                <a:cs typeface="Arial" panose="020B0604020202020204" pitchFamily="34" charset="0"/>
              </a:rPr>
              <a:t> and </a:t>
            </a:r>
            <a:r>
              <a:rPr lang="en-US" sz="1800" err="1">
                <a:solidFill>
                  <a:schemeClr val="bg1"/>
                </a:solidFill>
                <a:latin typeface="Arial" panose="020B0604020202020204" pitchFamily="34" charset="0"/>
                <a:cs typeface="Arial" panose="020B0604020202020204" pitchFamily="34" charset="0"/>
              </a:rPr>
              <a:t>ArrayCriterion</a:t>
            </a:r>
            <a:endParaRPr lang="en-US" sz="1800">
              <a:solidFill>
                <a:schemeClr val="bg1"/>
              </a:solidFill>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WARNING: Guidewire does not support creation of new </a:t>
            </a:r>
            <a:r>
              <a:rPr lang="en-US" sz="1800" err="1">
                <a:solidFill>
                  <a:schemeClr val="bg1"/>
                </a:solidFill>
                <a:latin typeface="Arial" panose="020B0604020202020204" pitchFamily="34" charset="0"/>
                <a:cs typeface="Arial" panose="020B0604020202020204" pitchFamily="34" charset="0"/>
              </a:rPr>
              <a:t>CriteriaDef</a:t>
            </a:r>
            <a:r>
              <a:rPr lang="en-US" sz="1800">
                <a:solidFill>
                  <a:schemeClr val="bg1"/>
                </a:solidFill>
                <a:latin typeface="Arial" panose="020B0604020202020204" pitchFamily="34" charset="0"/>
                <a:cs typeface="Arial" panose="020B0604020202020204" pitchFamily="34" charset="0"/>
              </a:rPr>
              <a:t> elements</a:t>
            </a:r>
          </a:p>
          <a:p>
            <a:pPr marL="285750"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WARNING: Guidewire strongly recommends not removing existing </a:t>
            </a:r>
            <a:r>
              <a:rPr lang="en-US" sz="1800" err="1">
                <a:solidFill>
                  <a:schemeClr val="bg1"/>
                </a:solidFill>
                <a:latin typeface="Arial" panose="020B0604020202020204" pitchFamily="34" charset="0"/>
                <a:cs typeface="Arial" panose="020B0604020202020204" pitchFamily="34" charset="0"/>
              </a:rPr>
              <a:t>CriteriaDef</a:t>
            </a:r>
            <a:r>
              <a:rPr lang="en-US" sz="1800">
                <a:solidFill>
                  <a:schemeClr val="bg1"/>
                </a:solidFill>
                <a:latin typeface="Arial" panose="020B0604020202020204" pitchFamily="34" charset="0"/>
                <a:cs typeface="Arial" panose="020B0604020202020204" pitchFamily="34" charset="0"/>
              </a:rPr>
              <a:t> elements</a:t>
            </a:r>
          </a:p>
          <a:p>
            <a:pPr marL="285750" lvl="1" indent="-285750">
              <a:buFont typeface="Arial" panose="020B0604020202020204" pitchFamily="34" charset="0"/>
              <a:buChar char="•"/>
            </a:pPr>
            <a:endParaRPr lang="en-US" sz="160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06332" y="1602174"/>
            <a:ext cx="4733925" cy="552450"/>
          </a:xfrm>
          <a:prstGeom prst="rect">
            <a:avLst/>
          </a:prstGeom>
        </p:spPr>
      </p:pic>
      <p:pic>
        <p:nvPicPr>
          <p:cNvPr id="3" name="Picture 2"/>
          <p:cNvPicPr>
            <a:picLocks noChangeAspect="1"/>
          </p:cNvPicPr>
          <p:nvPr/>
        </p:nvPicPr>
        <p:blipFill>
          <a:blip r:embed="rId4"/>
          <a:stretch>
            <a:fillRect/>
          </a:stretch>
        </p:blipFill>
        <p:spPr>
          <a:xfrm>
            <a:off x="1544431" y="3545571"/>
            <a:ext cx="4657725" cy="762000"/>
          </a:xfrm>
          <a:prstGeom prst="rect">
            <a:avLst/>
          </a:prstGeom>
        </p:spPr>
      </p:pic>
    </p:spTree>
    <p:extLst>
      <p:ext uri="{BB962C8B-B14F-4D97-AF65-F5344CB8AC3E}">
        <p14:creationId xmlns:p14="http://schemas.microsoft.com/office/powerpoint/2010/main" val="914115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err="1">
                <a:solidFill>
                  <a:srgbClr val="FFFF00"/>
                </a:solidFill>
              </a:rPr>
              <a:t>matchTypeTag</a:t>
            </a:r>
            <a:endParaRPr lang="en-US">
              <a:solidFill>
                <a:srgbClr val="FFFF00"/>
              </a:solidFill>
            </a:endParaRPr>
          </a:p>
        </p:txBody>
      </p:sp>
      <p:sp>
        <p:nvSpPr>
          <p:cNvPr id="4" name="Rectangle 3"/>
          <p:cNvSpPr/>
          <p:nvPr/>
        </p:nvSpPr>
        <p:spPr>
          <a:xfrm>
            <a:off x="0" y="879583"/>
            <a:ext cx="8770374" cy="615553"/>
          </a:xfrm>
          <a:prstGeom prst="rect">
            <a:avLst/>
          </a:prstGeom>
        </p:spPr>
        <p:txBody>
          <a:bodyPr wrap="square">
            <a:spAutoFit/>
          </a:bodyPr>
          <a:lstStyle/>
          <a:p>
            <a:pPr marL="285750" indent="-285750">
              <a:buFont typeface="Arial" panose="020B0604020202020204" pitchFamily="34" charset="0"/>
              <a:buChar char="•"/>
            </a:pPr>
            <a:r>
              <a:rPr lang="en-US" sz="1800" err="1">
                <a:solidFill>
                  <a:schemeClr val="bg1"/>
                </a:solidFill>
                <a:latin typeface="Arial" panose="020B0604020202020204" pitchFamily="34" charset="0"/>
                <a:cs typeface="Arial" panose="020B0604020202020204" pitchFamily="34" charset="0"/>
              </a:rPr>
              <a:t>matchType</a:t>
            </a:r>
            <a:r>
              <a:rPr lang="en-US" sz="1800">
                <a:solidFill>
                  <a:schemeClr val="bg1"/>
                </a:solidFill>
                <a:latin typeface="Arial" panose="020B0604020202020204" pitchFamily="34" charset="0"/>
                <a:cs typeface="Arial" panose="020B0604020202020204" pitchFamily="34" charset="0"/>
              </a:rPr>
              <a:t> determines how the target property is matched to the criteria property</a:t>
            </a:r>
            <a:endParaRPr lang="en-US" sz="160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0" y="1635354"/>
            <a:ext cx="2800350" cy="2800767"/>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Seven main choices: </a:t>
            </a:r>
          </a:p>
          <a:p>
            <a:pPr marL="895335"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contains</a:t>
            </a:r>
          </a:p>
          <a:p>
            <a:pPr marL="895335" lvl="1" indent="-285750">
              <a:buFont typeface="Arial" panose="020B0604020202020204" pitchFamily="34" charset="0"/>
              <a:buChar char="•"/>
            </a:pPr>
            <a:r>
              <a:rPr lang="en-US" sz="1800" err="1">
                <a:solidFill>
                  <a:schemeClr val="bg1"/>
                </a:solidFill>
                <a:latin typeface="Arial" panose="020B0604020202020204" pitchFamily="34" charset="0"/>
                <a:cs typeface="Arial" panose="020B0604020202020204" pitchFamily="34" charset="0"/>
              </a:rPr>
              <a:t>eq</a:t>
            </a:r>
            <a:endParaRPr lang="en-US" sz="180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r>
              <a:rPr lang="en-US" sz="1800" err="1">
                <a:solidFill>
                  <a:schemeClr val="bg1"/>
                </a:solidFill>
                <a:latin typeface="Arial" panose="020B0604020202020204" pitchFamily="34" charset="0"/>
                <a:cs typeface="Arial" panose="020B0604020202020204" pitchFamily="34" charset="0"/>
              </a:rPr>
              <a:t>ge</a:t>
            </a:r>
            <a:endParaRPr lang="en-US" sz="180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r>
              <a:rPr lang="en-US" sz="1800" err="1">
                <a:solidFill>
                  <a:schemeClr val="bg1"/>
                </a:solidFill>
                <a:latin typeface="Arial" panose="020B0604020202020204" pitchFamily="34" charset="0"/>
                <a:cs typeface="Arial" panose="020B0604020202020204" pitchFamily="34" charset="0"/>
              </a:rPr>
              <a:t>gt</a:t>
            </a:r>
            <a:endParaRPr lang="en-US" sz="180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le</a:t>
            </a:r>
          </a:p>
          <a:p>
            <a:pPr marL="895335" lvl="1" indent="-285750">
              <a:buFont typeface="Arial" panose="020B0604020202020204" pitchFamily="34" charset="0"/>
              <a:buChar char="•"/>
            </a:pPr>
            <a:r>
              <a:rPr lang="en-US" sz="1800" err="1">
                <a:solidFill>
                  <a:schemeClr val="bg1"/>
                </a:solidFill>
                <a:latin typeface="Arial" panose="020B0604020202020204" pitchFamily="34" charset="0"/>
                <a:cs typeface="Arial" panose="020B0604020202020204" pitchFamily="34" charset="0"/>
              </a:rPr>
              <a:t>lt</a:t>
            </a:r>
            <a:endParaRPr lang="en-US" sz="180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r>
              <a:rPr lang="en-US" sz="1800" err="1">
                <a:solidFill>
                  <a:schemeClr val="bg1"/>
                </a:solidFill>
                <a:latin typeface="Arial" panose="020B0604020202020204" pitchFamily="34" charset="0"/>
                <a:cs typeface="Arial" panose="020B0604020202020204" pitchFamily="34" charset="0"/>
              </a:rPr>
              <a:t>startsWith</a:t>
            </a:r>
            <a:endParaRPr lang="en-US" sz="180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endParaRPr lang="en-US" sz="160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483973" y="2033745"/>
            <a:ext cx="6327475" cy="1549050"/>
          </a:xfrm>
          <a:prstGeom prst="rect">
            <a:avLst/>
          </a:prstGeom>
        </p:spPr>
      </p:pic>
    </p:spTree>
    <p:extLst>
      <p:ext uri="{BB962C8B-B14F-4D97-AF65-F5344CB8AC3E}">
        <p14:creationId xmlns:p14="http://schemas.microsoft.com/office/powerpoint/2010/main" val="3651828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err="1">
                <a:solidFill>
                  <a:srgbClr val="FFFF00"/>
                </a:solidFill>
              </a:rPr>
              <a:t>CriterionChoice</a:t>
            </a:r>
            <a:r>
              <a:rPr lang="en-US" b="1">
                <a:solidFill>
                  <a:srgbClr val="FFFF00"/>
                </a:solidFill>
              </a:rPr>
              <a:t> sub-element</a:t>
            </a:r>
            <a:endParaRPr lang="en-US">
              <a:solidFill>
                <a:srgbClr val="FFFF00"/>
              </a:solidFill>
            </a:endParaRPr>
          </a:p>
        </p:txBody>
      </p:sp>
      <p:sp>
        <p:nvSpPr>
          <p:cNvPr id="4" name="Rectangle 3"/>
          <p:cNvSpPr/>
          <p:nvPr/>
        </p:nvSpPr>
        <p:spPr>
          <a:xfrm>
            <a:off x="0" y="879583"/>
            <a:ext cx="8770374" cy="1631216"/>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Allows a single criterion to match against one of several columns in the target, as chosen by the user.</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For example, the Date </a:t>
            </a:r>
            <a:r>
              <a:rPr lang="en-US" sz="1600" err="1">
                <a:solidFill>
                  <a:schemeClr val="bg1"/>
                </a:solidFill>
                <a:latin typeface="Arial" panose="020B0604020202020204" pitchFamily="34" charset="0"/>
                <a:cs typeface="Arial" panose="020B0604020202020204" pitchFamily="34" charset="0"/>
              </a:rPr>
              <a:t>CriterionChoice</a:t>
            </a:r>
            <a:r>
              <a:rPr lang="en-US" sz="1600">
                <a:solidFill>
                  <a:schemeClr val="bg1"/>
                </a:solidFill>
                <a:latin typeface="Arial" panose="020B0604020202020204" pitchFamily="34" charset="0"/>
                <a:cs typeface="Arial" panose="020B0604020202020204" pitchFamily="34" charset="0"/>
              </a:rPr>
              <a:t> element on the Advanced Claim Search screen allows users to search for one date: the Loss date, the Reported date, the Closed date, or Creation date</a:t>
            </a:r>
          </a:p>
          <a:p>
            <a:pPr marL="285750"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Basic Syntax:</a:t>
            </a:r>
          </a:p>
        </p:txBody>
      </p:sp>
      <p:sp>
        <p:nvSpPr>
          <p:cNvPr id="5" name="Rectangle 4"/>
          <p:cNvSpPr/>
          <p:nvPr/>
        </p:nvSpPr>
        <p:spPr>
          <a:xfrm>
            <a:off x="0" y="3457464"/>
            <a:ext cx="4552985" cy="369332"/>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May have one or more option elements</a:t>
            </a: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038224" y="2520323"/>
            <a:ext cx="6657975" cy="742950"/>
          </a:xfrm>
          <a:prstGeom prst="rect">
            <a:avLst/>
          </a:prstGeom>
        </p:spPr>
      </p:pic>
      <p:pic>
        <p:nvPicPr>
          <p:cNvPr id="3" name="Picture 2"/>
          <p:cNvPicPr>
            <a:picLocks noChangeAspect="1"/>
          </p:cNvPicPr>
          <p:nvPr/>
        </p:nvPicPr>
        <p:blipFill>
          <a:blip r:embed="rId4"/>
          <a:stretch>
            <a:fillRect/>
          </a:stretch>
        </p:blipFill>
        <p:spPr>
          <a:xfrm>
            <a:off x="4791074" y="3365794"/>
            <a:ext cx="3190875" cy="1200150"/>
          </a:xfrm>
          <a:prstGeom prst="rect">
            <a:avLst/>
          </a:prstGeom>
        </p:spPr>
      </p:pic>
    </p:spTree>
    <p:extLst>
      <p:ext uri="{BB962C8B-B14F-4D97-AF65-F5344CB8AC3E}">
        <p14:creationId xmlns:p14="http://schemas.microsoft.com/office/powerpoint/2010/main" val="1553563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err="1">
                <a:solidFill>
                  <a:srgbClr val="FFFF00"/>
                </a:solidFill>
              </a:rPr>
              <a:t>CriterionChoice</a:t>
            </a:r>
            <a:r>
              <a:rPr lang="en-US" b="1">
                <a:solidFill>
                  <a:srgbClr val="FFFF00"/>
                </a:solidFill>
              </a:rPr>
              <a:t> sub-element example : </a:t>
            </a:r>
            <a:r>
              <a:rPr lang="en-US" b="1" err="1">
                <a:solidFill>
                  <a:srgbClr val="FFFF00"/>
                </a:solidFill>
              </a:rPr>
              <a:t>DateCriterionChoice</a:t>
            </a:r>
            <a:endParaRPr lang="en-US">
              <a:solidFill>
                <a:srgbClr val="FFFF00"/>
              </a:solidFill>
            </a:endParaRPr>
          </a:p>
        </p:txBody>
      </p:sp>
      <p:sp>
        <p:nvSpPr>
          <p:cNvPr id="4" name="Rectangle 3"/>
          <p:cNvSpPr/>
          <p:nvPr/>
        </p:nvSpPr>
        <p:spPr>
          <a:xfrm>
            <a:off x="0" y="2841733"/>
            <a:ext cx="5029200" cy="1661993"/>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The label must refer to display key</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The </a:t>
            </a:r>
            <a:r>
              <a:rPr lang="en-US" sz="1800" i="1" err="1">
                <a:solidFill>
                  <a:schemeClr val="bg1"/>
                </a:solidFill>
                <a:latin typeface="Arial" panose="020B0604020202020204" pitchFamily="34" charset="0"/>
                <a:cs typeface="Arial" panose="020B0604020202020204" pitchFamily="34" charset="0"/>
              </a:rPr>
              <a:t>targetProperty</a:t>
            </a:r>
            <a:r>
              <a:rPr lang="en-US" sz="1800">
                <a:solidFill>
                  <a:schemeClr val="bg1"/>
                </a:solidFill>
                <a:latin typeface="Arial" panose="020B0604020202020204" pitchFamily="34" charset="0"/>
                <a:cs typeface="Arial" panose="020B0604020202020204" pitchFamily="34" charset="0"/>
              </a:rPr>
              <a:t> attribute is </a:t>
            </a:r>
            <a:r>
              <a:rPr lang="en-US" sz="1800" b="1">
                <a:solidFill>
                  <a:schemeClr val="bg1"/>
                </a:solidFill>
                <a:latin typeface="Arial" panose="020B0604020202020204" pitchFamily="34" charset="0"/>
                <a:cs typeface="Arial" panose="020B0604020202020204" pitchFamily="34" charset="0"/>
              </a:rPr>
              <a:t>required</a:t>
            </a:r>
            <a:r>
              <a:rPr lang="en-US" sz="1800">
                <a:solidFill>
                  <a:schemeClr val="bg1"/>
                </a:solidFill>
                <a:latin typeface="Arial" panose="020B0604020202020204" pitchFamily="34" charset="0"/>
                <a:cs typeface="Arial" panose="020B0604020202020204" pitchFamily="34" charset="0"/>
              </a:rPr>
              <a:t> when adding new Options</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Including all option </a:t>
            </a:r>
            <a:r>
              <a:rPr lang="en-US" sz="1600" err="1">
                <a:solidFill>
                  <a:schemeClr val="bg1"/>
                </a:solidFill>
                <a:latin typeface="Arial" panose="020B0604020202020204" pitchFamily="34" charset="0"/>
                <a:cs typeface="Arial" panose="020B0604020202020204" pitchFamily="34" charset="0"/>
              </a:rPr>
              <a:t>subelements</a:t>
            </a:r>
            <a:r>
              <a:rPr lang="en-US" sz="1600">
                <a:solidFill>
                  <a:schemeClr val="bg1"/>
                </a:solidFill>
                <a:latin typeface="Arial" panose="020B0604020202020204" pitchFamily="34" charset="0"/>
                <a:cs typeface="Arial" panose="020B0604020202020204" pitchFamily="34" charset="0"/>
              </a:rPr>
              <a:t> on new </a:t>
            </a:r>
            <a:r>
              <a:rPr lang="en-US" sz="1600" err="1">
                <a:solidFill>
                  <a:schemeClr val="bg1"/>
                </a:solidFill>
                <a:latin typeface="Arial" panose="020B0604020202020204" pitchFamily="34" charset="0"/>
                <a:cs typeface="Arial" panose="020B0604020202020204" pitchFamily="34" charset="0"/>
              </a:rPr>
              <a:t>CriterionChoice</a:t>
            </a:r>
            <a:r>
              <a:rPr lang="en-US" sz="1600">
                <a:solidFill>
                  <a:schemeClr val="bg1"/>
                </a:solidFill>
                <a:latin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cs typeface="Arial" panose="020B0604020202020204" pitchFamily="34" charset="0"/>
              </a:rPr>
              <a:t>subelements</a:t>
            </a:r>
            <a:endParaRPr lang="en-US" sz="160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628649" y="678869"/>
            <a:ext cx="8030835" cy="1930981"/>
          </a:xfrm>
          <a:prstGeom prst="rect">
            <a:avLst/>
          </a:prstGeom>
        </p:spPr>
      </p:pic>
      <p:pic>
        <p:nvPicPr>
          <p:cNvPr id="3" name="Picture 2"/>
          <p:cNvPicPr>
            <a:picLocks noChangeAspect="1"/>
          </p:cNvPicPr>
          <p:nvPr/>
        </p:nvPicPr>
        <p:blipFill>
          <a:blip r:embed="rId4"/>
          <a:stretch>
            <a:fillRect/>
          </a:stretch>
        </p:blipFill>
        <p:spPr>
          <a:xfrm>
            <a:off x="4644065" y="2948828"/>
            <a:ext cx="4118041" cy="1127871"/>
          </a:xfrm>
          <a:prstGeom prst="rect">
            <a:avLst/>
          </a:prstGeom>
        </p:spPr>
      </p:pic>
    </p:spTree>
    <p:extLst>
      <p:ext uri="{BB962C8B-B14F-4D97-AF65-F5344CB8AC3E}">
        <p14:creationId xmlns:p14="http://schemas.microsoft.com/office/powerpoint/2010/main" val="2908010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Optional </a:t>
            </a:r>
            <a:r>
              <a:rPr lang="en-US" b="1" err="1">
                <a:solidFill>
                  <a:srgbClr val="FFFF00"/>
                </a:solidFill>
              </a:rPr>
              <a:t>init</a:t>
            </a:r>
            <a:r>
              <a:rPr lang="en-US" b="1">
                <a:solidFill>
                  <a:srgbClr val="FFFF00"/>
                </a:solidFill>
              </a:rPr>
              <a:t> attribute of </a:t>
            </a:r>
            <a:r>
              <a:rPr lang="en-US" b="1" err="1">
                <a:solidFill>
                  <a:srgbClr val="FFFF00"/>
                </a:solidFill>
              </a:rPr>
              <a:t>CriterionChoice</a:t>
            </a:r>
            <a:endParaRPr lang="en-US">
              <a:solidFill>
                <a:srgbClr val="FFFF00"/>
              </a:solidFill>
            </a:endParaRPr>
          </a:p>
        </p:txBody>
      </p:sp>
      <p:sp>
        <p:nvSpPr>
          <p:cNvPr id="4" name="Rectangle 3"/>
          <p:cNvSpPr/>
          <p:nvPr/>
        </p:nvSpPr>
        <p:spPr>
          <a:xfrm>
            <a:off x="62030" y="2765533"/>
            <a:ext cx="8770374" cy="1354217"/>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In this example, the </a:t>
            </a:r>
            <a:r>
              <a:rPr lang="en-US" sz="1800" err="1">
                <a:solidFill>
                  <a:schemeClr val="bg1"/>
                </a:solidFill>
                <a:latin typeface="Arial" panose="020B0604020202020204" pitchFamily="34" charset="0"/>
                <a:cs typeface="Arial" panose="020B0604020202020204" pitchFamily="34" charset="0"/>
              </a:rPr>
              <a:t>init</a:t>
            </a:r>
            <a:r>
              <a:rPr lang="en-US" sz="1800">
                <a:solidFill>
                  <a:schemeClr val="bg1"/>
                </a:solidFill>
                <a:latin typeface="Arial" panose="020B0604020202020204" pitchFamily="34" charset="0"/>
                <a:cs typeface="Arial" panose="020B0604020202020204" pitchFamily="34" charset="0"/>
              </a:rPr>
              <a:t> attribute specifies how to restrict the date field.</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The user can restrict the date range either through a </a:t>
            </a:r>
            <a:r>
              <a:rPr lang="en-US" sz="1600" err="1">
                <a:solidFill>
                  <a:schemeClr val="bg1"/>
                </a:solidFill>
                <a:latin typeface="Arial" panose="020B0604020202020204" pitchFamily="34" charset="0"/>
                <a:cs typeface="Arial" panose="020B0604020202020204" pitchFamily="34" charset="0"/>
              </a:rPr>
              <a:t>typelist</a:t>
            </a:r>
            <a:r>
              <a:rPr lang="en-US" sz="1600">
                <a:solidFill>
                  <a:schemeClr val="bg1"/>
                </a:solidFill>
                <a:latin typeface="Arial" panose="020B0604020202020204" pitchFamily="34" charset="0"/>
                <a:cs typeface="Arial" panose="020B0604020202020204" pitchFamily="34" charset="0"/>
              </a:rPr>
              <a:t> of preset ranges ( such as next 30 days) or through a specific start and end date</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The </a:t>
            </a:r>
            <a:r>
              <a:rPr lang="en-US" sz="1600" err="1">
                <a:solidFill>
                  <a:schemeClr val="bg1"/>
                </a:solidFill>
                <a:latin typeface="Arial" panose="020B0604020202020204" pitchFamily="34" charset="0"/>
                <a:cs typeface="Arial" panose="020B0604020202020204" pitchFamily="34" charset="0"/>
              </a:rPr>
              <a:t>init</a:t>
            </a:r>
            <a:r>
              <a:rPr lang="en-US" sz="1600">
                <a:solidFill>
                  <a:schemeClr val="bg1"/>
                </a:solidFill>
                <a:latin typeface="Arial" panose="020B0604020202020204" pitchFamily="34" charset="0"/>
                <a:cs typeface="Arial" panose="020B0604020202020204" pitchFamily="34" charset="0"/>
              </a:rPr>
              <a:t> attribute sets the value</a:t>
            </a: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32869" y="852942"/>
            <a:ext cx="8106872" cy="1661657"/>
          </a:xfrm>
          <a:prstGeom prst="rect">
            <a:avLst/>
          </a:prstGeom>
        </p:spPr>
      </p:pic>
    </p:spTree>
    <p:extLst>
      <p:ext uri="{BB962C8B-B14F-4D97-AF65-F5344CB8AC3E}">
        <p14:creationId xmlns:p14="http://schemas.microsoft.com/office/powerpoint/2010/main" val="1422603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err="1">
                <a:solidFill>
                  <a:srgbClr val="FFFF00"/>
                </a:solidFill>
              </a:rPr>
              <a:t>ArrayCriterion</a:t>
            </a:r>
            <a:endParaRPr lang="en-US">
              <a:solidFill>
                <a:srgbClr val="FFFF00"/>
              </a:solidFill>
            </a:endParaRPr>
          </a:p>
        </p:txBody>
      </p:sp>
      <p:sp>
        <p:nvSpPr>
          <p:cNvPr id="4" name="Rectangle 3"/>
          <p:cNvSpPr/>
          <p:nvPr/>
        </p:nvSpPr>
        <p:spPr>
          <a:xfrm>
            <a:off x="0" y="879583"/>
            <a:ext cx="8770374" cy="1631216"/>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Instructs ClaimCenter to add a simple join against an array entity to the search query</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For example, the Claim entity has an array of officials </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So you could add an </a:t>
            </a:r>
            <a:r>
              <a:rPr lang="en-US" sz="1600" err="1">
                <a:solidFill>
                  <a:schemeClr val="bg1"/>
                </a:solidFill>
                <a:latin typeface="Arial" panose="020B0604020202020204" pitchFamily="34" charset="0"/>
                <a:cs typeface="Arial" panose="020B0604020202020204" pitchFamily="34" charset="0"/>
              </a:rPr>
              <a:t>ArrayCriterion</a:t>
            </a:r>
            <a:r>
              <a:rPr lang="en-US" sz="1600">
                <a:solidFill>
                  <a:schemeClr val="bg1"/>
                </a:solidFill>
                <a:latin typeface="Arial" panose="020B0604020202020204" pitchFamily="34" charset="0"/>
                <a:cs typeface="Arial" panose="020B0604020202020204" pitchFamily="34" charset="0"/>
              </a:rPr>
              <a:t> that searched for officials of a given name or type</a:t>
            </a:r>
          </a:p>
          <a:p>
            <a:pPr marL="285750"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Basic Syntax</a:t>
            </a: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0" y="3127496"/>
            <a:ext cx="4248150" cy="1631216"/>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All attributes are required </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Supports equality matching only</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Therefore, you cannot specify a </a:t>
            </a:r>
            <a:r>
              <a:rPr lang="en-US" sz="1600" err="1">
                <a:solidFill>
                  <a:schemeClr val="bg1"/>
                </a:solidFill>
                <a:latin typeface="Arial" panose="020B0604020202020204" pitchFamily="34" charset="0"/>
                <a:cs typeface="Arial" panose="020B0604020202020204" pitchFamily="34" charset="0"/>
              </a:rPr>
              <a:t>matchType</a:t>
            </a:r>
            <a:r>
              <a:rPr lang="en-US" sz="1600">
                <a:solidFill>
                  <a:schemeClr val="bg1"/>
                </a:solidFill>
                <a:latin typeface="Arial" panose="020B0604020202020204" pitchFamily="34" charset="0"/>
                <a:cs typeface="Arial" panose="020B0604020202020204" pitchFamily="34" charset="0"/>
              </a:rPr>
              <a:t> attribute on </a:t>
            </a:r>
            <a:r>
              <a:rPr lang="en-US" sz="1600" err="1">
                <a:solidFill>
                  <a:schemeClr val="bg1"/>
                </a:solidFill>
                <a:latin typeface="Arial" panose="020B0604020202020204" pitchFamily="34" charset="0"/>
                <a:cs typeface="Arial" panose="020B0604020202020204" pitchFamily="34" charset="0"/>
              </a:rPr>
              <a:t>ArrayCriteria</a:t>
            </a:r>
            <a:endParaRPr lang="en-US" sz="160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971550" y="2323309"/>
            <a:ext cx="5562600" cy="638175"/>
          </a:xfrm>
          <a:prstGeom prst="rect">
            <a:avLst/>
          </a:prstGeom>
        </p:spPr>
      </p:pic>
      <p:pic>
        <p:nvPicPr>
          <p:cNvPr id="3" name="Picture 2"/>
          <p:cNvPicPr>
            <a:picLocks noChangeAspect="1"/>
          </p:cNvPicPr>
          <p:nvPr/>
        </p:nvPicPr>
        <p:blipFill>
          <a:blip r:embed="rId4"/>
          <a:stretch>
            <a:fillRect/>
          </a:stretch>
        </p:blipFill>
        <p:spPr>
          <a:xfrm>
            <a:off x="4385187" y="3127496"/>
            <a:ext cx="4569272" cy="1038471"/>
          </a:xfrm>
          <a:prstGeom prst="rect">
            <a:avLst/>
          </a:prstGeom>
        </p:spPr>
      </p:pic>
    </p:spTree>
    <p:extLst>
      <p:ext uri="{BB962C8B-B14F-4D97-AF65-F5344CB8AC3E}">
        <p14:creationId xmlns:p14="http://schemas.microsoft.com/office/powerpoint/2010/main" val="127073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err="1">
                <a:solidFill>
                  <a:srgbClr val="FFFF00"/>
                </a:solidFill>
              </a:rPr>
              <a:t>ArrayCriterion</a:t>
            </a:r>
            <a:r>
              <a:rPr lang="en-US" b="1">
                <a:solidFill>
                  <a:srgbClr val="FFFF00"/>
                </a:solidFill>
              </a:rPr>
              <a:t> (Continued)</a:t>
            </a:r>
            <a:endParaRPr lang="en-US">
              <a:solidFill>
                <a:srgbClr val="FFFF00"/>
              </a:solidFill>
            </a:endParaRPr>
          </a:p>
        </p:txBody>
      </p:sp>
      <p:sp>
        <p:nvSpPr>
          <p:cNvPr id="4" name="Rectangle 3"/>
          <p:cNvSpPr/>
          <p:nvPr/>
        </p:nvSpPr>
        <p:spPr>
          <a:xfrm>
            <a:off x="0" y="879583"/>
            <a:ext cx="8770374" cy="2831544"/>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Is not used in the base application</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Most commonly used for joins to custom entities</a:t>
            </a:r>
          </a:p>
          <a:p>
            <a:pPr marL="285750"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The </a:t>
            </a:r>
            <a:r>
              <a:rPr lang="en-US" sz="1600" err="1">
                <a:solidFill>
                  <a:schemeClr val="bg1"/>
                </a:solidFill>
                <a:latin typeface="Arial" panose="020B0604020202020204" pitchFamily="34" charset="0"/>
                <a:cs typeface="Arial" panose="020B0604020202020204" pitchFamily="34" charset="0"/>
              </a:rPr>
              <a:t>arrayMemberProperty</a:t>
            </a:r>
            <a:r>
              <a:rPr lang="en-US" sz="1600">
                <a:solidFill>
                  <a:schemeClr val="bg1"/>
                </a:solidFill>
                <a:latin typeface="Arial" panose="020B0604020202020204" pitchFamily="34" charset="0"/>
                <a:cs typeface="Arial" panose="020B0604020202020204" pitchFamily="34" charset="0"/>
              </a:rPr>
              <a:t> cannot allow duplicate values</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Otherwise the same target instance might appear multiple times in the search results</a:t>
            </a:r>
          </a:p>
          <a:p>
            <a:pPr marL="285750"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Two indexes must be present on the array table</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The first must be on the foreign key back to the main table and your chosen </a:t>
            </a:r>
            <a:r>
              <a:rPr lang="en-US" sz="1600" err="1">
                <a:solidFill>
                  <a:schemeClr val="bg1"/>
                </a:solidFill>
                <a:latin typeface="Arial" panose="020B0604020202020204" pitchFamily="34" charset="0"/>
                <a:cs typeface="Arial" panose="020B0604020202020204" pitchFamily="34" charset="0"/>
              </a:rPr>
              <a:t>arrayMemberProperty</a:t>
            </a:r>
            <a:endParaRPr lang="en-US" sz="160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The second must be on the same two properties but in the reverse order (</a:t>
            </a:r>
            <a:r>
              <a:rPr lang="en-US" sz="1600" err="1">
                <a:solidFill>
                  <a:schemeClr val="bg1"/>
                </a:solidFill>
                <a:latin typeface="Arial" panose="020B0604020202020204" pitchFamily="34" charset="0"/>
                <a:cs typeface="Arial" panose="020B0604020202020204" pitchFamily="34" charset="0"/>
              </a:rPr>
              <a:t>arrayMemberProperty</a:t>
            </a:r>
            <a:r>
              <a:rPr lang="en-US" sz="1600">
                <a:solidFill>
                  <a:schemeClr val="bg1"/>
                </a:solidFill>
                <a:latin typeface="Arial" panose="020B0604020202020204" pitchFamily="34" charset="0"/>
                <a:cs typeface="Arial" panose="020B0604020202020204" pitchFamily="34" charset="0"/>
              </a:rPr>
              <a:t> first)</a:t>
            </a:r>
          </a:p>
          <a:p>
            <a:pPr marL="895335" lvl="1" indent="-285750">
              <a:buFont typeface="Arial" panose="020B0604020202020204" pitchFamily="34" charset="0"/>
              <a:buChar char="•"/>
            </a:pPr>
            <a:endParaRPr lang="en-US" sz="160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795462" y="3269895"/>
            <a:ext cx="5691188" cy="1694502"/>
          </a:xfrm>
          <a:prstGeom prst="rect">
            <a:avLst/>
          </a:prstGeom>
        </p:spPr>
      </p:pic>
    </p:spTree>
    <p:extLst>
      <p:ext uri="{BB962C8B-B14F-4D97-AF65-F5344CB8AC3E}">
        <p14:creationId xmlns:p14="http://schemas.microsoft.com/office/powerpoint/2010/main" val="4033187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err="1">
                <a:solidFill>
                  <a:srgbClr val="FFFF00"/>
                </a:solidFill>
              </a:rPr>
              <a:t>SearchCriteria</a:t>
            </a:r>
            <a:r>
              <a:rPr lang="en-US" b="1">
                <a:solidFill>
                  <a:srgbClr val="FFFF00"/>
                </a:solidFill>
              </a:rPr>
              <a:t> entities</a:t>
            </a:r>
            <a:endParaRPr lang="en-US">
              <a:solidFill>
                <a:srgbClr val="FFFF00"/>
              </a:solidFill>
            </a:endParaRPr>
          </a:p>
        </p:txBody>
      </p:sp>
      <p:sp>
        <p:nvSpPr>
          <p:cNvPr id="4" name="Rectangle 3"/>
          <p:cNvSpPr/>
          <p:nvPr/>
        </p:nvSpPr>
        <p:spPr>
          <a:xfrm>
            <a:off x="0" y="879583"/>
            <a:ext cx="5524500" cy="3877985"/>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Every </a:t>
            </a:r>
            <a:r>
              <a:rPr lang="en-US" sz="1800" err="1">
                <a:solidFill>
                  <a:schemeClr val="bg1"/>
                </a:solidFill>
                <a:latin typeface="Arial" panose="020B0604020202020204" pitchFamily="34" charset="0"/>
                <a:cs typeface="Arial" panose="020B0604020202020204" pitchFamily="34" charset="0"/>
              </a:rPr>
              <a:t>CriteriaDef</a:t>
            </a:r>
            <a:r>
              <a:rPr lang="en-US" sz="1800">
                <a:solidFill>
                  <a:schemeClr val="bg1"/>
                </a:solidFill>
                <a:latin typeface="Arial" panose="020B0604020202020204" pitchFamily="34" charset="0"/>
                <a:cs typeface="Arial" panose="020B0604020202020204" pitchFamily="34" charset="0"/>
              </a:rPr>
              <a:t> sub-element references by its name a </a:t>
            </a:r>
            <a:r>
              <a:rPr lang="en-US" sz="1800" err="1">
                <a:solidFill>
                  <a:schemeClr val="bg1"/>
                </a:solidFill>
                <a:latin typeface="Arial" panose="020B0604020202020204" pitchFamily="34" charset="0"/>
                <a:cs typeface="Arial" panose="020B0604020202020204" pitchFamily="34" charset="0"/>
              </a:rPr>
              <a:t>SearchCriteria</a:t>
            </a:r>
            <a:r>
              <a:rPr lang="en-US" sz="1800">
                <a:solidFill>
                  <a:schemeClr val="bg1"/>
                </a:solidFill>
                <a:latin typeface="Arial" panose="020B0604020202020204" pitchFamily="34" charset="0"/>
                <a:cs typeface="Arial" panose="020B0604020202020204" pitchFamily="34" charset="0"/>
              </a:rPr>
              <a:t> entity</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These entities are created by Guidewire</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Do not create a new one</a:t>
            </a:r>
          </a:p>
          <a:p>
            <a:pPr marL="285750"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When adding a new column to search for, you must add the column to the </a:t>
            </a:r>
            <a:r>
              <a:rPr lang="en-US" sz="1600" err="1">
                <a:solidFill>
                  <a:schemeClr val="bg1"/>
                </a:solidFill>
                <a:latin typeface="Arial" panose="020B0604020202020204" pitchFamily="34" charset="0"/>
                <a:cs typeface="Arial" panose="020B0604020202020204" pitchFamily="34" charset="0"/>
              </a:rPr>
              <a:t>SearchCriteria</a:t>
            </a:r>
            <a:endParaRPr lang="en-US" sz="160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To search for a simple column on the target entity, create a column</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To search for a column which is a foreign key on the target entity, creates a foreign key</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To search for a column which is a </a:t>
            </a:r>
            <a:r>
              <a:rPr lang="en-US" sz="1600" err="1">
                <a:solidFill>
                  <a:schemeClr val="bg1"/>
                </a:solidFill>
                <a:latin typeface="Arial" panose="020B0604020202020204" pitchFamily="34" charset="0"/>
                <a:cs typeface="Arial" panose="020B0604020202020204" pitchFamily="34" charset="0"/>
              </a:rPr>
              <a:t>typekey</a:t>
            </a:r>
            <a:r>
              <a:rPr lang="en-US" sz="1600">
                <a:solidFill>
                  <a:schemeClr val="bg1"/>
                </a:solidFill>
                <a:latin typeface="Arial" panose="020B0604020202020204" pitchFamily="34" charset="0"/>
                <a:cs typeface="Arial" panose="020B0604020202020204" pitchFamily="34" charset="0"/>
              </a:rPr>
              <a:t> on the target entity, create a </a:t>
            </a:r>
            <a:r>
              <a:rPr lang="en-US" sz="1600" err="1">
                <a:solidFill>
                  <a:schemeClr val="bg1"/>
                </a:solidFill>
                <a:latin typeface="Arial" panose="020B0604020202020204" pitchFamily="34" charset="0"/>
                <a:cs typeface="Arial" panose="020B0604020202020204" pitchFamily="34" charset="0"/>
              </a:rPr>
              <a:t>typekey</a:t>
            </a:r>
            <a:endParaRPr lang="en-US" sz="160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To search for an array on the target entity, create an array</a:t>
            </a: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6358978" y="879583"/>
            <a:ext cx="2401529" cy="3690423"/>
          </a:xfrm>
          <a:prstGeom prst="rect">
            <a:avLst/>
          </a:prstGeom>
        </p:spPr>
      </p:pic>
    </p:spTree>
    <p:extLst>
      <p:ext uri="{BB962C8B-B14F-4D97-AF65-F5344CB8AC3E}">
        <p14:creationId xmlns:p14="http://schemas.microsoft.com/office/powerpoint/2010/main" val="138660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89BA5-003D-4606-9AE8-D61C2BE801A7}"/>
              </a:ext>
            </a:extLst>
          </p:cNvPr>
          <p:cNvSpPr>
            <a:spLocks noGrp="1"/>
          </p:cNvSpPr>
          <p:nvPr>
            <p:ph type="ctrTitle" idx="4294967295"/>
          </p:nvPr>
        </p:nvSpPr>
        <p:spPr>
          <a:xfrm>
            <a:off x="457200" y="1691187"/>
            <a:ext cx="6019800" cy="1052596"/>
          </a:xfrm>
        </p:spPr>
        <p:txBody>
          <a:bodyPr/>
          <a:lstStyle/>
          <a:p>
            <a:r>
              <a:rPr lang="en-US"/>
              <a:t>Assessment Creation process</a:t>
            </a:r>
          </a:p>
        </p:txBody>
      </p:sp>
      <p:sp>
        <p:nvSpPr>
          <p:cNvPr id="6" name="Content Placeholder 3"/>
          <p:cNvSpPr txBox="1">
            <a:spLocks/>
          </p:cNvSpPr>
          <p:nvPr/>
        </p:nvSpPr>
        <p:spPr>
          <a:xfrm>
            <a:off x="254693" y="1084147"/>
            <a:ext cx="8385048" cy="3319272"/>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At the end of this session you will be able to  :</a:t>
            </a:r>
          </a:p>
          <a:p>
            <a:pPr marL="285750" indent="-285750">
              <a:buFont typeface="Arial" panose="020B0604020202020204" pitchFamily="34" charset="0"/>
              <a:buChar char="•"/>
            </a:pPr>
            <a:endParaRPr lang="en-US">
              <a:solidFill>
                <a:schemeClr val="bg1"/>
              </a:solidFill>
            </a:endParaRPr>
          </a:p>
          <a:p>
            <a:pPr marL="285750" indent="-285750">
              <a:buFont typeface="Arial" panose="020B0604020202020204" pitchFamily="34" charset="0"/>
              <a:buChar char="•"/>
            </a:pPr>
            <a:r>
              <a:rPr lang="en-US">
                <a:solidFill>
                  <a:schemeClr val="bg1"/>
                </a:solidFill>
              </a:rPr>
              <a:t>Describe how Guidewire applications enable users to search for entities</a:t>
            </a:r>
          </a:p>
          <a:p>
            <a:pPr marL="285750" indent="-285750">
              <a:buFont typeface="Arial" panose="020B0604020202020204" pitchFamily="34" charset="0"/>
              <a:buChar char="•"/>
            </a:pPr>
            <a:r>
              <a:rPr lang="en-US">
                <a:solidFill>
                  <a:schemeClr val="bg1"/>
                </a:solidFill>
              </a:rPr>
              <a:t>Extend </a:t>
            </a:r>
            <a:r>
              <a:rPr lang="en-US" err="1">
                <a:solidFill>
                  <a:schemeClr val="bg1"/>
                </a:solidFill>
              </a:rPr>
              <a:t>SearchCriteria</a:t>
            </a:r>
            <a:r>
              <a:rPr lang="en-US">
                <a:solidFill>
                  <a:schemeClr val="bg1"/>
                </a:solidFill>
              </a:rPr>
              <a:t> entities</a:t>
            </a:r>
          </a:p>
          <a:p>
            <a:pPr marL="285750" indent="-285750">
              <a:buFont typeface="Arial" panose="020B0604020202020204" pitchFamily="34" charset="0"/>
              <a:buChar char="•"/>
            </a:pPr>
            <a:r>
              <a:rPr lang="en-US">
                <a:solidFill>
                  <a:schemeClr val="bg1"/>
                </a:solidFill>
              </a:rPr>
              <a:t>Modify ClaimCenter search screens</a:t>
            </a:r>
          </a:p>
          <a:p>
            <a:pPr marL="285750" indent="-285750">
              <a:buFont typeface="Arial" panose="020B0604020202020204" pitchFamily="34" charset="0"/>
              <a:buChar char="•"/>
            </a:pPr>
            <a:r>
              <a:rPr lang="en-US">
                <a:solidFill>
                  <a:schemeClr val="bg1"/>
                </a:solidFill>
              </a:rPr>
              <a:t>Modify contact search</a:t>
            </a:r>
          </a:p>
          <a:p>
            <a:pPr marL="285750" indent="-285750">
              <a:buFont typeface="Arial" panose="020B0604020202020204" pitchFamily="34" charset="0"/>
              <a:buChar char="•"/>
            </a:pPr>
            <a:endParaRPr lang="en-US">
              <a:solidFill>
                <a:schemeClr val="bg1"/>
              </a:solidFill>
            </a:endParaRPr>
          </a:p>
          <a:p>
            <a:endParaRPr lang="en-US">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28885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a:solidFill>
                  <a:schemeClr val="bg1"/>
                </a:solidFill>
              </a:rPr>
              <a:t>Objective</a:t>
            </a:r>
          </a:p>
        </p:txBody>
      </p:sp>
    </p:spTree>
    <p:extLst>
      <p:ext uri="{BB962C8B-B14F-4D97-AF65-F5344CB8AC3E}">
        <p14:creationId xmlns:p14="http://schemas.microsoft.com/office/powerpoint/2010/main" val="3132347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Review Question</a:t>
            </a:r>
            <a:endParaRPr lang="en-US">
              <a:solidFill>
                <a:srgbClr val="FFFF00"/>
              </a:solidFill>
            </a:endParaRPr>
          </a:p>
        </p:txBody>
      </p:sp>
      <p:sp>
        <p:nvSpPr>
          <p:cNvPr id="4" name="Rectangle 3"/>
          <p:cNvSpPr/>
          <p:nvPr/>
        </p:nvSpPr>
        <p:spPr>
          <a:xfrm>
            <a:off x="0" y="879583"/>
            <a:ext cx="8770374" cy="1446550"/>
          </a:xfrm>
          <a:prstGeom prst="rect">
            <a:avLst/>
          </a:prstGeom>
        </p:spPr>
        <p:txBody>
          <a:bodyPr wrap="square">
            <a:spAutoFit/>
          </a:bodyPr>
          <a:lstStyle/>
          <a:p>
            <a:pPr>
              <a:lnSpc>
                <a:spcPct val="200000"/>
              </a:lnSpc>
            </a:pPr>
            <a:r>
              <a:rPr lang="en-US" sz="1800">
                <a:solidFill>
                  <a:schemeClr val="bg1"/>
                </a:solidFill>
                <a:latin typeface="Arial" panose="020B0604020202020204" pitchFamily="34" charset="0"/>
                <a:cs typeface="Arial" panose="020B0604020202020204" pitchFamily="34" charset="0"/>
              </a:rPr>
              <a:t>What is the underlying table for a search criteria entity?</a:t>
            </a:r>
          </a:p>
          <a:p>
            <a:pPr marL="895335" lvl="1" indent="-285750">
              <a:lnSpc>
                <a:spcPct val="20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There is none; it is virtual, non-persistent entity</a:t>
            </a:r>
            <a:endParaRPr lang="en-US" sz="160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2843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90472" y="1225296"/>
            <a:ext cx="7653528" cy="1141386"/>
          </a:xfrm>
        </p:spPr>
        <p:txBody>
          <a:bodyPr/>
          <a:lstStyle/>
          <a:p>
            <a:r>
              <a:rPr lang="en-US"/>
              <a:t>Modifying search screens</a:t>
            </a:r>
          </a:p>
        </p:txBody>
      </p:sp>
      <p:sp>
        <p:nvSpPr>
          <p:cNvPr id="4" name="Slide Number Placeholder 3"/>
          <p:cNvSpPr>
            <a:spLocks noGrp="1"/>
          </p:cNvSpPr>
          <p:nvPr>
            <p:ph type="sldNum" sz="quarter" idx="16"/>
          </p:nvPr>
        </p:nvSpPr>
        <p:spPr/>
        <p:txBody>
          <a:bodyPr/>
          <a:lstStyle/>
          <a:p>
            <a:fld id="{2EFEF571-C9B4-4D92-A7F7-315B894862A8}" type="slidenum">
              <a:rPr lang="en-US" smtClean="0"/>
              <a:pPr/>
              <a:t>21</a:t>
            </a:fld>
            <a:endParaRPr lang="en-US"/>
          </a:p>
        </p:txBody>
      </p:sp>
    </p:spTree>
    <p:extLst>
      <p:ext uri="{BB962C8B-B14F-4D97-AF65-F5344CB8AC3E}">
        <p14:creationId xmlns:p14="http://schemas.microsoft.com/office/powerpoint/2010/main" val="2851947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Search using a search panel</a:t>
            </a:r>
            <a:endParaRPr lang="en-US">
              <a:solidFill>
                <a:srgbClr val="FFFF00"/>
              </a:solidFill>
            </a:endParaRPr>
          </a:p>
        </p:txBody>
      </p:sp>
      <p:sp>
        <p:nvSpPr>
          <p:cNvPr id="4" name="Rectangle 3"/>
          <p:cNvSpPr/>
          <p:nvPr/>
        </p:nvSpPr>
        <p:spPr>
          <a:xfrm>
            <a:off x="0" y="879583"/>
            <a:ext cx="8770374" cy="1138773"/>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Requires many complex properties</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Recommended you use existing search panels ( and pages )</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If you must create a new search panel/page consult Guidewire Services</a:t>
            </a: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281112" y="1917290"/>
            <a:ext cx="5138738" cy="3116728"/>
          </a:xfrm>
          <a:prstGeom prst="rect">
            <a:avLst/>
          </a:prstGeom>
        </p:spPr>
      </p:pic>
    </p:spTree>
    <p:extLst>
      <p:ext uri="{BB962C8B-B14F-4D97-AF65-F5344CB8AC3E}">
        <p14:creationId xmlns:p14="http://schemas.microsoft.com/office/powerpoint/2010/main" val="2315066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Search Fields</a:t>
            </a:r>
            <a:endParaRPr lang="en-US">
              <a:solidFill>
                <a:srgbClr val="FFFF00"/>
              </a:solidFill>
            </a:endParaRPr>
          </a:p>
        </p:txBody>
      </p:sp>
      <p:sp>
        <p:nvSpPr>
          <p:cNvPr id="4" name="Rectangle 3"/>
          <p:cNvSpPr/>
          <p:nvPr/>
        </p:nvSpPr>
        <p:spPr>
          <a:xfrm>
            <a:off x="0" y="879583"/>
            <a:ext cx="8770374" cy="646331"/>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Appear in input sets in search panels</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Value for a search field must be property of the appropriate </a:t>
            </a:r>
            <a:r>
              <a:rPr lang="en-US" sz="1800" err="1">
                <a:solidFill>
                  <a:schemeClr val="bg1"/>
                </a:solidFill>
                <a:latin typeface="Arial" panose="020B0604020202020204" pitchFamily="34" charset="0"/>
                <a:cs typeface="Arial" panose="020B0604020202020204" pitchFamily="34" charset="0"/>
              </a:rPr>
              <a:t>SearchCriteria</a:t>
            </a:r>
            <a:r>
              <a:rPr lang="en-US" sz="1800">
                <a:solidFill>
                  <a:schemeClr val="bg1"/>
                </a:solidFill>
                <a:latin typeface="Arial" panose="020B0604020202020204" pitchFamily="34" charset="0"/>
                <a:cs typeface="Arial" panose="020B0604020202020204" pitchFamily="34" charset="0"/>
              </a:rPr>
              <a:t> entity</a:t>
            </a: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146804" y="1663078"/>
            <a:ext cx="6600825" cy="2638194"/>
          </a:xfrm>
          <a:prstGeom prst="rect">
            <a:avLst/>
          </a:prstGeom>
        </p:spPr>
      </p:pic>
    </p:spTree>
    <p:extLst>
      <p:ext uri="{BB962C8B-B14F-4D97-AF65-F5344CB8AC3E}">
        <p14:creationId xmlns:p14="http://schemas.microsoft.com/office/powerpoint/2010/main" val="1348962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Required search fields</a:t>
            </a:r>
            <a:endParaRPr lang="en-US">
              <a:solidFill>
                <a:srgbClr val="FFFF00"/>
              </a:solidFill>
            </a:endParaRPr>
          </a:p>
        </p:txBody>
      </p:sp>
      <p:sp>
        <p:nvSpPr>
          <p:cNvPr id="4" name="Rectangle 3"/>
          <p:cNvSpPr/>
          <p:nvPr/>
        </p:nvSpPr>
        <p:spPr>
          <a:xfrm>
            <a:off x="0" y="879582"/>
            <a:ext cx="5238750" cy="2154436"/>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Required search fields ( or groups of fields) are set up by Guidewire</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You cannot add required search fields</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Attempting to do so is not supported by Guidewire</a:t>
            </a:r>
          </a:p>
          <a:p>
            <a:pPr marL="285750"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You should not remove require fields </a:t>
            </a:r>
          </a:p>
          <a:p>
            <a:pPr marL="895335" lvl="1" indent="-285750">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May have unexpected results</a:t>
            </a: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238750" y="817079"/>
            <a:ext cx="3798114" cy="2433332"/>
          </a:xfrm>
          <a:prstGeom prst="rect">
            <a:avLst/>
          </a:prstGeom>
        </p:spPr>
      </p:pic>
    </p:spTree>
    <p:extLst>
      <p:ext uri="{BB962C8B-B14F-4D97-AF65-F5344CB8AC3E}">
        <p14:creationId xmlns:p14="http://schemas.microsoft.com/office/powerpoint/2010/main" val="631004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Finally …</a:t>
            </a:r>
            <a:endParaRPr lang="en-US">
              <a:solidFill>
                <a:srgbClr val="FFFF00"/>
              </a:solidFill>
            </a:endParaRPr>
          </a:p>
        </p:txBody>
      </p:sp>
      <p:sp>
        <p:nvSpPr>
          <p:cNvPr id="4" name="Rectangle 3"/>
          <p:cNvSpPr/>
          <p:nvPr/>
        </p:nvSpPr>
        <p:spPr>
          <a:xfrm>
            <a:off x="0" y="879583"/>
            <a:ext cx="8770374" cy="370870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Regenerate the SOAP and Java APIs </a:t>
            </a:r>
          </a:p>
          <a:p>
            <a:pPr marL="952485" lvl="1" indent="-342900">
              <a:lnSpc>
                <a:spcPct val="150000"/>
              </a:lnSpc>
              <a:buFont typeface="+mj-lt"/>
              <a:buAutoNum type="arabicPeriod"/>
            </a:pPr>
            <a:r>
              <a:rPr lang="en-US" sz="1600">
                <a:solidFill>
                  <a:schemeClr val="bg1"/>
                </a:solidFill>
                <a:latin typeface="Arial" panose="020B0604020202020204" pitchFamily="34" charset="0"/>
                <a:cs typeface="Arial" panose="020B0604020202020204" pitchFamily="34" charset="0"/>
              </a:rPr>
              <a:t>Open a command window</a:t>
            </a:r>
          </a:p>
          <a:p>
            <a:pPr marL="952485" lvl="1" indent="-342900">
              <a:lnSpc>
                <a:spcPct val="150000"/>
              </a:lnSpc>
              <a:buFont typeface="+mj-lt"/>
              <a:buAutoNum type="arabicPeriod"/>
            </a:pPr>
            <a:r>
              <a:rPr lang="en-US" sz="1600">
                <a:solidFill>
                  <a:schemeClr val="bg1"/>
                </a:solidFill>
                <a:latin typeface="Arial" panose="020B0604020202020204" pitchFamily="34" charset="0"/>
                <a:cs typeface="Arial" panose="020B0604020202020204" pitchFamily="34" charset="0"/>
              </a:rPr>
              <a:t>Navigate …/ClaimCenter</a:t>
            </a:r>
          </a:p>
          <a:p>
            <a:pPr marL="952485" lvl="1" indent="-342900">
              <a:lnSpc>
                <a:spcPct val="150000"/>
              </a:lnSpc>
              <a:buFont typeface="+mj-lt"/>
              <a:buAutoNum type="arabicPeriod"/>
            </a:pPr>
            <a:r>
              <a:rPr lang="en-US" sz="1600">
                <a:solidFill>
                  <a:schemeClr val="bg1"/>
                </a:solidFill>
                <a:latin typeface="Arial" panose="020B0604020202020204" pitchFamily="34" charset="0"/>
                <a:cs typeface="Arial" panose="020B0604020202020204" pitchFamily="34" charset="0"/>
              </a:rPr>
              <a:t>Run the following command:</a:t>
            </a:r>
          </a:p>
          <a:p>
            <a:pPr marL="1562070" lvl="2" indent="-342900">
              <a:lnSpc>
                <a:spcPct val="150000"/>
              </a:lnSpc>
              <a:buFont typeface="+mj-lt"/>
              <a:buAutoNum type="arabicPeriod"/>
            </a:pPr>
            <a:r>
              <a:rPr lang="en-US" sz="1600" err="1">
                <a:solidFill>
                  <a:schemeClr val="bg1"/>
                </a:solidFill>
                <a:latin typeface="Arial" panose="020B0604020202020204" pitchFamily="34" charset="0"/>
                <a:cs typeface="Arial" panose="020B0604020202020204" pitchFamily="34" charset="0"/>
              </a:rPr>
              <a:t>gwb</a:t>
            </a:r>
            <a:r>
              <a:rPr lang="en-US" sz="1600">
                <a:solidFill>
                  <a:schemeClr val="bg1"/>
                </a:solidFill>
                <a:latin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cs typeface="Arial" panose="020B0604020202020204" pitchFamily="34" charset="0"/>
              </a:rPr>
              <a:t>genJavaApi</a:t>
            </a:r>
            <a:endParaRPr lang="en-US" sz="1600">
              <a:solidFill>
                <a:schemeClr val="bg1"/>
              </a:solidFill>
              <a:latin typeface="Arial" panose="020B0604020202020204" pitchFamily="34" charset="0"/>
              <a:cs typeface="Arial" panose="020B0604020202020204" pitchFamily="34" charset="0"/>
            </a:endParaRPr>
          </a:p>
          <a:p>
            <a:pPr marL="952485" lvl="1" indent="-342900">
              <a:lnSpc>
                <a:spcPct val="150000"/>
              </a:lnSpc>
              <a:buFont typeface="+mj-lt"/>
              <a:buAutoNum type="arabicPeriod"/>
            </a:pPr>
            <a:r>
              <a:rPr lang="en-US" sz="1600">
                <a:solidFill>
                  <a:schemeClr val="bg1"/>
                </a:solidFill>
                <a:latin typeface="Arial" panose="020B0604020202020204" pitchFamily="34" charset="0"/>
                <a:cs typeface="Arial" panose="020B0604020202020204" pitchFamily="34" charset="0"/>
              </a:rPr>
              <a:t>If you have added any new fields to entities ( other than the virtual </a:t>
            </a:r>
            <a:r>
              <a:rPr lang="en-US" sz="1600" err="1">
                <a:solidFill>
                  <a:schemeClr val="bg1"/>
                </a:solidFill>
                <a:latin typeface="Arial" panose="020B0604020202020204" pitchFamily="34" charset="0"/>
                <a:cs typeface="Arial" panose="020B0604020202020204" pitchFamily="34" charset="0"/>
              </a:rPr>
              <a:t>SearchCriteria</a:t>
            </a:r>
            <a:r>
              <a:rPr lang="en-US" sz="1600">
                <a:solidFill>
                  <a:schemeClr val="bg1"/>
                </a:solidFill>
                <a:latin typeface="Arial" panose="020B0604020202020204" pitchFamily="34" charset="0"/>
                <a:cs typeface="Arial" panose="020B0604020202020204" pitchFamily="34" charset="0"/>
              </a:rPr>
              <a:t>)</a:t>
            </a:r>
          </a:p>
          <a:p>
            <a:pPr marL="1562070" lvl="2" indent="-342900">
              <a:lnSpc>
                <a:spcPct val="150000"/>
              </a:lnSpc>
              <a:buFont typeface="+mj-lt"/>
              <a:buAutoNum type="arabicPeriod"/>
            </a:pPr>
            <a:r>
              <a:rPr lang="en-US" sz="1600" err="1">
                <a:solidFill>
                  <a:schemeClr val="bg1"/>
                </a:solidFill>
                <a:latin typeface="Arial" panose="020B0604020202020204" pitchFamily="34" charset="0"/>
                <a:cs typeface="Arial" panose="020B0604020202020204" pitchFamily="34" charset="0"/>
              </a:rPr>
              <a:t>gwb</a:t>
            </a:r>
            <a:r>
              <a:rPr lang="en-US" sz="1600">
                <a:solidFill>
                  <a:schemeClr val="bg1"/>
                </a:solidFill>
                <a:latin typeface="Arial" panose="020B0604020202020204" pitchFamily="34" charset="0"/>
                <a:cs typeface="Arial" panose="020B0604020202020204" pitchFamily="34" charset="0"/>
              </a:rPr>
              <a:t> </a:t>
            </a:r>
            <a:r>
              <a:rPr lang="en-US" sz="1600" err="1">
                <a:solidFill>
                  <a:schemeClr val="bg1"/>
                </a:solidFill>
                <a:latin typeface="Arial" panose="020B0604020202020204" pitchFamily="34" charset="0"/>
                <a:cs typeface="Arial" panose="020B0604020202020204" pitchFamily="34" charset="0"/>
              </a:rPr>
              <a:t>genDataDict</a:t>
            </a:r>
            <a:endParaRPr lang="en-US" sz="1600">
              <a:solidFill>
                <a:schemeClr val="bg1"/>
              </a:solidFill>
              <a:latin typeface="Arial" panose="020B0604020202020204" pitchFamily="34" charset="0"/>
              <a:cs typeface="Arial" panose="020B0604020202020204" pitchFamily="34" charset="0"/>
            </a:endParaRPr>
          </a:p>
          <a:p>
            <a:pPr marL="952485" lvl="1" indent="-342900">
              <a:lnSpc>
                <a:spcPct val="150000"/>
              </a:lnSpc>
              <a:buFont typeface="+mj-lt"/>
              <a:buAutoNum type="arabicPeriod"/>
            </a:pPr>
            <a:r>
              <a:rPr lang="en-US" sz="1600">
                <a:solidFill>
                  <a:schemeClr val="bg1"/>
                </a:solidFill>
                <a:latin typeface="Arial" panose="020B0604020202020204" pitchFamily="34" charset="0"/>
                <a:cs typeface="Arial" panose="020B0604020202020204" pitchFamily="34" charset="0"/>
              </a:rPr>
              <a:t>Restart the ClaimCenter server</a:t>
            </a:r>
          </a:p>
          <a:p>
            <a:pPr marL="952485" lvl="1" indent="-342900">
              <a:lnSpc>
                <a:spcPct val="150000"/>
              </a:lnSpc>
              <a:buFont typeface="+mj-lt"/>
              <a:buAutoNum type="arabicPeriod"/>
            </a:pPr>
            <a:r>
              <a:rPr lang="en-US" sz="1600">
                <a:solidFill>
                  <a:schemeClr val="bg1"/>
                </a:solidFill>
                <a:latin typeface="Arial" panose="020B0604020202020204" pitchFamily="34" charset="0"/>
                <a:cs typeface="Arial" panose="020B0604020202020204" pitchFamily="34" charset="0"/>
              </a:rPr>
              <a:t>Test your changes</a:t>
            </a: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0444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Review Question</a:t>
            </a:r>
            <a:endParaRPr lang="en-US">
              <a:solidFill>
                <a:srgbClr val="FFFF00"/>
              </a:solidFill>
            </a:endParaRPr>
          </a:p>
        </p:txBody>
      </p:sp>
      <p:sp>
        <p:nvSpPr>
          <p:cNvPr id="4" name="Rectangle 3"/>
          <p:cNvSpPr/>
          <p:nvPr/>
        </p:nvSpPr>
        <p:spPr>
          <a:xfrm>
            <a:off x="0" y="879583"/>
            <a:ext cx="8770374" cy="2222403"/>
          </a:xfrm>
          <a:prstGeom prst="rect">
            <a:avLst/>
          </a:prstGeom>
        </p:spPr>
        <p:txBody>
          <a:bodyPr wrap="square">
            <a:spAutoFit/>
          </a:bodyPr>
          <a:lstStyle/>
          <a:p>
            <a:pPr>
              <a:lnSpc>
                <a:spcPct val="200000"/>
              </a:lnSpc>
            </a:pPr>
            <a:r>
              <a:rPr lang="en-US" sz="1800">
                <a:solidFill>
                  <a:schemeClr val="bg1"/>
                </a:solidFill>
                <a:latin typeface="Arial" panose="020B0604020202020204" pitchFamily="34" charset="0"/>
                <a:cs typeface="Arial" panose="020B0604020202020204" pitchFamily="34" charset="0"/>
              </a:rPr>
              <a:t>What sub-elements can a </a:t>
            </a:r>
            <a:r>
              <a:rPr lang="en-US" sz="1800" err="1">
                <a:solidFill>
                  <a:schemeClr val="bg1"/>
                </a:solidFill>
                <a:latin typeface="Arial" panose="020B0604020202020204" pitchFamily="34" charset="0"/>
                <a:cs typeface="Arial" panose="020B0604020202020204" pitchFamily="34" charset="0"/>
              </a:rPr>
              <a:t>CriteriaDef</a:t>
            </a:r>
            <a:r>
              <a:rPr lang="en-US" sz="1800">
                <a:solidFill>
                  <a:schemeClr val="bg1"/>
                </a:solidFill>
                <a:latin typeface="Arial" panose="020B0604020202020204" pitchFamily="34" charset="0"/>
                <a:cs typeface="Arial" panose="020B0604020202020204" pitchFamily="34" charset="0"/>
              </a:rPr>
              <a:t> element have?</a:t>
            </a:r>
          </a:p>
          <a:p>
            <a:pPr marL="895335" lvl="1" indent="-285750">
              <a:lnSpc>
                <a:spcPct val="20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Criterion</a:t>
            </a:r>
          </a:p>
          <a:p>
            <a:pPr marL="895335" lvl="1" indent="-285750">
              <a:lnSpc>
                <a:spcPct val="200000"/>
              </a:lnSpc>
              <a:buFont typeface="Arial" panose="020B0604020202020204" pitchFamily="34" charset="0"/>
              <a:buChar char="•"/>
            </a:pPr>
            <a:r>
              <a:rPr lang="en-US" sz="1800" err="1">
                <a:solidFill>
                  <a:schemeClr val="bg1"/>
                </a:solidFill>
                <a:latin typeface="Arial" panose="020B0604020202020204" pitchFamily="34" charset="0"/>
                <a:cs typeface="Arial" panose="020B0604020202020204" pitchFamily="34" charset="0"/>
              </a:rPr>
              <a:t>CriterionChoice</a:t>
            </a:r>
            <a:endParaRPr lang="en-US" sz="1800">
              <a:solidFill>
                <a:schemeClr val="bg1"/>
              </a:solidFill>
              <a:latin typeface="Arial" panose="020B0604020202020204" pitchFamily="34" charset="0"/>
              <a:cs typeface="Arial" panose="020B0604020202020204" pitchFamily="34" charset="0"/>
            </a:endParaRPr>
          </a:p>
          <a:p>
            <a:pPr marL="895335" lvl="1" indent="-285750">
              <a:lnSpc>
                <a:spcPct val="200000"/>
              </a:lnSpc>
              <a:buFont typeface="Arial" panose="020B0604020202020204" pitchFamily="34" charset="0"/>
              <a:buChar char="•"/>
            </a:pPr>
            <a:r>
              <a:rPr lang="en-US" sz="1800" err="1">
                <a:solidFill>
                  <a:schemeClr val="bg1"/>
                </a:solidFill>
                <a:latin typeface="Arial" panose="020B0604020202020204" pitchFamily="34" charset="0"/>
                <a:cs typeface="Arial" panose="020B0604020202020204" pitchFamily="34" charset="0"/>
              </a:rPr>
              <a:t>ArrayCriterion</a:t>
            </a:r>
            <a:endParaRPr lang="en-US" sz="1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2952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Review Question</a:t>
            </a:r>
            <a:endParaRPr lang="en-US">
              <a:solidFill>
                <a:srgbClr val="FFFF00"/>
              </a:solidFill>
            </a:endParaRPr>
          </a:p>
        </p:txBody>
      </p:sp>
      <p:sp>
        <p:nvSpPr>
          <p:cNvPr id="4" name="Rectangle 3"/>
          <p:cNvSpPr/>
          <p:nvPr/>
        </p:nvSpPr>
        <p:spPr>
          <a:xfrm>
            <a:off x="0" y="879583"/>
            <a:ext cx="8770374" cy="1877437"/>
          </a:xfrm>
          <a:prstGeom prst="rect">
            <a:avLst/>
          </a:prstGeom>
        </p:spPr>
        <p:txBody>
          <a:bodyPr wrap="square">
            <a:spAutoFit/>
          </a:bodyPr>
          <a:lstStyle/>
          <a:p>
            <a:pPr>
              <a:lnSpc>
                <a:spcPct val="200000"/>
              </a:lnSpc>
            </a:pPr>
            <a:r>
              <a:rPr lang="en-US" sz="1800">
                <a:solidFill>
                  <a:schemeClr val="bg1"/>
                </a:solidFill>
                <a:latin typeface="Arial" panose="020B0604020202020204" pitchFamily="34" charset="0"/>
                <a:cs typeface="Arial" panose="020B0604020202020204" pitchFamily="34" charset="0"/>
              </a:rPr>
              <a:t>What is special about the input widgets on a search page?</a:t>
            </a:r>
          </a:p>
          <a:p>
            <a:pPr marL="895335" lvl="1" indent="-285750">
              <a:lnSpc>
                <a:spcPct val="200000"/>
              </a:lnSpc>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They represent properties, not of the target entity, but of its related Search Criteria entity</a:t>
            </a: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9532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Configuring contact search</a:t>
            </a:r>
            <a:endParaRPr lang="en-US">
              <a:solidFill>
                <a:srgbClr val="FFFF00"/>
              </a:solidFill>
            </a:endParaRPr>
          </a:p>
        </p:txBody>
      </p:sp>
      <p:sp>
        <p:nvSpPr>
          <p:cNvPr id="4" name="Rectangle 3"/>
          <p:cNvSpPr/>
          <p:nvPr/>
        </p:nvSpPr>
        <p:spPr>
          <a:xfrm>
            <a:off x="0" y="879583"/>
            <a:ext cx="8770374" cy="3385542"/>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To add a field to contact search you must configure both ClaimCenter and the address book application</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Steps ( with </a:t>
            </a:r>
            <a:r>
              <a:rPr lang="en-US" sz="1800" err="1">
                <a:solidFill>
                  <a:schemeClr val="bg1"/>
                </a:solidFill>
                <a:latin typeface="Arial" panose="020B0604020202020204" pitchFamily="34" charset="0"/>
                <a:cs typeface="Arial" panose="020B0604020202020204" pitchFamily="34" charset="0"/>
              </a:rPr>
              <a:t>ContactManger</a:t>
            </a:r>
            <a:r>
              <a:rPr lang="en-US" sz="1800">
                <a:solidFill>
                  <a:schemeClr val="bg1"/>
                </a:solidFill>
                <a:latin typeface="Arial" panose="020B0604020202020204" pitchFamily="34" charset="0"/>
                <a:cs typeface="Arial" panose="020B0604020202020204" pitchFamily="34" charset="0"/>
              </a:rPr>
              <a:t>)</a:t>
            </a:r>
          </a:p>
          <a:p>
            <a:pPr marL="952485" lvl="1" indent="-342900">
              <a:buFont typeface="+mj-lt"/>
              <a:buAutoNum type="arabicPeriod"/>
            </a:pPr>
            <a:r>
              <a:rPr lang="en-US" sz="1600">
                <a:solidFill>
                  <a:schemeClr val="bg1"/>
                </a:solidFill>
                <a:latin typeface="Arial" panose="020B0604020202020204" pitchFamily="34" charset="0"/>
                <a:cs typeface="Arial" panose="020B0604020202020204" pitchFamily="34" charset="0"/>
              </a:rPr>
              <a:t>In ContactManager, add a field as already shown</a:t>
            </a:r>
          </a:p>
          <a:p>
            <a:pPr marL="952485" lvl="1" indent="-342900">
              <a:buFont typeface="+mj-lt"/>
              <a:buAutoNum type="arabicPeriod"/>
            </a:pPr>
            <a:r>
              <a:rPr lang="en-US" sz="1600">
                <a:solidFill>
                  <a:schemeClr val="bg1"/>
                </a:solidFill>
                <a:latin typeface="Arial" panose="020B0604020202020204" pitchFamily="34" charset="0"/>
                <a:cs typeface="Arial" panose="020B0604020202020204" pitchFamily="34" charset="0"/>
              </a:rPr>
              <a:t>Add new search capability in ContactManager </a:t>
            </a:r>
          </a:p>
          <a:p>
            <a:pPr marL="952485" lvl="1" indent="-342900">
              <a:buFont typeface="+mj-lt"/>
              <a:buAutoNum type="arabicPeriod"/>
            </a:pPr>
            <a:r>
              <a:rPr lang="en-US" sz="1600">
                <a:solidFill>
                  <a:schemeClr val="bg1"/>
                </a:solidFill>
                <a:latin typeface="Arial" panose="020B0604020202020204" pitchFamily="34" charset="0"/>
                <a:cs typeface="Arial" panose="020B0604020202020204" pitchFamily="34" charset="0"/>
              </a:rPr>
              <a:t>Restart ContactManager</a:t>
            </a:r>
          </a:p>
          <a:p>
            <a:pPr marL="952485" lvl="1" indent="-342900">
              <a:buFont typeface="+mj-lt"/>
              <a:buAutoNum type="arabicPeriod"/>
            </a:pPr>
            <a:r>
              <a:rPr lang="en-US" sz="1600">
                <a:solidFill>
                  <a:schemeClr val="bg1"/>
                </a:solidFill>
                <a:latin typeface="Arial" panose="020B0604020202020204" pitchFamily="34" charset="0"/>
                <a:cs typeface="Arial" panose="020B0604020202020204" pitchFamily="34" charset="0"/>
              </a:rPr>
              <a:t>Refresh the web services in ClaimCenter</a:t>
            </a:r>
          </a:p>
          <a:p>
            <a:pPr marL="952485" lvl="1" indent="-342900">
              <a:buFont typeface="+mj-lt"/>
              <a:buAutoNum type="arabicPeriod"/>
            </a:pPr>
            <a:r>
              <a:rPr lang="en-US" sz="1600">
                <a:solidFill>
                  <a:schemeClr val="bg1"/>
                </a:solidFill>
                <a:latin typeface="Arial" panose="020B0604020202020204" pitchFamily="34" charset="0"/>
                <a:cs typeface="Arial" panose="020B0604020202020204" pitchFamily="34" charset="0"/>
              </a:rPr>
              <a:t>Add ContactManager search capability in ClaimCenter</a:t>
            </a:r>
          </a:p>
          <a:p>
            <a:pPr marL="1562070" lvl="2" indent="-342900">
              <a:buFont typeface="+mj-lt"/>
              <a:buAutoNum type="arabicPeriod"/>
            </a:pPr>
            <a:r>
              <a:rPr lang="en-US" sz="1600" err="1">
                <a:solidFill>
                  <a:schemeClr val="bg1"/>
                </a:solidFill>
                <a:latin typeface="Arial" panose="020B0604020202020204" pitchFamily="34" charset="0"/>
                <a:cs typeface="Arial" panose="020B0604020202020204" pitchFamily="34" charset="0"/>
              </a:rPr>
              <a:t>ContactSearchCriteria.etx</a:t>
            </a:r>
            <a:endParaRPr lang="en-US" sz="1600">
              <a:solidFill>
                <a:schemeClr val="bg1"/>
              </a:solidFill>
              <a:latin typeface="Arial" panose="020B0604020202020204" pitchFamily="34" charset="0"/>
              <a:cs typeface="Arial" panose="020B0604020202020204" pitchFamily="34" charset="0"/>
            </a:endParaRPr>
          </a:p>
          <a:p>
            <a:pPr marL="1562070" lvl="2" indent="-342900">
              <a:buFont typeface="+mj-lt"/>
              <a:buAutoNum type="arabicPeriod"/>
            </a:pPr>
            <a:r>
              <a:rPr lang="en-US" sz="1600">
                <a:solidFill>
                  <a:schemeClr val="bg1"/>
                </a:solidFill>
                <a:latin typeface="Arial" panose="020B0604020202020204" pitchFamily="34" charset="0"/>
                <a:cs typeface="Arial" panose="020B0604020202020204" pitchFamily="34" charset="0"/>
              </a:rPr>
              <a:t>ContactSearchMapper.gs</a:t>
            </a:r>
          </a:p>
          <a:p>
            <a:pPr marL="1562070" lvl="2" indent="-342900">
              <a:buFont typeface="+mj-lt"/>
              <a:buAutoNum type="arabicPeriod"/>
            </a:pPr>
            <a:r>
              <a:rPr lang="en-US" sz="1600">
                <a:solidFill>
                  <a:schemeClr val="bg1"/>
                </a:solidFill>
                <a:latin typeface="Arial" panose="020B0604020202020204" pitchFamily="34" charset="0"/>
                <a:cs typeface="Arial" panose="020B0604020202020204" pitchFamily="34" charset="0"/>
              </a:rPr>
              <a:t>ContactSearchResultMapper.gs</a:t>
            </a:r>
          </a:p>
          <a:p>
            <a:pPr marL="952485" lvl="1" indent="-342900">
              <a:buFont typeface="+mj-lt"/>
              <a:buAutoNum type="arabicPeriod"/>
            </a:pPr>
            <a:r>
              <a:rPr lang="en-US" sz="1600">
                <a:solidFill>
                  <a:schemeClr val="bg1"/>
                </a:solidFill>
                <a:latin typeface="Arial" panose="020B0604020202020204" pitchFamily="34" charset="0"/>
                <a:cs typeface="Arial" panose="020B0604020202020204" pitchFamily="34" charset="0"/>
              </a:rPr>
              <a:t>Test your changes</a:t>
            </a: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1877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To add new search capability in ContactManager</a:t>
            </a:r>
            <a:endParaRPr lang="en-US">
              <a:solidFill>
                <a:srgbClr val="FFFF00"/>
              </a:solidFill>
            </a:endParaRPr>
          </a:p>
        </p:txBody>
      </p:sp>
      <p:sp>
        <p:nvSpPr>
          <p:cNvPr id="4" name="Rectangle 3"/>
          <p:cNvSpPr/>
          <p:nvPr/>
        </p:nvSpPr>
        <p:spPr>
          <a:xfrm>
            <a:off x="0" y="879583"/>
            <a:ext cx="8770374" cy="2831544"/>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Extend the </a:t>
            </a:r>
            <a:r>
              <a:rPr lang="en-US" sz="1800" err="1">
                <a:solidFill>
                  <a:schemeClr val="bg1"/>
                </a:solidFill>
                <a:latin typeface="Arial" panose="020B0604020202020204" pitchFamily="34" charset="0"/>
                <a:cs typeface="Arial" panose="020B0604020202020204" pitchFamily="34" charset="0"/>
              </a:rPr>
              <a:t>ABContactSearchCriteria</a:t>
            </a:r>
            <a:r>
              <a:rPr lang="en-US" sz="1800">
                <a:solidFill>
                  <a:schemeClr val="bg1"/>
                </a:solidFill>
                <a:latin typeface="Arial" panose="020B0604020202020204" pitchFamily="34" charset="0"/>
                <a:cs typeface="Arial" panose="020B0604020202020204" pitchFamily="34" charset="0"/>
              </a:rPr>
              <a:t> entity</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In search-config.xml, map </a:t>
            </a:r>
            <a:r>
              <a:rPr lang="en-US" sz="1800" err="1">
                <a:solidFill>
                  <a:schemeClr val="bg1"/>
                </a:solidFill>
                <a:latin typeface="Arial" panose="020B0604020202020204" pitchFamily="34" charset="0"/>
                <a:cs typeface="Arial" panose="020B0604020202020204" pitchFamily="34" charset="0"/>
              </a:rPr>
              <a:t>ABContactSearchCriteria</a:t>
            </a:r>
            <a:r>
              <a:rPr lang="en-US" sz="1800">
                <a:solidFill>
                  <a:schemeClr val="bg1"/>
                </a:solidFill>
                <a:latin typeface="Arial" panose="020B0604020202020204" pitchFamily="34" charset="0"/>
                <a:cs typeface="Arial" panose="020B0604020202020204" pitchFamily="34" charset="0"/>
              </a:rPr>
              <a:t> extensions to the </a:t>
            </a:r>
            <a:r>
              <a:rPr lang="en-US" sz="1800" err="1">
                <a:solidFill>
                  <a:schemeClr val="bg1"/>
                </a:solidFill>
                <a:latin typeface="Arial" panose="020B0604020202020204" pitchFamily="34" charset="0"/>
                <a:cs typeface="Arial" panose="020B0604020202020204" pitchFamily="34" charset="0"/>
              </a:rPr>
              <a:t>ABContact</a:t>
            </a:r>
            <a:r>
              <a:rPr lang="en-US" sz="1800">
                <a:solidFill>
                  <a:schemeClr val="bg1"/>
                </a:solidFill>
                <a:latin typeface="Arial" panose="020B0604020202020204" pitchFamily="34" charset="0"/>
                <a:cs typeface="Arial" panose="020B0604020202020204" pitchFamily="34" charset="0"/>
              </a:rPr>
              <a:t> entity</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Modify the contact search criteria detail view so that new search criteria can be specified</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Optionally modify the contact search results list view to display information about your specified field.</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Regenerate the Java and SOAP APIs</a:t>
            </a:r>
          </a:p>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Restart the ContactManager server</a:t>
            </a:r>
            <a:endParaRPr lang="en-US" sz="160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566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90472" y="1225296"/>
            <a:ext cx="7653528" cy="1141386"/>
          </a:xfrm>
        </p:spPr>
        <p:txBody>
          <a:bodyPr/>
          <a:lstStyle/>
          <a:p>
            <a:r>
              <a:rPr lang="en-US"/>
              <a:t>Searches and Search Criteria</a:t>
            </a:r>
          </a:p>
        </p:txBody>
      </p:sp>
      <p:sp>
        <p:nvSpPr>
          <p:cNvPr id="4" name="Slide Number Placeholder 3"/>
          <p:cNvSpPr>
            <a:spLocks noGrp="1"/>
          </p:cNvSpPr>
          <p:nvPr>
            <p:ph type="sldNum" sz="quarter" idx="16"/>
          </p:nvPr>
        </p:nvSpPr>
        <p:spPr/>
        <p:txBody>
          <a:bodyPr/>
          <a:lstStyle/>
          <a:p>
            <a:fld id="{2EFEF571-C9B4-4D92-A7F7-315B894862A8}" type="slidenum">
              <a:rPr lang="en-US" smtClean="0"/>
              <a:pPr/>
              <a:t>3</a:t>
            </a:fld>
            <a:endParaRPr lang="en-US"/>
          </a:p>
        </p:txBody>
      </p:sp>
    </p:spTree>
    <p:extLst>
      <p:ext uri="{BB962C8B-B14F-4D97-AF65-F5344CB8AC3E}">
        <p14:creationId xmlns:p14="http://schemas.microsoft.com/office/powerpoint/2010/main" val="1017460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Review Question</a:t>
            </a:r>
            <a:endParaRPr lang="en-US">
              <a:solidFill>
                <a:srgbClr val="FFFF00"/>
              </a:solidFill>
            </a:endParaRPr>
          </a:p>
        </p:txBody>
      </p:sp>
      <p:sp>
        <p:nvSpPr>
          <p:cNvPr id="4" name="Rectangle 3"/>
          <p:cNvSpPr/>
          <p:nvPr/>
        </p:nvSpPr>
        <p:spPr>
          <a:xfrm>
            <a:off x="0" y="879583"/>
            <a:ext cx="8770374" cy="2431435"/>
          </a:xfrm>
          <a:prstGeom prst="rect">
            <a:avLst/>
          </a:prstGeom>
        </p:spPr>
        <p:txBody>
          <a:bodyPr wrap="square">
            <a:spAutoFit/>
          </a:bodyPr>
          <a:lstStyle/>
          <a:p>
            <a:pPr marL="285750" indent="-285750">
              <a:lnSpc>
                <a:spcPct val="200000"/>
              </a:lnSpc>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After adding a new search criterion to an existing search page, what must be done?</a:t>
            </a:r>
          </a:p>
          <a:p>
            <a:pPr marL="895335" lvl="1" indent="-285750">
              <a:lnSpc>
                <a:spcPct val="200000"/>
              </a:lnSpc>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Regenerate the SOAP and Java APIs </a:t>
            </a:r>
          </a:p>
          <a:p>
            <a:pPr marL="895335" lvl="1" indent="-285750">
              <a:lnSpc>
                <a:spcPct val="200000"/>
              </a:lnSpc>
              <a:buFont typeface="Arial" panose="020B0604020202020204" pitchFamily="34" charset="0"/>
              <a:buChar char="•"/>
            </a:pPr>
            <a:r>
              <a:rPr lang="en-US" sz="1600">
                <a:solidFill>
                  <a:schemeClr val="bg1"/>
                </a:solidFill>
                <a:latin typeface="Arial" panose="020B0604020202020204" pitchFamily="34" charset="0"/>
                <a:cs typeface="Arial" panose="020B0604020202020204" pitchFamily="34" charset="0"/>
              </a:rPr>
              <a:t>Redeploy and restart the ClaimCenter server</a:t>
            </a:r>
          </a:p>
          <a:p>
            <a:pPr marL="895335" lvl="1" indent="-285750">
              <a:buFont typeface="Wingdings" panose="05000000000000000000" pitchFamily="2" charset="2"/>
              <a:buChar char="ü"/>
            </a:pPr>
            <a:endParaRPr lang="en-US" sz="16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869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3F23-C768-4142-9883-3318F953E306}"/>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78403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ClaimCenter enables two kinds of search</a:t>
            </a:r>
            <a:endParaRPr lang="en-US">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a:solidFill>
                  <a:schemeClr val="bg1"/>
                </a:solidFill>
              </a:rPr>
              <a:t> </a:t>
            </a:r>
          </a:p>
        </p:txBody>
      </p:sp>
      <p:sp>
        <p:nvSpPr>
          <p:cNvPr id="8" name="Rectangle 7"/>
          <p:cNvSpPr/>
          <p:nvPr/>
        </p:nvSpPr>
        <p:spPr>
          <a:xfrm>
            <a:off x="4447216" y="590019"/>
            <a:ext cx="4696783" cy="1754326"/>
          </a:xfrm>
          <a:prstGeom prst="rect">
            <a:avLst/>
          </a:prstGeom>
        </p:spPr>
        <p:txBody>
          <a:bodyPr wrap="square">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Vendor / Contact Search</a:t>
            </a:r>
          </a:p>
          <a:p>
            <a:pPr marL="895335"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Searches address book application</a:t>
            </a:r>
          </a:p>
          <a:p>
            <a:pPr marL="1504920" lvl="2"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ContactManager or third-party application</a:t>
            </a:r>
          </a:p>
          <a:p>
            <a:pPr marL="895335"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Vendors and other contacts</a:t>
            </a:r>
          </a:p>
          <a:p>
            <a:pPr marL="895335"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Related to service requests</a:t>
            </a:r>
          </a:p>
        </p:txBody>
      </p:sp>
      <p:sp>
        <p:nvSpPr>
          <p:cNvPr id="9" name="Rectangle 8"/>
          <p:cNvSpPr/>
          <p:nvPr/>
        </p:nvSpPr>
        <p:spPr>
          <a:xfrm>
            <a:off x="235975" y="586668"/>
            <a:ext cx="4572000" cy="1200329"/>
          </a:xfrm>
          <a:prstGeom prst="rect">
            <a:avLst/>
          </a:prstGeom>
        </p:spPr>
        <p:txBody>
          <a:bodyPr>
            <a:spAutoFit/>
          </a:bodyPr>
          <a:lstStyle/>
          <a:p>
            <a:pPr marL="285750"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Search within ClaimCenter</a:t>
            </a:r>
          </a:p>
          <a:p>
            <a:pPr marL="895335" lvl="1" indent="-285750">
              <a:buFont typeface="Arial" panose="020B0604020202020204" pitchFamily="34" charset="0"/>
              <a:buChar char="•"/>
            </a:pPr>
            <a:r>
              <a:rPr lang="en-US" sz="1800">
                <a:solidFill>
                  <a:schemeClr val="bg1"/>
                </a:solidFill>
                <a:latin typeface="Arial" panose="020B0604020202020204" pitchFamily="34" charset="0"/>
                <a:cs typeface="Arial" panose="020B0604020202020204" pitchFamily="34" charset="0"/>
              </a:rPr>
              <a:t>Claims, Activities, Checks, Recoveries, Bulk Invoices, Users, Groups</a:t>
            </a:r>
          </a:p>
        </p:txBody>
      </p:sp>
      <p:pic>
        <p:nvPicPr>
          <p:cNvPr id="4" name="Picture 3"/>
          <p:cNvPicPr>
            <a:picLocks noChangeAspect="1"/>
          </p:cNvPicPr>
          <p:nvPr/>
        </p:nvPicPr>
        <p:blipFill>
          <a:blip r:embed="rId3"/>
          <a:stretch>
            <a:fillRect/>
          </a:stretch>
        </p:blipFill>
        <p:spPr>
          <a:xfrm>
            <a:off x="133315" y="2540785"/>
            <a:ext cx="4276725" cy="1924050"/>
          </a:xfrm>
          <a:prstGeom prst="rect">
            <a:avLst/>
          </a:prstGeom>
        </p:spPr>
      </p:pic>
      <p:pic>
        <p:nvPicPr>
          <p:cNvPr id="5" name="Picture 4"/>
          <p:cNvPicPr>
            <a:picLocks noChangeAspect="1"/>
          </p:cNvPicPr>
          <p:nvPr/>
        </p:nvPicPr>
        <p:blipFill>
          <a:blip r:embed="rId4"/>
          <a:stretch>
            <a:fillRect/>
          </a:stretch>
        </p:blipFill>
        <p:spPr>
          <a:xfrm>
            <a:off x="4679885" y="2540785"/>
            <a:ext cx="4381500" cy="1466850"/>
          </a:xfrm>
          <a:prstGeom prst="rect">
            <a:avLst/>
          </a:prstGeom>
        </p:spPr>
      </p:pic>
    </p:spTree>
    <p:extLst>
      <p:ext uri="{BB962C8B-B14F-4D97-AF65-F5344CB8AC3E}">
        <p14:creationId xmlns:p14="http://schemas.microsoft.com/office/powerpoint/2010/main" val="336486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90472" y="1225296"/>
            <a:ext cx="7653528" cy="1141386"/>
          </a:xfrm>
        </p:spPr>
        <p:txBody>
          <a:bodyPr/>
          <a:lstStyle/>
          <a:p>
            <a:r>
              <a:rPr lang="en-US"/>
              <a:t>Searching for entities</a:t>
            </a:r>
          </a:p>
        </p:txBody>
      </p:sp>
      <p:sp>
        <p:nvSpPr>
          <p:cNvPr id="4" name="Slide Number Placeholder 3"/>
          <p:cNvSpPr>
            <a:spLocks noGrp="1"/>
          </p:cNvSpPr>
          <p:nvPr>
            <p:ph type="sldNum" sz="quarter" idx="16"/>
          </p:nvPr>
        </p:nvSpPr>
        <p:spPr/>
        <p:txBody>
          <a:bodyPr/>
          <a:lstStyle/>
          <a:p>
            <a:fld id="{2EFEF571-C9B4-4D92-A7F7-315B894862A8}" type="slidenum">
              <a:rPr lang="en-US" smtClean="0"/>
              <a:pPr/>
              <a:t>5</a:t>
            </a:fld>
            <a:endParaRPr lang="en-US"/>
          </a:p>
        </p:txBody>
      </p:sp>
    </p:spTree>
    <p:extLst>
      <p:ext uri="{BB962C8B-B14F-4D97-AF65-F5344CB8AC3E}">
        <p14:creationId xmlns:p14="http://schemas.microsoft.com/office/powerpoint/2010/main" val="210560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02923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a:solidFill>
                  <a:schemeClr val="bg1"/>
                </a:solidFill>
              </a:rPr>
              <a:t>ClaimCenter server creates a </a:t>
            </a:r>
            <a:r>
              <a:rPr lang="en-US" err="1">
                <a:solidFill>
                  <a:schemeClr val="bg1"/>
                </a:solidFill>
              </a:rPr>
              <a:t>SearchCriteria</a:t>
            </a:r>
            <a:r>
              <a:rPr lang="en-US">
                <a:solidFill>
                  <a:schemeClr val="bg1"/>
                </a:solidFill>
              </a:rPr>
              <a:t> object from choices in the UI</a:t>
            </a:r>
          </a:p>
          <a:p>
            <a:pPr marL="285750" indent="-285750">
              <a:buFont typeface="Arial" panose="020B0604020202020204" pitchFamily="34" charset="0"/>
              <a:buChar char="•"/>
            </a:pPr>
            <a:r>
              <a:rPr lang="en-US">
                <a:solidFill>
                  <a:schemeClr val="bg1"/>
                </a:solidFill>
              </a:rPr>
              <a:t>Uses the </a:t>
            </a:r>
            <a:r>
              <a:rPr lang="en-US" err="1">
                <a:solidFill>
                  <a:schemeClr val="bg1"/>
                </a:solidFill>
              </a:rPr>
              <a:t>SearchCriteria</a:t>
            </a:r>
            <a:r>
              <a:rPr lang="en-US">
                <a:solidFill>
                  <a:schemeClr val="bg1"/>
                </a:solidFill>
              </a:rPr>
              <a:t> object to query the database</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Search within ClaimCenter</a:t>
            </a:r>
            <a:endParaRPr lang="en-US">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a:solidFill>
                  <a:schemeClr val="bg1"/>
                </a:solidFill>
              </a:rPr>
              <a:t> </a:t>
            </a:r>
          </a:p>
        </p:txBody>
      </p:sp>
      <p:pic>
        <p:nvPicPr>
          <p:cNvPr id="2" name="Picture 1"/>
          <p:cNvPicPr>
            <a:picLocks noChangeAspect="1"/>
          </p:cNvPicPr>
          <p:nvPr/>
        </p:nvPicPr>
        <p:blipFill>
          <a:blip r:embed="rId3"/>
          <a:stretch>
            <a:fillRect/>
          </a:stretch>
        </p:blipFill>
        <p:spPr>
          <a:xfrm>
            <a:off x="620548" y="1508490"/>
            <a:ext cx="7653338" cy="2788248"/>
          </a:xfrm>
          <a:prstGeom prst="rect">
            <a:avLst/>
          </a:prstGeom>
        </p:spPr>
      </p:pic>
    </p:spTree>
    <p:extLst>
      <p:ext uri="{BB962C8B-B14F-4D97-AF65-F5344CB8AC3E}">
        <p14:creationId xmlns:p14="http://schemas.microsoft.com/office/powerpoint/2010/main" val="4785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153435" cy="129593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a:solidFill>
                  <a:schemeClr val="bg1"/>
                </a:solidFill>
              </a:rPr>
              <a:t>ClaimCenter server forms a </a:t>
            </a:r>
            <a:r>
              <a:rPr lang="en-US" err="1">
                <a:solidFill>
                  <a:schemeClr val="bg1"/>
                </a:solidFill>
              </a:rPr>
              <a:t>SearchCriteria</a:t>
            </a:r>
            <a:r>
              <a:rPr lang="en-US">
                <a:solidFill>
                  <a:schemeClr val="bg1"/>
                </a:solidFill>
              </a:rPr>
              <a:t> object from choices in the UI</a:t>
            </a:r>
          </a:p>
          <a:p>
            <a:pPr marL="285750" indent="-285750">
              <a:buFont typeface="Arial" panose="020B0604020202020204" pitchFamily="34" charset="0"/>
              <a:buChar char="•"/>
            </a:pPr>
            <a:r>
              <a:rPr lang="en-US">
                <a:solidFill>
                  <a:schemeClr val="bg1"/>
                </a:solidFill>
              </a:rPr>
              <a:t>Extracts search terms from </a:t>
            </a:r>
            <a:r>
              <a:rPr lang="en-US" err="1">
                <a:solidFill>
                  <a:schemeClr val="bg1"/>
                </a:solidFill>
              </a:rPr>
              <a:t>SearchCriteria</a:t>
            </a:r>
            <a:r>
              <a:rPr lang="en-US">
                <a:solidFill>
                  <a:schemeClr val="bg1"/>
                </a:solidFill>
              </a:rPr>
              <a:t> object</a:t>
            </a:r>
          </a:p>
          <a:p>
            <a:pPr marL="285750" indent="-285750">
              <a:buFont typeface="Arial" panose="020B0604020202020204" pitchFamily="34" charset="0"/>
              <a:buChar char="•"/>
            </a:pPr>
            <a:r>
              <a:rPr lang="en-US">
                <a:solidFill>
                  <a:schemeClr val="bg1"/>
                </a:solidFill>
              </a:rPr>
              <a:t>Passes search terms to address book application via Web Services</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Vendor or contact search</a:t>
            </a: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a:solidFill>
                  <a:schemeClr val="bg1"/>
                </a:solidFill>
              </a:rPr>
              <a:t> </a:t>
            </a:r>
          </a:p>
        </p:txBody>
      </p:sp>
      <p:pic>
        <p:nvPicPr>
          <p:cNvPr id="3" name="Picture 2"/>
          <p:cNvPicPr>
            <a:picLocks noChangeAspect="1"/>
          </p:cNvPicPr>
          <p:nvPr/>
        </p:nvPicPr>
        <p:blipFill>
          <a:blip r:embed="rId3"/>
          <a:stretch>
            <a:fillRect/>
          </a:stretch>
        </p:blipFill>
        <p:spPr>
          <a:xfrm>
            <a:off x="602456" y="1927622"/>
            <a:ext cx="8163822" cy="2705100"/>
          </a:xfrm>
          <a:prstGeom prst="rect">
            <a:avLst/>
          </a:prstGeom>
        </p:spPr>
      </p:pic>
    </p:spTree>
    <p:extLst>
      <p:ext uri="{BB962C8B-B14F-4D97-AF65-F5344CB8AC3E}">
        <p14:creationId xmlns:p14="http://schemas.microsoft.com/office/powerpoint/2010/main" val="119668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a:solidFill>
                  <a:schemeClr val="bg1"/>
                </a:solidFill>
              </a:rPr>
              <a:t> </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a:solidFill>
                  <a:srgbClr val="FFFF00"/>
                </a:solidFill>
              </a:rPr>
              <a:t>Search Criteria Object</a:t>
            </a: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a:solidFill>
                  <a:schemeClr val="bg1"/>
                </a:solidFill>
              </a:rPr>
              <a:t> </a:t>
            </a:r>
          </a:p>
        </p:txBody>
      </p:sp>
      <p:sp>
        <p:nvSpPr>
          <p:cNvPr id="8" name="Content Placeholder 3"/>
          <p:cNvSpPr txBox="1">
            <a:spLocks/>
          </p:cNvSpPr>
          <p:nvPr/>
        </p:nvSpPr>
        <p:spPr>
          <a:xfrm>
            <a:off x="133315" y="590019"/>
            <a:ext cx="8153435" cy="129593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a:solidFill>
                  <a:schemeClr val="bg1"/>
                </a:solidFill>
              </a:rPr>
              <a:t>Virtual, non-persistent entity with no underlying database table</a:t>
            </a:r>
          </a:p>
          <a:p>
            <a:pPr marL="285750" indent="-285750">
              <a:buFont typeface="Arial" panose="020B0604020202020204" pitchFamily="34" charset="0"/>
              <a:buChar char="•"/>
            </a:pPr>
            <a:r>
              <a:rPr lang="en-US">
                <a:solidFill>
                  <a:schemeClr val="bg1"/>
                </a:solidFill>
              </a:rPr>
              <a:t>Virtual fields match actual fields in target database</a:t>
            </a:r>
          </a:p>
          <a:p>
            <a:pPr marL="285750" indent="-285750">
              <a:buFont typeface="Arial" panose="020B0604020202020204" pitchFamily="34" charset="0"/>
              <a:buChar char="•"/>
            </a:pPr>
            <a:r>
              <a:rPr lang="en-US">
                <a:solidFill>
                  <a:schemeClr val="bg1"/>
                </a:solidFill>
              </a:rPr>
              <a:t>Implemented by file</a:t>
            </a:r>
          </a:p>
        </p:txBody>
      </p:sp>
      <p:pic>
        <p:nvPicPr>
          <p:cNvPr id="2" name="Picture 1"/>
          <p:cNvPicPr>
            <a:picLocks noChangeAspect="1"/>
          </p:cNvPicPr>
          <p:nvPr/>
        </p:nvPicPr>
        <p:blipFill>
          <a:blip r:embed="rId3"/>
          <a:stretch>
            <a:fillRect/>
          </a:stretch>
        </p:blipFill>
        <p:spPr>
          <a:xfrm>
            <a:off x="2199316" y="1885950"/>
            <a:ext cx="3439483" cy="2388530"/>
          </a:xfrm>
          <a:prstGeom prst="rect">
            <a:avLst/>
          </a:prstGeom>
        </p:spPr>
      </p:pic>
    </p:spTree>
    <p:extLst>
      <p:ext uri="{BB962C8B-B14F-4D97-AF65-F5344CB8AC3E}">
        <p14:creationId xmlns:p14="http://schemas.microsoft.com/office/powerpoint/2010/main" val="38860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490472" y="1225296"/>
            <a:ext cx="7653528" cy="1141386"/>
          </a:xfrm>
        </p:spPr>
        <p:txBody>
          <a:bodyPr/>
          <a:lstStyle/>
          <a:p>
            <a:r>
              <a:rPr lang="en-US"/>
              <a:t>Configuring search criteria</a:t>
            </a:r>
          </a:p>
        </p:txBody>
      </p:sp>
      <p:sp>
        <p:nvSpPr>
          <p:cNvPr id="4" name="Slide Number Placeholder 3"/>
          <p:cNvSpPr>
            <a:spLocks noGrp="1"/>
          </p:cNvSpPr>
          <p:nvPr>
            <p:ph type="sldNum" sz="quarter" idx="16"/>
          </p:nvPr>
        </p:nvSpPr>
        <p:spPr/>
        <p:txBody>
          <a:bodyPr/>
          <a:lstStyle/>
          <a:p>
            <a:fld id="{2EFEF571-C9B4-4D92-A7F7-315B894862A8}" type="slidenum">
              <a:rPr lang="en-US" smtClean="0"/>
              <a:pPr/>
              <a:t>9</a:t>
            </a:fld>
            <a:endParaRPr lang="en-US"/>
          </a:p>
        </p:txBody>
      </p:sp>
    </p:spTree>
    <p:extLst>
      <p:ext uri="{BB962C8B-B14F-4D97-AF65-F5344CB8AC3E}">
        <p14:creationId xmlns:p14="http://schemas.microsoft.com/office/powerpoint/2010/main" val="1533293561"/>
      </p:ext>
    </p:extLst>
  </p:cSld>
  <p:clrMapOvr>
    <a:masterClrMapping/>
  </p:clrMapOvr>
</p:sld>
</file>

<file path=ppt/theme/theme1.xml><?xml version="1.0" encoding="utf-8"?>
<a:theme xmlns:a="http://schemas.openxmlformats.org/drawingml/2006/main" name="Cognizant">
  <a:themeElements>
    <a:clrScheme name="Cognizant Color - New">
      <a:dk1>
        <a:srgbClr val="0033A0"/>
      </a:dk1>
      <a:lt1>
        <a:srgbClr val="FFFFFF"/>
      </a:lt1>
      <a:dk2>
        <a:srgbClr val="000000"/>
      </a:dk2>
      <a:lt2>
        <a:srgbClr val="FFFFFF"/>
      </a:lt2>
      <a:accent1>
        <a:srgbClr val="0033A0"/>
      </a:accent1>
      <a:accent2>
        <a:srgbClr val="00B140"/>
      </a:accent2>
      <a:accent3>
        <a:srgbClr val="FF8205"/>
      </a:accent3>
      <a:accent4>
        <a:srgbClr val="5C068C"/>
      </a:accent4>
      <a:accent5>
        <a:srgbClr val="840B55"/>
      </a:accent5>
      <a:accent6>
        <a:srgbClr val="F4633A"/>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0FEB3B-3F01-45D2-89FD-4075B7E93EE9}">
  <ds:schemaRefs>
    <ds:schemaRef ds:uri="e38a8859-07ab-46c5-a44f-5c9b86e92d7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B8D6F96-F5F0-4882-9895-24D6EB0A168A}">
  <ds:schemaRefs>
    <ds:schemaRef ds:uri="http://schemas.microsoft.com/sharepoint/v3/contenttype/forms"/>
  </ds:schemaRefs>
</ds:datastoreItem>
</file>

<file path=customXml/itemProps3.xml><?xml version="1.0" encoding="utf-8"?>
<ds:datastoreItem xmlns:ds="http://schemas.openxmlformats.org/officeDocument/2006/customXml" ds:itemID="{C548C51B-0160-49BD-907C-D02DC2AE0853}">
  <ds:schemaRefs>
    <ds:schemaRef ds:uri="ec2ac320-4691-4145-9221-fe31435db75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cog_PPT_16x9_180722-2</Template>
  <Application>Microsoft Office PowerPoint</Application>
  <PresentationFormat>On-screen Show (16:9)</PresentationFormat>
  <Slides>31</Slides>
  <Notes>25</Notes>
  <HiddenSlides>0</HiddenSlide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Cognizant</vt:lpstr>
      <vt:lpstr>1_Cognizant</vt:lpstr>
      <vt:lpstr>V10 Configuration</vt:lpstr>
      <vt:lpstr>Assessment Creation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Rajendran, Shanmugapriyan (Cognizant)</dc:creator>
  <cp:revision>1</cp:revision>
  <cp:lastPrinted>2017-02-17T19:35:46Z</cp:lastPrinted>
  <dcterms:created xsi:type="dcterms:W3CDTF">2018-07-26T08:45:21Z</dcterms:created>
  <dcterms:modified xsi:type="dcterms:W3CDTF">2021-03-15T10:10:03Z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