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4"/>
    <p:sldMasterId id="2147483813" r:id="rId5"/>
  </p:sldMasterIdLst>
  <p:notesMasterIdLst>
    <p:notesMasterId r:id="rId49"/>
  </p:notesMasterIdLst>
  <p:handoutMasterIdLst>
    <p:handoutMasterId r:id="rId50"/>
  </p:handoutMasterIdLst>
  <p:sldIdLst>
    <p:sldId id="306" r:id="rId6"/>
    <p:sldId id="308" r:id="rId7"/>
    <p:sldId id="322" r:id="rId8"/>
    <p:sldId id="312" r:id="rId9"/>
    <p:sldId id="325" r:id="rId10"/>
    <p:sldId id="323" r:id="rId11"/>
    <p:sldId id="326" r:id="rId12"/>
    <p:sldId id="327" r:id="rId13"/>
    <p:sldId id="328" r:id="rId14"/>
    <p:sldId id="329" r:id="rId15"/>
    <p:sldId id="330" r:id="rId16"/>
    <p:sldId id="331" r:id="rId17"/>
    <p:sldId id="332" r:id="rId18"/>
    <p:sldId id="333" r:id="rId19"/>
    <p:sldId id="354" r:id="rId20"/>
    <p:sldId id="334" r:id="rId21"/>
    <p:sldId id="335" r:id="rId22"/>
    <p:sldId id="336" r:id="rId23"/>
    <p:sldId id="337" r:id="rId24"/>
    <p:sldId id="338" r:id="rId25"/>
    <p:sldId id="339" r:id="rId26"/>
    <p:sldId id="340" r:id="rId27"/>
    <p:sldId id="341" r:id="rId28"/>
    <p:sldId id="355" r:id="rId29"/>
    <p:sldId id="356" r:id="rId30"/>
    <p:sldId id="342" r:id="rId31"/>
    <p:sldId id="344" r:id="rId32"/>
    <p:sldId id="345" r:id="rId33"/>
    <p:sldId id="346" r:id="rId34"/>
    <p:sldId id="348" r:id="rId35"/>
    <p:sldId id="349" r:id="rId36"/>
    <p:sldId id="350" r:id="rId37"/>
    <p:sldId id="351" r:id="rId38"/>
    <p:sldId id="352" r:id="rId39"/>
    <p:sldId id="353" r:id="rId40"/>
    <p:sldId id="357" r:id="rId41"/>
    <p:sldId id="358" r:id="rId42"/>
    <p:sldId id="359" r:id="rId43"/>
    <p:sldId id="360" r:id="rId44"/>
    <p:sldId id="361" r:id="rId45"/>
    <p:sldId id="362" r:id="rId46"/>
    <p:sldId id="364" r:id="rId47"/>
    <p:sldId id="270" r:id="rId48"/>
  </p:sldIdLst>
  <p:sldSz cx="9144000" cy="5143500" type="screen16x9"/>
  <p:notesSz cx="9144000" cy="6858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633A"/>
    <a:srgbClr val="FF8F1C"/>
    <a:srgbClr val="840B55"/>
    <a:srgbClr val="C800A1"/>
    <a:srgbClr val="3C1053"/>
    <a:srgbClr val="5C068C"/>
    <a:srgbClr val="5C338C"/>
    <a:srgbClr val="3972FF"/>
    <a:srgbClr val="6BB445"/>
    <a:srgbClr val="4CB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273" autoAdjust="0"/>
  </p:normalViewPr>
  <p:slideViewPr>
    <p:cSldViewPr snapToGrid="0">
      <p:cViewPr varScale="1">
        <p:scale>
          <a:sx n="75" d="100"/>
          <a:sy n="75" d="100"/>
        </p:scale>
        <p:origin x="1260" y="54"/>
      </p:cViewPr>
      <p:guideLst>
        <p:guide orient="horz" pos="1620"/>
        <p:guide pos="2880"/>
      </p:guideLst>
    </p:cSldViewPr>
  </p:slideViewPr>
  <p:notesTextViewPr>
    <p:cViewPr>
      <p:scale>
        <a:sx n="3" d="2"/>
        <a:sy n="3" d="2"/>
      </p:scale>
      <p:origin x="0" y="0"/>
    </p:cViewPr>
  </p:notesTextViewPr>
  <p:sorterViewPr>
    <p:cViewPr>
      <p:scale>
        <a:sx n="100" d="100"/>
        <a:sy n="100" d="100"/>
      </p:scale>
      <p:origin x="0" y="-609"/>
    </p:cViewPr>
  </p:sorterViewPr>
  <p:notesViewPr>
    <p:cSldViewPr snapToGrid="0">
      <p:cViewPr varScale="1">
        <p:scale>
          <a:sx n="70" d="100"/>
          <a:sy n="70" d="100"/>
        </p:scale>
        <p:origin x="195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965504ED-601C-9F41-A2BB-A84CD9D575D8}" type="datetimeFigureOut">
              <a:rPr lang="en-US" smtClean="0"/>
              <a:t>2/5/2021</a:t>
            </a:fld>
            <a:endParaRPr lang="en-US"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09185347-B0FD-EF4B-941B-A92CF753AB4E}" type="slidenum">
              <a:rPr lang="en-US" smtClean="0"/>
              <a:t>‹#›</a:t>
            </a:fld>
            <a:endParaRPr lang="en-US" dirty="0"/>
          </a:p>
        </p:txBody>
      </p:sp>
    </p:spTree>
    <p:extLst>
      <p:ext uri="{BB962C8B-B14F-4D97-AF65-F5344CB8AC3E}">
        <p14:creationId xmlns:p14="http://schemas.microsoft.com/office/powerpoint/2010/main" val="40816834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C4499A69-9E3B-7C4C-9E3F-523F007A72CB}" type="datetimeFigureOut">
              <a:rPr lang="en-US" smtClean="0"/>
              <a:t>2/5/2021</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B02D6E04-3A2F-4B48-A297-666578EDF1B3}" type="slidenum">
              <a:rPr lang="en-US" smtClean="0"/>
              <a:t>‹#›</a:t>
            </a:fld>
            <a:endParaRPr lang="en-US" dirty="0"/>
          </a:p>
        </p:txBody>
      </p:sp>
    </p:spTree>
    <p:extLst>
      <p:ext uri="{BB962C8B-B14F-4D97-AF65-F5344CB8AC3E}">
        <p14:creationId xmlns:p14="http://schemas.microsoft.com/office/powerpoint/2010/main" val="2869914029"/>
      </p:ext>
    </p:extLst>
  </p:cSld>
  <p:clrMap bg1="lt1" tx1="dk1" bg2="lt2" tx2="dk2" accent1="accent1" accent2="accent2" accent3="accent3" accent4="accent4" accent5="accent5" accent6="accent6" hlink="hlink" folHlink="folHlink"/>
  <p:hf hdr="0" ftr="0" dt="0"/>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a:t>
            </a:fld>
            <a:endParaRPr lang="en-US" dirty="0"/>
          </a:p>
        </p:txBody>
      </p:sp>
    </p:spTree>
    <p:extLst>
      <p:ext uri="{BB962C8B-B14F-4D97-AF65-F5344CB8AC3E}">
        <p14:creationId xmlns:p14="http://schemas.microsoft.com/office/powerpoint/2010/main" val="1535213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vendorservicedetails.xml is basically</a:t>
            </a:r>
            <a:r>
              <a:rPr lang="en-US" sz="1100" baseline="0" dirty="0" smtClean="0"/>
              <a:t> a set of associations. Incident types associate an incident type with a root node service. ( A service may be associated with more than one incident type.</a:t>
            </a:r>
          </a:p>
          <a:p>
            <a:endParaRPr lang="en-US" sz="1100" baseline="0" dirty="0" smtClean="0"/>
          </a:p>
          <a:p>
            <a:r>
              <a:rPr lang="en-US" sz="1100" baseline="0" dirty="0" smtClean="0"/>
              <a:t>Incident types are subtypes of the incident class. In the base application, these included</a:t>
            </a:r>
            <a:endParaRPr lang="en-US" sz="1100" baseline="0" dirty="0"/>
          </a:p>
          <a:p>
            <a:endParaRPr lang="en-US" sz="1100" baseline="0" dirty="0"/>
          </a:p>
          <a:p>
            <a:pPr marL="171450" indent="-171450">
              <a:buFont typeface="Arial" panose="020B0604020202020204" pitchFamily="34" charset="0"/>
              <a:buChar char="•"/>
            </a:pPr>
            <a:r>
              <a:rPr lang="en-US" sz="1100" baseline="0" dirty="0" smtClean="0"/>
              <a:t>Injury Incident</a:t>
            </a:r>
          </a:p>
          <a:p>
            <a:pPr marL="171450" indent="-171450">
              <a:buFont typeface="Arial" panose="020B0604020202020204" pitchFamily="34" charset="0"/>
              <a:buChar char="•"/>
            </a:pPr>
            <a:r>
              <a:rPr lang="en-US" sz="1100" baseline="0" dirty="0" smtClean="0"/>
              <a:t>Property Incident</a:t>
            </a:r>
          </a:p>
          <a:p>
            <a:pPr marL="781035" lvl="1" indent="-171450">
              <a:buFont typeface="Arial" panose="020B0604020202020204" pitchFamily="34" charset="0"/>
              <a:buChar char="•"/>
            </a:pPr>
            <a:r>
              <a:rPr lang="en-US" sz="1100" baseline="0" dirty="0" smtClean="0"/>
              <a:t>Fixed Property Incident</a:t>
            </a:r>
          </a:p>
          <a:p>
            <a:pPr marL="1390620" lvl="2" indent="-171450">
              <a:buFont typeface="Arial" panose="020B0604020202020204" pitchFamily="34" charset="0"/>
              <a:buChar char="•"/>
            </a:pPr>
            <a:r>
              <a:rPr lang="en-US" sz="1100" baseline="0" dirty="0" smtClean="0"/>
              <a:t>Dwelling Incident</a:t>
            </a:r>
          </a:p>
          <a:p>
            <a:pPr marL="1390620" lvl="2" indent="-171450">
              <a:buFont typeface="Arial" panose="020B0604020202020204" pitchFamily="34" charset="0"/>
              <a:buChar char="•"/>
            </a:pPr>
            <a:r>
              <a:rPr lang="en-US" sz="1100" baseline="0" dirty="0" smtClean="0"/>
              <a:t>Other Structure Incident</a:t>
            </a:r>
          </a:p>
          <a:p>
            <a:pPr marL="781035" lvl="1" indent="-171450">
              <a:buFont typeface="Arial" panose="020B0604020202020204" pitchFamily="34" charset="0"/>
              <a:buChar char="•"/>
            </a:pPr>
            <a:r>
              <a:rPr lang="en-US" sz="1100" baseline="0" dirty="0" smtClean="0"/>
              <a:t>Living Expense Incident </a:t>
            </a:r>
          </a:p>
          <a:p>
            <a:pPr marL="781035" lvl="1" indent="-171450">
              <a:buFont typeface="Arial" panose="020B0604020202020204" pitchFamily="34" charset="0"/>
              <a:buChar char="•"/>
            </a:pPr>
            <a:r>
              <a:rPr lang="en-US" sz="1100" baseline="0" dirty="0" smtClean="0"/>
              <a:t>Mobile Property Incident</a:t>
            </a:r>
          </a:p>
          <a:p>
            <a:pPr marL="1390620" lvl="2" indent="-171450">
              <a:buFont typeface="Arial" panose="020B0604020202020204" pitchFamily="34" charset="0"/>
              <a:buChar char="•"/>
            </a:pPr>
            <a:r>
              <a:rPr lang="en-US" sz="1100" baseline="0" dirty="0" smtClean="0"/>
              <a:t>Baggage Incident</a:t>
            </a:r>
          </a:p>
          <a:p>
            <a:pPr marL="1390620" lvl="2" indent="-171450">
              <a:buFont typeface="Arial" panose="020B0604020202020204" pitchFamily="34" charset="0"/>
              <a:buChar char="•"/>
            </a:pPr>
            <a:r>
              <a:rPr lang="en-US" sz="1100" baseline="0" dirty="0" smtClean="0"/>
              <a:t>Property Contents Incident</a:t>
            </a:r>
          </a:p>
          <a:p>
            <a:pPr marL="1390620" lvl="2" indent="-171450">
              <a:buFont typeface="Arial" panose="020B0604020202020204" pitchFamily="34" charset="0"/>
              <a:buChar char="•"/>
            </a:pPr>
            <a:r>
              <a:rPr lang="en-US" sz="1100" baseline="0" dirty="0" smtClean="0"/>
              <a:t>Vehicle Incident</a:t>
            </a:r>
          </a:p>
          <a:p>
            <a:pPr marL="171450" lvl="0" indent="-171450">
              <a:buFont typeface="Arial" panose="020B0604020202020204" pitchFamily="34" charset="0"/>
              <a:buChar char="•"/>
            </a:pPr>
            <a:r>
              <a:rPr lang="en-US" sz="1100" baseline="0" dirty="0" smtClean="0"/>
              <a:t>Trip Incident</a:t>
            </a:r>
          </a:p>
          <a:p>
            <a:pPr marL="781035" lvl="1" indent="-171450">
              <a:buFont typeface="Arial" panose="020B0604020202020204" pitchFamily="34" charset="0"/>
              <a:buChar char="•"/>
            </a:pPr>
            <a:endParaRPr lang="en-US" sz="1100" baseline="0" dirty="0" smtClean="0"/>
          </a:p>
        </p:txBody>
      </p:sp>
      <p:sp>
        <p:nvSpPr>
          <p:cNvPr id="4" name="Slide Number Placeholder 3"/>
          <p:cNvSpPr>
            <a:spLocks noGrp="1"/>
          </p:cNvSpPr>
          <p:nvPr>
            <p:ph type="sldNum" sz="quarter" idx="10"/>
          </p:nvPr>
        </p:nvSpPr>
        <p:spPr/>
        <p:txBody>
          <a:bodyPr/>
          <a:lstStyle/>
          <a:p>
            <a:fld id="{B02D6E04-3A2F-4B48-A297-666578EDF1B3}" type="slidenum">
              <a:rPr lang="en-US" smtClean="0"/>
              <a:t>12</a:t>
            </a:fld>
            <a:endParaRPr lang="en-US" dirty="0"/>
          </a:p>
        </p:txBody>
      </p:sp>
    </p:spTree>
    <p:extLst>
      <p:ext uri="{BB962C8B-B14F-4D97-AF65-F5344CB8AC3E}">
        <p14:creationId xmlns:p14="http://schemas.microsoft.com/office/powerpoint/2010/main" val="624121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Here is a set</a:t>
            </a:r>
            <a:r>
              <a:rPr lang="en-US" sz="1100" baseline="0" dirty="0" smtClean="0"/>
              <a:t> of examples of how the associations play out between the two files. </a:t>
            </a:r>
          </a:p>
          <a:p>
            <a:endParaRPr lang="en-US" sz="1100" baseline="0" dirty="0" smtClean="0"/>
          </a:p>
          <a:p>
            <a:r>
              <a:rPr lang="en-US" sz="1100" baseline="0" dirty="0" smtClean="0"/>
              <a:t>Auto (</a:t>
            </a:r>
            <a:r>
              <a:rPr lang="en-US" sz="1100" baseline="0" dirty="0" err="1" smtClean="0"/>
              <a:t>svc:aut</a:t>
            </a:r>
            <a:r>
              <a:rPr lang="en-US" sz="1100" baseline="0" dirty="0" smtClean="0"/>
              <a:t>) is a root node and must be associated with one or more Incident Type.</a:t>
            </a:r>
          </a:p>
          <a:p>
            <a:endParaRPr lang="en-US" sz="1100" baseline="0" dirty="0" smtClean="0"/>
          </a:p>
          <a:p>
            <a:r>
              <a:rPr lang="en-US" sz="1100" baseline="0" dirty="0" err="1" smtClean="0"/>
              <a:t>Auot</a:t>
            </a:r>
            <a:r>
              <a:rPr lang="en-US" sz="1100" baseline="0" dirty="0" smtClean="0"/>
              <a:t> – Inspection / Repair – Audio Equipment (</a:t>
            </a:r>
            <a:r>
              <a:rPr lang="en-US" sz="1100" baseline="0" dirty="0" err="1" smtClean="0"/>
              <a:t>svc:aut_ins_aud</a:t>
            </a:r>
            <a:r>
              <a:rPr lang="en-US" sz="1100" baseline="0" dirty="0" smtClean="0"/>
              <a:t>) is a leaf node and must be associated with one or more Service Request kind</a:t>
            </a:r>
          </a:p>
          <a:p>
            <a:endParaRPr lang="en-US" sz="1100" baseline="0" dirty="0" smtClean="0"/>
          </a:p>
          <a:p>
            <a:r>
              <a:rPr lang="en-US" sz="1100" baseline="0" dirty="0" smtClean="0"/>
              <a:t>Auto – Inspection / Repair (</a:t>
            </a:r>
            <a:r>
              <a:rPr lang="en-US" sz="1100" baseline="0" dirty="0" err="1" smtClean="0"/>
              <a:t>svc:aut_ins</a:t>
            </a:r>
            <a:r>
              <a:rPr lang="en-US" sz="1100" baseline="0" dirty="0" smtClean="0"/>
              <a:t>) is neither a leaf node nor root node and is not associated with the vendor service at all.</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13</a:t>
            </a:fld>
            <a:endParaRPr lang="en-US" dirty="0"/>
          </a:p>
        </p:txBody>
      </p:sp>
    </p:spTree>
    <p:extLst>
      <p:ext uri="{BB962C8B-B14F-4D97-AF65-F5344CB8AC3E}">
        <p14:creationId xmlns:p14="http://schemas.microsoft.com/office/powerpoint/2010/main" val="4184684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When you have</a:t>
            </a:r>
            <a:r>
              <a:rPr lang="en-US" sz="1100" baseline="0" dirty="0" smtClean="0"/>
              <a:t> finished editing the two vendor service files, you must import them using Administration pages ( Administration </a:t>
            </a:r>
            <a:r>
              <a:rPr lang="en-US" sz="1100" baseline="0" dirty="0" smtClean="0">
                <a:sym typeface="Wingdings" panose="05000000000000000000" pitchFamily="2" charset="2"/>
              </a:rPr>
              <a:t> Utilities  Import Data) then restart the ClaimCenter server.</a:t>
            </a:r>
          </a:p>
          <a:p>
            <a:r>
              <a:rPr lang="en-US" sz="1100" baseline="0" dirty="0" smtClean="0">
                <a:sym typeface="Wingdings" panose="05000000000000000000" pitchFamily="2" charset="2"/>
              </a:rPr>
              <a:t>If you are using ContactManager and edit vendorservicetree.xml, you must do the same there.</a:t>
            </a:r>
          </a:p>
          <a:p>
            <a:endParaRPr lang="en-US" sz="1100" baseline="0" dirty="0" smtClean="0">
              <a:sym typeface="Wingdings" panose="05000000000000000000" pitchFamily="2" charset="2"/>
            </a:endParaRPr>
          </a:p>
          <a:p>
            <a:r>
              <a:rPr lang="en-US" sz="1100" baseline="0" dirty="0" smtClean="0">
                <a:sym typeface="Wingdings" panose="05000000000000000000" pitchFamily="2" charset="2"/>
              </a:rPr>
              <a:t>A node which is not a child node cannot be associated with a service request kind nor with a service provider. Therefore, if you attempt to import a service tree that adds a child to a node that has these associations, an error will occur</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14</a:t>
            </a:fld>
            <a:endParaRPr lang="en-US" dirty="0"/>
          </a:p>
        </p:txBody>
      </p:sp>
    </p:spTree>
    <p:extLst>
      <p:ext uri="{BB962C8B-B14F-4D97-AF65-F5344CB8AC3E}">
        <p14:creationId xmlns:p14="http://schemas.microsoft.com/office/powerpoint/2010/main" val="1308902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15</a:t>
            </a:fld>
            <a:endParaRPr lang="en-US" dirty="0"/>
          </a:p>
        </p:txBody>
      </p:sp>
    </p:spTree>
    <p:extLst>
      <p:ext uri="{BB962C8B-B14F-4D97-AF65-F5344CB8AC3E}">
        <p14:creationId xmlns:p14="http://schemas.microsoft.com/office/powerpoint/2010/main" val="2014283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History event records can be associated with</a:t>
            </a:r>
            <a:r>
              <a:rPr lang="en-US" sz="1100" baseline="0" dirty="0" smtClean="0"/>
              <a:t> a service request. Major events in the life cycle of a service request are listed on the History tab of the Services screen</a:t>
            </a:r>
          </a:p>
          <a:p>
            <a:endParaRPr lang="en-US" sz="1100" baseline="0" dirty="0" smtClean="0"/>
          </a:p>
          <a:p>
            <a:r>
              <a:rPr lang="en-US" sz="1100" baseline="0" dirty="0" smtClean="0"/>
              <a:t>The history event records may include links to documents such as quotes and invoices</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16</a:t>
            </a:fld>
            <a:endParaRPr lang="en-US" dirty="0"/>
          </a:p>
        </p:txBody>
      </p:sp>
    </p:spTree>
    <p:extLst>
      <p:ext uri="{BB962C8B-B14F-4D97-AF65-F5344CB8AC3E}">
        <p14:creationId xmlns:p14="http://schemas.microsoft.com/office/powerpoint/2010/main" val="1421722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If you need to configure</a:t>
            </a:r>
            <a:r>
              <a:rPr lang="en-US" sz="1100" baseline="0" dirty="0" smtClean="0"/>
              <a:t> the creation of service request history records, use the </a:t>
            </a:r>
            <a:r>
              <a:rPr lang="en-US" sz="1100" baseline="0" dirty="0" err="1" smtClean="0"/>
              <a:t>recordChange</a:t>
            </a:r>
            <a:r>
              <a:rPr lang="en-US" sz="1100" baseline="0" dirty="0" smtClean="0"/>
              <a:t>() method of Service Request as shown in the slide</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17</a:t>
            </a:fld>
            <a:endParaRPr lang="en-US" dirty="0"/>
          </a:p>
        </p:txBody>
      </p:sp>
    </p:spTree>
    <p:extLst>
      <p:ext uri="{BB962C8B-B14F-4D97-AF65-F5344CB8AC3E}">
        <p14:creationId xmlns:p14="http://schemas.microsoft.com/office/powerpoint/2010/main" val="3198262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Each service</a:t>
            </a:r>
            <a:r>
              <a:rPr lang="en-US" sz="1100" baseline="0" dirty="0" smtClean="0"/>
              <a:t> request has a set of associated metrics which are calculated whenever the Details tab for that service request is displayed. Only those metrics are displayed which are relevant to the current service request; thus a “service only” service request will not have the metrics involving quotes.</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18</a:t>
            </a:fld>
            <a:endParaRPr lang="en-US" dirty="0"/>
          </a:p>
        </p:txBody>
      </p:sp>
    </p:spTree>
    <p:extLst>
      <p:ext uri="{BB962C8B-B14F-4D97-AF65-F5344CB8AC3E}">
        <p14:creationId xmlns:p14="http://schemas.microsoft.com/office/powerpoint/2010/main" val="1176068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The details of extending service request metrics are beyond the scope of this lesson;</a:t>
            </a:r>
            <a:r>
              <a:rPr lang="en-US" sz="1100" baseline="0" dirty="0" smtClean="0"/>
              <a:t> however, these details can be found in the ClaimCenter Configuration Guide</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19</a:t>
            </a:fld>
            <a:endParaRPr lang="en-US" dirty="0"/>
          </a:p>
        </p:txBody>
      </p:sp>
    </p:spTree>
    <p:extLst>
      <p:ext uri="{BB962C8B-B14F-4D97-AF65-F5344CB8AC3E}">
        <p14:creationId xmlns:p14="http://schemas.microsoft.com/office/powerpoint/2010/main" val="1902076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20</a:t>
            </a:fld>
            <a:endParaRPr lang="en-US" dirty="0"/>
          </a:p>
        </p:txBody>
      </p:sp>
    </p:spTree>
    <p:extLst>
      <p:ext uri="{BB962C8B-B14F-4D97-AF65-F5344CB8AC3E}">
        <p14:creationId xmlns:p14="http://schemas.microsoft.com/office/powerpoint/2010/main" val="764487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21</a:t>
            </a:fld>
            <a:endParaRPr lang="en-US" dirty="0"/>
          </a:p>
        </p:txBody>
      </p:sp>
    </p:spTree>
    <p:extLst>
      <p:ext uri="{BB962C8B-B14F-4D97-AF65-F5344CB8AC3E}">
        <p14:creationId xmlns:p14="http://schemas.microsoft.com/office/powerpoint/2010/main" val="21077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A service is the work that needs to be</a:t>
            </a:r>
            <a:r>
              <a:rPr lang="en-US" sz="1100" baseline="0" dirty="0" smtClean="0"/>
              <a:t> done. A service request is the record of communications with vendor(request service, receive/approve quote, receive/pay invoice, </a:t>
            </a:r>
            <a:r>
              <a:rPr lang="en-US" sz="1100" baseline="0" dirty="0" err="1" smtClean="0"/>
              <a:t>etc</a:t>
            </a:r>
            <a:r>
              <a:rPr lang="en-US" sz="1100" baseline="0" dirty="0" smtClean="0"/>
              <a:t>)</a:t>
            </a:r>
          </a:p>
          <a:p>
            <a:endParaRPr lang="en-US" sz="1100" baseline="0" dirty="0" smtClean="0"/>
          </a:p>
          <a:p>
            <a:r>
              <a:rPr lang="en-US" sz="1100" baseline="0" dirty="0" smtClean="0"/>
              <a:t>Vendors are typically stored in an address book application ( such as Guidewire ContactManager) and retrieved when need for services</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4</a:t>
            </a:fld>
            <a:endParaRPr lang="en-US" dirty="0"/>
          </a:p>
        </p:txBody>
      </p:sp>
    </p:spTree>
    <p:extLst>
      <p:ext uri="{BB962C8B-B14F-4D97-AF65-F5344CB8AC3E}">
        <p14:creationId xmlns:p14="http://schemas.microsoft.com/office/powerpoint/2010/main" val="1198780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22</a:t>
            </a:fld>
            <a:endParaRPr lang="en-US" dirty="0"/>
          </a:p>
        </p:txBody>
      </p:sp>
    </p:spTree>
    <p:extLst>
      <p:ext uri="{BB962C8B-B14F-4D97-AF65-F5344CB8AC3E}">
        <p14:creationId xmlns:p14="http://schemas.microsoft.com/office/powerpoint/2010/main" val="2761122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23</a:t>
            </a:fld>
            <a:endParaRPr lang="en-US" dirty="0"/>
          </a:p>
        </p:txBody>
      </p:sp>
    </p:spTree>
    <p:extLst>
      <p:ext uri="{BB962C8B-B14F-4D97-AF65-F5344CB8AC3E}">
        <p14:creationId xmlns:p14="http://schemas.microsoft.com/office/powerpoint/2010/main" val="34009351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24</a:t>
            </a:fld>
            <a:endParaRPr lang="en-US" dirty="0"/>
          </a:p>
        </p:txBody>
      </p:sp>
    </p:spTree>
    <p:extLst>
      <p:ext uri="{BB962C8B-B14F-4D97-AF65-F5344CB8AC3E}">
        <p14:creationId xmlns:p14="http://schemas.microsoft.com/office/powerpoint/2010/main" val="14802616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2D6E04-3A2F-4B48-A297-666578EDF1B3}" type="slidenum">
              <a:rPr lang="en-US" smtClean="0"/>
              <a:t>25</a:t>
            </a:fld>
            <a:endParaRPr lang="en-US" dirty="0"/>
          </a:p>
        </p:txBody>
      </p:sp>
    </p:spTree>
    <p:extLst>
      <p:ext uri="{BB962C8B-B14F-4D97-AF65-F5344CB8AC3E}">
        <p14:creationId xmlns:p14="http://schemas.microsoft.com/office/powerpoint/2010/main" val="3621274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Straight-through invoice processing (STIP) allows</a:t>
            </a:r>
            <a:r>
              <a:rPr lang="en-US" sz="1100" baseline="0" dirty="0" smtClean="0"/>
              <a:t> the approval and payment of routine invoices without human intervention</a:t>
            </a:r>
          </a:p>
          <a:p>
            <a:endParaRPr lang="en-US" sz="1100" baseline="0" dirty="0" smtClean="0"/>
          </a:p>
          <a:p>
            <a:r>
              <a:rPr lang="en-US" sz="1100" baseline="0" dirty="0" smtClean="0"/>
              <a:t>For example, if an insurer regularly does business with a particular glass repair firm. It may be advantageous to automatically approve and pay their invoices for windshield replacement because manual payment takes time and costs money.</a:t>
            </a:r>
          </a:p>
          <a:p>
            <a:endParaRPr lang="en-US" sz="1100" baseline="0" dirty="0" smtClean="0"/>
          </a:p>
          <a:p>
            <a:r>
              <a:rPr lang="en-US" sz="1100" baseline="0" dirty="0" smtClean="0"/>
              <a:t>This is a highly configurable behavior of ClaimCenter, allowing you to determine which invoices are to be automatically approved and paid, and under what circumstances. </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26</a:t>
            </a:fld>
            <a:endParaRPr lang="en-US" dirty="0"/>
          </a:p>
        </p:txBody>
      </p:sp>
    </p:spTree>
    <p:extLst>
      <p:ext uri="{BB962C8B-B14F-4D97-AF65-F5344CB8AC3E}">
        <p14:creationId xmlns:p14="http://schemas.microsoft.com/office/powerpoint/2010/main" val="866181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The two helper</a:t>
            </a:r>
            <a:r>
              <a:rPr lang="en-US" sz="1100" baseline="0" dirty="0" smtClean="0"/>
              <a:t> classes which enable STIP are the </a:t>
            </a:r>
            <a:r>
              <a:rPr lang="en-US" sz="1100" dirty="0" err="1" smtClean="0">
                <a:solidFill>
                  <a:schemeClr val="bg1"/>
                </a:solidFill>
                <a:latin typeface="Arial" panose="020B0604020202020204" pitchFamily="34" charset="0"/>
                <a:cs typeface="Arial" panose="020B0604020202020204" pitchFamily="34" charset="0"/>
              </a:rPr>
              <a:t>InvoiceAutoApprovalHelper</a:t>
            </a:r>
            <a:r>
              <a:rPr lang="en-US" sz="1100" dirty="0" smtClean="0">
                <a:solidFill>
                  <a:schemeClr val="bg1"/>
                </a:solidFill>
                <a:latin typeface="Arial" panose="020B0604020202020204" pitchFamily="34" charset="0"/>
                <a:cs typeface="Arial" panose="020B0604020202020204" pitchFamily="34" charset="0"/>
              </a:rPr>
              <a:t> and the </a:t>
            </a:r>
            <a:r>
              <a:rPr lang="en-US" sz="1100" dirty="0" err="1" smtClean="0">
                <a:solidFill>
                  <a:schemeClr val="bg1"/>
                </a:solidFill>
                <a:latin typeface="Arial" panose="020B0604020202020204" pitchFamily="34" charset="0"/>
                <a:cs typeface="Arial" panose="020B0604020202020204" pitchFamily="34" charset="0"/>
              </a:rPr>
              <a:t>InvoiceAutoPayamentHelper</a:t>
            </a:r>
            <a:r>
              <a:rPr lang="en-US" sz="1100" dirty="0" smtClean="0">
                <a:solidFill>
                  <a:schemeClr val="bg1"/>
                </a:solidFill>
                <a:latin typeface="Arial" panose="020B0604020202020204" pitchFamily="34" charset="0"/>
                <a:cs typeface="Arial" panose="020B0604020202020204" pitchFamily="34" charset="0"/>
              </a:rPr>
              <a:t>, which respectively</a:t>
            </a:r>
            <a:r>
              <a:rPr lang="en-US" sz="1100" baseline="0" dirty="0" smtClean="0">
                <a:solidFill>
                  <a:schemeClr val="bg1"/>
                </a:solidFill>
                <a:latin typeface="Arial" panose="020B0604020202020204" pitchFamily="34" charset="0"/>
                <a:cs typeface="Arial" panose="020B0604020202020204" pitchFamily="34" charset="0"/>
              </a:rPr>
              <a:t> determine whether an invoice can be automatically approved, and whether it can be automatically paid. Changing the implementation of these helpers changes the behavior of STIP accordingly.</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27</a:t>
            </a:fld>
            <a:endParaRPr lang="en-US" dirty="0"/>
          </a:p>
        </p:txBody>
      </p:sp>
    </p:spTree>
    <p:extLst>
      <p:ext uri="{BB962C8B-B14F-4D97-AF65-F5344CB8AC3E}">
        <p14:creationId xmlns:p14="http://schemas.microsoft.com/office/powerpoint/2010/main" val="3945878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There are four configurable methods in each helper:</a:t>
            </a:r>
          </a:p>
          <a:p>
            <a:endParaRPr lang="en-US" sz="1100" dirty="0" smtClean="0">
              <a:solidFill>
                <a:schemeClr val="bg1"/>
              </a:solidFill>
              <a:latin typeface="Arial" panose="020B0604020202020204" pitchFamily="34" charset="0"/>
              <a:cs typeface="Arial" panose="020B0604020202020204" pitchFamily="34" charset="0"/>
            </a:endParaRPr>
          </a:p>
          <a:p>
            <a:r>
              <a:rPr lang="en-US" sz="1100" dirty="0" err="1" smtClean="0">
                <a:solidFill>
                  <a:schemeClr val="bg1"/>
                </a:solidFill>
                <a:latin typeface="Arial" panose="020B0604020202020204" pitchFamily="34" charset="0"/>
                <a:cs typeface="Arial" panose="020B0604020202020204" pitchFamily="34" charset="0"/>
              </a:rPr>
              <a:t>getRelevantInvoices</a:t>
            </a:r>
            <a:r>
              <a:rPr lang="en-US" sz="1100" dirty="0" smtClean="0">
                <a:solidFill>
                  <a:schemeClr val="bg1"/>
                </a:solidFill>
                <a:latin typeface="Arial" panose="020B0604020202020204" pitchFamily="34" charset="0"/>
                <a:cs typeface="Arial" panose="020B0604020202020204" pitchFamily="34" charset="0"/>
              </a:rPr>
              <a:t>() finds invoices which are</a:t>
            </a:r>
            <a:r>
              <a:rPr lang="en-US" sz="1100" baseline="0" dirty="0" smtClean="0">
                <a:solidFill>
                  <a:schemeClr val="bg1"/>
                </a:solidFill>
                <a:latin typeface="Arial" panose="020B0604020202020204" pitchFamily="34" charset="0"/>
                <a:cs typeface="Arial" panose="020B0604020202020204" pitchFamily="34" charset="0"/>
              </a:rPr>
              <a:t> current candidates for automatic approval and payment, and returns a list of those invoices. </a:t>
            </a:r>
          </a:p>
          <a:p>
            <a:endParaRPr lang="en-US" sz="1100" baseline="0" dirty="0" smtClean="0">
              <a:solidFill>
                <a:schemeClr val="bg1"/>
              </a:solidFill>
              <a:latin typeface="Arial" panose="020B0604020202020204" pitchFamily="34" charset="0"/>
              <a:cs typeface="Arial" panose="020B0604020202020204" pitchFamily="34" charset="0"/>
            </a:endParaRPr>
          </a:p>
          <a:p>
            <a:r>
              <a:rPr lang="en-US" sz="1100" dirty="0" err="1" smtClean="0">
                <a:solidFill>
                  <a:schemeClr val="bg1"/>
                </a:solidFill>
                <a:latin typeface="Arial" panose="020B0604020202020204" pitchFamily="34" charset="0"/>
                <a:cs typeface="Arial" panose="020B0604020202020204" pitchFamily="34" charset="0"/>
              </a:rPr>
              <a:t>getFailedToQualifyReasons</a:t>
            </a:r>
            <a:r>
              <a:rPr lang="en-US" sz="1100" dirty="0" smtClean="0">
                <a:solidFill>
                  <a:schemeClr val="bg1"/>
                </a:solidFill>
                <a:latin typeface="Arial" panose="020B0604020202020204" pitchFamily="34" charset="0"/>
                <a:cs typeface="Arial" panose="020B0604020202020204" pitchFamily="34" charset="0"/>
              </a:rPr>
              <a:t>() looks</a:t>
            </a:r>
            <a:r>
              <a:rPr lang="en-US" sz="1100" baseline="0" dirty="0" smtClean="0">
                <a:solidFill>
                  <a:schemeClr val="bg1"/>
                </a:solidFill>
                <a:latin typeface="Arial" panose="020B0604020202020204" pitchFamily="34" charset="0"/>
                <a:cs typeface="Arial" panose="020B0604020202020204" pitchFamily="34" charset="0"/>
              </a:rPr>
              <a:t> at each invoice in the list, searches for reasons why each invoice should not be processed automatically, and returns a list of those reasons for each invoice.</a:t>
            </a:r>
          </a:p>
          <a:p>
            <a:endParaRPr lang="en-US" sz="1100" baseline="0" dirty="0" smtClean="0">
              <a:solidFill>
                <a:schemeClr val="bg1"/>
              </a:solidFill>
              <a:latin typeface="Arial" panose="020B0604020202020204" pitchFamily="34" charset="0"/>
              <a:cs typeface="Arial" panose="020B0604020202020204" pitchFamily="34" charset="0"/>
            </a:endParaRPr>
          </a:p>
          <a:p>
            <a:r>
              <a:rPr lang="en-US" sz="1100" baseline="0" dirty="0" smtClean="0">
                <a:solidFill>
                  <a:schemeClr val="bg1"/>
                </a:solidFill>
                <a:latin typeface="Arial" panose="020B0604020202020204" pitchFamily="34" charset="0"/>
                <a:cs typeface="Arial" panose="020B0604020202020204" pitchFamily="34" charset="0"/>
              </a:rPr>
              <a:t>If the list produced by </a:t>
            </a:r>
            <a:r>
              <a:rPr lang="en-US" sz="1100" dirty="0" err="1" smtClean="0">
                <a:solidFill>
                  <a:schemeClr val="bg1"/>
                </a:solidFill>
                <a:latin typeface="Arial" panose="020B0604020202020204" pitchFamily="34" charset="0"/>
                <a:cs typeface="Arial" panose="020B0604020202020204" pitchFamily="34" charset="0"/>
              </a:rPr>
              <a:t>getFailedToQualifyReasons</a:t>
            </a:r>
            <a:r>
              <a:rPr lang="en-US" sz="1100" dirty="0" smtClean="0">
                <a:solidFill>
                  <a:schemeClr val="bg1"/>
                </a:solidFill>
                <a:latin typeface="Arial" panose="020B0604020202020204" pitchFamily="34" charset="0"/>
                <a:cs typeface="Arial" panose="020B0604020202020204" pitchFamily="34" charset="0"/>
              </a:rPr>
              <a:t>() for a given invoice is empty</a:t>
            </a:r>
            <a:r>
              <a:rPr lang="en-US" sz="1100" baseline="0" dirty="0" smtClean="0">
                <a:solidFill>
                  <a:schemeClr val="bg1"/>
                </a:solidFill>
                <a:latin typeface="Arial" panose="020B0604020202020204" pitchFamily="34" charset="0"/>
                <a:cs typeface="Arial" panose="020B0604020202020204" pitchFamily="34" charset="0"/>
              </a:rPr>
              <a:t> then </a:t>
            </a:r>
            <a:r>
              <a:rPr lang="en-US" sz="1100" baseline="0" dirty="0" err="1" smtClean="0">
                <a:solidFill>
                  <a:schemeClr val="bg1"/>
                </a:solidFill>
                <a:latin typeface="Arial" panose="020B0604020202020204" pitchFamily="34" charset="0"/>
                <a:cs typeface="Arial" panose="020B0604020202020204" pitchFamily="34" charset="0"/>
              </a:rPr>
              <a:t>performAction</a:t>
            </a:r>
            <a:r>
              <a:rPr lang="en-US" sz="1100" baseline="0" dirty="0" smtClean="0">
                <a:solidFill>
                  <a:schemeClr val="bg1"/>
                </a:solidFill>
                <a:latin typeface="Arial" panose="020B0604020202020204" pitchFamily="34" charset="0"/>
                <a:cs typeface="Arial" panose="020B0604020202020204" pitchFamily="34" charset="0"/>
              </a:rPr>
              <a:t>() completes the automated processing of that invoice. Depending on which helper is currently active, this might be approval or payment.</a:t>
            </a:r>
          </a:p>
          <a:p>
            <a:endParaRPr lang="en-US" sz="1100" baseline="0" dirty="0" smtClean="0">
              <a:solidFill>
                <a:schemeClr val="bg1"/>
              </a:solidFill>
              <a:latin typeface="Arial" panose="020B0604020202020204" pitchFamily="34" charset="0"/>
              <a:cs typeface="Arial" panose="020B0604020202020204" pitchFamily="34" charset="0"/>
            </a:endParaRPr>
          </a:p>
          <a:p>
            <a:r>
              <a:rPr lang="en-US" sz="1100" baseline="0" dirty="0" smtClean="0">
                <a:solidFill>
                  <a:schemeClr val="bg1"/>
                </a:solidFill>
                <a:latin typeface="Arial" panose="020B0604020202020204" pitchFamily="34" charset="0"/>
                <a:cs typeface="Arial" panose="020B0604020202020204" pitchFamily="34" charset="0"/>
              </a:rPr>
              <a:t>If the list produced by </a:t>
            </a:r>
            <a:r>
              <a:rPr lang="en-US" sz="1100" dirty="0" err="1" smtClean="0">
                <a:solidFill>
                  <a:schemeClr val="bg1"/>
                </a:solidFill>
                <a:latin typeface="Arial" panose="020B0604020202020204" pitchFamily="34" charset="0"/>
                <a:cs typeface="Arial" panose="020B0604020202020204" pitchFamily="34" charset="0"/>
              </a:rPr>
              <a:t>getFailedToQualifyReasons</a:t>
            </a:r>
            <a:r>
              <a:rPr lang="en-US" sz="1100" dirty="0" smtClean="0">
                <a:solidFill>
                  <a:schemeClr val="bg1"/>
                </a:solidFill>
                <a:latin typeface="Arial" panose="020B0604020202020204" pitchFamily="34" charset="0"/>
                <a:cs typeface="Arial" panose="020B0604020202020204" pitchFamily="34" charset="0"/>
              </a:rPr>
              <a:t>() for a given invoice is not empty, the </a:t>
            </a:r>
            <a:r>
              <a:rPr lang="en-US" sz="1100" dirty="0" err="1" smtClean="0">
                <a:solidFill>
                  <a:schemeClr val="bg1"/>
                </a:solidFill>
                <a:latin typeface="Arial" panose="020B0604020202020204" pitchFamily="34" charset="0"/>
                <a:cs typeface="Arial" panose="020B0604020202020204" pitchFamily="34" charset="0"/>
              </a:rPr>
              <a:t>registerFailure</a:t>
            </a:r>
            <a:r>
              <a:rPr lang="en-US" sz="1100" dirty="0" smtClean="0">
                <a:solidFill>
                  <a:schemeClr val="bg1"/>
                </a:solidFill>
                <a:latin typeface="Arial" panose="020B0604020202020204" pitchFamily="34" charset="0"/>
                <a:cs typeface="Arial" panose="020B0604020202020204" pitchFamily="34" charset="0"/>
              </a:rPr>
              <a:t>() instruct the appropriate user,</a:t>
            </a:r>
            <a:r>
              <a:rPr lang="en-US" sz="1100" baseline="0" dirty="0" smtClean="0">
                <a:solidFill>
                  <a:schemeClr val="bg1"/>
                </a:solidFill>
                <a:latin typeface="Arial" panose="020B0604020202020204" pitchFamily="34" charset="0"/>
                <a:cs typeface="Arial" panose="020B0604020202020204" pitchFamily="34" charset="0"/>
              </a:rPr>
              <a:t> via an activity, to manually process the invoice. The activity lists the reasons uncovered by </a:t>
            </a:r>
            <a:r>
              <a:rPr lang="en-US" sz="1100" dirty="0" err="1" smtClean="0">
                <a:solidFill>
                  <a:schemeClr val="bg1"/>
                </a:solidFill>
                <a:latin typeface="Arial" panose="020B0604020202020204" pitchFamily="34" charset="0"/>
                <a:cs typeface="Arial" panose="020B0604020202020204" pitchFamily="34" charset="0"/>
              </a:rPr>
              <a:t>getFailedToQualifyReasons</a:t>
            </a:r>
            <a:r>
              <a:rPr lang="en-US" sz="1100" dirty="0" smtClean="0">
                <a:solidFill>
                  <a:schemeClr val="bg1"/>
                </a:solidFill>
                <a:latin typeface="Arial" panose="020B0604020202020204" pitchFamily="34" charset="0"/>
                <a:cs typeface="Arial" panose="020B0604020202020204" pitchFamily="34" charset="0"/>
              </a:rPr>
              <a:t>()</a:t>
            </a:r>
            <a:endParaRPr lang="en-US" sz="1100" dirty="0" smtClean="0"/>
          </a:p>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28</a:t>
            </a:fld>
            <a:endParaRPr lang="en-US" dirty="0"/>
          </a:p>
        </p:txBody>
      </p:sp>
    </p:spTree>
    <p:extLst>
      <p:ext uri="{BB962C8B-B14F-4D97-AF65-F5344CB8AC3E}">
        <p14:creationId xmlns:p14="http://schemas.microsoft.com/office/powerpoint/2010/main" val="33262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The </a:t>
            </a:r>
            <a:r>
              <a:rPr lang="en-US" sz="1100" dirty="0" err="1" smtClean="0">
                <a:solidFill>
                  <a:schemeClr val="bg1"/>
                </a:solidFill>
                <a:latin typeface="Arial" panose="020B0604020202020204" pitchFamily="34" charset="0"/>
                <a:cs typeface="Arial" panose="020B0604020202020204" pitchFamily="34" charset="0"/>
              </a:rPr>
              <a:t>InvoiceAutoApproveAutoPayPlugin</a:t>
            </a:r>
            <a:r>
              <a:rPr lang="en-US" sz="1100" dirty="0" smtClean="0">
                <a:solidFill>
                  <a:schemeClr val="bg1"/>
                </a:solidFill>
                <a:latin typeface="Arial" panose="020B0604020202020204" pitchFamily="34" charset="0"/>
                <a:cs typeface="Arial" panose="020B0604020202020204" pitchFamily="34" charset="0"/>
              </a:rPr>
              <a:t> has one method which</a:t>
            </a:r>
            <a:r>
              <a:rPr lang="en-US" sz="1100" baseline="0" dirty="0" smtClean="0">
                <a:solidFill>
                  <a:schemeClr val="bg1"/>
                </a:solidFill>
                <a:latin typeface="Arial" panose="020B0604020202020204" pitchFamily="34" charset="0"/>
                <a:cs typeface="Arial" panose="020B0604020202020204" pitchFamily="34" charset="0"/>
              </a:rPr>
              <a:t> returns instances of the two helpers.</a:t>
            </a:r>
          </a:p>
          <a:p>
            <a:endParaRPr lang="en-US" sz="1100" baseline="0" dirty="0" smtClean="0">
              <a:solidFill>
                <a:schemeClr val="bg1"/>
              </a:solidFill>
              <a:latin typeface="Arial" panose="020B0604020202020204" pitchFamily="34" charset="0"/>
              <a:cs typeface="Arial" panose="020B0604020202020204" pitchFamily="34" charset="0"/>
            </a:endParaRPr>
          </a:p>
          <a:p>
            <a:r>
              <a:rPr lang="en-US" sz="1100" baseline="0" dirty="0" smtClean="0">
                <a:solidFill>
                  <a:schemeClr val="bg1"/>
                </a:solidFill>
                <a:latin typeface="Arial" panose="020B0604020202020204" pitchFamily="34" charset="0"/>
                <a:cs typeface="Arial" panose="020B0604020202020204" pitchFamily="34" charset="0"/>
              </a:rPr>
              <a:t>The plugin is registered in the plugin registry using </a:t>
            </a:r>
          </a:p>
          <a:p>
            <a:r>
              <a:rPr lang="en-US" sz="1100" dirty="0" err="1" smtClean="0">
                <a:solidFill>
                  <a:schemeClr val="bg1"/>
                </a:solidFill>
                <a:latin typeface="Arial" panose="020B0604020202020204" pitchFamily="34" charset="0"/>
                <a:cs typeface="Arial" panose="020B0604020202020204" pitchFamily="34" charset="0"/>
              </a:rPr>
              <a:t>IInvoiceAutoProcessingPlugin</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29</a:t>
            </a:fld>
            <a:endParaRPr lang="en-US" dirty="0"/>
          </a:p>
        </p:txBody>
      </p:sp>
    </p:spTree>
    <p:extLst>
      <p:ext uri="{BB962C8B-B14F-4D97-AF65-F5344CB8AC3E}">
        <p14:creationId xmlns:p14="http://schemas.microsoft.com/office/powerpoint/2010/main" val="2068504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If STIP automatically pays the invoice then the user</a:t>
            </a:r>
            <a:r>
              <a:rPr lang="en-US" sz="1100" baseline="0" dirty="0" smtClean="0"/>
              <a:t> is forwarded to the check details page for the check produced. </a:t>
            </a:r>
          </a:p>
          <a:p>
            <a:endParaRPr lang="en-US" sz="1100" baseline="0" dirty="0" smtClean="0"/>
          </a:p>
          <a:p>
            <a:r>
              <a:rPr lang="en-US" sz="1100" baseline="0" dirty="0" smtClean="0"/>
              <a:t>If STIP cannot pay the invoice, then the Check Wizard begins as usual.</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30</a:t>
            </a:fld>
            <a:endParaRPr lang="en-US" dirty="0"/>
          </a:p>
        </p:txBody>
      </p:sp>
    </p:spTree>
    <p:extLst>
      <p:ext uri="{BB962C8B-B14F-4D97-AF65-F5344CB8AC3E}">
        <p14:creationId xmlns:p14="http://schemas.microsoft.com/office/powerpoint/2010/main" val="2650993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If at lease one failure reason matches the invoice, then every</a:t>
            </a:r>
            <a:r>
              <a:rPr lang="en-US" sz="1100" baseline="0" dirty="0" smtClean="0"/>
              <a:t> reason that matches adds a descriptive string (such as “the amount is too high”) to a list of string called </a:t>
            </a:r>
            <a:r>
              <a:rPr lang="en-US" sz="1100" baseline="0" dirty="0" err="1" smtClean="0"/>
              <a:t>failureReasons</a:t>
            </a:r>
            <a:r>
              <a:rPr lang="en-US" sz="1100" baseline="0" dirty="0" smtClean="0"/>
              <a:t>. This list is returned to the Service Request with which the invoice is associated as Activity, using the patterns </a:t>
            </a:r>
            <a:r>
              <a:rPr lang="en-US" sz="1100" baseline="0" dirty="0" err="1" smtClean="0"/>
              <a:t>invoice_not_auto_approved</a:t>
            </a:r>
            <a:r>
              <a:rPr lang="en-US" sz="1100" baseline="0" dirty="0" smtClean="0"/>
              <a:t> and </a:t>
            </a:r>
            <a:r>
              <a:rPr lang="en-US" sz="1100" baseline="0" dirty="0" err="1" smtClean="0"/>
              <a:t>invoice_not_auto_paid</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31</a:t>
            </a:fld>
            <a:endParaRPr lang="en-US" dirty="0"/>
          </a:p>
        </p:txBody>
      </p:sp>
    </p:spTree>
    <p:extLst>
      <p:ext uri="{BB962C8B-B14F-4D97-AF65-F5344CB8AC3E}">
        <p14:creationId xmlns:p14="http://schemas.microsoft.com/office/powerpoint/2010/main" val="2549288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Adjusters</a:t>
            </a:r>
            <a:r>
              <a:rPr lang="en-US" sz="1100" baseline="0" dirty="0" smtClean="0"/>
              <a:t> may need to create services at the time of claim creation, but the specific services needed may not be know until some time after the claim is created.</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5</a:t>
            </a:fld>
            <a:endParaRPr lang="en-US" dirty="0"/>
          </a:p>
        </p:txBody>
      </p:sp>
    </p:spTree>
    <p:extLst>
      <p:ext uri="{BB962C8B-B14F-4D97-AF65-F5344CB8AC3E}">
        <p14:creationId xmlns:p14="http://schemas.microsoft.com/office/powerpoint/2010/main" val="17249610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Invoices</a:t>
            </a:r>
            <a:r>
              <a:rPr lang="en-US" sz="1100" baseline="0" dirty="0" smtClean="0"/>
              <a:t> that enter ClaimCenter directly from a vendor’s system through an integration do so by means of a Web service. Web services required some user’s authority to run. In this case, that user’s permissions and authority limits are used in determining whether the invoice can be automatically approved and paid</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32</a:t>
            </a:fld>
            <a:endParaRPr lang="en-US" dirty="0"/>
          </a:p>
        </p:txBody>
      </p:sp>
    </p:spTree>
    <p:extLst>
      <p:ext uri="{BB962C8B-B14F-4D97-AF65-F5344CB8AC3E}">
        <p14:creationId xmlns:p14="http://schemas.microsoft.com/office/powerpoint/2010/main" val="19408199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There are</a:t>
            </a:r>
            <a:r>
              <a:rPr lang="en-US" sz="1100" baseline="0" dirty="0" smtClean="0"/>
              <a:t> four basic configurations that can be performed for STIP. We will look at each of these configuration in details</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33</a:t>
            </a:fld>
            <a:endParaRPr lang="en-US" dirty="0"/>
          </a:p>
        </p:txBody>
      </p:sp>
    </p:spTree>
    <p:extLst>
      <p:ext uri="{BB962C8B-B14F-4D97-AF65-F5344CB8AC3E}">
        <p14:creationId xmlns:p14="http://schemas.microsoft.com/office/powerpoint/2010/main" val="25439083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The simplest configuration</a:t>
            </a:r>
            <a:r>
              <a:rPr lang="en-US" sz="1100" baseline="0" dirty="0" smtClean="0"/>
              <a:t> is to STIP off completely. To do this, deregister or disable the implementation of </a:t>
            </a:r>
            <a:r>
              <a:rPr lang="en-US" sz="1100" dirty="0" err="1" smtClean="0">
                <a:solidFill>
                  <a:schemeClr val="bg1"/>
                </a:solidFill>
                <a:latin typeface="Arial" panose="020B0604020202020204" pitchFamily="34" charset="0"/>
                <a:cs typeface="Arial" panose="020B0604020202020204" pitchFamily="34" charset="0"/>
              </a:rPr>
              <a:t>IinvoiceAutoProcessingPlugin</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34</a:t>
            </a:fld>
            <a:endParaRPr lang="en-US" dirty="0"/>
          </a:p>
        </p:txBody>
      </p:sp>
    </p:spTree>
    <p:extLst>
      <p:ext uri="{BB962C8B-B14F-4D97-AF65-F5344CB8AC3E}">
        <p14:creationId xmlns:p14="http://schemas.microsoft.com/office/powerpoint/2010/main" val="1019597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You</a:t>
            </a:r>
            <a:r>
              <a:rPr lang="en-US" sz="1100" baseline="0" dirty="0" smtClean="0"/>
              <a:t> can add, delete, modify, or comment out the reasons for an invoice to fail-to-qualify for STIP processing by editing the </a:t>
            </a:r>
            <a:r>
              <a:rPr lang="en-US" sz="1100" dirty="0" err="1" smtClean="0">
                <a:solidFill>
                  <a:schemeClr val="bg1"/>
                </a:solidFill>
                <a:latin typeface="Arial" panose="020B0604020202020204" pitchFamily="34" charset="0"/>
                <a:cs typeface="Arial" panose="020B0604020202020204" pitchFamily="34" charset="0"/>
              </a:rPr>
              <a:t>getFailedToQualifyReasons</a:t>
            </a:r>
            <a:r>
              <a:rPr lang="en-US" sz="1100" dirty="0" smtClean="0">
                <a:solidFill>
                  <a:schemeClr val="bg1"/>
                </a:solidFill>
                <a:latin typeface="Arial" panose="020B0604020202020204" pitchFamily="34" charset="0"/>
                <a:cs typeface="Arial" panose="020B0604020202020204" pitchFamily="34" charset="0"/>
              </a:rPr>
              <a:t>() method of</a:t>
            </a:r>
            <a:r>
              <a:rPr lang="en-US" sz="1100" baseline="0" dirty="0" smtClean="0">
                <a:solidFill>
                  <a:schemeClr val="bg1"/>
                </a:solidFill>
                <a:latin typeface="Arial" panose="020B0604020202020204" pitchFamily="34" charset="0"/>
                <a:cs typeface="Arial" panose="020B0604020202020204" pitchFamily="34" charset="0"/>
              </a:rPr>
              <a:t> one or both helpers. This will be most common configuration of STIP</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35</a:t>
            </a:fld>
            <a:endParaRPr lang="en-US" dirty="0"/>
          </a:p>
        </p:txBody>
      </p:sp>
    </p:spTree>
    <p:extLst>
      <p:ext uri="{BB962C8B-B14F-4D97-AF65-F5344CB8AC3E}">
        <p14:creationId xmlns:p14="http://schemas.microsoft.com/office/powerpoint/2010/main" val="2419289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You can change the maximum amount that can</a:t>
            </a:r>
            <a:r>
              <a:rPr lang="en-US" sz="1100" baseline="0" dirty="0" smtClean="0"/>
              <a:t> be automatically approved by editing the </a:t>
            </a:r>
            <a:r>
              <a:rPr lang="en-US" sz="1100" baseline="0" dirty="0" err="1" smtClean="0"/>
              <a:t>SmallAmountThresholds</a:t>
            </a:r>
            <a:r>
              <a:rPr lang="en-US" sz="1100" baseline="0" dirty="0" smtClean="0"/>
              <a:t> property of the </a:t>
            </a:r>
            <a:r>
              <a:rPr lang="en-US" sz="1100" dirty="0" err="1" smtClean="0">
                <a:solidFill>
                  <a:schemeClr val="bg1"/>
                </a:solidFill>
                <a:latin typeface="Arial" panose="020B0604020202020204" pitchFamily="34" charset="0"/>
                <a:cs typeface="Arial" panose="020B0604020202020204" pitchFamily="34" charset="0"/>
              </a:rPr>
              <a:t>InvoiceAutoApprovalHelper</a:t>
            </a:r>
            <a:r>
              <a:rPr lang="en-US" sz="1100" baseline="0" dirty="0" smtClean="0"/>
              <a:t> </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36</a:t>
            </a:fld>
            <a:endParaRPr lang="en-US" dirty="0"/>
          </a:p>
        </p:txBody>
      </p:sp>
    </p:spTree>
    <p:extLst>
      <p:ext uri="{BB962C8B-B14F-4D97-AF65-F5344CB8AC3E}">
        <p14:creationId xmlns:p14="http://schemas.microsoft.com/office/powerpoint/2010/main" val="30598376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In the base application, </a:t>
            </a:r>
            <a:r>
              <a:rPr lang="en-US" sz="1100" dirty="0" err="1" smtClean="0">
                <a:solidFill>
                  <a:schemeClr val="bg1"/>
                </a:solidFill>
                <a:latin typeface="Arial" panose="020B0604020202020204" pitchFamily="34" charset="0"/>
                <a:cs typeface="Arial" panose="020B0604020202020204" pitchFamily="34" charset="0"/>
              </a:rPr>
              <a:t>gerRelevantInvoices</a:t>
            </a:r>
            <a:r>
              <a:rPr lang="en-US" sz="1100" dirty="0" smtClean="0">
                <a:solidFill>
                  <a:schemeClr val="bg1"/>
                </a:solidFill>
                <a:latin typeface="Arial" panose="020B0604020202020204" pitchFamily="34" charset="0"/>
                <a:cs typeface="Arial" panose="020B0604020202020204" pitchFamily="34" charset="0"/>
              </a:rPr>
              <a:t>() simply returns</a:t>
            </a:r>
            <a:r>
              <a:rPr lang="en-US" sz="1100" baseline="0" dirty="0" smtClean="0">
                <a:solidFill>
                  <a:schemeClr val="bg1"/>
                </a:solidFill>
                <a:latin typeface="Arial" panose="020B0604020202020204" pitchFamily="34" charset="0"/>
                <a:cs typeface="Arial" panose="020B0604020202020204" pitchFamily="34" charset="0"/>
              </a:rPr>
              <a:t> list of all invoices where “</a:t>
            </a:r>
            <a:r>
              <a:rPr lang="en-US" sz="1100" baseline="0" dirty="0" err="1" smtClean="0">
                <a:solidFill>
                  <a:schemeClr val="bg1"/>
                </a:solidFill>
                <a:latin typeface="Arial" panose="020B0604020202020204" pitchFamily="34" charset="0"/>
                <a:cs typeface="Arial" panose="020B0604020202020204" pitchFamily="34" charset="0"/>
              </a:rPr>
              <a:t>isWaitingForApproval</a:t>
            </a:r>
            <a:r>
              <a:rPr lang="en-US" sz="1100" baseline="0" dirty="0" smtClean="0">
                <a:solidFill>
                  <a:schemeClr val="bg1"/>
                </a:solidFill>
                <a:latin typeface="Arial" panose="020B0604020202020204" pitchFamily="34" charset="0"/>
                <a:cs typeface="Arial" panose="020B0604020202020204" pitchFamily="34" charset="0"/>
              </a:rPr>
              <a:t>” is true. To change this behavior, edit the logic of the </a:t>
            </a:r>
            <a:r>
              <a:rPr lang="en-US" sz="1100" dirty="0" err="1" smtClean="0">
                <a:solidFill>
                  <a:schemeClr val="bg1"/>
                </a:solidFill>
                <a:latin typeface="Arial" panose="020B0604020202020204" pitchFamily="34" charset="0"/>
                <a:cs typeface="Arial" panose="020B0604020202020204" pitchFamily="34" charset="0"/>
              </a:rPr>
              <a:t>gerRelevantInvoices</a:t>
            </a:r>
            <a:r>
              <a:rPr lang="en-US" sz="1100" dirty="0" smtClean="0">
                <a:solidFill>
                  <a:schemeClr val="bg1"/>
                </a:solidFill>
                <a:latin typeface="Arial" panose="020B0604020202020204" pitchFamily="34" charset="0"/>
                <a:cs typeface="Arial" panose="020B0604020202020204" pitchFamily="34" charset="0"/>
              </a:rPr>
              <a:t>() method. Be sure that it returns a list of </a:t>
            </a:r>
            <a:r>
              <a:rPr lang="en-US" sz="1100" dirty="0" err="1" smtClean="0">
                <a:solidFill>
                  <a:schemeClr val="bg1"/>
                </a:solidFill>
                <a:latin typeface="Arial" panose="020B0604020202020204" pitchFamily="34" charset="0"/>
                <a:cs typeface="Arial" panose="020B0604020202020204" pitchFamily="34" charset="0"/>
              </a:rPr>
              <a:t>ServiceRequestInvoice</a:t>
            </a:r>
            <a:r>
              <a:rPr lang="en-US" sz="1100" baseline="0" dirty="0" smtClean="0">
                <a:solidFill>
                  <a:schemeClr val="bg1"/>
                </a:solidFill>
                <a:latin typeface="Arial" panose="020B0604020202020204" pitchFamily="34" charset="0"/>
                <a:cs typeface="Arial" panose="020B0604020202020204" pitchFamily="34" charset="0"/>
              </a:rPr>
              <a:t> objects to be checked for failure to qualify reasons</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37</a:t>
            </a:fld>
            <a:endParaRPr lang="en-US" dirty="0"/>
          </a:p>
        </p:txBody>
      </p:sp>
    </p:spTree>
    <p:extLst>
      <p:ext uri="{BB962C8B-B14F-4D97-AF65-F5344CB8AC3E}">
        <p14:creationId xmlns:p14="http://schemas.microsoft.com/office/powerpoint/2010/main" val="4150828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If, for example</a:t>
            </a:r>
            <a:r>
              <a:rPr lang="en-US" sz="1100" baseline="0" dirty="0" smtClean="0"/>
              <a:t>, you want STIP to approve but not pay invoices, comment out the relevant helper. It is not recommended to remove the helper completely.</a:t>
            </a:r>
          </a:p>
          <a:p>
            <a:endParaRPr lang="en-US" sz="1100" baseline="0" dirty="0" smtClean="0"/>
          </a:p>
          <a:p>
            <a:r>
              <a:rPr lang="en-US" sz="1100" baseline="0" dirty="0" smtClean="0"/>
              <a:t>You can also create new helpers. Be very careful doing this, as it may result in unexpected application behavior.</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38</a:t>
            </a:fld>
            <a:endParaRPr lang="en-US" dirty="0"/>
          </a:p>
        </p:txBody>
      </p:sp>
    </p:spTree>
    <p:extLst>
      <p:ext uri="{BB962C8B-B14F-4D97-AF65-F5344CB8AC3E}">
        <p14:creationId xmlns:p14="http://schemas.microsoft.com/office/powerpoint/2010/main" val="29762134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If, for example</a:t>
            </a:r>
            <a:r>
              <a:rPr lang="en-US" sz="1100" baseline="0" dirty="0" smtClean="0"/>
              <a:t>, you want STIP to approve but not pay invoices, comment out the relevant helper. It is not recommended to remove the helper completely.</a:t>
            </a:r>
          </a:p>
          <a:p>
            <a:endParaRPr lang="en-US" sz="1100" baseline="0" dirty="0" smtClean="0"/>
          </a:p>
          <a:p>
            <a:r>
              <a:rPr lang="en-US" sz="1100" baseline="0" dirty="0" smtClean="0"/>
              <a:t>You can also create new helpers. Be very careful doing this, as it may result in unexpected application behavior.</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39</a:t>
            </a:fld>
            <a:endParaRPr lang="en-US" dirty="0"/>
          </a:p>
        </p:txBody>
      </p:sp>
    </p:spTree>
    <p:extLst>
      <p:ext uri="{BB962C8B-B14F-4D97-AF65-F5344CB8AC3E}">
        <p14:creationId xmlns:p14="http://schemas.microsoft.com/office/powerpoint/2010/main" val="12985133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If, for example</a:t>
            </a:r>
            <a:r>
              <a:rPr lang="en-US" sz="1100" baseline="0" dirty="0" smtClean="0"/>
              <a:t>, you want STIP to approve but not pay invoices, comment out the relevant helper. It is not recommended to remove the helper completely.</a:t>
            </a:r>
          </a:p>
          <a:p>
            <a:endParaRPr lang="en-US" sz="1100" baseline="0" dirty="0" smtClean="0"/>
          </a:p>
          <a:p>
            <a:r>
              <a:rPr lang="en-US" sz="1100" baseline="0" dirty="0" smtClean="0"/>
              <a:t>You can also create new helpers. Be very careful doing this, as it may result in unexpected application behavior.</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40</a:t>
            </a:fld>
            <a:endParaRPr lang="en-US" dirty="0"/>
          </a:p>
        </p:txBody>
      </p:sp>
    </p:spTree>
    <p:extLst>
      <p:ext uri="{BB962C8B-B14F-4D97-AF65-F5344CB8AC3E}">
        <p14:creationId xmlns:p14="http://schemas.microsoft.com/office/powerpoint/2010/main" val="887153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If, for example</a:t>
            </a:r>
            <a:r>
              <a:rPr lang="en-US" sz="1100" baseline="0" dirty="0" smtClean="0"/>
              <a:t>, you want STIP to approve but not pay invoices, comment out the relevant helper. It is not recommended to remove the helper completely.</a:t>
            </a:r>
          </a:p>
          <a:p>
            <a:endParaRPr lang="en-US" sz="1100" baseline="0" dirty="0" smtClean="0"/>
          </a:p>
          <a:p>
            <a:r>
              <a:rPr lang="en-US" sz="1100" baseline="0" dirty="0" smtClean="0"/>
              <a:t>You can also create new helpers. Be very careful doing this, as it may result in unexpected application behavior.</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41</a:t>
            </a:fld>
            <a:endParaRPr lang="en-US" dirty="0"/>
          </a:p>
        </p:txBody>
      </p:sp>
    </p:spTree>
    <p:extLst>
      <p:ext uri="{BB962C8B-B14F-4D97-AF65-F5344CB8AC3E}">
        <p14:creationId xmlns:p14="http://schemas.microsoft.com/office/powerpoint/2010/main" val="1690151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Service request type is distinct from service type which is the kind of service being quoted or performed.</a:t>
            </a:r>
          </a:p>
          <a:p>
            <a:endParaRPr lang="en-US" sz="1100" dirty="0" smtClean="0"/>
          </a:p>
          <a:p>
            <a:r>
              <a:rPr lang="en-US" sz="1100" dirty="0" smtClean="0"/>
              <a:t>It is possible to create other service request types and their associated state</a:t>
            </a:r>
            <a:r>
              <a:rPr lang="en-US" sz="1100" baseline="0" dirty="0" smtClean="0"/>
              <a:t> handlers by extending ServiceRequestStateHandler.gs; but the details of doing this are outside the scope of this course.</a:t>
            </a:r>
          </a:p>
          <a:p>
            <a:endParaRPr lang="en-US" sz="1100" baseline="0" dirty="0" smtClean="0"/>
          </a:p>
          <a:p>
            <a:r>
              <a:rPr lang="en-US" sz="1100" baseline="0" dirty="0" smtClean="0"/>
              <a:t>Unmanaged services service requests are created only in the Auto First and Final wizard. The adjuster can proceed directly to add invoices and make payments once the wizard is complete</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6</a:t>
            </a:fld>
            <a:endParaRPr lang="en-US" dirty="0"/>
          </a:p>
        </p:txBody>
      </p:sp>
    </p:spTree>
    <p:extLst>
      <p:ext uri="{BB962C8B-B14F-4D97-AF65-F5344CB8AC3E}">
        <p14:creationId xmlns:p14="http://schemas.microsoft.com/office/powerpoint/2010/main" val="4026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If, for example</a:t>
            </a:r>
            <a:r>
              <a:rPr lang="en-US" sz="1100" baseline="0" dirty="0" smtClean="0"/>
              <a:t>, you want STIP to approve but not pay invoices, comment out the relevant helper. It is not recommended to remove the helper completely.</a:t>
            </a:r>
          </a:p>
          <a:p>
            <a:endParaRPr lang="en-US" sz="1100" baseline="0" dirty="0" smtClean="0"/>
          </a:p>
          <a:p>
            <a:r>
              <a:rPr lang="en-US" sz="1100" baseline="0" dirty="0" smtClean="0"/>
              <a:t>You can also create new helpers. Be very careful doing this, as it may result in unexpected application behavior.</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42</a:t>
            </a:fld>
            <a:endParaRPr lang="en-US" dirty="0"/>
          </a:p>
        </p:txBody>
      </p:sp>
    </p:spTree>
    <p:extLst>
      <p:ext uri="{BB962C8B-B14F-4D97-AF65-F5344CB8AC3E}">
        <p14:creationId xmlns:p14="http://schemas.microsoft.com/office/powerpoint/2010/main" val="116831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This is a conceptual view of now services are defined</a:t>
            </a:r>
            <a:r>
              <a:rPr lang="en-US" sz="1100" baseline="0" dirty="0" smtClean="0"/>
              <a:t> in the application. There are three possible “levels” of services, arranged in a hierarchy that allows services to be organized into categories and subcategories</a:t>
            </a:r>
          </a:p>
          <a:p>
            <a:endParaRPr lang="en-US" sz="1100" baseline="0" dirty="0" smtClean="0"/>
          </a:p>
          <a:p>
            <a:r>
              <a:rPr lang="en-US" sz="1100" baseline="0" dirty="0" smtClean="0"/>
              <a:t>The “tree” structure is defined in an xml files we shall see in a few slides</a:t>
            </a:r>
          </a:p>
          <a:p>
            <a:endParaRPr lang="en-US" sz="1100" baseline="0" dirty="0" smtClean="0"/>
          </a:p>
          <a:p>
            <a:r>
              <a:rPr lang="en-US" sz="1100" baseline="0" dirty="0" smtClean="0"/>
              <a:t>An example of the three levels</a:t>
            </a:r>
          </a:p>
          <a:p>
            <a:pPr marL="285750" indent="-285750">
              <a:buFont typeface="Arial" panose="020B0604020202020204" pitchFamily="34" charset="0"/>
              <a:buChar char="•"/>
            </a:pPr>
            <a:r>
              <a:rPr lang="en-US" sz="1100" dirty="0" smtClean="0">
                <a:solidFill>
                  <a:schemeClr val="bg1"/>
                </a:solidFill>
              </a:rPr>
              <a:t>“Auto” (“</a:t>
            </a:r>
            <a:r>
              <a:rPr lang="en-US" sz="1100" dirty="0" err="1" smtClean="0">
                <a:solidFill>
                  <a:schemeClr val="bg1"/>
                </a:solidFill>
              </a:rPr>
              <a:t>svc.aut</a:t>
            </a:r>
            <a:r>
              <a:rPr lang="en-US" sz="1100" dirty="0" smtClean="0">
                <a:solidFill>
                  <a:schemeClr val="bg1"/>
                </a:solidFill>
              </a:rPr>
              <a:t>”) is a top</a:t>
            </a:r>
            <a:r>
              <a:rPr lang="en-US" sz="1100" baseline="0" dirty="0" smtClean="0">
                <a:solidFill>
                  <a:schemeClr val="bg1"/>
                </a:solidFill>
              </a:rPr>
              <a:t> level service definition</a:t>
            </a:r>
          </a:p>
          <a:p>
            <a:pPr marL="285750" indent="-285750">
              <a:buFont typeface="Arial" panose="020B0604020202020204" pitchFamily="34" charset="0"/>
              <a:buChar char="•"/>
            </a:pPr>
            <a:r>
              <a:rPr lang="en-US" sz="1100" baseline="0" dirty="0" smtClean="0">
                <a:solidFill>
                  <a:schemeClr val="bg1"/>
                </a:solidFill>
              </a:rPr>
              <a:t>“Auto Inspection” (“</a:t>
            </a:r>
            <a:r>
              <a:rPr lang="en-US" sz="1100" baseline="0" dirty="0" err="1" smtClean="0">
                <a:solidFill>
                  <a:schemeClr val="bg1"/>
                </a:solidFill>
              </a:rPr>
              <a:t>svc:aut_ins</a:t>
            </a:r>
            <a:r>
              <a:rPr lang="en-US" sz="1100" baseline="0" dirty="0" smtClean="0">
                <a:solidFill>
                  <a:schemeClr val="bg1"/>
                </a:solidFill>
              </a:rPr>
              <a:t>”) is a second level service category </a:t>
            </a:r>
          </a:p>
          <a:p>
            <a:pPr marL="285750" indent="-285750">
              <a:buFont typeface="Arial" panose="020B0604020202020204" pitchFamily="34" charset="0"/>
              <a:buChar char="•"/>
            </a:pPr>
            <a:r>
              <a:rPr lang="en-US" sz="1100" baseline="0" dirty="0" smtClean="0">
                <a:solidFill>
                  <a:schemeClr val="bg1"/>
                </a:solidFill>
              </a:rPr>
              <a:t>“Auto Inspect and repair audio” (“</a:t>
            </a:r>
            <a:r>
              <a:rPr lang="en-US" sz="1100" baseline="0" dirty="0" err="1" smtClean="0">
                <a:solidFill>
                  <a:schemeClr val="bg1"/>
                </a:solidFill>
              </a:rPr>
              <a:t>svc:aut_ins_aud</a:t>
            </a:r>
            <a:r>
              <a:rPr lang="en-US" sz="1100" baseline="0" dirty="0" smtClean="0">
                <a:solidFill>
                  <a:schemeClr val="bg1"/>
                </a:solidFill>
              </a:rPr>
              <a:t>”) is a third level subcategory</a:t>
            </a:r>
          </a:p>
          <a:p>
            <a:pPr marL="0" indent="0">
              <a:buFont typeface="Arial" panose="020B0604020202020204" pitchFamily="34" charset="0"/>
              <a:buNone/>
            </a:pPr>
            <a:r>
              <a:rPr lang="en-US" sz="1100" baseline="0" dirty="0" smtClean="0">
                <a:solidFill>
                  <a:schemeClr val="bg1"/>
                </a:solidFill>
              </a:rPr>
              <a:t>The three-level structure is somewhat arbitrary, and can be extended with a bit of work</a:t>
            </a:r>
          </a:p>
        </p:txBody>
      </p:sp>
      <p:sp>
        <p:nvSpPr>
          <p:cNvPr id="4" name="Slide Number Placeholder 3"/>
          <p:cNvSpPr>
            <a:spLocks noGrp="1"/>
          </p:cNvSpPr>
          <p:nvPr>
            <p:ph type="sldNum" sz="quarter" idx="10"/>
          </p:nvPr>
        </p:nvSpPr>
        <p:spPr/>
        <p:txBody>
          <a:bodyPr/>
          <a:lstStyle/>
          <a:p>
            <a:fld id="{B02D6E04-3A2F-4B48-A297-666578EDF1B3}" type="slidenum">
              <a:rPr lang="en-US" smtClean="0"/>
              <a:t>7</a:t>
            </a:fld>
            <a:endParaRPr lang="en-US" dirty="0"/>
          </a:p>
        </p:txBody>
      </p:sp>
    </p:spTree>
    <p:extLst>
      <p:ext uri="{BB962C8B-B14F-4D97-AF65-F5344CB8AC3E}">
        <p14:creationId xmlns:p14="http://schemas.microsoft.com/office/powerpoint/2010/main" val="418510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As mentioned on the previous page,</a:t>
            </a:r>
            <a:r>
              <a:rPr lang="en-US" sz="1100" baseline="0" dirty="0" smtClean="0"/>
              <a:t> there are three levels of services arranged here as “nodes”</a:t>
            </a:r>
          </a:p>
          <a:p>
            <a:endParaRPr lang="en-US" sz="1100" baseline="0" dirty="0" smtClean="0"/>
          </a:p>
          <a:p>
            <a:r>
              <a:rPr lang="en-US" sz="1100" baseline="0" dirty="0" smtClean="0"/>
              <a:t>In the example from the previous page notes, “auto” is the root node and “auto inspect and repair audio” is a leaf node</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8</a:t>
            </a:fld>
            <a:endParaRPr lang="en-US" dirty="0"/>
          </a:p>
        </p:txBody>
      </p:sp>
    </p:spTree>
    <p:extLst>
      <p:ext uri="{BB962C8B-B14F-4D97-AF65-F5344CB8AC3E}">
        <p14:creationId xmlns:p14="http://schemas.microsoft.com/office/powerpoint/2010/main" val="2898180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The file vendorserives</a:t>
            </a:r>
            <a:r>
              <a:rPr lang="en-US" sz="1100" baseline="0" dirty="0" smtClean="0"/>
              <a:t>tree.xml defines the hierarchy of services for a ClaimCenter implementation.</a:t>
            </a:r>
          </a:p>
          <a:p>
            <a:endParaRPr lang="en-US" sz="1100" baseline="0" dirty="0" smtClean="0"/>
          </a:p>
          <a:p>
            <a:r>
              <a:rPr lang="en-US" sz="1100" baseline="0" dirty="0" smtClean="0"/>
              <a:t>This file is found at </a:t>
            </a:r>
            <a:r>
              <a:rPr lang="en-US" sz="800" i="1" baseline="0" dirty="0" smtClean="0"/>
              <a:t>configuration</a:t>
            </a:r>
            <a:r>
              <a:rPr lang="en-US" sz="800" i="1" baseline="0" dirty="0" smtClean="0">
                <a:sym typeface="Wingdings" panose="05000000000000000000" pitchFamily="2" charset="2"/>
              </a:rPr>
              <a:t> </a:t>
            </a:r>
            <a:r>
              <a:rPr lang="en-US" sz="800" i="1" baseline="0" dirty="0" err="1" smtClean="0">
                <a:sym typeface="Wingdings" panose="05000000000000000000" pitchFamily="2" charset="2"/>
              </a:rPr>
              <a:t>config</a:t>
            </a:r>
            <a:r>
              <a:rPr lang="en-US" sz="800" i="1" baseline="0" dirty="0" smtClean="0">
                <a:sym typeface="Wingdings" panose="05000000000000000000" pitchFamily="2" charset="2"/>
              </a:rPr>
              <a:t> sampledatavendorservicetree.xml</a:t>
            </a:r>
          </a:p>
          <a:p>
            <a:endParaRPr lang="en-US" sz="1100" baseline="0" dirty="0" smtClean="0">
              <a:sym typeface="Wingdings" panose="05000000000000000000" pitchFamily="2" charset="2"/>
            </a:endParaRPr>
          </a:p>
          <a:p>
            <a:r>
              <a:rPr lang="en-US" sz="1100" baseline="0" dirty="0" smtClean="0">
                <a:sym typeface="Wingdings" panose="05000000000000000000" pitchFamily="2" charset="2"/>
              </a:rPr>
              <a:t>You can add levels to the hierarchy simply adding a fourth level of </a:t>
            </a:r>
            <a:r>
              <a:rPr lang="en-US" sz="1100" baseline="0" dirty="0" err="1" smtClean="0">
                <a:sym typeface="Wingdings" panose="05000000000000000000" pitchFamily="2" charset="2"/>
              </a:rPr>
              <a:t>referentiality</a:t>
            </a:r>
            <a:r>
              <a:rPr lang="en-US" sz="1100" baseline="0" dirty="0" smtClean="0">
                <a:sym typeface="Wingdings" panose="05000000000000000000" pitchFamily="2" charset="2"/>
              </a:rPr>
              <a:t> to the vendor service tree. However, this will also require significant configuration of the UI, as there is no way in the base application to display a fourth level of services. </a:t>
            </a:r>
          </a:p>
          <a:p>
            <a:endParaRPr lang="en-US" sz="1100" baseline="0" dirty="0" smtClean="0">
              <a:sym typeface="Wingdings" panose="05000000000000000000" pitchFamily="2" charset="2"/>
            </a:endParaRPr>
          </a:p>
          <a:p>
            <a:r>
              <a:rPr lang="en-US" sz="1100" baseline="0" dirty="0" smtClean="0">
                <a:sym typeface="Wingdings" panose="05000000000000000000" pitchFamily="2" charset="2"/>
              </a:rPr>
              <a:t>The screenshot shows two root nodes / service </a:t>
            </a:r>
            <a:r>
              <a:rPr lang="en-US" sz="1100" baseline="0" dirty="0" err="1" smtClean="0">
                <a:sym typeface="Wingdings" panose="05000000000000000000" pitchFamily="2" charset="2"/>
              </a:rPr>
              <a:t>definitons</a:t>
            </a:r>
            <a:r>
              <a:rPr lang="en-US" sz="1100" baseline="0" dirty="0" smtClean="0">
                <a:sym typeface="Wingdings" panose="05000000000000000000" pitchFamily="2" charset="2"/>
              </a:rPr>
              <a:t> (“</a:t>
            </a:r>
            <a:r>
              <a:rPr lang="en-US" sz="1100" baseline="0" dirty="0" err="1" smtClean="0">
                <a:sym typeface="Wingdings" panose="05000000000000000000" pitchFamily="2" charset="2"/>
              </a:rPr>
              <a:t>svc:acc</a:t>
            </a:r>
            <a:r>
              <a:rPr lang="en-US" sz="1100" baseline="0" dirty="0" smtClean="0">
                <a:sym typeface="Wingdings" panose="05000000000000000000" pitchFamily="2" charset="2"/>
              </a:rPr>
              <a:t>” for “</a:t>
            </a:r>
            <a:r>
              <a:rPr lang="en-US" sz="1100" baseline="0" dirty="0" err="1" smtClean="0">
                <a:sym typeface="Wingdings" panose="05000000000000000000" pitchFamily="2" charset="2"/>
              </a:rPr>
              <a:t>accomadation</a:t>
            </a:r>
            <a:r>
              <a:rPr lang="en-US" sz="1100" baseline="0" dirty="0" smtClean="0">
                <a:sym typeface="Wingdings" panose="05000000000000000000" pitchFamily="2" charset="2"/>
              </a:rPr>
              <a:t>” and “</a:t>
            </a:r>
            <a:r>
              <a:rPr lang="en-US" sz="1100" baseline="0" dirty="0" err="1" smtClean="0">
                <a:sym typeface="Wingdings" panose="05000000000000000000" pitchFamily="2" charset="2"/>
              </a:rPr>
              <a:t>sc:aut</a:t>
            </a:r>
            <a:r>
              <a:rPr lang="en-US" sz="1100" baseline="0" dirty="0" smtClean="0">
                <a:sym typeface="Wingdings" panose="05000000000000000000" pitchFamily="2" charset="2"/>
              </a:rPr>
              <a:t>” for “auto”) and one leaf node / service category (“</a:t>
            </a:r>
            <a:r>
              <a:rPr lang="en-US" sz="1100" baseline="0" dirty="0" err="1" smtClean="0">
                <a:sym typeface="Wingdings" panose="05000000000000000000" pitchFamily="2" charset="2"/>
              </a:rPr>
              <a:t>svc:acc_alt</a:t>
            </a:r>
            <a:r>
              <a:rPr lang="en-US" sz="1100" baseline="0" dirty="0" smtClean="0">
                <a:sym typeface="Wingdings" panose="05000000000000000000" pitchFamily="2" charset="2"/>
              </a:rPr>
              <a:t>”, a child of “</a:t>
            </a:r>
            <a:r>
              <a:rPr lang="en-US" sz="1100" baseline="0" dirty="0" err="1" smtClean="0">
                <a:sym typeface="Wingdings" panose="05000000000000000000" pitchFamily="2" charset="2"/>
              </a:rPr>
              <a:t>svc:acc</a:t>
            </a:r>
            <a:r>
              <a:rPr lang="en-US" sz="1100" baseline="0" dirty="0" smtClean="0">
                <a:sym typeface="Wingdings" panose="05000000000000000000" pitchFamily="2" charset="2"/>
              </a:rPr>
              <a:t>” for “alternative </a:t>
            </a:r>
            <a:r>
              <a:rPr lang="en-US" sz="1100" baseline="0" dirty="0" err="1" smtClean="0">
                <a:sym typeface="Wingdings" panose="05000000000000000000" pitchFamily="2" charset="2"/>
              </a:rPr>
              <a:t>accomadtion</a:t>
            </a:r>
            <a:r>
              <a:rPr lang="en-US" sz="1100" baseline="0" dirty="0" smtClean="0">
                <a:sym typeface="Wingdings" panose="05000000000000000000" pitchFamily="2" charset="2"/>
              </a:rPr>
              <a:t>”</a:t>
            </a:r>
          </a:p>
          <a:p>
            <a:endParaRPr lang="en-US" sz="1100" baseline="0" dirty="0" smtClean="0">
              <a:sym typeface="Wingdings" panose="05000000000000000000" pitchFamily="2" charset="2"/>
            </a:endParaRPr>
          </a:p>
          <a:p>
            <a:r>
              <a:rPr lang="en-US" sz="1100" baseline="0" dirty="0" smtClean="0">
                <a:sym typeface="Wingdings" panose="05000000000000000000" pitchFamily="2" charset="2"/>
              </a:rPr>
              <a:t>This file is also present Guidewire ContactManager enabling easy search for a particular service provider type</a:t>
            </a:r>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9</a:t>
            </a:fld>
            <a:endParaRPr lang="en-US" dirty="0"/>
          </a:p>
        </p:txBody>
      </p:sp>
    </p:spTree>
    <p:extLst>
      <p:ext uri="{BB962C8B-B14F-4D97-AF65-F5344CB8AC3E}">
        <p14:creationId xmlns:p14="http://schemas.microsoft.com/office/powerpoint/2010/main" val="85189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B02D6E04-3A2F-4B48-A297-666578EDF1B3}" type="slidenum">
              <a:rPr lang="en-US" smtClean="0"/>
              <a:t>10</a:t>
            </a:fld>
            <a:endParaRPr lang="en-US" dirty="0"/>
          </a:p>
        </p:txBody>
      </p:sp>
    </p:spTree>
    <p:extLst>
      <p:ext uri="{BB962C8B-B14F-4D97-AF65-F5344CB8AC3E}">
        <p14:creationId xmlns:p14="http://schemas.microsoft.com/office/powerpoint/2010/main" val="2798258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100" dirty="0" smtClean="0"/>
              <a:t>venodorservicedetails</a:t>
            </a:r>
            <a:r>
              <a:rPr lang="en-US" sz="1100" baseline="0" dirty="0" smtClean="0"/>
              <a:t>.xml is basically a set of associations. Request kinds associate a request kind with a leaf node service ( a given service may be associated with more than one request kind)</a:t>
            </a:r>
          </a:p>
          <a:p>
            <a:endParaRPr lang="en-US" sz="1100" baseline="0" dirty="0" smtClean="0"/>
          </a:p>
          <a:p>
            <a:r>
              <a:rPr lang="en-US" sz="1100" baseline="0" dirty="0" smtClean="0"/>
              <a:t>The file is found at configuration </a:t>
            </a:r>
            <a:r>
              <a:rPr lang="en-US" sz="1100" baseline="0" dirty="0" smtClean="0">
                <a:sym typeface="Wingdings" panose="05000000000000000000" pitchFamily="2" charset="2"/>
              </a:rPr>
              <a:t> </a:t>
            </a:r>
            <a:r>
              <a:rPr lang="en-US" sz="1100" baseline="0" dirty="0" err="1" smtClean="0">
                <a:sym typeface="Wingdings" panose="05000000000000000000" pitchFamily="2" charset="2"/>
              </a:rPr>
              <a:t>config</a:t>
            </a:r>
            <a:r>
              <a:rPr lang="en-US" sz="1100" baseline="0" dirty="0" smtClean="0">
                <a:sym typeface="Wingdings" panose="05000000000000000000" pitchFamily="2" charset="2"/>
              </a:rPr>
              <a:t>  </a:t>
            </a:r>
            <a:r>
              <a:rPr lang="en-US" sz="1100" baseline="0" dirty="0" err="1" smtClean="0">
                <a:sym typeface="Wingdings" panose="05000000000000000000" pitchFamily="2" charset="2"/>
              </a:rPr>
              <a:t>sampledata</a:t>
            </a:r>
            <a:r>
              <a:rPr lang="en-US" sz="1100" baseline="0" dirty="0" smtClean="0">
                <a:sym typeface="Wingdings" panose="05000000000000000000" pitchFamily="2" charset="2"/>
              </a:rPr>
              <a:t>  vendorservicedetails.xml.</a:t>
            </a:r>
          </a:p>
          <a:p>
            <a:r>
              <a:rPr lang="en-US" sz="1100" baseline="0" dirty="0" smtClean="0">
                <a:sym typeface="Wingdings" panose="05000000000000000000" pitchFamily="2" charset="2"/>
              </a:rPr>
              <a:t>The base application includes four request kinds; quote only, quote and service, service only and unmanaged. Unmanaged is only available in the Auto First and Final wizard where it is mandatory.</a:t>
            </a:r>
          </a:p>
          <a:p>
            <a:endParaRPr lang="en-US" sz="1100" baseline="0" dirty="0" smtClean="0">
              <a:sym typeface="Wingdings" panose="05000000000000000000" pitchFamily="2" charset="2"/>
            </a:endParaRPr>
          </a:p>
          <a:p>
            <a:r>
              <a:rPr lang="en-US" sz="1100" baseline="0" dirty="0" smtClean="0">
                <a:sym typeface="Wingdings" panose="05000000000000000000" pitchFamily="2" charset="2"/>
              </a:rPr>
              <a:t>The </a:t>
            </a:r>
            <a:r>
              <a:rPr lang="en-US" sz="1100" baseline="0" dirty="0" err="1" smtClean="0">
                <a:sym typeface="Wingdings" panose="05000000000000000000" pitchFamily="2" charset="2"/>
              </a:rPr>
              <a:t>ServiceRequestKind</a:t>
            </a:r>
            <a:r>
              <a:rPr lang="en-US" sz="1100" baseline="0" dirty="0" smtClean="0">
                <a:sym typeface="Wingdings" panose="05000000000000000000" pitchFamily="2" charset="2"/>
              </a:rPr>
              <a:t> </a:t>
            </a:r>
            <a:r>
              <a:rPr lang="en-US" sz="1100" baseline="0" dirty="0" err="1" smtClean="0">
                <a:sym typeface="Wingdings" panose="05000000000000000000" pitchFamily="2" charset="2"/>
              </a:rPr>
              <a:t>typlelist</a:t>
            </a:r>
            <a:r>
              <a:rPr lang="en-US" sz="1100" baseline="0" dirty="0" smtClean="0">
                <a:sym typeface="Wingdings" panose="05000000000000000000" pitchFamily="2" charset="2"/>
              </a:rPr>
              <a:t> is extensible</a:t>
            </a:r>
          </a:p>
        </p:txBody>
      </p:sp>
      <p:sp>
        <p:nvSpPr>
          <p:cNvPr id="4" name="Slide Number Placeholder 3"/>
          <p:cNvSpPr>
            <a:spLocks noGrp="1"/>
          </p:cNvSpPr>
          <p:nvPr>
            <p:ph type="sldNum" sz="quarter" idx="10"/>
          </p:nvPr>
        </p:nvSpPr>
        <p:spPr/>
        <p:txBody>
          <a:bodyPr/>
          <a:lstStyle/>
          <a:p>
            <a:fld id="{B02D6E04-3A2F-4B48-A297-666578EDF1B3}" type="slidenum">
              <a:rPr lang="en-US" smtClean="0"/>
              <a:t>11</a:t>
            </a:fld>
            <a:endParaRPr lang="en-US" dirty="0"/>
          </a:p>
        </p:txBody>
      </p:sp>
    </p:spTree>
    <p:extLst>
      <p:ext uri="{BB962C8B-B14F-4D97-AF65-F5344CB8AC3E}">
        <p14:creationId xmlns:p14="http://schemas.microsoft.com/office/powerpoint/2010/main" val="5577376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6"/>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457202"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340648"/>
            <a:ext cx="5029200" cy="1403589"/>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6"/>
            <a:ext cx="50292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38041"/>
            <a:ext cx="50292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smtClean="0"/>
              <a:t>© 2019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85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1"/>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691186"/>
            <a:ext cx="5029200" cy="1052596"/>
          </a:xfrm>
        </p:spPr>
        <p:txBody>
          <a:bodyPr anchor="b">
            <a:spAutoFit/>
          </a:bodyPr>
          <a:lstStyle>
            <a:lvl1pPr algn="l">
              <a:defRPr sz="3800">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5"/>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bg1"/>
                </a:solidFill>
              </a:defRPr>
            </a:lvl1pPr>
            <a:lvl2pPr marL="0" indent="0" algn="l">
              <a:buClrTx/>
              <a:buFont typeface="Arial" panose="020B0604020202020204" pitchFamily="34" charset="0"/>
              <a:buNone/>
              <a:tabLst/>
              <a:defRPr sz="1200">
                <a:solidFill>
                  <a:schemeClr val="bg1"/>
                </a:solidFill>
              </a:defRPr>
            </a:lvl2pPr>
            <a:lvl3pPr marL="228600" indent="-228600" algn="l">
              <a:spcBef>
                <a:spcPts val="600"/>
              </a:spcBef>
              <a:buClrTx/>
              <a:buSzPct val="125000"/>
              <a:buFont typeface="Arial" panose="020B0604020202020204" pitchFamily="34" charset="0"/>
              <a:buChar char="•"/>
              <a:defRPr sz="1200">
                <a:solidFill>
                  <a:schemeClr val="bg1"/>
                </a:solidFill>
              </a:defRPr>
            </a:lvl3pPr>
            <a:lvl4pPr marL="228600" indent="-228600" algn="l">
              <a:spcBef>
                <a:spcPts val="600"/>
              </a:spcBef>
              <a:buClrTx/>
              <a:buSzPct val="125000"/>
              <a:buFont typeface="Arial" panose="020B0604020202020204" pitchFamily="34" charset="0"/>
              <a:buChar char="•"/>
              <a:defRPr sz="1200">
                <a:solidFill>
                  <a:schemeClr val="bg1"/>
                </a:solidFill>
              </a:defRPr>
            </a:lvl4pPr>
            <a:lvl5pPr marL="228600" indent="-228600" algn="l">
              <a:spcBef>
                <a:spcPts val="600"/>
              </a:spcBef>
              <a:buClrTx/>
              <a:buSzPct val="125000"/>
              <a:buFont typeface="Arial" panose="020B0604020202020204" pitchFamily="34" charset="0"/>
              <a:buChar char="•"/>
              <a:defRPr sz="1200">
                <a:solidFill>
                  <a:schemeClr val="bg1"/>
                </a:solidFill>
              </a:defRPr>
            </a:lvl5pPr>
            <a:lvl6pPr marL="228600" indent="-228600" algn="l">
              <a:spcBef>
                <a:spcPts val="600"/>
              </a:spcBef>
              <a:buClrTx/>
              <a:buSzPct val="125000"/>
              <a:buFont typeface="Arial" panose="020B0604020202020204" pitchFamily="34" charset="0"/>
              <a:buChar char="•"/>
              <a:defRPr sz="1200">
                <a:solidFill>
                  <a:schemeClr val="bg1"/>
                </a:solidFill>
              </a:defRPr>
            </a:lvl6pPr>
            <a:lvl7pPr marL="228600" indent="-228600" algn="l">
              <a:spcBef>
                <a:spcPts val="600"/>
              </a:spcBef>
              <a:buClrTx/>
              <a:buSzPct val="125000"/>
              <a:buFont typeface="Arial" panose="020B0604020202020204" pitchFamily="34" charset="0"/>
              <a:buChar char="•"/>
              <a:defRPr sz="1200">
                <a:solidFill>
                  <a:schemeClr val="bg1"/>
                </a:solidFill>
              </a:defRPr>
            </a:lvl7pPr>
            <a:lvl8pPr marL="228600" indent="-228600" algn="l">
              <a:spcBef>
                <a:spcPts val="600"/>
              </a:spcBef>
              <a:buClrTx/>
              <a:buSzPct val="125000"/>
              <a:buFont typeface="Arial" panose="020B0604020202020204" pitchFamily="34" charset="0"/>
              <a:buChar char="•"/>
              <a:defRPr sz="1200">
                <a:solidFill>
                  <a:schemeClr val="bg1"/>
                </a:solidFill>
              </a:defRPr>
            </a:lvl8pPr>
            <a:lvl9pPr marL="228600" indent="-228600" algn="l">
              <a:spcBef>
                <a:spcPts val="600"/>
              </a:spcBef>
              <a:buClrTx/>
              <a:buSzPct val="125000"/>
              <a:buFont typeface="Arial" panose="020B0604020202020204" pitchFamily="34" charset="0"/>
              <a:buChar char="•"/>
              <a:defRPr sz="12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2020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997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ue Cover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69790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defRPr>
            </a:lvl6pPr>
            <a:lvl7pPr marL="0" indent="0">
              <a:buClrTx/>
              <a:buNone/>
              <a:defRPr sz="1200" i="1">
                <a:solidFill>
                  <a:schemeClr val="tx1"/>
                </a:solidFill>
              </a:defRPr>
            </a:lvl7pPr>
            <a:lvl8pPr marL="0" indent="0">
              <a:buClrTx/>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5486400" y="4800600"/>
            <a:ext cx="914400" cy="155448"/>
          </a:xfrm>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smtClean="0"/>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54909" y="4753617"/>
            <a:ext cx="2009169" cy="236038"/>
          </a:xfrm>
          <a:prstGeom prst="rect">
            <a:avLst/>
          </a:prstGeom>
        </p:spPr>
      </p:pic>
    </p:spTree>
    <p:extLst>
      <p:ext uri="{BB962C8B-B14F-4D97-AF65-F5344CB8AC3E}">
        <p14:creationId xmlns:p14="http://schemas.microsoft.com/office/powerpoint/2010/main" val="38806166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tx1"/>
                </a:solidFill>
              </a:defRPr>
            </a:lvl1pPr>
          </a:lstStyle>
          <a:p>
            <a:r>
              <a:rPr lang="en-US" dirty="0" smtClean="0"/>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54909" y="4753617"/>
            <a:ext cx="2009169" cy="236038"/>
          </a:xfrm>
          <a:prstGeom prst="rect">
            <a:avLst/>
          </a:prstGeom>
        </p:spPr>
      </p:pic>
    </p:spTree>
    <p:extLst>
      <p:ext uri="{BB962C8B-B14F-4D97-AF65-F5344CB8AC3E}">
        <p14:creationId xmlns:p14="http://schemas.microsoft.com/office/powerpoint/2010/main" val="18145743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1"/>
            <a:ext cx="9144000" cy="515112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457200" y="1340196"/>
            <a:ext cx="5029200" cy="1403589"/>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457200" y="3118106"/>
            <a:ext cx="50292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38041"/>
            <a:ext cx="50292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smtClean="0"/>
              <a:t>© 2020 Cognizant</a:t>
            </a:r>
            <a:endParaRPr lang="en-US" dirty="0"/>
          </a:p>
        </p:txBody>
      </p: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457202" y="384048"/>
            <a:ext cx="2385905" cy="512064"/>
          </a:xfrm>
          <a:prstGeom prst="rect">
            <a:avLst/>
          </a:prstGeom>
        </p:spPr>
      </p:pic>
      <p:cxnSp>
        <p:nvCxnSpPr>
          <p:cNvPr id="9" name="Straight Connector 8">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5189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hasCustomPrompt="1"/>
          </p:nvPr>
        </p:nvSpPr>
        <p:spPr/>
        <p:txBody>
          <a:bodyPr/>
          <a:lstStyle>
            <a:lvl1pPr>
              <a:defRPr>
                <a:solidFill>
                  <a:schemeClr val="bg1"/>
                </a:solidFill>
              </a:defRPr>
            </a:lvl1pPr>
          </a:lstStyle>
          <a:p>
            <a:r>
              <a:rPr lang="en-US" dirty="0" smtClean="0"/>
              <a:t>Agenda</a:t>
            </a:r>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dirty="0" smtClean="0"/>
              <a:t>© 2020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384946" y="4690872"/>
            <a:ext cx="838415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3764194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 y="0"/>
            <a:ext cx="923827" cy="51435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490472" y="1225296"/>
            <a:ext cx="6720840" cy="1719072"/>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smtClean="0"/>
              <a:t>Edit Master text styles</a:t>
            </a:r>
          </a:p>
          <a:p>
            <a:pPr lvl="1"/>
            <a:r>
              <a:rPr lang="en-US" dirty="0" smtClean="0"/>
              <a:t>Second level</a:t>
            </a:r>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490471" y="4800600"/>
            <a:ext cx="4572000" cy="155448"/>
          </a:xfrm>
        </p:spPr>
        <p:txBody>
          <a:bodyPr/>
          <a:lstStyle>
            <a:lvl1pPr>
              <a:defRPr>
                <a:solidFill>
                  <a:schemeClr val="tx1"/>
                </a:solidFill>
              </a:defRPr>
            </a:lvl1pPr>
          </a:lstStyle>
          <a:p>
            <a:r>
              <a:rPr lang="en-US" dirty="0" smtClean="0"/>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490471" y="109728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1766022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168898" y="60512"/>
            <a:ext cx="8423777" cy="463566"/>
          </a:xfrm>
        </p:spPr>
        <p:txBody>
          <a:bodyPr anchor="ctr"/>
          <a:lstStyle/>
          <a:p>
            <a:r>
              <a:rPr lang="en-US" dirty="0" smtClean="0"/>
              <a:t>Click to edit Master title style</a:t>
            </a:r>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dirty="0" smtClean="0"/>
              <a:t>© 2020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lvl1pPr>
              <a:defRPr>
                <a:solidFill>
                  <a:schemeClr val="accent2"/>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379926" y="4690872"/>
            <a:ext cx="838415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9596160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557784" y="1097280"/>
            <a:ext cx="6720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1682540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557784" y="4800600"/>
            <a:ext cx="4572000" cy="1554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dirty="0" smtClean="0"/>
              <a:t>© 2020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310896" y="4800600"/>
            <a:ext cx="228600" cy="155448"/>
          </a:xfrm>
        </p:spPr>
        <p:txBody>
          <a:bodyPr/>
          <a:lstStyle>
            <a:lvl1pPr>
              <a:defRPr>
                <a:solidFill>
                  <a:schemeClr val="bg1"/>
                </a:solidFill>
              </a:defRPr>
            </a:lvl1pPr>
          </a:lstStyle>
          <a:p>
            <a:fld id="{2EFEF571-C9B4-4D92-A7F7-315B894862A8}" type="slidenum">
              <a:rPr lang="en-US" smtClean="0"/>
              <a:pPr/>
              <a:t>‹#›</a:t>
            </a:fld>
            <a:endParaRPr lang="en-US" dirty="0"/>
          </a:p>
        </p:txBody>
      </p: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7485914" y="4780026"/>
            <a:ext cx="1278163" cy="274320"/>
          </a:xfrm>
          <a:prstGeom prst="rect">
            <a:avLst/>
          </a:prstGeom>
        </p:spPr>
      </p:pic>
    </p:spTree>
    <p:extLst>
      <p:ext uri="{BB962C8B-B14F-4D97-AF65-F5344CB8AC3E}">
        <p14:creationId xmlns:p14="http://schemas.microsoft.com/office/powerpoint/2010/main" val="36763363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6727" y="5977"/>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3588155" y="-972272"/>
            <a:ext cx="184731" cy="584775"/>
          </a:xfrm>
          <a:prstGeom prst="rect">
            <a:avLst/>
          </a:prstGeom>
          <a:noFill/>
        </p:spPr>
        <p:txBody>
          <a:bodyPr wrap="none" rtlCol="0">
            <a:spAutoFit/>
          </a:bodyPr>
          <a:lstStyle/>
          <a:p>
            <a:endParaRPr lang="en-US" sz="3200" dirty="0">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611139"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6294700" y="384048"/>
            <a:ext cx="2385905" cy="512064"/>
          </a:xfrm>
          <a:prstGeom prst="rect">
            <a:avLst/>
          </a:prstGeom>
        </p:spPr>
      </p:pic>
    </p:spTree>
    <p:extLst>
      <p:ext uri="{BB962C8B-B14F-4D97-AF65-F5344CB8AC3E}">
        <p14:creationId xmlns:p14="http://schemas.microsoft.com/office/powerpoint/2010/main" val="33427357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4451986"/>
            <a:ext cx="9144000" cy="691515"/>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5"/>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457200" y="4757277"/>
            <a:ext cx="5029200" cy="115416"/>
          </a:xfrm>
        </p:spPr>
        <p:txBody>
          <a:bodyPr>
            <a:spAutoFit/>
          </a:bodyPr>
          <a:lstStyle>
            <a:lvl1pPr>
              <a:defRPr sz="750">
                <a:solidFill>
                  <a:schemeClr val="bg1"/>
                </a:solidFill>
              </a:defRPr>
            </a:lvl1pPr>
            <a:lvl2pPr marL="0" indent="0">
              <a:defRPr sz="750">
                <a:solidFill>
                  <a:schemeClr val="bg1"/>
                </a:solidFill>
              </a:defRPr>
            </a:lvl2pPr>
            <a:lvl3pPr marL="0" indent="0">
              <a:defRPr sz="750">
                <a:solidFill>
                  <a:schemeClr val="bg1"/>
                </a:solidFill>
              </a:defRPr>
            </a:lvl3pPr>
            <a:lvl4pPr marL="0" indent="0">
              <a:defRPr sz="750">
                <a:solidFill>
                  <a:schemeClr val="bg1"/>
                </a:solidFill>
              </a:defRPr>
            </a:lvl4pPr>
            <a:lvl5pPr marL="0" indent="0">
              <a:defRPr sz="750">
                <a:solidFill>
                  <a:schemeClr val="bg1"/>
                </a:solidFill>
              </a:defRPr>
            </a:lvl5pPr>
            <a:lvl6pPr marL="0" indent="0">
              <a:defRPr sz="750">
                <a:solidFill>
                  <a:schemeClr val="bg1"/>
                </a:solidFill>
              </a:defRPr>
            </a:lvl6pPr>
            <a:lvl7pPr marL="0" indent="0">
              <a:defRPr sz="750">
                <a:solidFill>
                  <a:schemeClr val="bg1"/>
                </a:solidFill>
              </a:defRPr>
            </a:lvl7pPr>
            <a:lvl8pPr marL="0" indent="0">
              <a:defRPr sz="750">
                <a:solidFill>
                  <a:schemeClr val="bg1"/>
                </a:solidFill>
              </a:defRPr>
            </a:lvl8pPr>
            <a:lvl9pPr marL="0" indent="0">
              <a:defRPr sz="750">
                <a:solidFill>
                  <a:schemeClr val="bg1"/>
                </a:solidFill>
              </a:defRPr>
            </a:lvl9pPr>
          </a:lstStyle>
          <a:p>
            <a:r>
              <a:rPr lang="en-US" dirty="0" smtClean="0"/>
              <a:t>© 2020 Cognizant</a:t>
            </a:r>
            <a:endParaRPr lang="en-US" dirty="0"/>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5371" y="75616"/>
            <a:ext cx="4889002" cy="1109474"/>
          </a:xfrm>
          <a:prstGeom prst="rect">
            <a:avLst/>
          </a:prstGeom>
        </p:spPr>
      </p:pic>
    </p:spTree>
    <p:extLst>
      <p:ext uri="{BB962C8B-B14F-4D97-AF65-F5344CB8AC3E}">
        <p14:creationId xmlns:p14="http://schemas.microsoft.com/office/powerpoint/2010/main" val="5647518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1000">
                <a:solidFill>
                  <a:schemeClr val="tx1"/>
                </a:solidFill>
              </a:defRPr>
            </a:lvl1pPr>
          </a:lstStyle>
          <a:p>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smtClean="0"/>
              <a:t>© 2019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1422930743"/>
      </p:ext>
    </p:extLst>
  </p:cSld>
  <p:clrMap bg1="lt1" tx1="dk1" bg2="lt2" tx2="dk2" accent1="accent1" accent2="accent2" accent3="accent3" accent4="accent4" accent5="accent5" accent6="accent6" hlink="hlink" folHlink="folHlink"/>
  <p:sldLayoutIdLst>
    <p:sldLayoutId id="2147483812" r:id="rId1"/>
    <p:sldLayoutId id="2147483810" r:id="rId2"/>
    <p:sldLayoutId id="2147483725" r:id="rId3"/>
    <p:sldLayoutId id="2147483797" r:id="rId4"/>
    <p:sldLayoutId id="2147483709" r:id="rId5"/>
    <p:sldLayoutId id="2147483798" r:id="rId6"/>
    <p:sldLayoutId id="2147483799" r:id="rId7"/>
    <p:sldLayoutId id="2147483672" r:id="rId8"/>
  </p:sldLayoutIdLst>
  <p:hf hd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40080" y="4800600"/>
            <a:ext cx="4572000" cy="155448"/>
          </a:xfrm>
          <a:prstGeom prst="rect">
            <a:avLst/>
          </a:prstGeom>
        </p:spPr>
        <p:txBody>
          <a:bodyPr vert="horz" lIns="0" tIns="0" rIns="0" bIns="0" rtlCol="0" anchor="ctr"/>
          <a:lstStyle>
            <a:lvl1pPr algn="l">
              <a:defRPr sz="750">
                <a:solidFill>
                  <a:schemeClr val="tx1"/>
                </a:solidFill>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r>
              <a:rPr lang="en-US" dirty="0" smtClean="0"/>
              <a:t>© 2020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4048" y="4800600"/>
            <a:ext cx="228600" cy="155448"/>
          </a:xfrm>
          <a:prstGeom prst="rect">
            <a:avLst/>
          </a:prstGeom>
        </p:spPr>
        <p:txBody>
          <a:bodyPr vert="horz" lIns="0" tIns="0" rIns="0" bIns="0" rtlCol="0" anchor="ctr"/>
          <a:lstStyle>
            <a:lvl1pPr algn="l">
              <a:defRPr sz="9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378466530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40" r:id="rId4"/>
    <p:sldLayoutId id="2147483841" r:id="rId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89BA5-003D-4606-9AE8-D61C2BE801A7}"/>
              </a:ext>
            </a:extLst>
          </p:cNvPr>
          <p:cNvSpPr>
            <a:spLocks noGrp="1"/>
          </p:cNvSpPr>
          <p:nvPr>
            <p:ph type="ctrTitle"/>
          </p:nvPr>
        </p:nvSpPr>
        <p:spPr>
          <a:xfrm>
            <a:off x="457199" y="2041990"/>
            <a:ext cx="5475767" cy="701795"/>
          </a:xfrm>
        </p:spPr>
        <p:txBody>
          <a:bodyPr/>
          <a:lstStyle/>
          <a:p>
            <a:r>
              <a:rPr lang="en-US" dirty="0" smtClean="0"/>
              <a:t>V10 </a:t>
            </a:r>
            <a:r>
              <a:rPr lang="en-US" dirty="0" smtClean="0"/>
              <a:t>Configuration</a:t>
            </a:r>
            <a:endParaRPr lang="en-US" dirty="0"/>
          </a:p>
        </p:txBody>
      </p:sp>
      <p:sp>
        <p:nvSpPr>
          <p:cNvPr id="4" name="Subtitle 3">
            <a:extLst>
              <a:ext uri="{FF2B5EF4-FFF2-40B4-BE49-F238E27FC236}">
                <a16:creationId xmlns:a16="http://schemas.microsoft.com/office/drawing/2014/main" id="{5FB82D1F-7C95-47DF-91EF-DD59692DB27D}"/>
              </a:ext>
            </a:extLst>
          </p:cNvPr>
          <p:cNvSpPr>
            <a:spLocks noGrp="1"/>
          </p:cNvSpPr>
          <p:nvPr>
            <p:ph type="subTitle" idx="1"/>
          </p:nvPr>
        </p:nvSpPr>
        <p:spPr>
          <a:xfrm>
            <a:off x="457200" y="3300224"/>
            <a:ext cx="5029200" cy="369332"/>
          </a:xfrm>
        </p:spPr>
        <p:txBody>
          <a:bodyPr/>
          <a:lstStyle/>
          <a:p>
            <a:r>
              <a:rPr lang="en-US" dirty="0" smtClean="0"/>
              <a:t>Configuring Services</a:t>
            </a:r>
            <a:endParaRPr lang="en-US" dirty="0"/>
          </a:p>
        </p:txBody>
      </p:sp>
    </p:spTree>
    <p:extLst>
      <p:ext uri="{BB962C8B-B14F-4D97-AF65-F5344CB8AC3E}">
        <p14:creationId xmlns:p14="http://schemas.microsoft.com/office/powerpoint/2010/main" val="2048661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Service details (conceptual)</a:t>
            </a:r>
            <a:endParaRPr lang="en-US" dirty="0">
              <a:solidFill>
                <a:srgbClr val="FFFF00"/>
              </a:solidFill>
            </a:endParaRPr>
          </a:p>
        </p:txBody>
      </p:sp>
      <p:sp>
        <p:nvSpPr>
          <p:cNvPr id="4" name="Rectangle 3"/>
          <p:cNvSpPr/>
          <p:nvPr/>
        </p:nvSpPr>
        <p:spPr>
          <a:xfrm>
            <a:off x="0" y="879582"/>
            <a:ext cx="5330757" cy="2585323"/>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Services are linked to service request types using the file venodorservicedetails.xml, which lists specialist service types</a:t>
            </a:r>
          </a:p>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Each </a:t>
            </a:r>
            <a:r>
              <a:rPr lang="en-US" sz="1800" dirty="0" err="1" smtClean="0">
                <a:solidFill>
                  <a:schemeClr val="bg1"/>
                </a:solidFill>
                <a:latin typeface="Arial" panose="020B0604020202020204" pitchFamily="34" charset="0"/>
                <a:cs typeface="Arial" panose="020B0604020202020204" pitchFamily="34" charset="0"/>
              </a:rPr>
              <a:t>SpecialistService</a:t>
            </a:r>
            <a:r>
              <a:rPr lang="en-US" sz="1800" dirty="0" smtClean="0">
                <a:solidFill>
                  <a:schemeClr val="bg1"/>
                </a:solidFill>
                <a:latin typeface="Arial" panose="020B0604020202020204" pitchFamily="34" charset="0"/>
                <a:cs typeface="Arial" panose="020B0604020202020204" pitchFamily="34" charset="0"/>
              </a:rPr>
              <a:t> with no child must at least one linked </a:t>
            </a:r>
            <a:r>
              <a:rPr lang="en-US" sz="1800" dirty="0" err="1" smtClean="0">
                <a:solidFill>
                  <a:schemeClr val="bg1"/>
                </a:solidFill>
                <a:latin typeface="Arial" panose="020B0604020202020204" pitchFamily="34" charset="0"/>
                <a:cs typeface="Arial" panose="020B0604020202020204" pitchFamily="34" charset="0"/>
              </a:rPr>
              <a:t>ServiceRequestKind</a:t>
            </a:r>
            <a:endParaRPr lang="en-US" sz="1800" dirty="0" smtClean="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Each </a:t>
            </a:r>
            <a:r>
              <a:rPr lang="en-US" sz="1800" dirty="0" err="1" smtClean="0">
                <a:solidFill>
                  <a:schemeClr val="bg1"/>
                </a:solidFill>
                <a:latin typeface="Arial" panose="020B0604020202020204" pitchFamily="34" charset="0"/>
                <a:cs typeface="Arial" panose="020B0604020202020204" pitchFamily="34" charset="0"/>
              </a:rPr>
              <a:t>SpecialistSerivce</a:t>
            </a:r>
            <a:r>
              <a:rPr lang="en-US" sz="1800" dirty="0" smtClean="0">
                <a:solidFill>
                  <a:schemeClr val="bg1"/>
                </a:solidFill>
                <a:latin typeface="Arial" panose="020B0604020202020204" pitchFamily="34" charset="0"/>
                <a:cs typeface="Arial" panose="020B0604020202020204" pitchFamily="34" charset="0"/>
              </a:rPr>
              <a:t> with no parent must have at least one linked </a:t>
            </a:r>
            <a:r>
              <a:rPr lang="en-US" sz="1800" dirty="0" err="1" smtClean="0">
                <a:solidFill>
                  <a:schemeClr val="bg1"/>
                </a:solidFill>
                <a:latin typeface="Arial" panose="020B0604020202020204" pitchFamily="34" charset="0"/>
                <a:cs typeface="Arial" panose="020B0604020202020204" pitchFamily="34" charset="0"/>
              </a:rPr>
              <a:t>IncidentType</a:t>
            </a:r>
            <a:endParaRPr lang="en-US" sz="1800" dirty="0" smtClean="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r>
              <a:rPr lang="en-US" sz="1800" dirty="0" err="1" smtClean="0">
                <a:solidFill>
                  <a:schemeClr val="bg1"/>
                </a:solidFill>
                <a:latin typeface="Arial" panose="020B0604020202020204" pitchFamily="34" charset="0"/>
                <a:cs typeface="Arial" panose="020B0604020202020204" pitchFamily="34" charset="0"/>
              </a:rPr>
              <a:t>SerivceRequestKinds</a:t>
            </a:r>
            <a:r>
              <a:rPr lang="en-US" sz="1800" dirty="0" smtClean="0">
                <a:solidFill>
                  <a:schemeClr val="bg1"/>
                </a:solidFill>
                <a:latin typeface="Arial" panose="020B0604020202020204" pitchFamily="34" charset="0"/>
                <a:cs typeface="Arial" panose="020B0604020202020204" pitchFamily="34" charset="0"/>
              </a:rPr>
              <a:t> are generally </a:t>
            </a:r>
            <a:r>
              <a:rPr lang="en-US" sz="1800" dirty="0" err="1" smtClean="0">
                <a:solidFill>
                  <a:schemeClr val="bg1"/>
                </a:solidFill>
                <a:latin typeface="Arial" panose="020B0604020202020204" pitchFamily="34" charset="0"/>
                <a:cs typeface="Arial" panose="020B0604020202020204" pitchFamily="34" charset="0"/>
              </a:rPr>
              <a:t>deinfed</a:t>
            </a:r>
            <a:r>
              <a:rPr lang="en-US" sz="1800" dirty="0" smtClean="0">
                <a:solidFill>
                  <a:schemeClr val="bg1"/>
                </a:solidFill>
                <a:latin typeface="Arial" panose="020B0604020202020204" pitchFamily="34" charset="0"/>
                <a:cs typeface="Arial" panose="020B0604020202020204" pitchFamily="34" charset="0"/>
              </a:rPr>
              <a:t> before </a:t>
            </a:r>
            <a:r>
              <a:rPr lang="en-US" sz="1800" dirty="0" err="1" smtClean="0">
                <a:solidFill>
                  <a:schemeClr val="bg1"/>
                </a:solidFill>
                <a:latin typeface="Arial" panose="020B0604020202020204" pitchFamily="34" charset="0"/>
                <a:cs typeface="Arial" panose="020B0604020202020204" pitchFamily="34" charset="0"/>
              </a:rPr>
              <a:t>IncidentTypes</a:t>
            </a:r>
            <a:r>
              <a:rPr lang="en-US" sz="1800" dirty="0" smtClean="0">
                <a:solidFill>
                  <a:schemeClr val="bg1"/>
                </a:solidFill>
                <a:latin typeface="Arial" panose="020B0604020202020204" pitchFamily="34" charset="0"/>
                <a:cs typeface="Arial" panose="020B0604020202020204" pitchFamily="34" charset="0"/>
              </a:rPr>
              <a:t> </a:t>
            </a:r>
          </a:p>
        </p:txBody>
      </p:sp>
      <p:pic>
        <p:nvPicPr>
          <p:cNvPr id="5" name="Picture 4"/>
          <p:cNvPicPr>
            <a:picLocks noChangeAspect="1"/>
          </p:cNvPicPr>
          <p:nvPr/>
        </p:nvPicPr>
        <p:blipFill>
          <a:blip r:embed="rId3"/>
          <a:stretch>
            <a:fillRect/>
          </a:stretch>
        </p:blipFill>
        <p:spPr>
          <a:xfrm>
            <a:off x="5836589" y="600411"/>
            <a:ext cx="2658482" cy="3752459"/>
          </a:xfrm>
          <a:prstGeom prst="rect">
            <a:avLst/>
          </a:prstGeom>
        </p:spPr>
      </p:pic>
    </p:spTree>
    <p:extLst>
      <p:ext uri="{BB962C8B-B14F-4D97-AF65-F5344CB8AC3E}">
        <p14:creationId xmlns:p14="http://schemas.microsoft.com/office/powerpoint/2010/main" val="3816290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vendorserivcedetails.xml  - request kinds</a:t>
            </a:r>
            <a:endParaRPr lang="en-US" dirty="0">
              <a:solidFill>
                <a:srgbClr val="FFFF00"/>
              </a:solidFill>
            </a:endParaRPr>
          </a:p>
        </p:txBody>
      </p:sp>
      <p:sp>
        <p:nvSpPr>
          <p:cNvPr id="4" name="Rectangle 3"/>
          <p:cNvSpPr/>
          <p:nvPr/>
        </p:nvSpPr>
        <p:spPr>
          <a:xfrm>
            <a:off x="0" y="879583"/>
            <a:ext cx="9144000" cy="615553"/>
          </a:xfrm>
          <a:prstGeom prst="rect">
            <a:avLst/>
          </a:prstGeom>
        </p:spPr>
        <p:txBody>
          <a:bodyPr wrap="square">
            <a:spAutoFit/>
          </a:bodyPr>
          <a:lstStyle/>
          <a:p>
            <a:pPr marL="285750" indent="-285750">
              <a:buFont typeface="Arial" panose="020B0604020202020204" pitchFamily="34" charset="0"/>
              <a:buChar char="•"/>
            </a:pPr>
            <a:r>
              <a:rPr lang="en-US" sz="1800" dirty="0" err="1" smtClean="0">
                <a:solidFill>
                  <a:schemeClr val="bg1"/>
                </a:solidFill>
                <a:latin typeface="Arial" panose="020B0604020202020204" pitchFamily="34" charset="0"/>
                <a:cs typeface="Arial" panose="020B0604020202020204" pitchFamily="34" charset="0"/>
              </a:rPr>
              <a:t>SpecialistServiceCompatibleServiceRequestKind</a:t>
            </a:r>
            <a:r>
              <a:rPr lang="en-US" sz="1800" dirty="0" smtClean="0">
                <a:solidFill>
                  <a:schemeClr val="bg1"/>
                </a:solidFill>
                <a:latin typeface="Arial" panose="020B0604020202020204" pitchFamily="34" charset="0"/>
                <a:cs typeface="Arial" panose="020B0604020202020204" pitchFamily="34" charset="0"/>
              </a:rPr>
              <a:t> defines handling of service requests</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436528" y="1784699"/>
            <a:ext cx="8139838" cy="1950721"/>
          </a:xfrm>
          <a:prstGeom prst="rect">
            <a:avLst/>
          </a:prstGeom>
        </p:spPr>
      </p:pic>
    </p:spTree>
    <p:extLst>
      <p:ext uri="{BB962C8B-B14F-4D97-AF65-F5344CB8AC3E}">
        <p14:creationId xmlns:p14="http://schemas.microsoft.com/office/powerpoint/2010/main" val="914115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vendorservicedetails.xml – incident kinds</a:t>
            </a:r>
            <a:endParaRPr lang="en-US" dirty="0">
              <a:solidFill>
                <a:srgbClr val="FFFF00"/>
              </a:solidFill>
            </a:endParaRPr>
          </a:p>
        </p:txBody>
      </p:sp>
      <p:sp>
        <p:nvSpPr>
          <p:cNvPr id="4" name="Rectangle 3"/>
          <p:cNvSpPr/>
          <p:nvPr/>
        </p:nvSpPr>
        <p:spPr>
          <a:xfrm>
            <a:off x="0" y="879583"/>
            <a:ext cx="8770374" cy="892552"/>
          </a:xfrm>
          <a:prstGeom prst="rect">
            <a:avLst/>
          </a:prstGeom>
        </p:spPr>
        <p:txBody>
          <a:bodyPr wrap="square">
            <a:spAutoFit/>
          </a:bodyPr>
          <a:lstStyle/>
          <a:p>
            <a:pPr marL="285750" indent="-285750">
              <a:buFont typeface="Arial" panose="020B0604020202020204" pitchFamily="34" charset="0"/>
              <a:buChar char="•"/>
            </a:pPr>
            <a:r>
              <a:rPr lang="en-US" sz="1800" dirty="0" err="1" smtClean="0">
                <a:solidFill>
                  <a:schemeClr val="bg1"/>
                </a:solidFill>
                <a:latin typeface="Arial" panose="020B0604020202020204" pitchFamily="34" charset="0"/>
                <a:cs typeface="Arial" panose="020B0604020202020204" pitchFamily="34" charset="0"/>
              </a:rPr>
              <a:t>SpecialistServiceCompatibleIncidentKind</a:t>
            </a:r>
            <a:r>
              <a:rPr lang="en-US" sz="1800" dirty="0" smtClean="0">
                <a:solidFill>
                  <a:schemeClr val="bg1"/>
                </a:solidFill>
                <a:latin typeface="Arial" panose="020B0604020202020204" pitchFamily="34" charset="0"/>
                <a:cs typeface="Arial" panose="020B0604020202020204" pitchFamily="34" charset="0"/>
              </a:rPr>
              <a:t> defines incident subtypes applicable to a given service type</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343327" y="2033745"/>
            <a:ext cx="8427047" cy="1487668"/>
          </a:xfrm>
          <a:prstGeom prst="rect">
            <a:avLst/>
          </a:prstGeom>
        </p:spPr>
      </p:pic>
    </p:spTree>
    <p:extLst>
      <p:ext uri="{BB962C8B-B14F-4D97-AF65-F5344CB8AC3E}">
        <p14:creationId xmlns:p14="http://schemas.microsoft.com/office/powerpoint/2010/main" val="3319424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Linking the vendor service tree to the vendor service details</a:t>
            </a:r>
            <a:endParaRPr lang="en-US" dirty="0">
              <a:solidFill>
                <a:srgbClr val="FFFF00"/>
              </a:solidFill>
            </a:endParaRPr>
          </a:p>
        </p:txBody>
      </p:sp>
      <p:pic>
        <p:nvPicPr>
          <p:cNvPr id="2" name="Picture 1"/>
          <p:cNvPicPr>
            <a:picLocks noChangeAspect="1"/>
          </p:cNvPicPr>
          <p:nvPr/>
        </p:nvPicPr>
        <p:blipFill>
          <a:blip r:embed="rId3"/>
          <a:stretch>
            <a:fillRect/>
          </a:stretch>
        </p:blipFill>
        <p:spPr>
          <a:xfrm>
            <a:off x="254693" y="994045"/>
            <a:ext cx="8571283" cy="3383401"/>
          </a:xfrm>
          <a:prstGeom prst="rect">
            <a:avLst/>
          </a:prstGeom>
        </p:spPr>
      </p:pic>
    </p:spTree>
    <p:extLst>
      <p:ext uri="{BB962C8B-B14F-4D97-AF65-F5344CB8AC3E}">
        <p14:creationId xmlns:p14="http://schemas.microsoft.com/office/powerpoint/2010/main" val="970734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Two Important notes</a:t>
            </a:r>
            <a:endParaRPr lang="en-US" dirty="0">
              <a:solidFill>
                <a:srgbClr val="FFFF00"/>
              </a:solidFill>
            </a:endParaRPr>
          </a:p>
        </p:txBody>
      </p:sp>
      <p:sp>
        <p:nvSpPr>
          <p:cNvPr id="4" name="Rectangle 3"/>
          <p:cNvSpPr/>
          <p:nvPr/>
        </p:nvSpPr>
        <p:spPr>
          <a:xfrm>
            <a:off x="0" y="879583"/>
            <a:ext cx="8770374" cy="2277547"/>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When you finished editing and importing vendorservicetree.xml and vendorservicedetails.xml, you must restart ClaimCenter ( and ContactManager in the case of vendorservicetree.xml) for the changes take effect</a:t>
            </a:r>
          </a:p>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If you add child node to a node whose service type has previously been assigned to any service providers, then importing vendorservicetree.xml will cause </a:t>
            </a:r>
            <a:r>
              <a:rPr lang="en-US" sz="1800" dirty="0" err="1" smtClean="0">
                <a:solidFill>
                  <a:schemeClr val="bg1"/>
                </a:solidFill>
                <a:latin typeface="Arial" panose="020B0604020202020204" pitchFamily="34" charset="0"/>
                <a:cs typeface="Arial" panose="020B0604020202020204" pitchFamily="34" charset="0"/>
              </a:rPr>
              <a:t>errots</a:t>
            </a:r>
            <a:r>
              <a:rPr lang="en-US" sz="1800" dirty="0" smtClean="0">
                <a:solidFill>
                  <a:schemeClr val="bg1"/>
                </a:solidFill>
                <a:latin typeface="Arial" panose="020B0604020202020204" pitchFamily="34" charset="0"/>
                <a:cs typeface="Arial" panose="020B0604020202020204" pitchFamily="34" charset="0"/>
              </a:rPr>
              <a:t> which must be corrected</a:t>
            </a:r>
            <a:endParaRPr lang="en-US" sz="1600" dirty="0" smtClean="0">
              <a:solidFill>
                <a:schemeClr val="bg1"/>
              </a:solidFill>
              <a:latin typeface="Arial" panose="020B0604020202020204" pitchFamily="34" charset="0"/>
              <a:cs typeface="Arial" panose="020B0604020202020204" pitchFamily="34" charset="0"/>
            </a:endParaRPr>
          </a:p>
          <a:p>
            <a:pPr lvl="1"/>
            <a:endParaRPr lang="en-US" sz="18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35981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257008" y="1264207"/>
            <a:ext cx="6466754" cy="1719072"/>
          </a:xfrm>
        </p:spPr>
        <p:txBody>
          <a:bodyPr/>
          <a:lstStyle/>
          <a:p>
            <a:r>
              <a:rPr lang="en-US" dirty="0" smtClean="0"/>
              <a:t>Configuring Services</a:t>
            </a:r>
            <a:endParaRPr lang="en-US" dirty="0"/>
          </a:p>
        </p:txBody>
      </p:sp>
      <p:sp>
        <p:nvSpPr>
          <p:cNvPr id="4" name="Slide Number Placeholder 3"/>
          <p:cNvSpPr>
            <a:spLocks noGrp="1"/>
          </p:cNvSpPr>
          <p:nvPr>
            <p:ph type="sldNum" sz="quarter" idx="16"/>
          </p:nvPr>
        </p:nvSpPr>
        <p:spPr/>
        <p:txBody>
          <a:bodyPr/>
          <a:lstStyle/>
          <a:p>
            <a:fld id="{2EFEF571-C9B4-4D92-A7F7-315B894862A8}" type="slidenum">
              <a:rPr lang="en-US" smtClean="0"/>
              <a:pPr/>
              <a:t>15</a:t>
            </a:fld>
            <a:endParaRPr lang="en-US" dirty="0"/>
          </a:p>
        </p:txBody>
      </p:sp>
    </p:spTree>
    <p:extLst>
      <p:ext uri="{BB962C8B-B14F-4D97-AF65-F5344CB8AC3E}">
        <p14:creationId xmlns:p14="http://schemas.microsoft.com/office/powerpoint/2010/main" val="4131950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dirty="0" smtClean="0">
                <a:solidFill>
                  <a:srgbClr val="FFFF00"/>
                </a:solidFill>
              </a:rPr>
              <a:t>Service Request History</a:t>
            </a:r>
            <a:endParaRPr lang="en-US" dirty="0">
              <a:solidFill>
                <a:srgbClr val="FFFF00"/>
              </a:solidFill>
            </a:endParaRPr>
          </a:p>
        </p:txBody>
      </p:sp>
      <p:sp>
        <p:nvSpPr>
          <p:cNvPr id="4" name="Rectangle 3"/>
          <p:cNvSpPr/>
          <p:nvPr/>
        </p:nvSpPr>
        <p:spPr>
          <a:xfrm>
            <a:off x="0" y="879583"/>
            <a:ext cx="8770374" cy="892552"/>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Changes to a service request are recorded and displayed on the History tab of the Services screen </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994247" y="1772135"/>
            <a:ext cx="5892935" cy="2704854"/>
          </a:xfrm>
          <a:prstGeom prst="rect">
            <a:avLst/>
          </a:prstGeom>
        </p:spPr>
      </p:pic>
    </p:spTree>
    <p:extLst>
      <p:ext uri="{BB962C8B-B14F-4D97-AF65-F5344CB8AC3E}">
        <p14:creationId xmlns:p14="http://schemas.microsoft.com/office/powerpoint/2010/main" val="1666345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Creating service request history</a:t>
            </a:r>
            <a:endParaRPr lang="en-US" dirty="0">
              <a:solidFill>
                <a:srgbClr val="FFFF00"/>
              </a:solidFill>
            </a:endParaRPr>
          </a:p>
        </p:txBody>
      </p:sp>
      <p:sp>
        <p:nvSpPr>
          <p:cNvPr id="4" name="Rectangle 3"/>
          <p:cNvSpPr/>
          <p:nvPr/>
        </p:nvSpPr>
        <p:spPr>
          <a:xfrm>
            <a:off x="0" y="879583"/>
            <a:ext cx="8770374" cy="1908215"/>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Service request history is created using the </a:t>
            </a:r>
            <a:r>
              <a:rPr lang="en-US" sz="1800" dirty="0" err="1" smtClean="0">
                <a:solidFill>
                  <a:schemeClr val="bg1"/>
                </a:solidFill>
                <a:latin typeface="Arial" panose="020B0604020202020204" pitchFamily="34" charset="0"/>
                <a:cs typeface="Arial" panose="020B0604020202020204" pitchFamily="34" charset="0"/>
              </a:rPr>
              <a:t>ServiceRequest.recodChange</a:t>
            </a:r>
            <a:r>
              <a:rPr lang="en-US" sz="1800" dirty="0" smtClean="0">
                <a:solidFill>
                  <a:schemeClr val="bg1"/>
                </a:solidFill>
                <a:latin typeface="Arial" panose="020B0604020202020204" pitchFamily="34" charset="0"/>
                <a:cs typeface="Arial" panose="020B0604020202020204" pitchFamily="34" charset="0"/>
              </a:rPr>
              <a:t> () method</a:t>
            </a:r>
          </a:p>
          <a:p>
            <a:pPr marL="895335" lvl="1" indent="-285750">
              <a:buFont typeface="Arial" panose="020B0604020202020204" pitchFamily="34" charset="0"/>
              <a:buChar char="•"/>
            </a:pPr>
            <a:endParaRPr lang="en-US" sz="1800" dirty="0" smtClean="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endParaRPr lang="en-US" sz="1600" dirty="0" smtClean="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Returns a </a:t>
            </a:r>
            <a:r>
              <a:rPr lang="en-US" sz="1600" dirty="0" err="1" smtClean="0">
                <a:solidFill>
                  <a:schemeClr val="bg1"/>
                </a:solidFill>
                <a:latin typeface="Arial" panose="020B0604020202020204" pitchFamily="34" charset="0"/>
                <a:cs typeface="Arial" panose="020B0604020202020204" pitchFamily="34" charset="0"/>
              </a:rPr>
              <a:t>ServiceRequestChange</a:t>
            </a:r>
            <a:r>
              <a:rPr lang="en-US" sz="1600" dirty="0" smtClean="0">
                <a:solidFill>
                  <a:schemeClr val="bg1"/>
                </a:solidFill>
                <a:latin typeface="Arial" panose="020B0604020202020204" pitchFamily="34" charset="0"/>
                <a:cs typeface="Arial" panose="020B0604020202020204" pitchFamily="34" charset="0"/>
              </a:rPr>
              <a:t> object, which provides the history record, with fields populated to indicate the changes made</a:t>
            </a: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995869" y="1507910"/>
            <a:ext cx="5829300" cy="371475"/>
          </a:xfrm>
          <a:prstGeom prst="rect">
            <a:avLst/>
          </a:prstGeom>
        </p:spPr>
      </p:pic>
      <p:pic>
        <p:nvPicPr>
          <p:cNvPr id="3" name="Picture 2"/>
          <p:cNvPicPr>
            <a:picLocks noChangeAspect="1"/>
          </p:cNvPicPr>
          <p:nvPr/>
        </p:nvPicPr>
        <p:blipFill>
          <a:blip r:embed="rId4"/>
          <a:stretch>
            <a:fillRect/>
          </a:stretch>
        </p:blipFill>
        <p:spPr>
          <a:xfrm>
            <a:off x="133315" y="3193818"/>
            <a:ext cx="8637059" cy="603806"/>
          </a:xfrm>
          <a:prstGeom prst="rect">
            <a:avLst/>
          </a:prstGeom>
        </p:spPr>
      </p:pic>
    </p:spTree>
    <p:extLst>
      <p:ext uri="{BB962C8B-B14F-4D97-AF65-F5344CB8AC3E}">
        <p14:creationId xmlns:p14="http://schemas.microsoft.com/office/powerpoint/2010/main" val="2873083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Service request metrics in the base application</a:t>
            </a:r>
            <a:endParaRPr lang="en-US" dirty="0">
              <a:solidFill>
                <a:srgbClr val="FFFF00"/>
              </a:solidFill>
            </a:endParaRPr>
          </a:p>
        </p:txBody>
      </p:sp>
      <p:sp>
        <p:nvSpPr>
          <p:cNvPr id="4" name="Rectangle 3"/>
          <p:cNvSpPr/>
          <p:nvPr/>
        </p:nvSpPr>
        <p:spPr>
          <a:xfrm>
            <a:off x="0" y="879583"/>
            <a:ext cx="8770374" cy="1692771"/>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ClaimCenter 10 provide six measurements on the status and timeliness of service request in the Metrics section of the Service screen</a:t>
            </a:r>
          </a:p>
          <a:p>
            <a:endParaRPr lang="en-US" sz="1600" dirty="0" smtClean="0">
              <a:solidFill>
                <a:schemeClr val="bg1"/>
              </a:solidFill>
              <a:latin typeface="Arial" panose="020B0604020202020204" pitchFamily="34" charset="0"/>
              <a:cs typeface="Arial" panose="020B0604020202020204" pitchFamily="34" charset="0"/>
            </a:endParaRPr>
          </a:p>
          <a:p>
            <a:pPr lvl="1"/>
            <a:endParaRPr lang="en-US" sz="1800" dirty="0">
              <a:solidFill>
                <a:schemeClr val="bg1"/>
              </a:solidFill>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Only the Metrics relevant to a given service request displayed</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948673" y="2710267"/>
            <a:ext cx="4607770" cy="2096724"/>
          </a:xfrm>
          <a:prstGeom prst="rect">
            <a:avLst/>
          </a:prstGeom>
        </p:spPr>
      </p:pic>
    </p:spTree>
    <p:extLst>
      <p:ext uri="{BB962C8B-B14F-4D97-AF65-F5344CB8AC3E}">
        <p14:creationId xmlns:p14="http://schemas.microsoft.com/office/powerpoint/2010/main" val="668470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Adding service request metrics</a:t>
            </a:r>
            <a:endParaRPr lang="en-US" dirty="0">
              <a:solidFill>
                <a:srgbClr val="FFFF00"/>
              </a:solidFill>
            </a:endParaRPr>
          </a:p>
        </p:txBody>
      </p:sp>
      <p:sp>
        <p:nvSpPr>
          <p:cNvPr id="4" name="Rectangle 3"/>
          <p:cNvSpPr/>
          <p:nvPr/>
        </p:nvSpPr>
        <p:spPr>
          <a:xfrm>
            <a:off x="0" y="879583"/>
            <a:ext cx="8770374" cy="2554545"/>
          </a:xfrm>
          <a:prstGeom prst="rect">
            <a:avLst/>
          </a:prstGeom>
        </p:spPr>
        <p:txBody>
          <a:bodyPr wrap="square">
            <a:spAutoFit/>
          </a:bodyPr>
          <a:lstStyle/>
          <a:p>
            <a:pPr marL="342900" indent="-342900">
              <a:lnSpc>
                <a:spcPct val="200000"/>
              </a:lnSpc>
              <a:buFont typeface="+mj-lt"/>
              <a:buAutoNum type="arabicPeriod"/>
            </a:pPr>
            <a:r>
              <a:rPr lang="en-US" sz="1800" dirty="0" smtClean="0">
                <a:solidFill>
                  <a:schemeClr val="bg1"/>
                </a:solidFill>
                <a:latin typeface="Arial" panose="020B0604020202020204" pitchFamily="34" charset="0"/>
                <a:cs typeface="Arial" panose="020B0604020202020204" pitchFamily="34" charset="0"/>
              </a:rPr>
              <a:t>Create a subtype for the new metric</a:t>
            </a:r>
          </a:p>
          <a:p>
            <a:pPr marL="342900" indent="-342900">
              <a:lnSpc>
                <a:spcPct val="200000"/>
              </a:lnSpc>
              <a:buFont typeface="+mj-lt"/>
              <a:buAutoNum type="arabicPeriod"/>
            </a:pPr>
            <a:r>
              <a:rPr lang="en-US" sz="1800" dirty="0" smtClean="0">
                <a:solidFill>
                  <a:schemeClr val="bg1"/>
                </a:solidFill>
                <a:latin typeface="Arial" panose="020B0604020202020204" pitchFamily="34" charset="0"/>
                <a:cs typeface="Arial" panose="020B0604020202020204" pitchFamily="34" charset="0"/>
              </a:rPr>
              <a:t>Add the new metric to the implementation class</a:t>
            </a:r>
          </a:p>
          <a:p>
            <a:pPr marL="342900" indent="-342900">
              <a:lnSpc>
                <a:spcPct val="200000"/>
              </a:lnSpc>
              <a:buFont typeface="+mj-lt"/>
              <a:buAutoNum type="arabicPeriod"/>
            </a:pPr>
            <a:r>
              <a:rPr lang="en-US" sz="1800" dirty="0" smtClean="0">
                <a:solidFill>
                  <a:schemeClr val="bg1"/>
                </a:solidFill>
                <a:latin typeface="Arial" panose="020B0604020202020204" pitchFamily="34" charset="0"/>
                <a:cs typeface="Arial" panose="020B0604020202020204" pitchFamily="34" charset="0"/>
              </a:rPr>
              <a:t>Test the changes</a:t>
            </a:r>
          </a:p>
          <a:p>
            <a:pPr marL="342900" indent="-342900">
              <a:lnSpc>
                <a:spcPct val="200000"/>
              </a:lnSpc>
              <a:buFont typeface="+mj-lt"/>
              <a:buAutoNum type="arabicPeriod"/>
            </a:pPr>
            <a:r>
              <a:rPr lang="en-US" sz="1800" dirty="0" smtClean="0">
                <a:solidFill>
                  <a:schemeClr val="bg1"/>
                </a:solidFill>
                <a:latin typeface="Arial" panose="020B0604020202020204" pitchFamily="34" charset="0"/>
                <a:cs typeface="Arial" panose="020B0604020202020204" pitchFamily="34" charset="0"/>
              </a:rPr>
              <a:t>For full details, see the Guidewire ClaimCenter Configuration Guide</a:t>
            </a:r>
            <a:endParaRPr lang="en-US" sz="18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2893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189BA5-003D-4606-9AE8-D61C2BE801A7}"/>
              </a:ext>
            </a:extLst>
          </p:cNvPr>
          <p:cNvSpPr>
            <a:spLocks noGrp="1"/>
          </p:cNvSpPr>
          <p:nvPr>
            <p:ph type="ctrTitle" idx="4294967295"/>
          </p:nvPr>
        </p:nvSpPr>
        <p:spPr>
          <a:xfrm>
            <a:off x="457200" y="1691187"/>
            <a:ext cx="6019800" cy="1052596"/>
          </a:xfrm>
        </p:spPr>
        <p:txBody>
          <a:bodyPr/>
          <a:lstStyle/>
          <a:p>
            <a:r>
              <a:rPr lang="en-US" dirty="0" smtClean="0"/>
              <a:t>Assessment Creation process</a:t>
            </a:r>
            <a:endParaRPr lang="en-US" dirty="0"/>
          </a:p>
        </p:txBody>
      </p:sp>
      <p:sp>
        <p:nvSpPr>
          <p:cNvPr id="6" name="Content Placeholder 3"/>
          <p:cNvSpPr txBox="1">
            <a:spLocks/>
          </p:cNvSpPr>
          <p:nvPr/>
        </p:nvSpPr>
        <p:spPr>
          <a:xfrm>
            <a:off x="254693" y="1084147"/>
            <a:ext cx="8385048" cy="3319272"/>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a:solidFill>
                  <a:schemeClr val="bg1"/>
                </a:solidFill>
              </a:rPr>
              <a:t>At the end of this </a:t>
            </a:r>
            <a:r>
              <a:rPr lang="en-US" dirty="0" smtClean="0">
                <a:solidFill>
                  <a:schemeClr val="bg1"/>
                </a:solidFill>
              </a:rPr>
              <a:t>session </a:t>
            </a:r>
            <a:r>
              <a:rPr lang="en-US" dirty="0">
                <a:solidFill>
                  <a:schemeClr val="bg1"/>
                </a:solidFill>
              </a:rPr>
              <a:t>you will </a:t>
            </a:r>
            <a:r>
              <a:rPr lang="en-US" dirty="0" smtClean="0">
                <a:solidFill>
                  <a:schemeClr val="bg1"/>
                </a:solidFill>
              </a:rPr>
              <a:t>be able to  </a:t>
            </a:r>
            <a:r>
              <a:rPr lang="en-US" dirty="0">
                <a:solidFill>
                  <a:schemeClr val="bg1"/>
                </a:solidFill>
              </a:rPr>
              <a: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Configuring Services</a:t>
            </a:r>
            <a:endParaRPr lang="en-US" dirty="0">
              <a:solidFill>
                <a:schemeClr val="bg1"/>
              </a:solidFill>
            </a:endParaRPr>
          </a:p>
          <a:p>
            <a:pPr marL="285750" indent="-285750">
              <a:buFont typeface="Arial" panose="020B0604020202020204" pitchFamily="34" charset="0"/>
              <a:buChar char="•"/>
            </a:pPr>
            <a:r>
              <a:rPr lang="en-US" dirty="0" smtClean="0">
                <a:solidFill>
                  <a:schemeClr val="bg1"/>
                </a:solidFill>
              </a:rPr>
              <a:t>Activate and configure straight-through invoice processing</a:t>
            </a: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28885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dirty="0">
                <a:solidFill>
                  <a:schemeClr val="bg1"/>
                </a:solidFill>
              </a:rPr>
              <a:t>Objective</a:t>
            </a:r>
          </a:p>
        </p:txBody>
      </p:sp>
    </p:spTree>
    <p:extLst>
      <p:ext uri="{BB962C8B-B14F-4D97-AF65-F5344CB8AC3E}">
        <p14:creationId xmlns:p14="http://schemas.microsoft.com/office/powerpoint/2010/main" val="3132347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Review Question</a:t>
            </a:r>
            <a:endParaRPr lang="en-US" dirty="0">
              <a:solidFill>
                <a:srgbClr val="FFFF00"/>
              </a:solidFill>
            </a:endParaRPr>
          </a:p>
        </p:txBody>
      </p:sp>
      <p:sp>
        <p:nvSpPr>
          <p:cNvPr id="4" name="Rectangle 3"/>
          <p:cNvSpPr/>
          <p:nvPr/>
        </p:nvSpPr>
        <p:spPr>
          <a:xfrm>
            <a:off x="0" y="879583"/>
            <a:ext cx="8770374" cy="2492990"/>
          </a:xfrm>
          <a:prstGeom prst="rect">
            <a:avLst/>
          </a:prstGeom>
        </p:spPr>
        <p:txBody>
          <a:bodyPr wrap="square">
            <a:spAutoFit/>
          </a:bodyPr>
          <a:lstStyle/>
          <a:p>
            <a:pPr>
              <a:lnSpc>
                <a:spcPct val="200000"/>
              </a:lnSpc>
            </a:pPr>
            <a:r>
              <a:rPr lang="en-US" sz="1800" dirty="0" smtClean="0">
                <a:solidFill>
                  <a:schemeClr val="bg1"/>
                </a:solidFill>
                <a:latin typeface="Arial" panose="020B0604020202020204" pitchFamily="34" charset="0"/>
                <a:cs typeface="Arial" panose="020B0604020202020204" pitchFamily="34" charset="0"/>
              </a:rPr>
              <a:t>When and Where can service requests be created?</a:t>
            </a:r>
            <a:endParaRPr lang="en-US" sz="1600" dirty="0" smtClean="0">
              <a:solidFill>
                <a:schemeClr val="bg1"/>
              </a:solidFill>
              <a:latin typeface="Arial" panose="020B0604020202020204" pitchFamily="34" charset="0"/>
              <a:cs typeface="Arial" panose="020B0604020202020204" pitchFamily="34" charset="0"/>
            </a:endParaRPr>
          </a:p>
          <a:p>
            <a:pPr marL="895335" lvl="2"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During claim creation, in the New Claim Wizard</a:t>
            </a:r>
          </a:p>
          <a:p>
            <a:pPr marL="895335" lvl="2"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After the claim has been created, from the Action menu</a:t>
            </a:r>
          </a:p>
          <a:p>
            <a:pPr marL="285750" lvl="1" indent="-285750">
              <a:lnSpc>
                <a:spcPct val="200000"/>
              </a:lnSpc>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9690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4" name="Rectangle 3"/>
          <p:cNvSpPr/>
          <p:nvPr/>
        </p:nvSpPr>
        <p:spPr>
          <a:xfrm>
            <a:off x="0" y="879583"/>
            <a:ext cx="8770374" cy="3385542"/>
          </a:xfrm>
          <a:prstGeom prst="rect">
            <a:avLst/>
          </a:prstGeom>
        </p:spPr>
        <p:txBody>
          <a:bodyPr wrap="square">
            <a:spAutoFit/>
          </a:bodyPr>
          <a:lstStyle/>
          <a:p>
            <a:pPr marL="285750" indent="-285750">
              <a:buFont typeface="Arial" panose="020B0604020202020204" pitchFamily="34" charset="0"/>
              <a:buChar char="•"/>
            </a:pPr>
            <a:endParaRPr lang="en-US" sz="1800" dirty="0">
              <a:solidFill>
                <a:schemeClr val="bg1"/>
              </a:solidFill>
              <a:latin typeface="Arial" panose="020B0604020202020204" pitchFamily="34" charset="0"/>
              <a:cs typeface="Arial" panose="020B0604020202020204" pitchFamily="34" charset="0"/>
            </a:endParaRPr>
          </a:p>
          <a:p>
            <a:pPr>
              <a:lnSpc>
                <a:spcPct val="200000"/>
              </a:lnSpc>
            </a:pPr>
            <a:r>
              <a:rPr lang="en-US" sz="1800" dirty="0" smtClean="0">
                <a:solidFill>
                  <a:schemeClr val="bg1"/>
                </a:solidFill>
                <a:latin typeface="Arial" panose="020B0604020202020204" pitchFamily="34" charset="0"/>
                <a:cs typeface="Arial" panose="020B0604020202020204" pitchFamily="34" charset="0"/>
              </a:rPr>
              <a:t>What are the types of Service Request in the base application?</a:t>
            </a:r>
            <a:endParaRPr lang="en-US" sz="1600" dirty="0" smtClean="0">
              <a:solidFill>
                <a:schemeClr val="bg1"/>
              </a:solidFill>
              <a:latin typeface="Arial" panose="020B0604020202020204" pitchFamily="34" charset="0"/>
              <a:cs typeface="Arial" panose="020B0604020202020204" pitchFamily="34" charset="0"/>
            </a:endParaRPr>
          </a:p>
          <a:p>
            <a:pPr marL="895335" lvl="2"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Quote Only</a:t>
            </a:r>
          </a:p>
          <a:p>
            <a:pPr marL="895335" lvl="2"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Service Only</a:t>
            </a:r>
          </a:p>
          <a:p>
            <a:pPr marL="895335" lvl="2"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Quote and Perform Service</a:t>
            </a:r>
          </a:p>
          <a:p>
            <a:pPr marL="895335" lvl="2"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Unmanaged Service ( for Auto First and Final only)</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sp>
        <p:nvSpPr>
          <p:cNvPr id="5"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Review Question</a:t>
            </a:r>
            <a:endParaRPr lang="en-US" dirty="0">
              <a:solidFill>
                <a:srgbClr val="FFFF00"/>
              </a:solidFill>
            </a:endParaRPr>
          </a:p>
        </p:txBody>
      </p:sp>
    </p:spTree>
    <p:extLst>
      <p:ext uri="{BB962C8B-B14F-4D97-AF65-F5344CB8AC3E}">
        <p14:creationId xmlns:p14="http://schemas.microsoft.com/office/powerpoint/2010/main" val="10929228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4" name="Rectangle 3"/>
          <p:cNvSpPr/>
          <p:nvPr/>
        </p:nvSpPr>
        <p:spPr>
          <a:xfrm>
            <a:off x="0" y="879583"/>
            <a:ext cx="8770374" cy="2523768"/>
          </a:xfrm>
          <a:prstGeom prst="rect">
            <a:avLst/>
          </a:prstGeom>
        </p:spPr>
        <p:txBody>
          <a:bodyPr wrap="square">
            <a:spAutoFit/>
          </a:bodyPr>
          <a:lstStyle/>
          <a:p>
            <a:pPr>
              <a:lnSpc>
                <a:spcPct val="200000"/>
              </a:lnSpc>
            </a:pPr>
            <a:r>
              <a:rPr lang="en-US" sz="1800" dirty="0" smtClean="0">
                <a:solidFill>
                  <a:schemeClr val="bg1"/>
                </a:solidFill>
                <a:latin typeface="Arial" panose="020B0604020202020204" pitchFamily="34" charset="0"/>
                <a:cs typeface="Arial" panose="020B0604020202020204" pitchFamily="34" charset="0"/>
              </a:rPr>
              <a:t>If you need to add  a new service type, what files must you modify?</a:t>
            </a:r>
            <a:endParaRPr lang="en-US" sz="1600" dirty="0" smtClean="0">
              <a:solidFill>
                <a:schemeClr val="bg1"/>
              </a:solidFill>
              <a:latin typeface="Arial" panose="020B0604020202020204" pitchFamily="34" charset="0"/>
              <a:cs typeface="Arial" panose="020B0604020202020204" pitchFamily="34" charset="0"/>
            </a:endParaRPr>
          </a:p>
          <a:p>
            <a:pPr marL="895335" lvl="2"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vendorservicetree.xml</a:t>
            </a:r>
          </a:p>
          <a:p>
            <a:pPr marL="895335" lvl="2"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vendorservicedetails.xml</a:t>
            </a:r>
          </a:p>
          <a:p>
            <a:pPr marL="285750" lvl="1" indent="-285750">
              <a:buFont typeface="Arial" panose="020B0604020202020204" pitchFamily="34" charset="0"/>
              <a:buChar char="•"/>
            </a:pPr>
            <a:endParaRPr lang="en-US" sz="1800" dirty="0" smtClean="0">
              <a:solidFill>
                <a:schemeClr val="bg1"/>
              </a:solidFill>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sp>
        <p:nvSpPr>
          <p:cNvPr id="5"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Review Question</a:t>
            </a:r>
            <a:endParaRPr lang="en-US" dirty="0">
              <a:solidFill>
                <a:srgbClr val="FFFF00"/>
              </a:solidFill>
            </a:endParaRPr>
          </a:p>
        </p:txBody>
      </p:sp>
    </p:spTree>
    <p:extLst>
      <p:ext uri="{BB962C8B-B14F-4D97-AF65-F5344CB8AC3E}">
        <p14:creationId xmlns:p14="http://schemas.microsoft.com/office/powerpoint/2010/main" val="39382927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4" name="Rectangle 3"/>
          <p:cNvSpPr/>
          <p:nvPr/>
        </p:nvSpPr>
        <p:spPr>
          <a:xfrm>
            <a:off x="0" y="879583"/>
            <a:ext cx="8770374" cy="2554545"/>
          </a:xfrm>
          <a:prstGeom prst="rect">
            <a:avLst/>
          </a:prstGeom>
        </p:spPr>
        <p:txBody>
          <a:bodyPr wrap="square">
            <a:spAutoFit/>
          </a:bodyPr>
          <a:lstStyle/>
          <a:p>
            <a:pPr>
              <a:lnSpc>
                <a:spcPct val="200000"/>
              </a:lnSpc>
            </a:pPr>
            <a:r>
              <a:rPr lang="en-US" sz="1800" dirty="0" smtClean="0">
                <a:solidFill>
                  <a:schemeClr val="bg1"/>
                </a:solidFill>
                <a:latin typeface="Arial" panose="020B0604020202020204" pitchFamily="34" charset="0"/>
                <a:cs typeface="Arial" panose="020B0604020202020204" pitchFamily="34" charset="0"/>
              </a:rPr>
              <a:t>After modifying the files, what must you do for the new service type to be available ?</a:t>
            </a:r>
            <a:endParaRPr lang="en-US" sz="1600" dirty="0" smtClean="0">
              <a:solidFill>
                <a:schemeClr val="bg1"/>
              </a:solidFill>
              <a:latin typeface="Arial" panose="020B0604020202020204" pitchFamily="34" charset="0"/>
              <a:cs typeface="Arial" panose="020B0604020202020204" pitchFamily="34" charset="0"/>
            </a:endParaRPr>
          </a:p>
          <a:p>
            <a:pPr lvl="1">
              <a:lnSpc>
                <a:spcPct val="200000"/>
              </a:lnSpc>
            </a:pPr>
            <a:endParaRPr lang="en-US" sz="1800" dirty="0">
              <a:solidFill>
                <a:schemeClr val="bg1"/>
              </a:solidFill>
              <a:latin typeface="Arial" panose="020B0604020202020204" pitchFamily="34" charset="0"/>
              <a:cs typeface="Arial" panose="020B0604020202020204" pitchFamily="34" charset="0"/>
            </a:endParaRPr>
          </a:p>
          <a:p>
            <a:pPr marL="895335" lvl="2"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Import the data from the files in the ClaimCenter (and </a:t>
            </a:r>
            <a:r>
              <a:rPr lang="en-US" sz="1800" dirty="0" err="1" smtClean="0">
                <a:solidFill>
                  <a:schemeClr val="bg1"/>
                </a:solidFill>
                <a:latin typeface="Arial" panose="020B0604020202020204" pitchFamily="34" charset="0"/>
                <a:cs typeface="Arial" panose="020B0604020202020204" pitchFamily="34" charset="0"/>
              </a:rPr>
              <a:t>ContatManager</a:t>
            </a:r>
            <a:r>
              <a:rPr lang="en-US" sz="1800" dirty="0" smtClean="0">
                <a:solidFill>
                  <a:schemeClr val="bg1"/>
                </a:solidFill>
                <a:latin typeface="Arial" panose="020B0604020202020204" pitchFamily="34" charset="0"/>
                <a:cs typeface="Arial" panose="020B0604020202020204" pitchFamily="34" charset="0"/>
              </a:rPr>
              <a:t>) administrator user interface(s)</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sp>
        <p:nvSpPr>
          <p:cNvPr id="5"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Review Question</a:t>
            </a:r>
            <a:endParaRPr lang="en-US" dirty="0">
              <a:solidFill>
                <a:srgbClr val="FFFF00"/>
              </a:solidFill>
            </a:endParaRPr>
          </a:p>
        </p:txBody>
      </p:sp>
    </p:spTree>
    <p:extLst>
      <p:ext uri="{BB962C8B-B14F-4D97-AF65-F5344CB8AC3E}">
        <p14:creationId xmlns:p14="http://schemas.microsoft.com/office/powerpoint/2010/main" val="1208277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257008" y="1264207"/>
            <a:ext cx="6466754" cy="1719072"/>
          </a:xfrm>
        </p:spPr>
        <p:txBody>
          <a:bodyPr/>
          <a:lstStyle/>
          <a:p>
            <a:r>
              <a:rPr lang="en-US" dirty="0" smtClean="0"/>
              <a:t>Adding Services</a:t>
            </a:r>
            <a:endParaRPr lang="en-US" dirty="0"/>
          </a:p>
        </p:txBody>
      </p:sp>
      <p:sp>
        <p:nvSpPr>
          <p:cNvPr id="4" name="Slide Number Placeholder 3"/>
          <p:cNvSpPr>
            <a:spLocks noGrp="1"/>
          </p:cNvSpPr>
          <p:nvPr>
            <p:ph type="sldNum" sz="quarter" idx="16"/>
          </p:nvPr>
        </p:nvSpPr>
        <p:spPr/>
        <p:txBody>
          <a:bodyPr/>
          <a:lstStyle/>
          <a:p>
            <a:fld id="{2EFEF571-C9B4-4D92-A7F7-315B894862A8}" type="slidenum">
              <a:rPr lang="en-US" smtClean="0"/>
              <a:pPr/>
              <a:t>24</a:t>
            </a:fld>
            <a:endParaRPr lang="en-US" dirty="0"/>
          </a:p>
        </p:txBody>
      </p:sp>
    </p:spTree>
    <p:extLst>
      <p:ext uri="{BB962C8B-B14F-4D97-AF65-F5344CB8AC3E}">
        <p14:creationId xmlns:p14="http://schemas.microsoft.com/office/powerpoint/2010/main" val="4116158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6"/>
          </p:nvPr>
        </p:nvSpPr>
        <p:spPr/>
        <p:txBody>
          <a:bodyPr/>
          <a:lstStyle/>
          <a:p>
            <a:fld id="{2EFEF571-C9B4-4D92-A7F7-315B894862A8}" type="slidenum">
              <a:rPr lang="en-US" smtClean="0"/>
              <a:pPr/>
              <a:t>25</a:t>
            </a:fld>
            <a:endParaRPr lang="en-US" dirty="0"/>
          </a:p>
        </p:txBody>
      </p:sp>
      <p:sp>
        <p:nvSpPr>
          <p:cNvPr id="6" name="Text Placeholder 1"/>
          <p:cNvSpPr>
            <a:spLocks noGrp="1"/>
          </p:cNvSpPr>
          <p:nvPr>
            <p:ph type="body" sz="quarter" idx="13"/>
          </p:nvPr>
        </p:nvSpPr>
        <p:spPr>
          <a:xfrm>
            <a:off x="1257008" y="1264207"/>
            <a:ext cx="6466754" cy="1719072"/>
          </a:xfrm>
        </p:spPr>
        <p:txBody>
          <a:bodyPr/>
          <a:lstStyle/>
          <a:p>
            <a:r>
              <a:rPr lang="en-US" sz="3600" dirty="0" smtClean="0"/>
              <a:t>Configuring Straight-Through Invoice Processing (STIP)</a:t>
            </a:r>
            <a:endParaRPr lang="en-US" sz="3600" dirty="0"/>
          </a:p>
        </p:txBody>
      </p:sp>
    </p:spTree>
    <p:extLst>
      <p:ext uri="{BB962C8B-B14F-4D97-AF65-F5344CB8AC3E}">
        <p14:creationId xmlns:p14="http://schemas.microsoft.com/office/powerpoint/2010/main" val="768150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Straight-through invoice processing (STIP)</a:t>
            </a:r>
            <a:endParaRPr lang="en-US" dirty="0">
              <a:solidFill>
                <a:srgbClr val="FFFF00"/>
              </a:solidFill>
            </a:endParaRPr>
          </a:p>
        </p:txBody>
      </p:sp>
      <p:sp>
        <p:nvSpPr>
          <p:cNvPr id="4" name="Rectangle 3"/>
          <p:cNvSpPr/>
          <p:nvPr/>
        </p:nvSpPr>
        <p:spPr>
          <a:xfrm>
            <a:off x="0" y="879583"/>
            <a:ext cx="8770374" cy="1446550"/>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Automates the approval and payment of many routine invoices.</a:t>
            </a:r>
            <a:endParaRPr lang="en-US" sz="1600" dirty="0" smtClean="0">
              <a:solidFill>
                <a:schemeClr val="bg1"/>
              </a:solidFill>
              <a:latin typeface="Arial" panose="020B0604020202020204" pitchFamily="34" charset="0"/>
              <a:cs typeface="Arial" panose="020B0604020202020204" pitchFamily="34" charset="0"/>
            </a:endParaRPr>
          </a:p>
          <a:p>
            <a:pPr lvl="1"/>
            <a:endParaRPr lang="en-US" sz="1800" dirty="0">
              <a:solidFill>
                <a:schemeClr val="bg1"/>
              </a:solidFill>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Payments can be made against Reserve Lines, at either the Claim or the Exposures level</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059660" y="2206854"/>
            <a:ext cx="6775113" cy="2618342"/>
          </a:xfrm>
          <a:prstGeom prst="rect">
            <a:avLst/>
          </a:prstGeom>
        </p:spPr>
      </p:pic>
    </p:spTree>
    <p:extLst>
      <p:ext uri="{BB962C8B-B14F-4D97-AF65-F5344CB8AC3E}">
        <p14:creationId xmlns:p14="http://schemas.microsoft.com/office/powerpoint/2010/main" val="1566126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Helper Classes</a:t>
            </a:r>
            <a:endParaRPr lang="en-US" dirty="0">
              <a:solidFill>
                <a:srgbClr val="FFFF00"/>
              </a:solidFill>
            </a:endParaRPr>
          </a:p>
        </p:txBody>
      </p:sp>
      <p:sp>
        <p:nvSpPr>
          <p:cNvPr id="4" name="Rectangle 3"/>
          <p:cNvSpPr/>
          <p:nvPr/>
        </p:nvSpPr>
        <p:spPr>
          <a:xfrm>
            <a:off x="0" y="879583"/>
            <a:ext cx="8770374" cy="2000548"/>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STIP is implemented using State Transition Helper classes</a:t>
            </a:r>
          </a:p>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Two helper classes in the base application:</a:t>
            </a:r>
          </a:p>
          <a:p>
            <a:pPr marL="895335" lvl="1" indent="-285750">
              <a:buFont typeface="Arial" panose="020B0604020202020204" pitchFamily="34" charset="0"/>
              <a:buChar char="•"/>
            </a:pPr>
            <a:r>
              <a:rPr lang="en-US" sz="1800" dirty="0" err="1" smtClean="0">
                <a:solidFill>
                  <a:schemeClr val="bg1"/>
                </a:solidFill>
                <a:latin typeface="Arial" panose="020B0604020202020204" pitchFamily="34" charset="0"/>
                <a:cs typeface="Arial" panose="020B0604020202020204" pitchFamily="34" charset="0"/>
              </a:rPr>
              <a:t>InvoiceAutoApprovalHelper</a:t>
            </a:r>
            <a:r>
              <a:rPr lang="en-US" sz="1800" dirty="0" smtClean="0">
                <a:solidFill>
                  <a:schemeClr val="bg1"/>
                </a:solidFill>
                <a:latin typeface="Arial" panose="020B0604020202020204" pitchFamily="34" charset="0"/>
                <a:cs typeface="Arial" panose="020B0604020202020204" pitchFamily="34" charset="0"/>
              </a:rPr>
              <a:t> manages automatic approvals</a:t>
            </a:r>
          </a:p>
          <a:p>
            <a:pPr marL="895335" lvl="1" indent="-285750">
              <a:buFont typeface="Arial" panose="020B0604020202020204" pitchFamily="34" charset="0"/>
              <a:buChar char="•"/>
            </a:pPr>
            <a:r>
              <a:rPr lang="en-US" sz="1800" dirty="0" err="1" smtClean="0">
                <a:solidFill>
                  <a:schemeClr val="bg1"/>
                </a:solidFill>
                <a:latin typeface="Arial" panose="020B0604020202020204" pitchFamily="34" charset="0"/>
                <a:cs typeface="Arial" panose="020B0604020202020204" pitchFamily="34" charset="0"/>
              </a:rPr>
              <a:t>InvoiceAutoPayamentHelper</a:t>
            </a:r>
            <a:r>
              <a:rPr lang="en-US" sz="1800" dirty="0" smtClean="0">
                <a:solidFill>
                  <a:schemeClr val="bg1"/>
                </a:solidFill>
                <a:latin typeface="Arial" panose="020B0604020202020204" pitchFamily="34" charset="0"/>
                <a:cs typeface="Arial" panose="020B0604020202020204" pitchFamily="34" charset="0"/>
              </a:rPr>
              <a:t> manages automatic payments</a:t>
            </a:r>
            <a:endParaRPr lang="en-US" sz="1800" dirty="0">
              <a:solidFill>
                <a:schemeClr val="bg1"/>
              </a:solidFill>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To change the criteria for automatic processing, change the implementation of the helper classes,</a:t>
            </a:r>
            <a:endParaRPr lang="en-US" sz="1600" dirty="0" smtClean="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2085671" y="2880130"/>
            <a:ext cx="4957155" cy="1877109"/>
          </a:xfrm>
          <a:prstGeom prst="rect">
            <a:avLst/>
          </a:prstGeom>
        </p:spPr>
      </p:pic>
    </p:spTree>
    <p:extLst>
      <p:ext uri="{BB962C8B-B14F-4D97-AF65-F5344CB8AC3E}">
        <p14:creationId xmlns:p14="http://schemas.microsoft.com/office/powerpoint/2010/main" val="4050730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Helper methods</a:t>
            </a:r>
            <a:endParaRPr lang="en-US" dirty="0">
              <a:solidFill>
                <a:srgbClr val="FFFF00"/>
              </a:solidFill>
            </a:endParaRPr>
          </a:p>
        </p:txBody>
      </p:sp>
      <p:sp>
        <p:nvSpPr>
          <p:cNvPr id="4" name="Rectangle 3"/>
          <p:cNvSpPr/>
          <p:nvPr/>
        </p:nvSpPr>
        <p:spPr>
          <a:xfrm>
            <a:off x="0" y="879583"/>
            <a:ext cx="8770374" cy="3816429"/>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Each helper has four required methods:</a:t>
            </a:r>
          </a:p>
          <a:p>
            <a:pPr marL="895335" lvl="1" indent="-285750">
              <a:buFont typeface="Arial" panose="020B0604020202020204" pitchFamily="34" charset="0"/>
              <a:buChar char="•"/>
            </a:pPr>
            <a:r>
              <a:rPr lang="en-US" sz="1600" dirty="0" err="1" smtClean="0">
                <a:solidFill>
                  <a:schemeClr val="bg1"/>
                </a:solidFill>
                <a:latin typeface="Arial" panose="020B0604020202020204" pitchFamily="34" charset="0"/>
                <a:cs typeface="Arial" panose="020B0604020202020204" pitchFamily="34" charset="0"/>
              </a:rPr>
              <a:t>getRelevantInvoices</a:t>
            </a:r>
            <a:r>
              <a:rPr lang="en-US" sz="1600" dirty="0" smtClean="0">
                <a:solidFill>
                  <a:schemeClr val="bg1"/>
                </a:solidFill>
                <a:latin typeface="Arial" panose="020B0604020202020204" pitchFamily="34" charset="0"/>
                <a:cs typeface="Arial" panose="020B0604020202020204" pitchFamily="34" charset="0"/>
              </a:rPr>
              <a:t> () returns a list of invoices to be processed.</a:t>
            </a:r>
          </a:p>
          <a:p>
            <a:pPr marL="1504920" lvl="2"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In the base application, returns invoice waiting to be approved or paid</a:t>
            </a:r>
          </a:p>
          <a:p>
            <a:pPr marL="895335" lvl="1"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For each invoice returned by </a:t>
            </a:r>
            <a:r>
              <a:rPr lang="en-US" sz="1600" dirty="0" err="1" smtClean="0">
                <a:solidFill>
                  <a:schemeClr val="bg1"/>
                </a:solidFill>
                <a:latin typeface="Arial" panose="020B0604020202020204" pitchFamily="34" charset="0"/>
                <a:cs typeface="Arial" panose="020B0604020202020204" pitchFamily="34" charset="0"/>
              </a:rPr>
              <a:t>getRelevantInvoices</a:t>
            </a:r>
            <a:r>
              <a:rPr lang="en-US" sz="1600" dirty="0" smtClean="0">
                <a:solidFill>
                  <a:schemeClr val="bg1"/>
                </a:solidFill>
                <a:latin typeface="Arial" panose="020B0604020202020204" pitchFamily="34" charset="0"/>
                <a:cs typeface="Arial" panose="020B0604020202020204" pitchFamily="34" charset="0"/>
              </a:rPr>
              <a:t>, </a:t>
            </a:r>
            <a:r>
              <a:rPr lang="en-US" sz="1600" dirty="0" err="1" smtClean="0">
                <a:solidFill>
                  <a:schemeClr val="bg1"/>
                </a:solidFill>
                <a:latin typeface="Arial" panose="020B0604020202020204" pitchFamily="34" charset="0"/>
                <a:cs typeface="Arial" panose="020B0604020202020204" pitchFamily="34" charset="0"/>
              </a:rPr>
              <a:t>getFailedToQualifyReasons</a:t>
            </a:r>
            <a:r>
              <a:rPr lang="en-US" sz="1600" dirty="0" smtClean="0">
                <a:solidFill>
                  <a:schemeClr val="bg1"/>
                </a:solidFill>
                <a:latin typeface="Arial" panose="020B0604020202020204" pitchFamily="34" charset="0"/>
                <a:cs typeface="Arial" panose="020B0604020202020204" pitchFamily="34" charset="0"/>
              </a:rPr>
              <a:t>() returns a list of reasons why the invoice cannot be processed.</a:t>
            </a:r>
          </a:p>
          <a:p>
            <a:pPr marL="895335" lvl="1" indent="-285750">
              <a:buFont typeface="Arial" panose="020B0604020202020204" pitchFamily="34" charset="0"/>
              <a:buChar char="•"/>
            </a:pPr>
            <a:r>
              <a:rPr lang="en-US" sz="1600" dirty="0" err="1" smtClean="0">
                <a:solidFill>
                  <a:schemeClr val="bg1"/>
                </a:solidFill>
                <a:latin typeface="Arial" panose="020B0604020202020204" pitchFamily="34" charset="0"/>
                <a:cs typeface="Arial" panose="020B0604020202020204" pitchFamily="34" charset="0"/>
              </a:rPr>
              <a:t>performAction</a:t>
            </a:r>
            <a:r>
              <a:rPr lang="en-US" sz="1600" dirty="0" smtClean="0">
                <a:solidFill>
                  <a:schemeClr val="bg1"/>
                </a:solidFill>
                <a:latin typeface="Arial" panose="020B0604020202020204" pitchFamily="34" charset="0"/>
                <a:cs typeface="Arial" panose="020B0604020202020204" pitchFamily="34" charset="0"/>
              </a:rPr>
              <a:t>() – if </a:t>
            </a:r>
            <a:r>
              <a:rPr lang="en-US" sz="1600" dirty="0" err="1" smtClean="0">
                <a:solidFill>
                  <a:schemeClr val="bg1"/>
                </a:solidFill>
                <a:latin typeface="Arial" panose="020B0604020202020204" pitchFamily="34" charset="0"/>
                <a:cs typeface="Arial" panose="020B0604020202020204" pitchFamily="34" charset="0"/>
              </a:rPr>
              <a:t>getFailedToQualifyReasons</a:t>
            </a:r>
            <a:r>
              <a:rPr lang="en-US" sz="1600" dirty="0" smtClean="0">
                <a:solidFill>
                  <a:schemeClr val="bg1"/>
                </a:solidFill>
                <a:latin typeface="Arial" panose="020B0604020202020204" pitchFamily="34" charset="0"/>
                <a:cs typeface="Arial" panose="020B0604020202020204" pitchFamily="34" charset="0"/>
              </a:rPr>
              <a:t>() returns an empty list, processes the invoice</a:t>
            </a:r>
          </a:p>
          <a:p>
            <a:pPr marL="1504920" lvl="2" indent="-285750">
              <a:buFont typeface="Arial" panose="020B0604020202020204" pitchFamily="34" charset="0"/>
              <a:buChar char="•"/>
            </a:pPr>
            <a:r>
              <a:rPr lang="en-US" sz="1600" dirty="0" err="1" smtClean="0">
                <a:solidFill>
                  <a:schemeClr val="bg1"/>
                </a:solidFill>
                <a:latin typeface="Arial" panose="020B0604020202020204" pitchFamily="34" charset="0"/>
                <a:cs typeface="Arial" panose="020B0604020202020204" pitchFamily="34" charset="0"/>
              </a:rPr>
              <a:t>InvoiceAutoApprovalHelper</a:t>
            </a:r>
            <a:r>
              <a:rPr lang="en-US" sz="1600" dirty="0" smtClean="0">
                <a:solidFill>
                  <a:schemeClr val="bg1"/>
                </a:solidFill>
                <a:latin typeface="Arial" panose="020B0604020202020204" pitchFamily="34" charset="0"/>
                <a:cs typeface="Arial" panose="020B0604020202020204" pitchFamily="34" charset="0"/>
              </a:rPr>
              <a:t> marks the invoices as approved</a:t>
            </a:r>
          </a:p>
          <a:p>
            <a:pPr marL="1504920" lvl="2" indent="-285750">
              <a:buFont typeface="Arial" panose="020B0604020202020204" pitchFamily="34" charset="0"/>
              <a:buChar char="•"/>
            </a:pPr>
            <a:r>
              <a:rPr lang="en-US" sz="1600" dirty="0" err="1" smtClean="0">
                <a:solidFill>
                  <a:schemeClr val="bg1"/>
                </a:solidFill>
                <a:latin typeface="Arial" panose="020B0604020202020204" pitchFamily="34" charset="0"/>
                <a:cs typeface="Arial" panose="020B0604020202020204" pitchFamily="34" charset="0"/>
              </a:rPr>
              <a:t>InvoiceAutoPaymentHelper</a:t>
            </a:r>
            <a:r>
              <a:rPr lang="en-US" sz="1600" dirty="0" smtClean="0">
                <a:solidFill>
                  <a:schemeClr val="bg1"/>
                </a:solidFill>
                <a:latin typeface="Arial" panose="020B0604020202020204" pitchFamily="34" charset="0"/>
                <a:cs typeface="Arial" panose="020B0604020202020204" pitchFamily="34" charset="0"/>
              </a:rPr>
              <a:t> creates a check and marks the invoices as paid.</a:t>
            </a:r>
          </a:p>
          <a:p>
            <a:pPr marL="895335" lvl="1" indent="-285750">
              <a:buFont typeface="Arial" panose="020B0604020202020204" pitchFamily="34" charset="0"/>
              <a:buChar char="•"/>
            </a:pPr>
            <a:r>
              <a:rPr lang="en-US" sz="1600" dirty="0" err="1" smtClean="0">
                <a:solidFill>
                  <a:schemeClr val="bg1"/>
                </a:solidFill>
                <a:latin typeface="Arial" panose="020B0604020202020204" pitchFamily="34" charset="0"/>
                <a:cs typeface="Arial" panose="020B0604020202020204" pitchFamily="34" charset="0"/>
              </a:rPr>
              <a:t>registerFailuer</a:t>
            </a:r>
            <a:r>
              <a:rPr lang="en-US" sz="1600" dirty="0" smtClean="0">
                <a:solidFill>
                  <a:schemeClr val="bg1"/>
                </a:solidFill>
                <a:latin typeface="Arial" panose="020B0604020202020204" pitchFamily="34" charset="0"/>
                <a:cs typeface="Arial" panose="020B0604020202020204" pitchFamily="34" charset="0"/>
              </a:rPr>
              <a:t>() – if the list of reasons is not empty, creates ( or updates) an activity to manually process the invoice </a:t>
            </a:r>
          </a:p>
          <a:p>
            <a:pPr marL="1504920" lvl="2"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Activity patterns in the base application are INVOICE_NOT_AUTO_APPROVED and INVOICE_NOT_AUTO_PAID</a:t>
            </a:r>
          </a:p>
          <a:p>
            <a:pPr marL="1504920" lvl="2"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Activity includes the list of reasons not processed</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49447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Plugin</a:t>
            </a:r>
            <a:endParaRPr lang="en-US" dirty="0">
              <a:solidFill>
                <a:srgbClr val="FFFF00"/>
              </a:solidFill>
            </a:endParaRPr>
          </a:p>
        </p:txBody>
      </p:sp>
      <p:sp>
        <p:nvSpPr>
          <p:cNvPr id="4" name="Rectangle 3"/>
          <p:cNvSpPr/>
          <p:nvPr/>
        </p:nvSpPr>
        <p:spPr>
          <a:xfrm>
            <a:off x="0" y="879583"/>
            <a:ext cx="8770374" cy="1169551"/>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The helpers are instantiated by a plugin</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The plugin provided in the base configuration is the </a:t>
            </a:r>
            <a:r>
              <a:rPr lang="en-US" sz="1800" dirty="0" err="1" smtClean="0">
                <a:solidFill>
                  <a:schemeClr val="bg1"/>
                </a:solidFill>
                <a:latin typeface="Arial" panose="020B0604020202020204" pitchFamily="34" charset="0"/>
                <a:cs typeface="Arial" panose="020B0604020202020204" pitchFamily="34" charset="0"/>
              </a:rPr>
              <a:t>InvoiceAutoApproveAutoPayPlugin</a:t>
            </a:r>
            <a:endParaRPr lang="en-US" sz="18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267697" y="2033745"/>
            <a:ext cx="6576892" cy="2381250"/>
          </a:xfrm>
          <a:prstGeom prst="rect">
            <a:avLst/>
          </a:prstGeom>
        </p:spPr>
      </p:pic>
    </p:spTree>
    <p:extLst>
      <p:ext uri="{BB962C8B-B14F-4D97-AF65-F5344CB8AC3E}">
        <p14:creationId xmlns:p14="http://schemas.microsoft.com/office/powerpoint/2010/main" val="26446541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257008" y="1264207"/>
            <a:ext cx="8392830" cy="1719072"/>
          </a:xfrm>
        </p:spPr>
        <p:txBody>
          <a:bodyPr/>
          <a:lstStyle/>
          <a:p>
            <a:r>
              <a:rPr lang="en-US" dirty="0" smtClean="0"/>
              <a:t>Services and Service Requests </a:t>
            </a:r>
            <a:endParaRPr lang="en-US" dirty="0"/>
          </a:p>
        </p:txBody>
      </p:sp>
      <p:sp>
        <p:nvSpPr>
          <p:cNvPr id="4" name="Slide Number Placeholder 3"/>
          <p:cNvSpPr>
            <a:spLocks noGrp="1"/>
          </p:cNvSpPr>
          <p:nvPr>
            <p:ph type="sldNum" sz="quarter" idx="16"/>
          </p:nvPr>
        </p:nvSpPr>
        <p:spPr/>
        <p:txBody>
          <a:bodyPr/>
          <a:lstStyle/>
          <a:p>
            <a:fld id="{2EFEF571-C9B4-4D92-A7F7-315B894862A8}" type="slidenum">
              <a:rPr lang="en-US" smtClean="0"/>
              <a:pPr/>
              <a:t>3</a:t>
            </a:fld>
            <a:endParaRPr lang="en-US" dirty="0"/>
          </a:p>
        </p:txBody>
      </p:sp>
    </p:spTree>
    <p:extLst>
      <p:ext uri="{BB962C8B-B14F-4D97-AF65-F5344CB8AC3E}">
        <p14:creationId xmlns:p14="http://schemas.microsoft.com/office/powerpoint/2010/main" val="10174609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dirty="0" smtClean="0">
                <a:solidFill>
                  <a:srgbClr val="FFFF00"/>
                </a:solidFill>
              </a:rPr>
              <a:t>STIP in the UI</a:t>
            </a:r>
            <a:endParaRPr lang="en-US" dirty="0">
              <a:solidFill>
                <a:srgbClr val="FFFF00"/>
              </a:solidFill>
            </a:endParaRPr>
          </a:p>
        </p:txBody>
      </p:sp>
      <p:sp>
        <p:nvSpPr>
          <p:cNvPr id="4" name="Rectangle 3"/>
          <p:cNvSpPr/>
          <p:nvPr/>
        </p:nvSpPr>
        <p:spPr>
          <a:xfrm>
            <a:off x="0" y="879583"/>
            <a:ext cx="8770374" cy="892552"/>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On the Invoices tab, when the user clicks the button to pay an invoice which was not previously approved, ClaimCenter invokes the invoice automatic processer </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23912" y="1917290"/>
            <a:ext cx="7405688" cy="2377288"/>
          </a:xfrm>
          <a:prstGeom prst="rect">
            <a:avLst/>
          </a:prstGeom>
        </p:spPr>
      </p:pic>
    </p:spTree>
    <p:extLst>
      <p:ext uri="{BB962C8B-B14F-4D97-AF65-F5344CB8AC3E}">
        <p14:creationId xmlns:p14="http://schemas.microsoft.com/office/powerpoint/2010/main" val="29906138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Processor</a:t>
            </a:r>
            <a:endParaRPr lang="en-US" b="1" dirty="0">
              <a:solidFill>
                <a:srgbClr val="FFFF00"/>
              </a:solidFill>
            </a:endParaRPr>
          </a:p>
        </p:txBody>
      </p:sp>
      <p:sp>
        <p:nvSpPr>
          <p:cNvPr id="4" name="Rectangle 3"/>
          <p:cNvSpPr/>
          <p:nvPr/>
        </p:nvSpPr>
        <p:spPr>
          <a:xfrm>
            <a:off x="0" y="879583"/>
            <a:ext cx="8770374" cy="2893100"/>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When invoices enter the system, either manually or through an integration, a “processor” is invoked</a:t>
            </a:r>
          </a:p>
          <a:p>
            <a:pPr marL="895335" lvl="1"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This occurs after any regular </a:t>
            </a:r>
            <a:r>
              <a:rPr lang="en-US" sz="1600" dirty="0" err="1" smtClean="0">
                <a:solidFill>
                  <a:schemeClr val="bg1"/>
                </a:solidFill>
                <a:latin typeface="Arial" panose="020B0604020202020204" pitchFamily="34" charset="0"/>
                <a:cs typeface="Arial" panose="020B0604020202020204" pitchFamily="34" charset="0"/>
              </a:rPr>
              <a:t>Gosu</a:t>
            </a:r>
            <a:r>
              <a:rPr lang="en-US" sz="1600" dirty="0" smtClean="0">
                <a:solidFill>
                  <a:schemeClr val="bg1"/>
                </a:solidFill>
                <a:latin typeface="Arial" panose="020B0604020202020204" pitchFamily="34" charset="0"/>
                <a:cs typeface="Arial" panose="020B0604020202020204" pitchFamily="34" charset="0"/>
              </a:rPr>
              <a:t> rules are run on the invoice</a:t>
            </a:r>
          </a:p>
          <a:p>
            <a:pPr marL="285750"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Runs independently of the bundle which creates the invoice</a:t>
            </a:r>
          </a:p>
          <a:p>
            <a:pPr marL="895335" lvl="1"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Any prior work by the user is not affected</a:t>
            </a:r>
          </a:p>
          <a:p>
            <a:pPr marL="285750"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In the provided implementation, the processor uses each helper as a “checklist”</a:t>
            </a:r>
          </a:p>
          <a:p>
            <a:pPr marL="895335" lvl="1"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Each of a series of potential failure reasons is checked against each invoice associated with the service request.</a:t>
            </a:r>
          </a:p>
          <a:p>
            <a:pPr marL="285750"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If none of the failure reasons match the invoice, the action, such as approval or payment, is automatically performed.</a:t>
            </a:r>
          </a:p>
          <a:p>
            <a:pPr lvl="1"/>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7627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Permissions</a:t>
            </a:r>
            <a:endParaRPr lang="en-US" dirty="0">
              <a:solidFill>
                <a:srgbClr val="FFFF00"/>
              </a:solidFill>
            </a:endParaRPr>
          </a:p>
        </p:txBody>
      </p:sp>
      <p:sp>
        <p:nvSpPr>
          <p:cNvPr id="4" name="Rectangle 3"/>
          <p:cNvSpPr/>
          <p:nvPr/>
        </p:nvSpPr>
        <p:spPr>
          <a:xfrm>
            <a:off x="0" y="879583"/>
            <a:ext cx="8770374" cy="892552"/>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The permissions and authority limits of the users who inputs an invoice are used in determining whether the invoice can be automatically approved and paid</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849875" y="1772134"/>
            <a:ext cx="7209684" cy="2991252"/>
          </a:xfrm>
          <a:prstGeom prst="rect">
            <a:avLst/>
          </a:prstGeom>
        </p:spPr>
      </p:pic>
    </p:spTree>
    <p:extLst>
      <p:ext uri="{BB962C8B-B14F-4D97-AF65-F5344CB8AC3E}">
        <p14:creationId xmlns:p14="http://schemas.microsoft.com/office/powerpoint/2010/main" val="10304931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Possible configurations to STIP</a:t>
            </a:r>
            <a:endParaRPr lang="en-US" dirty="0">
              <a:solidFill>
                <a:srgbClr val="FFFF00"/>
              </a:solidFill>
            </a:endParaRPr>
          </a:p>
        </p:txBody>
      </p:sp>
      <p:sp>
        <p:nvSpPr>
          <p:cNvPr id="4" name="Rectangle 3"/>
          <p:cNvSpPr/>
          <p:nvPr/>
        </p:nvSpPr>
        <p:spPr>
          <a:xfrm>
            <a:off x="0" y="879583"/>
            <a:ext cx="8770374" cy="2369880"/>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Turing STIP off</a:t>
            </a:r>
          </a:p>
          <a:p>
            <a:pPr marL="895335" lvl="1" indent="-285750">
              <a:lnSpc>
                <a:spcPct val="150000"/>
              </a:lnSpc>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STIP is turned on by default in the base configuration</a:t>
            </a:r>
          </a:p>
          <a:p>
            <a:pPr marL="285750" indent="-285750">
              <a:lnSpc>
                <a:spcPct val="15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Changing  criteria for automatic processing of invoices</a:t>
            </a:r>
          </a:p>
          <a:p>
            <a:pPr marL="285750" indent="-285750">
              <a:lnSpc>
                <a:spcPct val="15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Changing criteria for which invoices may be automatically processed.</a:t>
            </a:r>
          </a:p>
          <a:p>
            <a:pPr marL="285750" indent="-285750">
              <a:lnSpc>
                <a:spcPct val="15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Changing what kinds of processing are automated</a:t>
            </a:r>
            <a:r>
              <a:rPr lang="en-US" sz="1600" dirty="0" smtClean="0">
                <a:solidFill>
                  <a:schemeClr val="bg1"/>
                </a:solidFill>
                <a:latin typeface="Arial" panose="020B0604020202020204" pitchFamily="34" charset="0"/>
                <a:cs typeface="Arial" panose="020B0604020202020204" pitchFamily="34" charset="0"/>
              </a:rPr>
              <a:t> </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6119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Turning STIP off	</a:t>
            </a:r>
            <a:endParaRPr lang="en-US" dirty="0">
              <a:solidFill>
                <a:srgbClr val="FFFF00"/>
              </a:solidFill>
            </a:endParaRPr>
          </a:p>
        </p:txBody>
      </p:sp>
      <p:sp>
        <p:nvSpPr>
          <p:cNvPr id="4" name="Rectangle 3"/>
          <p:cNvSpPr/>
          <p:nvPr/>
        </p:nvSpPr>
        <p:spPr>
          <a:xfrm>
            <a:off x="0" y="879583"/>
            <a:ext cx="8770374" cy="861774"/>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STIP is implemented using the </a:t>
            </a:r>
            <a:r>
              <a:rPr lang="en-US" sz="1800" dirty="0" err="1" smtClean="0">
                <a:solidFill>
                  <a:schemeClr val="bg1"/>
                </a:solidFill>
                <a:latin typeface="Arial" panose="020B0604020202020204" pitchFamily="34" charset="0"/>
                <a:cs typeface="Arial" panose="020B0604020202020204" pitchFamily="34" charset="0"/>
              </a:rPr>
              <a:t>IinvoiceAutoProcessingPlugin</a:t>
            </a:r>
            <a:endParaRPr lang="en-US" sz="1800" dirty="0" smtClean="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In the base application, this is implemented using </a:t>
            </a:r>
            <a:r>
              <a:rPr lang="en-US" sz="1600" dirty="0" err="1" smtClean="0">
                <a:solidFill>
                  <a:schemeClr val="bg1"/>
                </a:solidFill>
                <a:latin typeface="Arial" panose="020B0604020202020204" pitchFamily="34" charset="0"/>
                <a:cs typeface="Arial" panose="020B0604020202020204" pitchFamily="34" charset="0"/>
              </a:rPr>
              <a:t>InvoiceAutoApproveAutoPayPlugin</a:t>
            </a:r>
            <a:endParaRPr lang="en-US" sz="1600" dirty="0" smtClean="0">
              <a:solidFill>
                <a:schemeClr val="bg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To turn STIP off, deregister or disable the plugin</a:t>
            </a:r>
          </a:p>
        </p:txBody>
      </p:sp>
      <p:pic>
        <p:nvPicPr>
          <p:cNvPr id="2" name="Picture 1"/>
          <p:cNvPicPr>
            <a:picLocks noChangeAspect="1"/>
          </p:cNvPicPr>
          <p:nvPr/>
        </p:nvPicPr>
        <p:blipFill>
          <a:blip r:embed="rId3"/>
          <a:stretch>
            <a:fillRect/>
          </a:stretch>
        </p:blipFill>
        <p:spPr>
          <a:xfrm>
            <a:off x="254693" y="2323309"/>
            <a:ext cx="8540743" cy="1962941"/>
          </a:xfrm>
          <a:prstGeom prst="rect">
            <a:avLst/>
          </a:prstGeom>
        </p:spPr>
      </p:pic>
    </p:spTree>
    <p:extLst>
      <p:ext uri="{BB962C8B-B14F-4D97-AF65-F5344CB8AC3E}">
        <p14:creationId xmlns:p14="http://schemas.microsoft.com/office/powerpoint/2010/main" val="3925797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Changing criteria for automatic processing of invoices</a:t>
            </a:r>
            <a:endParaRPr lang="en-US" dirty="0">
              <a:solidFill>
                <a:srgbClr val="FFFF00"/>
              </a:solidFill>
            </a:endParaRPr>
          </a:p>
        </p:txBody>
      </p:sp>
      <p:sp>
        <p:nvSpPr>
          <p:cNvPr id="4" name="Rectangle 3"/>
          <p:cNvSpPr/>
          <p:nvPr/>
        </p:nvSpPr>
        <p:spPr>
          <a:xfrm>
            <a:off x="0" y="879583"/>
            <a:ext cx="8770374" cy="923330"/>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To Change the criteria for which invoices will be automatically approved or paid, edit the </a:t>
            </a:r>
            <a:r>
              <a:rPr lang="en-US" sz="1800" dirty="0" err="1" smtClean="0">
                <a:solidFill>
                  <a:schemeClr val="bg1"/>
                </a:solidFill>
                <a:latin typeface="Arial" panose="020B0604020202020204" pitchFamily="34" charset="0"/>
                <a:cs typeface="Arial" panose="020B0604020202020204" pitchFamily="34" charset="0"/>
              </a:rPr>
              <a:t>getFailedToQualifyReasons</a:t>
            </a:r>
            <a:r>
              <a:rPr lang="en-US" sz="1800" dirty="0" smtClean="0">
                <a:solidFill>
                  <a:schemeClr val="bg1"/>
                </a:solidFill>
                <a:latin typeface="Arial" panose="020B0604020202020204" pitchFamily="34" charset="0"/>
                <a:cs typeface="Arial" panose="020B0604020202020204" pitchFamily="34" charset="0"/>
              </a:rPr>
              <a:t>() method of relevant helper</a:t>
            </a:r>
          </a:p>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Add, edit, or delete clauses of the form</a:t>
            </a: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609599" y="1802912"/>
            <a:ext cx="7042935" cy="2692887"/>
          </a:xfrm>
          <a:prstGeom prst="rect">
            <a:avLst/>
          </a:prstGeom>
        </p:spPr>
      </p:pic>
    </p:spTree>
    <p:extLst>
      <p:ext uri="{BB962C8B-B14F-4D97-AF65-F5344CB8AC3E}">
        <p14:creationId xmlns:p14="http://schemas.microsoft.com/office/powerpoint/2010/main" val="3529551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Changing the maximum amount that can be auto-approved</a:t>
            </a:r>
            <a:endParaRPr lang="en-US" dirty="0">
              <a:solidFill>
                <a:srgbClr val="FFFF00"/>
              </a:solidFill>
            </a:endParaRPr>
          </a:p>
        </p:txBody>
      </p:sp>
      <p:sp>
        <p:nvSpPr>
          <p:cNvPr id="4" name="Rectangle 3"/>
          <p:cNvSpPr/>
          <p:nvPr/>
        </p:nvSpPr>
        <p:spPr>
          <a:xfrm>
            <a:off x="0" y="879583"/>
            <a:ext cx="8770374" cy="892552"/>
          </a:xfrm>
          <a:prstGeom prst="rect">
            <a:avLst/>
          </a:prstGeom>
        </p:spPr>
        <p:txBody>
          <a:bodyPr wrap="square">
            <a:spAutoFit/>
          </a:bodyPr>
          <a:lstStyle/>
          <a:p>
            <a:pPr marL="285750" indent="-285750">
              <a:buFont typeface="Arial" panose="020B0604020202020204" pitchFamily="34" charset="0"/>
              <a:buChar char="•"/>
            </a:pPr>
            <a:r>
              <a:rPr lang="en-US" sz="1800" dirty="0" err="1" smtClean="0">
                <a:solidFill>
                  <a:schemeClr val="bg1"/>
                </a:solidFill>
                <a:latin typeface="Arial" panose="020B0604020202020204" pitchFamily="34" charset="0"/>
                <a:cs typeface="Arial" panose="020B0604020202020204" pitchFamily="34" charset="0"/>
              </a:rPr>
              <a:t>InvoiceAutoApprovalHelper</a:t>
            </a:r>
            <a:r>
              <a:rPr lang="en-US" sz="1800" dirty="0" smtClean="0">
                <a:solidFill>
                  <a:schemeClr val="bg1"/>
                </a:solidFill>
                <a:latin typeface="Arial" panose="020B0604020202020204" pitchFamily="34" charset="0"/>
                <a:cs typeface="Arial" panose="020B0604020202020204" pitchFamily="34" charset="0"/>
              </a:rPr>
              <a:t> has property that maps currencies to the largest amount that can be automatically approved</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14350" y="1624170"/>
            <a:ext cx="6229350" cy="819150"/>
          </a:xfrm>
          <a:prstGeom prst="rect">
            <a:avLst/>
          </a:prstGeom>
        </p:spPr>
      </p:pic>
      <p:sp>
        <p:nvSpPr>
          <p:cNvPr id="8" name="Rectangle 7"/>
          <p:cNvSpPr/>
          <p:nvPr/>
        </p:nvSpPr>
        <p:spPr>
          <a:xfrm>
            <a:off x="-130633" y="2516722"/>
            <a:ext cx="8770374" cy="646331"/>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The last “if” clause of </a:t>
            </a:r>
            <a:r>
              <a:rPr lang="en-US" sz="1800" dirty="0" err="1" smtClean="0">
                <a:solidFill>
                  <a:schemeClr val="bg1"/>
                </a:solidFill>
                <a:latin typeface="Arial" panose="020B0604020202020204" pitchFamily="34" charset="0"/>
                <a:cs typeface="Arial" panose="020B0604020202020204" pitchFamily="34" charset="0"/>
              </a:rPr>
              <a:t>getFailedToQualifyReasons</a:t>
            </a:r>
            <a:r>
              <a:rPr lang="en-US" sz="1800" dirty="0" smtClean="0">
                <a:solidFill>
                  <a:schemeClr val="bg1"/>
                </a:solidFill>
                <a:latin typeface="Arial" panose="020B0604020202020204" pitchFamily="34" charset="0"/>
                <a:cs typeface="Arial" panose="020B0604020202020204" pitchFamily="34" charset="0"/>
              </a:rPr>
              <a:t> in </a:t>
            </a:r>
            <a:r>
              <a:rPr lang="en-US" sz="1800" dirty="0" err="1" smtClean="0">
                <a:solidFill>
                  <a:schemeClr val="bg1"/>
                </a:solidFill>
                <a:latin typeface="Arial" panose="020B0604020202020204" pitchFamily="34" charset="0"/>
                <a:cs typeface="Arial" panose="020B0604020202020204" pitchFamily="34" charset="0"/>
              </a:rPr>
              <a:t>InvoiceAutoAprrovalHelper</a:t>
            </a:r>
            <a:r>
              <a:rPr lang="en-US" sz="1800" dirty="0" smtClean="0">
                <a:solidFill>
                  <a:schemeClr val="bg1"/>
                </a:solidFill>
                <a:latin typeface="Arial" panose="020B0604020202020204" pitchFamily="34" charset="0"/>
                <a:cs typeface="Arial" panose="020B0604020202020204" pitchFamily="34" charset="0"/>
              </a:rPr>
              <a:t> rejects invoices that exceed this amount</a:t>
            </a:r>
            <a:endParaRPr lang="en-US" sz="1600" dirty="0" smtClean="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70994" y="3907640"/>
            <a:ext cx="8770374" cy="892552"/>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To change the maximum amount that can be auto-approved, modify the </a:t>
            </a:r>
            <a:r>
              <a:rPr lang="en-US" sz="1800" dirty="0" err="1" smtClean="0">
                <a:solidFill>
                  <a:schemeClr val="bg1"/>
                </a:solidFill>
                <a:latin typeface="Arial" panose="020B0604020202020204" pitchFamily="34" charset="0"/>
                <a:cs typeface="Arial" panose="020B0604020202020204" pitchFamily="34" charset="0"/>
              </a:rPr>
              <a:t>SmallAmountThresholds</a:t>
            </a:r>
            <a:r>
              <a:rPr lang="en-US" sz="1800" dirty="0" smtClean="0">
                <a:solidFill>
                  <a:schemeClr val="bg1"/>
                </a:solidFill>
                <a:latin typeface="Arial" panose="020B0604020202020204" pitchFamily="34" charset="0"/>
                <a:cs typeface="Arial" panose="020B0604020202020204" pitchFamily="34" charset="0"/>
              </a:rPr>
              <a:t> property</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4"/>
          <a:stretch>
            <a:fillRect/>
          </a:stretch>
        </p:blipFill>
        <p:spPr>
          <a:xfrm>
            <a:off x="514349" y="3236455"/>
            <a:ext cx="5760029" cy="526030"/>
          </a:xfrm>
          <a:prstGeom prst="rect">
            <a:avLst/>
          </a:prstGeom>
        </p:spPr>
      </p:pic>
    </p:spTree>
    <p:extLst>
      <p:ext uri="{BB962C8B-B14F-4D97-AF65-F5344CB8AC3E}">
        <p14:creationId xmlns:p14="http://schemas.microsoft.com/office/powerpoint/2010/main" val="39487001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dirty="0" smtClean="0">
                <a:solidFill>
                  <a:srgbClr val="FFFF00"/>
                </a:solidFill>
              </a:rPr>
              <a:t>Changing criteria for which invoices can be automatically processed</a:t>
            </a:r>
            <a:endParaRPr lang="en-US" dirty="0">
              <a:solidFill>
                <a:srgbClr val="FFFF00"/>
              </a:solidFill>
            </a:endParaRPr>
          </a:p>
        </p:txBody>
      </p:sp>
      <p:sp>
        <p:nvSpPr>
          <p:cNvPr id="4" name="Rectangle 3"/>
          <p:cNvSpPr/>
          <p:nvPr/>
        </p:nvSpPr>
        <p:spPr>
          <a:xfrm>
            <a:off x="0" y="879583"/>
            <a:ext cx="8770374" cy="1138773"/>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To change which invoices are considered for automatic approval or payment, modify the </a:t>
            </a:r>
            <a:r>
              <a:rPr lang="en-US" sz="1800" dirty="0" err="1" smtClean="0">
                <a:solidFill>
                  <a:schemeClr val="bg1"/>
                </a:solidFill>
                <a:latin typeface="Arial" panose="020B0604020202020204" pitchFamily="34" charset="0"/>
                <a:cs typeface="Arial" panose="020B0604020202020204" pitchFamily="34" charset="0"/>
              </a:rPr>
              <a:t>gerRelevantInvoices</a:t>
            </a:r>
            <a:r>
              <a:rPr lang="en-US" sz="1800" dirty="0" smtClean="0">
                <a:solidFill>
                  <a:schemeClr val="bg1"/>
                </a:solidFill>
                <a:latin typeface="Arial" panose="020B0604020202020204" pitchFamily="34" charset="0"/>
                <a:cs typeface="Arial" panose="020B0604020202020204" pitchFamily="34" charset="0"/>
              </a:rPr>
              <a:t>() method of the relevant helper</a:t>
            </a:r>
          </a:p>
          <a:p>
            <a:pPr marL="895335" lvl="1"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The method must return List&lt;</a:t>
            </a:r>
            <a:r>
              <a:rPr lang="en-US" sz="1600" dirty="0" err="1" smtClean="0">
                <a:solidFill>
                  <a:schemeClr val="bg1"/>
                </a:solidFill>
                <a:latin typeface="Arial" panose="020B0604020202020204" pitchFamily="34" charset="0"/>
                <a:cs typeface="Arial" panose="020B0604020202020204" pitchFamily="34" charset="0"/>
              </a:rPr>
              <a:t>ServiceRequestInvoice</a:t>
            </a:r>
            <a:r>
              <a:rPr lang="en-US" sz="1600" dirty="0" smtClean="0">
                <a:solidFill>
                  <a:schemeClr val="bg1"/>
                </a:solidFill>
                <a:latin typeface="Arial" panose="020B0604020202020204" pitchFamily="34" charset="0"/>
                <a:cs typeface="Arial" panose="020B0604020202020204" pitchFamily="34" charset="0"/>
              </a:rPr>
              <a:t>&gt; to be consumed by the </a:t>
            </a:r>
            <a:r>
              <a:rPr lang="en-US" sz="1600" dirty="0" err="1" smtClean="0">
                <a:solidFill>
                  <a:schemeClr val="bg1"/>
                </a:solidFill>
                <a:latin typeface="Arial" panose="020B0604020202020204" pitchFamily="34" charset="0"/>
                <a:cs typeface="Arial" panose="020B0604020202020204" pitchFamily="34" charset="0"/>
              </a:rPr>
              <a:t>getFailedToQualifyReasons</a:t>
            </a:r>
            <a:r>
              <a:rPr lang="en-US" sz="1600" dirty="0" smtClean="0">
                <a:solidFill>
                  <a:schemeClr val="bg1"/>
                </a:solidFill>
                <a:latin typeface="Arial" panose="020B0604020202020204" pitchFamily="34" charset="0"/>
                <a:cs typeface="Arial" panose="020B0604020202020204" pitchFamily="34" charset="0"/>
              </a:rPr>
              <a:t> method</a:t>
            </a:r>
          </a:p>
        </p:txBody>
      </p:sp>
      <p:pic>
        <p:nvPicPr>
          <p:cNvPr id="2" name="Picture 1"/>
          <p:cNvPicPr>
            <a:picLocks noChangeAspect="1"/>
          </p:cNvPicPr>
          <p:nvPr/>
        </p:nvPicPr>
        <p:blipFill>
          <a:blip r:embed="rId3"/>
          <a:stretch>
            <a:fillRect/>
          </a:stretch>
        </p:blipFill>
        <p:spPr>
          <a:xfrm>
            <a:off x="433387" y="2647950"/>
            <a:ext cx="8118362" cy="704850"/>
          </a:xfrm>
          <a:prstGeom prst="rect">
            <a:avLst/>
          </a:prstGeom>
        </p:spPr>
      </p:pic>
    </p:spTree>
    <p:extLst>
      <p:ext uri="{BB962C8B-B14F-4D97-AF65-F5344CB8AC3E}">
        <p14:creationId xmlns:p14="http://schemas.microsoft.com/office/powerpoint/2010/main" val="38930856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Changing the kinds of processing that are automated</a:t>
            </a:r>
            <a:endParaRPr lang="en-US" dirty="0">
              <a:solidFill>
                <a:srgbClr val="FFFF00"/>
              </a:solidFill>
            </a:endParaRPr>
          </a:p>
        </p:txBody>
      </p:sp>
      <p:sp>
        <p:nvSpPr>
          <p:cNvPr id="4" name="Rectangle 3"/>
          <p:cNvSpPr/>
          <p:nvPr/>
        </p:nvSpPr>
        <p:spPr>
          <a:xfrm>
            <a:off x="0" y="879583"/>
            <a:ext cx="8770374" cy="1631216"/>
          </a:xfrm>
          <a:prstGeom prst="rect">
            <a:avLst/>
          </a:prstGeom>
        </p:spPr>
        <p:txBody>
          <a:bodyPr wrap="square">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To change the kinds of processing automated by STIP, edit the </a:t>
            </a:r>
            <a:r>
              <a:rPr lang="en-US" sz="1800" dirty="0" err="1" smtClean="0">
                <a:solidFill>
                  <a:schemeClr val="bg1"/>
                </a:solidFill>
                <a:latin typeface="Arial" panose="020B0604020202020204" pitchFamily="34" charset="0"/>
                <a:cs typeface="Arial" panose="020B0604020202020204" pitchFamily="34" charset="0"/>
              </a:rPr>
              <a:t>StateTransitionHelpers</a:t>
            </a:r>
            <a:r>
              <a:rPr lang="en-US" sz="1800" dirty="0" smtClean="0">
                <a:solidFill>
                  <a:schemeClr val="bg1"/>
                </a:solidFill>
                <a:latin typeface="Arial" panose="020B0604020202020204" pitchFamily="34" charset="0"/>
                <a:cs typeface="Arial" panose="020B0604020202020204" pitchFamily="34" charset="0"/>
              </a:rPr>
              <a:t> property of </a:t>
            </a:r>
            <a:r>
              <a:rPr lang="en-US" sz="1800" dirty="0" err="1" smtClean="0">
                <a:solidFill>
                  <a:schemeClr val="bg1"/>
                </a:solidFill>
                <a:latin typeface="Arial" panose="020B0604020202020204" pitchFamily="34" charset="0"/>
                <a:cs typeface="Arial" panose="020B0604020202020204" pitchFamily="34" charset="0"/>
              </a:rPr>
              <a:t>InvoiceAutoApproveAutoPayPlugin</a:t>
            </a:r>
            <a:endParaRPr lang="en-US" sz="1800" dirty="0" smtClean="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Comment out one of the existing helpers</a:t>
            </a:r>
          </a:p>
          <a:p>
            <a:pPr marL="895335" lvl="1"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Create and add your own helper</a:t>
            </a:r>
          </a:p>
          <a:p>
            <a:pPr marL="1504920" lvl="2" indent="-285750">
              <a:buFont typeface="Arial" panose="020B0604020202020204" pitchFamily="34" charset="0"/>
              <a:buChar char="•"/>
            </a:pPr>
            <a:r>
              <a:rPr lang="en-US" sz="1600" dirty="0" smtClean="0">
                <a:solidFill>
                  <a:schemeClr val="bg1"/>
                </a:solidFill>
                <a:latin typeface="Arial" panose="020B0604020202020204" pitchFamily="34" charset="0"/>
                <a:cs typeface="Arial" panose="020B0604020202020204" pitchFamily="34" charset="0"/>
              </a:rPr>
              <a:t>Note : Do this with </a:t>
            </a:r>
            <a:r>
              <a:rPr lang="en-US" sz="1600" i="1" dirty="0" smtClean="0">
                <a:solidFill>
                  <a:schemeClr val="bg1"/>
                </a:solidFill>
                <a:latin typeface="Arial" panose="020B0604020202020204" pitchFamily="34" charset="0"/>
                <a:cs typeface="Arial" panose="020B0604020202020204" pitchFamily="34" charset="0"/>
              </a:rPr>
              <a:t>extreme </a:t>
            </a:r>
            <a:r>
              <a:rPr lang="en-US" sz="1600" dirty="0" smtClean="0">
                <a:solidFill>
                  <a:schemeClr val="bg1"/>
                </a:solidFill>
                <a:latin typeface="Arial" panose="020B0604020202020204" pitchFamily="34" charset="0"/>
                <a:cs typeface="Arial" panose="020B0604020202020204" pitchFamily="34" charset="0"/>
              </a:rPr>
              <a:t>caution</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504824" y="2545098"/>
            <a:ext cx="7362825" cy="1341102"/>
          </a:xfrm>
          <a:prstGeom prst="rect">
            <a:avLst/>
          </a:prstGeom>
        </p:spPr>
      </p:pic>
    </p:spTree>
    <p:extLst>
      <p:ext uri="{BB962C8B-B14F-4D97-AF65-F5344CB8AC3E}">
        <p14:creationId xmlns:p14="http://schemas.microsoft.com/office/powerpoint/2010/main" val="1168650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Review Question</a:t>
            </a:r>
            <a:endParaRPr lang="en-US" dirty="0">
              <a:solidFill>
                <a:srgbClr val="FFFF00"/>
              </a:solidFill>
            </a:endParaRPr>
          </a:p>
        </p:txBody>
      </p:sp>
      <p:sp>
        <p:nvSpPr>
          <p:cNvPr id="4" name="Rectangle 3"/>
          <p:cNvSpPr/>
          <p:nvPr/>
        </p:nvSpPr>
        <p:spPr>
          <a:xfrm>
            <a:off x="0" y="879583"/>
            <a:ext cx="8770374" cy="2000548"/>
          </a:xfrm>
          <a:prstGeom prst="rect">
            <a:avLst/>
          </a:prstGeom>
        </p:spPr>
        <p:txBody>
          <a:bodyPr wrap="square">
            <a:spAutoFit/>
          </a:bodyPr>
          <a:lstStyle/>
          <a:p>
            <a:pPr>
              <a:lnSpc>
                <a:spcPct val="200000"/>
              </a:lnSpc>
            </a:pPr>
            <a:r>
              <a:rPr lang="en-US" sz="1800" dirty="0" smtClean="0">
                <a:solidFill>
                  <a:schemeClr val="bg1"/>
                </a:solidFill>
                <a:latin typeface="Arial" panose="020B0604020202020204" pitchFamily="34" charset="0"/>
                <a:cs typeface="Arial" panose="020B0604020202020204" pitchFamily="34" charset="0"/>
              </a:rPr>
              <a:t>What do State Transition Helper classes enable?</a:t>
            </a:r>
          </a:p>
          <a:p>
            <a:pPr marL="285750" indent="-285750">
              <a:lnSpc>
                <a:spcPct val="200000"/>
              </a:lnSpc>
              <a:buFont typeface="Arial" panose="020B0604020202020204" pitchFamily="34" charset="0"/>
              <a:buChar char="•"/>
            </a:pPr>
            <a:endParaRPr lang="en-US" sz="1800" dirty="0">
              <a:solidFill>
                <a:schemeClr val="bg1"/>
              </a:solidFill>
              <a:latin typeface="Arial" panose="020B0604020202020204" pitchFamily="34" charset="0"/>
              <a:cs typeface="Arial" panose="020B0604020202020204" pitchFamily="34" charset="0"/>
            </a:endParaRPr>
          </a:p>
          <a:p>
            <a:pPr marL="895335" lvl="1"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Straight-Through Invoice Processing (STIP)</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9615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smtClean="0">
                <a:solidFill>
                  <a:schemeClr val="bg1"/>
                </a:solidFill>
              </a:rPr>
              <a:t>A Service is any action that can be requested from a third-party vendor or internal provider</a:t>
            </a:r>
          </a:p>
          <a:p>
            <a:pPr marL="514350" lvl="1" indent="-285750"/>
            <a:r>
              <a:rPr lang="en-US" dirty="0" smtClean="0">
                <a:solidFill>
                  <a:schemeClr val="bg1"/>
                </a:solidFill>
              </a:rPr>
              <a:t>Examples included medical services, towing, auto rental, construction services for fire restoration…</a:t>
            </a:r>
          </a:p>
          <a:p>
            <a:pPr marL="285750" indent="-285750">
              <a:buFont typeface="Arial" panose="020B0604020202020204" pitchFamily="34" charset="0"/>
              <a:buChar char="•"/>
            </a:pPr>
            <a:r>
              <a:rPr lang="en-US" dirty="0" smtClean="0">
                <a:solidFill>
                  <a:schemeClr val="bg1"/>
                </a:solidFill>
              </a:rPr>
              <a:t>A  service request summarizes the instruction sent to the vendor detailing the service to be performed</a:t>
            </a:r>
          </a:p>
          <a:p>
            <a:pPr marL="514350" lvl="1" indent="-285750"/>
            <a:r>
              <a:rPr lang="en-US" dirty="0" smtClean="0">
                <a:solidFill>
                  <a:schemeClr val="bg1"/>
                </a:solidFill>
              </a:rPr>
              <a:t>Every service request us associated with exactly one claim and one service type.</a:t>
            </a:r>
          </a:p>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Services and Service Requests</a:t>
            </a:r>
            <a:endParaRPr lang="en-US" dirty="0">
              <a:solidFill>
                <a:srgbClr val="FFFF00"/>
              </a:solidFill>
            </a:endParaRPr>
          </a:p>
        </p:txBody>
      </p:sp>
      <p:pic>
        <p:nvPicPr>
          <p:cNvPr id="3" name="Picture 2"/>
          <p:cNvPicPr>
            <a:picLocks noChangeAspect="1"/>
          </p:cNvPicPr>
          <p:nvPr/>
        </p:nvPicPr>
        <p:blipFill>
          <a:blip r:embed="rId3"/>
          <a:stretch>
            <a:fillRect/>
          </a:stretch>
        </p:blipFill>
        <p:spPr>
          <a:xfrm>
            <a:off x="1480297" y="3102349"/>
            <a:ext cx="5143500" cy="1771650"/>
          </a:xfrm>
          <a:prstGeom prst="rect">
            <a:avLst/>
          </a:prstGeom>
        </p:spPr>
      </p:pic>
    </p:spTree>
    <p:extLst>
      <p:ext uri="{BB962C8B-B14F-4D97-AF65-F5344CB8AC3E}">
        <p14:creationId xmlns:p14="http://schemas.microsoft.com/office/powerpoint/2010/main" val="2360954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Review Question</a:t>
            </a:r>
            <a:endParaRPr lang="en-US" dirty="0">
              <a:solidFill>
                <a:srgbClr val="FFFF00"/>
              </a:solidFill>
            </a:endParaRPr>
          </a:p>
        </p:txBody>
      </p:sp>
      <p:sp>
        <p:nvSpPr>
          <p:cNvPr id="4" name="Rectangle 3"/>
          <p:cNvSpPr/>
          <p:nvPr/>
        </p:nvSpPr>
        <p:spPr>
          <a:xfrm>
            <a:off x="0" y="879583"/>
            <a:ext cx="8770374" cy="2554545"/>
          </a:xfrm>
          <a:prstGeom prst="rect">
            <a:avLst/>
          </a:prstGeom>
        </p:spPr>
        <p:txBody>
          <a:bodyPr wrap="square">
            <a:spAutoFit/>
          </a:bodyPr>
          <a:lstStyle/>
          <a:p>
            <a:pPr>
              <a:lnSpc>
                <a:spcPct val="200000"/>
              </a:lnSpc>
            </a:pPr>
            <a:r>
              <a:rPr lang="en-US" sz="1800" dirty="0" smtClean="0">
                <a:solidFill>
                  <a:schemeClr val="bg1"/>
                </a:solidFill>
                <a:latin typeface="Arial" panose="020B0604020202020204" pitchFamily="34" charset="0"/>
                <a:cs typeface="Arial" panose="020B0604020202020204" pitchFamily="34" charset="0"/>
              </a:rPr>
              <a:t>If an invoice comes into the system through a vendor portal, what provides approval limits for STIP?</a:t>
            </a:r>
            <a:endParaRPr lang="en-US" sz="1800" dirty="0">
              <a:solidFill>
                <a:schemeClr val="bg1"/>
              </a:solidFill>
              <a:latin typeface="Arial" panose="020B0604020202020204" pitchFamily="34" charset="0"/>
              <a:cs typeface="Arial" panose="020B0604020202020204" pitchFamily="34" charset="0"/>
            </a:endParaRP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The web service that accepts the invoice is associated with a user, whose permissions enable that web service.</a:t>
            </a:r>
          </a:p>
          <a:p>
            <a:pPr marL="895335" lvl="1"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The approval limit are those of that user.</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89706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Review Question</a:t>
            </a:r>
            <a:endParaRPr lang="en-US" dirty="0">
              <a:solidFill>
                <a:srgbClr val="FFFF00"/>
              </a:solidFill>
            </a:endParaRPr>
          </a:p>
        </p:txBody>
      </p:sp>
      <p:sp>
        <p:nvSpPr>
          <p:cNvPr id="4" name="Rectangle 3"/>
          <p:cNvSpPr/>
          <p:nvPr/>
        </p:nvSpPr>
        <p:spPr>
          <a:xfrm>
            <a:off x="0" y="879583"/>
            <a:ext cx="8770374" cy="2000548"/>
          </a:xfrm>
          <a:prstGeom prst="rect">
            <a:avLst/>
          </a:prstGeom>
        </p:spPr>
        <p:txBody>
          <a:bodyPr wrap="square">
            <a:spAutoFit/>
          </a:bodyPr>
          <a:lstStyle/>
          <a:p>
            <a:pPr>
              <a:lnSpc>
                <a:spcPct val="200000"/>
              </a:lnSpc>
            </a:pPr>
            <a:r>
              <a:rPr lang="en-US" sz="1800" dirty="0" smtClean="0">
                <a:solidFill>
                  <a:schemeClr val="bg1"/>
                </a:solidFill>
                <a:latin typeface="Arial" panose="020B0604020202020204" pitchFamily="34" charset="0"/>
                <a:cs typeface="Arial" panose="020B0604020202020204" pitchFamily="34" charset="0"/>
              </a:rPr>
              <a:t>What do State Transition Helper classes enable?</a:t>
            </a:r>
          </a:p>
          <a:p>
            <a:pPr marL="285750" indent="-285750">
              <a:lnSpc>
                <a:spcPct val="200000"/>
              </a:lnSpc>
              <a:buFont typeface="Arial" panose="020B0604020202020204" pitchFamily="34" charset="0"/>
              <a:buChar char="•"/>
            </a:pPr>
            <a:endParaRPr lang="en-US" sz="1800" dirty="0">
              <a:solidFill>
                <a:schemeClr val="bg1"/>
              </a:solidFill>
              <a:latin typeface="Arial" panose="020B0604020202020204" pitchFamily="34" charset="0"/>
              <a:cs typeface="Arial" panose="020B0604020202020204" pitchFamily="34" charset="0"/>
            </a:endParaRPr>
          </a:p>
          <a:p>
            <a:pPr marL="895335" lvl="1"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Straight-Through Invoice Processing (STIP)</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65105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Review Question</a:t>
            </a:r>
            <a:endParaRPr lang="en-US" dirty="0">
              <a:solidFill>
                <a:srgbClr val="FFFF00"/>
              </a:solidFill>
            </a:endParaRPr>
          </a:p>
        </p:txBody>
      </p:sp>
      <p:sp>
        <p:nvSpPr>
          <p:cNvPr id="4" name="Rectangle 3"/>
          <p:cNvSpPr/>
          <p:nvPr/>
        </p:nvSpPr>
        <p:spPr>
          <a:xfrm>
            <a:off x="0" y="879583"/>
            <a:ext cx="8770374" cy="2000548"/>
          </a:xfrm>
          <a:prstGeom prst="rect">
            <a:avLst/>
          </a:prstGeom>
        </p:spPr>
        <p:txBody>
          <a:bodyPr wrap="square">
            <a:spAutoFit/>
          </a:bodyPr>
          <a:lstStyle/>
          <a:p>
            <a:pPr>
              <a:lnSpc>
                <a:spcPct val="200000"/>
              </a:lnSpc>
            </a:pPr>
            <a:r>
              <a:rPr lang="en-US" sz="1800" dirty="0" smtClean="0">
                <a:solidFill>
                  <a:schemeClr val="bg1"/>
                </a:solidFill>
                <a:latin typeface="Arial" panose="020B0604020202020204" pitchFamily="34" charset="0"/>
                <a:cs typeface="Arial" panose="020B0604020202020204" pitchFamily="34" charset="0"/>
              </a:rPr>
              <a:t>What do State Transition Helper classes enable?</a:t>
            </a:r>
          </a:p>
          <a:p>
            <a:pPr marL="285750" indent="-285750">
              <a:lnSpc>
                <a:spcPct val="200000"/>
              </a:lnSpc>
              <a:buFont typeface="Arial" panose="020B0604020202020204" pitchFamily="34" charset="0"/>
              <a:buChar char="•"/>
            </a:pPr>
            <a:endParaRPr lang="en-US" sz="1800" dirty="0">
              <a:solidFill>
                <a:schemeClr val="bg1"/>
              </a:solidFill>
              <a:latin typeface="Arial" panose="020B0604020202020204" pitchFamily="34" charset="0"/>
              <a:cs typeface="Arial" panose="020B0604020202020204" pitchFamily="34" charset="0"/>
            </a:endParaRPr>
          </a:p>
          <a:p>
            <a:pPr marL="895335" lvl="1" indent="-285750">
              <a:lnSpc>
                <a:spcPct val="200000"/>
              </a:lnSpc>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Straight-Through Invoice Processing (STIP)</a:t>
            </a:r>
            <a:endParaRPr lang="en-US" sz="1600" dirty="0">
              <a:solidFill>
                <a:schemeClr val="bg1"/>
              </a:solidFill>
              <a:latin typeface="Arial" panose="020B0604020202020204" pitchFamily="34" charset="0"/>
              <a:cs typeface="Arial" panose="020B0604020202020204" pitchFamily="34" charset="0"/>
            </a:endParaRPr>
          </a:p>
          <a:p>
            <a:pPr marL="895335" lvl="1" indent="-285750">
              <a:buFont typeface="Wingdings" panose="05000000000000000000" pitchFamily="2" charset="2"/>
              <a:buChar char="ü"/>
            </a:pPr>
            <a:endParaRPr lang="en-US" sz="1600" dirty="0" smtClean="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4353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83F23-C768-4142-9883-3318F953E306}"/>
              </a:ext>
            </a:extLst>
          </p:cNvPr>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784034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Creating Service Requests</a:t>
            </a:r>
            <a:endParaRPr lang="en-US"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smtClean="0">
                <a:solidFill>
                  <a:schemeClr val="bg1"/>
                </a:solidFill>
              </a:rPr>
              <a:t> </a:t>
            </a:r>
            <a:endParaRPr lang="en-US" sz="1600" dirty="0">
              <a:solidFill>
                <a:schemeClr val="bg1"/>
              </a:solidFill>
            </a:endParaRPr>
          </a:p>
        </p:txBody>
      </p:sp>
      <p:sp>
        <p:nvSpPr>
          <p:cNvPr id="8" name="Rectangle 7"/>
          <p:cNvSpPr/>
          <p:nvPr/>
        </p:nvSpPr>
        <p:spPr>
          <a:xfrm>
            <a:off x="4807975" y="1035215"/>
            <a:ext cx="4572000" cy="369332"/>
          </a:xfrm>
          <a:prstGeom prst="rect">
            <a:avLst/>
          </a:prstGeom>
        </p:spPr>
        <p:txBody>
          <a:bodyPr>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Later, using the Action menu</a:t>
            </a:r>
          </a:p>
        </p:txBody>
      </p:sp>
      <p:sp>
        <p:nvSpPr>
          <p:cNvPr id="9" name="Rectangle 8"/>
          <p:cNvSpPr/>
          <p:nvPr/>
        </p:nvSpPr>
        <p:spPr>
          <a:xfrm>
            <a:off x="408039" y="1052692"/>
            <a:ext cx="4572000" cy="646331"/>
          </a:xfrm>
          <a:prstGeom prst="rect">
            <a:avLst/>
          </a:prstGeom>
        </p:spPr>
        <p:txBody>
          <a:bodyPr>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Service requests can be created</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During claim creation</a:t>
            </a:r>
          </a:p>
        </p:txBody>
      </p:sp>
      <p:pic>
        <p:nvPicPr>
          <p:cNvPr id="2" name="Picture 1"/>
          <p:cNvPicPr>
            <a:picLocks noChangeAspect="1"/>
          </p:cNvPicPr>
          <p:nvPr/>
        </p:nvPicPr>
        <p:blipFill>
          <a:blip r:embed="rId3"/>
          <a:stretch>
            <a:fillRect/>
          </a:stretch>
        </p:blipFill>
        <p:spPr>
          <a:xfrm>
            <a:off x="519212" y="2255769"/>
            <a:ext cx="3620168" cy="1864278"/>
          </a:xfrm>
          <a:prstGeom prst="rect">
            <a:avLst/>
          </a:prstGeom>
        </p:spPr>
      </p:pic>
      <p:pic>
        <p:nvPicPr>
          <p:cNvPr id="3" name="Picture 2"/>
          <p:cNvPicPr>
            <a:picLocks noChangeAspect="1"/>
          </p:cNvPicPr>
          <p:nvPr/>
        </p:nvPicPr>
        <p:blipFill>
          <a:blip r:embed="rId4"/>
          <a:stretch>
            <a:fillRect/>
          </a:stretch>
        </p:blipFill>
        <p:spPr>
          <a:xfrm>
            <a:off x="4807975" y="2248468"/>
            <a:ext cx="3831766" cy="1987909"/>
          </a:xfrm>
          <a:prstGeom prst="rect">
            <a:avLst/>
          </a:prstGeom>
        </p:spPr>
      </p:pic>
    </p:spTree>
    <p:extLst>
      <p:ext uri="{BB962C8B-B14F-4D97-AF65-F5344CB8AC3E}">
        <p14:creationId xmlns:p14="http://schemas.microsoft.com/office/powerpoint/2010/main" val="3364861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20"/>
            <a:ext cx="8361756" cy="1044228"/>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smtClean="0">
                <a:solidFill>
                  <a:schemeClr val="bg1"/>
                </a:solidFill>
              </a:rPr>
              <a:t>The service request type determines the life cycle of the service request</a:t>
            </a:r>
          </a:p>
          <a:p>
            <a:pPr marL="514350" lvl="1" indent="-285750"/>
            <a:r>
              <a:rPr lang="en-US" dirty="0" smtClean="0">
                <a:solidFill>
                  <a:schemeClr val="bg1"/>
                </a:solidFill>
              </a:rPr>
              <a:t>Lifecycle is managed by a state handler specific to the service request type</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Service Request Types</a:t>
            </a:r>
            <a:endParaRPr lang="en-US"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smtClean="0">
                <a:solidFill>
                  <a:schemeClr val="bg1"/>
                </a:solidFill>
              </a:rPr>
              <a:t> </a:t>
            </a:r>
            <a:endParaRPr lang="en-US" sz="1600" dirty="0">
              <a:solidFill>
                <a:schemeClr val="bg1"/>
              </a:solidFill>
            </a:endParaRPr>
          </a:p>
        </p:txBody>
      </p:sp>
      <p:sp>
        <p:nvSpPr>
          <p:cNvPr id="8" name="Content Placeholder 3"/>
          <p:cNvSpPr txBox="1">
            <a:spLocks/>
          </p:cNvSpPr>
          <p:nvPr/>
        </p:nvSpPr>
        <p:spPr>
          <a:xfrm>
            <a:off x="133315" y="1475895"/>
            <a:ext cx="3855025" cy="3018283"/>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smtClean="0">
                <a:solidFill>
                  <a:schemeClr val="bg1"/>
                </a:solidFill>
              </a:rPr>
              <a:t>In the base application, there are four service request types</a:t>
            </a:r>
          </a:p>
          <a:p>
            <a:pPr marL="514350" lvl="1" indent="-285750"/>
            <a:r>
              <a:rPr lang="en-US" dirty="0" smtClean="0">
                <a:solidFill>
                  <a:schemeClr val="bg1"/>
                </a:solidFill>
              </a:rPr>
              <a:t>Quote only</a:t>
            </a:r>
          </a:p>
          <a:p>
            <a:pPr marL="514350" lvl="1" indent="-285750"/>
            <a:r>
              <a:rPr lang="en-US" dirty="0" smtClean="0">
                <a:solidFill>
                  <a:schemeClr val="bg1"/>
                </a:solidFill>
              </a:rPr>
              <a:t>Quote and perform service</a:t>
            </a:r>
          </a:p>
          <a:p>
            <a:pPr marL="514350" lvl="1" indent="-285750"/>
            <a:r>
              <a:rPr lang="en-US" dirty="0" smtClean="0">
                <a:solidFill>
                  <a:schemeClr val="bg1"/>
                </a:solidFill>
              </a:rPr>
              <a:t>Service only</a:t>
            </a:r>
          </a:p>
          <a:p>
            <a:pPr marL="514350" lvl="1" indent="-285750"/>
            <a:r>
              <a:rPr lang="en-US" dirty="0" smtClean="0">
                <a:solidFill>
                  <a:schemeClr val="bg1"/>
                </a:solidFill>
              </a:rPr>
              <a:t>Unmanaged service</a:t>
            </a:r>
          </a:p>
          <a:p>
            <a:pPr marL="285750" indent="-285750">
              <a:buFont typeface="Arial" panose="020B0604020202020204" pitchFamily="34" charset="0"/>
              <a:buChar char="•"/>
            </a:pPr>
            <a:r>
              <a:rPr lang="en-US" dirty="0" smtClean="0">
                <a:solidFill>
                  <a:schemeClr val="bg1"/>
                </a:solidFill>
              </a:rPr>
              <a:t>Implement through </a:t>
            </a:r>
            <a:r>
              <a:rPr lang="en-US" dirty="0" err="1" smtClean="0">
                <a:solidFill>
                  <a:schemeClr val="bg1"/>
                </a:solidFill>
              </a:rPr>
              <a:t>typelist</a:t>
            </a:r>
            <a:endParaRPr lang="en-US" dirty="0" smtClean="0">
              <a:solidFill>
                <a:schemeClr val="bg1"/>
              </a:solidFill>
            </a:endParaRPr>
          </a:p>
          <a:p>
            <a:pPr marL="514350" lvl="1" indent="-285750"/>
            <a:r>
              <a:rPr lang="en-US" dirty="0" err="1" smtClean="0">
                <a:solidFill>
                  <a:schemeClr val="bg1"/>
                </a:solidFill>
              </a:rPr>
              <a:t>ServiceRequestKind</a:t>
            </a:r>
            <a:r>
              <a:rPr lang="en-US" dirty="0" smtClean="0">
                <a:solidFill>
                  <a:schemeClr val="bg1"/>
                </a:solidFill>
              </a:rPr>
              <a:t>	</a:t>
            </a:r>
          </a:p>
        </p:txBody>
      </p:sp>
      <p:pic>
        <p:nvPicPr>
          <p:cNvPr id="3" name="Picture 2"/>
          <p:cNvPicPr>
            <a:picLocks noChangeAspect="1"/>
          </p:cNvPicPr>
          <p:nvPr/>
        </p:nvPicPr>
        <p:blipFill>
          <a:blip r:embed="rId3"/>
          <a:stretch>
            <a:fillRect/>
          </a:stretch>
        </p:blipFill>
        <p:spPr>
          <a:xfrm>
            <a:off x="4299972" y="1634248"/>
            <a:ext cx="4339769" cy="1928786"/>
          </a:xfrm>
          <a:prstGeom prst="rect">
            <a:avLst/>
          </a:prstGeom>
        </p:spPr>
      </p:pic>
    </p:spTree>
    <p:extLst>
      <p:ext uri="{BB962C8B-B14F-4D97-AF65-F5344CB8AC3E}">
        <p14:creationId xmlns:p14="http://schemas.microsoft.com/office/powerpoint/2010/main" val="47851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4613783" cy="4370355"/>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smtClean="0">
                <a:solidFill>
                  <a:schemeClr val="bg1"/>
                </a:solidFill>
              </a:rPr>
              <a:t>Services are defined in a tree-like hierarchy </a:t>
            </a:r>
          </a:p>
          <a:p>
            <a:pPr marL="285750" indent="-285750">
              <a:buFont typeface="Arial" panose="020B0604020202020204" pitchFamily="34" charset="0"/>
              <a:buChar char="•"/>
            </a:pPr>
            <a:r>
              <a:rPr lang="en-US" dirty="0">
                <a:solidFill>
                  <a:schemeClr val="bg1"/>
                </a:solidFill>
              </a:rPr>
              <a:t>The base </a:t>
            </a:r>
            <a:r>
              <a:rPr lang="en-US" dirty="0" smtClean="0">
                <a:solidFill>
                  <a:schemeClr val="bg1"/>
                </a:solidFill>
              </a:rPr>
              <a:t>configuration allows services to be placed in service categories or subcategories, or “stand-alone”</a:t>
            </a:r>
          </a:p>
          <a:p>
            <a:pPr marL="285750" indent="-285750">
              <a:buFont typeface="Arial" panose="020B0604020202020204" pitchFamily="34" charset="0"/>
              <a:buChar char="•"/>
            </a:pPr>
            <a:r>
              <a:rPr lang="en-US" dirty="0" smtClean="0">
                <a:solidFill>
                  <a:schemeClr val="bg1"/>
                </a:solidFill>
              </a:rPr>
              <a:t>For integration with ContactManager use the same services definitions for both applications</a:t>
            </a: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b="1" dirty="0" smtClean="0">
                <a:solidFill>
                  <a:srgbClr val="FFFF00"/>
                </a:solidFill>
              </a:rPr>
              <a:t>Service definitions (conceptual)</a:t>
            </a:r>
            <a:endParaRPr lang="en-US"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smtClean="0">
                <a:solidFill>
                  <a:schemeClr val="bg1"/>
                </a:solidFill>
              </a:rPr>
              <a:t> </a:t>
            </a:r>
            <a:endParaRPr lang="en-US" sz="1600" dirty="0">
              <a:solidFill>
                <a:schemeClr val="bg1"/>
              </a:solidFill>
            </a:endParaRPr>
          </a:p>
        </p:txBody>
      </p:sp>
      <p:pic>
        <p:nvPicPr>
          <p:cNvPr id="3" name="Picture 2"/>
          <p:cNvPicPr>
            <a:picLocks noChangeAspect="1"/>
          </p:cNvPicPr>
          <p:nvPr/>
        </p:nvPicPr>
        <p:blipFill>
          <a:blip r:embed="rId3"/>
          <a:stretch>
            <a:fillRect/>
          </a:stretch>
        </p:blipFill>
        <p:spPr>
          <a:xfrm>
            <a:off x="5156457" y="643343"/>
            <a:ext cx="3701443" cy="3826338"/>
          </a:xfrm>
          <a:prstGeom prst="rect">
            <a:avLst/>
          </a:prstGeom>
        </p:spPr>
      </p:pic>
    </p:spTree>
    <p:extLst>
      <p:ext uri="{BB962C8B-B14F-4D97-AF65-F5344CB8AC3E}">
        <p14:creationId xmlns:p14="http://schemas.microsoft.com/office/powerpoint/2010/main" val="1196684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dirty="0" smtClean="0">
                <a:solidFill>
                  <a:srgbClr val="FFFF00"/>
                </a:solidFill>
              </a:rPr>
              <a:t>Vendor Service tree (conceptual)</a:t>
            </a:r>
            <a:endParaRPr lang="en-US"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smtClean="0">
                <a:solidFill>
                  <a:schemeClr val="bg1"/>
                </a:solidFill>
              </a:rPr>
              <a:t> </a:t>
            </a:r>
            <a:endParaRPr lang="en-US" sz="1600" dirty="0">
              <a:solidFill>
                <a:schemeClr val="bg1"/>
              </a:solidFill>
            </a:endParaRPr>
          </a:p>
        </p:txBody>
      </p:sp>
      <p:sp>
        <p:nvSpPr>
          <p:cNvPr id="8" name="Content Placeholder 3"/>
          <p:cNvSpPr txBox="1">
            <a:spLocks/>
          </p:cNvSpPr>
          <p:nvPr/>
        </p:nvSpPr>
        <p:spPr>
          <a:xfrm>
            <a:off x="133315" y="590019"/>
            <a:ext cx="4613783" cy="4370355"/>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pPr marL="285750" indent="-285750">
              <a:buFont typeface="Arial" panose="020B0604020202020204" pitchFamily="34" charset="0"/>
              <a:buChar char="•"/>
            </a:pPr>
            <a:r>
              <a:rPr lang="en-US" dirty="0" smtClean="0">
                <a:solidFill>
                  <a:schemeClr val="bg1"/>
                </a:solidFill>
              </a:rPr>
              <a:t>Each service type must be defined in the file</a:t>
            </a:r>
          </a:p>
          <a:p>
            <a:pPr marL="285750" indent="-285750">
              <a:buFont typeface="Arial" panose="020B0604020202020204" pitchFamily="34" charset="0"/>
              <a:buChar char="•"/>
            </a:pPr>
            <a:r>
              <a:rPr lang="en-US" dirty="0" smtClean="0">
                <a:solidFill>
                  <a:schemeClr val="bg1"/>
                </a:solidFill>
              </a:rPr>
              <a:t>Defines a hierarchy of services</a:t>
            </a:r>
          </a:p>
          <a:p>
            <a:pPr marL="514350" lvl="1" indent="-285750"/>
            <a:r>
              <a:rPr lang="en-US" dirty="0" smtClean="0">
                <a:solidFill>
                  <a:schemeClr val="bg1"/>
                </a:solidFill>
              </a:rPr>
              <a:t>Each service has zero or one parent services</a:t>
            </a:r>
          </a:p>
          <a:p>
            <a:pPr marL="742950" lvl="2" indent="-285750"/>
            <a:r>
              <a:rPr lang="en-US" dirty="0" smtClean="0">
                <a:solidFill>
                  <a:schemeClr val="bg1"/>
                </a:solidFill>
              </a:rPr>
              <a:t>A service with no parent called a root node</a:t>
            </a:r>
          </a:p>
          <a:p>
            <a:pPr marL="514350" lvl="1" indent="-285750"/>
            <a:r>
              <a:rPr lang="en-US" dirty="0" smtClean="0">
                <a:solidFill>
                  <a:schemeClr val="bg1"/>
                </a:solidFill>
              </a:rPr>
              <a:t>Each service has zero to many child services</a:t>
            </a:r>
          </a:p>
          <a:p>
            <a:pPr marL="742950" lvl="2" indent="-285750"/>
            <a:r>
              <a:rPr lang="en-US" dirty="0" smtClean="0">
                <a:solidFill>
                  <a:schemeClr val="bg1"/>
                </a:solidFill>
              </a:rPr>
              <a:t>A service with no child is called a leaf node</a:t>
            </a:r>
          </a:p>
        </p:txBody>
      </p:sp>
      <p:pic>
        <p:nvPicPr>
          <p:cNvPr id="2" name="Picture 1"/>
          <p:cNvPicPr>
            <a:picLocks noChangeAspect="1"/>
          </p:cNvPicPr>
          <p:nvPr/>
        </p:nvPicPr>
        <p:blipFill>
          <a:blip r:embed="rId3"/>
          <a:stretch>
            <a:fillRect/>
          </a:stretch>
        </p:blipFill>
        <p:spPr>
          <a:xfrm>
            <a:off x="856845" y="949559"/>
            <a:ext cx="2570278" cy="295582"/>
          </a:xfrm>
          <a:prstGeom prst="rect">
            <a:avLst/>
          </a:prstGeom>
        </p:spPr>
      </p:pic>
      <p:pic>
        <p:nvPicPr>
          <p:cNvPr id="5" name="Picture 4"/>
          <p:cNvPicPr>
            <a:picLocks noChangeAspect="1"/>
          </p:cNvPicPr>
          <p:nvPr/>
        </p:nvPicPr>
        <p:blipFill>
          <a:blip r:embed="rId4"/>
          <a:stretch>
            <a:fillRect/>
          </a:stretch>
        </p:blipFill>
        <p:spPr>
          <a:xfrm>
            <a:off x="5580300" y="473564"/>
            <a:ext cx="3059441" cy="3554897"/>
          </a:xfrm>
          <a:prstGeom prst="rect">
            <a:avLst/>
          </a:prstGeom>
        </p:spPr>
      </p:pic>
    </p:spTree>
    <p:extLst>
      <p:ext uri="{BB962C8B-B14F-4D97-AF65-F5344CB8AC3E}">
        <p14:creationId xmlns:p14="http://schemas.microsoft.com/office/powerpoint/2010/main" val="388609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txBox="1">
            <a:spLocks/>
          </p:cNvSpPr>
          <p:nvPr/>
        </p:nvSpPr>
        <p:spPr>
          <a:xfrm>
            <a:off x="133315" y="590019"/>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dirty="0" smtClean="0">
                <a:solidFill>
                  <a:schemeClr val="bg1"/>
                </a:solidFill>
              </a:rPr>
              <a:t> </a:t>
            </a:r>
            <a:endParaRPr lang="en-US" dirty="0">
              <a:solidFill>
                <a:schemeClr val="bg1"/>
              </a:solidFill>
            </a:endParaRPr>
          </a:p>
        </p:txBody>
      </p:sp>
      <p:sp>
        <p:nvSpPr>
          <p:cNvPr id="7" name="Title 6">
            <a:extLst>
              <a:ext uri="{FF2B5EF4-FFF2-40B4-BE49-F238E27FC236}">
                <a16:creationId xmlns:a16="http://schemas.microsoft.com/office/drawing/2014/main" id="{EA0D6B93-CE79-4088-9EA6-938915E2F70B}"/>
              </a:ext>
            </a:extLst>
          </p:cNvPr>
          <p:cNvSpPr txBox="1">
            <a:spLocks/>
          </p:cNvSpPr>
          <p:nvPr/>
        </p:nvSpPr>
        <p:spPr>
          <a:xfrm>
            <a:off x="254693" y="145718"/>
            <a:ext cx="8385048" cy="327846"/>
          </a:xfrm>
          <a:prstGeom prst="rect">
            <a:avLst/>
          </a:prstGeom>
        </p:spPr>
        <p:txBody>
          <a:bodyPr>
            <a:normAutofit fontScale="82500" lnSpcReduction="20000"/>
          </a:bodyPr>
          <a:lst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a:lstStyle>
          <a:p>
            <a:r>
              <a:rPr lang="en-US" dirty="0" smtClean="0">
                <a:solidFill>
                  <a:srgbClr val="FFFF00"/>
                </a:solidFill>
              </a:rPr>
              <a:t>Venodorserivetree.xml</a:t>
            </a:r>
            <a:endParaRPr lang="en-US" dirty="0">
              <a:solidFill>
                <a:srgbClr val="FFFF00"/>
              </a:solidFill>
            </a:endParaRPr>
          </a:p>
        </p:txBody>
      </p:sp>
      <p:sp>
        <p:nvSpPr>
          <p:cNvPr id="15" name="Content Placeholder 3"/>
          <p:cNvSpPr txBox="1">
            <a:spLocks/>
          </p:cNvSpPr>
          <p:nvPr/>
        </p:nvSpPr>
        <p:spPr>
          <a:xfrm>
            <a:off x="133315" y="3633103"/>
            <a:ext cx="8361756" cy="132727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a:lstStyle>
          <a:p>
            <a:r>
              <a:rPr lang="en-US" sz="1600" dirty="0" smtClean="0">
                <a:solidFill>
                  <a:schemeClr val="bg1"/>
                </a:solidFill>
              </a:rPr>
              <a:t> </a:t>
            </a:r>
            <a:endParaRPr lang="en-US" sz="1600" dirty="0">
              <a:solidFill>
                <a:schemeClr val="bg1"/>
              </a:solidFill>
            </a:endParaRPr>
          </a:p>
        </p:txBody>
      </p:sp>
      <p:sp>
        <p:nvSpPr>
          <p:cNvPr id="4" name="Rectangle 3"/>
          <p:cNvSpPr/>
          <p:nvPr/>
        </p:nvSpPr>
        <p:spPr>
          <a:xfrm>
            <a:off x="0" y="879583"/>
            <a:ext cx="4572000" cy="2308324"/>
          </a:xfrm>
          <a:prstGeom prst="rect">
            <a:avLst/>
          </a:prstGeom>
        </p:spPr>
        <p:txBody>
          <a:bodyPr>
            <a:spAutoFit/>
          </a:bodyPr>
          <a:lstStyle/>
          <a:p>
            <a:pPr marL="285750"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Each service has:</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A public-id</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A code</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One or more descriptions</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An optional parent</a:t>
            </a:r>
          </a:p>
          <a:p>
            <a:pPr marL="895335" lvl="1" indent="-285750">
              <a:buFont typeface="Arial" panose="020B0604020202020204" pitchFamily="34" charset="0"/>
              <a:buChar char="•"/>
            </a:pPr>
            <a:r>
              <a:rPr lang="en-US" sz="1800" dirty="0" smtClean="0">
                <a:solidFill>
                  <a:schemeClr val="bg1"/>
                </a:solidFill>
                <a:latin typeface="Arial" panose="020B0604020202020204" pitchFamily="34" charset="0"/>
                <a:cs typeface="Arial" panose="020B0604020202020204" pitchFamily="34" charset="0"/>
              </a:rPr>
              <a:t>(Optional children are not defined in the parent node)</a:t>
            </a:r>
          </a:p>
          <a:p>
            <a:pPr marL="285750" indent="-285750">
              <a:buFont typeface="Arial" panose="020B0604020202020204" pitchFamily="34" charset="0"/>
              <a:buChar char="•"/>
            </a:pPr>
            <a:endParaRPr lang="en-US" sz="1800" dirty="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4705315" y="606587"/>
            <a:ext cx="3886676" cy="3690151"/>
          </a:xfrm>
          <a:prstGeom prst="rect">
            <a:avLst/>
          </a:prstGeom>
        </p:spPr>
      </p:pic>
    </p:spTree>
    <p:extLst>
      <p:ext uri="{BB962C8B-B14F-4D97-AF65-F5344CB8AC3E}">
        <p14:creationId xmlns:p14="http://schemas.microsoft.com/office/powerpoint/2010/main" val="206730252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gnizant">
  <a:themeElements>
    <a:clrScheme name="Cognizant Color - New">
      <a:dk1>
        <a:srgbClr val="0033A0"/>
      </a:dk1>
      <a:lt1>
        <a:srgbClr val="FFFFFF"/>
      </a:lt1>
      <a:dk2>
        <a:srgbClr val="000000"/>
      </a:dk2>
      <a:lt2>
        <a:srgbClr val="FFFFFF"/>
      </a:lt2>
      <a:accent1>
        <a:srgbClr val="0033A0"/>
      </a:accent1>
      <a:accent2>
        <a:srgbClr val="00B140"/>
      </a:accent2>
      <a:accent3>
        <a:srgbClr val="FF8205"/>
      </a:accent3>
      <a:accent4>
        <a:srgbClr val="5C068C"/>
      </a:accent4>
      <a:accent5>
        <a:srgbClr val="840B55"/>
      </a:accent5>
      <a:accent6>
        <a:srgbClr val="F4633A"/>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2.xml><?xml version="1.0" encoding="utf-8"?>
<a:theme xmlns:a="http://schemas.openxmlformats.org/drawingml/2006/main" name="1_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6x9_v04-06" id="{07F9BE1E-0522-42D8-9333-DC19B728C440}" vid="{5949420C-BBAE-4883-A571-88D4306A1F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8D6F96-F5F0-4882-9895-24D6EB0A168A}">
  <ds:schemaRefs>
    <ds:schemaRef ds:uri="http://schemas.microsoft.com/sharepoint/v3/contenttype/forms"/>
  </ds:schemaRefs>
</ds:datastoreItem>
</file>

<file path=customXml/itemProps2.xml><?xml version="1.0" encoding="utf-8"?>
<ds:datastoreItem xmlns:ds="http://schemas.openxmlformats.org/officeDocument/2006/customXml" ds:itemID="{C548C51B-0160-49BD-907C-D02DC2AE0853}">
  <ds:schemaRefs>
    <ds:schemaRef ds:uri="http://schemas.microsoft.com/office/2006/metadata/properties"/>
    <ds:schemaRef ds:uri="http://schemas.microsoft.com/office/2006/documentManagement/types"/>
    <ds:schemaRef ds:uri="http://purl.org/dc/dcmitype/"/>
    <ds:schemaRef ds:uri="ec2ac320-4691-4145-9221-fe31435db753"/>
    <ds:schemaRef ds:uri="http://schemas.openxmlformats.org/package/2006/metadata/core-properties"/>
    <ds:schemaRef ds:uri="http://purl.org/dc/terms/"/>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8D18E983-60EF-443E-AD5F-A4B37D2273D3}"/>
</file>

<file path=docProps/app.xml><?xml version="1.0" encoding="utf-8"?>
<Properties xmlns="http://schemas.openxmlformats.org/officeDocument/2006/extended-properties" xmlns:vt="http://schemas.openxmlformats.org/officeDocument/2006/docPropsVTypes">
  <Template>cog_PPT_16x9_180722-2</Template>
  <TotalTime>4223</TotalTime>
  <Words>3339</Words>
  <Application>Microsoft Office PowerPoint</Application>
  <PresentationFormat>On-screen Show (16:9)</PresentationFormat>
  <Paragraphs>372</Paragraphs>
  <Slides>43</Slides>
  <Notes>40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43</vt:i4>
      </vt:variant>
    </vt:vector>
  </HeadingPairs>
  <TitlesOfParts>
    <vt:vector size="49" baseType="lpstr">
      <vt:lpstr>Arial</vt:lpstr>
      <vt:lpstr>Calibri</vt:lpstr>
      <vt:lpstr>Courier New</vt:lpstr>
      <vt:lpstr>Wingdings</vt:lpstr>
      <vt:lpstr>Cognizant</vt:lpstr>
      <vt:lpstr>1_Cognizant</vt:lpstr>
      <vt:lpstr>V10 Configuration</vt:lpstr>
      <vt:lpstr>Assessment Creation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PowerPoint Template</dc:title>
  <dc:creator>Rajendran, Shanmugapriyan (Cognizant)</dc:creator>
  <cp:lastModifiedBy>N S, Saravana Prabhu (Cognizant)</cp:lastModifiedBy>
  <cp:revision>253</cp:revision>
  <cp:lastPrinted>2017-02-17T19:35:46Z</cp:lastPrinted>
  <dcterms:created xsi:type="dcterms:W3CDTF">2018-07-26T08:45:21Z</dcterms:created>
  <dcterms:modified xsi:type="dcterms:W3CDTF">2021-02-05T13:38:20Z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