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1" r:id="rId5"/>
    <p:sldMasterId id="2147483704" r:id="rId6"/>
  </p:sldMasterIdLst>
  <p:notesMasterIdLst>
    <p:notesMasterId r:id="rId37"/>
  </p:notesMasterIdLst>
  <p:sldIdLst>
    <p:sldId id="262"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64" r:id="rId30"/>
    <p:sldId id="266" r:id="rId31"/>
    <p:sldId id="265" r:id="rId32"/>
    <p:sldId id="267" r:id="rId33"/>
    <p:sldId id="257" r:id="rId34"/>
    <p:sldId id="291" r:id="rId35"/>
    <p:sldId id="263"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C4BF0-B269-43D4-B38D-56DF6477C623}" v="24" dt="2020-12-11T16:51:56.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2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raj, Anitha (cognizant)" userId="S::128359@cognizant.com::085e830e-983b-4521-8f13-4fc1271ebc67" providerId="AD" clId="Web-{2D6C4BF0-B269-43D4-B38D-56DF6477C623}"/>
    <pc:docChg chg="modSld">
      <pc:chgData name="Mohanraj, Anitha (cognizant)" userId="S::128359@cognizant.com::085e830e-983b-4521-8f13-4fc1271ebc67" providerId="AD" clId="Web-{2D6C4BF0-B269-43D4-B38D-56DF6477C623}" dt="2020-12-11T16:51:56.412" v="23" actId="20577"/>
      <pc:docMkLst>
        <pc:docMk/>
      </pc:docMkLst>
      <pc:sldChg chg="modSp">
        <pc:chgData name="Mohanraj, Anitha (cognizant)" userId="S::128359@cognizant.com::085e830e-983b-4521-8f13-4fc1271ebc67" providerId="AD" clId="Web-{2D6C4BF0-B269-43D4-B38D-56DF6477C623}" dt="2020-12-11T16:51:56.412" v="23" actId="20577"/>
        <pc:sldMkLst>
          <pc:docMk/>
          <pc:sldMk cId="2697772512" sldId="267"/>
        </pc:sldMkLst>
        <pc:spChg chg="mod">
          <ac:chgData name="Mohanraj, Anitha (cognizant)" userId="S::128359@cognizant.com::085e830e-983b-4521-8f13-4fc1271ebc67" providerId="AD" clId="Web-{2D6C4BF0-B269-43D4-B38D-56DF6477C623}" dt="2020-12-11T16:51:56.412" v="23" actId="20577"/>
          <ac:spMkLst>
            <pc:docMk/>
            <pc:sldMk cId="2697772512" sldId="26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EA93FA91-529F-4AF6-86D0-83FD08C1BBB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5053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8E16AED6-9DE5-412D-8F4B-6A1FCFDDCBB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All Brokers Comm Plan, only the primary producer earns commission. A policy can have up to three producers, each earning a different commission rate. Sometimes the same producer has more than one role on a policy. The commission for each role is tracked separately.</a:t>
            </a:r>
          </a:p>
        </p:txBody>
      </p:sp>
    </p:spTree>
    <p:extLst>
      <p:ext uri="{BB962C8B-B14F-4D97-AF65-F5344CB8AC3E}">
        <p14:creationId xmlns:p14="http://schemas.microsoft.com/office/powerpoint/2010/main" val="192765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Commission can be earned (released to the producer’s commissions payable T-account) based on different options. This example earns the commission as each payment has been received against the policy transaction (such as a down payment premium). Premiums can be earned as payment is received, on binding, when billed, when coverage becomes effective, when it expires, or when the invoice that has commissionable charges is fully paid. (This is irrelevant in agency bill, where the producer collects the premium and passes the net payment—payment minus commission—to the insurer.)</a:t>
            </a:r>
          </a:p>
          <a:p>
            <a:r>
              <a:rPr lang="en-US"/>
              <a:t>In most cases, commission is earned and becomes payable as soon as the payable criterion occurs. The criterion such as receiving a payment or billing an invoice serves as a triggering event to make commission immediately payable. Other criteria do not automatically trigger commission earning. For these, the Commission Payable Calculation </a:t>
            </a:r>
            <a:r>
              <a:rPr lang="en-GB"/>
              <a:t>("CmsnPayable") </a:t>
            </a:r>
            <a:r>
              <a:rPr lang="en-US"/>
              <a:t>batch process is required to move the relevant commission amount from the policy’s Commissions Reserve to policy’s Commissions Payable T-account. </a:t>
            </a:r>
          </a:p>
          <a:p>
            <a:r>
              <a:rPr lang="en-US"/>
              <a:t>The Custom earning criterion provides configuration developers a way to configure a custom approach to releasing commission. The Custom criterion is evaluated on bind, in case the custom logic indicates the commission should be earned immediately. After that, it is evaluated only when the Commission Payable Calculation batch process is run.</a:t>
            </a:r>
          </a:p>
          <a:p>
            <a:endParaRPr 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920AD82C-3706-4B1E-80F5-34BBBE3AECB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29962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0E6BFE38-53D3-4117-A149-038E8C70821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"Commissionable Items" tab lists charges on which commission is paid (typically premium, but not taxes).</a:t>
            </a:r>
          </a:p>
          <a:p>
            <a:pPr eaLnBrk="1" hangingPunct="1"/>
            <a:r>
              <a:rPr lang="en-US"/>
              <a:t>The Incentives tab allows you to enable extra commission to be paid on high cost policies or for any other reason deemed applicable to the carrier.</a:t>
            </a:r>
          </a:p>
          <a:p>
            <a:pPr eaLnBrk="1" hangingPunct="1"/>
            <a:r>
              <a:rPr lang="en-US"/>
              <a:t>The "Special Rates" tab in the commission subplan is discussed on the next slide.</a:t>
            </a:r>
          </a:p>
          <a:p>
            <a:pPr eaLnBrk="1" hangingPunct="1"/>
            <a:endParaRPr lang="en-US"/>
          </a:p>
          <a:p>
            <a:pPr eaLnBrk="1" hangingPunct="1"/>
            <a:endParaRPr lang="en-US"/>
          </a:p>
          <a:p>
            <a:pPr eaLnBrk="1" hangingPunct="1"/>
            <a:endParaRPr lang="en-US"/>
          </a:p>
          <a:p>
            <a:pPr eaLnBrk="1" hangingPunct="1"/>
            <a:endParaRPr lang="en-US"/>
          </a:p>
        </p:txBody>
      </p:sp>
    </p:spTree>
    <p:extLst>
      <p:ext uri="{BB962C8B-B14F-4D97-AF65-F5344CB8AC3E}">
        <p14:creationId xmlns:p14="http://schemas.microsoft.com/office/powerpoint/2010/main" val="197761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9AC91FF6-B5E9-4ED9-88F1-1EA9C04902C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rates on the General tab apply to all charge types for a given role. The "Special Rates" tab in the commission subplan allows you to vary the commission rate for a particular  charge type and producer role. For example, on the plan showed on this slide, Reinstatement fees will pay primary 6% and secondary 4% versus the default rates specified on the General tab. Taxes for the primary producer pay 2%.</a:t>
            </a:r>
          </a:p>
          <a:p>
            <a:pPr eaLnBrk="1" hangingPunct="1"/>
            <a:endParaRPr lang="en-US"/>
          </a:p>
        </p:txBody>
      </p:sp>
    </p:spTree>
    <p:extLst>
      <p:ext uri="{BB962C8B-B14F-4D97-AF65-F5344CB8AC3E}">
        <p14:creationId xmlns:p14="http://schemas.microsoft.com/office/powerpoint/2010/main" val="326236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Note that the Plan Rate listed for a producer code isn’t necessarily the actual commission rate that the producer will earn. The Plan Rate always shows the rate for the </a:t>
            </a:r>
            <a:r>
              <a:rPr lang="en-US" i="1"/>
              <a:t>primary</a:t>
            </a:r>
            <a:r>
              <a:rPr lang="en-US"/>
              <a:t> producer on the </a:t>
            </a:r>
            <a:r>
              <a:rPr lang="en-US" i="1"/>
              <a:t>Default</a:t>
            </a:r>
            <a:r>
              <a:rPr lang="en-US"/>
              <a:t> subplan, but the producer could be the secondary or referrer for a policy. In the example, TBC</a:t>
            </a:r>
            <a:r>
              <a:rPr lang="en-US" baseline="0"/>
              <a:t>2 has a plan rate of 0%. This is because the Default subplan will never be used. Instead, the applicable </a:t>
            </a:r>
            <a:r>
              <a:rPr lang="en-US"/>
              <a:t>conditional subplan will be used in every case.</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CA535279-72D9-4631-BB7E-BD9A87B7CD2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45170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7DB90EF5-5A80-4FA2-A33A-0A37F550415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 </a:t>
            </a:r>
          </a:p>
        </p:txBody>
      </p:sp>
    </p:spTree>
    <p:extLst>
      <p:ext uri="{BB962C8B-B14F-4D97-AF65-F5344CB8AC3E}">
        <p14:creationId xmlns:p14="http://schemas.microsoft.com/office/powerpoint/2010/main" val="1399148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053BE351-9F87-4B6C-9FF6-5FEAEF14121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53749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F041A808-CBE2-4776-9AEC-8F395143824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ChargeCommission is the T-account owner that contains all commission-related transactions. ChargeCommission has several derived fields including AmountToWriteOff, AmountWrittenOff, CommissionExpenseBalance, CommissionPayableBalance, and CommissionReserveBalance. These derived fields reflect the calculated balances of the corresponding T-account types. For example, CommissionExpenseBalance gets the current balance of the "Commissions Expense" T-account for the producer code for the policy period.</a:t>
            </a:r>
          </a:p>
          <a:p>
            <a:r>
              <a:rPr lang="en-US"/>
              <a:t>All commission earning and commission writeoffs are at the item level so the granularity of the related commission transactions is item level. Charge-level commission is a rollup of item-level commissions. </a:t>
            </a:r>
          </a:p>
          <a:p>
            <a:r>
              <a:rPr lang="en-US"/>
              <a:t>PolicyCommission joins together a policy period with the producer codes for a given role. A producer code can have up to three roles on a policy period: primary, secondary, and referrer. If the producer code is the currently active primary, secondary, or referrer producer code, then PolicyCommission.DefaultForPolicy is true for that producer code's role on that policy period (in other words, the producer code is the active producer for that role on the policy period). For every policy period for a role, only one PolicyCommission.DefaultForPolicy can be true. When a policy is transferred from one producer code to another for a given role (for example, the primary role on a policy period is transferred from Producer A to Producer B), a new PolicyCommission is created for Producer B. Producer B's PolicyCommission will be used to create new charge commissions. Producer A's PolicyCommission.DefaultForPolicy is now false.</a:t>
            </a:r>
          </a:p>
          <a:p>
            <a:endParaRPr lang="en-US"/>
          </a:p>
          <a:p>
            <a:endParaRPr lang="en-US"/>
          </a:p>
          <a:p>
            <a:endParaRPr lang="en-US"/>
          </a:p>
          <a:p>
            <a:endParaRPr lang="en-US"/>
          </a:p>
          <a:p>
            <a:pPr eaLnBrk="1" hangingPunct="1"/>
            <a:endParaRPr lang="en-US"/>
          </a:p>
          <a:p>
            <a:pPr eaLnBrk="1" hangingPunct="1"/>
            <a:r>
              <a:rPr lang="en-US"/>
              <a:t> </a:t>
            </a:r>
          </a:p>
          <a:p>
            <a:pPr eaLnBrk="1" hangingPunct="1"/>
            <a:endParaRPr lang="en-US"/>
          </a:p>
        </p:txBody>
      </p:sp>
    </p:spTree>
    <p:extLst>
      <p:ext uri="{BB962C8B-B14F-4D97-AF65-F5344CB8AC3E}">
        <p14:creationId xmlns:p14="http://schemas.microsoft.com/office/powerpoint/2010/main" val="2864271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t>The circled numbers in the slide indicate the following sequence of events:</a:t>
            </a:r>
          </a:p>
          <a:p>
            <a:pPr marL="571500" lvl="1" indent="-228600">
              <a:buFont typeface="Calibri" pitchFamily="34" charset="0"/>
              <a:buAutoNum type="arabicPeriod"/>
            </a:pPr>
            <a:r>
              <a:rPr lang="en-GB"/>
              <a:t>The policy is issued. $300 is the total commission that will be earned by the producer. </a:t>
            </a:r>
          </a:p>
          <a:p>
            <a:pPr marL="571500" lvl="1" indent="-228600">
              <a:buFont typeface="Calibri" pitchFamily="34" charset="0"/>
              <a:buAutoNum type="arabicPeriod"/>
            </a:pPr>
            <a:r>
              <a:rPr lang="en-GB"/>
              <a:t>A payment is received for the down payment. $30 of commission becomes payable because subplan rate is 10% and earning condition is "On payment rec’d". </a:t>
            </a:r>
          </a:p>
          <a:p>
            <a:pPr marL="571500" lvl="1" indent="-228600">
              <a:buFont typeface="Calibri" pitchFamily="34" charset="0"/>
              <a:buAutoNum type="arabicPeriod"/>
            </a:pPr>
            <a:r>
              <a:rPr lang="en-GB"/>
              <a:t>The producer’s "commission day of month" is reached. The Producer Payment batch process moves the $30 from the policy’s Commissions Payable T-account to the producer’s Commissions Payable T-account. Note that the batch process sweeps the Commissions Payable T-accounts for all the policies for which the producer has at least one role, but our example shows the accounting for just one policy.</a:t>
            </a:r>
          </a:p>
          <a:p>
            <a:pPr marL="571500" lvl="1" indent="-228600">
              <a:buFont typeface="Calibri" pitchFamily="34" charset="0"/>
              <a:buAutoNum type="arabicPeriod"/>
            </a:pPr>
            <a:r>
              <a:rPr lang="en-GB"/>
              <a:t>The Producer Payment batch process then moves the $30 from Producer: Commissions Payable to Producer: Cash. The Producer: Cash T-account reflects the amount the producer will be paid. The actual payment of the producer (that is, writing a check or transferring funds) requires integration.</a:t>
            </a:r>
          </a:p>
          <a:p>
            <a:pPr marL="571500" lvl="1" indent="-228600">
              <a:buFont typeface="Calibri" pitchFamily="34" charset="0"/>
              <a:buAutoNum type="arabicPeriod"/>
            </a:pPr>
            <a:r>
              <a:rPr lang="en-GB"/>
              <a:t>The policy is cancelled. This means that the carrier will not pay the remaining commission to the producer. Reducing the commission amount that is payable to the producer results in a credit of $270 added to the policy’s Negative Commission Adjustment T-account.</a:t>
            </a:r>
          </a:p>
          <a:p>
            <a:r>
              <a:rPr lang="en-US" b="1"/>
              <a:t>Commission Writeoffs</a:t>
            </a:r>
          </a:p>
          <a:p>
            <a:r>
              <a:rPr lang="en-US"/>
              <a:t>The ChargeCommission's PositiveCommissionAdjustment and NegativeCommissionAdjustment T-accounts track all commission writeoff transactions that are created for the charge commission.</a:t>
            </a:r>
          </a:p>
          <a:p>
            <a:r>
              <a:rPr lang="en-US"/>
              <a:t>A </a:t>
            </a:r>
            <a:r>
              <a:rPr lang="en-US" b="1"/>
              <a:t>positive commission writeoff </a:t>
            </a:r>
            <a:r>
              <a:rPr lang="en-US"/>
              <a:t>is an amount that the carrier cannot or will not pay to the producer. The reason can be that the amount is too trivial or the policy has been cancelled or the producer cannot be contacted. A positive writeoff results in a decrease in reserve and an increase in revenue.</a:t>
            </a:r>
          </a:p>
          <a:p>
            <a:r>
              <a:rPr lang="en-US"/>
              <a:t>A </a:t>
            </a:r>
            <a:r>
              <a:rPr lang="en-US" b="1"/>
              <a:t>negative commission writeoff </a:t>
            </a:r>
            <a:r>
              <a:rPr lang="en-US"/>
              <a:t>is an amount that the carrier cannot or will not collect from the producer. For example, an agency bill producer has retained too much commission. A negative writeoff results in an increase in reserve and a decrease in revenue.</a:t>
            </a:r>
            <a:endParaRPr lang="en-US" b="1"/>
          </a:p>
          <a:p>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6510E2B6-A960-443E-919A-9E99BCB5281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71847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BB6CBEF2-ABDC-4724-8E33-E13832C4B19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actual property names are CommissionReserve, WrittenOffCommission, CmsnPayableAmount, PaidCommission, and CommissionAmount.</a:t>
            </a:r>
          </a:p>
          <a:p>
            <a:pPr eaLnBrk="1" hangingPunct="1"/>
            <a:endParaRPr lang="en-US"/>
          </a:p>
          <a:p>
            <a:pPr eaLnBrk="1" hangingPunct="1"/>
            <a:r>
              <a:rPr lang="en-US"/>
              <a:t>Here are the usual reasons for writing off commission:</a:t>
            </a:r>
          </a:p>
          <a:p>
            <a:pPr lvl="1" eaLnBrk="1" hangingPunct="1"/>
            <a:r>
              <a:rPr lang="en-US"/>
              <a:t>The commission amount is trivial (the commission remainder, for example, which occurs automatically when the commission amount cannot be evenly distributed across invoice items).</a:t>
            </a:r>
          </a:p>
          <a:p>
            <a:pPr lvl="1" eaLnBrk="1" hangingPunct="1"/>
            <a:r>
              <a:rPr lang="en-US"/>
              <a:t>The producer cannot be contacted for some reason such as change of address.</a:t>
            </a:r>
          </a:p>
          <a:p>
            <a:pPr lvl="1" eaLnBrk="1" hangingPunct="1"/>
            <a:r>
              <a:rPr lang="en-US"/>
              <a:t>The producer has gone out of business.</a:t>
            </a:r>
          </a:p>
          <a:p>
            <a:pPr lvl="1" eaLnBrk="1" hangingPunct="1"/>
            <a:r>
              <a:rPr lang="en-US"/>
              <a:t>The premium has been written off, so usually the corresponding commission should be written off.</a:t>
            </a:r>
          </a:p>
          <a:p>
            <a:pPr lvl="1" eaLnBrk="1" hangingPunct="1"/>
            <a:endParaRPr lang="en-US"/>
          </a:p>
          <a:p>
            <a:pPr eaLnBrk="1" hangingPunct="1"/>
            <a:r>
              <a:rPr lang="en-US"/>
              <a:t>Charge commission has the similar set of properties, which are the rolled up amounts from the related item commissions.</a:t>
            </a:r>
          </a:p>
        </p:txBody>
      </p:sp>
    </p:spTree>
    <p:extLst>
      <p:ext uri="{BB962C8B-B14F-4D97-AF65-F5344CB8AC3E}">
        <p14:creationId xmlns:p14="http://schemas.microsoft.com/office/powerpoint/2010/main" val="345450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0C9DD253-7F21-4B68-8FBC-EFFD7FADFAA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 </a:t>
            </a:r>
          </a:p>
        </p:txBody>
      </p:sp>
    </p:spTree>
    <p:extLst>
      <p:ext uri="{BB962C8B-B14F-4D97-AF65-F5344CB8AC3E}">
        <p14:creationId xmlns:p14="http://schemas.microsoft.com/office/powerpoint/2010/main" val="4023868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indent="-152400" eaLnBrk="1" hangingPunct="1">
              <a:lnSpc>
                <a:spcPct val="80000"/>
              </a:lnSpc>
              <a:buFont typeface="Wingdings 3" pitchFamily="18" charset="2"/>
              <a:buNone/>
              <a:defRPr/>
            </a:pPr>
            <a:r>
              <a:rPr lang="en-US" sz="800" dirty="0"/>
              <a:t>The slide shows how commissions are tracked at the item level. The commission balances are tracked separately for each role (even when the producer code is the same for each role, as in the example).  </a:t>
            </a:r>
          </a:p>
          <a:p>
            <a:pPr marL="288925" lvl="1" indent="-174625" eaLnBrk="1" hangingPunct="1">
              <a:lnSpc>
                <a:spcPct val="80000"/>
              </a:lnSpc>
              <a:buFont typeface="Wingdings 3" pitchFamily="18" charset="2"/>
              <a:buAutoNum type="arabicPeriod"/>
              <a:defRPr/>
            </a:pPr>
            <a:r>
              <a:rPr lang="en-US" sz="800" dirty="0"/>
              <a:t>The reserve is established when the item is created.</a:t>
            </a:r>
          </a:p>
          <a:p>
            <a:pPr marL="288925" lvl="1" indent="-174625" eaLnBrk="1" hangingPunct="1">
              <a:lnSpc>
                <a:spcPct val="80000"/>
              </a:lnSpc>
              <a:buFont typeface="Wingdings 3" pitchFamily="18" charset="2"/>
              <a:buAutoNum type="arabicPeriod"/>
              <a:defRPr/>
            </a:pPr>
            <a:r>
              <a:rPr lang="en-US" sz="800" dirty="0"/>
              <a:t>When the item is partially paid, both the primary and secondary producers earn partial commission. The commission earned amounts are automatically moved from Reserve to Payable.</a:t>
            </a:r>
          </a:p>
          <a:p>
            <a:pPr marL="288925" lvl="1" indent="-174625" eaLnBrk="1" hangingPunct="1">
              <a:lnSpc>
                <a:spcPct val="80000"/>
              </a:lnSpc>
              <a:buFont typeface="Wingdings 3" pitchFamily="18" charset="2"/>
              <a:buAutoNum type="arabicPeriod"/>
              <a:defRPr/>
            </a:pPr>
            <a:r>
              <a:rPr lang="en-US" sz="800" dirty="0"/>
              <a:t>The Producer Payment batch process moves the payable (earned) commission from Payable to Paid for both the primary and secondary producers. This happens on each producer's Commission Day of Month.</a:t>
            </a:r>
          </a:p>
          <a:p>
            <a:pPr marL="288925" lvl="1" indent="-174625" eaLnBrk="1" hangingPunct="1">
              <a:lnSpc>
                <a:spcPct val="80000"/>
              </a:lnSpc>
              <a:buFont typeface="Wingdings 3" pitchFamily="18" charset="2"/>
              <a:buAutoNum type="arabicPeriod"/>
              <a:defRPr/>
            </a:pPr>
            <a:r>
              <a:rPr lang="en-US" sz="800" dirty="0"/>
              <a:t>For some reason, the remaining commission for the primary producer was written off. Note: In the base application, you can manually write off commission in the UI, but commission is not automatically written off when a charge is written off. This action requires configuration.</a:t>
            </a:r>
            <a:endParaRPr lang="en-US" dirty="0"/>
          </a:p>
          <a:p>
            <a:pPr>
              <a:defRPr/>
            </a:pPr>
            <a:endParaRPr 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8E4DF3C3-F9C4-4215-BF1F-2E4036721CF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27129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Item Events screen provides a convenient place to view the history of an item. Notice the Policy Role filter, which allows you to view the commission events for a selected producer role.</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ED16FAE4-9C8E-49C1-BB60-4F80B9915F4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32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63100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7404F404-381B-4DCB-A188-685B68FD944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4276"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ln/>
        </p:spPr>
        <p:txBody>
          <a:bodyPr/>
          <a:lstStyle/>
          <a:p>
            <a:pPr indent="-190500" eaLnBrk="1" hangingPunct="1">
              <a:defRPr/>
            </a:pPr>
            <a:r>
              <a:rPr lang="en-US" dirty="0"/>
              <a:t>In the example, when the billing instruction was received, producer code A was primary, producer code C was secondary, and producer code E was referrer for the policy. This means that these three producers were the active producers for all items (#1, #2, and #3). Later, item #2’s primary producer code was changed from A to B. Notice that BillingCenter retains the relationship of producer code A as an inactive primary producer of item #2. This is important for audit purposes, assuming B has earned some commission. </a:t>
            </a:r>
          </a:p>
          <a:p>
            <a:pPr indent="-190500" eaLnBrk="1" hangingPunct="1">
              <a:defRPr/>
            </a:pPr>
            <a:r>
              <a:rPr lang="en-US" dirty="0"/>
              <a:t>Similarly, all three items started with producer code C as secondary, and at some point the secondary role on the policy was changed from producer code C to producer code D. This resulted in producer code D becoming the active secondary producer for all three items. </a:t>
            </a:r>
          </a:p>
          <a:p>
            <a:pPr indent="-190500" eaLnBrk="1" hangingPunct="1">
              <a:defRPr/>
            </a:pPr>
            <a:r>
              <a:rPr lang="en-US" dirty="0"/>
              <a:t>The same referrer remained active for items #1, #2, and #3.</a:t>
            </a:r>
          </a:p>
          <a:p>
            <a:pPr indent="-190500" eaLnBrk="1" hangingPunct="1">
              <a:defRPr/>
            </a:pPr>
            <a:r>
              <a:rPr lang="en-US" dirty="0"/>
              <a:t>Other combinations are possible. For example, the same producer code can be primary, secondary, and referrer for an item. Also, an item can have no associated primary, secondary, or referrer producer code.</a:t>
            </a:r>
          </a:p>
          <a:p>
            <a:pPr marL="190500" indent="-190500" eaLnBrk="1" hangingPunct="1">
              <a:defRPr/>
            </a:pPr>
            <a:endParaRPr lang="en-US" dirty="0"/>
          </a:p>
        </p:txBody>
      </p:sp>
    </p:spTree>
    <p:extLst>
      <p:ext uri="{BB962C8B-B14F-4D97-AF65-F5344CB8AC3E}">
        <p14:creationId xmlns:p14="http://schemas.microsoft.com/office/powerpoint/2010/main" val="4217458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Earning and Tracking Commission - </a:t>
            </a:r>
            <a:fld id="{A2F7F09B-0F4B-4236-BEB4-E77D9B177EE7}" type="slidenum">
              <a:rPr lang="en-US" altLang="en-US" sz="1200" b="0" smtClean="0">
                <a:solidFill>
                  <a:schemeClr val="tx1"/>
                </a:solidFill>
              </a:rPr>
              <a:pPr eaLnBrk="1" hangingPunct="1"/>
              <a:t>29</a:t>
            </a:fld>
            <a:endParaRPr lang="en-US" altLang="en-US" sz="1200" b="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ln/>
        </p:spPr>
        <p:txBody>
          <a:bodyPr/>
          <a:lstStyle/>
          <a:p>
            <a:pPr marL="365760" lvl="1" eaLnBrk="1" hangingPunct="1">
              <a:buFontTx/>
              <a:buAutoNum type="arabicPeriod"/>
              <a:defRPr/>
            </a:pPr>
            <a:r>
              <a:rPr lang="en-US" dirty="0"/>
              <a:t> The conditional subplans have availability criteria, which BillingCenter checks against the policy (LOB code), policy period (term number, assigned risk, state), and account (evaluations, customer segments). If no conditional subplan satisfies the criteria, then the Default subplan is used.</a:t>
            </a:r>
          </a:p>
          <a:p>
            <a:pPr marL="365760" lvl="1" eaLnBrk="1" hangingPunct="1">
              <a:buFontTx/>
              <a:buAutoNum type="arabicPeriod"/>
              <a:defRPr/>
            </a:pPr>
            <a:r>
              <a:rPr lang="en-US" dirty="0"/>
              <a:t> All at once: On First Payment Rec'd, On Binding</a:t>
            </a:r>
            <a:br>
              <a:rPr lang="en-US" dirty="0"/>
            </a:br>
            <a:r>
              <a:rPr lang="en-US" dirty="0"/>
              <a:t>Pro-rata: On Payment Rec'd, On Billing, On Invoice Fully Paid</a:t>
            </a:r>
            <a:br>
              <a:rPr lang="en-US" dirty="0"/>
            </a:br>
            <a:r>
              <a:rPr lang="en-US" dirty="0"/>
              <a:t>CmsnPayable batch process: On Effective Date, On Expiration Date, On Expiration Date, Custom [Custom also is evaluated when policy is bound.]</a:t>
            </a:r>
          </a:p>
          <a:p>
            <a:pPr marL="365760" lvl="1" eaLnBrk="1" hangingPunct="1">
              <a:buFontTx/>
              <a:buAutoNum type="arabicPeriod"/>
              <a:defRPr/>
            </a:pPr>
            <a:r>
              <a:rPr lang="en-US" dirty="0"/>
              <a:t>Reserve, Payable, Paid, and WriteOff. (The actual property names are </a:t>
            </a:r>
            <a:r>
              <a:rPr lang="en-US" dirty="0" err="1"/>
              <a:t>CommissionReserve</a:t>
            </a:r>
            <a:r>
              <a:rPr lang="en-US" dirty="0"/>
              <a:t>, </a:t>
            </a:r>
            <a:r>
              <a:rPr lang="en-US" dirty="0" err="1"/>
              <a:t>CmsnPayableAmount</a:t>
            </a:r>
            <a:r>
              <a:rPr lang="en-US" dirty="0"/>
              <a:t>, </a:t>
            </a:r>
            <a:r>
              <a:rPr lang="en-US" dirty="0" err="1"/>
              <a:t>PaidCommission</a:t>
            </a:r>
            <a:r>
              <a:rPr lang="en-US" dirty="0"/>
              <a:t>, and </a:t>
            </a:r>
            <a:r>
              <a:rPr lang="en-US" dirty="0" err="1"/>
              <a:t>WrittenOffCommission</a:t>
            </a:r>
            <a:r>
              <a:rPr lang="en-US" dirty="0"/>
              <a:t>.) </a:t>
            </a:r>
          </a:p>
          <a:p>
            <a:pPr lvl="1" eaLnBrk="1" hangingPunct="1">
              <a:buFontTx/>
              <a:buNone/>
              <a:defRPr/>
            </a:pPr>
            <a:endParaRPr lang="en-US" dirty="0"/>
          </a:p>
        </p:txBody>
      </p:sp>
    </p:spTree>
    <p:extLst>
      <p:ext uri="{BB962C8B-B14F-4D97-AF65-F5344CB8AC3E}">
        <p14:creationId xmlns:p14="http://schemas.microsoft.com/office/powerpoint/2010/main" val="3035858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If BillingCenter is integrated with PolicyCenter and no third party system is used for maintaining producers, then PolicyCenter is the system of record for producers. However, BillingCenter is the system of record for commission plans. When you add a producer code in PolicyCenter, you can explicitly assign a BillingCenter commission plan to the code (otherwise, the first commission plan found in BillingCenter is assigned).</a:t>
            </a:r>
          </a:p>
          <a:p>
            <a:r>
              <a:rPr lang="en-US"/>
              <a:t>Frequently carriers use a third party such as a producer administration system to manage producers and be the system of record for producers. The system is used to track producer-related detains such as appointment by the carrier, licensing, valid states, lines of business, and so on.</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C8E09209-C3C8-4BD3-B2D6-98FAA6248EF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234875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9E29D0FA-4813-4286-8465-93A7A13BD52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All Brokers Insurance Group is a fictional company that does business in Alabama and Georgia. </a:t>
            </a:r>
          </a:p>
          <a:p>
            <a:pPr eaLnBrk="1" hangingPunct="1"/>
            <a:r>
              <a:rPr lang="en-US"/>
              <a:t>Often, large insurance companies are actually groups of underwriting companies. Each underwriting company is licensed to write policies for one or more lines of business.</a:t>
            </a:r>
          </a:p>
          <a:p>
            <a:pPr eaLnBrk="1" hangingPunct="1"/>
            <a:r>
              <a:rPr lang="en-US"/>
              <a:t>BillingCenter handles basic commission schedules. Implementing more complex commission schedules such as premium tiers (where the commission rate depends on the size of the premium) requires either configuration or integration with a third-party agency management system. Some carriers allow the PAS to set the rate instead of the billing system. </a:t>
            </a:r>
          </a:p>
          <a:p>
            <a:pPr eaLnBrk="1" hangingPunct="1"/>
            <a:endParaRPr lang="en-US"/>
          </a:p>
        </p:txBody>
      </p:sp>
    </p:spTree>
    <p:extLst>
      <p:ext uri="{BB962C8B-B14F-4D97-AF65-F5344CB8AC3E}">
        <p14:creationId xmlns:p14="http://schemas.microsoft.com/office/powerpoint/2010/main" val="343825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screenshot shows 6 of the subplans in the All Brokers Insurance Group commission plan. Not shown on the slide are the other 6 subplans. Also not shown is the Default subplan, which is a required part of every commission plan. </a:t>
            </a:r>
          </a:p>
          <a:p>
            <a:pPr eaLnBrk="1" hangingPunct="1"/>
            <a:r>
              <a:rPr lang="en-US"/>
              <a:t>There are various ways to map a carrier's commission schedule to commission plans in BillingCenter. All Brokers Insurance Group is simply one example of how some Guidewire customers have implemented their commission schedules.</a:t>
            </a:r>
          </a:p>
          <a:p>
            <a:endParaRPr lang="en-US"/>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4EFB338E-33AA-425F-A2B3-F6494B9EBE0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6208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56CE3D2E-9C58-4539-9952-EB9E565241E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Subplan Availability tab defines the characteristics of the policies that will have commission paid under this subplan. The screenshot shows the "Acme – AL Commercial Property Premium New" subplan, which restricts its use to new commercial property policies in the state of Alabama where Acme is the underwriting company. The companies listed in the Allow UW Companies are typekeys in the UWCompany typelist.</a:t>
            </a:r>
          </a:p>
          <a:p>
            <a:pPr eaLnBrk="1" hangingPunct="1"/>
            <a:r>
              <a:rPr lang="en-US"/>
              <a:t>The Default subplan (which is not shown in the screenshot) does not have an availability tab because it will always be used if the policy fails to meet the availability criteria for all the other subplans. </a:t>
            </a:r>
          </a:p>
          <a:p>
            <a:pPr eaLnBrk="1" hangingPunct="1"/>
            <a:endParaRPr lang="en-US"/>
          </a:p>
        </p:txBody>
      </p:sp>
    </p:spTree>
    <p:extLst>
      <p:ext uri="{BB962C8B-B14F-4D97-AF65-F5344CB8AC3E}">
        <p14:creationId xmlns:p14="http://schemas.microsoft.com/office/powerpoint/2010/main" val="1427122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values that control subplan availability come from account, policy, and policy term attributes.</a:t>
            </a:r>
          </a:p>
          <a:p>
            <a:pPr eaLnBrk="1" hangingPunct="1"/>
            <a:r>
              <a:rPr lang="en-US" b="1"/>
              <a:t>Account Evaluation</a:t>
            </a:r>
          </a:p>
          <a:p>
            <a:pPr eaLnBrk="1" hangingPunct="1"/>
            <a:r>
              <a:rPr lang="en-US"/>
              <a:t>The AccountEvaluationCalculator plugin determines the account evaluation based on the number of delinquencies for the account. You can configure the plugin to implement a custom evaluation. You can also add custom typekeys to the AccountEvaluation typelist. In the base application, the account evaluation value (for example, "Acceptable" and "New Account") is shown in three places: on the Account</a:t>
            </a:r>
            <a:r>
              <a:rPr lang="en-US">
                <a:sym typeface="Wingdings" pitchFamily="2" charset="2"/>
              </a:rPr>
              <a:t>Evaluation, AccountDelinquencies, and PolicyDelinquencies screens.</a:t>
            </a:r>
          </a:p>
          <a:p>
            <a:r>
              <a:rPr lang="en-US" b="1"/>
              <a:t>Assigned Risk</a:t>
            </a:r>
            <a:endParaRPr lang="en-US"/>
          </a:p>
          <a:p>
            <a:r>
              <a:rPr lang="en-US"/>
              <a:t>"Assigned risk" designates policies assigned to a carrier by insurance regulators. The policies need to be assigned because obtaining the insurance is required by law, but the policyholders are unable to obtain insurance coverage through the voluntary market. An example is auto liability coverage for individuals who are categorized as reckless drivers due to recent tickets or accidents. They are unable to buy conventional insurance policies because of their poor driving records. A commercial lines example is workers' compensation insurance for a company with historically high losses. </a:t>
            </a:r>
          </a:p>
          <a:p>
            <a:r>
              <a:rPr lang="en-US"/>
              <a:t>The carrier is allowed to apply higher rates and can impose tighter credit and delinquency terms to assigned risk policies. </a:t>
            </a:r>
          </a:p>
          <a:p>
            <a:pPr eaLnBrk="1" hangingPunct="1"/>
            <a:endParaRPr lang="en-US"/>
          </a:p>
          <a:p>
            <a:pPr eaLnBrk="1" hangingPunct="1"/>
            <a:endParaRPr 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19050C8E-A6A8-41F9-B877-D82C15C4584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01309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Commission -  </a:t>
            </a:r>
            <a:fld id="{10E879C5-F90C-4C46-899D-1825DDAC55D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conditional subplans have availability criteria, which are checked against the policy (LOB code), policy period (term number, assigned risk, state), and account (evaluations, customer segments). The allowed UW Companies are checked against the producer associated with this commission plan. Every commission plan must have a default commission subplan, which is used if none of the conditional subplans satisfy the evaluation.</a:t>
            </a:r>
          </a:p>
        </p:txBody>
      </p:sp>
    </p:spTree>
    <p:extLst>
      <p:ext uri="{BB962C8B-B14F-4D97-AF65-F5344CB8AC3E}">
        <p14:creationId xmlns:p14="http://schemas.microsoft.com/office/powerpoint/2010/main" val="1707470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Earning and Tracking Commission - </a:t>
            </a:r>
            <a:fld id="{9FC07469-42C3-42B7-92DE-26584C4E788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91508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21148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40022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86431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223750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2718668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1011683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Tree>
    <p:extLst>
      <p:ext uri="{BB962C8B-B14F-4D97-AF65-F5344CB8AC3E}">
        <p14:creationId xmlns:p14="http://schemas.microsoft.com/office/powerpoint/2010/main" val="27925583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204874208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3157605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402542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Tree>
    <p:extLst>
      <p:ext uri="{BB962C8B-B14F-4D97-AF65-F5344CB8AC3E}">
        <p14:creationId xmlns:p14="http://schemas.microsoft.com/office/powerpoint/2010/main" val="2188652171"/>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9877137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6937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105605531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3416263212"/>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6708331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461291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26634424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Introduction to BillingCenter 3.0</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BillingCenter 3.0 Update Training</a:t>
            </a:r>
          </a:p>
        </p:txBody>
      </p:sp>
    </p:spTree>
    <p:extLst>
      <p:ext uri="{BB962C8B-B14F-4D97-AF65-F5344CB8AC3E}">
        <p14:creationId xmlns:p14="http://schemas.microsoft.com/office/powerpoint/2010/main" val="23565153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image" Target="../media/image18.png"/><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1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3.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image" Target="../media/image18.png"/><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17"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AFA8A6BA-62C7-431D-91B4-472058FA6A77}"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4290305639"/>
      </p:ext>
    </p:extLst>
  </p:cSld>
  <p:clrMap bg1="dk2" tx1="lt1" bg2="dk1"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45.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5.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4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45.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561267"/>
            <a:ext cx="8348837" cy="1107996"/>
          </a:xfrm>
        </p:spPr>
        <p:txBody>
          <a:bodyPr/>
          <a:lstStyle/>
          <a:p>
            <a:r>
              <a:rPr lang="en-US" dirty="0"/>
              <a:t>Earning and Tracking Commissions</a:t>
            </a:r>
          </a:p>
        </p:txBody>
      </p:sp>
      <p:sp>
        <p:nvSpPr>
          <p:cNvPr id="5" name="Text Placeholder 4"/>
          <p:cNvSpPr>
            <a:spLocks noGrp="1"/>
          </p:cNvSpPr>
          <p:nvPr>
            <p:ph type="body" sz="quarter" idx="13"/>
          </p:nvPr>
        </p:nvSpPr>
        <p:spPr/>
        <p:txBody>
          <a:bodyPr/>
          <a:lstStyle/>
          <a:p>
            <a:r>
              <a:rPr lang="en-US" dirty="0"/>
              <a:t>Editable List View</a:t>
            </a:r>
          </a:p>
        </p:txBody>
      </p:sp>
      <p:sp>
        <p:nvSpPr>
          <p:cNvPr id="6" name="Footer Placeholder 5"/>
          <p:cNvSpPr>
            <a:spLocks noGrp="1"/>
          </p:cNvSpPr>
          <p:nvPr>
            <p:ph type="ftr" sz="quarter" idx="3"/>
          </p:nvPr>
        </p:nvSpPr>
        <p:spPr/>
        <p:txBody>
          <a:bodyPr/>
          <a:lstStyle/>
          <a:p>
            <a:r>
              <a:rPr lang="en-US"/>
              <a:t>© 2020 Cognizant</a:t>
            </a:r>
          </a:p>
        </p:txBody>
      </p:sp>
    </p:spTree>
    <p:extLst>
      <p:ext uri="{BB962C8B-B14F-4D97-AF65-F5344CB8AC3E}">
        <p14:creationId xmlns:p14="http://schemas.microsoft.com/office/powerpoint/2010/main" val="369427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862" y="3896339"/>
            <a:ext cx="3042729" cy="82588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233" y="1639986"/>
            <a:ext cx="3100025" cy="2597742"/>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504" y="1639986"/>
            <a:ext cx="3131417" cy="151469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3316" name="Rectangle 2"/>
          <p:cNvSpPr>
            <a:spLocks noGrp="1" noChangeArrowheads="1"/>
          </p:cNvSpPr>
          <p:nvPr>
            <p:ph type="title"/>
          </p:nvPr>
        </p:nvSpPr>
        <p:spPr/>
        <p:txBody>
          <a:bodyPr/>
          <a:lstStyle/>
          <a:p>
            <a:pPr eaLnBrk="1" hangingPunct="1"/>
            <a:r>
              <a:rPr lang="en-US"/>
              <a:t>Setting up underwriting companies</a:t>
            </a:r>
          </a:p>
        </p:txBody>
      </p:sp>
      <p:sp>
        <p:nvSpPr>
          <p:cNvPr id="13317" name="Rectangle 3"/>
          <p:cNvSpPr>
            <a:spLocks noGrp="1" noChangeArrowheads="1"/>
          </p:cNvSpPr>
          <p:nvPr>
            <p:ph idx="1"/>
          </p:nvPr>
        </p:nvSpPr>
        <p:spPr>
          <a:xfrm>
            <a:off x="1532335" y="685801"/>
            <a:ext cx="6238875" cy="846416"/>
          </a:xfrm>
        </p:spPr>
        <p:txBody>
          <a:bodyPr/>
          <a:lstStyle/>
          <a:p>
            <a:pPr>
              <a:buFont typeface="Arial" charset="0"/>
              <a:buChar char="•"/>
            </a:pPr>
            <a:r>
              <a:rPr lang="en-US"/>
              <a:t>Modify list of companies in </a:t>
            </a:r>
            <a:r>
              <a:rPr lang="en-US" b="1">
                <a:latin typeface="Courier New" pitchFamily="49" charset="0"/>
                <a:cs typeface="Courier New" pitchFamily="49" charset="0"/>
              </a:rPr>
              <a:t>UWCompany</a:t>
            </a:r>
            <a:r>
              <a:rPr lang="en-US"/>
              <a:t> typelist</a:t>
            </a:r>
          </a:p>
          <a:p>
            <a:pPr lvl="1"/>
            <a:r>
              <a:rPr lang="en-US"/>
              <a:t>Replace existing underwriting companies with carrier's underwriting companies</a:t>
            </a:r>
          </a:p>
          <a:p>
            <a:pPr lvl="1"/>
            <a:endParaRPr lang="en-US"/>
          </a:p>
          <a:p>
            <a:pPr lvl="1"/>
            <a:endParaRPr lang="en-US"/>
          </a:p>
          <a:p>
            <a:pPr lvl="1"/>
            <a:endParaRPr lang="en-US"/>
          </a:p>
          <a:p>
            <a:pPr lvl="1"/>
            <a:endParaRPr lang="en-US"/>
          </a:p>
          <a:p>
            <a:pPr lvl="1"/>
            <a:endParaRPr lang="en-US"/>
          </a:p>
          <a:p>
            <a:pPr lvl="1"/>
            <a:endParaRPr lang="en-US"/>
          </a:p>
          <a:p>
            <a:pPr lvl="1"/>
            <a:endParaRPr lang="en-US"/>
          </a:p>
          <a:p>
            <a:pPr>
              <a:buFont typeface="Arial" charset="0"/>
              <a:buChar char="•"/>
            </a:pPr>
            <a:endParaRPr lang="en-US"/>
          </a:p>
        </p:txBody>
      </p:sp>
      <p:sp>
        <p:nvSpPr>
          <p:cNvPr id="13321" name="AutoShape 19"/>
          <p:cNvSpPr>
            <a:spLocks noChangeArrowheads="1"/>
          </p:cNvSpPr>
          <p:nvPr/>
        </p:nvSpPr>
        <p:spPr bwMode="auto">
          <a:xfrm>
            <a:off x="4639829" y="2870243"/>
            <a:ext cx="3198092" cy="3726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322" name="Line 20"/>
          <p:cNvSpPr>
            <a:spLocks noChangeShapeType="1"/>
          </p:cNvSpPr>
          <p:nvPr/>
        </p:nvSpPr>
        <p:spPr bwMode="auto">
          <a:xfrm flipH="1">
            <a:off x="6272212" y="3242855"/>
            <a:ext cx="363140" cy="653484"/>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3" name="Straight Connector 2"/>
          <p:cNvCxnSpPr>
            <a:stCxn id="1026" idx="1"/>
          </p:cNvCxnSpPr>
          <p:nvPr/>
        </p:nvCxnSpPr>
        <p:spPr bwMode="auto">
          <a:xfrm>
            <a:off x="1368233" y="2938857"/>
            <a:ext cx="3100025" cy="1221205"/>
          </a:xfrm>
          <a:prstGeom prst="line">
            <a:avLst/>
          </a:prstGeom>
          <a:noFill/>
          <a:ln w="12700"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flipV="1">
            <a:off x="1368233" y="2782390"/>
            <a:ext cx="3100025" cy="1474116"/>
          </a:xfrm>
          <a:prstGeom prst="line">
            <a:avLst/>
          </a:prstGeom>
          <a:noFill/>
          <a:ln w="127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9872206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986" y="417605"/>
            <a:ext cx="3900488" cy="45434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4339" name="Rectangle 2"/>
          <p:cNvSpPr>
            <a:spLocks noGrp="1" noChangeArrowheads="1"/>
          </p:cNvSpPr>
          <p:nvPr>
            <p:ph type="title"/>
          </p:nvPr>
        </p:nvSpPr>
        <p:spPr/>
        <p:txBody>
          <a:bodyPr/>
          <a:lstStyle/>
          <a:p>
            <a:pPr eaLnBrk="1" hangingPunct="1"/>
            <a:r>
              <a:rPr lang="en-US"/>
              <a:t>General tab of commission plan</a:t>
            </a:r>
          </a:p>
        </p:txBody>
      </p:sp>
      <p:sp>
        <p:nvSpPr>
          <p:cNvPr id="14340" name="Text Box 7"/>
          <p:cNvSpPr txBox="1">
            <a:spLocks noChangeArrowheads="1"/>
          </p:cNvSpPr>
          <p:nvPr/>
        </p:nvSpPr>
        <p:spPr bwMode="auto">
          <a:xfrm>
            <a:off x="6895291" y="2327673"/>
            <a:ext cx="77906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4628C"/>
                </a:solidFill>
              </a:rPr>
              <a:t>Subplans</a:t>
            </a:r>
          </a:p>
        </p:txBody>
      </p:sp>
      <p:sp>
        <p:nvSpPr>
          <p:cNvPr id="14341" name="Text Box 10"/>
          <p:cNvSpPr txBox="1">
            <a:spLocks noChangeArrowheads="1"/>
          </p:cNvSpPr>
          <p:nvPr/>
        </p:nvSpPr>
        <p:spPr bwMode="auto">
          <a:xfrm>
            <a:off x="6840718" y="3551635"/>
            <a:ext cx="964406"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4628C"/>
                </a:solidFill>
              </a:rPr>
              <a:t>Details for selected subplan</a:t>
            </a:r>
          </a:p>
        </p:txBody>
      </p:sp>
      <p:sp>
        <p:nvSpPr>
          <p:cNvPr id="13326" name="Freeform 8"/>
          <p:cNvSpPr>
            <a:spLocks/>
          </p:cNvSpPr>
          <p:nvPr/>
        </p:nvSpPr>
        <p:spPr bwMode="auto">
          <a:xfrm flipH="1">
            <a:off x="6756183" y="2405732"/>
            <a:ext cx="110728" cy="230832"/>
          </a:xfrm>
          <a:custGeom>
            <a:avLst/>
            <a:gdLst>
              <a:gd name="T0" fmla="*/ 81 w 87"/>
              <a:gd name="T1" fmla="*/ 0 h 1908"/>
              <a:gd name="T2" fmla="*/ 0 w 87"/>
              <a:gd name="T3" fmla="*/ 0 h 1908"/>
              <a:gd name="T4" fmla="*/ 0 w 87"/>
              <a:gd name="T5" fmla="*/ 1908 h 1908"/>
              <a:gd name="T6" fmla="*/ 87 w 87"/>
              <a:gd name="T7" fmla="*/ 1908 h 1908"/>
              <a:gd name="T8" fmla="*/ 0 60000 65536"/>
              <a:gd name="T9" fmla="*/ 0 60000 65536"/>
              <a:gd name="T10" fmla="*/ 0 60000 65536"/>
              <a:gd name="T11" fmla="*/ 0 60000 65536"/>
              <a:gd name="T12" fmla="*/ 0 w 87"/>
              <a:gd name="T13" fmla="*/ 0 h 1908"/>
              <a:gd name="T14" fmla="*/ 87 w 87"/>
              <a:gd name="T15" fmla="*/ 1908 h 1908"/>
            </a:gdLst>
            <a:ahLst/>
            <a:cxnLst>
              <a:cxn ang="T8">
                <a:pos x="T0" y="T1"/>
              </a:cxn>
              <a:cxn ang="T9">
                <a:pos x="T2" y="T3"/>
              </a:cxn>
              <a:cxn ang="T10">
                <a:pos x="T4" y="T5"/>
              </a:cxn>
              <a:cxn ang="T11">
                <a:pos x="T6" y="T7"/>
              </a:cxn>
            </a:cxnLst>
            <a:rect l="T12" t="T13" r="T14" b="T15"/>
            <a:pathLst>
              <a:path w="87" h="1908">
                <a:moveTo>
                  <a:pt x="81" y="0"/>
                </a:moveTo>
                <a:lnTo>
                  <a:pt x="0" y="0"/>
                </a:lnTo>
                <a:lnTo>
                  <a:pt x="0" y="1908"/>
                </a:lnTo>
                <a:lnTo>
                  <a:pt x="87" y="1908"/>
                </a:lnTo>
              </a:path>
            </a:pathLst>
          </a:custGeom>
          <a:noFill/>
          <a:ln w="19050">
            <a:solidFill>
              <a:schemeClr val="accent1">
                <a:lumMod val="75000"/>
              </a:schemeClr>
            </a:solidFill>
            <a:round/>
            <a:headEnd/>
            <a:tailEnd/>
          </a:ln>
        </p:spPr>
        <p:txBody>
          <a:bodyPr wrap="square" lIns="0" tIns="0" rIns="0" bIns="0" anchor="ctr">
            <a:spAutoFit/>
          </a:bodyP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3324" name="Freeform 9"/>
          <p:cNvSpPr>
            <a:spLocks/>
          </p:cNvSpPr>
          <p:nvPr/>
        </p:nvSpPr>
        <p:spPr bwMode="auto">
          <a:xfrm flipH="1">
            <a:off x="6756184" y="3928797"/>
            <a:ext cx="84534" cy="230832"/>
          </a:xfrm>
          <a:custGeom>
            <a:avLst/>
            <a:gdLst>
              <a:gd name="T0" fmla="*/ 251 w 87"/>
              <a:gd name="T1" fmla="*/ 0 h 1908"/>
              <a:gd name="T2" fmla="*/ 0 w 87"/>
              <a:gd name="T3" fmla="*/ 0 h 1908"/>
              <a:gd name="T4" fmla="*/ 0 w 87"/>
              <a:gd name="T5" fmla="*/ 1 h 1908"/>
              <a:gd name="T6" fmla="*/ 268 w 87"/>
              <a:gd name="T7" fmla="*/ 1 h 1908"/>
              <a:gd name="T8" fmla="*/ 0 60000 65536"/>
              <a:gd name="T9" fmla="*/ 0 60000 65536"/>
              <a:gd name="T10" fmla="*/ 0 60000 65536"/>
              <a:gd name="T11" fmla="*/ 0 60000 65536"/>
              <a:gd name="T12" fmla="*/ 0 w 87"/>
              <a:gd name="T13" fmla="*/ 0 h 1908"/>
              <a:gd name="T14" fmla="*/ 87 w 87"/>
              <a:gd name="T15" fmla="*/ 1908 h 1908"/>
            </a:gdLst>
            <a:ahLst/>
            <a:cxnLst>
              <a:cxn ang="T8">
                <a:pos x="T0" y="T1"/>
              </a:cxn>
              <a:cxn ang="T9">
                <a:pos x="T2" y="T3"/>
              </a:cxn>
              <a:cxn ang="T10">
                <a:pos x="T4" y="T5"/>
              </a:cxn>
              <a:cxn ang="T11">
                <a:pos x="T6" y="T7"/>
              </a:cxn>
            </a:cxnLst>
            <a:rect l="T12" t="T13" r="T14" b="T15"/>
            <a:pathLst>
              <a:path w="87" h="1908">
                <a:moveTo>
                  <a:pt x="81" y="0"/>
                </a:moveTo>
                <a:lnTo>
                  <a:pt x="0" y="0"/>
                </a:lnTo>
                <a:lnTo>
                  <a:pt x="0" y="1908"/>
                </a:lnTo>
                <a:lnTo>
                  <a:pt x="87" y="1908"/>
                </a:lnTo>
              </a:path>
            </a:pathLst>
          </a:custGeom>
          <a:noFill/>
          <a:ln w="19050">
            <a:solidFill>
              <a:schemeClr val="accent1">
                <a:lumMod val="75000"/>
              </a:schemeClr>
            </a:solidFill>
            <a:round/>
            <a:headEnd/>
            <a:tailEnd/>
          </a:ln>
        </p:spPr>
        <p:txBody>
          <a:bodyPr wrap="square" lIns="0" tIns="0" rIns="0" bIns="0" anchor="ctr">
            <a:spAutoFit/>
          </a:bodyP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4344" name="Text Box 16"/>
          <p:cNvSpPr txBox="1">
            <a:spLocks noChangeArrowheads="1"/>
          </p:cNvSpPr>
          <p:nvPr/>
        </p:nvSpPr>
        <p:spPr bwMode="auto">
          <a:xfrm>
            <a:off x="4515598" y="3908687"/>
            <a:ext cx="1679123" cy="4154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Commission % for each producer role</a:t>
            </a:r>
          </a:p>
        </p:txBody>
      </p:sp>
      <p:sp>
        <p:nvSpPr>
          <p:cNvPr id="14345" name="Text Box 18"/>
          <p:cNvSpPr txBox="1">
            <a:spLocks noChangeArrowheads="1"/>
          </p:cNvSpPr>
          <p:nvPr/>
        </p:nvSpPr>
        <p:spPr bwMode="auto">
          <a:xfrm>
            <a:off x="4796415" y="4432051"/>
            <a:ext cx="1618060" cy="4154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When commission will be earned</a:t>
            </a:r>
          </a:p>
        </p:txBody>
      </p:sp>
      <p:sp>
        <p:nvSpPr>
          <p:cNvPr id="14346" name="Line 19"/>
          <p:cNvSpPr>
            <a:spLocks noChangeShapeType="1"/>
          </p:cNvSpPr>
          <p:nvPr/>
        </p:nvSpPr>
        <p:spPr bwMode="auto">
          <a:xfrm flipV="1">
            <a:off x="4081733" y="4044212"/>
            <a:ext cx="382498" cy="13859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347" name="Line 20"/>
          <p:cNvSpPr>
            <a:spLocks noChangeShapeType="1"/>
          </p:cNvSpPr>
          <p:nvPr/>
        </p:nvSpPr>
        <p:spPr bwMode="auto">
          <a:xfrm flipV="1">
            <a:off x="4580912" y="4576116"/>
            <a:ext cx="197644" cy="5596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 name="Freeform 9"/>
          <p:cNvSpPr>
            <a:spLocks/>
          </p:cNvSpPr>
          <p:nvPr/>
        </p:nvSpPr>
        <p:spPr bwMode="auto">
          <a:xfrm>
            <a:off x="2347876" y="3806022"/>
            <a:ext cx="136922" cy="557619"/>
          </a:xfrm>
          <a:custGeom>
            <a:avLst/>
            <a:gdLst>
              <a:gd name="T0" fmla="*/ 251 w 87"/>
              <a:gd name="T1" fmla="*/ 0 h 1908"/>
              <a:gd name="T2" fmla="*/ 0 w 87"/>
              <a:gd name="T3" fmla="*/ 0 h 1908"/>
              <a:gd name="T4" fmla="*/ 0 w 87"/>
              <a:gd name="T5" fmla="*/ 1 h 1908"/>
              <a:gd name="T6" fmla="*/ 268 w 87"/>
              <a:gd name="T7" fmla="*/ 1 h 1908"/>
              <a:gd name="T8" fmla="*/ 0 60000 65536"/>
              <a:gd name="T9" fmla="*/ 0 60000 65536"/>
              <a:gd name="T10" fmla="*/ 0 60000 65536"/>
              <a:gd name="T11" fmla="*/ 0 60000 65536"/>
              <a:gd name="T12" fmla="*/ 0 w 87"/>
              <a:gd name="T13" fmla="*/ 0 h 1908"/>
              <a:gd name="T14" fmla="*/ 87 w 87"/>
              <a:gd name="T15" fmla="*/ 1908 h 1908"/>
            </a:gdLst>
            <a:ahLst/>
            <a:cxnLst>
              <a:cxn ang="T8">
                <a:pos x="T0" y="T1"/>
              </a:cxn>
              <a:cxn ang="T9">
                <a:pos x="T2" y="T3"/>
              </a:cxn>
              <a:cxn ang="T10">
                <a:pos x="T4" y="T5"/>
              </a:cxn>
              <a:cxn ang="T11">
                <a:pos x="T6" y="T7"/>
              </a:cxn>
            </a:cxnLst>
            <a:rect l="T12" t="T13" r="T14" b="T15"/>
            <a:pathLst>
              <a:path w="87" h="1908">
                <a:moveTo>
                  <a:pt x="81" y="0"/>
                </a:moveTo>
                <a:lnTo>
                  <a:pt x="0" y="0"/>
                </a:lnTo>
                <a:lnTo>
                  <a:pt x="0" y="1908"/>
                </a:lnTo>
                <a:lnTo>
                  <a:pt x="87" y="1908"/>
                </a:lnTo>
              </a:path>
            </a:pathLst>
          </a:custGeom>
          <a:noFill/>
          <a:ln w="19050">
            <a:solidFill>
              <a:schemeClr val="accent1">
                <a:lumMod val="75000"/>
              </a:schemeClr>
            </a:solidFill>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4349" name="Text Box 10"/>
          <p:cNvSpPr txBox="1">
            <a:spLocks noChangeArrowheads="1"/>
          </p:cNvSpPr>
          <p:nvPr/>
        </p:nvSpPr>
        <p:spPr bwMode="auto">
          <a:xfrm>
            <a:off x="1364421" y="3679544"/>
            <a:ext cx="9644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4628C"/>
                </a:solidFill>
              </a:rPr>
              <a:t>A policy can have up to three producers</a:t>
            </a:r>
          </a:p>
        </p:txBody>
      </p:sp>
      <p:sp>
        <p:nvSpPr>
          <p:cNvPr id="17" name="Freeform 9"/>
          <p:cNvSpPr>
            <a:spLocks/>
          </p:cNvSpPr>
          <p:nvPr/>
        </p:nvSpPr>
        <p:spPr bwMode="auto">
          <a:xfrm flipH="1">
            <a:off x="3944811" y="3903995"/>
            <a:ext cx="136922" cy="557619"/>
          </a:xfrm>
          <a:custGeom>
            <a:avLst/>
            <a:gdLst>
              <a:gd name="T0" fmla="*/ 251 w 87"/>
              <a:gd name="T1" fmla="*/ 0 h 1908"/>
              <a:gd name="T2" fmla="*/ 0 w 87"/>
              <a:gd name="T3" fmla="*/ 0 h 1908"/>
              <a:gd name="T4" fmla="*/ 0 w 87"/>
              <a:gd name="T5" fmla="*/ 1 h 1908"/>
              <a:gd name="T6" fmla="*/ 268 w 87"/>
              <a:gd name="T7" fmla="*/ 1 h 1908"/>
              <a:gd name="T8" fmla="*/ 0 60000 65536"/>
              <a:gd name="T9" fmla="*/ 0 60000 65536"/>
              <a:gd name="T10" fmla="*/ 0 60000 65536"/>
              <a:gd name="T11" fmla="*/ 0 60000 65536"/>
              <a:gd name="T12" fmla="*/ 0 w 87"/>
              <a:gd name="T13" fmla="*/ 0 h 1908"/>
              <a:gd name="T14" fmla="*/ 87 w 87"/>
              <a:gd name="T15" fmla="*/ 1908 h 1908"/>
            </a:gdLst>
            <a:ahLst/>
            <a:cxnLst>
              <a:cxn ang="T8">
                <a:pos x="T0" y="T1"/>
              </a:cxn>
              <a:cxn ang="T9">
                <a:pos x="T2" y="T3"/>
              </a:cxn>
              <a:cxn ang="T10">
                <a:pos x="T4" y="T5"/>
              </a:cxn>
              <a:cxn ang="T11">
                <a:pos x="T6" y="T7"/>
              </a:cxn>
            </a:cxnLst>
            <a:rect l="T12" t="T13" r="T14" b="T15"/>
            <a:pathLst>
              <a:path w="87" h="1908">
                <a:moveTo>
                  <a:pt x="81" y="0"/>
                </a:moveTo>
                <a:lnTo>
                  <a:pt x="0" y="0"/>
                </a:lnTo>
                <a:lnTo>
                  <a:pt x="0" y="1908"/>
                </a:lnTo>
                <a:lnTo>
                  <a:pt x="87" y="1908"/>
                </a:lnTo>
              </a:path>
            </a:pathLst>
          </a:custGeom>
          <a:noFill/>
          <a:ln w="19050">
            <a:solidFill>
              <a:srgbClr val="D33941"/>
            </a:solidFill>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Tree>
    <p:extLst>
      <p:ext uri="{BB962C8B-B14F-4D97-AF65-F5344CB8AC3E}">
        <p14:creationId xmlns:p14="http://schemas.microsoft.com/office/powerpoint/2010/main" val="32137235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706" y="1609722"/>
            <a:ext cx="3225470" cy="223301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5362" name="Title 1"/>
          <p:cNvSpPr>
            <a:spLocks noGrp="1"/>
          </p:cNvSpPr>
          <p:nvPr>
            <p:ph type="title"/>
          </p:nvPr>
        </p:nvSpPr>
        <p:spPr/>
        <p:txBody>
          <a:bodyPr/>
          <a:lstStyle/>
          <a:p>
            <a:r>
              <a:rPr lang="en-US"/>
              <a:t>Specifying when commission will be earned</a:t>
            </a:r>
          </a:p>
        </p:txBody>
      </p:sp>
      <p:sp>
        <p:nvSpPr>
          <p:cNvPr id="15363" name="Content Placeholder 2"/>
          <p:cNvSpPr>
            <a:spLocks noGrp="1"/>
          </p:cNvSpPr>
          <p:nvPr>
            <p:ph idx="1"/>
          </p:nvPr>
        </p:nvSpPr>
        <p:spPr>
          <a:xfrm>
            <a:off x="1532335" y="685800"/>
            <a:ext cx="6238875" cy="1910954"/>
          </a:xfrm>
        </p:spPr>
        <p:txBody>
          <a:bodyPr/>
          <a:lstStyle/>
          <a:p>
            <a:pPr>
              <a:buFont typeface="Arial" charset="0"/>
              <a:buChar char="•"/>
            </a:pPr>
            <a:r>
              <a:rPr lang="en-US" b="1">
                <a:latin typeface="Courier New" pitchFamily="49" charset="0"/>
                <a:cs typeface="Courier New" pitchFamily="49" charset="0"/>
              </a:rPr>
              <a:t>Earn Commissions</a:t>
            </a:r>
            <a:r>
              <a:rPr lang="en-US"/>
              <a:t> field on commission plan controls when commission is earned</a:t>
            </a:r>
            <a:br>
              <a:rPr lang="en-US"/>
            </a:br>
            <a:br>
              <a:rPr lang="en-US"/>
            </a:br>
            <a:br>
              <a:rPr lang="en-US"/>
            </a:br>
            <a:br>
              <a:rPr lang="en-US"/>
            </a:br>
            <a:endParaRPr lang="en-US"/>
          </a:p>
          <a:p>
            <a:pPr>
              <a:buFont typeface="Arial" charset="0"/>
              <a:buChar char="•"/>
            </a:pPr>
            <a:endParaRPr lang="en-US"/>
          </a:p>
          <a:p>
            <a:pPr>
              <a:buFont typeface="Arial" charset="0"/>
              <a:buChar char="•"/>
            </a:pPr>
            <a:endParaRPr lang="en-US"/>
          </a:p>
          <a:p>
            <a:pPr>
              <a:buFont typeface="Wingdings 3" pitchFamily="18" charset="2"/>
              <a:buNone/>
            </a:pPr>
            <a:endParaRPr lang="en-US"/>
          </a:p>
          <a:p>
            <a:pPr>
              <a:buFont typeface="Arial" charset="0"/>
              <a:buChar char="•"/>
            </a:pPr>
            <a:endParaRPr lang="en-US"/>
          </a:p>
          <a:p>
            <a:pPr>
              <a:buFont typeface="Arial" charset="0"/>
              <a:buChar char="•"/>
            </a:pPr>
            <a:endParaRPr lang="en-US"/>
          </a:p>
        </p:txBody>
      </p:sp>
      <p:sp>
        <p:nvSpPr>
          <p:cNvPr id="15367" name="Text Box 15"/>
          <p:cNvSpPr txBox="1">
            <a:spLocks noChangeArrowheads="1"/>
          </p:cNvSpPr>
          <p:nvPr/>
        </p:nvSpPr>
        <p:spPr bwMode="auto">
          <a:xfrm>
            <a:off x="5378123" y="3096813"/>
            <a:ext cx="1606153" cy="16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ct val="80000"/>
              </a:lnSpc>
              <a:spcBef>
                <a:spcPct val="50000"/>
              </a:spcBef>
              <a:spcAft>
                <a:spcPct val="30000"/>
              </a:spcAft>
              <a:buClr>
                <a:srgbClr val="FFFFFF"/>
              </a:buClr>
            </a:pPr>
            <a:r>
              <a:rPr lang="en-US" sz="1350" b="0">
                <a:solidFill>
                  <a:srgbClr val="003399"/>
                </a:solidFill>
              </a:rPr>
              <a:t>Earned pro-rata</a:t>
            </a:r>
          </a:p>
        </p:txBody>
      </p:sp>
      <p:sp>
        <p:nvSpPr>
          <p:cNvPr id="15368" name="Text Box 15"/>
          <p:cNvSpPr txBox="1">
            <a:spLocks noChangeArrowheads="1"/>
          </p:cNvSpPr>
          <p:nvPr/>
        </p:nvSpPr>
        <p:spPr bwMode="auto">
          <a:xfrm>
            <a:off x="5386456" y="3352796"/>
            <a:ext cx="247173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ct val="80000"/>
              </a:lnSpc>
              <a:spcBef>
                <a:spcPct val="50000"/>
              </a:spcBef>
              <a:spcAft>
                <a:spcPct val="30000"/>
              </a:spcAft>
              <a:buClr>
                <a:srgbClr val="FFFFFF"/>
              </a:buClr>
            </a:pPr>
            <a:r>
              <a:rPr lang="en-US" sz="1350" b="0">
                <a:solidFill>
                  <a:srgbClr val="3F8E39"/>
                </a:solidFill>
              </a:rPr>
              <a:t>Earned after event occurs </a:t>
            </a:r>
            <a:br>
              <a:rPr lang="en-US" sz="1350" b="0">
                <a:solidFill>
                  <a:srgbClr val="3F8E39"/>
                </a:solidFill>
              </a:rPr>
            </a:br>
            <a:r>
              <a:rPr lang="en-US" sz="1350" b="0">
                <a:solidFill>
                  <a:srgbClr val="3F8E39"/>
                </a:solidFill>
              </a:rPr>
              <a:t>and Commission Payable Calculation batch process is run</a:t>
            </a:r>
          </a:p>
        </p:txBody>
      </p:sp>
      <p:sp>
        <p:nvSpPr>
          <p:cNvPr id="15369" name="Text Box 13"/>
          <p:cNvSpPr txBox="1">
            <a:spLocks noChangeArrowheads="1"/>
          </p:cNvSpPr>
          <p:nvPr/>
        </p:nvSpPr>
        <p:spPr bwMode="auto">
          <a:xfrm>
            <a:off x="1434706" y="1366272"/>
            <a:ext cx="322547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00000"/>
                </a:solidFill>
              </a:rPr>
              <a:t>General tab of commission subplan</a:t>
            </a:r>
          </a:p>
        </p:txBody>
      </p:sp>
      <p:cxnSp>
        <p:nvCxnSpPr>
          <p:cNvPr id="15371" name="Straight Connector 86"/>
          <p:cNvCxnSpPr>
            <a:cxnSpLocks noChangeShapeType="1"/>
          </p:cNvCxnSpPr>
          <p:nvPr/>
        </p:nvCxnSpPr>
        <p:spPr bwMode="auto">
          <a:xfrm>
            <a:off x="4505257" y="2272397"/>
            <a:ext cx="866912" cy="513663"/>
          </a:xfrm>
          <a:prstGeom prst="line">
            <a:avLst/>
          </a:prstGeom>
          <a:noFill/>
          <a:ln w="19050" algn="ctr">
            <a:solidFill>
              <a:srgbClr val="D33819"/>
            </a:solidFill>
            <a:round/>
            <a:headEnd/>
            <a:tailEnd/>
          </a:ln>
          <a:extLst>
            <a:ext uri="{909E8E84-426E-40DD-AFC4-6F175D3DCCD1}">
              <a14:hiddenFill xmlns:a14="http://schemas.microsoft.com/office/drawing/2010/main">
                <a:noFill/>
              </a14:hiddenFill>
            </a:ext>
          </a:extLst>
        </p:spPr>
      </p:cxnSp>
      <p:sp>
        <p:nvSpPr>
          <p:cNvPr id="49" name="Text Box 13"/>
          <p:cNvSpPr txBox="1">
            <a:spLocks noChangeArrowheads="1"/>
          </p:cNvSpPr>
          <p:nvPr/>
        </p:nvSpPr>
        <p:spPr bwMode="auto">
          <a:xfrm>
            <a:off x="2489667" y="4035025"/>
            <a:ext cx="4293394" cy="415498"/>
          </a:xfrm>
          <a:prstGeom prst="rect">
            <a:avLst/>
          </a:prstGeom>
          <a:noFill/>
          <a:ln w="12700" algn="ctr">
            <a:noFill/>
            <a:miter lim="800000"/>
            <a:headEnd/>
            <a:tailEnd/>
          </a:ln>
        </p:spPr>
        <p:txBody>
          <a:bodyPr lIns="0" tIns="0" rIns="0" bIns="0">
            <a:spAutoFit/>
          </a:bodyPr>
          <a:lstStyle/>
          <a:p>
            <a:pPr defTabSz="685800" fontAlgn="base">
              <a:spcBef>
                <a:spcPct val="50000"/>
              </a:spcBef>
              <a:spcAft>
                <a:spcPct val="30000"/>
              </a:spcAft>
              <a:buClr>
                <a:srgbClr val="FFFFFF"/>
              </a:buClr>
              <a:defRPr/>
            </a:pPr>
            <a:r>
              <a:rPr lang="en-US" sz="1350" dirty="0">
                <a:solidFill>
                  <a:srgbClr val="E78A2D">
                    <a:lumMod val="75000"/>
                  </a:srgbClr>
                </a:solidFill>
                <a:latin typeface="Arial" charset="0"/>
              </a:rPr>
              <a:t>Evaluated when policy is bound and also whenever Commission Payable Calculation batch process runs</a:t>
            </a:r>
          </a:p>
        </p:txBody>
      </p:sp>
      <p:cxnSp>
        <p:nvCxnSpPr>
          <p:cNvPr id="50" name="Straight Connector 86"/>
          <p:cNvCxnSpPr>
            <a:cxnSpLocks noChangeShapeType="1"/>
          </p:cNvCxnSpPr>
          <p:nvPr/>
        </p:nvCxnSpPr>
        <p:spPr bwMode="auto">
          <a:xfrm flipV="1">
            <a:off x="3187373" y="3764327"/>
            <a:ext cx="667940" cy="279032"/>
          </a:xfrm>
          <a:prstGeom prst="line">
            <a:avLst/>
          </a:prstGeom>
          <a:noFill/>
          <a:ln w="19050" algn="ctr">
            <a:solidFill>
              <a:schemeClr val="accent6">
                <a:lumMod val="75000"/>
              </a:schemeClr>
            </a:solidFill>
            <a:round/>
            <a:headEnd/>
            <a:tailEnd/>
          </a:ln>
        </p:spPr>
      </p:cxnSp>
      <p:sp>
        <p:nvSpPr>
          <p:cNvPr id="51" name="Rectangle 91"/>
          <p:cNvSpPr>
            <a:spLocks noChangeArrowheads="1"/>
          </p:cNvSpPr>
          <p:nvPr/>
        </p:nvSpPr>
        <p:spPr bwMode="auto">
          <a:xfrm>
            <a:off x="2826477" y="3591686"/>
            <a:ext cx="1678781" cy="172641"/>
          </a:xfrm>
          <a:prstGeom prst="rect">
            <a:avLst/>
          </a:prstGeom>
          <a:noFill/>
          <a:ln w="19050" algn="ctr">
            <a:solidFill>
              <a:schemeClr val="accent6">
                <a:lumMod val="75000"/>
              </a:schemeClr>
            </a:solidFill>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34" name="Rectangle 91"/>
          <p:cNvSpPr>
            <a:spLocks noChangeArrowheads="1"/>
          </p:cNvSpPr>
          <p:nvPr/>
        </p:nvSpPr>
        <p:spPr bwMode="auto">
          <a:xfrm>
            <a:off x="2826477" y="2043295"/>
            <a:ext cx="1678781" cy="458204"/>
          </a:xfrm>
          <a:prstGeom prst="rect">
            <a:avLst/>
          </a:prstGeom>
          <a:noFill/>
          <a:ln w="19050" algn="ctr">
            <a:solidFill>
              <a:srgbClr val="D33941"/>
            </a:solidFill>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35" name="Rectangle 91"/>
          <p:cNvSpPr>
            <a:spLocks noChangeArrowheads="1"/>
          </p:cNvSpPr>
          <p:nvPr/>
        </p:nvSpPr>
        <p:spPr bwMode="auto">
          <a:xfrm>
            <a:off x="2826477" y="2551507"/>
            <a:ext cx="1678781" cy="591740"/>
          </a:xfrm>
          <a:prstGeom prst="rect">
            <a:avLst/>
          </a:prstGeom>
          <a:noFill/>
          <a:ln w="19050" algn="ctr">
            <a:solidFill>
              <a:srgbClr val="0033CC"/>
            </a:solidFill>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36" name="Rectangle 91"/>
          <p:cNvSpPr>
            <a:spLocks noChangeArrowheads="1"/>
          </p:cNvSpPr>
          <p:nvPr/>
        </p:nvSpPr>
        <p:spPr bwMode="auto">
          <a:xfrm>
            <a:off x="2826477" y="3180156"/>
            <a:ext cx="1678781" cy="363140"/>
          </a:xfrm>
          <a:prstGeom prst="rect">
            <a:avLst/>
          </a:prstGeom>
          <a:noFill/>
          <a:ln w="19050" algn="ctr">
            <a:solidFill>
              <a:srgbClr val="3F8E39"/>
            </a:solidFill>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cxnSp>
        <p:nvCxnSpPr>
          <p:cNvPr id="40" name="Straight Connector 86"/>
          <p:cNvCxnSpPr>
            <a:cxnSpLocks noChangeShapeType="1"/>
          </p:cNvCxnSpPr>
          <p:nvPr/>
        </p:nvCxnSpPr>
        <p:spPr bwMode="auto">
          <a:xfrm>
            <a:off x="4505257" y="2803715"/>
            <a:ext cx="866912" cy="376440"/>
          </a:xfrm>
          <a:prstGeom prst="line">
            <a:avLst/>
          </a:prstGeom>
          <a:noFill/>
          <a:ln w="19050" algn="ctr">
            <a:solidFill>
              <a:srgbClr val="0033CC"/>
            </a:solidFill>
            <a:round/>
            <a:headEnd/>
            <a:tailEnd/>
          </a:ln>
          <a:extLst>
            <a:ext uri="{909E8E84-426E-40DD-AFC4-6F175D3DCCD1}">
              <a14:hiddenFill xmlns:a14="http://schemas.microsoft.com/office/drawing/2010/main">
                <a:noFill/>
              </a14:hiddenFill>
            </a:ext>
          </a:extLst>
        </p:spPr>
      </p:cxnSp>
      <p:cxnSp>
        <p:nvCxnSpPr>
          <p:cNvPr id="42" name="Straight Connector 86"/>
          <p:cNvCxnSpPr>
            <a:cxnSpLocks noChangeShapeType="1"/>
          </p:cNvCxnSpPr>
          <p:nvPr/>
        </p:nvCxnSpPr>
        <p:spPr bwMode="auto">
          <a:xfrm>
            <a:off x="4505258" y="3381901"/>
            <a:ext cx="840718" cy="47096"/>
          </a:xfrm>
          <a:prstGeom prst="line">
            <a:avLst/>
          </a:prstGeom>
          <a:noFill/>
          <a:ln w="19050" algn="ctr">
            <a:solidFill>
              <a:srgbClr val="3F8E3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03256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477" y="1280977"/>
            <a:ext cx="4393406" cy="12858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477" y="3547823"/>
            <a:ext cx="5942327" cy="90987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6386" name="Rectangle 2"/>
          <p:cNvSpPr>
            <a:spLocks noGrp="1" noChangeArrowheads="1"/>
          </p:cNvSpPr>
          <p:nvPr>
            <p:ph type="title"/>
          </p:nvPr>
        </p:nvSpPr>
        <p:spPr/>
        <p:txBody>
          <a:bodyPr/>
          <a:lstStyle/>
          <a:p>
            <a:pPr eaLnBrk="1" hangingPunct="1"/>
            <a:r>
              <a:rPr lang="en-GB"/>
              <a:t>Commissionable Items and Incentives tabs</a:t>
            </a:r>
          </a:p>
        </p:txBody>
      </p:sp>
      <p:sp>
        <p:nvSpPr>
          <p:cNvPr id="16387" name="Rectangle 10"/>
          <p:cNvSpPr>
            <a:spLocks noGrp="1" noChangeArrowheads="1"/>
          </p:cNvSpPr>
          <p:nvPr>
            <p:ph idx="1"/>
          </p:nvPr>
        </p:nvSpPr>
        <p:spPr/>
        <p:txBody>
          <a:bodyPr/>
          <a:lstStyle/>
          <a:p>
            <a:pPr>
              <a:buFont typeface="Arial" charset="0"/>
              <a:buChar char="•"/>
            </a:pPr>
            <a:r>
              <a:rPr lang="en-GB"/>
              <a:t>Only items listed on </a:t>
            </a:r>
            <a:r>
              <a:rPr lang="en-GB" b="1">
                <a:latin typeface="Courier New" pitchFamily="49" charset="0"/>
                <a:cs typeface="Courier New" pitchFamily="49" charset="0"/>
              </a:rPr>
              <a:t>Commissionable</a:t>
            </a:r>
            <a:r>
              <a:rPr lang="en-GB"/>
              <a:t> Items tab earn commission</a:t>
            </a:r>
          </a:p>
          <a:p>
            <a:pPr>
              <a:buFont typeface="Arial" charset="0"/>
              <a:buChar char="•"/>
            </a:pPr>
            <a:endParaRPr lang="en-GB"/>
          </a:p>
          <a:p>
            <a:pPr>
              <a:buFont typeface="Arial" charset="0"/>
              <a:buChar char="•"/>
            </a:pPr>
            <a:endParaRPr lang="en-GB"/>
          </a:p>
          <a:p>
            <a:pPr>
              <a:buFont typeface="Arial" charset="0"/>
              <a:buChar char="•"/>
            </a:pPr>
            <a:endParaRPr lang="en-GB"/>
          </a:p>
          <a:p>
            <a:pPr>
              <a:buFont typeface="Arial" charset="0"/>
              <a:buChar char="•"/>
            </a:pPr>
            <a:endParaRPr lang="en-GB"/>
          </a:p>
          <a:p>
            <a:pPr>
              <a:buFont typeface="Arial" charset="0"/>
              <a:buChar char="•"/>
            </a:pPr>
            <a:r>
              <a:rPr lang="en-GB" b="1">
                <a:latin typeface="Courier New" pitchFamily="49" charset="0"/>
                <a:cs typeface="Courier New" pitchFamily="49" charset="0"/>
              </a:rPr>
              <a:t>Incentives</a:t>
            </a:r>
            <a:r>
              <a:rPr lang="en-GB"/>
              <a:t> tab allows extra commission to be paid for some policies</a:t>
            </a:r>
          </a:p>
        </p:txBody>
      </p:sp>
      <p:sp>
        <p:nvSpPr>
          <p:cNvPr id="16390" name="AutoShape 76"/>
          <p:cNvSpPr>
            <a:spLocks noChangeArrowheads="1"/>
          </p:cNvSpPr>
          <p:nvPr/>
        </p:nvSpPr>
        <p:spPr bwMode="auto">
          <a:xfrm>
            <a:off x="4424976" y="3515244"/>
            <a:ext cx="585788"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392" name="AutoShape 72"/>
          <p:cNvSpPr>
            <a:spLocks noChangeArrowheads="1"/>
          </p:cNvSpPr>
          <p:nvPr/>
        </p:nvSpPr>
        <p:spPr bwMode="auto">
          <a:xfrm>
            <a:off x="2236266" y="1260439"/>
            <a:ext cx="1294210"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393" name="TextBox 20"/>
          <p:cNvSpPr txBox="1">
            <a:spLocks noChangeArrowheads="1"/>
          </p:cNvSpPr>
          <p:nvPr/>
        </p:nvSpPr>
        <p:spPr bwMode="auto">
          <a:xfrm>
            <a:off x="5189255" y="1885814"/>
            <a:ext cx="2625328" cy="55399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500">
                <a:solidFill>
                  <a:srgbClr val="D33941"/>
                </a:solidFill>
              </a:rPr>
              <a:t>You must add items—no items are listed by default</a:t>
            </a:r>
          </a:p>
        </p:txBody>
      </p:sp>
    </p:spTree>
    <p:extLst>
      <p:ext uri="{BB962C8B-B14F-4D97-AF65-F5344CB8AC3E}">
        <p14:creationId xmlns:p14="http://schemas.microsoft.com/office/powerpoint/2010/main" val="3482564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801" y="1325166"/>
            <a:ext cx="5958941" cy="188228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7411" name="Rectangle 2"/>
          <p:cNvSpPr>
            <a:spLocks noGrp="1" noChangeArrowheads="1"/>
          </p:cNvSpPr>
          <p:nvPr>
            <p:ph type="title"/>
          </p:nvPr>
        </p:nvSpPr>
        <p:spPr/>
        <p:txBody>
          <a:bodyPr/>
          <a:lstStyle/>
          <a:p>
            <a:pPr eaLnBrk="1" hangingPunct="1"/>
            <a:r>
              <a:rPr lang="en-US"/>
              <a:t>Special Rates tab</a:t>
            </a:r>
          </a:p>
        </p:txBody>
      </p:sp>
      <p:sp>
        <p:nvSpPr>
          <p:cNvPr id="17412" name="Rectangle 3"/>
          <p:cNvSpPr>
            <a:spLocks noGrp="1" noChangeArrowheads="1"/>
          </p:cNvSpPr>
          <p:nvPr>
            <p:ph idx="1"/>
          </p:nvPr>
        </p:nvSpPr>
        <p:spPr/>
        <p:txBody>
          <a:bodyPr/>
          <a:lstStyle/>
          <a:p>
            <a:pPr>
              <a:buFont typeface="Arial" charset="0"/>
              <a:buChar char="•"/>
            </a:pPr>
            <a:r>
              <a:rPr lang="en-US" b="1">
                <a:latin typeface="Courier New" pitchFamily="49" charset="0"/>
                <a:cs typeface="Courier New" pitchFamily="49" charset="0"/>
              </a:rPr>
              <a:t>Special Rates</a:t>
            </a:r>
            <a:r>
              <a:rPr lang="en-US"/>
              <a:t> tab of commission subplan lets you override commission rate by charge type and role</a:t>
            </a:r>
          </a:p>
          <a:p>
            <a:pPr>
              <a:buFont typeface="Wingdings 3" pitchFamily="18" charset="2"/>
              <a:buNone/>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r>
              <a:rPr lang="en-US"/>
              <a:t>Rates listed here override the default rates on the </a:t>
            </a:r>
            <a:r>
              <a:rPr lang="en-US" b="1">
                <a:latin typeface="Courier New" pitchFamily="49" charset="0"/>
                <a:cs typeface="Courier New" pitchFamily="49" charset="0"/>
              </a:rPr>
              <a:t>General</a:t>
            </a:r>
            <a:r>
              <a:rPr lang="en-US"/>
              <a:t> tab</a:t>
            </a:r>
          </a:p>
        </p:txBody>
      </p:sp>
      <p:sp>
        <p:nvSpPr>
          <p:cNvPr id="17413" name="Text Box 4"/>
          <p:cNvSpPr txBox="1">
            <a:spLocks noChangeArrowheads="1"/>
          </p:cNvSpPr>
          <p:nvPr/>
        </p:nvSpPr>
        <p:spPr bwMode="auto">
          <a:xfrm>
            <a:off x="7835472" y="4493419"/>
            <a:ext cx="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endParaRPr lang="en-US" sz="1500"/>
          </a:p>
        </p:txBody>
      </p:sp>
      <p:sp>
        <p:nvSpPr>
          <p:cNvPr id="17414" name="AutoShape 6"/>
          <p:cNvSpPr>
            <a:spLocks noChangeArrowheads="1"/>
          </p:cNvSpPr>
          <p:nvPr/>
        </p:nvSpPr>
        <p:spPr bwMode="auto">
          <a:xfrm>
            <a:off x="4092995" y="1342830"/>
            <a:ext cx="1084659"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1898799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792" y="1502177"/>
            <a:ext cx="5842204" cy="330822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8435" name="Rectangle 2"/>
          <p:cNvSpPr>
            <a:spLocks noGrp="1" noChangeArrowheads="1"/>
          </p:cNvSpPr>
          <p:nvPr>
            <p:ph type="title"/>
          </p:nvPr>
        </p:nvSpPr>
        <p:spPr/>
        <p:txBody>
          <a:bodyPr/>
          <a:lstStyle/>
          <a:p>
            <a:pPr eaLnBrk="1" hangingPunct="1"/>
            <a:r>
              <a:rPr lang="en-US"/>
              <a:t>Setting up producer codes</a:t>
            </a:r>
          </a:p>
        </p:txBody>
      </p:sp>
      <p:sp>
        <p:nvSpPr>
          <p:cNvPr id="18436" name="Rectangle 38"/>
          <p:cNvSpPr>
            <a:spLocks noGrp="1" noChangeArrowheads="1"/>
          </p:cNvSpPr>
          <p:nvPr>
            <p:ph idx="1"/>
          </p:nvPr>
        </p:nvSpPr>
        <p:spPr/>
        <p:txBody>
          <a:bodyPr/>
          <a:lstStyle/>
          <a:p>
            <a:pPr>
              <a:buFont typeface="Arial" charset="0"/>
              <a:buChar char="•"/>
            </a:pPr>
            <a:r>
              <a:rPr lang="en-US"/>
              <a:t>Add a different code for each applicable </a:t>
            </a:r>
            <a:br>
              <a:rPr lang="en-US"/>
            </a:br>
            <a:r>
              <a:rPr lang="en-US"/>
              <a:t>commission plan </a:t>
            </a:r>
          </a:p>
        </p:txBody>
      </p:sp>
      <p:sp>
        <p:nvSpPr>
          <p:cNvPr id="18437" name="Text Box 5"/>
          <p:cNvSpPr txBox="1">
            <a:spLocks noChangeArrowheads="1"/>
          </p:cNvSpPr>
          <p:nvPr/>
        </p:nvSpPr>
        <p:spPr bwMode="auto">
          <a:xfrm>
            <a:off x="1565795" y="1250734"/>
            <a:ext cx="202619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Producer tab</a:t>
            </a:r>
            <a:r>
              <a:rPr lang="en-US" sz="1350">
                <a:solidFill>
                  <a:srgbClr val="000000"/>
                </a:solidFill>
                <a:sym typeface="Wingdings" pitchFamily="2" charset="2"/>
              </a:rPr>
              <a:t>Summary</a:t>
            </a:r>
            <a:endParaRPr lang="en-US" sz="1350">
              <a:solidFill>
                <a:srgbClr val="000000"/>
              </a:solidFill>
            </a:endParaRPr>
          </a:p>
        </p:txBody>
      </p:sp>
      <p:sp>
        <p:nvSpPr>
          <p:cNvPr id="18438" name="AutoShape 6"/>
          <p:cNvSpPr>
            <a:spLocks noChangeArrowheads="1"/>
          </p:cNvSpPr>
          <p:nvPr/>
        </p:nvSpPr>
        <p:spPr bwMode="auto">
          <a:xfrm>
            <a:off x="2093322" y="4422780"/>
            <a:ext cx="5388565" cy="387617"/>
          </a:xfrm>
          <a:prstGeom prst="roundRect">
            <a:avLst>
              <a:gd name="adj" fmla="val 10259"/>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39" name="Text Box 7"/>
          <p:cNvSpPr txBox="1">
            <a:spLocks noChangeArrowheads="1"/>
          </p:cNvSpPr>
          <p:nvPr/>
        </p:nvSpPr>
        <p:spPr bwMode="auto">
          <a:xfrm>
            <a:off x="4900613" y="3049394"/>
            <a:ext cx="2284810" cy="62324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4628C"/>
                </a:solidFill>
              </a:rPr>
              <a:t>Producer code associates producer with commission plan</a:t>
            </a:r>
          </a:p>
        </p:txBody>
      </p:sp>
      <p:grpSp>
        <p:nvGrpSpPr>
          <p:cNvPr id="18440" name="Group 9"/>
          <p:cNvGrpSpPr>
            <a:grpSpLocks/>
          </p:cNvGrpSpPr>
          <p:nvPr/>
        </p:nvGrpSpPr>
        <p:grpSpPr bwMode="auto">
          <a:xfrm>
            <a:off x="1354336" y="4285858"/>
            <a:ext cx="422672" cy="273844"/>
            <a:chOff x="4831" y="3072"/>
            <a:chExt cx="355" cy="230"/>
          </a:xfrm>
        </p:grpSpPr>
        <p:sp>
          <p:nvSpPr>
            <p:cNvPr id="18466" name="Rectangle 10"/>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67" name="Text Box 11"/>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001</a:t>
              </a:r>
            </a:p>
          </p:txBody>
        </p:sp>
      </p:grpSp>
      <p:grpSp>
        <p:nvGrpSpPr>
          <p:cNvPr id="18441" name="Group 12"/>
          <p:cNvGrpSpPr>
            <a:grpSpLocks/>
          </p:cNvGrpSpPr>
          <p:nvPr/>
        </p:nvGrpSpPr>
        <p:grpSpPr bwMode="auto">
          <a:xfrm>
            <a:off x="1591271" y="4452546"/>
            <a:ext cx="422672" cy="273844"/>
            <a:chOff x="4935" y="3285"/>
            <a:chExt cx="355" cy="230"/>
          </a:xfrm>
        </p:grpSpPr>
        <p:sp>
          <p:nvSpPr>
            <p:cNvPr id="18464" name="Rectangle 13"/>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65" name="Text Box 14"/>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002</a:t>
              </a:r>
            </a:p>
          </p:txBody>
        </p:sp>
      </p:grpSp>
      <p:sp>
        <p:nvSpPr>
          <p:cNvPr id="18442" name="Line 15"/>
          <p:cNvSpPr>
            <a:spLocks noChangeShapeType="1"/>
          </p:cNvSpPr>
          <p:nvPr/>
        </p:nvSpPr>
        <p:spPr bwMode="auto">
          <a:xfrm flipH="1">
            <a:off x="3961210" y="3395575"/>
            <a:ext cx="902494" cy="914400"/>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8443" name="Group 16"/>
          <p:cNvGrpSpPr>
            <a:grpSpLocks/>
          </p:cNvGrpSpPr>
          <p:nvPr/>
        </p:nvGrpSpPr>
        <p:grpSpPr bwMode="auto">
          <a:xfrm>
            <a:off x="7269957" y="305991"/>
            <a:ext cx="422672" cy="273844"/>
            <a:chOff x="4831" y="3072"/>
            <a:chExt cx="355" cy="230"/>
          </a:xfrm>
        </p:grpSpPr>
        <p:sp>
          <p:nvSpPr>
            <p:cNvPr id="18462" name="Rectangle 17"/>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63" name="Text Box 18"/>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001</a:t>
              </a:r>
            </a:p>
          </p:txBody>
        </p:sp>
      </p:grpSp>
      <p:grpSp>
        <p:nvGrpSpPr>
          <p:cNvPr id="18444" name="Group 19"/>
          <p:cNvGrpSpPr>
            <a:grpSpLocks/>
          </p:cNvGrpSpPr>
          <p:nvPr/>
        </p:nvGrpSpPr>
        <p:grpSpPr bwMode="auto">
          <a:xfrm>
            <a:off x="7393782" y="526257"/>
            <a:ext cx="422672" cy="273844"/>
            <a:chOff x="4935" y="3285"/>
            <a:chExt cx="355" cy="230"/>
          </a:xfrm>
        </p:grpSpPr>
        <p:sp>
          <p:nvSpPr>
            <p:cNvPr id="18460" name="Rectangle 20"/>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61" name="Text Box 21"/>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002</a:t>
              </a:r>
            </a:p>
          </p:txBody>
        </p:sp>
      </p:grpSp>
      <p:grpSp>
        <p:nvGrpSpPr>
          <p:cNvPr id="18445" name="Group 25"/>
          <p:cNvGrpSpPr>
            <a:grpSpLocks/>
          </p:cNvGrpSpPr>
          <p:nvPr/>
        </p:nvGrpSpPr>
        <p:grpSpPr bwMode="auto">
          <a:xfrm>
            <a:off x="6736557" y="104774"/>
            <a:ext cx="626269" cy="903313"/>
            <a:chOff x="2634" y="2618"/>
            <a:chExt cx="538" cy="804"/>
          </a:xfrm>
        </p:grpSpPr>
        <p:sp>
          <p:nvSpPr>
            <p:cNvPr id="18448" name="AutoShape 2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49" name="Freeform 27"/>
            <p:cNvSpPr>
              <a:spLocks/>
            </p:cNvSpPr>
            <p:nvPr/>
          </p:nvSpPr>
          <p:spPr bwMode="auto">
            <a:xfrm flipH="1">
              <a:off x="2918" y="3077"/>
              <a:ext cx="0" cy="205"/>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0" name="Freeform 28"/>
            <p:cNvSpPr>
              <a:spLocks/>
            </p:cNvSpPr>
            <p:nvPr/>
          </p:nvSpPr>
          <p:spPr bwMode="auto">
            <a:xfrm flipH="1">
              <a:off x="2692" y="3035"/>
              <a:ext cx="300" cy="205"/>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1" name="Rectangle 29"/>
            <p:cNvSpPr>
              <a:spLocks noChangeArrowheads="1"/>
            </p:cNvSpPr>
            <p:nvPr/>
          </p:nvSpPr>
          <p:spPr bwMode="auto">
            <a:xfrm rot="21419544" flipH="1">
              <a:off x="3090" y="3054"/>
              <a:ext cx="82" cy="205"/>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2" name="Rectangle 30"/>
            <p:cNvSpPr>
              <a:spLocks noChangeArrowheads="1"/>
            </p:cNvSpPr>
            <p:nvPr/>
          </p:nvSpPr>
          <p:spPr bwMode="auto">
            <a:xfrm rot="1196180" flipH="1">
              <a:off x="2634" y="3028"/>
              <a:ext cx="82" cy="205"/>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3" name="Oval 31"/>
            <p:cNvSpPr>
              <a:spLocks noChangeArrowheads="1"/>
            </p:cNvSpPr>
            <p:nvPr/>
          </p:nvSpPr>
          <p:spPr bwMode="auto">
            <a:xfrm flipH="1">
              <a:off x="2961" y="3092"/>
              <a:ext cx="50" cy="289"/>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4" name="Oval 32"/>
            <p:cNvSpPr>
              <a:spLocks noChangeArrowheads="1"/>
            </p:cNvSpPr>
            <p:nvPr/>
          </p:nvSpPr>
          <p:spPr bwMode="auto">
            <a:xfrm flipH="1">
              <a:off x="2926" y="3118"/>
              <a:ext cx="47" cy="289"/>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5" name="Oval 33"/>
            <p:cNvSpPr>
              <a:spLocks noChangeArrowheads="1"/>
            </p:cNvSpPr>
            <p:nvPr/>
          </p:nvSpPr>
          <p:spPr bwMode="auto">
            <a:xfrm rot="20190086" flipH="1">
              <a:off x="2882" y="3133"/>
              <a:ext cx="49" cy="289"/>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6" name="Oval 34"/>
            <p:cNvSpPr>
              <a:spLocks noChangeArrowheads="1"/>
            </p:cNvSpPr>
            <p:nvPr/>
          </p:nvSpPr>
          <p:spPr bwMode="auto">
            <a:xfrm rot="18495068" flipH="1">
              <a:off x="2862" y="3155"/>
              <a:ext cx="30" cy="279"/>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7" name="Freeform 35"/>
            <p:cNvSpPr>
              <a:spLocks/>
            </p:cNvSpPr>
            <p:nvPr/>
          </p:nvSpPr>
          <p:spPr bwMode="auto">
            <a:xfrm flipH="1">
              <a:off x="2806" y="3103"/>
              <a:ext cx="0" cy="205"/>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8" name="Freeform 36"/>
            <p:cNvSpPr>
              <a:spLocks/>
            </p:cNvSpPr>
            <p:nvPr/>
          </p:nvSpPr>
          <p:spPr bwMode="auto">
            <a:xfrm flipH="1">
              <a:off x="2828" y="3124"/>
              <a:ext cx="0" cy="205"/>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8459" name="Freeform 37"/>
            <p:cNvSpPr>
              <a:spLocks/>
            </p:cNvSpPr>
            <p:nvPr/>
          </p:nvSpPr>
          <p:spPr bwMode="auto">
            <a:xfrm flipH="1">
              <a:off x="2857" y="3146"/>
              <a:ext cx="0" cy="205"/>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8446" name="Text Box 7"/>
          <p:cNvSpPr txBox="1">
            <a:spLocks noChangeArrowheads="1"/>
          </p:cNvSpPr>
          <p:nvPr/>
        </p:nvSpPr>
        <p:spPr bwMode="auto">
          <a:xfrm>
            <a:off x="5876925" y="3524453"/>
            <a:ext cx="1865710" cy="41549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Plan Rate shows rate for Default subplan</a:t>
            </a:r>
          </a:p>
        </p:txBody>
      </p:sp>
      <p:cxnSp>
        <p:nvCxnSpPr>
          <p:cNvPr id="18447" name="Straight Connector 36"/>
          <p:cNvCxnSpPr>
            <a:cxnSpLocks noChangeShapeType="1"/>
          </p:cNvCxnSpPr>
          <p:nvPr/>
        </p:nvCxnSpPr>
        <p:spPr bwMode="auto">
          <a:xfrm flipV="1">
            <a:off x="6339497" y="4004279"/>
            <a:ext cx="395918" cy="241399"/>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853612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Lesson outline</a:t>
            </a:r>
          </a:p>
        </p:txBody>
      </p:sp>
      <p:sp>
        <p:nvSpPr>
          <p:cNvPr id="19459" name="Rectangle 3"/>
          <p:cNvSpPr>
            <a:spLocks noGrp="1" noChangeArrowheads="1"/>
          </p:cNvSpPr>
          <p:nvPr>
            <p:ph idx="1"/>
          </p:nvPr>
        </p:nvSpPr>
        <p:spPr>
          <a:xfrm>
            <a:off x="1532335" y="785813"/>
            <a:ext cx="6238875" cy="3898106"/>
          </a:xfrm>
        </p:spPr>
        <p:txBody>
          <a:bodyPr/>
          <a:lstStyle/>
          <a:p>
            <a:pPr>
              <a:lnSpc>
                <a:spcPct val="150000"/>
              </a:lnSpc>
              <a:spcBef>
                <a:spcPct val="0"/>
              </a:spcBef>
              <a:buFont typeface="Arial" charset="0"/>
              <a:buChar char="•"/>
            </a:pPr>
            <a:r>
              <a:rPr lang="en-US" sz="2100">
                <a:solidFill>
                  <a:srgbClr val="C0C0C0"/>
                </a:solidFill>
              </a:rPr>
              <a:t>Setting up commission structure</a:t>
            </a:r>
          </a:p>
          <a:p>
            <a:pPr>
              <a:lnSpc>
                <a:spcPct val="150000"/>
              </a:lnSpc>
              <a:spcBef>
                <a:spcPct val="0"/>
              </a:spcBef>
              <a:buFont typeface="Arial" charset="0"/>
              <a:buChar char="•"/>
            </a:pPr>
            <a:r>
              <a:rPr lang="en-US" sz="2100"/>
              <a:t>Tracking commissions</a:t>
            </a:r>
          </a:p>
        </p:txBody>
      </p:sp>
    </p:spTree>
    <p:extLst>
      <p:ext uri="{BB962C8B-B14F-4D97-AF65-F5344CB8AC3E}">
        <p14:creationId xmlns:p14="http://schemas.microsoft.com/office/powerpoint/2010/main" val="21921991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Tracking commissions</a:t>
            </a:r>
          </a:p>
        </p:txBody>
      </p:sp>
      <p:sp>
        <p:nvSpPr>
          <p:cNvPr id="20483" name="Rectangle 3"/>
          <p:cNvSpPr>
            <a:spLocks noGrp="1" noChangeArrowheads="1"/>
          </p:cNvSpPr>
          <p:nvPr>
            <p:ph idx="1"/>
          </p:nvPr>
        </p:nvSpPr>
        <p:spPr/>
        <p:txBody>
          <a:bodyPr/>
          <a:lstStyle/>
          <a:p>
            <a:pPr>
              <a:buFont typeface="Arial" charset="0"/>
              <a:buChar char="•"/>
            </a:pPr>
            <a:r>
              <a:rPr lang="en-US"/>
              <a:t>Commission balances are tracked and managed at </a:t>
            </a:r>
            <a:br>
              <a:rPr lang="en-US"/>
            </a:br>
            <a:r>
              <a:rPr lang="en-US" b="1"/>
              <a:t>item commission </a:t>
            </a:r>
            <a:r>
              <a:rPr lang="en-US"/>
              <a:t>level</a:t>
            </a:r>
          </a:p>
          <a:p>
            <a:pPr lvl="1"/>
            <a:r>
              <a:rPr lang="en-US"/>
              <a:t>For each item, amounts are </a:t>
            </a:r>
            <a:br>
              <a:rPr lang="en-US"/>
            </a:br>
            <a:r>
              <a:rPr lang="en-US"/>
              <a:t>tracked by producer code </a:t>
            </a:r>
            <a:br>
              <a:rPr lang="en-US"/>
            </a:br>
            <a:r>
              <a:rPr lang="en-US"/>
              <a:t>and role</a:t>
            </a:r>
          </a:p>
          <a:p>
            <a:pPr>
              <a:buFont typeface="Arial" charset="0"/>
              <a:buChar char="•"/>
            </a:pPr>
            <a:r>
              <a:rPr lang="en-US" b="1"/>
              <a:t>Policy commission</a:t>
            </a:r>
            <a:r>
              <a:rPr lang="en-US"/>
              <a:t> is the </a:t>
            </a:r>
            <a:br>
              <a:rPr lang="en-US"/>
            </a:br>
            <a:r>
              <a:rPr lang="en-US"/>
              <a:t>total of item commissions </a:t>
            </a:r>
            <a:br>
              <a:rPr lang="en-US"/>
            </a:br>
            <a:r>
              <a:rPr lang="en-US"/>
              <a:t>for a policy period</a:t>
            </a:r>
          </a:p>
          <a:p>
            <a:pPr>
              <a:buFont typeface="Arial" charset="0"/>
              <a:buChar char="•"/>
            </a:pPr>
            <a:r>
              <a:rPr lang="en-US" b="1"/>
              <a:t>Charge commission</a:t>
            </a:r>
            <a:r>
              <a:rPr lang="en-US"/>
              <a:t> is the </a:t>
            </a:r>
            <a:br>
              <a:rPr lang="en-US"/>
            </a:br>
            <a:r>
              <a:rPr lang="en-US"/>
              <a:t>total of item commissions for</a:t>
            </a:r>
            <a:br>
              <a:rPr lang="en-US"/>
            </a:br>
            <a:r>
              <a:rPr lang="en-US"/>
              <a:t>a charge</a:t>
            </a:r>
          </a:p>
          <a:p>
            <a:pPr>
              <a:buFont typeface="Arial" charset="0"/>
              <a:buChar char="•"/>
            </a:pPr>
            <a:r>
              <a:rPr lang="en-US"/>
              <a:t>Account-level charges are not </a:t>
            </a:r>
            <a:br>
              <a:rPr lang="en-US"/>
            </a:br>
            <a:r>
              <a:rPr lang="en-US"/>
              <a:t>commissionable</a:t>
            </a:r>
          </a:p>
        </p:txBody>
      </p:sp>
      <p:pic>
        <p:nvPicPr>
          <p:cNvPr id="20484"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104" y="1054894"/>
            <a:ext cx="2578894" cy="360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4270800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Commission data model</a:t>
            </a:r>
          </a:p>
        </p:txBody>
      </p:sp>
      <p:pic>
        <p:nvPicPr>
          <p:cNvPr id="215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85" y="675085"/>
            <a:ext cx="5736431" cy="379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25429190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bwMode="auto">
          <a:xfrm>
            <a:off x="2026444" y="3342085"/>
            <a:ext cx="1254919" cy="22026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96" name="Rectangle 95"/>
          <p:cNvSpPr/>
          <p:nvPr/>
        </p:nvSpPr>
        <p:spPr bwMode="auto">
          <a:xfrm>
            <a:off x="2026444" y="3776663"/>
            <a:ext cx="1254919"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97" name="Rectangle 96"/>
          <p:cNvSpPr/>
          <p:nvPr/>
        </p:nvSpPr>
        <p:spPr bwMode="auto">
          <a:xfrm>
            <a:off x="4040982" y="3342085"/>
            <a:ext cx="1254919" cy="22026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00" name="Rectangle 99"/>
          <p:cNvSpPr/>
          <p:nvPr/>
        </p:nvSpPr>
        <p:spPr bwMode="auto">
          <a:xfrm>
            <a:off x="4040982" y="3776663"/>
            <a:ext cx="1254919"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74" name="Rectangle 73"/>
          <p:cNvSpPr/>
          <p:nvPr/>
        </p:nvSpPr>
        <p:spPr bwMode="auto">
          <a:xfrm>
            <a:off x="1560910" y="1569244"/>
            <a:ext cx="4231481" cy="220266"/>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22535" name="Title 1"/>
          <p:cNvSpPr>
            <a:spLocks noGrp="1"/>
          </p:cNvSpPr>
          <p:nvPr>
            <p:ph type="title"/>
          </p:nvPr>
        </p:nvSpPr>
        <p:spPr/>
        <p:txBody>
          <a:bodyPr/>
          <a:lstStyle/>
          <a:p>
            <a:r>
              <a:rPr lang="en-US"/>
              <a:t>Commission earning lifecycle</a:t>
            </a:r>
          </a:p>
        </p:txBody>
      </p:sp>
      <p:sp>
        <p:nvSpPr>
          <p:cNvPr id="22536" name="Line 24"/>
          <p:cNvSpPr>
            <a:spLocks noChangeShapeType="1"/>
          </p:cNvSpPr>
          <p:nvPr/>
        </p:nvSpPr>
        <p:spPr bwMode="auto">
          <a:xfrm>
            <a:off x="1563291" y="1557338"/>
            <a:ext cx="127158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37" name="Text Box 26"/>
          <p:cNvSpPr txBox="1">
            <a:spLocks noChangeArrowheads="1"/>
          </p:cNvSpPr>
          <p:nvPr/>
        </p:nvSpPr>
        <p:spPr bwMode="auto">
          <a:xfrm>
            <a:off x="1576388" y="1088231"/>
            <a:ext cx="12465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Commissions Reserve</a:t>
            </a:r>
          </a:p>
        </p:txBody>
      </p:sp>
      <p:sp>
        <p:nvSpPr>
          <p:cNvPr id="22538" name="Text Box 27"/>
          <p:cNvSpPr txBox="1">
            <a:spLocks noChangeArrowheads="1"/>
          </p:cNvSpPr>
          <p:nvPr/>
        </p:nvSpPr>
        <p:spPr bwMode="auto">
          <a:xfrm>
            <a:off x="1614488" y="1809750"/>
            <a:ext cx="5738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30</a:t>
            </a:r>
          </a:p>
        </p:txBody>
      </p:sp>
      <p:sp>
        <p:nvSpPr>
          <p:cNvPr id="22539" name="Text Box 32"/>
          <p:cNvSpPr txBox="1">
            <a:spLocks noChangeArrowheads="1"/>
          </p:cNvSpPr>
          <p:nvPr/>
        </p:nvSpPr>
        <p:spPr bwMode="auto">
          <a:xfrm>
            <a:off x="3682604" y="1809750"/>
            <a:ext cx="55840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D33941"/>
                </a:solidFill>
              </a:rPr>
              <a:t>30</a:t>
            </a:r>
          </a:p>
        </p:txBody>
      </p:sp>
      <p:sp>
        <p:nvSpPr>
          <p:cNvPr id="22540" name="Text Box 32"/>
          <p:cNvSpPr txBox="1">
            <a:spLocks noChangeArrowheads="1"/>
          </p:cNvSpPr>
          <p:nvPr/>
        </p:nvSpPr>
        <p:spPr bwMode="auto">
          <a:xfrm>
            <a:off x="4560094" y="1579960"/>
            <a:ext cx="55840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300</a:t>
            </a:r>
          </a:p>
        </p:txBody>
      </p:sp>
      <p:sp>
        <p:nvSpPr>
          <p:cNvPr id="22541" name="Text Box 32"/>
          <p:cNvSpPr txBox="1">
            <a:spLocks noChangeArrowheads="1"/>
          </p:cNvSpPr>
          <p:nvPr/>
        </p:nvSpPr>
        <p:spPr bwMode="auto">
          <a:xfrm>
            <a:off x="2256235" y="1579960"/>
            <a:ext cx="55840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D33941"/>
                </a:solidFill>
              </a:rPr>
              <a:t>300</a:t>
            </a:r>
          </a:p>
        </p:txBody>
      </p:sp>
      <p:sp>
        <p:nvSpPr>
          <p:cNvPr id="76" name="Rectangle 75"/>
          <p:cNvSpPr/>
          <p:nvPr/>
        </p:nvSpPr>
        <p:spPr bwMode="auto">
          <a:xfrm>
            <a:off x="1560910" y="2035969"/>
            <a:ext cx="4231481"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22543" name="Text Box 27"/>
          <p:cNvSpPr txBox="1">
            <a:spLocks noChangeArrowheads="1"/>
          </p:cNvSpPr>
          <p:nvPr/>
        </p:nvSpPr>
        <p:spPr bwMode="auto">
          <a:xfrm>
            <a:off x="3081338" y="2028825"/>
            <a:ext cx="5738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30</a:t>
            </a:r>
          </a:p>
        </p:txBody>
      </p:sp>
      <p:sp>
        <p:nvSpPr>
          <p:cNvPr id="22544" name="Text Box 29"/>
          <p:cNvSpPr txBox="1">
            <a:spLocks noChangeArrowheads="1"/>
          </p:cNvSpPr>
          <p:nvPr/>
        </p:nvSpPr>
        <p:spPr bwMode="auto">
          <a:xfrm>
            <a:off x="3061098" y="1089422"/>
            <a:ext cx="12346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Commissions Payable</a:t>
            </a:r>
          </a:p>
        </p:txBody>
      </p:sp>
      <p:sp>
        <p:nvSpPr>
          <p:cNvPr id="22545" name="Line 24"/>
          <p:cNvSpPr>
            <a:spLocks noChangeShapeType="1"/>
          </p:cNvSpPr>
          <p:nvPr/>
        </p:nvSpPr>
        <p:spPr bwMode="auto">
          <a:xfrm>
            <a:off x="3043238" y="1557338"/>
            <a:ext cx="127039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46" name="Text Box 29"/>
          <p:cNvSpPr txBox="1">
            <a:spLocks noChangeArrowheads="1"/>
          </p:cNvSpPr>
          <p:nvPr/>
        </p:nvSpPr>
        <p:spPr bwMode="auto">
          <a:xfrm>
            <a:off x="4545806" y="1089422"/>
            <a:ext cx="12346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Commissions Expense</a:t>
            </a:r>
          </a:p>
        </p:txBody>
      </p:sp>
      <p:sp>
        <p:nvSpPr>
          <p:cNvPr id="22547" name="Line 24"/>
          <p:cNvSpPr>
            <a:spLocks noChangeShapeType="1"/>
          </p:cNvSpPr>
          <p:nvPr/>
        </p:nvSpPr>
        <p:spPr bwMode="auto">
          <a:xfrm>
            <a:off x="4527947" y="1557338"/>
            <a:ext cx="127039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48" name="Text Box 29"/>
          <p:cNvSpPr txBox="1">
            <a:spLocks noChangeArrowheads="1"/>
          </p:cNvSpPr>
          <p:nvPr/>
        </p:nvSpPr>
        <p:spPr bwMode="auto">
          <a:xfrm>
            <a:off x="6037660" y="1089422"/>
            <a:ext cx="12346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Commissions Payable</a:t>
            </a:r>
          </a:p>
        </p:txBody>
      </p:sp>
      <p:sp>
        <p:nvSpPr>
          <p:cNvPr id="22549" name="Line 24"/>
          <p:cNvSpPr>
            <a:spLocks noChangeShapeType="1"/>
          </p:cNvSpPr>
          <p:nvPr/>
        </p:nvSpPr>
        <p:spPr bwMode="auto">
          <a:xfrm>
            <a:off x="6018610" y="1557338"/>
            <a:ext cx="127158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50" name="Text Box 27"/>
          <p:cNvSpPr txBox="1">
            <a:spLocks noChangeArrowheads="1"/>
          </p:cNvSpPr>
          <p:nvPr/>
        </p:nvSpPr>
        <p:spPr bwMode="auto">
          <a:xfrm>
            <a:off x="6367463" y="2028825"/>
            <a:ext cx="5738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t>CR</a:t>
            </a:r>
          </a:p>
        </p:txBody>
      </p:sp>
      <p:sp>
        <p:nvSpPr>
          <p:cNvPr id="22551" name="Text Box 32"/>
          <p:cNvSpPr txBox="1">
            <a:spLocks noChangeArrowheads="1"/>
          </p:cNvSpPr>
          <p:nvPr/>
        </p:nvSpPr>
        <p:spPr bwMode="auto">
          <a:xfrm>
            <a:off x="6073379" y="2262188"/>
            <a:ext cx="55840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30</a:t>
            </a:r>
          </a:p>
        </p:txBody>
      </p:sp>
      <p:sp>
        <p:nvSpPr>
          <p:cNvPr id="22552" name="Text Box 29"/>
          <p:cNvSpPr txBox="1">
            <a:spLocks noChangeArrowheads="1"/>
          </p:cNvSpPr>
          <p:nvPr/>
        </p:nvSpPr>
        <p:spPr bwMode="auto">
          <a:xfrm>
            <a:off x="6037660" y="3101579"/>
            <a:ext cx="123467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Cash</a:t>
            </a:r>
          </a:p>
        </p:txBody>
      </p:sp>
      <p:sp>
        <p:nvSpPr>
          <p:cNvPr id="98" name="Rectangle 97"/>
          <p:cNvSpPr/>
          <p:nvPr/>
        </p:nvSpPr>
        <p:spPr bwMode="auto">
          <a:xfrm>
            <a:off x="6026944" y="3334942"/>
            <a:ext cx="1254919" cy="22026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99" name="Rectangle 98"/>
          <p:cNvSpPr/>
          <p:nvPr/>
        </p:nvSpPr>
        <p:spPr bwMode="auto">
          <a:xfrm>
            <a:off x="6026944" y="3769519"/>
            <a:ext cx="1254919"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22555" name="Line 24"/>
          <p:cNvSpPr>
            <a:spLocks noChangeShapeType="1"/>
          </p:cNvSpPr>
          <p:nvPr/>
        </p:nvSpPr>
        <p:spPr bwMode="auto">
          <a:xfrm>
            <a:off x="6018610" y="3330179"/>
            <a:ext cx="127158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56" name="Text Box 27"/>
          <p:cNvSpPr txBox="1">
            <a:spLocks noChangeArrowheads="1"/>
          </p:cNvSpPr>
          <p:nvPr/>
        </p:nvSpPr>
        <p:spPr bwMode="auto">
          <a:xfrm>
            <a:off x="6682979" y="4013598"/>
            <a:ext cx="5738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D33941"/>
                </a:solidFill>
              </a:rPr>
              <a:t>30</a:t>
            </a:r>
          </a:p>
        </p:txBody>
      </p:sp>
      <p:sp>
        <p:nvSpPr>
          <p:cNvPr id="22557" name="Text Box 27"/>
          <p:cNvSpPr txBox="1">
            <a:spLocks noChangeArrowheads="1"/>
          </p:cNvSpPr>
          <p:nvPr/>
        </p:nvSpPr>
        <p:spPr bwMode="auto">
          <a:xfrm>
            <a:off x="6037660" y="728663"/>
            <a:ext cx="111323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b="0">
                <a:solidFill>
                  <a:srgbClr val="000000"/>
                </a:solidFill>
              </a:rPr>
              <a:t>Producer</a:t>
            </a:r>
          </a:p>
        </p:txBody>
      </p:sp>
      <p:sp>
        <p:nvSpPr>
          <p:cNvPr id="22558" name="Text Box 27"/>
          <p:cNvSpPr txBox="1">
            <a:spLocks noChangeArrowheads="1"/>
          </p:cNvSpPr>
          <p:nvPr/>
        </p:nvSpPr>
        <p:spPr bwMode="auto">
          <a:xfrm>
            <a:off x="2452688" y="728663"/>
            <a:ext cx="20502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b="0">
                <a:solidFill>
                  <a:srgbClr val="000000"/>
                </a:solidFill>
              </a:rPr>
              <a:t>ChargeCommission</a:t>
            </a:r>
          </a:p>
        </p:txBody>
      </p:sp>
      <p:sp>
        <p:nvSpPr>
          <p:cNvPr id="107" name="Rectangle 106"/>
          <p:cNvSpPr/>
          <p:nvPr/>
        </p:nvSpPr>
        <p:spPr bwMode="auto">
          <a:xfrm>
            <a:off x="1533525" y="976312"/>
            <a:ext cx="4300538" cy="3586163"/>
          </a:xfrm>
          <a:prstGeom prst="rect">
            <a:avLst/>
          </a:prstGeom>
          <a:noFill/>
          <a:ln w="19050" cap="flat" cmpd="sng">
            <a:solidFill>
              <a:schemeClr val="tx1">
                <a:lumMod val="65000"/>
              </a:schemeClr>
            </a:solid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08" name="Rectangle 107"/>
          <p:cNvSpPr/>
          <p:nvPr/>
        </p:nvSpPr>
        <p:spPr bwMode="auto">
          <a:xfrm>
            <a:off x="5957888" y="976312"/>
            <a:ext cx="1466850" cy="3577829"/>
          </a:xfrm>
          <a:prstGeom prst="rect">
            <a:avLst/>
          </a:prstGeom>
          <a:noFill/>
          <a:ln w="19050" cap="flat" cmpd="sng">
            <a:solidFill>
              <a:schemeClr val="tx1">
                <a:lumMod val="65000"/>
              </a:schemeClr>
            </a:solid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09" name="Rectangle 108"/>
          <p:cNvSpPr/>
          <p:nvPr/>
        </p:nvSpPr>
        <p:spPr bwMode="auto">
          <a:xfrm>
            <a:off x="6041232" y="1569244"/>
            <a:ext cx="1254919" cy="220266"/>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10" name="Rectangle 109"/>
          <p:cNvSpPr/>
          <p:nvPr/>
        </p:nvSpPr>
        <p:spPr bwMode="auto">
          <a:xfrm>
            <a:off x="6041232" y="2043113"/>
            <a:ext cx="1254919"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grpSp>
        <p:nvGrpSpPr>
          <p:cNvPr id="22563" name="Group 61"/>
          <p:cNvGrpSpPr>
            <a:grpSpLocks/>
          </p:cNvGrpSpPr>
          <p:nvPr/>
        </p:nvGrpSpPr>
        <p:grpSpPr bwMode="auto">
          <a:xfrm>
            <a:off x="1493307" y="585787"/>
            <a:ext cx="289454" cy="507282"/>
            <a:chOff x="2291" y="2890"/>
            <a:chExt cx="547" cy="859"/>
          </a:xfrm>
        </p:grpSpPr>
        <p:sp>
          <p:nvSpPr>
            <p:cNvPr id="22628" name="AutoShape 62"/>
            <p:cNvSpPr>
              <a:spLocks noChangeArrowheads="1"/>
            </p:cNvSpPr>
            <p:nvPr/>
          </p:nvSpPr>
          <p:spPr bwMode="auto">
            <a:xfrm rot="16200000">
              <a:off x="2190" y="2992"/>
              <a:ext cx="750" cy="546"/>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2629" name="Group 63"/>
            <p:cNvGrpSpPr>
              <a:grpSpLocks/>
            </p:cNvGrpSpPr>
            <p:nvPr/>
          </p:nvGrpSpPr>
          <p:grpSpPr bwMode="auto">
            <a:xfrm>
              <a:off x="2681" y="3018"/>
              <a:ext cx="133" cy="731"/>
              <a:chOff x="2889" y="2696"/>
              <a:chExt cx="279" cy="1552"/>
            </a:xfrm>
          </p:grpSpPr>
          <p:sp>
            <p:nvSpPr>
              <p:cNvPr id="22657" name="AutoShape 6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8" name="AutoShape 6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9" name="AutoShape 66"/>
              <p:cNvSpPr>
                <a:spLocks noChangeArrowheads="1"/>
              </p:cNvSpPr>
              <p:nvPr/>
            </p:nvSpPr>
            <p:spPr bwMode="auto">
              <a:xfrm>
                <a:off x="3045" y="2696"/>
                <a:ext cx="0" cy="155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60" name="Oval 67"/>
              <p:cNvSpPr>
                <a:spLocks noChangeArrowheads="1"/>
              </p:cNvSpPr>
              <p:nvPr/>
            </p:nvSpPr>
            <p:spPr bwMode="auto">
              <a:xfrm>
                <a:off x="3040" y="2884"/>
                <a:ext cx="0" cy="116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2630" name="Group 68"/>
            <p:cNvGrpSpPr>
              <a:grpSpLocks/>
            </p:cNvGrpSpPr>
            <p:nvPr/>
          </p:nvGrpSpPr>
          <p:grpSpPr bwMode="auto">
            <a:xfrm>
              <a:off x="2292" y="3180"/>
              <a:ext cx="157" cy="180"/>
              <a:chOff x="1202" y="2741"/>
              <a:chExt cx="182" cy="274"/>
            </a:xfrm>
          </p:grpSpPr>
          <p:sp>
            <p:nvSpPr>
              <p:cNvPr id="22649" name="Freeform 69"/>
              <p:cNvSpPr>
                <a:spLocks/>
              </p:cNvSpPr>
              <p:nvPr/>
            </p:nvSpPr>
            <p:spPr bwMode="auto">
              <a:xfrm>
                <a:off x="1303" y="2911"/>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6"/>
                    </a:moveTo>
                    <a:lnTo>
                      <a:pt x="40" y="195"/>
                    </a:lnTo>
                    <a:lnTo>
                      <a:pt x="40" y="204"/>
                    </a:lnTo>
                    <a:lnTo>
                      <a:pt x="41" y="216"/>
                    </a:lnTo>
                    <a:lnTo>
                      <a:pt x="42" y="228"/>
                    </a:lnTo>
                    <a:lnTo>
                      <a:pt x="42" y="237"/>
                    </a:lnTo>
                    <a:lnTo>
                      <a:pt x="42" y="311"/>
                    </a:lnTo>
                    <a:lnTo>
                      <a:pt x="3" y="311"/>
                    </a:lnTo>
                    <a:lnTo>
                      <a:pt x="1" y="240"/>
                    </a:lnTo>
                    <a:lnTo>
                      <a:pt x="1" y="232"/>
                    </a:lnTo>
                    <a:lnTo>
                      <a:pt x="1" y="226"/>
                    </a:lnTo>
                    <a:lnTo>
                      <a:pt x="0" y="220"/>
                    </a:lnTo>
                    <a:lnTo>
                      <a:pt x="0" y="216"/>
                    </a:lnTo>
                    <a:lnTo>
                      <a:pt x="0" y="178"/>
                    </a:lnTo>
                    <a:lnTo>
                      <a:pt x="0" y="111"/>
                    </a:lnTo>
                    <a:lnTo>
                      <a:pt x="0" y="41"/>
                    </a:lnTo>
                    <a:lnTo>
                      <a:pt x="0" y="0"/>
                    </a:lnTo>
                    <a:lnTo>
                      <a:pt x="4" y="1"/>
                    </a:lnTo>
                    <a:lnTo>
                      <a:pt x="10" y="3"/>
                    </a:lnTo>
                    <a:lnTo>
                      <a:pt x="17" y="6"/>
                    </a:lnTo>
                    <a:lnTo>
                      <a:pt x="24" y="8"/>
                    </a:lnTo>
                    <a:lnTo>
                      <a:pt x="29" y="10"/>
                    </a:lnTo>
                    <a:lnTo>
                      <a:pt x="34" y="11"/>
                    </a:lnTo>
                    <a:lnTo>
                      <a:pt x="37" y="13"/>
                    </a:lnTo>
                    <a:lnTo>
                      <a:pt x="40" y="16"/>
                    </a:lnTo>
                    <a:lnTo>
                      <a:pt x="40" y="13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0" name="Freeform 70"/>
              <p:cNvSpPr>
                <a:spLocks/>
              </p:cNvSpPr>
              <p:nvPr/>
            </p:nvSpPr>
            <p:spPr bwMode="auto">
              <a:xfrm>
                <a:off x="1211" y="2754"/>
                <a:ext cx="93" cy="261"/>
              </a:xfrm>
              <a:custGeom>
                <a:avLst/>
                <a:gdLst>
                  <a:gd name="T0" fmla="*/ 0 w 278"/>
                  <a:gd name="T1" fmla="*/ 0 h 782"/>
                  <a:gd name="T2" fmla="*/ 0 w 278"/>
                  <a:gd name="T3" fmla="*/ 0 h 782"/>
                  <a:gd name="T4" fmla="*/ 0 w 278"/>
                  <a:gd name="T5" fmla="*/ 0 h 782"/>
                  <a:gd name="T6" fmla="*/ 0 w 278"/>
                  <a:gd name="T7" fmla="*/ 0 h 782"/>
                  <a:gd name="T8" fmla="*/ 0 w 278"/>
                  <a:gd name="T9" fmla="*/ 0 h 782"/>
                  <a:gd name="T10" fmla="*/ 0 w 278"/>
                  <a:gd name="T11" fmla="*/ 0 h 782"/>
                  <a:gd name="T12" fmla="*/ 0 w 278"/>
                  <a:gd name="T13" fmla="*/ 0 h 782"/>
                  <a:gd name="T14" fmla="*/ 0 w 278"/>
                  <a:gd name="T15" fmla="*/ 0 h 782"/>
                  <a:gd name="T16" fmla="*/ 0 w 278"/>
                  <a:gd name="T17" fmla="*/ 0 h 782"/>
                  <a:gd name="T18" fmla="*/ 0 w 278"/>
                  <a:gd name="T19" fmla="*/ 0 h 782"/>
                  <a:gd name="T20" fmla="*/ 0 w 278"/>
                  <a:gd name="T21" fmla="*/ 0 h 782"/>
                  <a:gd name="T22" fmla="*/ 0 w 278"/>
                  <a:gd name="T23" fmla="*/ 0 h 782"/>
                  <a:gd name="T24" fmla="*/ 0 w 278"/>
                  <a:gd name="T25" fmla="*/ 0 h 782"/>
                  <a:gd name="T26" fmla="*/ 0 w 278"/>
                  <a:gd name="T27" fmla="*/ 0 h 782"/>
                  <a:gd name="T28" fmla="*/ 0 w 278"/>
                  <a:gd name="T29" fmla="*/ 0 h 782"/>
                  <a:gd name="T30" fmla="*/ 0 w 278"/>
                  <a:gd name="T31" fmla="*/ 0 h 782"/>
                  <a:gd name="T32" fmla="*/ 0 w 278"/>
                  <a:gd name="T33" fmla="*/ 0 h 782"/>
                  <a:gd name="T34" fmla="*/ 0 w 278"/>
                  <a:gd name="T35" fmla="*/ 0 h 782"/>
                  <a:gd name="T36" fmla="*/ 0 w 278"/>
                  <a:gd name="T37" fmla="*/ 0 h 782"/>
                  <a:gd name="T38" fmla="*/ 0 w 278"/>
                  <a:gd name="T39" fmla="*/ 0 h 782"/>
                  <a:gd name="T40" fmla="*/ 0 w 278"/>
                  <a:gd name="T41" fmla="*/ 0 h 782"/>
                  <a:gd name="T42" fmla="*/ 0 w 278"/>
                  <a:gd name="T43" fmla="*/ 0 h 782"/>
                  <a:gd name="T44" fmla="*/ 0 w 278"/>
                  <a:gd name="T45" fmla="*/ 0 h 782"/>
                  <a:gd name="T46" fmla="*/ 0 w 278"/>
                  <a:gd name="T47" fmla="*/ 0 h 782"/>
                  <a:gd name="T48" fmla="*/ 0 w 278"/>
                  <a:gd name="T49" fmla="*/ 0 h 782"/>
                  <a:gd name="T50" fmla="*/ 0 w 278"/>
                  <a:gd name="T51" fmla="*/ 0 h 782"/>
                  <a:gd name="T52" fmla="*/ 0 w 278"/>
                  <a:gd name="T53" fmla="*/ 0 h 782"/>
                  <a:gd name="T54" fmla="*/ 0 w 278"/>
                  <a:gd name="T55" fmla="*/ 0 h 782"/>
                  <a:gd name="T56" fmla="*/ 0 w 278"/>
                  <a:gd name="T57" fmla="*/ 0 h 782"/>
                  <a:gd name="T58" fmla="*/ 0 w 278"/>
                  <a:gd name="T59" fmla="*/ 0 h 782"/>
                  <a:gd name="T60" fmla="*/ 0 w 278"/>
                  <a:gd name="T61" fmla="*/ 0 h 782"/>
                  <a:gd name="T62" fmla="*/ 0 w 278"/>
                  <a:gd name="T63" fmla="*/ 0 h 782"/>
                  <a:gd name="T64" fmla="*/ 0 w 278"/>
                  <a:gd name="T65" fmla="*/ 0 h 782"/>
                  <a:gd name="T66" fmla="*/ 0 w 278"/>
                  <a:gd name="T67" fmla="*/ 0 h 782"/>
                  <a:gd name="T68" fmla="*/ 0 w 278"/>
                  <a:gd name="T69" fmla="*/ 0 h 782"/>
                  <a:gd name="T70" fmla="*/ 0 w 278"/>
                  <a:gd name="T71" fmla="*/ 0 h 782"/>
                  <a:gd name="T72" fmla="*/ 0 w 278"/>
                  <a:gd name="T73" fmla="*/ 0 h 782"/>
                  <a:gd name="T74" fmla="*/ 0 w 278"/>
                  <a:gd name="T75" fmla="*/ 0 h 782"/>
                  <a:gd name="T76" fmla="*/ 0 w 278"/>
                  <a:gd name="T77" fmla="*/ 0 h 782"/>
                  <a:gd name="T78" fmla="*/ 0 w 278"/>
                  <a:gd name="T79" fmla="*/ 0 h 782"/>
                  <a:gd name="T80" fmla="*/ 0 w 278"/>
                  <a:gd name="T81" fmla="*/ 0 h 782"/>
                  <a:gd name="T82" fmla="*/ 0 w 278"/>
                  <a:gd name="T83" fmla="*/ 0 h 782"/>
                  <a:gd name="T84" fmla="*/ 0 w 278"/>
                  <a:gd name="T85" fmla="*/ 0 h 782"/>
                  <a:gd name="T86" fmla="*/ 0 w 278"/>
                  <a:gd name="T87" fmla="*/ 0 h 782"/>
                  <a:gd name="T88" fmla="*/ 0 w 278"/>
                  <a:gd name="T89" fmla="*/ 0 h 782"/>
                  <a:gd name="T90" fmla="*/ 0 w 278"/>
                  <a:gd name="T91" fmla="*/ 0 h 782"/>
                  <a:gd name="T92" fmla="*/ 0 w 278"/>
                  <a:gd name="T93" fmla="*/ 0 h 782"/>
                  <a:gd name="T94" fmla="*/ 0 w 278"/>
                  <a:gd name="T95" fmla="*/ 0 h 782"/>
                  <a:gd name="T96" fmla="*/ 0 w 278"/>
                  <a:gd name="T97" fmla="*/ 0 h 782"/>
                  <a:gd name="T98" fmla="*/ 0 w 278"/>
                  <a:gd name="T99" fmla="*/ 0 h 782"/>
                  <a:gd name="T100" fmla="*/ 0 w 278"/>
                  <a:gd name="T101" fmla="*/ 0 h 782"/>
                  <a:gd name="T102" fmla="*/ 0 w 278"/>
                  <a:gd name="T103" fmla="*/ 0 h 782"/>
                  <a:gd name="T104" fmla="*/ 0 w 278"/>
                  <a:gd name="T105" fmla="*/ 0 h 782"/>
                  <a:gd name="T106" fmla="*/ 0 w 278"/>
                  <a:gd name="T107" fmla="*/ 0 h 782"/>
                  <a:gd name="T108" fmla="*/ 0 w 278"/>
                  <a:gd name="T109" fmla="*/ 0 h 782"/>
                  <a:gd name="T110" fmla="*/ 0 w 278"/>
                  <a:gd name="T111" fmla="*/ 0 h 782"/>
                  <a:gd name="T112" fmla="*/ 0 w 278"/>
                  <a:gd name="T113" fmla="*/ 0 h 782"/>
                  <a:gd name="T114" fmla="*/ 0 w 278"/>
                  <a:gd name="T115" fmla="*/ 0 h 782"/>
                  <a:gd name="T116" fmla="*/ 0 w 278"/>
                  <a:gd name="T117" fmla="*/ 0 h 7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2"/>
                  <a:gd name="T179" fmla="*/ 278 w 278"/>
                  <a:gd name="T180" fmla="*/ 782 h 7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2">
                    <a:moveTo>
                      <a:pt x="235" y="710"/>
                    </a:moveTo>
                    <a:lnTo>
                      <a:pt x="235" y="782"/>
                    </a:lnTo>
                    <a:lnTo>
                      <a:pt x="201" y="782"/>
                    </a:lnTo>
                    <a:lnTo>
                      <a:pt x="201" y="708"/>
                    </a:lnTo>
                    <a:lnTo>
                      <a:pt x="175" y="703"/>
                    </a:lnTo>
                    <a:lnTo>
                      <a:pt x="151" y="698"/>
                    </a:lnTo>
                    <a:lnTo>
                      <a:pt x="130" y="692"/>
                    </a:lnTo>
                    <a:lnTo>
                      <a:pt x="111" y="685"/>
                    </a:lnTo>
                    <a:lnTo>
                      <a:pt x="94" y="679"/>
                    </a:lnTo>
                    <a:lnTo>
                      <a:pt x="79" y="672"/>
                    </a:lnTo>
                    <a:lnTo>
                      <a:pt x="65" y="664"/>
                    </a:lnTo>
                    <a:lnTo>
                      <a:pt x="54" y="656"/>
                    </a:lnTo>
                    <a:lnTo>
                      <a:pt x="44" y="648"/>
                    </a:lnTo>
                    <a:lnTo>
                      <a:pt x="35" y="639"/>
                    </a:lnTo>
                    <a:lnTo>
                      <a:pt x="28" y="632"/>
                    </a:lnTo>
                    <a:lnTo>
                      <a:pt x="22" y="624"/>
                    </a:lnTo>
                    <a:lnTo>
                      <a:pt x="17" y="616"/>
                    </a:lnTo>
                    <a:lnTo>
                      <a:pt x="12" y="609"/>
                    </a:lnTo>
                    <a:lnTo>
                      <a:pt x="9" y="602"/>
                    </a:lnTo>
                    <a:lnTo>
                      <a:pt x="6" y="596"/>
                    </a:lnTo>
                    <a:lnTo>
                      <a:pt x="4" y="590"/>
                    </a:lnTo>
                    <a:lnTo>
                      <a:pt x="2" y="579"/>
                    </a:lnTo>
                    <a:lnTo>
                      <a:pt x="0" y="564"/>
                    </a:lnTo>
                    <a:lnTo>
                      <a:pt x="2" y="551"/>
                    </a:lnTo>
                    <a:lnTo>
                      <a:pt x="4" y="544"/>
                    </a:lnTo>
                    <a:lnTo>
                      <a:pt x="9" y="536"/>
                    </a:lnTo>
                    <a:lnTo>
                      <a:pt x="15" y="527"/>
                    </a:lnTo>
                    <a:lnTo>
                      <a:pt x="22" y="519"/>
                    </a:lnTo>
                    <a:lnTo>
                      <a:pt x="30" y="512"/>
                    </a:lnTo>
                    <a:lnTo>
                      <a:pt x="40" y="507"/>
                    </a:lnTo>
                    <a:lnTo>
                      <a:pt x="50" y="504"/>
                    </a:lnTo>
                    <a:lnTo>
                      <a:pt x="63" y="502"/>
                    </a:lnTo>
                    <a:lnTo>
                      <a:pt x="75" y="504"/>
                    </a:lnTo>
                    <a:lnTo>
                      <a:pt x="87" y="507"/>
                    </a:lnTo>
                    <a:lnTo>
                      <a:pt x="97" y="512"/>
                    </a:lnTo>
                    <a:lnTo>
                      <a:pt x="105" y="519"/>
                    </a:lnTo>
                    <a:lnTo>
                      <a:pt x="113" y="528"/>
                    </a:lnTo>
                    <a:lnTo>
                      <a:pt x="119" y="538"/>
                    </a:lnTo>
                    <a:lnTo>
                      <a:pt x="122" y="550"/>
                    </a:lnTo>
                    <a:lnTo>
                      <a:pt x="123" y="562"/>
                    </a:lnTo>
                    <a:lnTo>
                      <a:pt x="122" y="573"/>
                    </a:lnTo>
                    <a:lnTo>
                      <a:pt x="120" y="583"/>
                    </a:lnTo>
                    <a:lnTo>
                      <a:pt x="115" y="592"/>
                    </a:lnTo>
                    <a:lnTo>
                      <a:pt x="109" y="600"/>
                    </a:lnTo>
                    <a:lnTo>
                      <a:pt x="102" y="608"/>
                    </a:lnTo>
                    <a:lnTo>
                      <a:pt x="93" y="614"/>
                    </a:lnTo>
                    <a:lnTo>
                      <a:pt x="83" y="618"/>
                    </a:lnTo>
                    <a:lnTo>
                      <a:pt x="73" y="620"/>
                    </a:lnTo>
                    <a:lnTo>
                      <a:pt x="74" y="627"/>
                    </a:lnTo>
                    <a:lnTo>
                      <a:pt x="77" y="629"/>
                    </a:lnTo>
                    <a:lnTo>
                      <a:pt x="79" y="630"/>
                    </a:lnTo>
                    <a:lnTo>
                      <a:pt x="81" y="634"/>
                    </a:lnTo>
                    <a:lnTo>
                      <a:pt x="87" y="642"/>
                    </a:lnTo>
                    <a:lnTo>
                      <a:pt x="96" y="649"/>
                    </a:lnTo>
                    <a:lnTo>
                      <a:pt x="109" y="656"/>
                    </a:lnTo>
                    <a:lnTo>
                      <a:pt x="123" y="663"/>
                    </a:lnTo>
                    <a:lnTo>
                      <a:pt x="141" y="670"/>
                    </a:lnTo>
                    <a:lnTo>
                      <a:pt x="159" y="675"/>
                    </a:lnTo>
                    <a:lnTo>
                      <a:pt x="179" y="680"/>
                    </a:lnTo>
                    <a:lnTo>
                      <a:pt x="201" y="683"/>
                    </a:lnTo>
                    <a:lnTo>
                      <a:pt x="201" y="444"/>
                    </a:lnTo>
                    <a:lnTo>
                      <a:pt x="163" y="429"/>
                    </a:lnTo>
                    <a:lnTo>
                      <a:pt x="130" y="413"/>
                    </a:lnTo>
                    <a:lnTo>
                      <a:pt x="99" y="395"/>
                    </a:lnTo>
                    <a:lnTo>
                      <a:pt x="73" y="374"/>
                    </a:lnTo>
                    <a:lnTo>
                      <a:pt x="51" y="351"/>
                    </a:lnTo>
                    <a:lnTo>
                      <a:pt x="35" y="324"/>
                    </a:lnTo>
                    <a:lnTo>
                      <a:pt x="25" y="294"/>
                    </a:lnTo>
                    <a:lnTo>
                      <a:pt x="22" y="258"/>
                    </a:lnTo>
                    <a:lnTo>
                      <a:pt x="24" y="224"/>
                    </a:lnTo>
                    <a:lnTo>
                      <a:pt x="33" y="192"/>
                    </a:lnTo>
                    <a:lnTo>
                      <a:pt x="47" y="162"/>
                    </a:lnTo>
                    <a:lnTo>
                      <a:pt x="66" y="136"/>
                    </a:lnTo>
                    <a:lnTo>
                      <a:pt x="91" y="113"/>
                    </a:lnTo>
                    <a:lnTo>
                      <a:pt x="122" y="94"/>
                    </a:lnTo>
                    <a:lnTo>
                      <a:pt x="159" y="79"/>
                    </a:lnTo>
                    <a:lnTo>
                      <a:pt x="201" y="70"/>
                    </a:lnTo>
                    <a:lnTo>
                      <a:pt x="201" y="0"/>
                    </a:lnTo>
                    <a:lnTo>
                      <a:pt x="239" y="0"/>
                    </a:lnTo>
                    <a:lnTo>
                      <a:pt x="239" y="68"/>
                    </a:lnTo>
                    <a:lnTo>
                      <a:pt x="245" y="68"/>
                    </a:lnTo>
                    <a:lnTo>
                      <a:pt x="247" y="67"/>
                    </a:lnTo>
                    <a:lnTo>
                      <a:pt x="248" y="67"/>
                    </a:lnTo>
                    <a:lnTo>
                      <a:pt x="254" y="67"/>
                    </a:lnTo>
                    <a:lnTo>
                      <a:pt x="260" y="67"/>
                    </a:lnTo>
                    <a:lnTo>
                      <a:pt x="265" y="67"/>
                    </a:lnTo>
                    <a:lnTo>
                      <a:pt x="271" y="67"/>
                    </a:lnTo>
                    <a:lnTo>
                      <a:pt x="277" y="67"/>
                    </a:lnTo>
                    <a:lnTo>
                      <a:pt x="277" y="72"/>
                    </a:lnTo>
                    <a:lnTo>
                      <a:pt x="278" y="75"/>
                    </a:lnTo>
                    <a:lnTo>
                      <a:pt x="278" y="76"/>
                    </a:lnTo>
                    <a:lnTo>
                      <a:pt x="278" y="79"/>
                    </a:lnTo>
                    <a:lnTo>
                      <a:pt x="278" y="82"/>
                    </a:lnTo>
                    <a:lnTo>
                      <a:pt x="278" y="88"/>
                    </a:lnTo>
                    <a:lnTo>
                      <a:pt x="278" y="95"/>
                    </a:lnTo>
                    <a:lnTo>
                      <a:pt x="278" y="98"/>
                    </a:lnTo>
                    <a:lnTo>
                      <a:pt x="274" y="98"/>
                    </a:lnTo>
                    <a:lnTo>
                      <a:pt x="270" y="98"/>
                    </a:lnTo>
                    <a:lnTo>
                      <a:pt x="265" y="98"/>
                    </a:lnTo>
                    <a:lnTo>
                      <a:pt x="261" y="98"/>
                    </a:lnTo>
                    <a:lnTo>
                      <a:pt x="255" y="98"/>
                    </a:lnTo>
                    <a:lnTo>
                      <a:pt x="249" y="98"/>
                    </a:lnTo>
                    <a:lnTo>
                      <a:pt x="244" y="98"/>
                    </a:lnTo>
                    <a:lnTo>
                      <a:pt x="239" y="99"/>
                    </a:lnTo>
                    <a:lnTo>
                      <a:pt x="231" y="100"/>
                    </a:lnTo>
                    <a:lnTo>
                      <a:pt x="222" y="100"/>
                    </a:lnTo>
                    <a:lnTo>
                      <a:pt x="214" y="100"/>
                    </a:lnTo>
                    <a:lnTo>
                      <a:pt x="208" y="101"/>
                    </a:lnTo>
                    <a:lnTo>
                      <a:pt x="197" y="104"/>
                    </a:lnTo>
                    <a:lnTo>
                      <a:pt x="185" y="106"/>
                    </a:lnTo>
                    <a:lnTo>
                      <a:pt x="173" y="112"/>
                    </a:lnTo>
                    <a:lnTo>
                      <a:pt x="160" y="119"/>
                    </a:lnTo>
                    <a:lnTo>
                      <a:pt x="149" y="130"/>
                    </a:lnTo>
                    <a:lnTo>
                      <a:pt x="139" y="144"/>
                    </a:lnTo>
                    <a:lnTo>
                      <a:pt x="133" y="163"/>
                    </a:lnTo>
                    <a:lnTo>
                      <a:pt x="129" y="187"/>
                    </a:lnTo>
                    <a:lnTo>
                      <a:pt x="130" y="200"/>
                    </a:lnTo>
                    <a:lnTo>
                      <a:pt x="135" y="213"/>
                    </a:lnTo>
                    <a:lnTo>
                      <a:pt x="141" y="224"/>
                    </a:lnTo>
                    <a:lnTo>
                      <a:pt x="149" y="235"/>
                    </a:lnTo>
                    <a:lnTo>
                      <a:pt x="159" y="246"/>
                    </a:lnTo>
                    <a:lnTo>
                      <a:pt x="171" y="255"/>
                    </a:lnTo>
                    <a:lnTo>
                      <a:pt x="185" y="265"/>
                    </a:lnTo>
                    <a:lnTo>
                      <a:pt x="201" y="273"/>
                    </a:lnTo>
                    <a:lnTo>
                      <a:pt x="208" y="276"/>
                    </a:lnTo>
                    <a:lnTo>
                      <a:pt x="217" y="279"/>
                    </a:lnTo>
                    <a:lnTo>
                      <a:pt x="226" y="282"/>
                    </a:lnTo>
                    <a:lnTo>
                      <a:pt x="232" y="285"/>
                    </a:lnTo>
                    <a:lnTo>
                      <a:pt x="234" y="286"/>
                    </a:lnTo>
                    <a:lnTo>
                      <a:pt x="235" y="286"/>
                    </a:lnTo>
                    <a:lnTo>
                      <a:pt x="237" y="286"/>
                    </a:lnTo>
                    <a:lnTo>
                      <a:pt x="239" y="287"/>
                    </a:lnTo>
                    <a:lnTo>
                      <a:pt x="242" y="288"/>
                    </a:lnTo>
                    <a:lnTo>
                      <a:pt x="247" y="290"/>
                    </a:lnTo>
                    <a:lnTo>
                      <a:pt x="252" y="292"/>
                    </a:lnTo>
                    <a:lnTo>
                      <a:pt x="255" y="295"/>
                    </a:lnTo>
                    <a:lnTo>
                      <a:pt x="260" y="297"/>
                    </a:lnTo>
                    <a:lnTo>
                      <a:pt x="264" y="299"/>
                    </a:lnTo>
                    <a:lnTo>
                      <a:pt x="269" y="301"/>
                    </a:lnTo>
                    <a:lnTo>
                      <a:pt x="276" y="304"/>
                    </a:lnTo>
                    <a:lnTo>
                      <a:pt x="276" y="318"/>
                    </a:lnTo>
                    <a:lnTo>
                      <a:pt x="276" y="338"/>
                    </a:lnTo>
                    <a:lnTo>
                      <a:pt x="276" y="363"/>
                    </a:lnTo>
                    <a:lnTo>
                      <a:pt x="276" y="388"/>
                    </a:lnTo>
                    <a:lnTo>
                      <a:pt x="276" y="415"/>
                    </a:lnTo>
                    <a:lnTo>
                      <a:pt x="276" y="440"/>
                    </a:lnTo>
                    <a:lnTo>
                      <a:pt x="276" y="460"/>
                    </a:lnTo>
                    <a:lnTo>
                      <a:pt x="276" y="471"/>
                    </a:lnTo>
                    <a:lnTo>
                      <a:pt x="273" y="470"/>
                    </a:lnTo>
                    <a:lnTo>
                      <a:pt x="269" y="468"/>
                    </a:lnTo>
                    <a:lnTo>
                      <a:pt x="262" y="465"/>
                    </a:lnTo>
                    <a:lnTo>
                      <a:pt x="255" y="462"/>
                    </a:lnTo>
                    <a:lnTo>
                      <a:pt x="253" y="461"/>
                    </a:lnTo>
                    <a:lnTo>
                      <a:pt x="248" y="460"/>
                    </a:lnTo>
                    <a:lnTo>
                      <a:pt x="244" y="459"/>
                    </a:lnTo>
                    <a:lnTo>
                      <a:pt x="238" y="456"/>
                    </a:lnTo>
                    <a:lnTo>
                      <a:pt x="237" y="688"/>
                    </a:lnTo>
                    <a:lnTo>
                      <a:pt x="242" y="688"/>
                    </a:lnTo>
                    <a:lnTo>
                      <a:pt x="247" y="688"/>
                    </a:lnTo>
                    <a:lnTo>
                      <a:pt x="253" y="688"/>
                    </a:lnTo>
                    <a:lnTo>
                      <a:pt x="257" y="688"/>
                    </a:lnTo>
                    <a:lnTo>
                      <a:pt x="262" y="688"/>
                    </a:lnTo>
                    <a:lnTo>
                      <a:pt x="266" y="687"/>
                    </a:lnTo>
                    <a:lnTo>
                      <a:pt x="271" y="687"/>
                    </a:lnTo>
                    <a:lnTo>
                      <a:pt x="276" y="687"/>
                    </a:lnTo>
                    <a:lnTo>
                      <a:pt x="276" y="693"/>
                    </a:lnTo>
                    <a:lnTo>
                      <a:pt x="277" y="700"/>
                    </a:lnTo>
                    <a:lnTo>
                      <a:pt x="277" y="706"/>
                    </a:lnTo>
                    <a:lnTo>
                      <a:pt x="277" y="710"/>
                    </a:lnTo>
                    <a:lnTo>
                      <a:pt x="273" y="710"/>
                    </a:lnTo>
                    <a:lnTo>
                      <a:pt x="269" y="710"/>
                    </a:lnTo>
                    <a:lnTo>
                      <a:pt x="264" y="710"/>
                    </a:lnTo>
                    <a:lnTo>
                      <a:pt x="258" y="710"/>
                    </a:lnTo>
                    <a:lnTo>
                      <a:pt x="253" y="710"/>
                    </a:lnTo>
                    <a:lnTo>
                      <a:pt x="247" y="710"/>
                    </a:lnTo>
                    <a:lnTo>
                      <a:pt x="241" y="710"/>
                    </a:lnTo>
                    <a:lnTo>
                      <a:pt x="235" y="71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1" name="Freeform 71"/>
              <p:cNvSpPr>
                <a:spLocks/>
              </p:cNvSpPr>
              <p:nvPr/>
            </p:nvSpPr>
            <p:spPr bwMode="auto">
              <a:xfrm>
                <a:off x="1278" y="2787"/>
                <a:ext cx="13" cy="63"/>
              </a:xfrm>
              <a:custGeom>
                <a:avLst/>
                <a:gdLst>
                  <a:gd name="T0" fmla="*/ 0 w 38"/>
                  <a:gd name="T1" fmla="*/ 0 h 188"/>
                  <a:gd name="T2" fmla="*/ 0 w 38"/>
                  <a:gd name="T3" fmla="*/ 0 h 188"/>
                  <a:gd name="T4" fmla="*/ 0 w 38"/>
                  <a:gd name="T5" fmla="*/ 0 h 188"/>
                  <a:gd name="T6" fmla="*/ 0 w 38"/>
                  <a:gd name="T7" fmla="*/ 0 h 188"/>
                  <a:gd name="T8" fmla="*/ 0 w 38"/>
                  <a:gd name="T9" fmla="*/ 0 h 188"/>
                  <a:gd name="T10" fmla="*/ 0 w 38"/>
                  <a:gd name="T11" fmla="*/ 0 h 188"/>
                  <a:gd name="T12" fmla="*/ 0 w 38"/>
                  <a:gd name="T13" fmla="*/ 0 h 188"/>
                  <a:gd name="T14" fmla="*/ 0 w 38"/>
                  <a:gd name="T15" fmla="*/ 0 h 188"/>
                  <a:gd name="T16" fmla="*/ 0 w 38"/>
                  <a:gd name="T17" fmla="*/ 0 h 188"/>
                  <a:gd name="T18" fmla="*/ 0 w 38"/>
                  <a:gd name="T19" fmla="*/ 0 h 188"/>
                  <a:gd name="T20" fmla="*/ 0 w 38"/>
                  <a:gd name="T21" fmla="*/ 0 h 188"/>
                  <a:gd name="T22" fmla="*/ 0 w 38"/>
                  <a:gd name="T23" fmla="*/ 0 h 188"/>
                  <a:gd name="T24" fmla="*/ 0 w 38"/>
                  <a:gd name="T25" fmla="*/ 0 h 188"/>
                  <a:gd name="T26" fmla="*/ 0 w 38"/>
                  <a:gd name="T27" fmla="*/ 0 h 188"/>
                  <a:gd name="T28" fmla="*/ 0 w 38"/>
                  <a:gd name="T29" fmla="*/ 0 h 188"/>
                  <a:gd name="T30" fmla="*/ 0 w 38"/>
                  <a:gd name="T31" fmla="*/ 0 h 188"/>
                  <a:gd name="T32" fmla="*/ 0 w 38"/>
                  <a:gd name="T33" fmla="*/ 0 h 188"/>
                  <a:gd name="T34" fmla="*/ 0 w 38"/>
                  <a:gd name="T35" fmla="*/ 0 h 188"/>
                  <a:gd name="T36" fmla="*/ 0 w 38"/>
                  <a:gd name="T37" fmla="*/ 0 h 188"/>
                  <a:gd name="T38" fmla="*/ 0 w 38"/>
                  <a:gd name="T39" fmla="*/ 0 h 1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88"/>
                  <a:gd name="T62" fmla="*/ 38 w 38"/>
                  <a:gd name="T63" fmla="*/ 188 h 1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88">
                    <a:moveTo>
                      <a:pt x="38" y="188"/>
                    </a:moveTo>
                    <a:lnTo>
                      <a:pt x="38" y="0"/>
                    </a:lnTo>
                    <a:lnTo>
                      <a:pt x="33" y="0"/>
                    </a:lnTo>
                    <a:lnTo>
                      <a:pt x="29" y="0"/>
                    </a:lnTo>
                    <a:lnTo>
                      <a:pt x="24" y="0"/>
                    </a:lnTo>
                    <a:lnTo>
                      <a:pt x="21" y="0"/>
                    </a:lnTo>
                    <a:lnTo>
                      <a:pt x="16" y="0"/>
                    </a:lnTo>
                    <a:lnTo>
                      <a:pt x="10" y="0"/>
                    </a:lnTo>
                    <a:lnTo>
                      <a:pt x="5" y="0"/>
                    </a:lnTo>
                    <a:lnTo>
                      <a:pt x="1" y="0"/>
                    </a:lnTo>
                    <a:lnTo>
                      <a:pt x="0" y="83"/>
                    </a:lnTo>
                    <a:lnTo>
                      <a:pt x="0" y="174"/>
                    </a:lnTo>
                    <a:lnTo>
                      <a:pt x="4" y="175"/>
                    </a:lnTo>
                    <a:lnTo>
                      <a:pt x="8" y="178"/>
                    </a:lnTo>
                    <a:lnTo>
                      <a:pt x="14" y="180"/>
                    </a:lnTo>
                    <a:lnTo>
                      <a:pt x="20" y="181"/>
                    </a:lnTo>
                    <a:lnTo>
                      <a:pt x="25" y="183"/>
                    </a:lnTo>
                    <a:lnTo>
                      <a:pt x="31" y="186"/>
                    </a:lnTo>
                    <a:lnTo>
                      <a:pt x="34" y="187"/>
                    </a:lnTo>
                    <a:lnTo>
                      <a:pt x="38" y="18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2" name="Freeform 72"/>
              <p:cNvSpPr>
                <a:spLocks/>
              </p:cNvSpPr>
              <p:nvPr/>
            </p:nvSpPr>
            <p:spPr bwMode="auto">
              <a:xfrm>
                <a:off x="1303" y="2754"/>
                <a:ext cx="81" cy="236"/>
              </a:xfrm>
              <a:custGeom>
                <a:avLst/>
                <a:gdLst>
                  <a:gd name="T0" fmla="*/ 0 w 242"/>
                  <a:gd name="T1" fmla="*/ 0 h 708"/>
                  <a:gd name="T2" fmla="*/ 0 w 242"/>
                  <a:gd name="T3" fmla="*/ 0 h 708"/>
                  <a:gd name="T4" fmla="*/ 0 w 242"/>
                  <a:gd name="T5" fmla="*/ 0 h 708"/>
                  <a:gd name="T6" fmla="*/ 0 w 242"/>
                  <a:gd name="T7" fmla="*/ 0 h 708"/>
                  <a:gd name="T8" fmla="*/ 0 w 242"/>
                  <a:gd name="T9" fmla="*/ 0 h 708"/>
                  <a:gd name="T10" fmla="*/ 0 w 242"/>
                  <a:gd name="T11" fmla="*/ 0 h 708"/>
                  <a:gd name="T12" fmla="*/ 0 w 242"/>
                  <a:gd name="T13" fmla="*/ 0 h 708"/>
                  <a:gd name="T14" fmla="*/ 0 w 242"/>
                  <a:gd name="T15" fmla="*/ 0 h 708"/>
                  <a:gd name="T16" fmla="*/ 0 w 242"/>
                  <a:gd name="T17" fmla="*/ 0 h 708"/>
                  <a:gd name="T18" fmla="*/ 0 w 242"/>
                  <a:gd name="T19" fmla="*/ 0 h 708"/>
                  <a:gd name="T20" fmla="*/ 0 w 242"/>
                  <a:gd name="T21" fmla="*/ 0 h 708"/>
                  <a:gd name="T22" fmla="*/ 0 w 242"/>
                  <a:gd name="T23" fmla="*/ 0 h 708"/>
                  <a:gd name="T24" fmla="*/ 0 w 242"/>
                  <a:gd name="T25" fmla="*/ 0 h 708"/>
                  <a:gd name="T26" fmla="*/ 0 w 242"/>
                  <a:gd name="T27" fmla="*/ 0 h 708"/>
                  <a:gd name="T28" fmla="*/ 0 w 242"/>
                  <a:gd name="T29" fmla="*/ 0 h 708"/>
                  <a:gd name="T30" fmla="*/ 0 w 242"/>
                  <a:gd name="T31" fmla="*/ 0 h 708"/>
                  <a:gd name="T32" fmla="*/ 0 w 242"/>
                  <a:gd name="T33" fmla="*/ 0 h 708"/>
                  <a:gd name="T34" fmla="*/ 0 w 242"/>
                  <a:gd name="T35" fmla="*/ 0 h 708"/>
                  <a:gd name="T36" fmla="*/ 0 w 242"/>
                  <a:gd name="T37" fmla="*/ 0 h 708"/>
                  <a:gd name="T38" fmla="*/ 0 w 242"/>
                  <a:gd name="T39" fmla="*/ 0 h 708"/>
                  <a:gd name="T40" fmla="*/ 0 w 242"/>
                  <a:gd name="T41" fmla="*/ 0 h 708"/>
                  <a:gd name="T42" fmla="*/ 0 w 242"/>
                  <a:gd name="T43" fmla="*/ 0 h 708"/>
                  <a:gd name="T44" fmla="*/ 0 w 242"/>
                  <a:gd name="T45" fmla="*/ 0 h 708"/>
                  <a:gd name="T46" fmla="*/ 0 w 242"/>
                  <a:gd name="T47" fmla="*/ 0 h 708"/>
                  <a:gd name="T48" fmla="*/ 0 w 242"/>
                  <a:gd name="T49" fmla="*/ 0 h 708"/>
                  <a:gd name="T50" fmla="*/ 0 w 242"/>
                  <a:gd name="T51" fmla="*/ 0 h 708"/>
                  <a:gd name="T52" fmla="*/ 0 w 242"/>
                  <a:gd name="T53" fmla="*/ 0 h 708"/>
                  <a:gd name="T54" fmla="*/ 0 w 242"/>
                  <a:gd name="T55" fmla="*/ 0 h 708"/>
                  <a:gd name="T56" fmla="*/ 0 w 242"/>
                  <a:gd name="T57" fmla="*/ 0 h 708"/>
                  <a:gd name="T58" fmla="*/ 0 w 242"/>
                  <a:gd name="T59" fmla="*/ 0 h 708"/>
                  <a:gd name="T60" fmla="*/ 0 w 242"/>
                  <a:gd name="T61" fmla="*/ 0 h 708"/>
                  <a:gd name="T62" fmla="*/ 0 w 242"/>
                  <a:gd name="T63" fmla="*/ 0 h 708"/>
                  <a:gd name="T64" fmla="*/ 0 w 242"/>
                  <a:gd name="T65" fmla="*/ 0 h 708"/>
                  <a:gd name="T66" fmla="*/ 0 w 242"/>
                  <a:gd name="T67" fmla="*/ 0 h 708"/>
                  <a:gd name="T68" fmla="*/ 0 w 242"/>
                  <a:gd name="T69" fmla="*/ 0 h 708"/>
                  <a:gd name="T70" fmla="*/ 0 w 242"/>
                  <a:gd name="T71" fmla="*/ 0 h 708"/>
                  <a:gd name="T72" fmla="*/ 0 w 242"/>
                  <a:gd name="T73" fmla="*/ 0 h 708"/>
                  <a:gd name="T74" fmla="*/ 0 w 242"/>
                  <a:gd name="T75" fmla="*/ 0 h 708"/>
                  <a:gd name="T76" fmla="*/ 0 w 242"/>
                  <a:gd name="T77" fmla="*/ 0 h 708"/>
                  <a:gd name="T78" fmla="*/ 0 w 242"/>
                  <a:gd name="T79" fmla="*/ 0 h 708"/>
                  <a:gd name="T80" fmla="*/ 0 w 242"/>
                  <a:gd name="T81" fmla="*/ 0 h 708"/>
                  <a:gd name="T82" fmla="*/ 0 w 242"/>
                  <a:gd name="T83" fmla="*/ 0 h 708"/>
                  <a:gd name="T84" fmla="*/ 0 w 242"/>
                  <a:gd name="T85" fmla="*/ 0 h 708"/>
                  <a:gd name="T86" fmla="*/ 0 w 242"/>
                  <a:gd name="T87" fmla="*/ 0 h 708"/>
                  <a:gd name="T88" fmla="*/ 0 w 242"/>
                  <a:gd name="T89" fmla="*/ 0 h 708"/>
                  <a:gd name="T90" fmla="*/ 0 w 242"/>
                  <a:gd name="T91" fmla="*/ 0 h 708"/>
                  <a:gd name="T92" fmla="*/ 0 w 242"/>
                  <a:gd name="T93" fmla="*/ 0 h 708"/>
                  <a:gd name="T94" fmla="*/ 0 w 242"/>
                  <a:gd name="T95" fmla="*/ 0 h 708"/>
                  <a:gd name="T96" fmla="*/ 0 w 242"/>
                  <a:gd name="T97" fmla="*/ 0 h 708"/>
                  <a:gd name="T98" fmla="*/ 0 w 242"/>
                  <a:gd name="T99" fmla="*/ 0 h 708"/>
                  <a:gd name="T100" fmla="*/ 0 w 242"/>
                  <a:gd name="T101" fmla="*/ 0 h 708"/>
                  <a:gd name="T102" fmla="*/ 0 w 242"/>
                  <a:gd name="T103" fmla="*/ 0 h 708"/>
                  <a:gd name="T104" fmla="*/ 0 w 242"/>
                  <a:gd name="T105" fmla="*/ 0 h 708"/>
                  <a:gd name="T106" fmla="*/ 0 w 242"/>
                  <a:gd name="T107" fmla="*/ 0 h 708"/>
                  <a:gd name="T108" fmla="*/ 0 w 242"/>
                  <a:gd name="T109" fmla="*/ 0 h 708"/>
                  <a:gd name="T110" fmla="*/ 0 w 242"/>
                  <a:gd name="T111" fmla="*/ 0 h 708"/>
                  <a:gd name="T112" fmla="*/ 0 w 242"/>
                  <a:gd name="T113" fmla="*/ 0 h 708"/>
                  <a:gd name="T114" fmla="*/ 0 w 242"/>
                  <a:gd name="T115" fmla="*/ 0 h 7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2"/>
                  <a:gd name="T175" fmla="*/ 0 h 708"/>
                  <a:gd name="T176" fmla="*/ 242 w 242"/>
                  <a:gd name="T177" fmla="*/ 708 h 7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2" h="708">
                    <a:moveTo>
                      <a:pt x="2" y="60"/>
                    </a:moveTo>
                    <a:lnTo>
                      <a:pt x="2" y="0"/>
                    </a:lnTo>
                    <a:lnTo>
                      <a:pt x="42" y="0"/>
                    </a:lnTo>
                    <a:lnTo>
                      <a:pt x="42" y="70"/>
                    </a:lnTo>
                    <a:lnTo>
                      <a:pt x="83" y="78"/>
                    </a:lnTo>
                    <a:lnTo>
                      <a:pt x="118" y="89"/>
                    </a:lnTo>
                    <a:lnTo>
                      <a:pt x="146" y="104"/>
                    </a:lnTo>
                    <a:lnTo>
                      <a:pt x="168" y="121"/>
                    </a:lnTo>
                    <a:lnTo>
                      <a:pt x="184" y="140"/>
                    </a:lnTo>
                    <a:lnTo>
                      <a:pt x="194" y="160"/>
                    </a:lnTo>
                    <a:lnTo>
                      <a:pt x="201" y="180"/>
                    </a:lnTo>
                    <a:lnTo>
                      <a:pt x="202" y="200"/>
                    </a:lnTo>
                    <a:lnTo>
                      <a:pt x="201" y="213"/>
                    </a:lnTo>
                    <a:lnTo>
                      <a:pt x="197" y="224"/>
                    </a:lnTo>
                    <a:lnTo>
                      <a:pt x="192" y="234"/>
                    </a:lnTo>
                    <a:lnTo>
                      <a:pt x="185" y="243"/>
                    </a:lnTo>
                    <a:lnTo>
                      <a:pt x="176" y="251"/>
                    </a:lnTo>
                    <a:lnTo>
                      <a:pt x="165" y="256"/>
                    </a:lnTo>
                    <a:lnTo>
                      <a:pt x="155" y="260"/>
                    </a:lnTo>
                    <a:lnTo>
                      <a:pt x="142" y="261"/>
                    </a:lnTo>
                    <a:lnTo>
                      <a:pt x="130" y="260"/>
                    </a:lnTo>
                    <a:lnTo>
                      <a:pt x="118" y="256"/>
                    </a:lnTo>
                    <a:lnTo>
                      <a:pt x="108" y="251"/>
                    </a:lnTo>
                    <a:lnTo>
                      <a:pt x="99" y="243"/>
                    </a:lnTo>
                    <a:lnTo>
                      <a:pt x="92" y="235"/>
                    </a:lnTo>
                    <a:lnTo>
                      <a:pt x="86" y="225"/>
                    </a:lnTo>
                    <a:lnTo>
                      <a:pt x="83" y="214"/>
                    </a:lnTo>
                    <a:lnTo>
                      <a:pt x="82" y="201"/>
                    </a:lnTo>
                    <a:lnTo>
                      <a:pt x="83" y="191"/>
                    </a:lnTo>
                    <a:lnTo>
                      <a:pt x="85" y="181"/>
                    </a:lnTo>
                    <a:lnTo>
                      <a:pt x="90" y="172"/>
                    </a:lnTo>
                    <a:lnTo>
                      <a:pt x="96" y="164"/>
                    </a:lnTo>
                    <a:lnTo>
                      <a:pt x="101" y="157"/>
                    </a:lnTo>
                    <a:lnTo>
                      <a:pt x="109" y="151"/>
                    </a:lnTo>
                    <a:lnTo>
                      <a:pt x="118" y="146"/>
                    </a:lnTo>
                    <a:lnTo>
                      <a:pt x="129" y="143"/>
                    </a:lnTo>
                    <a:lnTo>
                      <a:pt x="129" y="139"/>
                    </a:lnTo>
                    <a:lnTo>
                      <a:pt x="129" y="136"/>
                    </a:lnTo>
                    <a:lnTo>
                      <a:pt x="129" y="135"/>
                    </a:lnTo>
                    <a:lnTo>
                      <a:pt x="128" y="132"/>
                    </a:lnTo>
                    <a:lnTo>
                      <a:pt x="120" y="125"/>
                    </a:lnTo>
                    <a:lnTo>
                      <a:pt x="110" y="118"/>
                    </a:lnTo>
                    <a:lnTo>
                      <a:pt x="100" y="114"/>
                    </a:lnTo>
                    <a:lnTo>
                      <a:pt x="89" y="109"/>
                    </a:lnTo>
                    <a:lnTo>
                      <a:pt x="76" y="106"/>
                    </a:lnTo>
                    <a:lnTo>
                      <a:pt x="64" y="104"/>
                    </a:lnTo>
                    <a:lnTo>
                      <a:pt x="51" y="101"/>
                    </a:lnTo>
                    <a:lnTo>
                      <a:pt x="40" y="101"/>
                    </a:lnTo>
                    <a:lnTo>
                      <a:pt x="40" y="325"/>
                    </a:lnTo>
                    <a:lnTo>
                      <a:pt x="59" y="332"/>
                    </a:lnTo>
                    <a:lnTo>
                      <a:pt x="78" y="340"/>
                    </a:lnTo>
                    <a:lnTo>
                      <a:pt x="98" y="346"/>
                    </a:lnTo>
                    <a:lnTo>
                      <a:pt x="116" y="354"/>
                    </a:lnTo>
                    <a:lnTo>
                      <a:pt x="133" y="362"/>
                    </a:lnTo>
                    <a:lnTo>
                      <a:pt x="151" y="371"/>
                    </a:lnTo>
                    <a:lnTo>
                      <a:pt x="167" y="380"/>
                    </a:lnTo>
                    <a:lnTo>
                      <a:pt x="180" y="390"/>
                    </a:lnTo>
                    <a:lnTo>
                      <a:pt x="194" y="400"/>
                    </a:lnTo>
                    <a:lnTo>
                      <a:pt x="207" y="413"/>
                    </a:lnTo>
                    <a:lnTo>
                      <a:pt x="217" y="425"/>
                    </a:lnTo>
                    <a:lnTo>
                      <a:pt x="225" y="440"/>
                    </a:lnTo>
                    <a:lnTo>
                      <a:pt x="233" y="454"/>
                    </a:lnTo>
                    <a:lnTo>
                      <a:pt x="237" y="471"/>
                    </a:lnTo>
                    <a:lnTo>
                      <a:pt x="241" y="489"/>
                    </a:lnTo>
                    <a:lnTo>
                      <a:pt x="242" y="508"/>
                    </a:lnTo>
                    <a:lnTo>
                      <a:pt x="242" y="527"/>
                    </a:lnTo>
                    <a:lnTo>
                      <a:pt x="240" y="545"/>
                    </a:lnTo>
                    <a:lnTo>
                      <a:pt x="237" y="563"/>
                    </a:lnTo>
                    <a:lnTo>
                      <a:pt x="233" y="580"/>
                    </a:lnTo>
                    <a:lnTo>
                      <a:pt x="227" y="597"/>
                    </a:lnTo>
                    <a:lnTo>
                      <a:pt x="220" y="612"/>
                    </a:lnTo>
                    <a:lnTo>
                      <a:pt x="211" y="627"/>
                    </a:lnTo>
                    <a:lnTo>
                      <a:pt x="201" y="641"/>
                    </a:lnTo>
                    <a:lnTo>
                      <a:pt x="188" y="654"/>
                    </a:lnTo>
                    <a:lnTo>
                      <a:pt x="175" y="665"/>
                    </a:lnTo>
                    <a:lnTo>
                      <a:pt x="159" y="675"/>
                    </a:lnTo>
                    <a:lnTo>
                      <a:pt x="140" y="684"/>
                    </a:lnTo>
                    <a:lnTo>
                      <a:pt x="118" y="693"/>
                    </a:lnTo>
                    <a:lnTo>
                      <a:pt x="96" y="699"/>
                    </a:lnTo>
                    <a:lnTo>
                      <a:pt x="70" y="705"/>
                    </a:lnTo>
                    <a:lnTo>
                      <a:pt x="42" y="708"/>
                    </a:lnTo>
                    <a:lnTo>
                      <a:pt x="41" y="706"/>
                    </a:lnTo>
                    <a:lnTo>
                      <a:pt x="41" y="702"/>
                    </a:lnTo>
                    <a:lnTo>
                      <a:pt x="41" y="699"/>
                    </a:lnTo>
                    <a:lnTo>
                      <a:pt x="41" y="694"/>
                    </a:lnTo>
                    <a:lnTo>
                      <a:pt x="41" y="691"/>
                    </a:lnTo>
                    <a:lnTo>
                      <a:pt x="41" y="688"/>
                    </a:lnTo>
                    <a:lnTo>
                      <a:pt x="41" y="683"/>
                    </a:lnTo>
                    <a:lnTo>
                      <a:pt x="41" y="680"/>
                    </a:lnTo>
                    <a:lnTo>
                      <a:pt x="59" y="674"/>
                    </a:lnTo>
                    <a:lnTo>
                      <a:pt x="74" y="666"/>
                    </a:lnTo>
                    <a:lnTo>
                      <a:pt x="86" y="656"/>
                    </a:lnTo>
                    <a:lnTo>
                      <a:pt x="97" y="645"/>
                    </a:lnTo>
                    <a:lnTo>
                      <a:pt x="105" y="633"/>
                    </a:lnTo>
                    <a:lnTo>
                      <a:pt x="110" y="618"/>
                    </a:lnTo>
                    <a:lnTo>
                      <a:pt x="114" y="602"/>
                    </a:lnTo>
                    <a:lnTo>
                      <a:pt x="115" y="585"/>
                    </a:lnTo>
                    <a:lnTo>
                      <a:pt x="114" y="568"/>
                    </a:lnTo>
                    <a:lnTo>
                      <a:pt x="109" y="552"/>
                    </a:lnTo>
                    <a:lnTo>
                      <a:pt x="102" y="537"/>
                    </a:lnTo>
                    <a:lnTo>
                      <a:pt x="94" y="525"/>
                    </a:lnTo>
                    <a:lnTo>
                      <a:pt x="82" y="512"/>
                    </a:lnTo>
                    <a:lnTo>
                      <a:pt x="69" y="502"/>
                    </a:lnTo>
                    <a:lnTo>
                      <a:pt x="53" y="492"/>
                    </a:lnTo>
                    <a:lnTo>
                      <a:pt x="35" y="483"/>
                    </a:lnTo>
                    <a:lnTo>
                      <a:pt x="30" y="482"/>
                    </a:lnTo>
                    <a:lnTo>
                      <a:pt x="27" y="481"/>
                    </a:lnTo>
                    <a:lnTo>
                      <a:pt x="22" y="479"/>
                    </a:lnTo>
                    <a:lnTo>
                      <a:pt x="18" y="478"/>
                    </a:lnTo>
                    <a:lnTo>
                      <a:pt x="13" y="475"/>
                    </a:lnTo>
                    <a:lnTo>
                      <a:pt x="9" y="474"/>
                    </a:lnTo>
                    <a:lnTo>
                      <a:pt x="4" y="472"/>
                    </a:lnTo>
                    <a:lnTo>
                      <a:pt x="0" y="471"/>
                    </a:lnTo>
                    <a:lnTo>
                      <a:pt x="0" y="387"/>
                    </a:lnTo>
                    <a:lnTo>
                      <a:pt x="1" y="252"/>
                    </a:lnTo>
                    <a:lnTo>
                      <a:pt x="2" y="125"/>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3" name="Freeform 73"/>
              <p:cNvSpPr>
                <a:spLocks/>
              </p:cNvSpPr>
              <p:nvPr/>
            </p:nvSpPr>
            <p:spPr bwMode="auto">
              <a:xfrm>
                <a:off x="1294" y="2897"/>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7"/>
                    </a:moveTo>
                    <a:lnTo>
                      <a:pt x="40" y="196"/>
                    </a:lnTo>
                    <a:lnTo>
                      <a:pt x="40" y="205"/>
                    </a:lnTo>
                    <a:lnTo>
                      <a:pt x="41" y="217"/>
                    </a:lnTo>
                    <a:lnTo>
                      <a:pt x="42" y="229"/>
                    </a:lnTo>
                    <a:lnTo>
                      <a:pt x="42" y="238"/>
                    </a:lnTo>
                    <a:lnTo>
                      <a:pt x="42" y="311"/>
                    </a:lnTo>
                    <a:lnTo>
                      <a:pt x="2" y="311"/>
                    </a:lnTo>
                    <a:lnTo>
                      <a:pt x="1" y="241"/>
                    </a:lnTo>
                    <a:lnTo>
                      <a:pt x="1" y="233"/>
                    </a:lnTo>
                    <a:lnTo>
                      <a:pt x="1" y="226"/>
                    </a:lnTo>
                    <a:lnTo>
                      <a:pt x="0" y="220"/>
                    </a:lnTo>
                    <a:lnTo>
                      <a:pt x="0" y="216"/>
                    </a:lnTo>
                    <a:lnTo>
                      <a:pt x="0" y="180"/>
                    </a:lnTo>
                    <a:lnTo>
                      <a:pt x="0" y="112"/>
                    </a:lnTo>
                    <a:lnTo>
                      <a:pt x="0" y="42"/>
                    </a:lnTo>
                    <a:lnTo>
                      <a:pt x="0" y="0"/>
                    </a:lnTo>
                    <a:lnTo>
                      <a:pt x="5" y="3"/>
                    </a:lnTo>
                    <a:lnTo>
                      <a:pt x="10" y="4"/>
                    </a:lnTo>
                    <a:lnTo>
                      <a:pt x="17" y="6"/>
                    </a:lnTo>
                    <a:lnTo>
                      <a:pt x="24" y="8"/>
                    </a:lnTo>
                    <a:lnTo>
                      <a:pt x="29" y="11"/>
                    </a:lnTo>
                    <a:lnTo>
                      <a:pt x="33" y="13"/>
                    </a:lnTo>
                    <a:lnTo>
                      <a:pt x="37" y="15"/>
                    </a:lnTo>
                    <a:lnTo>
                      <a:pt x="40" y="16"/>
                    </a:lnTo>
                    <a:lnTo>
                      <a:pt x="40" y="13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4" name="Freeform 74"/>
              <p:cNvSpPr>
                <a:spLocks/>
              </p:cNvSpPr>
              <p:nvPr/>
            </p:nvSpPr>
            <p:spPr bwMode="auto">
              <a:xfrm>
                <a:off x="1202" y="2741"/>
                <a:ext cx="93" cy="260"/>
              </a:xfrm>
              <a:custGeom>
                <a:avLst/>
                <a:gdLst>
                  <a:gd name="T0" fmla="*/ 0 w 278"/>
                  <a:gd name="T1" fmla="*/ 0 h 780"/>
                  <a:gd name="T2" fmla="*/ 0 w 278"/>
                  <a:gd name="T3" fmla="*/ 0 h 780"/>
                  <a:gd name="T4" fmla="*/ 0 w 278"/>
                  <a:gd name="T5" fmla="*/ 0 h 780"/>
                  <a:gd name="T6" fmla="*/ 0 w 278"/>
                  <a:gd name="T7" fmla="*/ 0 h 780"/>
                  <a:gd name="T8" fmla="*/ 0 w 278"/>
                  <a:gd name="T9" fmla="*/ 0 h 780"/>
                  <a:gd name="T10" fmla="*/ 0 w 278"/>
                  <a:gd name="T11" fmla="*/ 0 h 780"/>
                  <a:gd name="T12" fmla="*/ 0 w 278"/>
                  <a:gd name="T13" fmla="*/ 0 h 780"/>
                  <a:gd name="T14" fmla="*/ 0 w 278"/>
                  <a:gd name="T15" fmla="*/ 0 h 780"/>
                  <a:gd name="T16" fmla="*/ 0 w 278"/>
                  <a:gd name="T17" fmla="*/ 0 h 780"/>
                  <a:gd name="T18" fmla="*/ 0 w 278"/>
                  <a:gd name="T19" fmla="*/ 0 h 780"/>
                  <a:gd name="T20" fmla="*/ 0 w 278"/>
                  <a:gd name="T21" fmla="*/ 0 h 780"/>
                  <a:gd name="T22" fmla="*/ 0 w 278"/>
                  <a:gd name="T23" fmla="*/ 0 h 780"/>
                  <a:gd name="T24" fmla="*/ 0 w 278"/>
                  <a:gd name="T25" fmla="*/ 0 h 780"/>
                  <a:gd name="T26" fmla="*/ 0 w 278"/>
                  <a:gd name="T27" fmla="*/ 0 h 780"/>
                  <a:gd name="T28" fmla="*/ 0 w 278"/>
                  <a:gd name="T29" fmla="*/ 0 h 780"/>
                  <a:gd name="T30" fmla="*/ 0 w 278"/>
                  <a:gd name="T31" fmla="*/ 0 h 780"/>
                  <a:gd name="T32" fmla="*/ 0 w 278"/>
                  <a:gd name="T33" fmla="*/ 0 h 780"/>
                  <a:gd name="T34" fmla="*/ 0 w 278"/>
                  <a:gd name="T35" fmla="*/ 0 h 780"/>
                  <a:gd name="T36" fmla="*/ 0 w 278"/>
                  <a:gd name="T37" fmla="*/ 0 h 780"/>
                  <a:gd name="T38" fmla="*/ 0 w 278"/>
                  <a:gd name="T39" fmla="*/ 0 h 780"/>
                  <a:gd name="T40" fmla="*/ 0 w 278"/>
                  <a:gd name="T41" fmla="*/ 0 h 780"/>
                  <a:gd name="T42" fmla="*/ 0 w 278"/>
                  <a:gd name="T43" fmla="*/ 0 h 780"/>
                  <a:gd name="T44" fmla="*/ 0 w 278"/>
                  <a:gd name="T45" fmla="*/ 0 h 780"/>
                  <a:gd name="T46" fmla="*/ 0 w 278"/>
                  <a:gd name="T47" fmla="*/ 0 h 780"/>
                  <a:gd name="T48" fmla="*/ 0 w 278"/>
                  <a:gd name="T49" fmla="*/ 0 h 780"/>
                  <a:gd name="T50" fmla="*/ 0 w 278"/>
                  <a:gd name="T51" fmla="*/ 0 h 780"/>
                  <a:gd name="T52" fmla="*/ 0 w 278"/>
                  <a:gd name="T53" fmla="*/ 0 h 780"/>
                  <a:gd name="T54" fmla="*/ 0 w 278"/>
                  <a:gd name="T55" fmla="*/ 0 h 780"/>
                  <a:gd name="T56" fmla="*/ 0 w 278"/>
                  <a:gd name="T57" fmla="*/ 0 h 780"/>
                  <a:gd name="T58" fmla="*/ 0 w 278"/>
                  <a:gd name="T59" fmla="*/ 0 h 780"/>
                  <a:gd name="T60" fmla="*/ 0 w 278"/>
                  <a:gd name="T61" fmla="*/ 0 h 780"/>
                  <a:gd name="T62" fmla="*/ 0 w 278"/>
                  <a:gd name="T63" fmla="*/ 0 h 780"/>
                  <a:gd name="T64" fmla="*/ 0 w 278"/>
                  <a:gd name="T65" fmla="*/ 0 h 780"/>
                  <a:gd name="T66" fmla="*/ 0 w 278"/>
                  <a:gd name="T67" fmla="*/ 0 h 780"/>
                  <a:gd name="T68" fmla="*/ 0 w 278"/>
                  <a:gd name="T69" fmla="*/ 0 h 780"/>
                  <a:gd name="T70" fmla="*/ 0 w 278"/>
                  <a:gd name="T71" fmla="*/ 0 h 780"/>
                  <a:gd name="T72" fmla="*/ 0 w 278"/>
                  <a:gd name="T73" fmla="*/ 0 h 780"/>
                  <a:gd name="T74" fmla="*/ 0 w 278"/>
                  <a:gd name="T75" fmla="*/ 0 h 780"/>
                  <a:gd name="T76" fmla="*/ 0 w 278"/>
                  <a:gd name="T77" fmla="*/ 0 h 780"/>
                  <a:gd name="T78" fmla="*/ 0 w 278"/>
                  <a:gd name="T79" fmla="*/ 0 h 780"/>
                  <a:gd name="T80" fmla="*/ 0 w 278"/>
                  <a:gd name="T81" fmla="*/ 0 h 780"/>
                  <a:gd name="T82" fmla="*/ 0 w 278"/>
                  <a:gd name="T83" fmla="*/ 0 h 780"/>
                  <a:gd name="T84" fmla="*/ 0 w 278"/>
                  <a:gd name="T85" fmla="*/ 0 h 780"/>
                  <a:gd name="T86" fmla="*/ 0 w 278"/>
                  <a:gd name="T87" fmla="*/ 0 h 780"/>
                  <a:gd name="T88" fmla="*/ 0 w 278"/>
                  <a:gd name="T89" fmla="*/ 0 h 780"/>
                  <a:gd name="T90" fmla="*/ 0 w 278"/>
                  <a:gd name="T91" fmla="*/ 0 h 780"/>
                  <a:gd name="T92" fmla="*/ 0 w 278"/>
                  <a:gd name="T93" fmla="*/ 0 h 780"/>
                  <a:gd name="T94" fmla="*/ 0 w 278"/>
                  <a:gd name="T95" fmla="*/ 0 h 780"/>
                  <a:gd name="T96" fmla="*/ 0 w 278"/>
                  <a:gd name="T97" fmla="*/ 0 h 780"/>
                  <a:gd name="T98" fmla="*/ 0 w 278"/>
                  <a:gd name="T99" fmla="*/ 0 h 780"/>
                  <a:gd name="T100" fmla="*/ 0 w 278"/>
                  <a:gd name="T101" fmla="*/ 0 h 780"/>
                  <a:gd name="T102" fmla="*/ 0 w 278"/>
                  <a:gd name="T103" fmla="*/ 0 h 780"/>
                  <a:gd name="T104" fmla="*/ 0 w 278"/>
                  <a:gd name="T105" fmla="*/ 0 h 780"/>
                  <a:gd name="T106" fmla="*/ 0 w 278"/>
                  <a:gd name="T107" fmla="*/ 0 h 780"/>
                  <a:gd name="T108" fmla="*/ 0 w 278"/>
                  <a:gd name="T109" fmla="*/ 0 h 780"/>
                  <a:gd name="T110" fmla="*/ 0 w 278"/>
                  <a:gd name="T111" fmla="*/ 0 h 780"/>
                  <a:gd name="T112" fmla="*/ 0 w 278"/>
                  <a:gd name="T113" fmla="*/ 0 h 780"/>
                  <a:gd name="T114" fmla="*/ 0 w 278"/>
                  <a:gd name="T115" fmla="*/ 0 h 780"/>
                  <a:gd name="T116" fmla="*/ 0 w 278"/>
                  <a:gd name="T117" fmla="*/ 0 h 7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0"/>
                  <a:gd name="T179" fmla="*/ 278 w 278"/>
                  <a:gd name="T180" fmla="*/ 780 h 7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0">
                    <a:moveTo>
                      <a:pt x="236" y="709"/>
                    </a:moveTo>
                    <a:lnTo>
                      <a:pt x="236" y="780"/>
                    </a:lnTo>
                    <a:lnTo>
                      <a:pt x="202" y="780"/>
                    </a:lnTo>
                    <a:lnTo>
                      <a:pt x="202" y="706"/>
                    </a:lnTo>
                    <a:lnTo>
                      <a:pt x="175" y="702"/>
                    </a:lnTo>
                    <a:lnTo>
                      <a:pt x="151" y="697"/>
                    </a:lnTo>
                    <a:lnTo>
                      <a:pt x="131" y="692"/>
                    </a:lnTo>
                    <a:lnTo>
                      <a:pt x="111" y="685"/>
                    </a:lnTo>
                    <a:lnTo>
                      <a:pt x="94" y="678"/>
                    </a:lnTo>
                    <a:lnTo>
                      <a:pt x="79" y="670"/>
                    </a:lnTo>
                    <a:lnTo>
                      <a:pt x="66" y="663"/>
                    </a:lnTo>
                    <a:lnTo>
                      <a:pt x="54" y="655"/>
                    </a:lnTo>
                    <a:lnTo>
                      <a:pt x="45" y="647"/>
                    </a:lnTo>
                    <a:lnTo>
                      <a:pt x="36" y="639"/>
                    </a:lnTo>
                    <a:lnTo>
                      <a:pt x="29" y="631"/>
                    </a:lnTo>
                    <a:lnTo>
                      <a:pt x="22" y="623"/>
                    </a:lnTo>
                    <a:lnTo>
                      <a:pt x="18" y="615"/>
                    </a:lnTo>
                    <a:lnTo>
                      <a:pt x="13" y="609"/>
                    </a:lnTo>
                    <a:lnTo>
                      <a:pt x="10" y="602"/>
                    </a:lnTo>
                    <a:lnTo>
                      <a:pt x="6" y="595"/>
                    </a:lnTo>
                    <a:lnTo>
                      <a:pt x="5" y="590"/>
                    </a:lnTo>
                    <a:lnTo>
                      <a:pt x="3" y="577"/>
                    </a:lnTo>
                    <a:lnTo>
                      <a:pt x="0" y="564"/>
                    </a:lnTo>
                    <a:lnTo>
                      <a:pt x="3" y="549"/>
                    </a:lnTo>
                    <a:lnTo>
                      <a:pt x="5" y="542"/>
                    </a:lnTo>
                    <a:lnTo>
                      <a:pt x="10" y="535"/>
                    </a:lnTo>
                    <a:lnTo>
                      <a:pt x="15" y="527"/>
                    </a:lnTo>
                    <a:lnTo>
                      <a:pt x="22" y="519"/>
                    </a:lnTo>
                    <a:lnTo>
                      <a:pt x="30" y="512"/>
                    </a:lnTo>
                    <a:lnTo>
                      <a:pt x="40" y="506"/>
                    </a:lnTo>
                    <a:lnTo>
                      <a:pt x="51" y="502"/>
                    </a:lnTo>
                    <a:lnTo>
                      <a:pt x="63" y="501"/>
                    </a:lnTo>
                    <a:lnTo>
                      <a:pt x="76" y="502"/>
                    </a:lnTo>
                    <a:lnTo>
                      <a:pt x="87" y="505"/>
                    </a:lnTo>
                    <a:lnTo>
                      <a:pt x="98" y="511"/>
                    </a:lnTo>
                    <a:lnTo>
                      <a:pt x="106" y="519"/>
                    </a:lnTo>
                    <a:lnTo>
                      <a:pt x="114" y="527"/>
                    </a:lnTo>
                    <a:lnTo>
                      <a:pt x="119" y="537"/>
                    </a:lnTo>
                    <a:lnTo>
                      <a:pt x="123" y="548"/>
                    </a:lnTo>
                    <a:lnTo>
                      <a:pt x="124" y="560"/>
                    </a:lnTo>
                    <a:lnTo>
                      <a:pt x="123" y="572"/>
                    </a:lnTo>
                    <a:lnTo>
                      <a:pt x="121" y="582"/>
                    </a:lnTo>
                    <a:lnTo>
                      <a:pt x="116" y="591"/>
                    </a:lnTo>
                    <a:lnTo>
                      <a:pt x="109" y="599"/>
                    </a:lnTo>
                    <a:lnTo>
                      <a:pt x="102" y="606"/>
                    </a:lnTo>
                    <a:lnTo>
                      <a:pt x="93" y="612"/>
                    </a:lnTo>
                    <a:lnTo>
                      <a:pt x="84" y="617"/>
                    </a:lnTo>
                    <a:lnTo>
                      <a:pt x="74" y="619"/>
                    </a:lnTo>
                    <a:lnTo>
                      <a:pt x="75" y="627"/>
                    </a:lnTo>
                    <a:lnTo>
                      <a:pt x="77" y="629"/>
                    </a:lnTo>
                    <a:lnTo>
                      <a:pt x="79" y="629"/>
                    </a:lnTo>
                    <a:lnTo>
                      <a:pt x="82" y="632"/>
                    </a:lnTo>
                    <a:lnTo>
                      <a:pt x="87" y="640"/>
                    </a:lnTo>
                    <a:lnTo>
                      <a:pt x="97" y="648"/>
                    </a:lnTo>
                    <a:lnTo>
                      <a:pt x="109" y="656"/>
                    </a:lnTo>
                    <a:lnTo>
                      <a:pt x="124" y="663"/>
                    </a:lnTo>
                    <a:lnTo>
                      <a:pt x="141" y="668"/>
                    </a:lnTo>
                    <a:lnTo>
                      <a:pt x="159" y="674"/>
                    </a:lnTo>
                    <a:lnTo>
                      <a:pt x="180" y="678"/>
                    </a:lnTo>
                    <a:lnTo>
                      <a:pt x="202" y="682"/>
                    </a:lnTo>
                    <a:lnTo>
                      <a:pt x="202" y="442"/>
                    </a:lnTo>
                    <a:lnTo>
                      <a:pt x="164" y="428"/>
                    </a:lnTo>
                    <a:lnTo>
                      <a:pt x="131" y="411"/>
                    </a:lnTo>
                    <a:lnTo>
                      <a:pt x="100" y="393"/>
                    </a:lnTo>
                    <a:lnTo>
                      <a:pt x="74" y="373"/>
                    </a:lnTo>
                    <a:lnTo>
                      <a:pt x="52" y="349"/>
                    </a:lnTo>
                    <a:lnTo>
                      <a:pt x="36" y="322"/>
                    </a:lnTo>
                    <a:lnTo>
                      <a:pt x="26" y="292"/>
                    </a:lnTo>
                    <a:lnTo>
                      <a:pt x="22" y="256"/>
                    </a:lnTo>
                    <a:lnTo>
                      <a:pt x="24" y="222"/>
                    </a:lnTo>
                    <a:lnTo>
                      <a:pt x="34" y="191"/>
                    </a:lnTo>
                    <a:lnTo>
                      <a:pt x="47" y="161"/>
                    </a:lnTo>
                    <a:lnTo>
                      <a:pt x="67" y="135"/>
                    </a:lnTo>
                    <a:lnTo>
                      <a:pt x="92" y="111"/>
                    </a:lnTo>
                    <a:lnTo>
                      <a:pt x="123" y="93"/>
                    </a:lnTo>
                    <a:lnTo>
                      <a:pt x="159" y="79"/>
                    </a:lnTo>
                    <a:lnTo>
                      <a:pt x="202" y="70"/>
                    </a:lnTo>
                    <a:lnTo>
                      <a:pt x="202" y="0"/>
                    </a:lnTo>
                    <a:lnTo>
                      <a:pt x="239" y="0"/>
                    </a:lnTo>
                    <a:lnTo>
                      <a:pt x="239" y="67"/>
                    </a:lnTo>
                    <a:lnTo>
                      <a:pt x="244" y="66"/>
                    </a:lnTo>
                    <a:lnTo>
                      <a:pt x="246" y="66"/>
                    </a:lnTo>
                    <a:lnTo>
                      <a:pt x="249" y="66"/>
                    </a:lnTo>
                    <a:lnTo>
                      <a:pt x="254" y="66"/>
                    </a:lnTo>
                    <a:lnTo>
                      <a:pt x="260" y="66"/>
                    </a:lnTo>
                    <a:lnTo>
                      <a:pt x="266" y="65"/>
                    </a:lnTo>
                    <a:lnTo>
                      <a:pt x="272" y="65"/>
                    </a:lnTo>
                    <a:lnTo>
                      <a:pt x="277" y="65"/>
                    </a:lnTo>
                    <a:lnTo>
                      <a:pt x="277" y="71"/>
                    </a:lnTo>
                    <a:lnTo>
                      <a:pt x="278" y="73"/>
                    </a:lnTo>
                    <a:lnTo>
                      <a:pt x="278" y="74"/>
                    </a:lnTo>
                    <a:lnTo>
                      <a:pt x="278" y="77"/>
                    </a:lnTo>
                    <a:lnTo>
                      <a:pt x="278" y="81"/>
                    </a:lnTo>
                    <a:lnTo>
                      <a:pt x="278" y="86"/>
                    </a:lnTo>
                    <a:lnTo>
                      <a:pt x="278" y="93"/>
                    </a:lnTo>
                    <a:lnTo>
                      <a:pt x="278" y="97"/>
                    </a:lnTo>
                    <a:lnTo>
                      <a:pt x="275" y="97"/>
                    </a:lnTo>
                    <a:lnTo>
                      <a:pt x="270" y="97"/>
                    </a:lnTo>
                    <a:lnTo>
                      <a:pt x="266" y="97"/>
                    </a:lnTo>
                    <a:lnTo>
                      <a:pt x="261" y="97"/>
                    </a:lnTo>
                    <a:lnTo>
                      <a:pt x="255" y="97"/>
                    </a:lnTo>
                    <a:lnTo>
                      <a:pt x="250" y="97"/>
                    </a:lnTo>
                    <a:lnTo>
                      <a:pt x="244" y="98"/>
                    </a:lnTo>
                    <a:lnTo>
                      <a:pt x="239" y="98"/>
                    </a:lnTo>
                    <a:lnTo>
                      <a:pt x="231" y="99"/>
                    </a:lnTo>
                    <a:lnTo>
                      <a:pt x="222" y="100"/>
                    </a:lnTo>
                    <a:lnTo>
                      <a:pt x="214" y="100"/>
                    </a:lnTo>
                    <a:lnTo>
                      <a:pt x="209" y="100"/>
                    </a:lnTo>
                    <a:lnTo>
                      <a:pt x="197" y="102"/>
                    </a:lnTo>
                    <a:lnTo>
                      <a:pt x="186" y="106"/>
                    </a:lnTo>
                    <a:lnTo>
                      <a:pt x="173" y="111"/>
                    </a:lnTo>
                    <a:lnTo>
                      <a:pt x="161" y="118"/>
                    </a:lnTo>
                    <a:lnTo>
                      <a:pt x="149" y="129"/>
                    </a:lnTo>
                    <a:lnTo>
                      <a:pt x="140" y="144"/>
                    </a:lnTo>
                    <a:lnTo>
                      <a:pt x="133" y="163"/>
                    </a:lnTo>
                    <a:lnTo>
                      <a:pt x="130" y="186"/>
                    </a:lnTo>
                    <a:lnTo>
                      <a:pt x="131" y="199"/>
                    </a:lnTo>
                    <a:lnTo>
                      <a:pt x="135" y="211"/>
                    </a:lnTo>
                    <a:lnTo>
                      <a:pt x="141" y="223"/>
                    </a:lnTo>
                    <a:lnTo>
                      <a:pt x="149" y="234"/>
                    </a:lnTo>
                    <a:lnTo>
                      <a:pt x="159" y="245"/>
                    </a:lnTo>
                    <a:lnTo>
                      <a:pt x="172" y="254"/>
                    </a:lnTo>
                    <a:lnTo>
                      <a:pt x="186" y="264"/>
                    </a:lnTo>
                    <a:lnTo>
                      <a:pt x="202" y="272"/>
                    </a:lnTo>
                    <a:lnTo>
                      <a:pt x="209" y="275"/>
                    </a:lnTo>
                    <a:lnTo>
                      <a:pt x="218" y="278"/>
                    </a:lnTo>
                    <a:lnTo>
                      <a:pt x="226" y="281"/>
                    </a:lnTo>
                    <a:lnTo>
                      <a:pt x="233" y="283"/>
                    </a:lnTo>
                    <a:lnTo>
                      <a:pt x="235" y="284"/>
                    </a:lnTo>
                    <a:lnTo>
                      <a:pt x="236" y="284"/>
                    </a:lnTo>
                    <a:lnTo>
                      <a:pt x="237" y="285"/>
                    </a:lnTo>
                    <a:lnTo>
                      <a:pt x="239" y="285"/>
                    </a:lnTo>
                    <a:lnTo>
                      <a:pt x="243" y="286"/>
                    </a:lnTo>
                    <a:lnTo>
                      <a:pt x="247" y="289"/>
                    </a:lnTo>
                    <a:lnTo>
                      <a:pt x="252" y="292"/>
                    </a:lnTo>
                    <a:lnTo>
                      <a:pt x="255" y="293"/>
                    </a:lnTo>
                    <a:lnTo>
                      <a:pt x="260" y="295"/>
                    </a:lnTo>
                    <a:lnTo>
                      <a:pt x="265" y="298"/>
                    </a:lnTo>
                    <a:lnTo>
                      <a:pt x="269" y="301"/>
                    </a:lnTo>
                    <a:lnTo>
                      <a:pt x="276" y="303"/>
                    </a:lnTo>
                    <a:lnTo>
                      <a:pt x="276" y="318"/>
                    </a:lnTo>
                    <a:lnTo>
                      <a:pt x="276" y="338"/>
                    </a:lnTo>
                    <a:lnTo>
                      <a:pt x="276" y="362"/>
                    </a:lnTo>
                    <a:lnTo>
                      <a:pt x="276" y="386"/>
                    </a:lnTo>
                    <a:lnTo>
                      <a:pt x="276" y="413"/>
                    </a:lnTo>
                    <a:lnTo>
                      <a:pt x="276" y="438"/>
                    </a:lnTo>
                    <a:lnTo>
                      <a:pt x="276" y="458"/>
                    </a:lnTo>
                    <a:lnTo>
                      <a:pt x="276" y="469"/>
                    </a:lnTo>
                    <a:lnTo>
                      <a:pt x="274" y="468"/>
                    </a:lnTo>
                    <a:lnTo>
                      <a:pt x="269" y="466"/>
                    </a:lnTo>
                    <a:lnTo>
                      <a:pt x="262" y="464"/>
                    </a:lnTo>
                    <a:lnTo>
                      <a:pt x="255" y="462"/>
                    </a:lnTo>
                    <a:lnTo>
                      <a:pt x="253" y="460"/>
                    </a:lnTo>
                    <a:lnTo>
                      <a:pt x="249" y="459"/>
                    </a:lnTo>
                    <a:lnTo>
                      <a:pt x="244" y="457"/>
                    </a:lnTo>
                    <a:lnTo>
                      <a:pt x="238" y="456"/>
                    </a:lnTo>
                    <a:lnTo>
                      <a:pt x="237" y="686"/>
                    </a:lnTo>
                    <a:lnTo>
                      <a:pt x="243" y="687"/>
                    </a:lnTo>
                    <a:lnTo>
                      <a:pt x="247" y="687"/>
                    </a:lnTo>
                    <a:lnTo>
                      <a:pt x="253" y="687"/>
                    </a:lnTo>
                    <a:lnTo>
                      <a:pt x="258" y="686"/>
                    </a:lnTo>
                    <a:lnTo>
                      <a:pt x="262" y="686"/>
                    </a:lnTo>
                    <a:lnTo>
                      <a:pt x="267" y="685"/>
                    </a:lnTo>
                    <a:lnTo>
                      <a:pt x="272" y="685"/>
                    </a:lnTo>
                    <a:lnTo>
                      <a:pt x="276" y="685"/>
                    </a:lnTo>
                    <a:lnTo>
                      <a:pt x="276" y="692"/>
                    </a:lnTo>
                    <a:lnTo>
                      <a:pt x="277" y="698"/>
                    </a:lnTo>
                    <a:lnTo>
                      <a:pt x="277" y="704"/>
                    </a:lnTo>
                    <a:lnTo>
                      <a:pt x="277" y="709"/>
                    </a:lnTo>
                    <a:lnTo>
                      <a:pt x="274" y="709"/>
                    </a:lnTo>
                    <a:lnTo>
                      <a:pt x="269" y="710"/>
                    </a:lnTo>
                    <a:lnTo>
                      <a:pt x="265" y="710"/>
                    </a:lnTo>
                    <a:lnTo>
                      <a:pt x="259" y="710"/>
                    </a:lnTo>
                    <a:lnTo>
                      <a:pt x="253" y="710"/>
                    </a:lnTo>
                    <a:lnTo>
                      <a:pt x="247" y="710"/>
                    </a:lnTo>
                    <a:lnTo>
                      <a:pt x="242" y="709"/>
                    </a:lnTo>
                    <a:lnTo>
                      <a:pt x="236" y="70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5" name="Freeform 75"/>
              <p:cNvSpPr>
                <a:spLocks/>
              </p:cNvSpPr>
              <p:nvPr/>
            </p:nvSpPr>
            <p:spPr bwMode="auto">
              <a:xfrm>
                <a:off x="1269" y="2774"/>
                <a:ext cx="13" cy="62"/>
              </a:xfrm>
              <a:custGeom>
                <a:avLst/>
                <a:gdLst>
                  <a:gd name="T0" fmla="*/ 0 w 37"/>
                  <a:gd name="T1" fmla="*/ 0 h 187"/>
                  <a:gd name="T2" fmla="*/ 0 w 37"/>
                  <a:gd name="T3" fmla="*/ 0 h 187"/>
                  <a:gd name="T4" fmla="*/ 0 w 37"/>
                  <a:gd name="T5" fmla="*/ 0 h 187"/>
                  <a:gd name="T6" fmla="*/ 0 w 37"/>
                  <a:gd name="T7" fmla="*/ 0 h 187"/>
                  <a:gd name="T8" fmla="*/ 0 w 37"/>
                  <a:gd name="T9" fmla="*/ 0 h 187"/>
                  <a:gd name="T10" fmla="*/ 0 w 37"/>
                  <a:gd name="T11" fmla="*/ 0 h 187"/>
                  <a:gd name="T12" fmla="*/ 0 w 37"/>
                  <a:gd name="T13" fmla="*/ 0 h 187"/>
                  <a:gd name="T14" fmla="*/ 0 w 37"/>
                  <a:gd name="T15" fmla="*/ 0 h 187"/>
                  <a:gd name="T16" fmla="*/ 0 w 37"/>
                  <a:gd name="T17" fmla="*/ 0 h 187"/>
                  <a:gd name="T18" fmla="*/ 0 w 37"/>
                  <a:gd name="T19" fmla="*/ 0 h 187"/>
                  <a:gd name="T20" fmla="*/ 0 w 37"/>
                  <a:gd name="T21" fmla="*/ 0 h 187"/>
                  <a:gd name="T22" fmla="*/ 0 w 37"/>
                  <a:gd name="T23" fmla="*/ 0 h 187"/>
                  <a:gd name="T24" fmla="*/ 0 w 37"/>
                  <a:gd name="T25" fmla="*/ 0 h 187"/>
                  <a:gd name="T26" fmla="*/ 0 w 37"/>
                  <a:gd name="T27" fmla="*/ 0 h 187"/>
                  <a:gd name="T28" fmla="*/ 0 w 37"/>
                  <a:gd name="T29" fmla="*/ 0 h 187"/>
                  <a:gd name="T30" fmla="*/ 0 w 37"/>
                  <a:gd name="T31" fmla="*/ 0 h 187"/>
                  <a:gd name="T32" fmla="*/ 0 w 37"/>
                  <a:gd name="T33" fmla="*/ 0 h 187"/>
                  <a:gd name="T34" fmla="*/ 0 w 37"/>
                  <a:gd name="T35" fmla="*/ 0 h 187"/>
                  <a:gd name="T36" fmla="*/ 0 w 37"/>
                  <a:gd name="T37" fmla="*/ 0 h 187"/>
                  <a:gd name="T38" fmla="*/ 0 w 37"/>
                  <a:gd name="T39" fmla="*/ 0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
                  <a:gd name="T61" fmla="*/ 0 h 187"/>
                  <a:gd name="T62" fmla="*/ 37 w 37"/>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 h="187">
                    <a:moveTo>
                      <a:pt x="37" y="187"/>
                    </a:moveTo>
                    <a:lnTo>
                      <a:pt x="37" y="1"/>
                    </a:lnTo>
                    <a:lnTo>
                      <a:pt x="33" y="1"/>
                    </a:lnTo>
                    <a:lnTo>
                      <a:pt x="28" y="0"/>
                    </a:lnTo>
                    <a:lnTo>
                      <a:pt x="24" y="0"/>
                    </a:lnTo>
                    <a:lnTo>
                      <a:pt x="20" y="0"/>
                    </a:lnTo>
                    <a:lnTo>
                      <a:pt x="16" y="0"/>
                    </a:lnTo>
                    <a:lnTo>
                      <a:pt x="10" y="0"/>
                    </a:lnTo>
                    <a:lnTo>
                      <a:pt x="4" y="1"/>
                    </a:lnTo>
                    <a:lnTo>
                      <a:pt x="0" y="1"/>
                    </a:lnTo>
                    <a:lnTo>
                      <a:pt x="0" y="84"/>
                    </a:lnTo>
                    <a:lnTo>
                      <a:pt x="0" y="174"/>
                    </a:lnTo>
                    <a:lnTo>
                      <a:pt x="3" y="175"/>
                    </a:lnTo>
                    <a:lnTo>
                      <a:pt x="8" y="177"/>
                    </a:lnTo>
                    <a:lnTo>
                      <a:pt x="12" y="179"/>
                    </a:lnTo>
                    <a:lnTo>
                      <a:pt x="19" y="182"/>
                    </a:lnTo>
                    <a:lnTo>
                      <a:pt x="25" y="184"/>
                    </a:lnTo>
                    <a:lnTo>
                      <a:pt x="29" y="185"/>
                    </a:lnTo>
                    <a:lnTo>
                      <a:pt x="34" y="186"/>
                    </a:lnTo>
                    <a:lnTo>
                      <a:pt x="37" y="18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56" name="Freeform 76"/>
              <p:cNvSpPr>
                <a:spLocks/>
              </p:cNvSpPr>
              <p:nvPr/>
            </p:nvSpPr>
            <p:spPr bwMode="auto">
              <a:xfrm>
                <a:off x="1294" y="2741"/>
                <a:ext cx="81" cy="235"/>
              </a:xfrm>
              <a:custGeom>
                <a:avLst/>
                <a:gdLst>
                  <a:gd name="T0" fmla="*/ 0 w 243"/>
                  <a:gd name="T1" fmla="*/ 0 h 706"/>
                  <a:gd name="T2" fmla="*/ 0 w 243"/>
                  <a:gd name="T3" fmla="*/ 0 h 706"/>
                  <a:gd name="T4" fmla="*/ 0 w 243"/>
                  <a:gd name="T5" fmla="*/ 0 h 706"/>
                  <a:gd name="T6" fmla="*/ 0 w 243"/>
                  <a:gd name="T7" fmla="*/ 0 h 706"/>
                  <a:gd name="T8" fmla="*/ 0 w 243"/>
                  <a:gd name="T9" fmla="*/ 0 h 706"/>
                  <a:gd name="T10" fmla="*/ 0 w 243"/>
                  <a:gd name="T11" fmla="*/ 0 h 706"/>
                  <a:gd name="T12" fmla="*/ 0 w 243"/>
                  <a:gd name="T13" fmla="*/ 0 h 706"/>
                  <a:gd name="T14" fmla="*/ 0 w 243"/>
                  <a:gd name="T15" fmla="*/ 0 h 706"/>
                  <a:gd name="T16" fmla="*/ 0 w 243"/>
                  <a:gd name="T17" fmla="*/ 0 h 706"/>
                  <a:gd name="T18" fmla="*/ 0 w 243"/>
                  <a:gd name="T19" fmla="*/ 0 h 706"/>
                  <a:gd name="T20" fmla="*/ 0 w 243"/>
                  <a:gd name="T21" fmla="*/ 0 h 706"/>
                  <a:gd name="T22" fmla="*/ 0 w 243"/>
                  <a:gd name="T23" fmla="*/ 0 h 706"/>
                  <a:gd name="T24" fmla="*/ 0 w 243"/>
                  <a:gd name="T25" fmla="*/ 0 h 706"/>
                  <a:gd name="T26" fmla="*/ 0 w 243"/>
                  <a:gd name="T27" fmla="*/ 0 h 706"/>
                  <a:gd name="T28" fmla="*/ 0 w 243"/>
                  <a:gd name="T29" fmla="*/ 0 h 706"/>
                  <a:gd name="T30" fmla="*/ 0 w 243"/>
                  <a:gd name="T31" fmla="*/ 0 h 706"/>
                  <a:gd name="T32" fmla="*/ 0 w 243"/>
                  <a:gd name="T33" fmla="*/ 0 h 706"/>
                  <a:gd name="T34" fmla="*/ 0 w 243"/>
                  <a:gd name="T35" fmla="*/ 0 h 706"/>
                  <a:gd name="T36" fmla="*/ 0 w 243"/>
                  <a:gd name="T37" fmla="*/ 0 h 706"/>
                  <a:gd name="T38" fmla="*/ 0 w 243"/>
                  <a:gd name="T39" fmla="*/ 0 h 706"/>
                  <a:gd name="T40" fmla="*/ 0 w 243"/>
                  <a:gd name="T41" fmla="*/ 0 h 706"/>
                  <a:gd name="T42" fmla="*/ 0 w 243"/>
                  <a:gd name="T43" fmla="*/ 0 h 706"/>
                  <a:gd name="T44" fmla="*/ 0 w 243"/>
                  <a:gd name="T45" fmla="*/ 0 h 706"/>
                  <a:gd name="T46" fmla="*/ 0 w 243"/>
                  <a:gd name="T47" fmla="*/ 0 h 706"/>
                  <a:gd name="T48" fmla="*/ 0 w 243"/>
                  <a:gd name="T49" fmla="*/ 0 h 706"/>
                  <a:gd name="T50" fmla="*/ 0 w 243"/>
                  <a:gd name="T51" fmla="*/ 0 h 706"/>
                  <a:gd name="T52" fmla="*/ 0 w 243"/>
                  <a:gd name="T53" fmla="*/ 0 h 706"/>
                  <a:gd name="T54" fmla="*/ 0 w 243"/>
                  <a:gd name="T55" fmla="*/ 0 h 706"/>
                  <a:gd name="T56" fmla="*/ 0 w 243"/>
                  <a:gd name="T57" fmla="*/ 0 h 706"/>
                  <a:gd name="T58" fmla="*/ 0 w 243"/>
                  <a:gd name="T59" fmla="*/ 0 h 706"/>
                  <a:gd name="T60" fmla="*/ 0 w 243"/>
                  <a:gd name="T61" fmla="*/ 0 h 706"/>
                  <a:gd name="T62" fmla="*/ 0 w 243"/>
                  <a:gd name="T63" fmla="*/ 0 h 706"/>
                  <a:gd name="T64" fmla="*/ 0 w 243"/>
                  <a:gd name="T65" fmla="*/ 0 h 706"/>
                  <a:gd name="T66" fmla="*/ 0 w 243"/>
                  <a:gd name="T67" fmla="*/ 0 h 706"/>
                  <a:gd name="T68" fmla="*/ 0 w 243"/>
                  <a:gd name="T69" fmla="*/ 0 h 706"/>
                  <a:gd name="T70" fmla="*/ 0 w 243"/>
                  <a:gd name="T71" fmla="*/ 0 h 706"/>
                  <a:gd name="T72" fmla="*/ 0 w 243"/>
                  <a:gd name="T73" fmla="*/ 0 h 706"/>
                  <a:gd name="T74" fmla="*/ 0 w 243"/>
                  <a:gd name="T75" fmla="*/ 0 h 706"/>
                  <a:gd name="T76" fmla="*/ 0 w 243"/>
                  <a:gd name="T77" fmla="*/ 0 h 706"/>
                  <a:gd name="T78" fmla="*/ 0 w 243"/>
                  <a:gd name="T79" fmla="*/ 0 h 706"/>
                  <a:gd name="T80" fmla="*/ 0 w 243"/>
                  <a:gd name="T81" fmla="*/ 0 h 706"/>
                  <a:gd name="T82" fmla="*/ 0 w 243"/>
                  <a:gd name="T83" fmla="*/ 0 h 706"/>
                  <a:gd name="T84" fmla="*/ 0 w 243"/>
                  <a:gd name="T85" fmla="*/ 0 h 706"/>
                  <a:gd name="T86" fmla="*/ 0 w 243"/>
                  <a:gd name="T87" fmla="*/ 0 h 706"/>
                  <a:gd name="T88" fmla="*/ 0 w 243"/>
                  <a:gd name="T89" fmla="*/ 0 h 706"/>
                  <a:gd name="T90" fmla="*/ 0 w 243"/>
                  <a:gd name="T91" fmla="*/ 0 h 706"/>
                  <a:gd name="T92" fmla="*/ 0 w 243"/>
                  <a:gd name="T93" fmla="*/ 0 h 706"/>
                  <a:gd name="T94" fmla="*/ 0 w 243"/>
                  <a:gd name="T95" fmla="*/ 0 h 706"/>
                  <a:gd name="T96" fmla="*/ 0 w 243"/>
                  <a:gd name="T97" fmla="*/ 0 h 706"/>
                  <a:gd name="T98" fmla="*/ 0 w 243"/>
                  <a:gd name="T99" fmla="*/ 0 h 706"/>
                  <a:gd name="T100" fmla="*/ 0 w 243"/>
                  <a:gd name="T101" fmla="*/ 0 h 706"/>
                  <a:gd name="T102" fmla="*/ 0 w 243"/>
                  <a:gd name="T103" fmla="*/ 0 h 706"/>
                  <a:gd name="T104" fmla="*/ 0 w 243"/>
                  <a:gd name="T105" fmla="*/ 0 h 706"/>
                  <a:gd name="T106" fmla="*/ 0 w 243"/>
                  <a:gd name="T107" fmla="*/ 0 h 706"/>
                  <a:gd name="T108" fmla="*/ 0 w 243"/>
                  <a:gd name="T109" fmla="*/ 0 h 706"/>
                  <a:gd name="T110" fmla="*/ 0 w 243"/>
                  <a:gd name="T111" fmla="*/ 0 h 706"/>
                  <a:gd name="T112" fmla="*/ 0 w 243"/>
                  <a:gd name="T113" fmla="*/ 0 h 706"/>
                  <a:gd name="T114" fmla="*/ 0 w 243"/>
                  <a:gd name="T115" fmla="*/ 0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3"/>
                  <a:gd name="T175" fmla="*/ 0 h 706"/>
                  <a:gd name="T176" fmla="*/ 243 w 243"/>
                  <a:gd name="T177" fmla="*/ 706 h 7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3" h="706">
                    <a:moveTo>
                      <a:pt x="2" y="60"/>
                    </a:moveTo>
                    <a:lnTo>
                      <a:pt x="2" y="0"/>
                    </a:lnTo>
                    <a:lnTo>
                      <a:pt x="42" y="0"/>
                    </a:lnTo>
                    <a:lnTo>
                      <a:pt x="42" y="69"/>
                    </a:lnTo>
                    <a:lnTo>
                      <a:pt x="84" y="76"/>
                    </a:lnTo>
                    <a:lnTo>
                      <a:pt x="119" y="88"/>
                    </a:lnTo>
                    <a:lnTo>
                      <a:pt x="146" y="102"/>
                    </a:lnTo>
                    <a:lnTo>
                      <a:pt x="168" y="120"/>
                    </a:lnTo>
                    <a:lnTo>
                      <a:pt x="184" y="139"/>
                    </a:lnTo>
                    <a:lnTo>
                      <a:pt x="195" y="159"/>
                    </a:lnTo>
                    <a:lnTo>
                      <a:pt x="201" y="180"/>
                    </a:lnTo>
                    <a:lnTo>
                      <a:pt x="203" y="200"/>
                    </a:lnTo>
                    <a:lnTo>
                      <a:pt x="201" y="212"/>
                    </a:lnTo>
                    <a:lnTo>
                      <a:pt x="198" y="223"/>
                    </a:lnTo>
                    <a:lnTo>
                      <a:pt x="192" y="234"/>
                    </a:lnTo>
                    <a:lnTo>
                      <a:pt x="185" y="243"/>
                    </a:lnTo>
                    <a:lnTo>
                      <a:pt x="176" y="250"/>
                    </a:lnTo>
                    <a:lnTo>
                      <a:pt x="166" y="256"/>
                    </a:lnTo>
                    <a:lnTo>
                      <a:pt x="156" y="259"/>
                    </a:lnTo>
                    <a:lnTo>
                      <a:pt x="143" y="261"/>
                    </a:lnTo>
                    <a:lnTo>
                      <a:pt x="130" y="259"/>
                    </a:lnTo>
                    <a:lnTo>
                      <a:pt x="119" y="256"/>
                    </a:lnTo>
                    <a:lnTo>
                      <a:pt x="109" y="250"/>
                    </a:lnTo>
                    <a:lnTo>
                      <a:pt x="100" y="243"/>
                    </a:lnTo>
                    <a:lnTo>
                      <a:pt x="93" y="235"/>
                    </a:lnTo>
                    <a:lnTo>
                      <a:pt x="87" y="225"/>
                    </a:lnTo>
                    <a:lnTo>
                      <a:pt x="84" y="213"/>
                    </a:lnTo>
                    <a:lnTo>
                      <a:pt x="82" y="201"/>
                    </a:lnTo>
                    <a:lnTo>
                      <a:pt x="84" y="191"/>
                    </a:lnTo>
                    <a:lnTo>
                      <a:pt x="86" y="181"/>
                    </a:lnTo>
                    <a:lnTo>
                      <a:pt x="90" y="171"/>
                    </a:lnTo>
                    <a:lnTo>
                      <a:pt x="96" y="163"/>
                    </a:lnTo>
                    <a:lnTo>
                      <a:pt x="102" y="156"/>
                    </a:lnTo>
                    <a:lnTo>
                      <a:pt x="110" y="150"/>
                    </a:lnTo>
                    <a:lnTo>
                      <a:pt x="119" y="146"/>
                    </a:lnTo>
                    <a:lnTo>
                      <a:pt x="129" y="143"/>
                    </a:lnTo>
                    <a:lnTo>
                      <a:pt x="129" y="138"/>
                    </a:lnTo>
                    <a:lnTo>
                      <a:pt x="129" y="136"/>
                    </a:lnTo>
                    <a:lnTo>
                      <a:pt x="129" y="135"/>
                    </a:lnTo>
                    <a:lnTo>
                      <a:pt x="128" y="130"/>
                    </a:lnTo>
                    <a:lnTo>
                      <a:pt x="120" y="124"/>
                    </a:lnTo>
                    <a:lnTo>
                      <a:pt x="111" y="117"/>
                    </a:lnTo>
                    <a:lnTo>
                      <a:pt x="101" y="112"/>
                    </a:lnTo>
                    <a:lnTo>
                      <a:pt x="89" y="108"/>
                    </a:lnTo>
                    <a:lnTo>
                      <a:pt x="77" y="104"/>
                    </a:lnTo>
                    <a:lnTo>
                      <a:pt x="64" y="102"/>
                    </a:lnTo>
                    <a:lnTo>
                      <a:pt x="52" y="100"/>
                    </a:lnTo>
                    <a:lnTo>
                      <a:pt x="40" y="100"/>
                    </a:lnTo>
                    <a:lnTo>
                      <a:pt x="40" y="323"/>
                    </a:lnTo>
                    <a:lnTo>
                      <a:pt x="60" y="330"/>
                    </a:lnTo>
                    <a:lnTo>
                      <a:pt x="79" y="338"/>
                    </a:lnTo>
                    <a:lnTo>
                      <a:pt x="98" y="346"/>
                    </a:lnTo>
                    <a:lnTo>
                      <a:pt x="117" y="353"/>
                    </a:lnTo>
                    <a:lnTo>
                      <a:pt x="134" y="362"/>
                    </a:lnTo>
                    <a:lnTo>
                      <a:pt x="151" y="371"/>
                    </a:lnTo>
                    <a:lnTo>
                      <a:pt x="167" y="380"/>
                    </a:lnTo>
                    <a:lnTo>
                      <a:pt x="181" y="390"/>
                    </a:lnTo>
                    <a:lnTo>
                      <a:pt x="195" y="400"/>
                    </a:lnTo>
                    <a:lnTo>
                      <a:pt x="207" y="412"/>
                    </a:lnTo>
                    <a:lnTo>
                      <a:pt x="217" y="424"/>
                    </a:lnTo>
                    <a:lnTo>
                      <a:pt x="225" y="439"/>
                    </a:lnTo>
                    <a:lnTo>
                      <a:pt x="233" y="454"/>
                    </a:lnTo>
                    <a:lnTo>
                      <a:pt x="238" y="471"/>
                    </a:lnTo>
                    <a:lnTo>
                      <a:pt x="241" y="488"/>
                    </a:lnTo>
                    <a:lnTo>
                      <a:pt x="243" y="508"/>
                    </a:lnTo>
                    <a:lnTo>
                      <a:pt x="243" y="527"/>
                    </a:lnTo>
                    <a:lnTo>
                      <a:pt x="240" y="545"/>
                    </a:lnTo>
                    <a:lnTo>
                      <a:pt x="238" y="563"/>
                    </a:lnTo>
                    <a:lnTo>
                      <a:pt x="233" y="579"/>
                    </a:lnTo>
                    <a:lnTo>
                      <a:pt x="228" y="596"/>
                    </a:lnTo>
                    <a:lnTo>
                      <a:pt x="221" y="612"/>
                    </a:lnTo>
                    <a:lnTo>
                      <a:pt x="212" y="627"/>
                    </a:lnTo>
                    <a:lnTo>
                      <a:pt x="201" y="640"/>
                    </a:lnTo>
                    <a:lnTo>
                      <a:pt x="189" y="652"/>
                    </a:lnTo>
                    <a:lnTo>
                      <a:pt x="175" y="664"/>
                    </a:lnTo>
                    <a:lnTo>
                      <a:pt x="159" y="675"/>
                    </a:lnTo>
                    <a:lnTo>
                      <a:pt x="141" y="684"/>
                    </a:lnTo>
                    <a:lnTo>
                      <a:pt x="119" y="692"/>
                    </a:lnTo>
                    <a:lnTo>
                      <a:pt x="96" y="697"/>
                    </a:lnTo>
                    <a:lnTo>
                      <a:pt x="71" y="703"/>
                    </a:lnTo>
                    <a:lnTo>
                      <a:pt x="42" y="706"/>
                    </a:lnTo>
                    <a:lnTo>
                      <a:pt x="41" y="704"/>
                    </a:lnTo>
                    <a:lnTo>
                      <a:pt x="41" y="702"/>
                    </a:lnTo>
                    <a:lnTo>
                      <a:pt x="41" y="698"/>
                    </a:lnTo>
                    <a:lnTo>
                      <a:pt x="41" y="694"/>
                    </a:lnTo>
                    <a:lnTo>
                      <a:pt x="41" y="691"/>
                    </a:lnTo>
                    <a:lnTo>
                      <a:pt x="41" y="686"/>
                    </a:lnTo>
                    <a:lnTo>
                      <a:pt x="41" y="683"/>
                    </a:lnTo>
                    <a:lnTo>
                      <a:pt x="41" y="678"/>
                    </a:lnTo>
                    <a:lnTo>
                      <a:pt x="60" y="673"/>
                    </a:lnTo>
                    <a:lnTo>
                      <a:pt x="74" y="665"/>
                    </a:lnTo>
                    <a:lnTo>
                      <a:pt x="87" y="655"/>
                    </a:lnTo>
                    <a:lnTo>
                      <a:pt x="97" y="643"/>
                    </a:lnTo>
                    <a:lnTo>
                      <a:pt x="105" y="631"/>
                    </a:lnTo>
                    <a:lnTo>
                      <a:pt x="111" y="618"/>
                    </a:lnTo>
                    <a:lnTo>
                      <a:pt x="114" y="602"/>
                    </a:lnTo>
                    <a:lnTo>
                      <a:pt x="116" y="585"/>
                    </a:lnTo>
                    <a:lnTo>
                      <a:pt x="114" y="567"/>
                    </a:lnTo>
                    <a:lnTo>
                      <a:pt x="110" y="551"/>
                    </a:lnTo>
                    <a:lnTo>
                      <a:pt x="103" y="537"/>
                    </a:lnTo>
                    <a:lnTo>
                      <a:pt x="95" y="523"/>
                    </a:lnTo>
                    <a:lnTo>
                      <a:pt x="82" y="512"/>
                    </a:lnTo>
                    <a:lnTo>
                      <a:pt x="70" y="501"/>
                    </a:lnTo>
                    <a:lnTo>
                      <a:pt x="54" y="492"/>
                    </a:lnTo>
                    <a:lnTo>
                      <a:pt x="36" y="483"/>
                    </a:lnTo>
                    <a:lnTo>
                      <a:pt x="31" y="482"/>
                    </a:lnTo>
                    <a:lnTo>
                      <a:pt x="28" y="481"/>
                    </a:lnTo>
                    <a:lnTo>
                      <a:pt x="23" y="478"/>
                    </a:lnTo>
                    <a:lnTo>
                      <a:pt x="18" y="477"/>
                    </a:lnTo>
                    <a:lnTo>
                      <a:pt x="14" y="475"/>
                    </a:lnTo>
                    <a:lnTo>
                      <a:pt x="9" y="473"/>
                    </a:lnTo>
                    <a:lnTo>
                      <a:pt x="5" y="472"/>
                    </a:lnTo>
                    <a:lnTo>
                      <a:pt x="0" y="469"/>
                    </a:lnTo>
                    <a:lnTo>
                      <a:pt x="0" y="385"/>
                    </a:lnTo>
                    <a:lnTo>
                      <a:pt x="1" y="252"/>
                    </a:lnTo>
                    <a:lnTo>
                      <a:pt x="2" y="124"/>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2631" name="Group 77"/>
            <p:cNvGrpSpPr>
              <a:grpSpLocks/>
            </p:cNvGrpSpPr>
            <p:nvPr/>
          </p:nvGrpSpPr>
          <p:grpSpPr bwMode="auto">
            <a:xfrm>
              <a:off x="2291" y="3398"/>
              <a:ext cx="157" cy="180"/>
              <a:chOff x="1202" y="2741"/>
              <a:chExt cx="182" cy="274"/>
            </a:xfrm>
          </p:grpSpPr>
          <p:sp>
            <p:nvSpPr>
              <p:cNvPr id="22641" name="Freeform 78"/>
              <p:cNvSpPr>
                <a:spLocks/>
              </p:cNvSpPr>
              <p:nvPr/>
            </p:nvSpPr>
            <p:spPr bwMode="auto">
              <a:xfrm>
                <a:off x="1303" y="2911"/>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6"/>
                    </a:moveTo>
                    <a:lnTo>
                      <a:pt x="40" y="195"/>
                    </a:lnTo>
                    <a:lnTo>
                      <a:pt x="40" y="204"/>
                    </a:lnTo>
                    <a:lnTo>
                      <a:pt x="41" y="216"/>
                    </a:lnTo>
                    <a:lnTo>
                      <a:pt x="42" y="228"/>
                    </a:lnTo>
                    <a:lnTo>
                      <a:pt x="42" y="237"/>
                    </a:lnTo>
                    <a:lnTo>
                      <a:pt x="42" y="311"/>
                    </a:lnTo>
                    <a:lnTo>
                      <a:pt x="3" y="311"/>
                    </a:lnTo>
                    <a:lnTo>
                      <a:pt x="1" y="240"/>
                    </a:lnTo>
                    <a:lnTo>
                      <a:pt x="1" y="232"/>
                    </a:lnTo>
                    <a:lnTo>
                      <a:pt x="1" y="226"/>
                    </a:lnTo>
                    <a:lnTo>
                      <a:pt x="0" y="220"/>
                    </a:lnTo>
                    <a:lnTo>
                      <a:pt x="0" y="216"/>
                    </a:lnTo>
                    <a:lnTo>
                      <a:pt x="0" y="178"/>
                    </a:lnTo>
                    <a:lnTo>
                      <a:pt x="0" y="111"/>
                    </a:lnTo>
                    <a:lnTo>
                      <a:pt x="0" y="41"/>
                    </a:lnTo>
                    <a:lnTo>
                      <a:pt x="0" y="0"/>
                    </a:lnTo>
                    <a:lnTo>
                      <a:pt x="4" y="1"/>
                    </a:lnTo>
                    <a:lnTo>
                      <a:pt x="10" y="3"/>
                    </a:lnTo>
                    <a:lnTo>
                      <a:pt x="17" y="6"/>
                    </a:lnTo>
                    <a:lnTo>
                      <a:pt x="24" y="8"/>
                    </a:lnTo>
                    <a:lnTo>
                      <a:pt x="29" y="10"/>
                    </a:lnTo>
                    <a:lnTo>
                      <a:pt x="34" y="11"/>
                    </a:lnTo>
                    <a:lnTo>
                      <a:pt x="37" y="13"/>
                    </a:lnTo>
                    <a:lnTo>
                      <a:pt x="40" y="16"/>
                    </a:lnTo>
                    <a:lnTo>
                      <a:pt x="40" y="13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42" name="Freeform 79"/>
              <p:cNvSpPr>
                <a:spLocks/>
              </p:cNvSpPr>
              <p:nvPr/>
            </p:nvSpPr>
            <p:spPr bwMode="auto">
              <a:xfrm>
                <a:off x="1211" y="2754"/>
                <a:ext cx="93" cy="261"/>
              </a:xfrm>
              <a:custGeom>
                <a:avLst/>
                <a:gdLst>
                  <a:gd name="T0" fmla="*/ 0 w 278"/>
                  <a:gd name="T1" fmla="*/ 0 h 782"/>
                  <a:gd name="T2" fmla="*/ 0 w 278"/>
                  <a:gd name="T3" fmla="*/ 0 h 782"/>
                  <a:gd name="T4" fmla="*/ 0 w 278"/>
                  <a:gd name="T5" fmla="*/ 0 h 782"/>
                  <a:gd name="T6" fmla="*/ 0 w 278"/>
                  <a:gd name="T7" fmla="*/ 0 h 782"/>
                  <a:gd name="T8" fmla="*/ 0 w 278"/>
                  <a:gd name="T9" fmla="*/ 0 h 782"/>
                  <a:gd name="T10" fmla="*/ 0 w 278"/>
                  <a:gd name="T11" fmla="*/ 0 h 782"/>
                  <a:gd name="T12" fmla="*/ 0 w 278"/>
                  <a:gd name="T13" fmla="*/ 0 h 782"/>
                  <a:gd name="T14" fmla="*/ 0 w 278"/>
                  <a:gd name="T15" fmla="*/ 0 h 782"/>
                  <a:gd name="T16" fmla="*/ 0 w 278"/>
                  <a:gd name="T17" fmla="*/ 0 h 782"/>
                  <a:gd name="T18" fmla="*/ 0 w 278"/>
                  <a:gd name="T19" fmla="*/ 0 h 782"/>
                  <a:gd name="T20" fmla="*/ 0 w 278"/>
                  <a:gd name="T21" fmla="*/ 0 h 782"/>
                  <a:gd name="T22" fmla="*/ 0 w 278"/>
                  <a:gd name="T23" fmla="*/ 0 h 782"/>
                  <a:gd name="T24" fmla="*/ 0 w 278"/>
                  <a:gd name="T25" fmla="*/ 0 h 782"/>
                  <a:gd name="T26" fmla="*/ 0 w 278"/>
                  <a:gd name="T27" fmla="*/ 0 h 782"/>
                  <a:gd name="T28" fmla="*/ 0 w 278"/>
                  <a:gd name="T29" fmla="*/ 0 h 782"/>
                  <a:gd name="T30" fmla="*/ 0 w 278"/>
                  <a:gd name="T31" fmla="*/ 0 h 782"/>
                  <a:gd name="T32" fmla="*/ 0 w 278"/>
                  <a:gd name="T33" fmla="*/ 0 h 782"/>
                  <a:gd name="T34" fmla="*/ 0 w 278"/>
                  <a:gd name="T35" fmla="*/ 0 h 782"/>
                  <a:gd name="T36" fmla="*/ 0 w 278"/>
                  <a:gd name="T37" fmla="*/ 0 h 782"/>
                  <a:gd name="T38" fmla="*/ 0 w 278"/>
                  <a:gd name="T39" fmla="*/ 0 h 782"/>
                  <a:gd name="T40" fmla="*/ 0 w 278"/>
                  <a:gd name="T41" fmla="*/ 0 h 782"/>
                  <a:gd name="T42" fmla="*/ 0 w 278"/>
                  <a:gd name="T43" fmla="*/ 0 h 782"/>
                  <a:gd name="T44" fmla="*/ 0 w 278"/>
                  <a:gd name="T45" fmla="*/ 0 h 782"/>
                  <a:gd name="T46" fmla="*/ 0 w 278"/>
                  <a:gd name="T47" fmla="*/ 0 h 782"/>
                  <a:gd name="T48" fmla="*/ 0 w 278"/>
                  <a:gd name="T49" fmla="*/ 0 h 782"/>
                  <a:gd name="T50" fmla="*/ 0 w 278"/>
                  <a:gd name="T51" fmla="*/ 0 h 782"/>
                  <a:gd name="T52" fmla="*/ 0 w 278"/>
                  <a:gd name="T53" fmla="*/ 0 h 782"/>
                  <a:gd name="T54" fmla="*/ 0 w 278"/>
                  <a:gd name="T55" fmla="*/ 0 h 782"/>
                  <a:gd name="T56" fmla="*/ 0 w 278"/>
                  <a:gd name="T57" fmla="*/ 0 h 782"/>
                  <a:gd name="T58" fmla="*/ 0 w 278"/>
                  <a:gd name="T59" fmla="*/ 0 h 782"/>
                  <a:gd name="T60" fmla="*/ 0 w 278"/>
                  <a:gd name="T61" fmla="*/ 0 h 782"/>
                  <a:gd name="T62" fmla="*/ 0 w 278"/>
                  <a:gd name="T63" fmla="*/ 0 h 782"/>
                  <a:gd name="T64" fmla="*/ 0 w 278"/>
                  <a:gd name="T65" fmla="*/ 0 h 782"/>
                  <a:gd name="T66" fmla="*/ 0 w 278"/>
                  <a:gd name="T67" fmla="*/ 0 h 782"/>
                  <a:gd name="T68" fmla="*/ 0 w 278"/>
                  <a:gd name="T69" fmla="*/ 0 h 782"/>
                  <a:gd name="T70" fmla="*/ 0 w 278"/>
                  <a:gd name="T71" fmla="*/ 0 h 782"/>
                  <a:gd name="T72" fmla="*/ 0 w 278"/>
                  <a:gd name="T73" fmla="*/ 0 h 782"/>
                  <a:gd name="T74" fmla="*/ 0 w 278"/>
                  <a:gd name="T75" fmla="*/ 0 h 782"/>
                  <a:gd name="T76" fmla="*/ 0 w 278"/>
                  <a:gd name="T77" fmla="*/ 0 h 782"/>
                  <a:gd name="T78" fmla="*/ 0 w 278"/>
                  <a:gd name="T79" fmla="*/ 0 h 782"/>
                  <a:gd name="T80" fmla="*/ 0 w 278"/>
                  <a:gd name="T81" fmla="*/ 0 h 782"/>
                  <a:gd name="T82" fmla="*/ 0 w 278"/>
                  <a:gd name="T83" fmla="*/ 0 h 782"/>
                  <a:gd name="T84" fmla="*/ 0 w 278"/>
                  <a:gd name="T85" fmla="*/ 0 h 782"/>
                  <a:gd name="T86" fmla="*/ 0 w 278"/>
                  <a:gd name="T87" fmla="*/ 0 h 782"/>
                  <a:gd name="T88" fmla="*/ 0 w 278"/>
                  <a:gd name="T89" fmla="*/ 0 h 782"/>
                  <a:gd name="T90" fmla="*/ 0 w 278"/>
                  <a:gd name="T91" fmla="*/ 0 h 782"/>
                  <a:gd name="T92" fmla="*/ 0 w 278"/>
                  <a:gd name="T93" fmla="*/ 0 h 782"/>
                  <a:gd name="T94" fmla="*/ 0 w 278"/>
                  <a:gd name="T95" fmla="*/ 0 h 782"/>
                  <a:gd name="T96" fmla="*/ 0 w 278"/>
                  <a:gd name="T97" fmla="*/ 0 h 782"/>
                  <a:gd name="T98" fmla="*/ 0 w 278"/>
                  <a:gd name="T99" fmla="*/ 0 h 782"/>
                  <a:gd name="T100" fmla="*/ 0 w 278"/>
                  <a:gd name="T101" fmla="*/ 0 h 782"/>
                  <a:gd name="T102" fmla="*/ 0 w 278"/>
                  <a:gd name="T103" fmla="*/ 0 h 782"/>
                  <a:gd name="T104" fmla="*/ 0 w 278"/>
                  <a:gd name="T105" fmla="*/ 0 h 782"/>
                  <a:gd name="T106" fmla="*/ 0 w 278"/>
                  <a:gd name="T107" fmla="*/ 0 h 782"/>
                  <a:gd name="T108" fmla="*/ 0 w 278"/>
                  <a:gd name="T109" fmla="*/ 0 h 782"/>
                  <a:gd name="T110" fmla="*/ 0 w 278"/>
                  <a:gd name="T111" fmla="*/ 0 h 782"/>
                  <a:gd name="T112" fmla="*/ 0 w 278"/>
                  <a:gd name="T113" fmla="*/ 0 h 782"/>
                  <a:gd name="T114" fmla="*/ 0 w 278"/>
                  <a:gd name="T115" fmla="*/ 0 h 782"/>
                  <a:gd name="T116" fmla="*/ 0 w 278"/>
                  <a:gd name="T117" fmla="*/ 0 h 7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2"/>
                  <a:gd name="T179" fmla="*/ 278 w 278"/>
                  <a:gd name="T180" fmla="*/ 782 h 7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2">
                    <a:moveTo>
                      <a:pt x="235" y="710"/>
                    </a:moveTo>
                    <a:lnTo>
                      <a:pt x="235" y="782"/>
                    </a:lnTo>
                    <a:lnTo>
                      <a:pt x="201" y="782"/>
                    </a:lnTo>
                    <a:lnTo>
                      <a:pt x="201" y="708"/>
                    </a:lnTo>
                    <a:lnTo>
                      <a:pt x="175" y="703"/>
                    </a:lnTo>
                    <a:lnTo>
                      <a:pt x="151" y="698"/>
                    </a:lnTo>
                    <a:lnTo>
                      <a:pt x="130" y="692"/>
                    </a:lnTo>
                    <a:lnTo>
                      <a:pt x="111" y="685"/>
                    </a:lnTo>
                    <a:lnTo>
                      <a:pt x="94" y="679"/>
                    </a:lnTo>
                    <a:lnTo>
                      <a:pt x="79" y="672"/>
                    </a:lnTo>
                    <a:lnTo>
                      <a:pt x="65" y="664"/>
                    </a:lnTo>
                    <a:lnTo>
                      <a:pt x="54" y="656"/>
                    </a:lnTo>
                    <a:lnTo>
                      <a:pt x="44" y="648"/>
                    </a:lnTo>
                    <a:lnTo>
                      <a:pt x="35" y="639"/>
                    </a:lnTo>
                    <a:lnTo>
                      <a:pt x="28" y="632"/>
                    </a:lnTo>
                    <a:lnTo>
                      <a:pt x="22" y="624"/>
                    </a:lnTo>
                    <a:lnTo>
                      <a:pt x="17" y="616"/>
                    </a:lnTo>
                    <a:lnTo>
                      <a:pt x="12" y="609"/>
                    </a:lnTo>
                    <a:lnTo>
                      <a:pt x="9" y="602"/>
                    </a:lnTo>
                    <a:lnTo>
                      <a:pt x="6" y="596"/>
                    </a:lnTo>
                    <a:lnTo>
                      <a:pt x="4" y="590"/>
                    </a:lnTo>
                    <a:lnTo>
                      <a:pt x="2" y="579"/>
                    </a:lnTo>
                    <a:lnTo>
                      <a:pt x="0" y="564"/>
                    </a:lnTo>
                    <a:lnTo>
                      <a:pt x="2" y="551"/>
                    </a:lnTo>
                    <a:lnTo>
                      <a:pt x="4" y="544"/>
                    </a:lnTo>
                    <a:lnTo>
                      <a:pt x="9" y="536"/>
                    </a:lnTo>
                    <a:lnTo>
                      <a:pt x="15" y="527"/>
                    </a:lnTo>
                    <a:lnTo>
                      <a:pt x="22" y="519"/>
                    </a:lnTo>
                    <a:lnTo>
                      <a:pt x="30" y="512"/>
                    </a:lnTo>
                    <a:lnTo>
                      <a:pt x="40" y="507"/>
                    </a:lnTo>
                    <a:lnTo>
                      <a:pt x="50" y="504"/>
                    </a:lnTo>
                    <a:lnTo>
                      <a:pt x="63" y="502"/>
                    </a:lnTo>
                    <a:lnTo>
                      <a:pt x="75" y="504"/>
                    </a:lnTo>
                    <a:lnTo>
                      <a:pt x="87" y="507"/>
                    </a:lnTo>
                    <a:lnTo>
                      <a:pt x="97" y="512"/>
                    </a:lnTo>
                    <a:lnTo>
                      <a:pt x="105" y="519"/>
                    </a:lnTo>
                    <a:lnTo>
                      <a:pt x="113" y="528"/>
                    </a:lnTo>
                    <a:lnTo>
                      <a:pt x="119" y="538"/>
                    </a:lnTo>
                    <a:lnTo>
                      <a:pt x="122" y="550"/>
                    </a:lnTo>
                    <a:lnTo>
                      <a:pt x="123" y="562"/>
                    </a:lnTo>
                    <a:lnTo>
                      <a:pt x="122" y="573"/>
                    </a:lnTo>
                    <a:lnTo>
                      <a:pt x="120" y="583"/>
                    </a:lnTo>
                    <a:lnTo>
                      <a:pt x="115" y="592"/>
                    </a:lnTo>
                    <a:lnTo>
                      <a:pt x="109" y="600"/>
                    </a:lnTo>
                    <a:lnTo>
                      <a:pt x="102" y="608"/>
                    </a:lnTo>
                    <a:lnTo>
                      <a:pt x="93" y="614"/>
                    </a:lnTo>
                    <a:lnTo>
                      <a:pt x="83" y="618"/>
                    </a:lnTo>
                    <a:lnTo>
                      <a:pt x="73" y="620"/>
                    </a:lnTo>
                    <a:lnTo>
                      <a:pt x="74" y="627"/>
                    </a:lnTo>
                    <a:lnTo>
                      <a:pt x="77" y="629"/>
                    </a:lnTo>
                    <a:lnTo>
                      <a:pt x="79" y="630"/>
                    </a:lnTo>
                    <a:lnTo>
                      <a:pt x="81" y="634"/>
                    </a:lnTo>
                    <a:lnTo>
                      <a:pt x="87" y="642"/>
                    </a:lnTo>
                    <a:lnTo>
                      <a:pt x="96" y="649"/>
                    </a:lnTo>
                    <a:lnTo>
                      <a:pt x="109" y="656"/>
                    </a:lnTo>
                    <a:lnTo>
                      <a:pt x="123" y="663"/>
                    </a:lnTo>
                    <a:lnTo>
                      <a:pt x="141" y="670"/>
                    </a:lnTo>
                    <a:lnTo>
                      <a:pt x="159" y="675"/>
                    </a:lnTo>
                    <a:lnTo>
                      <a:pt x="179" y="680"/>
                    </a:lnTo>
                    <a:lnTo>
                      <a:pt x="201" y="683"/>
                    </a:lnTo>
                    <a:lnTo>
                      <a:pt x="201" y="444"/>
                    </a:lnTo>
                    <a:lnTo>
                      <a:pt x="163" y="429"/>
                    </a:lnTo>
                    <a:lnTo>
                      <a:pt x="130" y="413"/>
                    </a:lnTo>
                    <a:lnTo>
                      <a:pt x="99" y="395"/>
                    </a:lnTo>
                    <a:lnTo>
                      <a:pt x="73" y="374"/>
                    </a:lnTo>
                    <a:lnTo>
                      <a:pt x="51" y="351"/>
                    </a:lnTo>
                    <a:lnTo>
                      <a:pt x="35" y="324"/>
                    </a:lnTo>
                    <a:lnTo>
                      <a:pt x="25" y="294"/>
                    </a:lnTo>
                    <a:lnTo>
                      <a:pt x="22" y="258"/>
                    </a:lnTo>
                    <a:lnTo>
                      <a:pt x="24" y="224"/>
                    </a:lnTo>
                    <a:lnTo>
                      <a:pt x="33" y="192"/>
                    </a:lnTo>
                    <a:lnTo>
                      <a:pt x="47" y="162"/>
                    </a:lnTo>
                    <a:lnTo>
                      <a:pt x="66" y="136"/>
                    </a:lnTo>
                    <a:lnTo>
                      <a:pt x="91" y="113"/>
                    </a:lnTo>
                    <a:lnTo>
                      <a:pt x="122" y="94"/>
                    </a:lnTo>
                    <a:lnTo>
                      <a:pt x="159" y="79"/>
                    </a:lnTo>
                    <a:lnTo>
                      <a:pt x="201" y="70"/>
                    </a:lnTo>
                    <a:lnTo>
                      <a:pt x="201" y="0"/>
                    </a:lnTo>
                    <a:lnTo>
                      <a:pt x="239" y="0"/>
                    </a:lnTo>
                    <a:lnTo>
                      <a:pt x="239" y="68"/>
                    </a:lnTo>
                    <a:lnTo>
                      <a:pt x="245" y="68"/>
                    </a:lnTo>
                    <a:lnTo>
                      <a:pt x="247" y="67"/>
                    </a:lnTo>
                    <a:lnTo>
                      <a:pt x="248" y="67"/>
                    </a:lnTo>
                    <a:lnTo>
                      <a:pt x="254" y="67"/>
                    </a:lnTo>
                    <a:lnTo>
                      <a:pt x="260" y="67"/>
                    </a:lnTo>
                    <a:lnTo>
                      <a:pt x="265" y="67"/>
                    </a:lnTo>
                    <a:lnTo>
                      <a:pt x="271" y="67"/>
                    </a:lnTo>
                    <a:lnTo>
                      <a:pt x="277" y="67"/>
                    </a:lnTo>
                    <a:lnTo>
                      <a:pt x="277" y="72"/>
                    </a:lnTo>
                    <a:lnTo>
                      <a:pt x="278" y="75"/>
                    </a:lnTo>
                    <a:lnTo>
                      <a:pt x="278" y="76"/>
                    </a:lnTo>
                    <a:lnTo>
                      <a:pt x="278" y="79"/>
                    </a:lnTo>
                    <a:lnTo>
                      <a:pt x="278" y="82"/>
                    </a:lnTo>
                    <a:lnTo>
                      <a:pt x="278" y="88"/>
                    </a:lnTo>
                    <a:lnTo>
                      <a:pt x="278" y="95"/>
                    </a:lnTo>
                    <a:lnTo>
                      <a:pt x="278" y="98"/>
                    </a:lnTo>
                    <a:lnTo>
                      <a:pt x="274" y="98"/>
                    </a:lnTo>
                    <a:lnTo>
                      <a:pt x="270" y="98"/>
                    </a:lnTo>
                    <a:lnTo>
                      <a:pt x="265" y="98"/>
                    </a:lnTo>
                    <a:lnTo>
                      <a:pt x="261" y="98"/>
                    </a:lnTo>
                    <a:lnTo>
                      <a:pt x="255" y="98"/>
                    </a:lnTo>
                    <a:lnTo>
                      <a:pt x="249" y="98"/>
                    </a:lnTo>
                    <a:lnTo>
                      <a:pt x="244" y="98"/>
                    </a:lnTo>
                    <a:lnTo>
                      <a:pt x="239" y="99"/>
                    </a:lnTo>
                    <a:lnTo>
                      <a:pt x="231" y="100"/>
                    </a:lnTo>
                    <a:lnTo>
                      <a:pt x="222" y="100"/>
                    </a:lnTo>
                    <a:lnTo>
                      <a:pt x="214" y="100"/>
                    </a:lnTo>
                    <a:lnTo>
                      <a:pt x="208" y="101"/>
                    </a:lnTo>
                    <a:lnTo>
                      <a:pt x="197" y="104"/>
                    </a:lnTo>
                    <a:lnTo>
                      <a:pt x="185" y="106"/>
                    </a:lnTo>
                    <a:lnTo>
                      <a:pt x="173" y="112"/>
                    </a:lnTo>
                    <a:lnTo>
                      <a:pt x="160" y="119"/>
                    </a:lnTo>
                    <a:lnTo>
                      <a:pt x="149" y="130"/>
                    </a:lnTo>
                    <a:lnTo>
                      <a:pt x="139" y="144"/>
                    </a:lnTo>
                    <a:lnTo>
                      <a:pt x="133" y="163"/>
                    </a:lnTo>
                    <a:lnTo>
                      <a:pt x="129" y="187"/>
                    </a:lnTo>
                    <a:lnTo>
                      <a:pt x="130" y="200"/>
                    </a:lnTo>
                    <a:lnTo>
                      <a:pt x="135" y="213"/>
                    </a:lnTo>
                    <a:lnTo>
                      <a:pt x="141" y="224"/>
                    </a:lnTo>
                    <a:lnTo>
                      <a:pt x="149" y="235"/>
                    </a:lnTo>
                    <a:lnTo>
                      <a:pt x="159" y="246"/>
                    </a:lnTo>
                    <a:lnTo>
                      <a:pt x="171" y="255"/>
                    </a:lnTo>
                    <a:lnTo>
                      <a:pt x="185" y="265"/>
                    </a:lnTo>
                    <a:lnTo>
                      <a:pt x="201" y="273"/>
                    </a:lnTo>
                    <a:lnTo>
                      <a:pt x="208" y="276"/>
                    </a:lnTo>
                    <a:lnTo>
                      <a:pt x="217" y="279"/>
                    </a:lnTo>
                    <a:lnTo>
                      <a:pt x="226" y="282"/>
                    </a:lnTo>
                    <a:lnTo>
                      <a:pt x="232" y="285"/>
                    </a:lnTo>
                    <a:lnTo>
                      <a:pt x="234" y="286"/>
                    </a:lnTo>
                    <a:lnTo>
                      <a:pt x="235" y="286"/>
                    </a:lnTo>
                    <a:lnTo>
                      <a:pt x="237" y="286"/>
                    </a:lnTo>
                    <a:lnTo>
                      <a:pt x="239" y="287"/>
                    </a:lnTo>
                    <a:lnTo>
                      <a:pt x="242" y="288"/>
                    </a:lnTo>
                    <a:lnTo>
                      <a:pt x="247" y="290"/>
                    </a:lnTo>
                    <a:lnTo>
                      <a:pt x="252" y="292"/>
                    </a:lnTo>
                    <a:lnTo>
                      <a:pt x="255" y="295"/>
                    </a:lnTo>
                    <a:lnTo>
                      <a:pt x="260" y="297"/>
                    </a:lnTo>
                    <a:lnTo>
                      <a:pt x="264" y="299"/>
                    </a:lnTo>
                    <a:lnTo>
                      <a:pt x="269" y="301"/>
                    </a:lnTo>
                    <a:lnTo>
                      <a:pt x="276" y="304"/>
                    </a:lnTo>
                    <a:lnTo>
                      <a:pt x="276" y="318"/>
                    </a:lnTo>
                    <a:lnTo>
                      <a:pt x="276" y="338"/>
                    </a:lnTo>
                    <a:lnTo>
                      <a:pt x="276" y="363"/>
                    </a:lnTo>
                    <a:lnTo>
                      <a:pt x="276" y="388"/>
                    </a:lnTo>
                    <a:lnTo>
                      <a:pt x="276" y="415"/>
                    </a:lnTo>
                    <a:lnTo>
                      <a:pt x="276" y="440"/>
                    </a:lnTo>
                    <a:lnTo>
                      <a:pt x="276" y="460"/>
                    </a:lnTo>
                    <a:lnTo>
                      <a:pt x="276" y="471"/>
                    </a:lnTo>
                    <a:lnTo>
                      <a:pt x="273" y="470"/>
                    </a:lnTo>
                    <a:lnTo>
                      <a:pt x="269" y="468"/>
                    </a:lnTo>
                    <a:lnTo>
                      <a:pt x="262" y="465"/>
                    </a:lnTo>
                    <a:lnTo>
                      <a:pt x="255" y="462"/>
                    </a:lnTo>
                    <a:lnTo>
                      <a:pt x="253" y="461"/>
                    </a:lnTo>
                    <a:lnTo>
                      <a:pt x="248" y="460"/>
                    </a:lnTo>
                    <a:lnTo>
                      <a:pt x="244" y="459"/>
                    </a:lnTo>
                    <a:lnTo>
                      <a:pt x="238" y="456"/>
                    </a:lnTo>
                    <a:lnTo>
                      <a:pt x="237" y="688"/>
                    </a:lnTo>
                    <a:lnTo>
                      <a:pt x="242" y="688"/>
                    </a:lnTo>
                    <a:lnTo>
                      <a:pt x="247" y="688"/>
                    </a:lnTo>
                    <a:lnTo>
                      <a:pt x="253" y="688"/>
                    </a:lnTo>
                    <a:lnTo>
                      <a:pt x="257" y="688"/>
                    </a:lnTo>
                    <a:lnTo>
                      <a:pt x="262" y="688"/>
                    </a:lnTo>
                    <a:lnTo>
                      <a:pt x="266" y="687"/>
                    </a:lnTo>
                    <a:lnTo>
                      <a:pt x="271" y="687"/>
                    </a:lnTo>
                    <a:lnTo>
                      <a:pt x="276" y="687"/>
                    </a:lnTo>
                    <a:lnTo>
                      <a:pt x="276" y="693"/>
                    </a:lnTo>
                    <a:lnTo>
                      <a:pt x="277" y="700"/>
                    </a:lnTo>
                    <a:lnTo>
                      <a:pt x="277" y="706"/>
                    </a:lnTo>
                    <a:lnTo>
                      <a:pt x="277" y="710"/>
                    </a:lnTo>
                    <a:lnTo>
                      <a:pt x="273" y="710"/>
                    </a:lnTo>
                    <a:lnTo>
                      <a:pt x="269" y="710"/>
                    </a:lnTo>
                    <a:lnTo>
                      <a:pt x="264" y="710"/>
                    </a:lnTo>
                    <a:lnTo>
                      <a:pt x="258" y="710"/>
                    </a:lnTo>
                    <a:lnTo>
                      <a:pt x="253" y="710"/>
                    </a:lnTo>
                    <a:lnTo>
                      <a:pt x="247" y="710"/>
                    </a:lnTo>
                    <a:lnTo>
                      <a:pt x="241" y="710"/>
                    </a:lnTo>
                    <a:lnTo>
                      <a:pt x="235" y="71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43" name="Freeform 80"/>
              <p:cNvSpPr>
                <a:spLocks/>
              </p:cNvSpPr>
              <p:nvPr/>
            </p:nvSpPr>
            <p:spPr bwMode="auto">
              <a:xfrm>
                <a:off x="1278" y="2787"/>
                <a:ext cx="13" cy="63"/>
              </a:xfrm>
              <a:custGeom>
                <a:avLst/>
                <a:gdLst>
                  <a:gd name="T0" fmla="*/ 0 w 38"/>
                  <a:gd name="T1" fmla="*/ 0 h 188"/>
                  <a:gd name="T2" fmla="*/ 0 w 38"/>
                  <a:gd name="T3" fmla="*/ 0 h 188"/>
                  <a:gd name="T4" fmla="*/ 0 w 38"/>
                  <a:gd name="T5" fmla="*/ 0 h 188"/>
                  <a:gd name="T6" fmla="*/ 0 w 38"/>
                  <a:gd name="T7" fmla="*/ 0 h 188"/>
                  <a:gd name="T8" fmla="*/ 0 w 38"/>
                  <a:gd name="T9" fmla="*/ 0 h 188"/>
                  <a:gd name="T10" fmla="*/ 0 w 38"/>
                  <a:gd name="T11" fmla="*/ 0 h 188"/>
                  <a:gd name="T12" fmla="*/ 0 w 38"/>
                  <a:gd name="T13" fmla="*/ 0 h 188"/>
                  <a:gd name="T14" fmla="*/ 0 w 38"/>
                  <a:gd name="T15" fmla="*/ 0 h 188"/>
                  <a:gd name="T16" fmla="*/ 0 w 38"/>
                  <a:gd name="T17" fmla="*/ 0 h 188"/>
                  <a:gd name="T18" fmla="*/ 0 w 38"/>
                  <a:gd name="T19" fmla="*/ 0 h 188"/>
                  <a:gd name="T20" fmla="*/ 0 w 38"/>
                  <a:gd name="T21" fmla="*/ 0 h 188"/>
                  <a:gd name="T22" fmla="*/ 0 w 38"/>
                  <a:gd name="T23" fmla="*/ 0 h 188"/>
                  <a:gd name="T24" fmla="*/ 0 w 38"/>
                  <a:gd name="T25" fmla="*/ 0 h 188"/>
                  <a:gd name="T26" fmla="*/ 0 w 38"/>
                  <a:gd name="T27" fmla="*/ 0 h 188"/>
                  <a:gd name="T28" fmla="*/ 0 w 38"/>
                  <a:gd name="T29" fmla="*/ 0 h 188"/>
                  <a:gd name="T30" fmla="*/ 0 w 38"/>
                  <a:gd name="T31" fmla="*/ 0 h 188"/>
                  <a:gd name="T32" fmla="*/ 0 w 38"/>
                  <a:gd name="T33" fmla="*/ 0 h 188"/>
                  <a:gd name="T34" fmla="*/ 0 w 38"/>
                  <a:gd name="T35" fmla="*/ 0 h 188"/>
                  <a:gd name="T36" fmla="*/ 0 w 38"/>
                  <a:gd name="T37" fmla="*/ 0 h 188"/>
                  <a:gd name="T38" fmla="*/ 0 w 38"/>
                  <a:gd name="T39" fmla="*/ 0 h 1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88"/>
                  <a:gd name="T62" fmla="*/ 38 w 38"/>
                  <a:gd name="T63" fmla="*/ 188 h 1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88">
                    <a:moveTo>
                      <a:pt x="38" y="188"/>
                    </a:moveTo>
                    <a:lnTo>
                      <a:pt x="38" y="0"/>
                    </a:lnTo>
                    <a:lnTo>
                      <a:pt x="33" y="0"/>
                    </a:lnTo>
                    <a:lnTo>
                      <a:pt x="29" y="0"/>
                    </a:lnTo>
                    <a:lnTo>
                      <a:pt x="24" y="0"/>
                    </a:lnTo>
                    <a:lnTo>
                      <a:pt x="21" y="0"/>
                    </a:lnTo>
                    <a:lnTo>
                      <a:pt x="16" y="0"/>
                    </a:lnTo>
                    <a:lnTo>
                      <a:pt x="10" y="0"/>
                    </a:lnTo>
                    <a:lnTo>
                      <a:pt x="5" y="0"/>
                    </a:lnTo>
                    <a:lnTo>
                      <a:pt x="1" y="0"/>
                    </a:lnTo>
                    <a:lnTo>
                      <a:pt x="0" y="83"/>
                    </a:lnTo>
                    <a:lnTo>
                      <a:pt x="0" y="174"/>
                    </a:lnTo>
                    <a:lnTo>
                      <a:pt x="4" y="175"/>
                    </a:lnTo>
                    <a:lnTo>
                      <a:pt x="8" y="178"/>
                    </a:lnTo>
                    <a:lnTo>
                      <a:pt x="14" y="180"/>
                    </a:lnTo>
                    <a:lnTo>
                      <a:pt x="20" y="181"/>
                    </a:lnTo>
                    <a:lnTo>
                      <a:pt x="25" y="183"/>
                    </a:lnTo>
                    <a:lnTo>
                      <a:pt x="31" y="186"/>
                    </a:lnTo>
                    <a:lnTo>
                      <a:pt x="34" y="187"/>
                    </a:lnTo>
                    <a:lnTo>
                      <a:pt x="38" y="18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44" name="Freeform 81"/>
              <p:cNvSpPr>
                <a:spLocks/>
              </p:cNvSpPr>
              <p:nvPr/>
            </p:nvSpPr>
            <p:spPr bwMode="auto">
              <a:xfrm>
                <a:off x="1303" y="2754"/>
                <a:ext cx="81" cy="236"/>
              </a:xfrm>
              <a:custGeom>
                <a:avLst/>
                <a:gdLst>
                  <a:gd name="T0" fmla="*/ 0 w 242"/>
                  <a:gd name="T1" fmla="*/ 0 h 708"/>
                  <a:gd name="T2" fmla="*/ 0 w 242"/>
                  <a:gd name="T3" fmla="*/ 0 h 708"/>
                  <a:gd name="T4" fmla="*/ 0 w 242"/>
                  <a:gd name="T5" fmla="*/ 0 h 708"/>
                  <a:gd name="T6" fmla="*/ 0 w 242"/>
                  <a:gd name="T7" fmla="*/ 0 h 708"/>
                  <a:gd name="T8" fmla="*/ 0 w 242"/>
                  <a:gd name="T9" fmla="*/ 0 h 708"/>
                  <a:gd name="T10" fmla="*/ 0 w 242"/>
                  <a:gd name="T11" fmla="*/ 0 h 708"/>
                  <a:gd name="T12" fmla="*/ 0 w 242"/>
                  <a:gd name="T13" fmla="*/ 0 h 708"/>
                  <a:gd name="T14" fmla="*/ 0 w 242"/>
                  <a:gd name="T15" fmla="*/ 0 h 708"/>
                  <a:gd name="T16" fmla="*/ 0 w 242"/>
                  <a:gd name="T17" fmla="*/ 0 h 708"/>
                  <a:gd name="T18" fmla="*/ 0 w 242"/>
                  <a:gd name="T19" fmla="*/ 0 h 708"/>
                  <a:gd name="T20" fmla="*/ 0 w 242"/>
                  <a:gd name="T21" fmla="*/ 0 h 708"/>
                  <a:gd name="T22" fmla="*/ 0 w 242"/>
                  <a:gd name="T23" fmla="*/ 0 h 708"/>
                  <a:gd name="T24" fmla="*/ 0 w 242"/>
                  <a:gd name="T25" fmla="*/ 0 h 708"/>
                  <a:gd name="T26" fmla="*/ 0 w 242"/>
                  <a:gd name="T27" fmla="*/ 0 h 708"/>
                  <a:gd name="T28" fmla="*/ 0 w 242"/>
                  <a:gd name="T29" fmla="*/ 0 h 708"/>
                  <a:gd name="T30" fmla="*/ 0 w 242"/>
                  <a:gd name="T31" fmla="*/ 0 h 708"/>
                  <a:gd name="T32" fmla="*/ 0 w 242"/>
                  <a:gd name="T33" fmla="*/ 0 h 708"/>
                  <a:gd name="T34" fmla="*/ 0 w 242"/>
                  <a:gd name="T35" fmla="*/ 0 h 708"/>
                  <a:gd name="T36" fmla="*/ 0 w 242"/>
                  <a:gd name="T37" fmla="*/ 0 h 708"/>
                  <a:gd name="T38" fmla="*/ 0 w 242"/>
                  <a:gd name="T39" fmla="*/ 0 h 708"/>
                  <a:gd name="T40" fmla="*/ 0 w 242"/>
                  <a:gd name="T41" fmla="*/ 0 h 708"/>
                  <a:gd name="T42" fmla="*/ 0 w 242"/>
                  <a:gd name="T43" fmla="*/ 0 h 708"/>
                  <a:gd name="T44" fmla="*/ 0 w 242"/>
                  <a:gd name="T45" fmla="*/ 0 h 708"/>
                  <a:gd name="T46" fmla="*/ 0 w 242"/>
                  <a:gd name="T47" fmla="*/ 0 h 708"/>
                  <a:gd name="T48" fmla="*/ 0 w 242"/>
                  <a:gd name="T49" fmla="*/ 0 h 708"/>
                  <a:gd name="T50" fmla="*/ 0 w 242"/>
                  <a:gd name="T51" fmla="*/ 0 h 708"/>
                  <a:gd name="T52" fmla="*/ 0 w 242"/>
                  <a:gd name="T53" fmla="*/ 0 h 708"/>
                  <a:gd name="T54" fmla="*/ 0 w 242"/>
                  <a:gd name="T55" fmla="*/ 0 h 708"/>
                  <a:gd name="T56" fmla="*/ 0 w 242"/>
                  <a:gd name="T57" fmla="*/ 0 h 708"/>
                  <a:gd name="T58" fmla="*/ 0 w 242"/>
                  <a:gd name="T59" fmla="*/ 0 h 708"/>
                  <a:gd name="T60" fmla="*/ 0 w 242"/>
                  <a:gd name="T61" fmla="*/ 0 h 708"/>
                  <a:gd name="T62" fmla="*/ 0 w 242"/>
                  <a:gd name="T63" fmla="*/ 0 h 708"/>
                  <a:gd name="T64" fmla="*/ 0 w 242"/>
                  <a:gd name="T65" fmla="*/ 0 h 708"/>
                  <a:gd name="T66" fmla="*/ 0 w 242"/>
                  <a:gd name="T67" fmla="*/ 0 h 708"/>
                  <a:gd name="T68" fmla="*/ 0 w 242"/>
                  <a:gd name="T69" fmla="*/ 0 h 708"/>
                  <a:gd name="T70" fmla="*/ 0 w 242"/>
                  <a:gd name="T71" fmla="*/ 0 h 708"/>
                  <a:gd name="T72" fmla="*/ 0 w 242"/>
                  <a:gd name="T73" fmla="*/ 0 h 708"/>
                  <a:gd name="T74" fmla="*/ 0 w 242"/>
                  <a:gd name="T75" fmla="*/ 0 h 708"/>
                  <a:gd name="T76" fmla="*/ 0 w 242"/>
                  <a:gd name="T77" fmla="*/ 0 h 708"/>
                  <a:gd name="T78" fmla="*/ 0 w 242"/>
                  <a:gd name="T79" fmla="*/ 0 h 708"/>
                  <a:gd name="T80" fmla="*/ 0 w 242"/>
                  <a:gd name="T81" fmla="*/ 0 h 708"/>
                  <a:gd name="T82" fmla="*/ 0 w 242"/>
                  <a:gd name="T83" fmla="*/ 0 h 708"/>
                  <a:gd name="T84" fmla="*/ 0 w 242"/>
                  <a:gd name="T85" fmla="*/ 0 h 708"/>
                  <a:gd name="T86" fmla="*/ 0 w 242"/>
                  <a:gd name="T87" fmla="*/ 0 h 708"/>
                  <a:gd name="T88" fmla="*/ 0 w 242"/>
                  <a:gd name="T89" fmla="*/ 0 h 708"/>
                  <a:gd name="T90" fmla="*/ 0 w 242"/>
                  <a:gd name="T91" fmla="*/ 0 h 708"/>
                  <a:gd name="T92" fmla="*/ 0 w 242"/>
                  <a:gd name="T93" fmla="*/ 0 h 708"/>
                  <a:gd name="T94" fmla="*/ 0 w 242"/>
                  <a:gd name="T95" fmla="*/ 0 h 708"/>
                  <a:gd name="T96" fmla="*/ 0 w 242"/>
                  <a:gd name="T97" fmla="*/ 0 h 708"/>
                  <a:gd name="T98" fmla="*/ 0 w 242"/>
                  <a:gd name="T99" fmla="*/ 0 h 708"/>
                  <a:gd name="T100" fmla="*/ 0 w 242"/>
                  <a:gd name="T101" fmla="*/ 0 h 708"/>
                  <a:gd name="T102" fmla="*/ 0 w 242"/>
                  <a:gd name="T103" fmla="*/ 0 h 708"/>
                  <a:gd name="T104" fmla="*/ 0 w 242"/>
                  <a:gd name="T105" fmla="*/ 0 h 708"/>
                  <a:gd name="T106" fmla="*/ 0 w 242"/>
                  <a:gd name="T107" fmla="*/ 0 h 708"/>
                  <a:gd name="T108" fmla="*/ 0 w 242"/>
                  <a:gd name="T109" fmla="*/ 0 h 708"/>
                  <a:gd name="T110" fmla="*/ 0 w 242"/>
                  <a:gd name="T111" fmla="*/ 0 h 708"/>
                  <a:gd name="T112" fmla="*/ 0 w 242"/>
                  <a:gd name="T113" fmla="*/ 0 h 708"/>
                  <a:gd name="T114" fmla="*/ 0 w 242"/>
                  <a:gd name="T115" fmla="*/ 0 h 7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2"/>
                  <a:gd name="T175" fmla="*/ 0 h 708"/>
                  <a:gd name="T176" fmla="*/ 242 w 242"/>
                  <a:gd name="T177" fmla="*/ 708 h 7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2" h="708">
                    <a:moveTo>
                      <a:pt x="2" y="60"/>
                    </a:moveTo>
                    <a:lnTo>
                      <a:pt x="2" y="0"/>
                    </a:lnTo>
                    <a:lnTo>
                      <a:pt x="42" y="0"/>
                    </a:lnTo>
                    <a:lnTo>
                      <a:pt x="42" y="70"/>
                    </a:lnTo>
                    <a:lnTo>
                      <a:pt x="83" y="78"/>
                    </a:lnTo>
                    <a:lnTo>
                      <a:pt x="118" y="89"/>
                    </a:lnTo>
                    <a:lnTo>
                      <a:pt x="146" y="104"/>
                    </a:lnTo>
                    <a:lnTo>
                      <a:pt x="168" y="121"/>
                    </a:lnTo>
                    <a:lnTo>
                      <a:pt x="184" y="140"/>
                    </a:lnTo>
                    <a:lnTo>
                      <a:pt x="194" y="160"/>
                    </a:lnTo>
                    <a:lnTo>
                      <a:pt x="201" y="180"/>
                    </a:lnTo>
                    <a:lnTo>
                      <a:pt x="202" y="200"/>
                    </a:lnTo>
                    <a:lnTo>
                      <a:pt x="201" y="213"/>
                    </a:lnTo>
                    <a:lnTo>
                      <a:pt x="197" y="224"/>
                    </a:lnTo>
                    <a:lnTo>
                      <a:pt x="192" y="234"/>
                    </a:lnTo>
                    <a:lnTo>
                      <a:pt x="185" y="243"/>
                    </a:lnTo>
                    <a:lnTo>
                      <a:pt x="176" y="251"/>
                    </a:lnTo>
                    <a:lnTo>
                      <a:pt x="165" y="256"/>
                    </a:lnTo>
                    <a:lnTo>
                      <a:pt x="155" y="260"/>
                    </a:lnTo>
                    <a:lnTo>
                      <a:pt x="142" y="261"/>
                    </a:lnTo>
                    <a:lnTo>
                      <a:pt x="130" y="260"/>
                    </a:lnTo>
                    <a:lnTo>
                      <a:pt x="118" y="256"/>
                    </a:lnTo>
                    <a:lnTo>
                      <a:pt x="108" y="251"/>
                    </a:lnTo>
                    <a:lnTo>
                      <a:pt x="99" y="243"/>
                    </a:lnTo>
                    <a:lnTo>
                      <a:pt x="92" y="235"/>
                    </a:lnTo>
                    <a:lnTo>
                      <a:pt x="86" y="225"/>
                    </a:lnTo>
                    <a:lnTo>
                      <a:pt x="83" y="214"/>
                    </a:lnTo>
                    <a:lnTo>
                      <a:pt x="82" y="201"/>
                    </a:lnTo>
                    <a:lnTo>
                      <a:pt x="83" y="191"/>
                    </a:lnTo>
                    <a:lnTo>
                      <a:pt x="85" y="181"/>
                    </a:lnTo>
                    <a:lnTo>
                      <a:pt x="90" y="172"/>
                    </a:lnTo>
                    <a:lnTo>
                      <a:pt x="96" y="164"/>
                    </a:lnTo>
                    <a:lnTo>
                      <a:pt x="101" y="157"/>
                    </a:lnTo>
                    <a:lnTo>
                      <a:pt x="109" y="151"/>
                    </a:lnTo>
                    <a:lnTo>
                      <a:pt x="118" y="146"/>
                    </a:lnTo>
                    <a:lnTo>
                      <a:pt x="129" y="143"/>
                    </a:lnTo>
                    <a:lnTo>
                      <a:pt x="129" y="139"/>
                    </a:lnTo>
                    <a:lnTo>
                      <a:pt x="129" y="136"/>
                    </a:lnTo>
                    <a:lnTo>
                      <a:pt x="129" y="135"/>
                    </a:lnTo>
                    <a:lnTo>
                      <a:pt x="128" y="132"/>
                    </a:lnTo>
                    <a:lnTo>
                      <a:pt x="120" y="125"/>
                    </a:lnTo>
                    <a:lnTo>
                      <a:pt x="110" y="118"/>
                    </a:lnTo>
                    <a:lnTo>
                      <a:pt x="100" y="114"/>
                    </a:lnTo>
                    <a:lnTo>
                      <a:pt x="89" y="109"/>
                    </a:lnTo>
                    <a:lnTo>
                      <a:pt x="76" y="106"/>
                    </a:lnTo>
                    <a:lnTo>
                      <a:pt x="64" y="104"/>
                    </a:lnTo>
                    <a:lnTo>
                      <a:pt x="51" y="101"/>
                    </a:lnTo>
                    <a:lnTo>
                      <a:pt x="40" y="101"/>
                    </a:lnTo>
                    <a:lnTo>
                      <a:pt x="40" y="325"/>
                    </a:lnTo>
                    <a:lnTo>
                      <a:pt x="59" y="332"/>
                    </a:lnTo>
                    <a:lnTo>
                      <a:pt x="78" y="340"/>
                    </a:lnTo>
                    <a:lnTo>
                      <a:pt x="98" y="346"/>
                    </a:lnTo>
                    <a:lnTo>
                      <a:pt x="116" y="354"/>
                    </a:lnTo>
                    <a:lnTo>
                      <a:pt x="133" y="362"/>
                    </a:lnTo>
                    <a:lnTo>
                      <a:pt x="151" y="371"/>
                    </a:lnTo>
                    <a:lnTo>
                      <a:pt x="167" y="380"/>
                    </a:lnTo>
                    <a:lnTo>
                      <a:pt x="180" y="390"/>
                    </a:lnTo>
                    <a:lnTo>
                      <a:pt x="194" y="400"/>
                    </a:lnTo>
                    <a:lnTo>
                      <a:pt x="207" y="413"/>
                    </a:lnTo>
                    <a:lnTo>
                      <a:pt x="217" y="425"/>
                    </a:lnTo>
                    <a:lnTo>
                      <a:pt x="225" y="440"/>
                    </a:lnTo>
                    <a:lnTo>
                      <a:pt x="233" y="454"/>
                    </a:lnTo>
                    <a:lnTo>
                      <a:pt x="237" y="471"/>
                    </a:lnTo>
                    <a:lnTo>
                      <a:pt x="241" y="489"/>
                    </a:lnTo>
                    <a:lnTo>
                      <a:pt x="242" y="508"/>
                    </a:lnTo>
                    <a:lnTo>
                      <a:pt x="242" y="527"/>
                    </a:lnTo>
                    <a:lnTo>
                      <a:pt x="240" y="545"/>
                    </a:lnTo>
                    <a:lnTo>
                      <a:pt x="237" y="563"/>
                    </a:lnTo>
                    <a:lnTo>
                      <a:pt x="233" y="580"/>
                    </a:lnTo>
                    <a:lnTo>
                      <a:pt x="227" y="597"/>
                    </a:lnTo>
                    <a:lnTo>
                      <a:pt x="220" y="612"/>
                    </a:lnTo>
                    <a:lnTo>
                      <a:pt x="211" y="627"/>
                    </a:lnTo>
                    <a:lnTo>
                      <a:pt x="201" y="641"/>
                    </a:lnTo>
                    <a:lnTo>
                      <a:pt x="188" y="654"/>
                    </a:lnTo>
                    <a:lnTo>
                      <a:pt x="175" y="665"/>
                    </a:lnTo>
                    <a:lnTo>
                      <a:pt x="159" y="675"/>
                    </a:lnTo>
                    <a:lnTo>
                      <a:pt x="140" y="684"/>
                    </a:lnTo>
                    <a:lnTo>
                      <a:pt x="118" y="693"/>
                    </a:lnTo>
                    <a:lnTo>
                      <a:pt x="96" y="699"/>
                    </a:lnTo>
                    <a:lnTo>
                      <a:pt x="70" y="705"/>
                    </a:lnTo>
                    <a:lnTo>
                      <a:pt x="42" y="708"/>
                    </a:lnTo>
                    <a:lnTo>
                      <a:pt x="41" y="706"/>
                    </a:lnTo>
                    <a:lnTo>
                      <a:pt x="41" y="702"/>
                    </a:lnTo>
                    <a:lnTo>
                      <a:pt x="41" y="699"/>
                    </a:lnTo>
                    <a:lnTo>
                      <a:pt x="41" y="694"/>
                    </a:lnTo>
                    <a:lnTo>
                      <a:pt x="41" y="691"/>
                    </a:lnTo>
                    <a:lnTo>
                      <a:pt x="41" y="688"/>
                    </a:lnTo>
                    <a:lnTo>
                      <a:pt x="41" y="683"/>
                    </a:lnTo>
                    <a:lnTo>
                      <a:pt x="41" y="680"/>
                    </a:lnTo>
                    <a:lnTo>
                      <a:pt x="59" y="674"/>
                    </a:lnTo>
                    <a:lnTo>
                      <a:pt x="74" y="666"/>
                    </a:lnTo>
                    <a:lnTo>
                      <a:pt x="86" y="656"/>
                    </a:lnTo>
                    <a:lnTo>
                      <a:pt x="97" y="645"/>
                    </a:lnTo>
                    <a:lnTo>
                      <a:pt x="105" y="633"/>
                    </a:lnTo>
                    <a:lnTo>
                      <a:pt x="110" y="618"/>
                    </a:lnTo>
                    <a:lnTo>
                      <a:pt x="114" y="602"/>
                    </a:lnTo>
                    <a:lnTo>
                      <a:pt x="115" y="585"/>
                    </a:lnTo>
                    <a:lnTo>
                      <a:pt x="114" y="568"/>
                    </a:lnTo>
                    <a:lnTo>
                      <a:pt x="109" y="552"/>
                    </a:lnTo>
                    <a:lnTo>
                      <a:pt x="102" y="537"/>
                    </a:lnTo>
                    <a:lnTo>
                      <a:pt x="94" y="525"/>
                    </a:lnTo>
                    <a:lnTo>
                      <a:pt x="82" y="512"/>
                    </a:lnTo>
                    <a:lnTo>
                      <a:pt x="69" y="502"/>
                    </a:lnTo>
                    <a:lnTo>
                      <a:pt x="53" y="492"/>
                    </a:lnTo>
                    <a:lnTo>
                      <a:pt x="35" y="483"/>
                    </a:lnTo>
                    <a:lnTo>
                      <a:pt x="30" y="482"/>
                    </a:lnTo>
                    <a:lnTo>
                      <a:pt x="27" y="481"/>
                    </a:lnTo>
                    <a:lnTo>
                      <a:pt x="22" y="479"/>
                    </a:lnTo>
                    <a:lnTo>
                      <a:pt x="18" y="478"/>
                    </a:lnTo>
                    <a:lnTo>
                      <a:pt x="13" y="475"/>
                    </a:lnTo>
                    <a:lnTo>
                      <a:pt x="9" y="474"/>
                    </a:lnTo>
                    <a:lnTo>
                      <a:pt x="4" y="472"/>
                    </a:lnTo>
                    <a:lnTo>
                      <a:pt x="0" y="471"/>
                    </a:lnTo>
                    <a:lnTo>
                      <a:pt x="0" y="387"/>
                    </a:lnTo>
                    <a:lnTo>
                      <a:pt x="1" y="252"/>
                    </a:lnTo>
                    <a:lnTo>
                      <a:pt x="2" y="125"/>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45" name="Freeform 82"/>
              <p:cNvSpPr>
                <a:spLocks/>
              </p:cNvSpPr>
              <p:nvPr/>
            </p:nvSpPr>
            <p:spPr bwMode="auto">
              <a:xfrm>
                <a:off x="1294" y="2897"/>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7"/>
                    </a:moveTo>
                    <a:lnTo>
                      <a:pt x="40" y="196"/>
                    </a:lnTo>
                    <a:lnTo>
                      <a:pt x="40" y="205"/>
                    </a:lnTo>
                    <a:lnTo>
                      <a:pt x="41" y="217"/>
                    </a:lnTo>
                    <a:lnTo>
                      <a:pt x="42" y="229"/>
                    </a:lnTo>
                    <a:lnTo>
                      <a:pt x="42" y="238"/>
                    </a:lnTo>
                    <a:lnTo>
                      <a:pt x="42" y="311"/>
                    </a:lnTo>
                    <a:lnTo>
                      <a:pt x="2" y="311"/>
                    </a:lnTo>
                    <a:lnTo>
                      <a:pt x="1" y="241"/>
                    </a:lnTo>
                    <a:lnTo>
                      <a:pt x="1" y="233"/>
                    </a:lnTo>
                    <a:lnTo>
                      <a:pt x="1" y="226"/>
                    </a:lnTo>
                    <a:lnTo>
                      <a:pt x="0" y="220"/>
                    </a:lnTo>
                    <a:lnTo>
                      <a:pt x="0" y="216"/>
                    </a:lnTo>
                    <a:lnTo>
                      <a:pt x="0" y="180"/>
                    </a:lnTo>
                    <a:lnTo>
                      <a:pt x="0" y="112"/>
                    </a:lnTo>
                    <a:lnTo>
                      <a:pt x="0" y="42"/>
                    </a:lnTo>
                    <a:lnTo>
                      <a:pt x="0" y="0"/>
                    </a:lnTo>
                    <a:lnTo>
                      <a:pt x="5" y="3"/>
                    </a:lnTo>
                    <a:lnTo>
                      <a:pt x="10" y="4"/>
                    </a:lnTo>
                    <a:lnTo>
                      <a:pt x="17" y="6"/>
                    </a:lnTo>
                    <a:lnTo>
                      <a:pt x="24" y="8"/>
                    </a:lnTo>
                    <a:lnTo>
                      <a:pt x="29" y="11"/>
                    </a:lnTo>
                    <a:lnTo>
                      <a:pt x="33" y="13"/>
                    </a:lnTo>
                    <a:lnTo>
                      <a:pt x="37" y="15"/>
                    </a:lnTo>
                    <a:lnTo>
                      <a:pt x="40" y="16"/>
                    </a:lnTo>
                    <a:lnTo>
                      <a:pt x="40" y="13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46" name="Freeform 83"/>
              <p:cNvSpPr>
                <a:spLocks/>
              </p:cNvSpPr>
              <p:nvPr/>
            </p:nvSpPr>
            <p:spPr bwMode="auto">
              <a:xfrm>
                <a:off x="1202" y="2741"/>
                <a:ext cx="93" cy="260"/>
              </a:xfrm>
              <a:custGeom>
                <a:avLst/>
                <a:gdLst>
                  <a:gd name="T0" fmla="*/ 0 w 278"/>
                  <a:gd name="T1" fmla="*/ 0 h 780"/>
                  <a:gd name="T2" fmla="*/ 0 w 278"/>
                  <a:gd name="T3" fmla="*/ 0 h 780"/>
                  <a:gd name="T4" fmla="*/ 0 w 278"/>
                  <a:gd name="T5" fmla="*/ 0 h 780"/>
                  <a:gd name="T6" fmla="*/ 0 w 278"/>
                  <a:gd name="T7" fmla="*/ 0 h 780"/>
                  <a:gd name="T8" fmla="*/ 0 w 278"/>
                  <a:gd name="T9" fmla="*/ 0 h 780"/>
                  <a:gd name="T10" fmla="*/ 0 w 278"/>
                  <a:gd name="T11" fmla="*/ 0 h 780"/>
                  <a:gd name="T12" fmla="*/ 0 w 278"/>
                  <a:gd name="T13" fmla="*/ 0 h 780"/>
                  <a:gd name="T14" fmla="*/ 0 w 278"/>
                  <a:gd name="T15" fmla="*/ 0 h 780"/>
                  <a:gd name="T16" fmla="*/ 0 w 278"/>
                  <a:gd name="T17" fmla="*/ 0 h 780"/>
                  <a:gd name="T18" fmla="*/ 0 w 278"/>
                  <a:gd name="T19" fmla="*/ 0 h 780"/>
                  <a:gd name="T20" fmla="*/ 0 w 278"/>
                  <a:gd name="T21" fmla="*/ 0 h 780"/>
                  <a:gd name="T22" fmla="*/ 0 w 278"/>
                  <a:gd name="T23" fmla="*/ 0 h 780"/>
                  <a:gd name="T24" fmla="*/ 0 w 278"/>
                  <a:gd name="T25" fmla="*/ 0 h 780"/>
                  <a:gd name="T26" fmla="*/ 0 w 278"/>
                  <a:gd name="T27" fmla="*/ 0 h 780"/>
                  <a:gd name="T28" fmla="*/ 0 w 278"/>
                  <a:gd name="T29" fmla="*/ 0 h 780"/>
                  <a:gd name="T30" fmla="*/ 0 w 278"/>
                  <a:gd name="T31" fmla="*/ 0 h 780"/>
                  <a:gd name="T32" fmla="*/ 0 w 278"/>
                  <a:gd name="T33" fmla="*/ 0 h 780"/>
                  <a:gd name="T34" fmla="*/ 0 w 278"/>
                  <a:gd name="T35" fmla="*/ 0 h 780"/>
                  <a:gd name="T36" fmla="*/ 0 w 278"/>
                  <a:gd name="T37" fmla="*/ 0 h 780"/>
                  <a:gd name="T38" fmla="*/ 0 w 278"/>
                  <a:gd name="T39" fmla="*/ 0 h 780"/>
                  <a:gd name="T40" fmla="*/ 0 w 278"/>
                  <a:gd name="T41" fmla="*/ 0 h 780"/>
                  <a:gd name="T42" fmla="*/ 0 w 278"/>
                  <a:gd name="T43" fmla="*/ 0 h 780"/>
                  <a:gd name="T44" fmla="*/ 0 w 278"/>
                  <a:gd name="T45" fmla="*/ 0 h 780"/>
                  <a:gd name="T46" fmla="*/ 0 w 278"/>
                  <a:gd name="T47" fmla="*/ 0 h 780"/>
                  <a:gd name="T48" fmla="*/ 0 w 278"/>
                  <a:gd name="T49" fmla="*/ 0 h 780"/>
                  <a:gd name="T50" fmla="*/ 0 w 278"/>
                  <a:gd name="T51" fmla="*/ 0 h 780"/>
                  <a:gd name="T52" fmla="*/ 0 w 278"/>
                  <a:gd name="T53" fmla="*/ 0 h 780"/>
                  <a:gd name="T54" fmla="*/ 0 w 278"/>
                  <a:gd name="T55" fmla="*/ 0 h 780"/>
                  <a:gd name="T56" fmla="*/ 0 w 278"/>
                  <a:gd name="T57" fmla="*/ 0 h 780"/>
                  <a:gd name="T58" fmla="*/ 0 w 278"/>
                  <a:gd name="T59" fmla="*/ 0 h 780"/>
                  <a:gd name="T60" fmla="*/ 0 w 278"/>
                  <a:gd name="T61" fmla="*/ 0 h 780"/>
                  <a:gd name="T62" fmla="*/ 0 w 278"/>
                  <a:gd name="T63" fmla="*/ 0 h 780"/>
                  <a:gd name="T64" fmla="*/ 0 w 278"/>
                  <a:gd name="T65" fmla="*/ 0 h 780"/>
                  <a:gd name="T66" fmla="*/ 0 w 278"/>
                  <a:gd name="T67" fmla="*/ 0 h 780"/>
                  <a:gd name="T68" fmla="*/ 0 w 278"/>
                  <a:gd name="T69" fmla="*/ 0 h 780"/>
                  <a:gd name="T70" fmla="*/ 0 w 278"/>
                  <a:gd name="T71" fmla="*/ 0 h 780"/>
                  <a:gd name="T72" fmla="*/ 0 w 278"/>
                  <a:gd name="T73" fmla="*/ 0 h 780"/>
                  <a:gd name="T74" fmla="*/ 0 w 278"/>
                  <a:gd name="T75" fmla="*/ 0 h 780"/>
                  <a:gd name="T76" fmla="*/ 0 w 278"/>
                  <a:gd name="T77" fmla="*/ 0 h 780"/>
                  <a:gd name="T78" fmla="*/ 0 w 278"/>
                  <a:gd name="T79" fmla="*/ 0 h 780"/>
                  <a:gd name="T80" fmla="*/ 0 w 278"/>
                  <a:gd name="T81" fmla="*/ 0 h 780"/>
                  <a:gd name="T82" fmla="*/ 0 w 278"/>
                  <a:gd name="T83" fmla="*/ 0 h 780"/>
                  <a:gd name="T84" fmla="*/ 0 w 278"/>
                  <a:gd name="T85" fmla="*/ 0 h 780"/>
                  <a:gd name="T86" fmla="*/ 0 w 278"/>
                  <a:gd name="T87" fmla="*/ 0 h 780"/>
                  <a:gd name="T88" fmla="*/ 0 w 278"/>
                  <a:gd name="T89" fmla="*/ 0 h 780"/>
                  <a:gd name="T90" fmla="*/ 0 w 278"/>
                  <a:gd name="T91" fmla="*/ 0 h 780"/>
                  <a:gd name="T92" fmla="*/ 0 w 278"/>
                  <a:gd name="T93" fmla="*/ 0 h 780"/>
                  <a:gd name="T94" fmla="*/ 0 w 278"/>
                  <a:gd name="T95" fmla="*/ 0 h 780"/>
                  <a:gd name="T96" fmla="*/ 0 w 278"/>
                  <a:gd name="T97" fmla="*/ 0 h 780"/>
                  <a:gd name="T98" fmla="*/ 0 w 278"/>
                  <a:gd name="T99" fmla="*/ 0 h 780"/>
                  <a:gd name="T100" fmla="*/ 0 w 278"/>
                  <a:gd name="T101" fmla="*/ 0 h 780"/>
                  <a:gd name="T102" fmla="*/ 0 w 278"/>
                  <a:gd name="T103" fmla="*/ 0 h 780"/>
                  <a:gd name="T104" fmla="*/ 0 w 278"/>
                  <a:gd name="T105" fmla="*/ 0 h 780"/>
                  <a:gd name="T106" fmla="*/ 0 w 278"/>
                  <a:gd name="T107" fmla="*/ 0 h 780"/>
                  <a:gd name="T108" fmla="*/ 0 w 278"/>
                  <a:gd name="T109" fmla="*/ 0 h 780"/>
                  <a:gd name="T110" fmla="*/ 0 w 278"/>
                  <a:gd name="T111" fmla="*/ 0 h 780"/>
                  <a:gd name="T112" fmla="*/ 0 w 278"/>
                  <a:gd name="T113" fmla="*/ 0 h 780"/>
                  <a:gd name="T114" fmla="*/ 0 w 278"/>
                  <a:gd name="T115" fmla="*/ 0 h 780"/>
                  <a:gd name="T116" fmla="*/ 0 w 278"/>
                  <a:gd name="T117" fmla="*/ 0 h 7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0"/>
                  <a:gd name="T179" fmla="*/ 278 w 278"/>
                  <a:gd name="T180" fmla="*/ 780 h 7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0">
                    <a:moveTo>
                      <a:pt x="236" y="709"/>
                    </a:moveTo>
                    <a:lnTo>
                      <a:pt x="236" y="780"/>
                    </a:lnTo>
                    <a:lnTo>
                      <a:pt x="202" y="780"/>
                    </a:lnTo>
                    <a:lnTo>
                      <a:pt x="202" y="706"/>
                    </a:lnTo>
                    <a:lnTo>
                      <a:pt x="175" y="702"/>
                    </a:lnTo>
                    <a:lnTo>
                      <a:pt x="151" y="697"/>
                    </a:lnTo>
                    <a:lnTo>
                      <a:pt x="131" y="692"/>
                    </a:lnTo>
                    <a:lnTo>
                      <a:pt x="111" y="685"/>
                    </a:lnTo>
                    <a:lnTo>
                      <a:pt x="94" y="678"/>
                    </a:lnTo>
                    <a:lnTo>
                      <a:pt x="79" y="670"/>
                    </a:lnTo>
                    <a:lnTo>
                      <a:pt x="66" y="663"/>
                    </a:lnTo>
                    <a:lnTo>
                      <a:pt x="54" y="655"/>
                    </a:lnTo>
                    <a:lnTo>
                      <a:pt x="45" y="647"/>
                    </a:lnTo>
                    <a:lnTo>
                      <a:pt x="36" y="639"/>
                    </a:lnTo>
                    <a:lnTo>
                      <a:pt x="29" y="631"/>
                    </a:lnTo>
                    <a:lnTo>
                      <a:pt x="22" y="623"/>
                    </a:lnTo>
                    <a:lnTo>
                      <a:pt x="18" y="615"/>
                    </a:lnTo>
                    <a:lnTo>
                      <a:pt x="13" y="609"/>
                    </a:lnTo>
                    <a:lnTo>
                      <a:pt x="10" y="602"/>
                    </a:lnTo>
                    <a:lnTo>
                      <a:pt x="6" y="595"/>
                    </a:lnTo>
                    <a:lnTo>
                      <a:pt x="5" y="590"/>
                    </a:lnTo>
                    <a:lnTo>
                      <a:pt x="3" y="577"/>
                    </a:lnTo>
                    <a:lnTo>
                      <a:pt x="0" y="564"/>
                    </a:lnTo>
                    <a:lnTo>
                      <a:pt x="3" y="549"/>
                    </a:lnTo>
                    <a:lnTo>
                      <a:pt x="5" y="542"/>
                    </a:lnTo>
                    <a:lnTo>
                      <a:pt x="10" y="535"/>
                    </a:lnTo>
                    <a:lnTo>
                      <a:pt x="15" y="527"/>
                    </a:lnTo>
                    <a:lnTo>
                      <a:pt x="22" y="519"/>
                    </a:lnTo>
                    <a:lnTo>
                      <a:pt x="30" y="512"/>
                    </a:lnTo>
                    <a:lnTo>
                      <a:pt x="40" y="506"/>
                    </a:lnTo>
                    <a:lnTo>
                      <a:pt x="51" y="502"/>
                    </a:lnTo>
                    <a:lnTo>
                      <a:pt x="63" y="501"/>
                    </a:lnTo>
                    <a:lnTo>
                      <a:pt x="76" y="502"/>
                    </a:lnTo>
                    <a:lnTo>
                      <a:pt x="87" y="505"/>
                    </a:lnTo>
                    <a:lnTo>
                      <a:pt x="98" y="511"/>
                    </a:lnTo>
                    <a:lnTo>
                      <a:pt x="106" y="519"/>
                    </a:lnTo>
                    <a:lnTo>
                      <a:pt x="114" y="527"/>
                    </a:lnTo>
                    <a:lnTo>
                      <a:pt x="119" y="537"/>
                    </a:lnTo>
                    <a:lnTo>
                      <a:pt x="123" y="548"/>
                    </a:lnTo>
                    <a:lnTo>
                      <a:pt x="124" y="560"/>
                    </a:lnTo>
                    <a:lnTo>
                      <a:pt x="123" y="572"/>
                    </a:lnTo>
                    <a:lnTo>
                      <a:pt x="121" y="582"/>
                    </a:lnTo>
                    <a:lnTo>
                      <a:pt x="116" y="591"/>
                    </a:lnTo>
                    <a:lnTo>
                      <a:pt x="109" y="599"/>
                    </a:lnTo>
                    <a:lnTo>
                      <a:pt x="102" y="606"/>
                    </a:lnTo>
                    <a:lnTo>
                      <a:pt x="93" y="612"/>
                    </a:lnTo>
                    <a:lnTo>
                      <a:pt x="84" y="617"/>
                    </a:lnTo>
                    <a:lnTo>
                      <a:pt x="74" y="619"/>
                    </a:lnTo>
                    <a:lnTo>
                      <a:pt x="75" y="627"/>
                    </a:lnTo>
                    <a:lnTo>
                      <a:pt x="77" y="629"/>
                    </a:lnTo>
                    <a:lnTo>
                      <a:pt x="79" y="629"/>
                    </a:lnTo>
                    <a:lnTo>
                      <a:pt x="82" y="632"/>
                    </a:lnTo>
                    <a:lnTo>
                      <a:pt x="87" y="640"/>
                    </a:lnTo>
                    <a:lnTo>
                      <a:pt x="97" y="648"/>
                    </a:lnTo>
                    <a:lnTo>
                      <a:pt x="109" y="656"/>
                    </a:lnTo>
                    <a:lnTo>
                      <a:pt x="124" y="663"/>
                    </a:lnTo>
                    <a:lnTo>
                      <a:pt x="141" y="668"/>
                    </a:lnTo>
                    <a:lnTo>
                      <a:pt x="159" y="674"/>
                    </a:lnTo>
                    <a:lnTo>
                      <a:pt x="180" y="678"/>
                    </a:lnTo>
                    <a:lnTo>
                      <a:pt x="202" y="682"/>
                    </a:lnTo>
                    <a:lnTo>
                      <a:pt x="202" y="442"/>
                    </a:lnTo>
                    <a:lnTo>
                      <a:pt x="164" y="428"/>
                    </a:lnTo>
                    <a:lnTo>
                      <a:pt x="131" y="411"/>
                    </a:lnTo>
                    <a:lnTo>
                      <a:pt x="100" y="393"/>
                    </a:lnTo>
                    <a:lnTo>
                      <a:pt x="74" y="373"/>
                    </a:lnTo>
                    <a:lnTo>
                      <a:pt x="52" y="349"/>
                    </a:lnTo>
                    <a:lnTo>
                      <a:pt x="36" y="322"/>
                    </a:lnTo>
                    <a:lnTo>
                      <a:pt x="26" y="292"/>
                    </a:lnTo>
                    <a:lnTo>
                      <a:pt x="22" y="256"/>
                    </a:lnTo>
                    <a:lnTo>
                      <a:pt x="24" y="222"/>
                    </a:lnTo>
                    <a:lnTo>
                      <a:pt x="34" y="191"/>
                    </a:lnTo>
                    <a:lnTo>
                      <a:pt x="47" y="161"/>
                    </a:lnTo>
                    <a:lnTo>
                      <a:pt x="67" y="135"/>
                    </a:lnTo>
                    <a:lnTo>
                      <a:pt x="92" y="111"/>
                    </a:lnTo>
                    <a:lnTo>
                      <a:pt x="123" y="93"/>
                    </a:lnTo>
                    <a:lnTo>
                      <a:pt x="159" y="79"/>
                    </a:lnTo>
                    <a:lnTo>
                      <a:pt x="202" y="70"/>
                    </a:lnTo>
                    <a:lnTo>
                      <a:pt x="202" y="0"/>
                    </a:lnTo>
                    <a:lnTo>
                      <a:pt x="239" y="0"/>
                    </a:lnTo>
                    <a:lnTo>
                      <a:pt x="239" y="67"/>
                    </a:lnTo>
                    <a:lnTo>
                      <a:pt x="244" y="66"/>
                    </a:lnTo>
                    <a:lnTo>
                      <a:pt x="246" y="66"/>
                    </a:lnTo>
                    <a:lnTo>
                      <a:pt x="249" y="66"/>
                    </a:lnTo>
                    <a:lnTo>
                      <a:pt x="254" y="66"/>
                    </a:lnTo>
                    <a:lnTo>
                      <a:pt x="260" y="66"/>
                    </a:lnTo>
                    <a:lnTo>
                      <a:pt x="266" y="65"/>
                    </a:lnTo>
                    <a:lnTo>
                      <a:pt x="272" y="65"/>
                    </a:lnTo>
                    <a:lnTo>
                      <a:pt x="277" y="65"/>
                    </a:lnTo>
                    <a:lnTo>
                      <a:pt x="277" y="71"/>
                    </a:lnTo>
                    <a:lnTo>
                      <a:pt x="278" y="73"/>
                    </a:lnTo>
                    <a:lnTo>
                      <a:pt x="278" y="74"/>
                    </a:lnTo>
                    <a:lnTo>
                      <a:pt x="278" y="77"/>
                    </a:lnTo>
                    <a:lnTo>
                      <a:pt x="278" y="81"/>
                    </a:lnTo>
                    <a:lnTo>
                      <a:pt x="278" y="86"/>
                    </a:lnTo>
                    <a:lnTo>
                      <a:pt x="278" y="93"/>
                    </a:lnTo>
                    <a:lnTo>
                      <a:pt x="278" y="97"/>
                    </a:lnTo>
                    <a:lnTo>
                      <a:pt x="275" y="97"/>
                    </a:lnTo>
                    <a:lnTo>
                      <a:pt x="270" y="97"/>
                    </a:lnTo>
                    <a:lnTo>
                      <a:pt x="266" y="97"/>
                    </a:lnTo>
                    <a:lnTo>
                      <a:pt x="261" y="97"/>
                    </a:lnTo>
                    <a:lnTo>
                      <a:pt x="255" y="97"/>
                    </a:lnTo>
                    <a:lnTo>
                      <a:pt x="250" y="97"/>
                    </a:lnTo>
                    <a:lnTo>
                      <a:pt x="244" y="98"/>
                    </a:lnTo>
                    <a:lnTo>
                      <a:pt x="239" y="98"/>
                    </a:lnTo>
                    <a:lnTo>
                      <a:pt x="231" y="99"/>
                    </a:lnTo>
                    <a:lnTo>
                      <a:pt x="222" y="100"/>
                    </a:lnTo>
                    <a:lnTo>
                      <a:pt x="214" y="100"/>
                    </a:lnTo>
                    <a:lnTo>
                      <a:pt x="209" y="100"/>
                    </a:lnTo>
                    <a:lnTo>
                      <a:pt x="197" y="102"/>
                    </a:lnTo>
                    <a:lnTo>
                      <a:pt x="186" y="106"/>
                    </a:lnTo>
                    <a:lnTo>
                      <a:pt x="173" y="111"/>
                    </a:lnTo>
                    <a:lnTo>
                      <a:pt x="161" y="118"/>
                    </a:lnTo>
                    <a:lnTo>
                      <a:pt x="149" y="129"/>
                    </a:lnTo>
                    <a:lnTo>
                      <a:pt x="140" y="144"/>
                    </a:lnTo>
                    <a:lnTo>
                      <a:pt x="133" y="163"/>
                    </a:lnTo>
                    <a:lnTo>
                      <a:pt x="130" y="186"/>
                    </a:lnTo>
                    <a:lnTo>
                      <a:pt x="131" y="199"/>
                    </a:lnTo>
                    <a:lnTo>
                      <a:pt x="135" y="211"/>
                    </a:lnTo>
                    <a:lnTo>
                      <a:pt x="141" y="223"/>
                    </a:lnTo>
                    <a:lnTo>
                      <a:pt x="149" y="234"/>
                    </a:lnTo>
                    <a:lnTo>
                      <a:pt x="159" y="245"/>
                    </a:lnTo>
                    <a:lnTo>
                      <a:pt x="172" y="254"/>
                    </a:lnTo>
                    <a:lnTo>
                      <a:pt x="186" y="264"/>
                    </a:lnTo>
                    <a:lnTo>
                      <a:pt x="202" y="272"/>
                    </a:lnTo>
                    <a:lnTo>
                      <a:pt x="209" y="275"/>
                    </a:lnTo>
                    <a:lnTo>
                      <a:pt x="218" y="278"/>
                    </a:lnTo>
                    <a:lnTo>
                      <a:pt x="226" y="281"/>
                    </a:lnTo>
                    <a:lnTo>
                      <a:pt x="233" y="283"/>
                    </a:lnTo>
                    <a:lnTo>
                      <a:pt x="235" y="284"/>
                    </a:lnTo>
                    <a:lnTo>
                      <a:pt x="236" y="284"/>
                    </a:lnTo>
                    <a:lnTo>
                      <a:pt x="237" y="285"/>
                    </a:lnTo>
                    <a:lnTo>
                      <a:pt x="239" y="285"/>
                    </a:lnTo>
                    <a:lnTo>
                      <a:pt x="243" y="286"/>
                    </a:lnTo>
                    <a:lnTo>
                      <a:pt x="247" y="289"/>
                    </a:lnTo>
                    <a:lnTo>
                      <a:pt x="252" y="292"/>
                    </a:lnTo>
                    <a:lnTo>
                      <a:pt x="255" y="293"/>
                    </a:lnTo>
                    <a:lnTo>
                      <a:pt x="260" y="295"/>
                    </a:lnTo>
                    <a:lnTo>
                      <a:pt x="265" y="298"/>
                    </a:lnTo>
                    <a:lnTo>
                      <a:pt x="269" y="301"/>
                    </a:lnTo>
                    <a:lnTo>
                      <a:pt x="276" y="303"/>
                    </a:lnTo>
                    <a:lnTo>
                      <a:pt x="276" y="318"/>
                    </a:lnTo>
                    <a:lnTo>
                      <a:pt x="276" y="338"/>
                    </a:lnTo>
                    <a:lnTo>
                      <a:pt x="276" y="362"/>
                    </a:lnTo>
                    <a:lnTo>
                      <a:pt x="276" y="386"/>
                    </a:lnTo>
                    <a:lnTo>
                      <a:pt x="276" y="413"/>
                    </a:lnTo>
                    <a:lnTo>
                      <a:pt x="276" y="438"/>
                    </a:lnTo>
                    <a:lnTo>
                      <a:pt x="276" y="458"/>
                    </a:lnTo>
                    <a:lnTo>
                      <a:pt x="276" y="469"/>
                    </a:lnTo>
                    <a:lnTo>
                      <a:pt x="274" y="468"/>
                    </a:lnTo>
                    <a:lnTo>
                      <a:pt x="269" y="466"/>
                    </a:lnTo>
                    <a:lnTo>
                      <a:pt x="262" y="464"/>
                    </a:lnTo>
                    <a:lnTo>
                      <a:pt x="255" y="462"/>
                    </a:lnTo>
                    <a:lnTo>
                      <a:pt x="253" y="460"/>
                    </a:lnTo>
                    <a:lnTo>
                      <a:pt x="249" y="459"/>
                    </a:lnTo>
                    <a:lnTo>
                      <a:pt x="244" y="457"/>
                    </a:lnTo>
                    <a:lnTo>
                      <a:pt x="238" y="456"/>
                    </a:lnTo>
                    <a:lnTo>
                      <a:pt x="237" y="686"/>
                    </a:lnTo>
                    <a:lnTo>
                      <a:pt x="243" y="687"/>
                    </a:lnTo>
                    <a:lnTo>
                      <a:pt x="247" y="687"/>
                    </a:lnTo>
                    <a:lnTo>
                      <a:pt x="253" y="687"/>
                    </a:lnTo>
                    <a:lnTo>
                      <a:pt x="258" y="686"/>
                    </a:lnTo>
                    <a:lnTo>
                      <a:pt x="262" y="686"/>
                    </a:lnTo>
                    <a:lnTo>
                      <a:pt x="267" y="685"/>
                    </a:lnTo>
                    <a:lnTo>
                      <a:pt x="272" y="685"/>
                    </a:lnTo>
                    <a:lnTo>
                      <a:pt x="276" y="685"/>
                    </a:lnTo>
                    <a:lnTo>
                      <a:pt x="276" y="692"/>
                    </a:lnTo>
                    <a:lnTo>
                      <a:pt x="277" y="698"/>
                    </a:lnTo>
                    <a:lnTo>
                      <a:pt x="277" y="704"/>
                    </a:lnTo>
                    <a:lnTo>
                      <a:pt x="277" y="709"/>
                    </a:lnTo>
                    <a:lnTo>
                      <a:pt x="274" y="709"/>
                    </a:lnTo>
                    <a:lnTo>
                      <a:pt x="269" y="710"/>
                    </a:lnTo>
                    <a:lnTo>
                      <a:pt x="265" y="710"/>
                    </a:lnTo>
                    <a:lnTo>
                      <a:pt x="259" y="710"/>
                    </a:lnTo>
                    <a:lnTo>
                      <a:pt x="253" y="710"/>
                    </a:lnTo>
                    <a:lnTo>
                      <a:pt x="247" y="710"/>
                    </a:lnTo>
                    <a:lnTo>
                      <a:pt x="242" y="709"/>
                    </a:lnTo>
                    <a:lnTo>
                      <a:pt x="236" y="70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47" name="Freeform 84"/>
              <p:cNvSpPr>
                <a:spLocks/>
              </p:cNvSpPr>
              <p:nvPr/>
            </p:nvSpPr>
            <p:spPr bwMode="auto">
              <a:xfrm>
                <a:off x="1269" y="2774"/>
                <a:ext cx="13" cy="62"/>
              </a:xfrm>
              <a:custGeom>
                <a:avLst/>
                <a:gdLst>
                  <a:gd name="T0" fmla="*/ 0 w 37"/>
                  <a:gd name="T1" fmla="*/ 0 h 187"/>
                  <a:gd name="T2" fmla="*/ 0 w 37"/>
                  <a:gd name="T3" fmla="*/ 0 h 187"/>
                  <a:gd name="T4" fmla="*/ 0 w 37"/>
                  <a:gd name="T5" fmla="*/ 0 h 187"/>
                  <a:gd name="T6" fmla="*/ 0 w 37"/>
                  <a:gd name="T7" fmla="*/ 0 h 187"/>
                  <a:gd name="T8" fmla="*/ 0 w 37"/>
                  <a:gd name="T9" fmla="*/ 0 h 187"/>
                  <a:gd name="T10" fmla="*/ 0 w 37"/>
                  <a:gd name="T11" fmla="*/ 0 h 187"/>
                  <a:gd name="T12" fmla="*/ 0 w 37"/>
                  <a:gd name="T13" fmla="*/ 0 h 187"/>
                  <a:gd name="T14" fmla="*/ 0 w 37"/>
                  <a:gd name="T15" fmla="*/ 0 h 187"/>
                  <a:gd name="T16" fmla="*/ 0 w 37"/>
                  <a:gd name="T17" fmla="*/ 0 h 187"/>
                  <a:gd name="T18" fmla="*/ 0 w 37"/>
                  <a:gd name="T19" fmla="*/ 0 h 187"/>
                  <a:gd name="T20" fmla="*/ 0 w 37"/>
                  <a:gd name="T21" fmla="*/ 0 h 187"/>
                  <a:gd name="T22" fmla="*/ 0 w 37"/>
                  <a:gd name="T23" fmla="*/ 0 h 187"/>
                  <a:gd name="T24" fmla="*/ 0 w 37"/>
                  <a:gd name="T25" fmla="*/ 0 h 187"/>
                  <a:gd name="T26" fmla="*/ 0 w 37"/>
                  <a:gd name="T27" fmla="*/ 0 h 187"/>
                  <a:gd name="T28" fmla="*/ 0 w 37"/>
                  <a:gd name="T29" fmla="*/ 0 h 187"/>
                  <a:gd name="T30" fmla="*/ 0 w 37"/>
                  <a:gd name="T31" fmla="*/ 0 h 187"/>
                  <a:gd name="T32" fmla="*/ 0 w 37"/>
                  <a:gd name="T33" fmla="*/ 0 h 187"/>
                  <a:gd name="T34" fmla="*/ 0 w 37"/>
                  <a:gd name="T35" fmla="*/ 0 h 187"/>
                  <a:gd name="T36" fmla="*/ 0 w 37"/>
                  <a:gd name="T37" fmla="*/ 0 h 187"/>
                  <a:gd name="T38" fmla="*/ 0 w 37"/>
                  <a:gd name="T39" fmla="*/ 0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
                  <a:gd name="T61" fmla="*/ 0 h 187"/>
                  <a:gd name="T62" fmla="*/ 37 w 37"/>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 h="187">
                    <a:moveTo>
                      <a:pt x="37" y="187"/>
                    </a:moveTo>
                    <a:lnTo>
                      <a:pt x="37" y="1"/>
                    </a:lnTo>
                    <a:lnTo>
                      <a:pt x="33" y="1"/>
                    </a:lnTo>
                    <a:lnTo>
                      <a:pt x="28" y="0"/>
                    </a:lnTo>
                    <a:lnTo>
                      <a:pt x="24" y="0"/>
                    </a:lnTo>
                    <a:lnTo>
                      <a:pt x="20" y="0"/>
                    </a:lnTo>
                    <a:lnTo>
                      <a:pt x="16" y="0"/>
                    </a:lnTo>
                    <a:lnTo>
                      <a:pt x="10" y="0"/>
                    </a:lnTo>
                    <a:lnTo>
                      <a:pt x="4" y="1"/>
                    </a:lnTo>
                    <a:lnTo>
                      <a:pt x="0" y="1"/>
                    </a:lnTo>
                    <a:lnTo>
                      <a:pt x="0" y="84"/>
                    </a:lnTo>
                    <a:lnTo>
                      <a:pt x="0" y="174"/>
                    </a:lnTo>
                    <a:lnTo>
                      <a:pt x="3" y="175"/>
                    </a:lnTo>
                    <a:lnTo>
                      <a:pt x="8" y="177"/>
                    </a:lnTo>
                    <a:lnTo>
                      <a:pt x="12" y="179"/>
                    </a:lnTo>
                    <a:lnTo>
                      <a:pt x="19" y="182"/>
                    </a:lnTo>
                    <a:lnTo>
                      <a:pt x="25" y="184"/>
                    </a:lnTo>
                    <a:lnTo>
                      <a:pt x="29" y="185"/>
                    </a:lnTo>
                    <a:lnTo>
                      <a:pt x="34" y="186"/>
                    </a:lnTo>
                    <a:lnTo>
                      <a:pt x="37" y="18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48" name="Freeform 85"/>
              <p:cNvSpPr>
                <a:spLocks/>
              </p:cNvSpPr>
              <p:nvPr/>
            </p:nvSpPr>
            <p:spPr bwMode="auto">
              <a:xfrm>
                <a:off x="1294" y="2741"/>
                <a:ext cx="81" cy="235"/>
              </a:xfrm>
              <a:custGeom>
                <a:avLst/>
                <a:gdLst>
                  <a:gd name="T0" fmla="*/ 0 w 243"/>
                  <a:gd name="T1" fmla="*/ 0 h 706"/>
                  <a:gd name="T2" fmla="*/ 0 w 243"/>
                  <a:gd name="T3" fmla="*/ 0 h 706"/>
                  <a:gd name="T4" fmla="*/ 0 w 243"/>
                  <a:gd name="T5" fmla="*/ 0 h 706"/>
                  <a:gd name="T6" fmla="*/ 0 w 243"/>
                  <a:gd name="T7" fmla="*/ 0 h 706"/>
                  <a:gd name="T8" fmla="*/ 0 w 243"/>
                  <a:gd name="T9" fmla="*/ 0 h 706"/>
                  <a:gd name="T10" fmla="*/ 0 w 243"/>
                  <a:gd name="T11" fmla="*/ 0 h 706"/>
                  <a:gd name="T12" fmla="*/ 0 w 243"/>
                  <a:gd name="T13" fmla="*/ 0 h 706"/>
                  <a:gd name="T14" fmla="*/ 0 w 243"/>
                  <a:gd name="T15" fmla="*/ 0 h 706"/>
                  <a:gd name="T16" fmla="*/ 0 w 243"/>
                  <a:gd name="T17" fmla="*/ 0 h 706"/>
                  <a:gd name="T18" fmla="*/ 0 w 243"/>
                  <a:gd name="T19" fmla="*/ 0 h 706"/>
                  <a:gd name="T20" fmla="*/ 0 w 243"/>
                  <a:gd name="T21" fmla="*/ 0 h 706"/>
                  <a:gd name="T22" fmla="*/ 0 w 243"/>
                  <a:gd name="T23" fmla="*/ 0 h 706"/>
                  <a:gd name="T24" fmla="*/ 0 w 243"/>
                  <a:gd name="T25" fmla="*/ 0 h 706"/>
                  <a:gd name="T26" fmla="*/ 0 w 243"/>
                  <a:gd name="T27" fmla="*/ 0 h 706"/>
                  <a:gd name="T28" fmla="*/ 0 w 243"/>
                  <a:gd name="T29" fmla="*/ 0 h 706"/>
                  <a:gd name="T30" fmla="*/ 0 w 243"/>
                  <a:gd name="T31" fmla="*/ 0 h 706"/>
                  <a:gd name="T32" fmla="*/ 0 w 243"/>
                  <a:gd name="T33" fmla="*/ 0 h 706"/>
                  <a:gd name="T34" fmla="*/ 0 w 243"/>
                  <a:gd name="T35" fmla="*/ 0 h 706"/>
                  <a:gd name="T36" fmla="*/ 0 w 243"/>
                  <a:gd name="T37" fmla="*/ 0 h 706"/>
                  <a:gd name="T38" fmla="*/ 0 w 243"/>
                  <a:gd name="T39" fmla="*/ 0 h 706"/>
                  <a:gd name="T40" fmla="*/ 0 w 243"/>
                  <a:gd name="T41" fmla="*/ 0 h 706"/>
                  <a:gd name="T42" fmla="*/ 0 w 243"/>
                  <a:gd name="T43" fmla="*/ 0 h 706"/>
                  <a:gd name="T44" fmla="*/ 0 w 243"/>
                  <a:gd name="T45" fmla="*/ 0 h 706"/>
                  <a:gd name="T46" fmla="*/ 0 w 243"/>
                  <a:gd name="T47" fmla="*/ 0 h 706"/>
                  <a:gd name="T48" fmla="*/ 0 w 243"/>
                  <a:gd name="T49" fmla="*/ 0 h 706"/>
                  <a:gd name="T50" fmla="*/ 0 w 243"/>
                  <a:gd name="T51" fmla="*/ 0 h 706"/>
                  <a:gd name="T52" fmla="*/ 0 w 243"/>
                  <a:gd name="T53" fmla="*/ 0 h 706"/>
                  <a:gd name="T54" fmla="*/ 0 w 243"/>
                  <a:gd name="T55" fmla="*/ 0 h 706"/>
                  <a:gd name="T56" fmla="*/ 0 w 243"/>
                  <a:gd name="T57" fmla="*/ 0 h 706"/>
                  <a:gd name="T58" fmla="*/ 0 w 243"/>
                  <a:gd name="T59" fmla="*/ 0 h 706"/>
                  <a:gd name="T60" fmla="*/ 0 w 243"/>
                  <a:gd name="T61" fmla="*/ 0 h 706"/>
                  <a:gd name="T62" fmla="*/ 0 w 243"/>
                  <a:gd name="T63" fmla="*/ 0 h 706"/>
                  <a:gd name="T64" fmla="*/ 0 w 243"/>
                  <a:gd name="T65" fmla="*/ 0 h 706"/>
                  <a:gd name="T66" fmla="*/ 0 w 243"/>
                  <a:gd name="T67" fmla="*/ 0 h 706"/>
                  <a:gd name="T68" fmla="*/ 0 w 243"/>
                  <a:gd name="T69" fmla="*/ 0 h 706"/>
                  <a:gd name="T70" fmla="*/ 0 w 243"/>
                  <a:gd name="T71" fmla="*/ 0 h 706"/>
                  <a:gd name="T72" fmla="*/ 0 w 243"/>
                  <a:gd name="T73" fmla="*/ 0 h 706"/>
                  <a:gd name="T74" fmla="*/ 0 w 243"/>
                  <a:gd name="T75" fmla="*/ 0 h 706"/>
                  <a:gd name="T76" fmla="*/ 0 w 243"/>
                  <a:gd name="T77" fmla="*/ 0 h 706"/>
                  <a:gd name="T78" fmla="*/ 0 w 243"/>
                  <a:gd name="T79" fmla="*/ 0 h 706"/>
                  <a:gd name="T80" fmla="*/ 0 w 243"/>
                  <a:gd name="T81" fmla="*/ 0 h 706"/>
                  <a:gd name="T82" fmla="*/ 0 w 243"/>
                  <a:gd name="T83" fmla="*/ 0 h 706"/>
                  <a:gd name="T84" fmla="*/ 0 w 243"/>
                  <a:gd name="T85" fmla="*/ 0 h 706"/>
                  <a:gd name="T86" fmla="*/ 0 w 243"/>
                  <a:gd name="T87" fmla="*/ 0 h 706"/>
                  <a:gd name="T88" fmla="*/ 0 w 243"/>
                  <a:gd name="T89" fmla="*/ 0 h 706"/>
                  <a:gd name="T90" fmla="*/ 0 w 243"/>
                  <a:gd name="T91" fmla="*/ 0 h 706"/>
                  <a:gd name="T92" fmla="*/ 0 w 243"/>
                  <a:gd name="T93" fmla="*/ 0 h 706"/>
                  <a:gd name="T94" fmla="*/ 0 w 243"/>
                  <a:gd name="T95" fmla="*/ 0 h 706"/>
                  <a:gd name="T96" fmla="*/ 0 w 243"/>
                  <a:gd name="T97" fmla="*/ 0 h 706"/>
                  <a:gd name="T98" fmla="*/ 0 w 243"/>
                  <a:gd name="T99" fmla="*/ 0 h 706"/>
                  <a:gd name="T100" fmla="*/ 0 w 243"/>
                  <a:gd name="T101" fmla="*/ 0 h 706"/>
                  <a:gd name="T102" fmla="*/ 0 w 243"/>
                  <a:gd name="T103" fmla="*/ 0 h 706"/>
                  <a:gd name="T104" fmla="*/ 0 w 243"/>
                  <a:gd name="T105" fmla="*/ 0 h 706"/>
                  <a:gd name="T106" fmla="*/ 0 w 243"/>
                  <a:gd name="T107" fmla="*/ 0 h 706"/>
                  <a:gd name="T108" fmla="*/ 0 w 243"/>
                  <a:gd name="T109" fmla="*/ 0 h 706"/>
                  <a:gd name="T110" fmla="*/ 0 w 243"/>
                  <a:gd name="T111" fmla="*/ 0 h 706"/>
                  <a:gd name="T112" fmla="*/ 0 w 243"/>
                  <a:gd name="T113" fmla="*/ 0 h 706"/>
                  <a:gd name="T114" fmla="*/ 0 w 243"/>
                  <a:gd name="T115" fmla="*/ 0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3"/>
                  <a:gd name="T175" fmla="*/ 0 h 706"/>
                  <a:gd name="T176" fmla="*/ 243 w 243"/>
                  <a:gd name="T177" fmla="*/ 706 h 7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3" h="706">
                    <a:moveTo>
                      <a:pt x="2" y="60"/>
                    </a:moveTo>
                    <a:lnTo>
                      <a:pt x="2" y="0"/>
                    </a:lnTo>
                    <a:lnTo>
                      <a:pt x="42" y="0"/>
                    </a:lnTo>
                    <a:lnTo>
                      <a:pt x="42" y="69"/>
                    </a:lnTo>
                    <a:lnTo>
                      <a:pt x="84" y="76"/>
                    </a:lnTo>
                    <a:lnTo>
                      <a:pt x="119" y="88"/>
                    </a:lnTo>
                    <a:lnTo>
                      <a:pt x="146" y="102"/>
                    </a:lnTo>
                    <a:lnTo>
                      <a:pt x="168" y="120"/>
                    </a:lnTo>
                    <a:lnTo>
                      <a:pt x="184" y="139"/>
                    </a:lnTo>
                    <a:lnTo>
                      <a:pt x="195" y="159"/>
                    </a:lnTo>
                    <a:lnTo>
                      <a:pt x="201" y="180"/>
                    </a:lnTo>
                    <a:lnTo>
                      <a:pt x="203" y="200"/>
                    </a:lnTo>
                    <a:lnTo>
                      <a:pt x="201" y="212"/>
                    </a:lnTo>
                    <a:lnTo>
                      <a:pt x="198" y="223"/>
                    </a:lnTo>
                    <a:lnTo>
                      <a:pt x="192" y="234"/>
                    </a:lnTo>
                    <a:lnTo>
                      <a:pt x="185" y="243"/>
                    </a:lnTo>
                    <a:lnTo>
                      <a:pt x="176" y="250"/>
                    </a:lnTo>
                    <a:lnTo>
                      <a:pt x="166" y="256"/>
                    </a:lnTo>
                    <a:lnTo>
                      <a:pt x="156" y="259"/>
                    </a:lnTo>
                    <a:lnTo>
                      <a:pt x="143" y="261"/>
                    </a:lnTo>
                    <a:lnTo>
                      <a:pt x="130" y="259"/>
                    </a:lnTo>
                    <a:lnTo>
                      <a:pt x="119" y="256"/>
                    </a:lnTo>
                    <a:lnTo>
                      <a:pt x="109" y="250"/>
                    </a:lnTo>
                    <a:lnTo>
                      <a:pt x="100" y="243"/>
                    </a:lnTo>
                    <a:lnTo>
                      <a:pt x="93" y="235"/>
                    </a:lnTo>
                    <a:lnTo>
                      <a:pt x="87" y="225"/>
                    </a:lnTo>
                    <a:lnTo>
                      <a:pt x="84" y="213"/>
                    </a:lnTo>
                    <a:lnTo>
                      <a:pt x="82" y="201"/>
                    </a:lnTo>
                    <a:lnTo>
                      <a:pt x="84" y="191"/>
                    </a:lnTo>
                    <a:lnTo>
                      <a:pt x="86" y="181"/>
                    </a:lnTo>
                    <a:lnTo>
                      <a:pt x="90" y="171"/>
                    </a:lnTo>
                    <a:lnTo>
                      <a:pt x="96" y="163"/>
                    </a:lnTo>
                    <a:lnTo>
                      <a:pt x="102" y="156"/>
                    </a:lnTo>
                    <a:lnTo>
                      <a:pt x="110" y="150"/>
                    </a:lnTo>
                    <a:lnTo>
                      <a:pt x="119" y="146"/>
                    </a:lnTo>
                    <a:lnTo>
                      <a:pt x="129" y="143"/>
                    </a:lnTo>
                    <a:lnTo>
                      <a:pt x="129" y="138"/>
                    </a:lnTo>
                    <a:lnTo>
                      <a:pt x="129" y="136"/>
                    </a:lnTo>
                    <a:lnTo>
                      <a:pt x="129" y="135"/>
                    </a:lnTo>
                    <a:lnTo>
                      <a:pt x="128" y="130"/>
                    </a:lnTo>
                    <a:lnTo>
                      <a:pt x="120" y="124"/>
                    </a:lnTo>
                    <a:lnTo>
                      <a:pt x="111" y="117"/>
                    </a:lnTo>
                    <a:lnTo>
                      <a:pt x="101" y="112"/>
                    </a:lnTo>
                    <a:lnTo>
                      <a:pt x="89" y="108"/>
                    </a:lnTo>
                    <a:lnTo>
                      <a:pt x="77" y="104"/>
                    </a:lnTo>
                    <a:lnTo>
                      <a:pt x="64" y="102"/>
                    </a:lnTo>
                    <a:lnTo>
                      <a:pt x="52" y="100"/>
                    </a:lnTo>
                    <a:lnTo>
                      <a:pt x="40" y="100"/>
                    </a:lnTo>
                    <a:lnTo>
                      <a:pt x="40" y="323"/>
                    </a:lnTo>
                    <a:lnTo>
                      <a:pt x="60" y="330"/>
                    </a:lnTo>
                    <a:lnTo>
                      <a:pt x="79" y="338"/>
                    </a:lnTo>
                    <a:lnTo>
                      <a:pt x="98" y="346"/>
                    </a:lnTo>
                    <a:lnTo>
                      <a:pt x="117" y="353"/>
                    </a:lnTo>
                    <a:lnTo>
                      <a:pt x="134" y="362"/>
                    </a:lnTo>
                    <a:lnTo>
                      <a:pt x="151" y="371"/>
                    </a:lnTo>
                    <a:lnTo>
                      <a:pt x="167" y="380"/>
                    </a:lnTo>
                    <a:lnTo>
                      <a:pt x="181" y="390"/>
                    </a:lnTo>
                    <a:lnTo>
                      <a:pt x="195" y="400"/>
                    </a:lnTo>
                    <a:lnTo>
                      <a:pt x="207" y="412"/>
                    </a:lnTo>
                    <a:lnTo>
                      <a:pt x="217" y="424"/>
                    </a:lnTo>
                    <a:lnTo>
                      <a:pt x="225" y="439"/>
                    </a:lnTo>
                    <a:lnTo>
                      <a:pt x="233" y="454"/>
                    </a:lnTo>
                    <a:lnTo>
                      <a:pt x="238" y="471"/>
                    </a:lnTo>
                    <a:lnTo>
                      <a:pt x="241" y="488"/>
                    </a:lnTo>
                    <a:lnTo>
                      <a:pt x="243" y="508"/>
                    </a:lnTo>
                    <a:lnTo>
                      <a:pt x="243" y="527"/>
                    </a:lnTo>
                    <a:lnTo>
                      <a:pt x="240" y="545"/>
                    </a:lnTo>
                    <a:lnTo>
                      <a:pt x="238" y="563"/>
                    </a:lnTo>
                    <a:lnTo>
                      <a:pt x="233" y="579"/>
                    </a:lnTo>
                    <a:lnTo>
                      <a:pt x="228" y="596"/>
                    </a:lnTo>
                    <a:lnTo>
                      <a:pt x="221" y="612"/>
                    </a:lnTo>
                    <a:lnTo>
                      <a:pt x="212" y="627"/>
                    </a:lnTo>
                    <a:lnTo>
                      <a:pt x="201" y="640"/>
                    </a:lnTo>
                    <a:lnTo>
                      <a:pt x="189" y="652"/>
                    </a:lnTo>
                    <a:lnTo>
                      <a:pt x="175" y="664"/>
                    </a:lnTo>
                    <a:lnTo>
                      <a:pt x="159" y="675"/>
                    </a:lnTo>
                    <a:lnTo>
                      <a:pt x="141" y="684"/>
                    </a:lnTo>
                    <a:lnTo>
                      <a:pt x="119" y="692"/>
                    </a:lnTo>
                    <a:lnTo>
                      <a:pt x="96" y="697"/>
                    </a:lnTo>
                    <a:lnTo>
                      <a:pt x="71" y="703"/>
                    </a:lnTo>
                    <a:lnTo>
                      <a:pt x="42" y="706"/>
                    </a:lnTo>
                    <a:lnTo>
                      <a:pt x="41" y="704"/>
                    </a:lnTo>
                    <a:lnTo>
                      <a:pt x="41" y="702"/>
                    </a:lnTo>
                    <a:lnTo>
                      <a:pt x="41" y="698"/>
                    </a:lnTo>
                    <a:lnTo>
                      <a:pt x="41" y="694"/>
                    </a:lnTo>
                    <a:lnTo>
                      <a:pt x="41" y="691"/>
                    </a:lnTo>
                    <a:lnTo>
                      <a:pt x="41" y="686"/>
                    </a:lnTo>
                    <a:lnTo>
                      <a:pt x="41" y="683"/>
                    </a:lnTo>
                    <a:lnTo>
                      <a:pt x="41" y="678"/>
                    </a:lnTo>
                    <a:lnTo>
                      <a:pt x="60" y="673"/>
                    </a:lnTo>
                    <a:lnTo>
                      <a:pt x="74" y="665"/>
                    </a:lnTo>
                    <a:lnTo>
                      <a:pt x="87" y="655"/>
                    </a:lnTo>
                    <a:lnTo>
                      <a:pt x="97" y="643"/>
                    </a:lnTo>
                    <a:lnTo>
                      <a:pt x="105" y="631"/>
                    </a:lnTo>
                    <a:lnTo>
                      <a:pt x="111" y="618"/>
                    </a:lnTo>
                    <a:lnTo>
                      <a:pt x="114" y="602"/>
                    </a:lnTo>
                    <a:lnTo>
                      <a:pt x="116" y="585"/>
                    </a:lnTo>
                    <a:lnTo>
                      <a:pt x="114" y="567"/>
                    </a:lnTo>
                    <a:lnTo>
                      <a:pt x="110" y="551"/>
                    </a:lnTo>
                    <a:lnTo>
                      <a:pt x="103" y="537"/>
                    </a:lnTo>
                    <a:lnTo>
                      <a:pt x="95" y="523"/>
                    </a:lnTo>
                    <a:lnTo>
                      <a:pt x="82" y="512"/>
                    </a:lnTo>
                    <a:lnTo>
                      <a:pt x="70" y="501"/>
                    </a:lnTo>
                    <a:lnTo>
                      <a:pt x="54" y="492"/>
                    </a:lnTo>
                    <a:lnTo>
                      <a:pt x="36" y="483"/>
                    </a:lnTo>
                    <a:lnTo>
                      <a:pt x="31" y="482"/>
                    </a:lnTo>
                    <a:lnTo>
                      <a:pt x="28" y="481"/>
                    </a:lnTo>
                    <a:lnTo>
                      <a:pt x="23" y="478"/>
                    </a:lnTo>
                    <a:lnTo>
                      <a:pt x="18" y="477"/>
                    </a:lnTo>
                    <a:lnTo>
                      <a:pt x="14" y="475"/>
                    </a:lnTo>
                    <a:lnTo>
                      <a:pt x="9" y="473"/>
                    </a:lnTo>
                    <a:lnTo>
                      <a:pt x="5" y="472"/>
                    </a:lnTo>
                    <a:lnTo>
                      <a:pt x="0" y="469"/>
                    </a:lnTo>
                    <a:lnTo>
                      <a:pt x="0" y="385"/>
                    </a:lnTo>
                    <a:lnTo>
                      <a:pt x="1" y="252"/>
                    </a:lnTo>
                    <a:lnTo>
                      <a:pt x="2" y="124"/>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2632" name="Group 86"/>
            <p:cNvGrpSpPr>
              <a:grpSpLocks/>
            </p:cNvGrpSpPr>
            <p:nvPr/>
          </p:nvGrpSpPr>
          <p:grpSpPr bwMode="auto">
            <a:xfrm>
              <a:off x="2291" y="2953"/>
              <a:ext cx="157" cy="180"/>
              <a:chOff x="1202" y="2741"/>
              <a:chExt cx="182" cy="274"/>
            </a:xfrm>
          </p:grpSpPr>
          <p:sp>
            <p:nvSpPr>
              <p:cNvPr id="22633" name="Freeform 87"/>
              <p:cNvSpPr>
                <a:spLocks/>
              </p:cNvSpPr>
              <p:nvPr/>
            </p:nvSpPr>
            <p:spPr bwMode="auto">
              <a:xfrm>
                <a:off x="1303" y="2911"/>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6"/>
                    </a:moveTo>
                    <a:lnTo>
                      <a:pt x="40" y="195"/>
                    </a:lnTo>
                    <a:lnTo>
                      <a:pt x="40" y="204"/>
                    </a:lnTo>
                    <a:lnTo>
                      <a:pt x="41" y="216"/>
                    </a:lnTo>
                    <a:lnTo>
                      <a:pt x="42" y="228"/>
                    </a:lnTo>
                    <a:lnTo>
                      <a:pt x="42" y="237"/>
                    </a:lnTo>
                    <a:lnTo>
                      <a:pt x="42" y="311"/>
                    </a:lnTo>
                    <a:lnTo>
                      <a:pt x="3" y="311"/>
                    </a:lnTo>
                    <a:lnTo>
                      <a:pt x="1" y="240"/>
                    </a:lnTo>
                    <a:lnTo>
                      <a:pt x="1" y="232"/>
                    </a:lnTo>
                    <a:lnTo>
                      <a:pt x="1" y="226"/>
                    </a:lnTo>
                    <a:lnTo>
                      <a:pt x="0" y="220"/>
                    </a:lnTo>
                    <a:lnTo>
                      <a:pt x="0" y="216"/>
                    </a:lnTo>
                    <a:lnTo>
                      <a:pt x="0" y="178"/>
                    </a:lnTo>
                    <a:lnTo>
                      <a:pt x="0" y="111"/>
                    </a:lnTo>
                    <a:lnTo>
                      <a:pt x="0" y="41"/>
                    </a:lnTo>
                    <a:lnTo>
                      <a:pt x="0" y="0"/>
                    </a:lnTo>
                    <a:lnTo>
                      <a:pt x="4" y="1"/>
                    </a:lnTo>
                    <a:lnTo>
                      <a:pt x="10" y="3"/>
                    </a:lnTo>
                    <a:lnTo>
                      <a:pt x="17" y="6"/>
                    </a:lnTo>
                    <a:lnTo>
                      <a:pt x="24" y="8"/>
                    </a:lnTo>
                    <a:lnTo>
                      <a:pt x="29" y="10"/>
                    </a:lnTo>
                    <a:lnTo>
                      <a:pt x="34" y="11"/>
                    </a:lnTo>
                    <a:lnTo>
                      <a:pt x="37" y="13"/>
                    </a:lnTo>
                    <a:lnTo>
                      <a:pt x="40" y="16"/>
                    </a:lnTo>
                    <a:lnTo>
                      <a:pt x="40" y="13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34" name="Freeform 88"/>
              <p:cNvSpPr>
                <a:spLocks/>
              </p:cNvSpPr>
              <p:nvPr/>
            </p:nvSpPr>
            <p:spPr bwMode="auto">
              <a:xfrm>
                <a:off x="1211" y="2754"/>
                <a:ext cx="93" cy="261"/>
              </a:xfrm>
              <a:custGeom>
                <a:avLst/>
                <a:gdLst>
                  <a:gd name="T0" fmla="*/ 0 w 278"/>
                  <a:gd name="T1" fmla="*/ 0 h 782"/>
                  <a:gd name="T2" fmla="*/ 0 w 278"/>
                  <a:gd name="T3" fmla="*/ 0 h 782"/>
                  <a:gd name="T4" fmla="*/ 0 w 278"/>
                  <a:gd name="T5" fmla="*/ 0 h 782"/>
                  <a:gd name="T6" fmla="*/ 0 w 278"/>
                  <a:gd name="T7" fmla="*/ 0 h 782"/>
                  <a:gd name="T8" fmla="*/ 0 w 278"/>
                  <a:gd name="T9" fmla="*/ 0 h 782"/>
                  <a:gd name="T10" fmla="*/ 0 w 278"/>
                  <a:gd name="T11" fmla="*/ 0 h 782"/>
                  <a:gd name="T12" fmla="*/ 0 w 278"/>
                  <a:gd name="T13" fmla="*/ 0 h 782"/>
                  <a:gd name="T14" fmla="*/ 0 w 278"/>
                  <a:gd name="T15" fmla="*/ 0 h 782"/>
                  <a:gd name="T16" fmla="*/ 0 w 278"/>
                  <a:gd name="T17" fmla="*/ 0 h 782"/>
                  <a:gd name="T18" fmla="*/ 0 w 278"/>
                  <a:gd name="T19" fmla="*/ 0 h 782"/>
                  <a:gd name="T20" fmla="*/ 0 w 278"/>
                  <a:gd name="T21" fmla="*/ 0 h 782"/>
                  <a:gd name="T22" fmla="*/ 0 w 278"/>
                  <a:gd name="T23" fmla="*/ 0 h 782"/>
                  <a:gd name="T24" fmla="*/ 0 w 278"/>
                  <a:gd name="T25" fmla="*/ 0 h 782"/>
                  <a:gd name="T26" fmla="*/ 0 w 278"/>
                  <a:gd name="T27" fmla="*/ 0 h 782"/>
                  <a:gd name="T28" fmla="*/ 0 w 278"/>
                  <a:gd name="T29" fmla="*/ 0 h 782"/>
                  <a:gd name="T30" fmla="*/ 0 w 278"/>
                  <a:gd name="T31" fmla="*/ 0 h 782"/>
                  <a:gd name="T32" fmla="*/ 0 w 278"/>
                  <a:gd name="T33" fmla="*/ 0 h 782"/>
                  <a:gd name="T34" fmla="*/ 0 w 278"/>
                  <a:gd name="T35" fmla="*/ 0 h 782"/>
                  <a:gd name="T36" fmla="*/ 0 w 278"/>
                  <a:gd name="T37" fmla="*/ 0 h 782"/>
                  <a:gd name="T38" fmla="*/ 0 w 278"/>
                  <a:gd name="T39" fmla="*/ 0 h 782"/>
                  <a:gd name="T40" fmla="*/ 0 w 278"/>
                  <a:gd name="T41" fmla="*/ 0 h 782"/>
                  <a:gd name="T42" fmla="*/ 0 w 278"/>
                  <a:gd name="T43" fmla="*/ 0 h 782"/>
                  <a:gd name="T44" fmla="*/ 0 w 278"/>
                  <a:gd name="T45" fmla="*/ 0 h 782"/>
                  <a:gd name="T46" fmla="*/ 0 w 278"/>
                  <a:gd name="T47" fmla="*/ 0 h 782"/>
                  <a:gd name="T48" fmla="*/ 0 w 278"/>
                  <a:gd name="T49" fmla="*/ 0 h 782"/>
                  <a:gd name="T50" fmla="*/ 0 w 278"/>
                  <a:gd name="T51" fmla="*/ 0 h 782"/>
                  <a:gd name="T52" fmla="*/ 0 w 278"/>
                  <a:gd name="T53" fmla="*/ 0 h 782"/>
                  <a:gd name="T54" fmla="*/ 0 w 278"/>
                  <a:gd name="T55" fmla="*/ 0 h 782"/>
                  <a:gd name="T56" fmla="*/ 0 w 278"/>
                  <a:gd name="T57" fmla="*/ 0 h 782"/>
                  <a:gd name="T58" fmla="*/ 0 w 278"/>
                  <a:gd name="T59" fmla="*/ 0 h 782"/>
                  <a:gd name="T60" fmla="*/ 0 w 278"/>
                  <a:gd name="T61" fmla="*/ 0 h 782"/>
                  <a:gd name="T62" fmla="*/ 0 w 278"/>
                  <a:gd name="T63" fmla="*/ 0 h 782"/>
                  <a:gd name="T64" fmla="*/ 0 w 278"/>
                  <a:gd name="T65" fmla="*/ 0 h 782"/>
                  <a:gd name="T66" fmla="*/ 0 w 278"/>
                  <a:gd name="T67" fmla="*/ 0 h 782"/>
                  <a:gd name="T68" fmla="*/ 0 w 278"/>
                  <a:gd name="T69" fmla="*/ 0 h 782"/>
                  <a:gd name="T70" fmla="*/ 0 w 278"/>
                  <a:gd name="T71" fmla="*/ 0 h 782"/>
                  <a:gd name="T72" fmla="*/ 0 w 278"/>
                  <a:gd name="T73" fmla="*/ 0 h 782"/>
                  <a:gd name="T74" fmla="*/ 0 w 278"/>
                  <a:gd name="T75" fmla="*/ 0 h 782"/>
                  <a:gd name="T76" fmla="*/ 0 w 278"/>
                  <a:gd name="T77" fmla="*/ 0 h 782"/>
                  <a:gd name="T78" fmla="*/ 0 w 278"/>
                  <a:gd name="T79" fmla="*/ 0 h 782"/>
                  <a:gd name="T80" fmla="*/ 0 w 278"/>
                  <a:gd name="T81" fmla="*/ 0 h 782"/>
                  <a:gd name="T82" fmla="*/ 0 w 278"/>
                  <a:gd name="T83" fmla="*/ 0 h 782"/>
                  <a:gd name="T84" fmla="*/ 0 w 278"/>
                  <a:gd name="T85" fmla="*/ 0 h 782"/>
                  <a:gd name="T86" fmla="*/ 0 w 278"/>
                  <a:gd name="T87" fmla="*/ 0 h 782"/>
                  <a:gd name="T88" fmla="*/ 0 w 278"/>
                  <a:gd name="T89" fmla="*/ 0 h 782"/>
                  <a:gd name="T90" fmla="*/ 0 w 278"/>
                  <a:gd name="T91" fmla="*/ 0 h 782"/>
                  <a:gd name="T92" fmla="*/ 0 w 278"/>
                  <a:gd name="T93" fmla="*/ 0 h 782"/>
                  <a:gd name="T94" fmla="*/ 0 w 278"/>
                  <a:gd name="T95" fmla="*/ 0 h 782"/>
                  <a:gd name="T96" fmla="*/ 0 w 278"/>
                  <a:gd name="T97" fmla="*/ 0 h 782"/>
                  <a:gd name="T98" fmla="*/ 0 w 278"/>
                  <a:gd name="T99" fmla="*/ 0 h 782"/>
                  <a:gd name="T100" fmla="*/ 0 w 278"/>
                  <a:gd name="T101" fmla="*/ 0 h 782"/>
                  <a:gd name="T102" fmla="*/ 0 w 278"/>
                  <a:gd name="T103" fmla="*/ 0 h 782"/>
                  <a:gd name="T104" fmla="*/ 0 w 278"/>
                  <a:gd name="T105" fmla="*/ 0 h 782"/>
                  <a:gd name="T106" fmla="*/ 0 w 278"/>
                  <a:gd name="T107" fmla="*/ 0 h 782"/>
                  <a:gd name="T108" fmla="*/ 0 w 278"/>
                  <a:gd name="T109" fmla="*/ 0 h 782"/>
                  <a:gd name="T110" fmla="*/ 0 w 278"/>
                  <a:gd name="T111" fmla="*/ 0 h 782"/>
                  <a:gd name="T112" fmla="*/ 0 w 278"/>
                  <a:gd name="T113" fmla="*/ 0 h 782"/>
                  <a:gd name="T114" fmla="*/ 0 w 278"/>
                  <a:gd name="T115" fmla="*/ 0 h 782"/>
                  <a:gd name="T116" fmla="*/ 0 w 278"/>
                  <a:gd name="T117" fmla="*/ 0 h 7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2"/>
                  <a:gd name="T179" fmla="*/ 278 w 278"/>
                  <a:gd name="T180" fmla="*/ 782 h 7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2">
                    <a:moveTo>
                      <a:pt x="235" y="710"/>
                    </a:moveTo>
                    <a:lnTo>
                      <a:pt x="235" y="782"/>
                    </a:lnTo>
                    <a:lnTo>
                      <a:pt x="201" y="782"/>
                    </a:lnTo>
                    <a:lnTo>
                      <a:pt x="201" y="708"/>
                    </a:lnTo>
                    <a:lnTo>
                      <a:pt x="175" y="703"/>
                    </a:lnTo>
                    <a:lnTo>
                      <a:pt x="151" y="698"/>
                    </a:lnTo>
                    <a:lnTo>
                      <a:pt x="130" y="692"/>
                    </a:lnTo>
                    <a:lnTo>
                      <a:pt x="111" y="685"/>
                    </a:lnTo>
                    <a:lnTo>
                      <a:pt x="94" y="679"/>
                    </a:lnTo>
                    <a:lnTo>
                      <a:pt x="79" y="672"/>
                    </a:lnTo>
                    <a:lnTo>
                      <a:pt x="65" y="664"/>
                    </a:lnTo>
                    <a:lnTo>
                      <a:pt x="54" y="656"/>
                    </a:lnTo>
                    <a:lnTo>
                      <a:pt x="44" y="648"/>
                    </a:lnTo>
                    <a:lnTo>
                      <a:pt x="35" y="639"/>
                    </a:lnTo>
                    <a:lnTo>
                      <a:pt x="28" y="632"/>
                    </a:lnTo>
                    <a:lnTo>
                      <a:pt x="22" y="624"/>
                    </a:lnTo>
                    <a:lnTo>
                      <a:pt x="17" y="616"/>
                    </a:lnTo>
                    <a:lnTo>
                      <a:pt x="12" y="609"/>
                    </a:lnTo>
                    <a:lnTo>
                      <a:pt x="9" y="602"/>
                    </a:lnTo>
                    <a:lnTo>
                      <a:pt x="6" y="596"/>
                    </a:lnTo>
                    <a:lnTo>
                      <a:pt x="4" y="590"/>
                    </a:lnTo>
                    <a:lnTo>
                      <a:pt x="2" y="579"/>
                    </a:lnTo>
                    <a:lnTo>
                      <a:pt x="0" y="564"/>
                    </a:lnTo>
                    <a:lnTo>
                      <a:pt x="2" y="551"/>
                    </a:lnTo>
                    <a:lnTo>
                      <a:pt x="4" y="544"/>
                    </a:lnTo>
                    <a:lnTo>
                      <a:pt x="9" y="536"/>
                    </a:lnTo>
                    <a:lnTo>
                      <a:pt x="15" y="527"/>
                    </a:lnTo>
                    <a:lnTo>
                      <a:pt x="22" y="519"/>
                    </a:lnTo>
                    <a:lnTo>
                      <a:pt x="30" y="512"/>
                    </a:lnTo>
                    <a:lnTo>
                      <a:pt x="40" y="507"/>
                    </a:lnTo>
                    <a:lnTo>
                      <a:pt x="50" y="504"/>
                    </a:lnTo>
                    <a:lnTo>
                      <a:pt x="63" y="502"/>
                    </a:lnTo>
                    <a:lnTo>
                      <a:pt x="75" y="504"/>
                    </a:lnTo>
                    <a:lnTo>
                      <a:pt x="87" y="507"/>
                    </a:lnTo>
                    <a:lnTo>
                      <a:pt x="97" y="512"/>
                    </a:lnTo>
                    <a:lnTo>
                      <a:pt x="105" y="519"/>
                    </a:lnTo>
                    <a:lnTo>
                      <a:pt x="113" y="528"/>
                    </a:lnTo>
                    <a:lnTo>
                      <a:pt x="119" y="538"/>
                    </a:lnTo>
                    <a:lnTo>
                      <a:pt x="122" y="550"/>
                    </a:lnTo>
                    <a:lnTo>
                      <a:pt x="123" y="562"/>
                    </a:lnTo>
                    <a:lnTo>
                      <a:pt x="122" y="573"/>
                    </a:lnTo>
                    <a:lnTo>
                      <a:pt x="120" y="583"/>
                    </a:lnTo>
                    <a:lnTo>
                      <a:pt x="115" y="592"/>
                    </a:lnTo>
                    <a:lnTo>
                      <a:pt x="109" y="600"/>
                    </a:lnTo>
                    <a:lnTo>
                      <a:pt x="102" y="608"/>
                    </a:lnTo>
                    <a:lnTo>
                      <a:pt x="93" y="614"/>
                    </a:lnTo>
                    <a:lnTo>
                      <a:pt x="83" y="618"/>
                    </a:lnTo>
                    <a:lnTo>
                      <a:pt x="73" y="620"/>
                    </a:lnTo>
                    <a:lnTo>
                      <a:pt x="74" y="627"/>
                    </a:lnTo>
                    <a:lnTo>
                      <a:pt x="77" y="629"/>
                    </a:lnTo>
                    <a:lnTo>
                      <a:pt x="79" y="630"/>
                    </a:lnTo>
                    <a:lnTo>
                      <a:pt x="81" y="634"/>
                    </a:lnTo>
                    <a:lnTo>
                      <a:pt x="87" y="642"/>
                    </a:lnTo>
                    <a:lnTo>
                      <a:pt x="96" y="649"/>
                    </a:lnTo>
                    <a:lnTo>
                      <a:pt x="109" y="656"/>
                    </a:lnTo>
                    <a:lnTo>
                      <a:pt x="123" y="663"/>
                    </a:lnTo>
                    <a:lnTo>
                      <a:pt x="141" y="670"/>
                    </a:lnTo>
                    <a:lnTo>
                      <a:pt x="159" y="675"/>
                    </a:lnTo>
                    <a:lnTo>
                      <a:pt x="179" y="680"/>
                    </a:lnTo>
                    <a:lnTo>
                      <a:pt x="201" y="683"/>
                    </a:lnTo>
                    <a:lnTo>
                      <a:pt x="201" y="444"/>
                    </a:lnTo>
                    <a:lnTo>
                      <a:pt x="163" y="429"/>
                    </a:lnTo>
                    <a:lnTo>
                      <a:pt x="130" y="413"/>
                    </a:lnTo>
                    <a:lnTo>
                      <a:pt x="99" y="395"/>
                    </a:lnTo>
                    <a:lnTo>
                      <a:pt x="73" y="374"/>
                    </a:lnTo>
                    <a:lnTo>
                      <a:pt x="51" y="351"/>
                    </a:lnTo>
                    <a:lnTo>
                      <a:pt x="35" y="324"/>
                    </a:lnTo>
                    <a:lnTo>
                      <a:pt x="25" y="294"/>
                    </a:lnTo>
                    <a:lnTo>
                      <a:pt x="22" y="258"/>
                    </a:lnTo>
                    <a:lnTo>
                      <a:pt x="24" y="224"/>
                    </a:lnTo>
                    <a:lnTo>
                      <a:pt x="33" y="192"/>
                    </a:lnTo>
                    <a:lnTo>
                      <a:pt x="47" y="162"/>
                    </a:lnTo>
                    <a:lnTo>
                      <a:pt x="66" y="136"/>
                    </a:lnTo>
                    <a:lnTo>
                      <a:pt x="91" y="113"/>
                    </a:lnTo>
                    <a:lnTo>
                      <a:pt x="122" y="94"/>
                    </a:lnTo>
                    <a:lnTo>
                      <a:pt x="159" y="79"/>
                    </a:lnTo>
                    <a:lnTo>
                      <a:pt x="201" y="70"/>
                    </a:lnTo>
                    <a:lnTo>
                      <a:pt x="201" y="0"/>
                    </a:lnTo>
                    <a:lnTo>
                      <a:pt x="239" y="0"/>
                    </a:lnTo>
                    <a:lnTo>
                      <a:pt x="239" y="68"/>
                    </a:lnTo>
                    <a:lnTo>
                      <a:pt x="245" y="68"/>
                    </a:lnTo>
                    <a:lnTo>
                      <a:pt x="247" y="67"/>
                    </a:lnTo>
                    <a:lnTo>
                      <a:pt x="248" y="67"/>
                    </a:lnTo>
                    <a:lnTo>
                      <a:pt x="254" y="67"/>
                    </a:lnTo>
                    <a:lnTo>
                      <a:pt x="260" y="67"/>
                    </a:lnTo>
                    <a:lnTo>
                      <a:pt x="265" y="67"/>
                    </a:lnTo>
                    <a:lnTo>
                      <a:pt x="271" y="67"/>
                    </a:lnTo>
                    <a:lnTo>
                      <a:pt x="277" y="67"/>
                    </a:lnTo>
                    <a:lnTo>
                      <a:pt x="277" y="72"/>
                    </a:lnTo>
                    <a:lnTo>
                      <a:pt x="278" y="75"/>
                    </a:lnTo>
                    <a:lnTo>
                      <a:pt x="278" y="76"/>
                    </a:lnTo>
                    <a:lnTo>
                      <a:pt x="278" y="79"/>
                    </a:lnTo>
                    <a:lnTo>
                      <a:pt x="278" y="82"/>
                    </a:lnTo>
                    <a:lnTo>
                      <a:pt x="278" y="88"/>
                    </a:lnTo>
                    <a:lnTo>
                      <a:pt x="278" y="95"/>
                    </a:lnTo>
                    <a:lnTo>
                      <a:pt x="278" y="98"/>
                    </a:lnTo>
                    <a:lnTo>
                      <a:pt x="274" y="98"/>
                    </a:lnTo>
                    <a:lnTo>
                      <a:pt x="270" y="98"/>
                    </a:lnTo>
                    <a:lnTo>
                      <a:pt x="265" y="98"/>
                    </a:lnTo>
                    <a:lnTo>
                      <a:pt x="261" y="98"/>
                    </a:lnTo>
                    <a:lnTo>
                      <a:pt x="255" y="98"/>
                    </a:lnTo>
                    <a:lnTo>
                      <a:pt x="249" y="98"/>
                    </a:lnTo>
                    <a:lnTo>
                      <a:pt x="244" y="98"/>
                    </a:lnTo>
                    <a:lnTo>
                      <a:pt x="239" y="99"/>
                    </a:lnTo>
                    <a:lnTo>
                      <a:pt x="231" y="100"/>
                    </a:lnTo>
                    <a:lnTo>
                      <a:pt x="222" y="100"/>
                    </a:lnTo>
                    <a:lnTo>
                      <a:pt x="214" y="100"/>
                    </a:lnTo>
                    <a:lnTo>
                      <a:pt x="208" y="101"/>
                    </a:lnTo>
                    <a:lnTo>
                      <a:pt x="197" y="104"/>
                    </a:lnTo>
                    <a:lnTo>
                      <a:pt x="185" y="106"/>
                    </a:lnTo>
                    <a:lnTo>
                      <a:pt x="173" y="112"/>
                    </a:lnTo>
                    <a:lnTo>
                      <a:pt x="160" y="119"/>
                    </a:lnTo>
                    <a:lnTo>
                      <a:pt x="149" y="130"/>
                    </a:lnTo>
                    <a:lnTo>
                      <a:pt x="139" y="144"/>
                    </a:lnTo>
                    <a:lnTo>
                      <a:pt x="133" y="163"/>
                    </a:lnTo>
                    <a:lnTo>
                      <a:pt x="129" y="187"/>
                    </a:lnTo>
                    <a:lnTo>
                      <a:pt x="130" y="200"/>
                    </a:lnTo>
                    <a:lnTo>
                      <a:pt x="135" y="213"/>
                    </a:lnTo>
                    <a:lnTo>
                      <a:pt x="141" y="224"/>
                    </a:lnTo>
                    <a:lnTo>
                      <a:pt x="149" y="235"/>
                    </a:lnTo>
                    <a:lnTo>
                      <a:pt x="159" y="246"/>
                    </a:lnTo>
                    <a:lnTo>
                      <a:pt x="171" y="255"/>
                    </a:lnTo>
                    <a:lnTo>
                      <a:pt x="185" y="265"/>
                    </a:lnTo>
                    <a:lnTo>
                      <a:pt x="201" y="273"/>
                    </a:lnTo>
                    <a:lnTo>
                      <a:pt x="208" y="276"/>
                    </a:lnTo>
                    <a:lnTo>
                      <a:pt x="217" y="279"/>
                    </a:lnTo>
                    <a:lnTo>
                      <a:pt x="226" y="282"/>
                    </a:lnTo>
                    <a:lnTo>
                      <a:pt x="232" y="285"/>
                    </a:lnTo>
                    <a:lnTo>
                      <a:pt x="234" y="286"/>
                    </a:lnTo>
                    <a:lnTo>
                      <a:pt x="235" y="286"/>
                    </a:lnTo>
                    <a:lnTo>
                      <a:pt x="237" y="286"/>
                    </a:lnTo>
                    <a:lnTo>
                      <a:pt x="239" y="287"/>
                    </a:lnTo>
                    <a:lnTo>
                      <a:pt x="242" y="288"/>
                    </a:lnTo>
                    <a:lnTo>
                      <a:pt x="247" y="290"/>
                    </a:lnTo>
                    <a:lnTo>
                      <a:pt x="252" y="292"/>
                    </a:lnTo>
                    <a:lnTo>
                      <a:pt x="255" y="295"/>
                    </a:lnTo>
                    <a:lnTo>
                      <a:pt x="260" y="297"/>
                    </a:lnTo>
                    <a:lnTo>
                      <a:pt x="264" y="299"/>
                    </a:lnTo>
                    <a:lnTo>
                      <a:pt x="269" y="301"/>
                    </a:lnTo>
                    <a:lnTo>
                      <a:pt x="276" y="304"/>
                    </a:lnTo>
                    <a:lnTo>
                      <a:pt x="276" y="318"/>
                    </a:lnTo>
                    <a:lnTo>
                      <a:pt x="276" y="338"/>
                    </a:lnTo>
                    <a:lnTo>
                      <a:pt x="276" y="363"/>
                    </a:lnTo>
                    <a:lnTo>
                      <a:pt x="276" y="388"/>
                    </a:lnTo>
                    <a:lnTo>
                      <a:pt x="276" y="415"/>
                    </a:lnTo>
                    <a:lnTo>
                      <a:pt x="276" y="440"/>
                    </a:lnTo>
                    <a:lnTo>
                      <a:pt x="276" y="460"/>
                    </a:lnTo>
                    <a:lnTo>
                      <a:pt x="276" y="471"/>
                    </a:lnTo>
                    <a:lnTo>
                      <a:pt x="273" y="470"/>
                    </a:lnTo>
                    <a:lnTo>
                      <a:pt x="269" y="468"/>
                    </a:lnTo>
                    <a:lnTo>
                      <a:pt x="262" y="465"/>
                    </a:lnTo>
                    <a:lnTo>
                      <a:pt x="255" y="462"/>
                    </a:lnTo>
                    <a:lnTo>
                      <a:pt x="253" y="461"/>
                    </a:lnTo>
                    <a:lnTo>
                      <a:pt x="248" y="460"/>
                    </a:lnTo>
                    <a:lnTo>
                      <a:pt x="244" y="459"/>
                    </a:lnTo>
                    <a:lnTo>
                      <a:pt x="238" y="456"/>
                    </a:lnTo>
                    <a:lnTo>
                      <a:pt x="237" y="688"/>
                    </a:lnTo>
                    <a:lnTo>
                      <a:pt x="242" y="688"/>
                    </a:lnTo>
                    <a:lnTo>
                      <a:pt x="247" y="688"/>
                    </a:lnTo>
                    <a:lnTo>
                      <a:pt x="253" y="688"/>
                    </a:lnTo>
                    <a:lnTo>
                      <a:pt x="257" y="688"/>
                    </a:lnTo>
                    <a:lnTo>
                      <a:pt x="262" y="688"/>
                    </a:lnTo>
                    <a:lnTo>
                      <a:pt x="266" y="687"/>
                    </a:lnTo>
                    <a:lnTo>
                      <a:pt x="271" y="687"/>
                    </a:lnTo>
                    <a:lnTo>
                      <a:pt x="276" y="687"/>
                    </a:lnTo>
                    <a:lnTo>
                      <a:pt x="276" y="693"/>
                    </a:lnTo>
                    <a:lnTo>
                      <a:pt x="277" y="700"/>
                    </a:lnTo>
                    <a:lnTo>
                      <a:pt x="277" y="706"/>
                    </a:lnTo>
                    <a:lnTo>
                      <a:pt x="277" y="710"/>
                    </a:lnTo>
                    <a:lnTo>
                      <a:pt x="273" y="710"/>
                    </a:lnTo>
                    <a:lnTo>
                      <a:pt x="269" y="710"/>
                    </a:lnTo>
                    <a:lnTo>
                      <a:pt x="264" y="710"/>
                    </a:lnTo>
                    <a:lnTo>
                      <a:pt x="258" y="710"/>
                    </a:lnTo>
                    <a:lnTo>
                      <a:pt x="253" y="710"/>
                    </a:lnTo>
                    <a:lnTo>
                      <a:pt x="247" y="710"/>
                    </a:lnTo>
                    <a:lnTo>
                      <a:pt x="241" y="710"/>
                    </a:lnTo>
                    <a:lnTo>
                      <a:pt x="235" y="71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35" name="Freeform 89"/>
              <p:cNvSpPr>
                <a:spLocks/>
              </p:cNvSpPr>
              <p:nvPr/>
            </p:nvSpPr>
            <p:spPr bwMode="auto">
              <a:xfrm>
                <a:off x="1278" y="2787"/>
                <a:ext cx="13" cy="63"/>
              </a:xfrm>
              <a:custGeom>
                <a:avLst/>
                <a:gdLst>
                  <a:gd name="T0" fmla="*/ 0 w 38"/>
                  <a:gd name="T1" fmla="*/ 0 h 188"/>
                  <a:gd name="T2" fmla="*/ 0 w 38"/>
                  <a:gd name="T3" fmla="*/ 0 h 188"/>
                  <a:gd name="T4" fmla="*/ 0 w 38"/>
                  <a:gd name="T5" fmla="*/ 0 h 188"/>
                  <a:gd name="T6" fmla="*/ 0 w 38"/>
                  <a:gd name="T7" fmla="*/ 0 h 188"/>
                  <a:gd name="T8" fmla="*/ 0 w 38"/>
                  <a:gd name="T9" fmla="*/ 0 h 188"/>
                  <a:gd name="T10" fmla="*/ 0 w 38"/>
                  <a:gd name="T11" fmla="*/ 0 h 188"/>
                  <a:gd name="T12" fmla="*/ 0 w 38"/>
                  <a:gd name="T13" fmla="*/ 0 h 188"/>
                  <a:gd name="T14" fmla="*/ 0 w 38"/>
                  <a:gd name="T15" fmla="*/ 0 h 188"/>
                  <a:gd name="T16" fmla="*/ 0 w 38"/>
                  <a:gd name="T17" fmla="*/ 0 h 188"/>
                  <a:gd name="T18" fmla="*/ 0 w 38"/>
                  <a:gd name="T19" fmla="*/ 0 h 188"/>
                  <a:gd name="T20" fmla="*/ 0 w 38"/>
                  <a:gd name="T21" fmla="*/ 0 h 188"/>
                  <a:gd name="T22" fmla="*/ 0 w 38"/>
                  <a:gd name="T23" fmla="*/ 0 h 188"/>
                  <a:gd name="T24" fmla="*/ 0 w 38"/>
                  <a:gd name="T25" fmla="*/ 0 h 188"/>
                  <a:gd name="T26" fmla="*/ 0 w 38"/>
                  <a:gd name="T27" fmla="*/ 0 h 188"/>
                  <a:gd name="T28" fmla="*/ 0 w 38"/>
                  <a:gd name="T29" fmla="*/ 0 h 188"/>
                  <a:gd name="T30" fmla="*/ 0 w 38"/>
                  <a:gd name="T31" fmla="*/ 0 h 188"/>
                  <a:gd name="T32" fmla="*/ 0 w 38"/>
                  <a:gd name="T33" fmla="*/ 0 h 188"/>
                  <a:gd name="T34" fmla="*/ 0 w 38"/>
                  <a:gd name="T35" fmla="*/ 0 h 188"/>
                  <a:gd name="T36" fmla="*/ 0 w 38"/>
                  <a:gd name="T37" fmla="*/ 0 h 188"/>
                  <a:gd name="T38" fmla="*/ 0 w 38"/>
                  <a:gd name="T39" fmla="*/ 0 h 1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88"/>
                  <a:gd name="T62" fmla="*/ 38 w 38"/>
                  <a:gd name="T63" fmla="*/ 188 h 1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88">
                    <a:moveTo>
                      <a:pt x="38" y="188"/>
                    </a:moveTo>
                    <a:lnTo>
                      <a:pt x="38" y="0"/>
                    </a:lnTo>
                    <a:lnTo>
                      <a:pt x="33" y="0"/>
                    </a:lnTo>
                    <a:lnTo>
                      <a:pt x="29" y="0"/>
                    </a:lnTo>
                    <a:lnTo>
                      <a:pt x="24" y="0"/>
                    </a:lnTo>
                    <a:lnTo>
                      <a:pt x="21" y="0"/>
                    </a:lnTo>
                    <a:lnTo>
                      <a:pt x="16" y="0"/>
                    </a:lnTo>
                    <a:lnTo>
                      <a:pt x="10" y="0"/>
                    </a:lnTo>
                    <a:lnTo>
                      <a:pt x="5" y="0"/>
                    </a:lnTo>
                    <a:lnTo>
                      <a:pt x="1" y="0"/>
                    </a:lnTo>
                    <a:lnTo>
                      <a:pt x="0" y="83"/>
                    </a:lnTo>
                    <a:lnTo>
                      <a:pt x="0" y="174"/>
                    </a:lnTo>
                    <a:lnTo>
                      <a:pt x="4" y="175"/>
                    </a:lnTo>
                    <a:lnTo>
                      <a:pt x="8" y="178"/>
                    </a:lnTo>
                    <a:lnTo>
                      <a:pt x="14" y="180"/>
                    </a:lnTo>
                    <a:lnTo>
                      <a:pt x="20" y="181"/>
                    </a:lnTo>
                    <a:lnTo>
                      <a:pt x="25" y="183"/>
                    </a:lnTo>
                    <a:lnTo>
                      <a:pt x="31" y="186"/>
                    </a:lnTo>
                    <a:lnTo>
                      <a:pt x="34" y="187"/>
                    </a:lnTo>
                    <a:lnTo>
                      <a:pt x="38" y="18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36" name="Freeform 90"/>
              <p:cNvSpPr>
                <a:spLocks/>
              </p:cNvSpPr>
              <p:nvPr/>
            </p:nvSpPr>
            <p:spPr bwMode="auto">
              <a:xfrm>
                <a:off x="1303" y="2754"/>
                <a:ext cx="81" cy="236"/>
              </a:xfrm>
              <a:custGeom>
                <a:avLst/>
                <a:gdLst>
                  <a:gd name="T0" fmla="*/ 0 w 242"/>
                  <a:gd name="T1" fmla="*/ 0 h 708"/>
                  <a:gd name="T2" fmla="*/ 0 w 242"/>
                  <a:gd name="T3" fmla="*/ 0 h 708"/>
                  <a:gd name="T4" fmla="*/ 0 w 242"/>
                  <a:gd name="T5" fmla="*/ 0 h 708"/>
                  <a:gd name="T6" fmla="*/ 0 w 242"/>
                  <a:gd name="T7" fmla="*/ 0 h 708"/>
                  <a:gd name="T8" fmla="*/ 0 w 242"/>
                  <a:gd name="T9" fmla="*/ 0 h 708"/>
                  <a:gd name="T10" fmla="*/ 0 w 242"/>
                  <a:gd name="T11" fmla="*/ 0 h 708"/>
                  <a:gd name="T12" fmla="*/ 0 w 242"/>
                  <a:gd name="T13" fmla="*/ 0 h 708"/>
                  <a:gd name="T14" fmla="*/ 0 w 242"/>
                  <a:gd name="T15" fmla="*/ 0 h 708"/>
                  <a:gd name="T16" fmla="*/ 0 w 242"/>
                  <a:gd name="T17" fmla="*/ 0 h 708"/>
                  <a:gd name="T18" fmla="*/ 0 w 242"/>
                  <a:gd name="T19" fmla="*/ 0 h 708"/>
                  <a:gd name="T20" fmla="*/ 0 w 242"/>
                  <a:gd name="T21" fmla="*/ 0 h 708"/>
                  <a:gd name="T22" fmla="*/ 0 w 242"/>
                  <a:gd name="T23" fmla="*/ 0 h 708"/>
                  <a:gd name="T24" fmla="*/ 0 w 242"/>
                  <a:gd name="T25" fmla="*/ 0 h 708"/>
                  <a:gd name="T26" fmla="*/ 0 w 242"/>
                  <a:gd name="T27" fmla="*/ 0 h 708"/>
                  <a:gd name="T28" fmla="*/ 0 w 242"/>
                  <a:gd name="T29" fmla="*/ 0 h 708"/>
                  <a:gd name="T30" fmla="*/ 0 w 242"/>
                  <a:gd name="T31" fmla="*/ 0 h 708"/>
                  <a:gd name="T32" fmla="*/ 0 w 242"/>
                  <a:gd name="T33" fmla="*/ 0 h 708"/>
                  <a:gd name="T34" fmla="*/ 0 w 242"/>
                  <a:gd name="T35" fmla="*/ 0 h 708"/>
                  <a:gd name="T36" fmla="*/ 0 w 242"/>
                  <a:gd name="T37" fmla="*/ 0 h 708"/>
                  <a:gd name="T38" fmla="*/ 0 w 242"/>
                  <a:gd name="T39" fmla="*/ 0 h 708"/>
                  <a:gd name="T40" fmla="*/ 0 w 242"/>
                  <a:gd name="T41" fmla="*/ 0 h 708"/>
                  <a:gd name="T42" fmla="*/ 0 w 242"/>
                  <a:gd name="T43" fmla="*/ 0 h 708"/>
                  <a:gd name="T44" fmla="*/ 0 w 242"/>
                  <a:gd name="T45" fmla="*/ 0 h 708"/>
                  <a:gd name="T46" fmla="*/ 0 w 242"/>
                  <a:gd name="T47" fmla="*/ 0 h 708"/>
                  <a:gd name="T48" fmla="*/ 0 w 242"/>
                  <a:gd name="T49" fmla="*/ 0 h 708"/>
                  <a:gd name="T50" fmla="*/ 0 w 242"/>
                  <a:gd name="T51" fmla="*/ 0 h 708"/>
                  <a:gd name="T52" fmla="*/ 0 w 242"/>
                  <a:gd name="T53" fmla="*/ 0 h 708"/>
                  <a:gd name="T54" fmla="*/ 0 w 242"/>
                  <a:gd name="T55" fmla="*/ 0 h 708"/>
                  <a:gd name="T56" fmla="*/ 0 w 242"/>
                  <a:gd name="T57" fmla="*/ 0 h 708"/>
                  <a:gd name="T58" fmla="*/ 0 w 242"/>
                  <a:gd name="T59" fmla="*/ 0 h 708"/>
                  <a:gd name="T60" fmla="*/ 0 w 242"/>
                  <a:gd name="T61" fmla="*/ 0 h 708"/>
                  <a:gd name="T62" fmla="*/ 0 w 242"/>
                  <a:gd name="T63" fmla="*/ 0 h 708"/>
                  <a:gd name="T64" fmla="*/ 0 w 242"/>
                  <a:gd name="T65" fmla="*/ 0 h 708"/>
                  <a:gd name="T66" fmla="*/ 0 w 242"/>
                  <a:gd name="T67" fmla="*/ 0 h 708"/>
                  <a:gd name="T68" fmla="*/ 0 w 242"/>
                  <a:gd name="T69" fmla="*/ 0 h 708"/>
                  <a:gd name="T70" fmla="*/ 0 w 242"/>
                  <a:gd name="T71" fmla="*/ 0 h 708"/>
                  <a:gd name="T72" fmla="*/ 0 w 242"/>
                  <a:gd name="T73" fmla="*/ 0 h 708"/>
                  <a:gd name="T74" fmla="*/ 0 w 242"/>
                  <a:gd name="T75" fmla="*/ 0 h 708"/>
                  <a:gd name="T76" fmla="*/ 0 w 242"/>
                  <a:gd name="T77" fmla="*/ 0 h 708"/>
                  <a:gd name="T78" fmla="*/ 0 w 242"/>
                  <a:gd name="T79" fmla="*/ 0 h 708"/>
                  <a:gd name="T80" fmla="*/ 0 w 242"/>
                  <a:gd name="T81" fmla="*/ 0 h 708"/>
                  <a:gd name="T82" fmla="*/ 0 w 242"/>
                  <a:gd name="T83" fmla="*/ 0 h 708"/>
                  <a:gd name="T84" fmla="*/ 0 w 242"/>
                  <a:gd name="T85" fmla="*/ 0 h 708"/>
                  <a:gd name="T86" fmla="*/ 0 w 242"/>
                  <a:gd name="T87" fmla="*/ 0 h 708"/>
                  <a:gd name="T88" fmla="*/ 0 w 242"/>
                  <a:gd name="T89" fmla="*/ 0 h 708"/>
                  <a:gd name="T90" fmla="*/ 0 w 242"/>
                  <a:gd name="T91" fmla="*/ 0 h 708"/>
                  <a:gd name="T92" fmla="*/ 0 w 242"/>
                  <a:gd name="T93" fmla="*/ 0 h 708"/>
                  <a:gd name="T94" fmla="*/ 0 w 242"/>
                  <a:gd name="T95" fmla="*/ 0 h 708"/>
                  <a:gd name="T96" fmla="*/ 0 w 242"/>
                  <a:gd name="T97" fmla="*/ 0 h 708"/>
                  <a:gd name="T98" fmla="*/ 0 w 242"/>
                  <a:gd name="T99" fmla="*/ 0 h 708"/>
                  <a:gd name="T100" fmla="*/ 0 w 242"/>
                  <a:gd name="T101" fmla="*/ 0 h 708"/>
                  <a:gd name="T102" fmla="*/ 0 w 242"/>
                  <a:gd name="T103" fmla="*/ 0 h 708"/>
                  <a:gd name="T104" fmla="*/ 0 w 242"/>
                  <a:gd name="T105" fmla="*/ 0 h 708"/>
                  <a:gd name="T106" fmla="*/ 0 w 242"/>
                  <a:gd name="T107" fmla="*/ 0 h 708"/>
                  <a:gd name="T108" fmla="*/ 0 w 242"/>
                  <a:gd name="T109" fmla="*/ 0 h 708"/>
                  <a:gd name="T110" fmla="*/ 0 w 242"/>
                  <a:gd name="T111" fmla="*/ 0 h 708"/>
                  <a:gd name="T112" fmla="*/ 0 w 242"/>
                  <a:gd name="T113" fmla="*/ 0 h 708"/>
                  <a:gd name="T114" fmla="*/ 0 w 242"/>
                  <a:gd name="T115" fmla="*/ 0 h 7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2"/>
                  <a:gd name="T175" fmla="*/ 0 h 708"/>
                  <a:gd name="T176" fmla="*/ 242 w 242"/>
                  <a:gd name="T177" fmla="*/ 708 h 7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2" h="708">
                    <a:moveTo>
                      <a:pt x="2" y="60"/>
                    </a:moveTo>
                    <a:lnTo>
                      <a:pt x="2" y="0"/>
                    </a:lnTo>
                    <a:lnTo>
                      <a:pt x="42" y="0"/>
                    </a:lnTo>
                    <a:lnTo>
                      <a:pt x="42" y="70"/>
                    </a:lnTo>
                    <a:lnTo>
                      <a:pt x="83" y="78"/>
                    </a:lnTo>
                    <a:lnTo>
                      <a:pt x="118" y="89"/>
                    </a:lnTo>
                    <a:lnTo>
                      <a:pt x="146" y="104"/>
                    </a:lnTo>
                    <a:lnTo>
                      <a:pt x="168" y="121"/>
                    </a:lnTo>
                    <a:lnTo>
                      <a:pt x="184" y="140"/>
                    </a:lnTo>
                    <a:lnTo>
                      <a:pt x="194" y="160"/>
                    </a:lnTo>
                    <a:lnTo>
                      <a:pt x="201" y="180"/>
                    </a:lnTo>
                    <a:lnTo>
                      <a:pt x="202" y="200"/>
                    </a:lnTo>
                    <a:lnTo>
                      <a:pt x="201" y="213"/>
                    </a:lnTo>
                    <a:lnTo>
                      <a:pt x="197" y="224"/>
                    </a:lnTo>
                    <a:lnTo>
                      <a:pt x="192" y="234"/>
                    </a:lnTo>
                    <a:lnTo>
                      <a:pt x="185" y="243"/>
                    </a:lnTo>
                    <a:lnTo>
                      <a:pt x="176" y="251"/>
                    </a:lnTo>
                    <a:lnTo>
                      <a:pt x="165" y="256"/>
                    </a:lnTo>
                    <a:lnTo>
                      <a:pt x="155" y="260"/>
                    </a:lnTo>
                    <a:lnTo>
                      <a:pt x="142" y="261"/>
                    </a:lnTo>
                    <a:lnTo>
                      <a:pt x="130" y="260"/>
                    </a:lnTo>
                    <a:lnTo>
                      <a:pt x="118" y="256"/>
                    </a:lnTo>
                    <a:lnTo>
                      <a:pt x="108" y="251"/>
                    </a:lnTo>
                    <a:lnTo>
                      <a:pt x="99" y="243"/>
                    </a:lnTo>
                    <a:lnTo>
                      <a:pt x="92" y="235"/>
                    </a:lnTo>
                    <a:lnTo>
                      <a:pt x="86" y="225"/>
                    </a:lnTo>
                    <a:lnTo>
                      <a:pt x="83" y="214"/>
                    </a:lnTo>
                    <a:lnTo>
                      <a:pt x="82" y="201"/>
                    </a:lnTo>
                    <a:lnTo>
                      <a:pt x="83" y="191"/>
                    </a:lnTo>
                    <a:lnTo>
                      <a:pt x="85" y="181"/>
                    </a:lnTo>
                    <a:lnTo>
                      <a:pt x="90" y="172"/>
                    </a:lnTo>
                    <a:lnTo>
                      <a:pt x="96" y="164"/>
                    </a:lnTo>
                    <a:lnTo>
                      <a:pt x="101" y="157"/>
                    </a:lnTo>
                    <a:lnTo>
                      <a:pt x="109" y="151"/>
                    </a:lnTo>
                    <a:lnTo>
                      <a:pt x="118" y="146"/>
                    </a:lnTo>
                    <a:lnTo>
                      <a:pt x="129" y="143"/>
                    </a:lnTo>
                    <a:lnTo>
                      <a:pt x="129" y="139"/>
                    </a:lnTo>
                    <a:lnTo>
                      <a:pt x="129" y="136"/>
                    </a:lnTo>
                    <a:lnTo>
                      <a:pt x="129" y="135"/>
                    </a:lnTo>
                    <a:lnTo>
                      <a:pt x="128" y="132"/>
                    </a:lnTo>
                    <a:lnTo>
                      <a:pt x="120" y="125"/>
                    </a:lnTo>
                    <a:lnTo>
                      <a:pt x="110" y="118"/>
                    </a:lnTo>
                    <a:lnTo>
                      <a:pt x="100" y="114"/>
                    </a:lnTo>
                    <a:lnTo>
                      <a:pt x="89" y="109"/>
                    </a:lnTo>
                    <a:lnTo>
                      <a:pt x="76" y="106"/>
                    </a:lnTo>
                    <a:lnTo>
                      <a:pt x="64" y="104"/>
                    </a:lnTo>
                    <a:lnTo>
                      <a:pt x="51" y="101"/>
                    </a:lnTo>
                    <a:lnTo>
                      <a:pt x="40" y="101"/>
                    </a:lnTo>
                    <a:lnTo>
                      <a:pt x="40" y="325"/>
                    </a:lnTo>
                    <a:lnTo>
                      <a:pt x="59" y="332"/>
                    </a:lnTo>
                    <a:lnTo>
                      <a:pt x="78" y="340"/>
                    </a:lnTo>
                    <a:lnTo>
                      <a:pt x="98" y="346"/>
                    </a:lnTo>
                    <a:lnTo>
                      <a:pt x="116" y="354"/>
                    </a:lnTo>
                    <a:lnTo>
                      <a:pt x="133" y="362"/>
                    </a:lnTo>
                    <a:lnTo>
                      <a:pt x="151" y="371"/>
                    </a:lnTo>
                    <a:lnTo>
                      <a:pt x="167" y="380"/>
                    </a:lnTo>
                    <a:lnTo>
                      <a:pt x="180" y="390"/>
                    </a:lnTo>
                    <a:lnTo>
                      <a:pt x="194" y="400"/>
                    </a:lnTo>
                    <a:lnTo>
                      <a:pt x="207" y="413"/>
                    </a:lnTo>
                    <a:lnTo>
                      <a:pt x="217" y="425"/>
                    </a:lnTo>
                    <a:lnTo>
                      <a:pt x="225" y="440"/>
                    </a:lnTo>
                    <a:lnTo>
                      <a:pt x="233" y="454"/>
                    </a:lnTo>
                    <a:lnTo>
                      <a:pt x="237" y="471"/>
                    </a:lnTo>
                    <a:lnTo>
                      <a:pt x="241" y="489"/>
                    </a:lnTo>
                    <a:lnTo>
                      <a:pt x="242" y="508"/>
                    </a:lnTo>
                    <a:lnTo>
                      <a:pt x="242" y="527"/>
                    </a:lnTo>
                    <a:lnTo>
                      <a:pt x="240" y="545"/>
                    </a:lnTo>
                    <a:lnTo>
                      <a:pt x="237" y="563"/>
                    </a:lnTo>
                    <a:lnTo>
                      <a:pt x="233" y="580"/>
                    </a:lnTo>
                    <a:lnTo>
                      <a:pt x="227" y="597"/>
                    </a:lnTo>
                    <a:lnTo>
                      <a:pt x="220" y="612"/>
                    </a:lnTo>
                    <a:lnTo>
                      <a:pt x="211" y="627"/>
                    </a:lnTo>
                    <a:lnTo>
                      <a:pt x="201" y="641"/>
                    </a:lnTo>
                    <a:lnTo>
                      <a:pt x="188" y="654"/>
                    </a:lnTo>
                    <a:lnTo>
                      <a:pt x="175" y="665"/>
                    </a:lnTo>
                    <a:lnTo>
                      <a:pt x="159" y="675"/>
                    </a:lnTo>
                    <a:lnTo>
                      <a:pt x="140" y="684"/>
                    </a:lnTo>
                    <a:lnTo>
                      <a:pt x="118" y="693"/>
                    </a:lnTo>
                    <a:lnTo>
                      <a:pt x="96" y="699"/>
                    </a:lnTo>
                    <a:lnTo>
                      <a:pt x="70" y="705"/>
                    </a:lnTo>
                    <a:lnTo>
                      <a:pt x="42" y="708"/>
                    </a:lnTo>
                    <a:lnTo>
                      <a:pt x="41" y="706"/>
                    </a:lnTo>
                    <a:lnTo>
                      <a:pt x="41" y="702"/>
                    </a:lnTo>
                    <a:lnTo>
                      <a:pt x="41" y="699"/>
                    </a:lnTo>
                    <a:lnTo>
                      <a:pt x="41" y="694"/>
                    </a:lnTo>
                    <a:lnTo>
                      <a:pt x="41" y="691"/>
                    </a:lnTo>
                    <a:lnTo>
                      <a:pt x="41" y="688"/>
                    </a:lnTo>
                    <a:lnTo>
                      <a:pt x="41" y="683"/>
                    </a:lnTo>
                    <a:lnTo>
                      <a:pt x="41" y="680"/>
                    </a:lnTo>
                    <a:lnTo>
                      <a:pt x="59" y="674"/>
                    </a:lnTo>
                    <a:lnTo>
                      <a:pt x="74" y="666"/>
                    </a:lnTo>
                    <a:lnTo>
                      <a:pt x="86" y="656"/>
                    </a:lnTo>
                    <a:lnTo>
                      <a:pt x="97" y="645"/>
                    </a:lnTo>
                    <a:lnTo>
                      <a:pt x="105" y="633"/>
                    </a:lnTo>
                    <a:lnTo>
                      <a:pt x="110" y="618"/>
                    </a:lnTo>
                    <a:lnTo>
                      <a:pt x="114" y="602"/>
                    </a:lnTo>
                    <a:lnTo>
                      <a:pt x="115" y="585"/>
                    </a:lnTo>
                    <a:lnTo>
                      <a:pt x="114" y="568"/>
                    </a:lnTo>
                    <a:lnTo>
                      <a:pt x="109" y="552"/>
                    </a:lnTo>
                    <a:lnTo>
                      <a:pt x="102" y="537"/>
                    </a:lnTo>
                    <a:lnTo>
                      <a:pt x="94" y="525"/>
                    </a:lnTo>
                    <a:lnTo>
                      <a:pt x="82" y="512"/>
                    </a:lnTo>
                    <a:lnTo>
                      <a:pt x="69" y="502"/>
                    </a:lnTo>
                    <a:lnTo>
                      <a:pt x="53" y="492"/>
                    </a:lnTo>
                    <a:lnTo>
                      <a:pt x="35" y="483"/>
                    </a:lnTo>
                    <a:lnTo>
                      <a:pt x="30" y="482"/>
                    </a:lnTo>
                    <a:lnTo>
                      <a:pt x="27" y="481"/>
                    </a:lnTo>
                    <a:lnTo>
                      <a:pt x="22" y="479"/>
                    </a:lnTo>
                    <a:lnTo>
                      <a:pt x="18" y="478"/>
                    </a:lnTo>
                    <a:lnTo>
                      <a:pt x="13" y="475"/>
                    </a:lnTo>
                    <a:lnTo>
                      <a:pt x="9" y="474"/>
                    </a:lnTo>
                    <a:lnTo>
                      <a:pt x="4" y="472"/>
                    </a:lnTo>
                    <a:lnTo>
                      <a:pt x="0" y="471"/>
                    </a:lnTo>
                    <a:lnTo>
                      <a:pt x="0" y="387"/>
                    </a:lnTo>
                    <a:lnTo>
                      <a:pt x="1" y="252"/>
                    </a:lnTo>
                    <a:lnTo>
                      <a:pt x="2" y="125"/>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37" name="Freeform 91"/>
              <p:cNvSpPr>
                <a:spLocks/>
              </p:cNvSpPr>
              <p:nvPr/>
            </p:nvSpPr>
            <p:spPr bwMode="auto">
              <a:xfrm>
                <a:off x="1294" y="2897"/>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7"/>
                    </a:moveTo>
                    <a:lnTo>
                      <a:pt x="40" y="196"/>
                    </a:lnTo>
                    <a:lnTo>
                      <a:pt x="40" y="205"/>
                    </a:lnTo>
                    <a:lnTo>
                      <a:pt x="41" y="217"/>
                    </a:lnTo>
                    <a:lnTo>
                      <a:pt x="42" y="229"/>
                    </a:lnTo>
                    <a:lnTo>
                      <a:pt x="42" y="238"/>
                    </a:lnTo>
                    <a:lnTo>
                      <a:pt x="42" y="311"/>
                    </a:lnTo>
                    <a:lnTo>
                      <a:pt x="2" y="311"/>
                    </a:lnTo>
                    <a:lnTo>
                      <a:pt x="1" y="241"/>
                    </a:lnTo>
                    <a:lnTo>
                      <a:pt x="1" y="233"/>
                    </a:lnTo>
                    <a:lnTo>
                      <a:pt x="1" y="226"/>
                    </a:lnTo>
                    <a:lnTo>
                      <a:pt x="0" y="220"/>
                    </a:lnTo>
                    <a:lnTo>
                      <a:pt x="0" y="216"/>
                    </a:lnTo>
                    <a:lnTo>
                      <a:pt x="0" y="180"/>
                    </a:lnTo>
                    <a:lnTo>
                      <a:pt x="0" y="112"/>
                    </a:lnTo>
                    <a:lnTo>
                      <a:pt x="0" y="42"/>
                    </a:lnTo>
                    <a:lnTo>
                      <a:pt x="0" y="0"/>
                    </a:lnTo>
                    <a:lnTo>
                      <a:pt x="5" y="3"/>
                    </a:lnTo>
                    <a:lnTo>
                      <a:pt x="10" y="4"/>
                    </a:lnTo>
                    <a:lnTo>
                      <a:pt x="17" y="6"/>
                    </a:lnTo>
                    <a:lnTo>
                      <a:pt x="24" y="8"/>
                    </a:lnTo>
                    <a:lnTo>
                      <a:pt x="29" y="11"/>
                    </a:lnTo>
                    <a:lnTo>
                      <a:pt x="33" y="13"/>
                    </a:lnTo>
                    <a:lnTo>
                      <a:pt x="37" y="15"/>
                    </a:lnTo>
                    <a:lnTo>
                      <a:pt x="40" y="16"/>
                    </a:lnTo>
                    <a:lnTo>
                      <a:pt x="40" y="13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38" name="Freeform 92"/>
              <p:cNvSpPr>
                <a:spLocks/>
              </p:cNvSpPr>
              <p:nvPr/>
            </p:nvSpPr>
            <p:spPr bwMode="auto">
              <a:xfrm>
                <a:off x="1202" y="2741"/>
                <a:ext cx="93" cy="260"/>
              </a:xfrm>
              <a:custGeom>
                <a:avLst/>
                <a:gdLst>
                  <a:gd name="T0" fmla="*/ 0 w 278"/>
                  <a:gd name="T1" fmla="*/ 0 h 780"/>
                  <a:gd name="T2" fmla="*/ 0 w 278"/>
                  <a:gd name="T3" fmla="*/ 0 h 780"/>
                  <a:gd name="T4" fmla="*/ 0 w 278"/>
                  <a:gd name="T5" fmla="*/ 0 h 780"/>
                  <a:gd name="T6" fmla="*/ 0 w 278"/>
                  <a:gd name="T7" fmla="*/ 0 h 780"/>
                  <a:gd name="T8" fmla="*/ 0 w 278"/>
                  <a:gd name="T9" fmla="*/ 0 h 780"/>
                  <a:gd name="T10" fmla="*/ 0 w 278"/>
                  <a:gd name="T11" fmla="*/ 0 h 780"/>
                  <a:gd name="T12" fmla="*/ 0 w 278"/>
                  <a:gd name="T13" fmla="*/ 0 h 780"/>
                  <a:gd name="T14" fmla="*/ 0 w 278"/>
                  <a:gd name="T15" fmla="*/ 0 h 780"/>
                  <a:gd name="T16" fmla="*/ 0 w 278"/>
                  <a:gd name="T17" fmla="*/ 0 h 780"/>
                  <a:gd name="T18" fmla="*/ 0 w 278"/>
                  <a:gd name="T19" fmla="*/ 0 h 780"/>
                  <a:gd name="T20" fmla="*/ 0 w 278"/>
                  <a:gd name="T21" fmla="*/ 0 h 780"/>
                  <a:gd name="T22" fmla="*/ 0 w 278"/>
                  <a:gd name="T23" fmla="*/ 0 h 780"/>
                  <a:gd name="T24" fmla="*/ 0 w 278"/>
                  <a:gd name="T25" fmla="*/ 0 h 780"/>
                  <a:gd name="T26" fmla="*/ 0 w 278"/>
                  <a:gd name="T27" fmla="*/ 0 h 780"/>
                  <a:gd name="T28" fmla="*/ 0 w 278"/>
                  <a:gd name="T29" fmla="*/ 0 h 780"/>
                  <a:gd name="T30" fmla="*/ 0 w 278"/>
                  <a:gd name="T31" fmla="*/ 0 h 780"/>
                  <a:gd name="T32" fmla="*/ 0 w 278"/>
                  <a:gd name="T33" fmla="*/ 0 h 780"/>
                  <a:gd name="T34" fmla="*/ 0 w 278"/>
                  <a:gd name="T35" fmla="*/ 0 h 780"/>
                  <a:gd name="T36" fmla="*/ 0 w 278"/>
                  <a:gd name="T37" fmla="*/ 0 h 780"/>
                  <a:gd name="T38" fmla="*/ 0 w 278"/>
                  <a:gd name="T39" fmla="*/ 0 h 780"/>
                  <a:gd name="T40" fmla="*/ 0 w 278"/>
                  <a:gd name="T41" fmla="*/ 0 h 780"/>
                  <a:gd name="T42" fmla="*/ 0 w 278"/>
                  <a:gd name="T43" fmla="*/ 0 h 780"/>
                  <a:gd name="T44" fmla="*/ 0 w 278"/>
                  <a:gd name="T45" fmla="*/ 0 h 780"/>
                  <a:gd name="T46" fmla="*/ 0 w 278"/>
                  <a:gd name="T47" fmla="*/ 0 h 780"/>
                  <a:gd name="T48" fmla="*/ 0 w 278"/>
                  <a:gd name="T49" fmla="*/ 0 h 780"/>
                  <a:gd name="T50" fmla="*/ 0 w 278"/>
                  <a:gd name="T51" fmla="*/ 0 h 780"/>
                  <a:gd name="T52" fmla="*/ 0 w 278"/>
                  <a:gd name="T53" fmla="*/ 0 h 780"/>
                  <a:gd name="T54" fmla="*/ 0 w 278"/>
                  <a:gd name="T55" fmla="*/ 0 h 780"/>
                  <a:gd name="T56" fmla="*/ 0 w 278"/>
                  <a:gd name="T57" fmla="*/ 0 h 780"/>
                  <a:gd name="T58" fmla="*/ 0 w 278"/>
                  <a:gd name="T59" fmla="*/ 0 h 780"/>
                  <a:gd name="T60" fmla="*/ 0 w 278"/>
                  <a:gd name="T61" fmla="*/ 0 h 780"/>
                  <a:gd name="T62" fmla="*/ 0 w 278"/>
                  <a:gd name="T63" fmla="*/ 0 h 780"/>
                  <a:gd name="T64" fmla="*/ 0 w 278"/>
                  <a:gd name="T65" fmla="*/ 0 h 780"/>
                  <a:gd name="T66" fmla="*/ 0 w 278"/>
                  <a:gd name="T67" fmla="*/ 0 h 780"/>
                  <a:gd name="T68" fmla="*/ 0 w 278"/>
                  <a:gd name="T69" fmla="*/ 0 h 780"/>
                  <a:gd name="T70" fmla="*/ 0 w 278"/>
                  <a:gd name="T71" fmla="*/ 0 h 780"/>
                  <a:gd name="T72" fmla="*/ 0 w 278"/>
                  <a:gd name="T73" fmla="*/ 0 h 780"/>
                  <a:gd name="T74" fmla="*/ 0 w 278"/>
                  <a:gd name="T75" fmla="*/ 0 h 780"/>
                  <a:gd name="T76" fmla="*/ 0 w 278"/>
                  <a:gd name="T77" fmla="*/ 0 h 780"/>
                  <a:gd name="T78" fmla="*/ 0 w 278"/>
                  <a:gd name="T79" fmla="*/ 0 h 780"/>
                  <a:gd name="T80" fmla="*/ 0 w 278"/>
                  <a:gd name="T81" fmla="*/ 0 h 780"/>
                  <a:gd name="T82" fmla="*/ 0 w 278"/>
                  <a:gd name="T83" fmla="*/ 0 h 780"/>
                  <a:gd name="T84" fmla="*/ 0 w 278"/>
                  <a:gd name="T85" fmla="*/ 0 h 780"/>
                  <a:gd name="T86" fmla="*/ 0 w 278"/>
                  <a:gd name="T87" fmla="*/ 0 h 780"/>
                  <a:gd name="T88" fmla="*/ 0 w 278"/>
                  <a:gd name="T89" fmla="*/ 0 h 780"/>
                  <a:gd name="T90" fmla="*/ 0 w 278"/>
                  <a:gd name="T91" fmla="*/ 0 h 780"/>
                  <a:gd name="T92" fmla="*/ 0 w 278"/>
                  <a:gd name="T93" fmla="*/ 0 h 780"/>
                  <a:gd name="T94" fmla="*/ 0 w 278"/>
                  <a:gd name="T95" fmla="*/ 0 h 780"/>
                  <a:gd name="T96" fmla="*/ 0 w 278"/>
                  <a:gd name="T97" fmla="*/ 0 h 780"/>
                  <a:gd name="T98" fmla="*/ 0 w 278"/>
                  <a:gd name="T99" fmla="*/ 0 h 780"/>
                  <a:gd name="T100" fmla="*/ 0 w 278"/>
                  <a:gd name="T101" fmla="*/ 0 h 780"/>
                  <a:gd name="T102" fmla="*/ 0 w 278"/>
                  <a:gd name="T103" fmla="*/ 0 h 780"/>
                  <a:gd name="T104" fmla="*/ 0 w 278"/>
                  <a:gd name="T105" fmla="*/ 0 h 780"/>
                  <a:gd name="T106" fmla="*/ 0 w 278"/>
                  <a:gd name="T107" fmla="*/ 0 h 780"/>
                  <a:gd name="T108" fmla="*/ 0 w 278"/>
                  <a:gd name="T109" fmla="*/ 0 h 780"/>
                  <a:gd name="T110" fmla="*/ 0 w 278"/>
                  <a:gd name="T111" fmla="*/ 0 h 780"/>
                  <a:gd name="T112" fmla="*/ 0 w 278"/>
                  <a:gd name="T113" fmla="*/ 0 h 780"/>
                  <a:gd name="T114" fmla="*/ 0 w 278"/>
                  <a:gd name="T115" fmla="*/ 0 h 780"/>
                  <a:gd name="T116" fmla="*/ 0 w 278"/>
                  <a:gd name="T117" fmla="*/ 0 h 7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0"/>
                  <a:gd name="T179" fmla="*/ 278 w 278"/>
                  <a:gd name="T180" fmla="*/ 780 h 7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0">
                    <a:moveTo>
                      <a:pt x="236" y="709"/>
                    </a:moveTo>
                    <a:lnTo>
                      <a:pt x="236" y="780"/>
                    </a:lnTo>
                    <a:lnTo>
                      <a:pt x="202" y="780"/>
                    </a:lnTo>
                    <a:lnTo>
                      <a:pt x="202" y="706"/>
                    </a:lnTo>
                    <a:lnTo>
                      <a:pt x="175" y="702"/>
                    </a:lnTo>
                    <a:lnTo>
                      <a:pt x="151" y="697"/>
                    </a:lnTo>
                    <a:lnTo>
                      <a:pt x="131" y="692"/>
                    </a:lnTo>
                    <a:lnTo>
                      <a:pt x="111" y="685"/>
                    </a:lnTo>
                    <a:lnTo>
                      <a:pt x="94" y="678"/>
                    </a:lnTo>
                    <a:lnTo>
                      <a:pt x="79" y="670"/>
                    </a:lnTo>
                    <a:lnTo>
                      <a:pt x="66" y="663"/>
                    </a:lnTo>
                    <a:lnTo>
                      <a:pt x="54" y="655"/>
                    </a:lnTo>
                    <a:lnTo>
                      <a:pt x="45" y="647"/>
                    </a:lnTo>
                    <a:lnTo>
                      <a:pt x="36" y="639"/>
                    </a:lnTo>
                    <a:lnTo>
                      <a:pt x="29" y="631"/>
                    </a:lnTo>
                    <a:lnTo>
                      <a:pt x="22" y="623"/>
                    </a:lnTo>
                    <a:lnTo>
                      <a:pt x="18" y="615"/>
                    </a:lnTo>
                    <a:lnTo>
                      <a:pt x="13" y="609"/>
                    </a:lnTo>
                    <a:lnTo>
                      <a:pt x="10" y="602"/>
                    </a:lnTo>
                    <a:lnTo>
                      <a:pt x="6" y="595"/>
                    </a:lnTo>
                    <a:lnTo>
                      <a:pt x="5" y="590"/>
                    </a:lnTo>
                    <a:lnTo>
                      <a:pt x="3" y="577"/>
                    </a:lnTo>
                    <a:lnTo>
                      <a:pt x="0" y="564"/>
                    </a:lnTo>
                    <a:lnTo>
                      <a:pt x="3" y="549"/>
                    </a:lnTo>
                    <a:lnTo>
                      <a:pt x="5" y="542"/>
                    </a:lnTo>
                    <a:lnTo>
                      <a:pt x="10" y="535"/>
                    </a:lnTo>
                    <a:lnTo>
                      <a:pt x="15" y="527"/>
                    </a:lnTo>
                    <a:lnTo>
                      <a:pt x="22" y="519"/>
                    </a:lnTo>
                    <a:lnTo>
                      <a:pt x="30" y="512"/>
                    </a:lnTo>
                    <a:lnTo>
                      <a:pt x="40" y="506"/>
                    </a:lnTo>
                    <a:lnTo>
                      <a:pt x="51" y="502"/>
                    </a:lnTo>
                    <a:lnTo>
                      <a:pt x="63" y="501"/>
                    </a:lnTo>
                    <a:lnTo>
                      <a:pt x="76" y="502"/>
                    </a:lnTo>
                    <a:lnTo>
                      <a:pt x="87" y="505"/>
                    </a:lnTo>
                    <a:lnTo>
                      <a:pt x="98" y="511"/>
                    </a:lnTo>
                    <a:lnTo>
                      <a:pt x="106" y="519"/>
                    </a:lnTo>
                    <a:lnTo>
                      <a:pt x="114" y="527"/>
                    </a:lnTo>
                    <a:lnTo>
                      <a:pt x="119" y="537"/>
                    </a:lnTo>
                    <a:lnTo>
                      <a:pt x="123" y="548"/>
                    </a:lnTo>
                    <a:lnTo>
                      <a:pt x="124" y="560"/>
                    </a:lnTo>
                    <a:lnTo>
                      <a:pt x="123" y="572"/>
                    </a:lnTo>
                    <a:lnTo>
                      <a:pt x="121" y="582"/>
                    </a:lnTo>
                    <a:lnTo>
                      <a:pt x="116" y="591"/>
                    </a:lnTo>
                    <a:lnTo>
                      <a:pt x="109" y="599"/>
                    </a:lnTo>
                    <a:lnTo>
                      <a:pt x="102" y="606"/>
                    </a:lnTo>
                    <a:lnTo>
                      <a:pt x="93" y="612"/>
                    </a:lnTo>
                    <a:lnTo>
                      <a:pt x="84" y="617"/>
                    </a:lnTo>
                    <a:lnTo>
                      <a:pt x="74" y="619"/>
                    </a:lnTo>
                    <a:lnTo>
                      <a:pt x="75" y="627"/>
                    </a:lnTo>
                    <a:lnTo>
                      <a:pt x="77" y="629"/>
                    </a:lnTo>
                    <a:lnTo>
                      <a:pt x="79" y="629"/>
                    </a:lnTo>
                    <a:lnTo>
                      <a:pt x="82" y="632"/>
                    </a:lnTo>
                    <a:lnTo>
                      <a:pt x="87" y="640"/>
                    </a:lnTo>
                    <a:lnTo>
                      <a:pt x="97" y="648"/>
                    </a:lnTo>
                    <a:lnTo>
                      <a:pt x="109" y="656"/>
                    </a:lnTo>
                    <a:lnTo>
                      <a:pt x="124" y="663"/>
                    </a:lnTo>
                    <a:lnTo>
                      <a:pt x="141" y="668"/>
                    </a:lnTo>
                    <a:lnTo>
                      <a:pt x="159" y="674"/>
                    </a:lnTo>
                    <a:lnTo>
                      <a:pt x="180" y="678"/>
                    </a:lnTo>
                    <a:lnTo>
                      <a:pt x="202" y="682"/>
                    </a:lnTo>
                    <a:lnTo>
                      <a:pt x="202" y="442"/>
                    </a:lnTo>
                    <a:lnTo>
                      <a:pt x="164" y="428"/>
                    </a:lnTo>
                    <a:lnTo>
                      <a:pt x="131" y="411"/>
                    </a:lnTo>
                    <a:lnTo>
                      <a:pt x="100" y="393"/>
                    </a:lnTo>
                    <a:lnTo>
                      <a:pt x="74" y="373"/>
                    </a:lnTo>
                    <a:lnTo>
                      <a:pt x="52" y="349"/>
                    </a:lnTo>
                    <a:lnTo>
                      <a:pt x="36" y="322"/>
                    </a:lnTo>
                    <a:lnTo>
                      <a:pt x="26" y="292"/>
                    </a:lnTo>
                    <a:lnTo>
                      <a:pt x="22" y="256"/>
                    </a:lnTo>
                    <a:lnTo>
                      <a:pt x="24" y="222"/>
                    </a:lnTo>
                    <a:lnTo>
                      <a:pt x="34" y="191"/>
                    </a:lnTo>
                    <a:lnTo>
                      <a:pt x="47" y="161"/>
                    </a:lnTo>
                    <a:lnTo>
                      <a:pt x="67" y="135"/>
                    </a:lnTo>
                    <a:lnTo>
                      <a:pt x="92" y="111"/>
                    </a:lnTo>
                    <a:lnTo>
                      <a:pt x="123" y="93"/>
                    </a:lnTo>
                    <a:lnTo>
                      <a:pt x="159" y="79"/>
                    </a:lnTo>
                    <a:lnTo>
                      <a:pt x="202" y="70"/>
                    </a:lnTo>
                    <a:lnTo>
                      <a:pt x="202" y="0"/>
                    </a:lnTo>
                    <a:lnTo>
                      <a:pt x="239" y="0"/>
                    </a:lnTo>
                    <a:lnTo>
                      <a:pt x="239" y="67"/>
                    </a:lnTo>
                    <a:lnTo>
                      <a:pt x="244" y="66"/>
                    </a:lnTo>
                    <a:lnTo>
                      <a:pt x="246" y="66"/>
                    </a:lnTo>
                    <a:lnTo>
                      <a:pt x="249" y="66"/>
                    </a:lnTo>
                    <a:lnTo>
                      <a:pt x="254" y="66"/>
                    </a:lnTo>
                    <a:lnTo>
                      <a:pt x="260" y="66"/>
                    </a:lnTo>
                    <a:lnTo>
                      <a:pt x="266" y="65"/>
                    </a:lnTo>
                    <a:lnTo>
                      <a:pt x="272" y="65"/>
                    </a:lnTo>
                    <a:lnTo>
                      <a:pt x="277" y="65"/>
                    </a:lnTo>
                    <a:lnTo>
                      <a:pt x="277" y="71"/>
                    </a:lnTo>
                    <a:lnTo>
                      <a:pt x="278" y="73"/>
                    </a:lnTo>
                    <a:lnTo>
                      <a:pt x="278" y="74"/>
                    </a:lnTo>
                    <a:lnTo>
                      <a:pt x="278" y="77"/>
                    </a:lnTo>
                    <a:lnTo>
                      <a:pt x="278" y="81"/>
                    </a:lnTo>
                    <a:lnTo>
                      <a:pt x="278" y="86"/>
                    </a:lnTo>
                    <a:lnTo>
                      <a:pt x="278" y="93"/>
                    </a:lnTo>
                    <a:lnTo>
                      <a:pt x="278" y="97"/>
                    </a:lnTo>
                    <a:lnTo>
                      <a:pt x="275" y="97"/>
                    </a:lnTo>
                    <a:lnTo>
                      <a:pt x="270" y="97"/>
                    </a:lnTo>
                    <a:lnTo>
                      <a:pt x="266" y="97"/>
                    </a:lnTo>
                    <a:lnTo>
                      <a:pt x="261" y="97"/>
                    </a:lnTo>
                    <a:lnTo>
                      <a:pt x="255" y="97"/>
                    </a:lnTo>
                    <a:lnTo>
                      <a:pt x="250" y="97"/>
                    </a:lnTo>
                    <a:lnTo>
                      <a:pt x="244" y="98"/>
                    </a:lnTo>
                    <a:lnTo>
                      <a:pt x="239" y="98"/>
                    </a:lnTo>
                    <a:lnTo>
                      <a:pt x="231" y="99"/>
                    </a:lnTo>
                    <a:lnTo>
                      <a:pt x="222" y="100"/>
                    </a:lnTo>
                    <a:lnTo>
                      <a:pt x="214" y="100"/>
                    </a:lnTo>
                    <a:lnTo>
                      <a:pt x="209" y="100"/>
                    </a:lnTo>
                    <a:lnTo>
                      <a:pt x="197" y="102"/>
                    </a:lnTo>
                    <a:lnTo>
                      <a:pt x="186" y="106"/>
                    </a:lnTo>
                    <a:lnTo>
                      <a:pt x="173" y="111"/>
                    </a:lnTo>
                    <a:lnTo>
                      <a:pt x="161" y="118"/>
                    </a:lnTo>
                    <a:lnTo>
                      <a:pt x="149" y="129"/>
                    </a:lnTo>
                    <a:lnTo>
                      <a:pt x="140" y="144"/>
                    </a:lnTo>
                    <a:lnTo>
                      <a:pt x="133" y="163"/>
                    </a:lnTo>
                    <a:lnTo>
                      <a:pt x="130" y="186"/>
                    </a:lnTo>
                    <a:lnTo>
                      <a:pt x="131" y="199"/>
                    </a:lnTo>
                    <a:lnTo>
                      <a:pt x="135" y="211"/>
                    </a:lnTo>
                    <a:lnTo>
                      <a:pt x="141" y="223"/>
                    </a:lnTo>
                    <a:lnTo>
                      <a:pt x="149" y="234"/>
                    </a:lnTo>
                    <a:lnTo>
                      <a:pt x="159" y="245"/>
                    </a:lnTo>
                    <a:lnTo>
                      <a:pt x="172" y="254"/>
                    </a:lnTo>
                    <a:lnTo>
                      <a:pt x="186" y="264"/>
                    </a:lnTo>
                    <a:lnTo>
                      <a:pt x="202" y="272"/>
                    </a:lnTo>
                    <a:lnTo>
                      <a:pt x="209" y="275"/>
                    </a:lnTo>
                    <a:lnTo>
                      <a:pt x="218" y="278"/>
                    </a:lnTo>
                    <a:lnTo>
                      <a:pt x="226" y="281"/>
                    </a:lnTo>
                    <a:lnTo>
                      <a:pt x="233" y="283"/>
                    </a:lnTo>
                    <a:lnTo>
                      <a:pt x="235" y="284"/>
                    </a:lnTo>
                    <a:lnTo>
                      <a:pt x="236" y="284"/>
                    </a:lnTo>
                    <a:lnTo>
                      <a:pt x="237" y="285"/>
                    </a:lnTo>
                    <a:lnTo>
                      <a:pt x="239" y="285"/>
                    </a:lnTo>
                    <a:lnTo>
                      <a:pt x="243" y="286"/>
                    </a:lnTo>
                    <a:lnTo>
                      <a:pt x="247" y="289"/>
                    </a:lnTo>
                    <a:lnTo>
                      <a:pt x="252" y="292"/>
                    </a:lnTo>
                    <a:lnTo>
                      <a:pt x="255" y="293"/>
                    </a:lnTo>
                    <a:lnTo>
                      <a:pt x="260" y="295"/>
                    </a:lnTo>
                    <a:lnTo>
                      <a:pt x="265" y="298"/>
                    </a:lnTo>
                    <a:lnTo>
                      <a:pt x="269" y="301"/>
                    </a:lnTo>
                    <a:lnTo>
                      <a:pt x="276" y="303"/>
                    </a:lnTo>
                    <a:lnTo>
                      <a:pt x="276" y="318"/>
                    </a:lnTo>
                    <a:lnTo>
                      <a:pt x="276" y="338"/>
                    </a:lnTo>
                    <a:lnTo>
                      <a:pt x="276" y="362"/>
                    </a:lnTo>
                    <a:lnTo>
                      <a:pt x="276" y="386"/>
                    </a:lnTo>
                    <a:lnTo>
                      <a:pt x="276" y="413"/>
                    </a:lnTo>
                    <a:lnTo>
                      <a:pt x="276" y="438"/>
                    </a:lnTo>
                    <a:lnTo>
                      <a:pt x="276" y="458"/>
                    </a:lnTo>
                    <a:lnTo>
                      <a:pt x="276" y="469"/>
                    </a:lnTo>
                    <a:lnTo>
                      <a:pt x="274" y="468"/>
                    </a:lnTo>
                    <a:lnTo>
                      <a:pt x="269" y="466"/>
                    </a:lnTo>
                    <a:lnTo>
                      <a:pt x="262" y="464"/>
                    </a:lnTo>
                    <a:lnTo>
                      <a:pt x="255" y="462"/>
                    </a:lnTo>
                    <a:lnTo>
                      <a:pt x="253" y="460"/>
                    </a:lnTo>
                    <a:lnTo>
                      <a:pt x="249" y="459"/>
                    </a:lnTo>
                    <a:lnTo>
                      <a:pt x="244" y="457"/>
                    </a:lnTo>
                    <a:lnTo>
                      <a:pt x="238" y="456"/>
                    </a:lnTo>
                    <a:lnTo>
                      <a:pt x="237" y="686"/>
                    </a:lnTo>
                    <a:lnTo>
                      <a:pt x="243" y="687"/>
                    </a:lnTo>
                    <a:lnTo>
                      <a:pt x="247" y="687"/>
                    </a:lnTo>
                    <a:lnTo>
                      <a:pt x="253" y="687"/>
                    </a:lnTo>
                    <a:lnTo>
                      <a:pt x="258" y="686"/>
                    </a:lnTo>
                    <a:lnTo>
                      <a:pt x="262" y="686"/>
                    </a:lnTo>
                    <a:lnTo>
                      <a:pt x="267" y="685"/>
                    </a:lnTo>
                    <a:lnTo>
                      <a:pt x="272" y="685"/>
                    </a:lnTo>
                    <a:lnTo>
                      <a:pt x="276" y="685"/>
                    </a:lnTo>
                    <a:lnTo>
                      <a:pt x="276" y="692"/>
                    </a:lnTo>
                    <a:lnTo>
                      <a:pt x="277" y="698"/>
                    </a:lnTo>
                    <a:lnTo>
                      <a:pt x="277" y="704"/>
                    </a:lnTo>
                    <a:lnTo>
                      <a:pt x="277" y="709"/>
                    </a:lnTo>
                    <a:lnTo>
                      <a:pt x="274" y="709"/>
                    </a:lnTo>
                    <a:lnTo>
                      <a:pt x="269" y="710"/>
                    </a:lnTo>
                    <a:lnTo>
                      <a:pt x="265" y="710"/>
                    </a:lnTo>
                    <a:lnTo>
                      <a:pt x="259" y="710"/>
                    </a:lnTo>
                    <a:lnTo>
                      <a:pt x="253" y="710"/>
                    </a:lnTo>
                    <a:lnTo>
                      <a:pt x="247" y="710"/>
                    </a:lnTo>
                    <a:lnTo>
                      <a:pt x="242" y="709"/>
                    </a:lnTo>
                    <a:lnTo>
                      <a:pt x="236" y="70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39" name="Freeform 93"/>
              <p:cNvSpPr>
                <a:spLocks/>
              </p:cNvSpPr>
              <p:nvPr/>
            </p:nvSpPr>
            <p:spPr bwMode="auto">
              <a:xfrm>
                <a:off x="1269" y="2774"/>
                <a:ext cx="13" cy="62"/>
              </a:xfrm>
              <a:custGeom>
                <a:avLst/>
                <a:gdLst>
                  <a:gd name="T0" fmla="*/ 0 w 37"/>
                  <a:gd name="T1" fmla="*/ 0 h 187"/>
                  <a:gd name="T2" fmla="*/ 0 w 37"/>
                  <a:gd name="T3" fmla="*/ 0 h 187"/>
                  <a:gd name="T4" fmla="*/ 0 w 37"/>
                  <a:gd name="T5" fmla="*/ 0 h 187"/>
                  <a:gd name="T6" fmla="*/ 0 w 37"/>
                  <a:gd name="T7" fmla="*/ 0 h 187"/>
                  <a:gd name="T8" fmla="*/ 0 w 37"/>
                  <a:gd name="T9" fmla="*/ 0 h 187"/>
                  <a:gd name="T10" fmla="*/ 0 w 37"/>
                  <a:gd name="T11" fmla="*/ 0 h 187"/>
                  <a:gd name="T12" fmla="*/ 0 w 37"/>
                  <a:gd name="T13" fmla="*/ 0 h 187"/>
                  <a:gd name="T14" fmla="*/ 0 w 37"/>
                  <a:gd name="T15" fmla="*/ 0 h 187"/>
                  <a:gd name="T16" fmla="*/ 0 w 37"/>
                  <a:gd name="T17" fmla="*/ 0 h 187"/>
                  <a:gd name="T18" fmla="*/ 0 w 37"/>
                  <a:gd name="T19" fmla="*/ 0 h 187"/>
                  <a:gd name="T20" fmla="*/ 0 w 37"/>
                  <a:gd name="T21" fmla="*/ 0 h 187"/>
                  <a:gd name="T22" fmla="*/ 0 w 37"/>
                  <a:gd name="T23" fmla="*/ 0 h 187"/>
                  <a:gd name="T24" fmla="*/ 0 w 37"/>
                  <a:gd name="T25" fmla="*/ 0 h 187"/>
                  <a:gd name="T26" fmla="*/ 0 w 37"/>
                  <a:gd name="T27" fmla="*/ 0 h 187"/>
                  <a:gd name="T28" fmla="*/ 0 w 37"/>
                  <a:gd name="T29" fmla="*/ 0 h 187"/>
                  <a:gd name="T30" fmla="*/ 0 w 37"/>
                  <a:gd name="T31" fmla="*/ 0 h 187"/>
                  <a:gd name="T32" fmla="*/ 0 w 37"/>
                  <a:gd name="T33" fmla="*/ 0 h 187"/>
                  <a:gd name="T34" fmla="*/ 0 w 37"/>
                  <a:gd name="T35" fmla="*/ 0 h 187"/>
                  <a:gd name="T36" fmla="*/ 0 w 37"/>
                  <a:gd name="T37" fmla="*/ 0 h 187"/>
                  <a:gd name="T38" fmla="*/ 0 w 37"/>
                  <a:gd name="T39" fmla="*/ 0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
                  <a:gd name="T61" fmla="*/ 0 h 187"/>
                  <a:gd name="T62" fmla="*/ 37 w 37"/>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 h="187">
                    <a:moveTo>
                      <a:pt x="37" y="187"/>
                    </a:moveTo>
                    <a:lnTo>
                      <a:pt x="37" y="1"/>
                    </a:lnTo>
                    <a:lnTo>
                      <a:pt x="33" y="1"/>
                    </a:lnTo>
                    <a:lnTo>
                      <a:pt x="28" y="0"/>
                    </a:lnTo>
                    <a:lnTo>
                      <a:pt x="24" y="0"/>
                    </a:lnTo>
                    <a:lnTo>
                      <a:pt x="20" y="0"/>
                    </a:lnTo>
                    <a:lnTo>
                      <a:pt x="16" y="0"/>
                    </a:lnTo>
                    <a:lnTo>
                      <a:pt x="10" y="0"/>
                    </a:lnTo>
                    <a:lnTo>
                      <a:pt x="4" y="1"/>
                    </a:lnTo>
                    <a:lnTo>
                      <a:pt x="0" y="1"/>
                    </a:lnTo>
                    <a:lnTo>
                      <a:pt x="0" y="84"/>
                    </a:lnTo>
                    <a:lnTo>
                      <a:pt x="0" y="174"/>
                    </a:lnTo>
                    <a:lnTo>
                      <a:pt x="3" y="175"/>
                    </a:lnTo>
                    <a:lnTo>
                      <a:pt x="8" y="177"/>
                    </a:lnTo>
                    <a:lnTo>
                      <a:pt x="12" y="179"/>
                    </a:lnTo>
                    <a:lnTo>
                      <a:pt x="19" y="182"/>
                    </a:lnTo>
                    <a:lnTo>
                      <a:pt x="25" y="184"/>
                    </a:lnTo>
                    <a:lnTo>
                      <a:pt x="29" y="185"/>
                    </a:lnTo>
                    <a:lnTo>
                      <a:pt x="34" y="186"/>
                    </a:lnTo>
                    <a:lnTo>
                      <a:pt x="37" y="18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40" name="Freeform 94"/>
              <p:cNvSpPr>
                <a:spLocks/>
              </p:cNvSpPr>
              <p:nvPr/>
            </p:nvSpPr>
            <p:spPr bwMode="auto">
              <a:xfrm>
                <a:off x="1294" y="2741"/>
                <a:ext cx="81" cy="235"/>
              </a:xfrm>
              <a:custGeom>
                <a:avLst/>
                <a:gdLst>
                  <a:gd name="T0" fmla="*/ 0 w 243"/>
                  <a:gd name="T1" fmla="*/ 0 h 706"/>
                  <a:gd name="T2" fmla="*/ 0 w 243"/>
                  <a:gd name="T3" fmla="*/ 0 h 706"/>
                  <a:gd name="T4" fmla="*/ 0 w 243"/>
                  <a:gd name="T5" fmla="*/ 0 h 706"/>
                  <a:gd name="T6" fmla="*/ 0 w 243"/>
                  <a:gd name="T7" fmla="*/ 0 h 706"/>
                  <a:gd name="T8" fmla="*/ 0 w 243"/>
                  <a:gd name="T9" fmla="*/ 0 h 706"/>
                  <a:gd name="T10" fmla="*/ 0 w 243"/>
                  <a:gd name="T11" fmla="*/ 0 h 706"/>
                  <a:gd name="T12" fmla="*/ 0 w 243"/>
                  <a:gd name="T13" fmla="*/ 0 h 706"/>
                  <a:gd name="T14" fmla="*/ 0 w 243"/>
                  <a:gd name="T15" fmla="*/ 0 h 706"/>
                  <a:gd name="T16" fmla="*/ 0 w 243"/>
                  <a:gd name="T17" fmla="*/ 0 h 706"/>
                  <a:gd name="T18" fmla="*/ 0 w 243"/>
                  <a:gd name="T19" fmla="*/ 0 h 706"/>
                  <a:gd name="T20" fmla="*/ 0 w 243"/>
                  <a:gd name="T21" fmla="*/ 0 h 706"/>
                  <a:gd name="T22" fmla="*/ 0 w 243"/>
                  <a:gd name="T23" fmla="*/ 0 h 706"/>
                  <a:gd name="T24" fmla="*/ 0 w 243"/>
                  <a:gd name="T25" fmla="*/ 0 h 706"/>
                  <a:gd name="T26" fmla="*/ 0 w 243"/>
                  <a:gd name="T27" fmla="*/ 0 h 706"/>
                  <a:gd name="T28" fmla="*/ 0 w 243"/>
                  <a:gd name="T29" fmla="*/ 0 h 706"/>
                  <a:gd name="T30" fmla="*/ 0 w 243"/>
                  <a:gd name="T31" fmla="*/ 0 h 706"/>
                  <a:gd name="T32" fmla="*/ 0 w 243"/>
                  <a:gd name="T33" fmla="*/ 0 h 706"/>
                  <a:gd name="T34" fmla="*/ 0 w 243"/>
                  <a:gd name="T35" fmla="*/ 0 h 706"/>
                  <a:gd name="T36" fmla="*/ 0 w 243"/>
                  <a:gd name="T37" fmla="*/ 0 h 706"/>
                  <a:gd name="T38" fmla="*/ 0 w 243"/>
                  <a:gd name="T39" fmla="*/ 0 h 706"/>
                  <a:gd name="T40" fmla="*/ 0 w 243"/>
                  <a:gd name="T41" fmla="*/ 0 h 706"/>
                  <a:gd name="T42" fmla="*/ 0 w 243"/>
                  <a:gd name="T43" fmla="*/ 0 h 706"/>
                  <a:gd name="T44" fmla="*/ 0 w 243"/>
                  <a:gd name="T45" fmla="*/ 0 h 706"/>
                  <a:gd name="T46" fmla="*/ 0 w 243"/>
                  <a:gd name="T47" fmla="*/ 0 h 706"/>
                  <a:gd name="T48" fmla="*/ 0 w 243"/>
                  <a:gd name="T49" fmla="*/ 0 h 706"/>
                  <a:gd name="T50" fmla="*/ 0 w 243"/>
                  <a:gd name="T51" fmla="*/ 0 h 706"/>
                  <a:gd name="T52" fmla="*/ 0 w 243"/>
                  <a:gd name="T53" fmla="*/ 0 h 706"/>
                  <a:gd name="T54" fmla="*/ 0 w 243"/>
                  <a:gd name="T55" fmla="*/ 0 h 706"/>
                  <a:gd name="T56" fmla="*/ 0 w 243"/>
                  <a:gd name="T57" fmla="*/ 0 h 706"/>
                  <a:gd name="T58" fmla="*/ 0 w 243"/>
                  <a:gd name="T59" fmla="*/ 0 h 706"/>
                  <a:gd name="T60" fmla="*/ 0 w 243"/>
                  <a:gd name="T61" fmla="*/ 0 h 706"/>
                  <a:gd name="T62" fmla="*/ 0 w 243"/>
                  <a:gd name="T63" fmla="*/ 0 h 706"/>
                  <a:gd name="T64" fmla="*/ 0 w 243"/>
                  <a:gd name="T65" fmla="*/ 0 h 706"/>
                  <a:gd name="T66" fmla="*/ 0 w 243"/>
                  <a:gd name="T67" fmla="*/ 0 h 706"/>
                  <a:gd name="T68" fmla="*/ 0 w 243"/>
                  <a:gd name="T69" fmla="*/ 0 h 706"/>
                  <a:gd name="T70" fmla="*/ 0 w 243"/>
                  <a:gd name="T71" fmla="*/ 0 h 706"/>
                  <a:gd name="T72" fmla="*/ 0 w 243"/>
                  <a:gd name="T73" fmla="*/ 0 h 706"/>
                  <a:gd name="T74" fmla="*/ 0 w 243"/>
                  <a:gd name="T75" fmla="*/ 0 h 706"/>
                  <a:gd name="T76" fmla="*/ 0 w 243"/>
                  <a:gd name="T77" fmla="*/ 0 h 706"/>
                  <a:gd name="T78" fmla="*/ 0 w 243"/>
                  <a:gd name="T79" fmla="*/ 0 h 706"/>
                  <a:gd name="T80" fmla="*/ 0 w 243"/>
                  <a:gd name="T81" fmla="*/ 0 h 706"/>
                  <a:gd name="T82" fmla="*/ 0 w 243"/>
                  <a:gd name="T83" fmla="*/ 0 h 706"/>
                  <a:gd name="T84" fmla="*/ 0 w 243"/>
                  <a:gd name="T85" fmla="*/ 0 h 706"/>
                  <a:gd name="T86" fmla="*/ 0 w 243"/>
                  <a:gd name="T87" fmla="*/ 0 h 706"/>
                  <a:gd name="T88" fmla="*/ 0 w 243"/>
                  <a:gd name="T89" fmla="*/ 0 h 706"/>
                  <a:gd name="T90" fmla="*/ 0 w 243"/>
                  <a:gd name="T91" fmla="*/ 0 h 706"/>
                  <a:gd name="T92" fmla="*/ 0 w 243"/>
                  <a:gd name="T93" fmla="*/ 0 h 706"/>
                  <a:gd name="T94" fmla="*/ 0 w 243"/>
                  <a:gd name="T95" fmla="*/ 0 h 706"/>
                  <a:gd name="T96" fmla="*/ 0 w 243"/>
                  <a:gd name="T97" fmla="*/ 0 h 706"/>
                  <a:gd name="T98" fmla="*/ 0 w 243"/>
                  <a:gd name="T99" fmla="*/ 0 h 706"/>
                  <a:gd name="T100" fmla="*/ 0 w 243"/>
                  <a:gd name="T101" fmla="*/ 0 h 706"/>
                  <a:gd name="T102" fmla="*/ 0 w 243"/>
                  <a:gd name="T103" fmla="*/ 0 h 706"/>
                  <a:gd name="T104" fmla="*/ 0 w 243"/>
                  <a:gd name="T105" fmla="*/ 0 h 706"/>
                  <a:gd name="T106" fmla="*/ 0 w 243"/>
                  <a:gd name="T107" fmla="*/ 0 h 706"/>
                  <a:gd name="T108" fmla="*/ 0 w 243"/>
                  <a:gd name="T109" fmla="*/ 0 h 706"/>
                  <a:gd name="T110" fmla="*/ 0 w 243"/>
                  <a:gd name="T111" fmla="*/ 0 h 706"/>
                  <a:gd name="T112" fmla="*/ 0 w 243"/>
                  <a:gd name="T113" fmla="*/ 0 h 706"/>
                  <a:gd name="T114" fmla="*/ 0 w 243"/>
                  <a:gd name="T115" fmla="*/ 0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3"/>
                  <a:gd name="T175" fmla="*/ 0 h 706"/>
                  <a:gd name="T176" fmla="*/ 243 w 243"/>
                  <a:gd name="T177" fmla="*/ 706 h 7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3" h="706">
                    <a:moveTo>
                      <a:pt x="2" y="60"/>
                    </a:moveTo>
                    <a:lnTo>
                      <a:pt x="2" y="0"/>
                    </a:lnTo>
                    <a:lnTo>
                      <a:pt x="42" y="0"/>
                    </a:lnTo>
                    <a:lnTo>
                      <a:pt x="42" y="69"/>
                    </a:lnTo>
                    <a:lnTo>
                      <a:pt x="84" y="76"/>
                    </a:lnTo>
                    <a:lnTo>
                      <a:pt x="119" y="88"/>
                    </a:lnTo>
                    <a:lnTo>
                      <a:pt x="146" y="102"/>
                    </a:lnTo>
                    <a:lnTo>
                      <a:pt x="168" y="120"/>
                    </a:lnTo>
                    <a:lnTo>
                      <a:pt x="184" y="139"/>
                    </a:lnTo>
                    <a:lnTo>
                      <a:pt x="195" y="159"/>
                    </a:lnTo>
                    <a:lnTo>
                      <a:pt x="201" y="180"/>
                    </a:lnTo>
                    <a:lnTo>
                      <a:pt x="203" y="200"/>
                    </a:lnTo>
                    <a:lnTo>
                      <a:pt x="201" y="212"/>
                    </a:lnTo>
                    <a:lnTo>
                      <a:pt x="198" y="223"/>
                    </a:lnTo>
                    <a:lnTo>
                      <a:pt x="192" y="234"/>
                    </a:lnTo>
                    <a:lnTo>
                      <a:pt x="185" y="243"/>
                    </a:lnTo>
                    <a:lnTo>
                      <a:pt x="176" y="250"/>
                    </a:lnTo>
                    <a:lnTo>
                      <a:pt x="166" y="256"/>
                    </a:lnTo>
                    <a:lnTo>
                      <a:pt x="156" y="259"/>
                    </a:lnTo>
                    <a:lnTo>
                      <a:pt x="143" y="261"/>
                    </a:lnTo>
                    <a:lnTo>
                      <a:pt x="130" y="259"/>
                    </a:lnTo>
                    <a:lnTo>
                      <a:pt x="119" y="256"/>
                    </a:lnTo>
                    <a:lnTo>
                      <a:pt x="109" y="250"/>
                    </a:lnTo>
                    <a:lnTo>
                      <a:pt x="100" y="243"/>
                    </a:lnTo>
                    <a:lnTo>
                      <a:pt x="93" y="235"/>
                    </a:lnTo>
                    <a:lnTo>
                      <a:pt x="87" y="225"/>
                    </a:lnTo>
                    <a:lnTo>
                      <a:pt x="84" y="213"/>
                    </a:lnTo>
                    <a:lnTo>
                      <a:pt x="82" y="201"/>
                    </a:lnTo>
                    <a:lnTo>
                      <a:pt x="84" y="191"/>
                    </a:lnTo>
                    <a:lnTo>
                      <a:pt x="86" y="181"/>
                    </a:lnTo>
                    <a:lnTo>
                      <a:pt x="90" y="171"/>
                    </a:lnTo>
                    <a:lnTo>
                      <a:pt x="96" y="163"/>
                    </a:lnTo>
                    <a:lnTo>
                      <a:pt x="102" y="156"/>
                    </a:lnTo>
                    <a:lnTo>
                      <a:pt x="110" y="150"/>
                    </a:lnTo>
                    <a:lnTo>
                      <a:pt x="119" y="146"/>
                    </a:lnTo>
                    <a:lnTo>
                      <a:pt x="129" y="143"/>
                    </a:lnTo>
                    <a:lnTo>
                      <a:pt x="129" y="138"/>
                    </a:lnTo>
                    <a:lnTo>
                      <a:pt x="129" y="136"/>
                    </a:lnTo>
                    <a:lnTo>
                      <a:pt x="129" y="135"/>
                    </a:lnTo>
                    <a:lnTo>
                      <a:pt x="128" y="130"/>
                    </a:lnTo>
                    <a:lnTo>
                      <a:pt x="120" y="124"/>
                    </a:lnTo>
                    <a:lnTo>
                      <a:pt x="111" y="117"/>
                    </a:lnTo>
                    <a:lnTo>
                      <a:pt x="101" y="112"/>
                    </a:lnTo>
                    <a:lnTo>
                      <a:pt x="89" y="108"/>
                    </a:lnTo>
                    <a:lnTo>
                      <a:pt x="77" y="104"/>
                    </a:lnTo>
                    <a:lnTo>
                      <a:pt x="64" y="102"/>
                    </a:lnTo>
                    <a:lnTo>
                      <a:pt x="52" y="100"/>
                    </a:lnTo>
                    <a:lnTo>
                      <a:pt x="40" y="100"/>
                    </a:lnTo>
                    <a:lnTo>
                      <a:pt x="40" y="323"/>
                    </a:lnTo>
                    <a:lnTo>
                      <a:pt x="60" y="330"/>
                    </a:lnTo>
                    <a:lnTo>
                      <a:pt x="79" y="338"/>
                    </a:lnTo>
                    <a:lnTo>
                      <a:pt x="98" y="346"/>
                    </a:lnTo>
                    <a:lnTo>
                      <a:pt x="117" y="353"/>
                    </a:lnTo>
                    <a:lnTo>
                      <a:pt x="134" y="362"/>
                    </a:lnTo>
                    <a:lnTo>
                      <a:pt x="151" y="371"/>
                    </a:lnTo>
                    <a:lnTo>
                      <a:pt x="167" y="380"/>
                    </a:lnTo>
                    <a:lnTo>
                      <a:pt x="181" y="390"/>
                    </a:lnTo>
                    <a:lnTo>
                      <a:pt x="195" y="400"/>
                    </a:lnTo>
                    <a:lnTo>
                      <a:pt x="207" y="412"/>
                    </a:lnTo>
                    <a:lnTo>
                      <a:pt x="217" y="424"/>
                    </a:lnTo>
                    <a:lnTo>
                      <a:pt x="225" y="439"/>
                    </a:lnTo>
                    <a:lnTo>
                      <a:pt x="233" y="454"/>
                    </a:lnTo>
                    <a:lnTo>
                      <a:pt x="238" y="471"/>
                    </a:lnTo>
                    <a:lnTo>
                      <a:pt x="241" y="488"/>
                    </a:lnTo>
                    <a:lnTo>
                      <a:pt x="243" y="508"/>
                    </a:lnTo>
                    <a:lnTo>
                      <a:pt x="243" y="527"/>
                    </a:lnTo>
                    <a:lnTo>
                      <a:pt x="240" y="545"/>
                    </a:lnTo>
                    <a:lnTo>
                      <a:pt x="238" y="563"/>
                    </a:lnTo>
                    <a:lnTo>
                      <a:pt x="233" y="579"/>
                    </a:lnTo>
                    <a:lnTo>
                      <a:pt x="228" y="596"/>
                    </a:lnTo>
                    <a:lnTo>
                      <a:pt x="221" y="612"/>
                    </a:lnTo>
                    <a:lnTo>
                      <a:pt x="212" y="627"/>
                    </a:lnTo>
                    <a:lnTo>
                      <a:pt x="201" y="640"/>
                    </a:lnTo>
                    <a:lnTo>
                      <a:pt x="189" y="652"/>
                    </a:lnTo>
                    <a:lnTo>
                      <a:pt x="175" y="664"/>
                    </a:lnTo>
                    <a:lnTo>
                      <a:pt x="159" y="675"/>
                    </a:lnTo>
                    <a:lnTo>
                      <a:pt x="141" y="684"/>
                    </a:lnTo>
                    <a:lnTo>
                      <a:pt x="119" y="692"/>
                    </a:lnTo>
                    <a:lnTo>
                      <a:pt x="96" y="697"/>
                    </a:lnTo>
                    <a:lnTo>
                      <a:pt x="71" y="703"/>
                    </a:lnTo>
                    <a:lnTo>
                      <a:pt x="42" y="706"/>
                    </a:lnTo>
                    <a:lnTo>
                      <a:pt x="41" y="704"/>
                    </a:lnTo>
                    <a:lnTo>
                      <a:pt x="41" y="702"/>
                    </a:lnTo>
                    <a:lnTo>
                      <a:pt x="41" y="698"/>
                    </a:lnTo>
                    <a:lnTo>
                      <a:pt x="41" y="694"/>
                    </a:lnTo>
                    <a:lnTo>
                      <a:pt x="41" y="691"/>
                    </a:lnTo>
                    <a:lnTo>
                      <a:pt x="41" y="686"/>
                    </a:lnTo>
                    <a:lnTo>
                      <a:pt x="41" y="683"/>
                    </a:lnTo>
                    <a:lnTo>
                      <a:pt x="41" y="678"/>
                    </a:lnTo>
                    <a:lnTo>
                      <a:pt x="60" y="673"/>
                    </a:lnTo>
                    <a:lnTo>
                      <a:pt x="74" y="665"/>
                    </a:lnTo>
                    <a:lnTo>
                      <a:pt x="87" y="655"/>
                    </a:lnTo>
                    <a:lnTo>
                      <a:pt x="97" y="643"/>
                    </a:lnTo>
                    <a:lnTo>
                      <a:pt x="105" y="631"/>
                    </a:lnTo>
                    <a:lnTo>
                      <a:pt x="111" y="618"/>
                    </a:lnTo>
                    <a:lnTo>
                      <a:pt x="114" y="602"/>
                    </a:lnTo>
                    <a:lnTo>
                      <a:pt x="116" y="585"/>
                    </a:lnTo>
                    <a:lnTo>
                      <a:pt x="114" y="567"/>
                    </a:lnTo>
                    <a:lnTo>
                      <a:pt x="110" y="551"/>
                    </a:lnTo>
                    <a:lnTo>
                      <a:pt x="103" y="537"/>
                    </a:lnTo>
                    <a:lnTo>
                      <a:pt x="95" y="523"/>
                    </a:lnTo>
                    <a:lnTo>
                      <a:pt x="82" y="512"/>
                    </a:lnTo>
                    <a:lnTo>
                      <a:pt x="70" y="501"/>
                    </a:lnTo>
                    <a:lnTo>
                      <a:pt x="54" y="492"/>
                    </a:lnTo>
                    <a:lnTo>
                      <a:pt x="36" y="483"/>
                    </a:lnTo>
                    <a:lnTo>
                      <a:pt x="31" y="482"/>
                    </a:lnTo>
                    <a:lnTo>
                      <a:pt x="28" y="481"/>
                    </a:lnTo>
                    <a:lnTo>
                      <a:pt x="23" y="478"/>
                    </a:lnTo>
                    <a:lnTo>
                      <a:pt x="18" y="477"/>
                    </a:lnTo>
                    <a:lnTo>
                      <a:pt x="14" y="475"/>
                    </a:lnTo>
                    <a:lnTo>
                      <a:pt x="9" y="473"/>
                    </a:lnTo>
                    <a:lnTo>
                      <a:pt x="5" y="472"/>
                    </a:lnTo>
                    <a:lnTo>
                      <a:pt x="0" y="469"/>
                    </a:lnTo>
                    <a:lnTo>
                      <a:pt x="0" y="385"/>
                    </a:lnTo>
                    <a:lnTo>
                      <a:pt x="1" y="252"/>
                    </a:lnTo>
                    <a:lnTo>
                      <a:pt x="2" y="124"/>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22564" name="Group 68"/>
          <p:cNvGrpSpPr>
            <a:grpSpLocks/>
          </p:cNvGrpSpPr>
          <p:nvPr/>
        </p:nvGrpSpPr>
        <p:grpSpPr bwMode="auto">
          <a:xfrm>
            <a:off x="7284244" y="557209"/>
            <a:ext cx="394097" cy="646516"/>
            <a:chOff x="2634" y="2618"/>
            <a:chExt cx="538" cy="880"/>
          </a:xfrm>
        </p:grpSpPr>
        <p:sp>
          <p:nvSpPr>
            <p:cNvPr id="22616" name="AutoShape 6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17" name="Freeform 70"/>
            <p:cNvSpPr>
              <a:spLocks/>
            </p:cNvSpPr>
            <p:nvPr/>
          </p:nvSpPr>
          <p:spPr bwMode="auto">
            <a:xfrm flipH="1">
              <a:off x="2918" y="3023"/>
              <a:ext cx="0" cy="31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18" name="Freeform 71"/>
            <p:cNvSpPr>
              <a:spLocks/>
            </p:cNvSpPr>
            <p:nvPr/>
          </p:nvSpPr>
          <p:spPr bwMode="auto">
            <a:xfrm flipH="1">
              <a:off x="2842" y="2981"/>
              <a:ext cx="0" cy="31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19" name="Rectangle 72"/>
            <p:cNvSpPr>
              <a:spLocks noChangeArrowheads="1"/>
            </p:cNvSpPr>
            <p:nvPr/>
          </p:nvSpPr>
          <p:spPr bwMode="auto">
            <a:xfrm rot="21419544" flipH="1">
              <a:off x="3090" y="3000"/>
              <a:ext cx="82" cy="314"/>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20" name="Rectangle 73"/>
            <p:cNvSpPr>
              <a:spLocks noChangeArrowheads="1"/>
            </p:cNvSpPr>
            <p:nvPr/>
          </p:nvSpPr>
          <p:spPr bwMode="auto">
            <a:xfrm rot="1196180" flipH="1">
              <a:off x="2634" y="2975"/>
              <a:ext cx="82" cy="314"/>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21" name="Oval 74"/>
            <p:cNvSpPr>
              <a:spLocks noChangeArrowheads="1"/>
            </p:cNvSpPr>
            <p:nvPr/>
          </p:nvSpPr>
          <p:spPr bwMode="auto">
            <a:xfrm flipH="1">
              <a:off x="2961" y="3015"/>
              <a:ext cx="50" cy="44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22" name="Oval 75"/>
            <p:cNvSpPr>
              <a:spLocks noChangeArrowheads="1"/>
            </p:cNvSpPr>
            <p:nvPr/>
          </p:nvSpPr>
          <p:spPr bwMode="auto">
            <a:xfrm flipH="1">
              <a:off x="2926" y="3042"/>
              <a:ext cx="47" cy="44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23" name="Oval 76"/>
            <p:cNvSpPr>
              <a:spLocks noChangeArrowheads="1"/>
            </p:cNvSpPr>
            <p:nvPr/>
          </p:nvSpPr>
          <p:spPr bwMode="auto">
            <a:xfrm rot="20190086" flipH="1">
              <a:off x="2882" y="3056"/>
              <a:ext cx="49" cy="44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24" name="Oval 77"/>
            <p:cNvSpPr>
              <a:spLocks noChangeArrowheads="1"/>
            </p:cNvSpPr>
            <p:nvPr/>
          </p:nvSpPr>
          <p:spPr bwMode="auto">
            <a:xfrm rot="18495068" flipH="1">
              <a:off x="2862" y="3072"/>
              <a:ext cx="30" cy="443"/>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25" name="Freeform 78"/>
            <p:cNvSpPr>
              <a:spLocks/>
            </p:cNvSpPr>
            <p:nvPr/>
          </p:nvSpPr>
          <p:spPr bwMode="auto">
            <a:xfrm flipH="1">
              <a:off x="2806" y="3049"/>
              <a:ext cx="0" cy="31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26" name="Freeform 79"/>
            <p:cNvSpPr>
              <a:spLocks/>
            </p:cNvSpPr>
            <p:nvPr/>
          </p:nvSpPr>
          <p:spPr bwMode="auto">
            <a:xfrm flipH="1">
              <a:off x="2828" y="3070"/>
              <a:ext cx="0" cy="31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27" name="Freeform 80"/>
            <p:cNvSpPr>
              <a:spLocks/>
            </p:cNvSpPr>
            <p:nvPr/>
          </p:nvSpPr>
          <p:spPr bwMode="auto">
            <a:xfrm flipH="1">
              <a:off x="2857" y="3092"/>
              <a:ext cx="0" cy="31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2565" name="Text Box 32"/>
          <p:cNvSpPr txBox="1">
            <a:spLocks noChangeArrowheads="1"/>
          </p:cNvSpPr>
          <p:nvPr/>
        </p:nvSpPr>
        <p:spPr bwMode="auto">
          <a:xfrm>
            <a:off x="6661548" y="2031207"/>
            <a:ext cx="55840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D33941"/>
                </a:solidFill>
              </a:rPr>
              <a:t>30</a:t>
            </a:r>
          </a:p>
        </p:txBody>
      </p:sp>
      <p:sp>
        <p:nvSpPr>
          <p:cNvPr id="22566" name="Line 24"/>
          <p:cNvSpPr>
            <a:spLocks noChangeShapeType="1"/>
          </p:cNvSpPr>
          <p:nvPr/>
        </p:nvSpPr>
        <p:spPr bwMode="auto">
          <a:xfrm>
            <a:off x="2018110" y="3331369"/>
            <a:ext cx="127039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67" name="Line 24"/>
          <p:cNvSpPr>
            <a:spLocks noChangeShapeType="1"/>
          </p:cNvSpPr>
          <p:nvPr/>
        </p:nvSpPr>
        <p:spPr bwMode="auto">
          <a:xfrm>
            <a:off x="4033838" y="3331369"/>
            <a:ext cx="127039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68" name="Text Box 29"/>
          <p:cNvSpPr txBox="1">
            <a:spLocks noChangeArrowheads="1"/>
          </p:cNvSpPr>
          <p:nvPr/>
        </p:nvSpPr>
        <p:spPr bwMode="auto">
          <a:xfrm>
            <a:off x="1781176" y="2892028"/>
            <a:ext cx="17454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Positive Commission Adjustment</a:t>
            </a:r>
          </a:p>
        </p:txBody>
      </p:sp>
      <p:sp>
        <p:nvSpPr>
          <p:cNvPr id="22569" name="Text Box 29"/>
          <p:cNvSpPr txBox="1">
            <a:spLocks noChangeArrowheads="1"/>
          </p:cNvSpPr>
          <p:nvPr/>
        </p:nvSpPr>
        <p:spPr bwMode="auto">
          <a:xfrm>
            <a:off x="3729038" y="2892028"/>
            <a:ext cx="18788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Negative Commission Adjustment</a:t>
            </a:r>
          </a:p>
        </p:txBody>
      </p:sp>
      <p:sp>
        <p:nvSpPr>
          <p:cNvPr id="101" name="Rectangle 100"/>
          <p:cNvSpPr/>
          <p:nvPr/>
        </p:nvSpPr>
        <p:spPr bwMode="auto">
          <a:xfrm>
            <a:off x="1560910" y="2478881"/>
            <a:ext cx="4231481"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22571" name="Line 25"/>
          <p:cNvSpPr>
            <a:spLocks noChangeShapeType="1"/>
          </p:cNvSpPr>
          <p:nvPr/>
        </p:nvSpPr>
        <p:spPr bwMode="auto">
          <a:xfrm>
            <a:off x="3656410" y="1565673"/>
            <a:ext cx="0" cy="116443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72" name="Line 25"/>
          <p:cNvSpPr>
            <a:spLocks noChangeShapeType="1"/>
          </p:cNvSpPr>
          <p:nvPr/>
        </p:nvSpPr>
        <p:spPr bwMode="auto">
          <a:xfrm>
            <a:off x="5185172" y="1565673"/>
            <a:ext cx="0" cy="116443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73" name="Line 25"/>
          <p:cNvSpPr>
            <a:spLocks noChangeShapeType="1"/>
          </p:cNvSpPr>
          <p:nvPr/>
        </p:nvSpPr>
        <p:spPr bwMode="auto">
          <a:xfrm>
            <a:off x="2199085" y="1565673"/>
            <a:ext cx="0" cy="116443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5" name="Rectangle 104"/>
          <p:cNvSpPr/>
          <p:nvPr/>
        </p:nvSpPr>
        <p:spPr bwMode="auto">
          <a:xfrm>
            <a:off x="6041232" y="2471738"/>
            <a:ext cx="1254919"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22575" name="Line 25"/>
          <p:cNvSpPr>
            <a:spLocks noChangeShapeType="1"/>
          </p:cNvSpPr>
          <p:nvPr/>
        </p:nvSpPr>
        <p:spPr bwMode="auto">
          <a:xfrm>
            <a:off x="6656785" y="1565673"/>
            <a:ext cx="0" cy="1164431"/>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6" name="Rectangle 105"/>
          <p:cNvSpPr/>
          <p:nvPr/>
        </p:nvSpPr>
        <p:spPr bwMode="auto">
          <a:xfrm>
            <a:off x="2026444" y="4200525"/>
            <a:ext cx="1254919"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11" name="Rectangle 110"/>
          <p:cNvSpPr/>
          <p:nvPr/>
        </p:nvSpPr>
        <p:spPr bwMode="auto">
          <a:xfrm>
            <a:off x="4040982" y="4200525"/>
            <a:ext cx="1254919"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112" name="Rectangle 111"/>
          <p:cNvSpPr/>
          <p:nvPr/>
        </p:nvSpPr>
        <p:spPr bwMode="auto">
          <a:xfrm>
            <a:off x="6026944" y="4193381"/>
            <a:ext cx="1254919" cy="219075"/>
          </a:xfrm>
          <a:prstGeom prst="rect">
            <a:avLst/>
          </a:prstGeom>
          <a:solidFill>
            <a:schemeClr val="accent5">
              <a:lumMod val="20000"/>
              <a:lumOff val="80000"/>
            </a:schemeClr>
          </a:solidFill>
          <a:ln w="19050" cap="flat" cmpd="sng">
            <a:noFill/>
            <a:prstDash val="solid"/>
            <a:round/>
            <a:headEnd/>
            <a:tailEnd/>
          </a:ln>
        </p:spPr>
        <p:txBody>
          <a:bodyPr lIns="0" tIns="0" rIns="0" bIns="0" anchor="ctr"/>
          <a:lstStyle/>
          <a:p>
            <a:pPr algn="ctr" defTabSz="685800" fontAlgn="base">
              <a:spcBef>
                <a:spcPct val="50000"/>
              </a:spcBef>
              <a:spcAft>
                <a:spcPct val="30000"/>
              </a:spcAft>
              <a:buClr>
                <a:srgbClr val="FFFFFF"/>
              </a:buClr>
              <a:defRPr/>
            </a:pPr>
            <a:endParaRPr lang="en-US" sz="1500" b="1">
              <a:solidFill>
                <a:srgbClr val="FF0000"/>
              </a:solidFill>
              <a:latin typeface="Arial" charset="0"/>
            </a:endParaRPr>
          </a:p>
        </p:txBody>
      </p:sp>
      <p:sp>
        <p:nvSpPr>
          <p:cNvPr id="22579" name="Line 25"/>
          <p:cNvSpPr>
            <a:spLocks noChangeShapeType="1"/>
          </p:cNvSpPr>
          <p:nvPr/>
        </p:nvSpPr>
        <p:spPr bwMode="auto">
          <a:xfrm>
            <a:off x="4668441" y="3339704"/>
            <a:ext cx="0" cy="11239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80" name="Line 25"/>
          <p:cNvSpPr>
            <a:spLocks noChangeShapeType="1"/>
          </p:cNvSpPr>
          <p:nvPr/>
        </p:nvSpPr>
        <p:spPr bwMode="auto">
          <a:xfrm>
            <a:off x="6685360" y="3339704"/>
            <a:ext cx="0" cy="11239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81" name="Line 25"/>
          <p:cNvSpPr>
            <a:spLocks noChangeShapeType="1"/>
          </p:cNvSpPr>
          <p:nvPr/>
        </p:nvSpPr>
        <p:spPr bwMode="auto">
          <a:xfrm>
            <a:off x="2676525" y="3339704"/>
            <a:ext cx="0" cy="11239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82" name="Text Box 32"/>
          <p:cNvSpPr txBox="1">
            <a:spLocks noChangeArrowheads="1"/>
          </p:cNvSpPr>
          <p:nvPr/>
        </p:nvSpPr>
        <p:spPr bwMode="auto">
          <a:xfrm>
            <a:off x="4704160" y="4216004"/>
            <a:ext cx="55840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D33941"/>
                </a:solidFill>
              </a:rPr>
              <a:t>270</a:t>
            </a:r>
          </a:p>
        </p:txBody>
      </p:sp>
      <p:sp>
        <p:nvSpPr>
          <p:cNvPr id="22583" name="Text Box 32"/>
          <p:cNvSpPr txBox="1">
            <a:spLocks noChangeArrowheads="1"/>
          </p:cNvSpPr>
          <p:nvPr/>
        </p:nvSpPr>
        <p:spPr bwMode="auto">
          <a:xfrm>
            <a:off x="1627585" y="2491979"/>
            <a:ext cx="55840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b="0">
                <a:solidFill>
                  <a:srgbClr val="000000"/>
                </a:solidFill>
              </a:rPr>
              <a:t>270</a:t>
            </a:r>
          </a:p>
        </p:txBody>
      </p:sp>
      <p:grpSp>
        <p:nvGrpSpPr>
          <p:cNvPr id="22584" name="Group 146"/>
          <p:cNvGrpSpPr>
            <a:grpSpLocks/>
          </p:cNvGrpSpPr>
          <p:nvPr/>
        </p:nvGrpSpPr>
        <p:grpSpPr bwMode="auto">
          <a:xfrm>
            <a:off x="1418035" y="1608535"/>
            <a:ext cx="211931" cy="1073944"/>
            <a:chOff x="366370" y="2341932"/>
            <a:chExt cx="283516" cy="1431650"/>
          </a:xfrm>
        </p:grpSpPr>
        <p:grpSp>
          <p:nvGrpSpPr>
            <p:cNvPr id="22601" name="Group 131"/>
            <p:cNvGrpSpPr>
              <a:grpSpLocks/>
            </p:cNvGrpSpPr>
            <p:nvPr/>
          </p:nvGrpSpPr>
          <p:grpSpPr bwMode="auto">
            <a:xfrm>
              <a:off x="366370" y="2341932"/>
              <a:ext cx="279400" cy="253631"/>
              <a:chOff x="366370" y="2341932"/>
              <a:chExt cx="279400" cy="253631"/>
            </a:xfrm>
          </p:grpSpPr>
          <p:sp>
            <p:nvSpPr>
              <p:cNvPr id="22614"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15"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1</a:t>
                </a:r>
              </a:p>
            </p:txBody>
          </p:sp>
        </p:grpSp>
        <p:grpSp>
          <p:nvGrpSpPr>
            <p:cNvPr id="22602" name="Group 132"/>
            <p:cNvGrpSpPr>
              <a:grpSpLocks/>
            </p:cNvGrpSpPr>
            <p:nvPr/>
          </p:nvGrpSpPr>
          <p:grpSpPr bwMode="auto">
            <a:xfrm>
              <a:off x="366370" y="2636437"/>
              <a:ext cx="279400" cy="253631"/>
              <a:chOff x="366370" y="2341932"/>
              <a:chExt cx="279400" cy="253631"/>
            </a:xfrm>
          </p:grpSpPr>
          <p:sp>
            <p:nvSpPr>
              <p:cNvPr id="22612"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13"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2</a:t>
                </a:r>
              </a:p>
            </p:txBody>
          </p:sp>
        </p:grpSp>
        <p:grpSp>
          <p:nvGrpSpPr>
            <p:cNvPr id="22603" name="Group 135"/>
            <p:cNvGrpSpPr>
              <a:grpSpLocks/>
            </p:cNvGrpSpPr>
            <p:nvPr/>
          </p:nvGrpSpPr>
          <p:grpSpPr bwMode="auto">
            <a:xfrm>
              <a:off x="366370" y="2930942"/>
              <a:ext cx="279400" cy="253631"/>
              <a:chOff x="366370" y="2341932"/>
              <a:chExt cx="279400" cy="253631"/>
            </a:xfrm>
          </p:grpSpPr>
          <p:sp>
            <p:nvSpPr>
              <p:cNvPr id="22610"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11"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3</a:t>
                </a:r>
              </a:p>
            </p:txBody>
          </p:sp>
        </p:grpSp>
        <p:grpSp>
          <p:nvGrpSpPr>
            <p:cNvPr id="22604" name="Group 140"/>
            <p:cNvGrpSpPr>
              <a:grpSpLocks/>
            </p:cNvGrpSpPr>
            <p:nvPr/>
          </p:nvGrpSpPr>
          <p:grpSpPr bwMode="auto">
            <a:xfrm>
              <a:off x="370486" y="3225447"/>
              <a:ext cx="279400" cy="253631"/>
              <a:chOff x="366370" y="2341932"/>
              <a:chExt cx="279400" cy="253631"/>
            </a:xfrm>
          </p:grpSpPr>
          <p:sp>
            <p:nvSpPr>
              <p:cNvPr id="22608"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09"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4</a:t>
                </a:r>
              </a:p>
            </p:txBody>
          </p:sp>
        </p:grpSp>
        <p:grpSp>
          <p:nvGrpSpPr>
            <p:cNvPr id="22605" name="Group 143"/>
            <p:cNvGrpSpPr>
              <a:grpSpLocks/>
            </p:cNvGrpSpPr>
            <p:nvPr/>
          </p:nvGrpSpPr>
          <p:grpSpPr bwMode="auto">
            <a:xfrm>
              <a:off x="370486" y="3519951"/>
              <a:ext cx="279400" cy="253631"/>
              <a:chOff x="366370" y="2341932"/>
              <a:chExt cx="279400" cy="253631"/>
            </a:xfrm>
          </p:grpSpPr>
          <p:sp>
            <p:nvSpPr>
              <p:cNvPr id="22606"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07"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5</a:t>
                </a:r>
              </a:p>
            </p:txBody>
          </p:sp>
        </p:grpSp>
      </p:grpSp>
      <p:grpSp>
        <p:nvGrpSpPr>
          <p:cNvPr id="22585" name="Group 147"/>
          <p:cNvGrpSpPr>
            <a:grpSpLocks/>
          </p:cNvGrpSpPr>
          <p:nvPr/>
        </p:nvGrpSpPr>
        <p:grpSpPr bwMode="auto">
          <a:xfrm>
            <a:off x="1418035" y="3303985"/>
            <a:ext cx="211931" cy="1073944"/>
            <a:chOff x="366370" y="2341932"/>
            <a:chExt cx="283516" cy="1431650"/>
          </a:xfrm>
        </p:grpSpPr>
        <p:grpSp>
          <p:nvGrpSpPr>
            <p:cNvPr id="22586" name="Group 148"/>
            <p:cNvGrpSpPr>
              <a:grpSpLocks/>
            </p:cNvGrpSpPr>
            <p:nvPr/>
          </p:nvGrpSpPr>
          <p:grpSpPr bwMode="auto">
            <a:xfrm>
              <a:off x="366370" y="2341932"/>
              <a:ext cx="279400" cy="253631"/>
              <a:chOff x="366370" y="2341932"/>
              <a:chExt cx="279400" cy="253631"/>
            </a:xfrm>
          </p:grpSpPr>
          <p:sp>
            <p:nvSpPr>
              <p:cNvPr id="22599"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600"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1</a:t>
                </a:r>
              </a:p>
            </p:txBody>
          </p:sp>
        </p:grpSp>
        <p:grpSp>
          <p:nvGrpSpPr>
            <p:cNvPr id="22587" name="Group 149"/>
            <p:cNvGrpSpPr>
              <a:grpSpLocks/>
            </p:cNvGrpSpPr>
            <p:nvPr/>
          </p:nvGrpSpPr>
          <p:grpSpPr bwMode="auto">
            <a:xfrm>
              <a:off x="366370" y="2636437"/>
              <a:ext cx="279400" cy="253631"/>
              <a:chOff x="366370" y="2341932"/>
              <a:chExt cx="279400" cy="253631"/>
            </a:xfrm>
          </p:grpSpPr>
          <p:sp>
            <p:nvSpPr>
              <p:cNvPr id="22597"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98"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2</a:t>
                </a:r>
              </a:p>
            </p:txBody>
          </p:sp>
        </p:grpSp>
        <p:grpSp>
          <p:nvGrpSpPr>
            <p:cNvPr id="22588" name="Group 150"/>
            <p:cNvGrpSpPr>
              <a:grpSpLocks/>
            </p:cNvGrpSpPr>
            <p:nvPr/>
          </p:nvGrpSpPr>
          <p:grpSpPr bwMode="auto">
            <a:xfrm>
              <a:off x="366370" y="2930942"/>
              <a:ext cx="279400" cy="253631"/>
              <a:chOff x="366370" y="2341932"/>
              <a:chExt cx="279400" cy="253631"/>
            </a:xfrm>
          </p:grpSpPr>
          <p:sp>
            <p:nvSpPr>
              <p:cNvPr id="22595"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96"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3</a:t>
                </a:r>
              </a:p>
            </p:txBody>
          </p:sp>
        </p:grpSp>
        <p:grpSp>
          <p:nvGrpSpPr>
            <p:cNvPr id="22589" name="Group 151"/>
            <p:cNvGrpSpPr>
              <a:grpSpLocks/>
            </p:cNvGrpSpPr>
            <p:nvPr/>
          </p:nvGrpSpPr>
          <p:grpSpPr bwMode="auto">
            <a:xfrm>
              <a:off x="370486" y="3225447"/>
              <a:ext cx="279400" cy="253631"/>
              <a:chOff x="366370" y="2341932"/>
              <a:chExt cx="279400" cy="253631"/>
            </a:xfrm>
          </p:grpSpPr>
          <p:sp>
            <p:nvSpPr>
              <p:cNvPr id="22593"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94"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4</a:t>
                </a:r>
              </a:p>
            </p:txBody>
          </p:sp>
        </p:grpSp>
        <p:grpSp>
          <p:nvGrpSpPr>
            <p:cNvPr id="22590" name="Group 152"/>
            <p:cNvGrpSpPr>
              <a:grpSpLocks/>
            </p:cNvGrpSpPr>
            <p:nvPr/>
          </p:nvGrpSpPr>
          <p:grpSpPr bwMode="auto">
            <a:xfrm>
              <a:off x="370486" y="3519951"/>
              <a:ext cx="279400" cy="253631"/>
              <a:chOff x="366370" y="2341932"/>
              <a:chExt cx="279400" cy="253631"/>
            </a:xfrm>
          </p:grpSpPr>
          <p:sp>
            <p:nvSpPr>
              <p:cNvPr id="22591" name="Oval 115"/>
              <p:cNvSpPr>
                <a:spLocks noChangeArrowheads="1"/>
              </p:cNvSpPr>
              <p:nvPr/>
            </p:nvSpPr>
            <p:spPr bwMode="auto">
              <a:xfrm>
                <a:off x="379070" y="2341932"/>
                <a:ext cx="254000" cy="253631"/>
              </a:xfrm>
              <a:prstGeom prst="ellipse">
                <a:avLst/>
              </a:prstGeom>
              <a:solidFill>
                <a:schemeClr val="tx1"/>
              </a:solidFill>
              <a:ln w="9525">
                <a:solidFill>
                  <a:schemeClr val="bg1"/>
                </a:solidFill>
                <a:round/>
                <a:headEnd/>
                <a:tailEnd/>
              </a:ln>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592" name="Text Box 27"/>
              <p:cNvSpPr txBox="1">
                <a:spLocks noChangeArrowheads="1"/>
              </p:cNvSpPr>
              <p:nvPr/>
            </p:nvSpPr>
            <p:spPr bwMode="auto">
              <a:xfrm>
                <a:off x="366370" y="2345817"/>
                <a:ext cx="279400" cy="24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4628C"/>
                    </a:solidFill>
                  </a:rPr>
                  <a:t>5</a:t>
                </a:r>
              </a:p>
            </p:txBody>
          </p:sp>
        </p:grpSp>
      </p:grpSp>
    </p:spTree>
    <p:extLst>
      <p:ext uri="{BB962C8B-B14F-4D97-AF65-F5344CB8AC3E}">
        <p14:creationId xmlns:p14="http://schemas.microsoft.com/office/powerpoint/2010/main" val="245331285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Map a carrier's commission schedule to a BillingCenter commission plan</a:t>
            </a:r>
          </a:p>
          <a:p>
            <a:pPr lvl="1" eaLnBrk="1" hangingPunct="1"/>
            <a:r>
              <a:rPr lang="en-US"/>
              <a:t>Describe how commission is tracked</a:t>
            </a:r>
          </a:p>
        </p:txBody>
      </p:sp>
    </p:spTree>
    <p:extLst>
      <p:ext uri="{BB962C8B-B14F-4D97-AF65-F5344CB8AC3E}">
        <p14:creationId xmlns:p14="http://schemas.microsoft.com/office/powerpoint/2010/main" val="303209136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Item commission properties</a:t>
            </a:r>
          </a:p>
        </p:txBody>
      </p:sp>
      <p:sp>
        <p:nvSpPr>
          <p:cNvPr id="23555" name="Rectangle 3"/>
          <p:cNvSpPr>
            <a:spLocks noGrp="1" noChangeArrowheads="1"/>
          </p:cNvSpPr>
          <p:nvPr>
            <p:ph idx="1"/>
          </p:nvPr>
        </p:nvSpPr>
        <p:spPr>
          <a:xfrm>
            <a:off x="1563291" y="894160"/>
            <a:ext cx="6238875" cy="3898106"/>
          </a:xfrm>
        </p:spPr>
        <p:txBody>
          <a:bodyPr/>
          <a:lstStyle/>
          <a:p>
            <a:pPr>
              <a:buFont typeface="Arial" charset="0"/>
              <a:buChar char="•"/>
            </a:pPr>
            <a:r>
              <a:rPr lang="en-US"/>
              <a:t>Item commission has four properties:</a:t>
            </a:r>
          </a:p>
          <a:p>
            <a:pPr>
              <a:buFont typeface="Arial" charset="0"/>
              <a:buChar char="•"/>
            </a:pPr>
            <a:endParaRPr lang="en-US"/>
          </a:p>
          <a:p>
            <a:pPr>
              <a:buFont typeface="Arial" charset="0"/>
              <a:buChar char="•"/>
            </a:pPr>
            <a:endParaRPr lang="en-US"/>
          </a:p>
          <a:p>
            <a:pPr>
              <a:buFont typeface="Arial" charset="0"/>
              <a:buChar char="•"/>
            </a:pPr>
            <a:endParaRPr lang="en-US"/>
          </a:p>
        </p:txBody>
      </p:sp>
      <p:sp>
        <p:nvSpPr>
          <p:cNvPr id="23556" name="Rectangle 4"/>
          <p:cNvSpPr>
            <a:spLocks noChangeArrowheads="1"/>
          </p:cNvSpPr>
          <p:nvPr/>
        </p:nvSpPr>
        <p:spPr bwMode="auto">
          <a:xfrm>
            <a:off x="1901429" y="1713980"/>
            <a:ext cx="953690" cy="230832"/>
          </a:xfrm>
          <a:prstGeom prst="rect">
            <a:avLst/>
          </a:prstGeom>
          <a:solidFill>
            <a:srgbClr val="00FFFF"/>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3557" name="Rectangle 5"/>
          <p:cNvSpPr>
            <a:spLocks noChangeArrowheads="1"/>
          </p:cNvSpPr>
          <p:nvPr/>
        </p:nvSpPr>
        <p:spPr bwMode="auto">
          <a:xfrm>
            <a:off x="3808810" y="1713980"/>
            <a:ext cx="953690" cy="230832"/>
          </a:xfrm>
          <a:prstGeom prst="rect">
            <a:avLst/>
          </a:prstGeom>
          <a:solidFill>
            <a:srgbClr val="00FFFF"/>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3558" name="Rectangle 6"/>
          <p:cNvSpPr>
            <a:spLocks noChangeArrowheads="1"/>
          </p:cNvSpPr>
          <p:nvPr/>
        </p:nvSpPr>
        <p:spPr bwMode="auto">
          <a:xfrm>
            <a:off x="4762500" y="1713980"/>
            <a:ext cx="953691" cy="230832"/>
          </a:xfrm>
          <a:prstGeom prst="rect">
            <a:avLst/>
          </a:prstGeom>
          <a:solidFill>
            <a:srgbClr val="00FFFF"/>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3559" name="Text Box 7"/>
          <p:cNvSpPr txBox="1">
            <a:spLocks noChangeArrowheads="1"/>
          </p:cNvSpPr>
          <p:nvPr/>
        </p:nvSpPr>
        <p:spPr bwMode="auto">
          <a:xfrm>
            <a:off x="2013085" y="1391841"/>
            <a:ext cx="75180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Reserve</a:t>
            </a:r>
          </a:p>
        </p:txBody>
      </p:sp>
      <p:sp>
        <p:nvSpPr>
          <p:cNvPr id="23560" name="Text Box 8"/>
          <p:cNvSpPr txBox="1">
            <a:spLocks noChangeArrowheads="1"/>
          </p:cNvSpPr>
          <p:nvPr/>
        </p:nvSpPr>
        <p:spPr bwMode="auto">
          <a:xfrm>
            <a:off x="2970616" y="1391841"/>
            <a:ext cx="72269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Writeoff</a:t>
            </a:r>
          </a:p>
        </p:txBody>
      </p:sp>
      <p:sp>
        <p:nvSpPr>
          <p:cNvPr id="23561" name="Text Box 9"/>
          <p:cNvSpPr txBox="1">
            <a:spLocks noChangeArrowheads="1"/>
          </p:cNvSpPr>
          <p:nvPr/>
        </p:nvSpPr>
        <p:spPr bwMode="auto">
          <a:xfrm>
            <a:off x="3906295" y="1391841"/>
            <a:ext cx="72776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Payable</a:t>
            </a:r>
          </a:p>
        </p:txBody>
      </p:sp>
      <p:sp>
        <p:nvSpPr>
          <p:cNvPr id="23562" name="Text Box 10"/>
          <p:cNvSpPr txBox="1">
            <a:spLocks noChangeArrowheads="1"/>
          </p:cNvSpPr>
          <p:nvPr/>
        </p:nvSpPr>
        <p:spPr bwMode="auto">
          <a:xfrm>
            <a:off x="5038351" y="1407319"/>
            <a:ext cx="4055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Paid</a:t>
            </a:r>
          </a:p>
        </p:txBody>
      </p:sp>
      <p:sp>
        <p:nvSpPr>
          <p:cNvPr id="23563" name="Text Box 11"/>
          <p:cNvSpPr txBox="1">
            <a:spLocks noChangeArrowheads="1"/>
          </p:cNvSpPr>
          <p:nvPr/>
        </p:nvSpPr>
        <p:spPr bwMode="auto">
          <a:xfrm>
            <a:off x="6131095" y="1407319"/>
            <a:ext cx="44416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Total</a:t>
            </a:r>
          </a:p>
        </p:txBody>
      </p:sp>
      <p:sp>
        <p:nvSpPr>
          <p:cNvPr id="23564" name="Text Box 12"/>
          <p:cNvSpPr txBox="1">
            <a:spLocks noChangeArrowheads="1"/>
          </p:cNvSpPr>
          <p:nvPr/>
        </p:nvSpPr>
        <p:spPr bwMode="auto">
          <a:xfrm>
            <a:off x="2798252" y="1363267"/>
            <a:ext cx="1875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800">
                <a:solidFill>
                  <a:srgbClr val="04628C"/>
                </a:solidFill>
              </a:rPr>
              <a:t>+</a:t>
            </a:r>
            <a:r>
              <a:rPr lang="en-US" sz="1500">
                <a:solidFill>
                  <a:srgbClr val="04628C"/>
                </a:solidFill>
              </a:rPr>
              <a:t> </a:t>
            </a:r>
          </a:p>
        </p:txBody>
      </p:sp>
      <p:sp>
        <p:nvSpPr>
          <p:cNvPr id="23565" name="Text Box 13"/>
          <p:cNvSpPr txBox="1">
            <a:spLocks noChangeArrowheads="1"/>
          </p:cNvSpPr>
          <p:nvPr/>
        </p:nvSpPr>
        <p:spPr bwMode="auto">
          <a:xfrm>
            <a:off x="5742925" y="1363267"/>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800">
                <a:solidFill>
                  <a:srgbClr val="04628C"/>
                </a:solidFill>
              </a:rPr>
              <a:t>=</a:t>
            </a:r>
          </a:p>
        </p:txBody>
      </p:sp>
      <p:sp>
        <p:nvSpPr>
          <p:cNvPr id="23566" name="Rectangle 14"/>
          <p:cNvSpPr>
            <a:spLocks noChangeArrowheads="1"/>
          </p:cNvSpPr>
          <p:nvPr/>
        </p:nvSpPr>
        <p:spPr bwMode="auto">
          <a:xfrm>
            <a:off x="5943600" y="1713980"/>
            <a:ext cx="953691" cy="230832"/>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3567" name="Text Box 15"/>
          <p:cNvSpPr txBox="1">
            <a:spLocks noChangeArrowheads="1"/>
          </p:cNvSpPr>
          <p:nvPr/>
        </p:nvSpPr>
        <p:spPr bwMode="auto">
          <a:xfrm>
            <a:off x="3743608" y="1363267"/>
            <a:ext cx="1875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800">
                <a:solidFill>
                  <a:srgbClr val="04628C"/>
                </a:solidFill>
              </a:rPr>
              <a:t>+</a:t>
            </a:r>
            <a:r>
              <a:rPr lang="en-US" sz="1500"/>
              <a:t> </a:t>
            </a:r>
          </a:p>
        </p:txBody>
      </p:sp>
      <p:sp>
        <p:nvSpPr>
          <p:cNvPr id="23568" name="Text Box 16"/>
          <p:cNvSpPr txBox="1">
            <a:spLocks noChangeArrowheads="1"/>
          </p:cNvSpPr>
          <p:nvPr/>
        </p:nvSpPr>
        <p:spPr bwMode="auto">
          <a:xfrm>
            <a:off x="4656818" y="1363267"/>
            <a:ext cx="1875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800">
                <a:solidFill>
                  <a:srgbClr val="04628C"/>
                </a:solidFill>
              </a:rPr>
              <a:t>+</a:t>
            </a:r>
            <a:r>
              <a:rPr lang="en-US" sz="1500"/>
              <a:t> </a:t>
            </a:r>
          </a:p>
        </p:txBody>
      </p:sp>
      <p:sp>
        <p:nvSpPr>
          <p:cNvPr id="23569" name="Rectangle 17"/>
          <p:cNvSpPr>
            <a:spLocks noChangeArrowheads="1"/>
          </p:cNvSpPr>
          <p:nvPr/>
        </p:nvSpPr>
        <p:spPr bwMode="auto">
          <a:xfrm>
            <a:off x="2856310" y="1713980"/>
            <a:ext cx="953690" cy="230832"/>
          </a:xfrm>
          <a:prstGeom prst="rect">
            <a:avLst/>
          </a:prstGeom>
          <a:solidFill>
            <a:srgbClr val="00FFFF"/>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3570" name="Rectangle 18"/>
          <p:cNvSpPr>
            <a:spLocks noChangeArrowheads="1"/>
          </p:cNvSpPr>
          <p:nvPr/>
        </p:nvSpPr>
        <p:spPr bwMode="auto">
          <a:xfrm>
            <a:off x="1878806" y="2263379"/>
            <a:ext cx="5249466" cy="19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spcBef>
                <a:spcPct val="40000"/>
              </a:spcBef>
              <a:spcAft>
                <a:spcPct val="0"/>
              </a:spcAft>
              <a:buClr>
                <a:srgbClr val="0146AD"/>
              </a:buClr>
              <a:buFontTx/>
              <a:buChar char="•"/>
            </a:pPr>
            <a:r>
              <a:rPr lang="en-US" sz="1500" b="1">
                <a:solidFill>
                  <a:srgbClr val="000000"/>
                </a:solidFill>
                <a:latin typeface="Arial" charset="0"/>
              </a:rPr>
              <a:t>Reserve:</a:t>
            </a:r>
            <a:r>
              <a:rPr lang="en-US" sz="1500">
                <a:solidFill>
                  <a:srgbClr val="000000"/>
                </a:solidFill>
                <a:latin typeface="Arial" charset="0"/>
              </a:rPr>
              <a:t> remaining amount to be earned</a:t>
            </a:r>
          </a:p>
          <a:p>
            <a:pPr marL="214313" indent="-214313" defTabSz="685800" eaLnBrk="0" fontAlgn="base" hangingPunct="0">
              <a:spcBef>
                <a:spcPct val="40000"/>
              </a:spcBef>
              <a:spcAft>
                <a:spcPct val="0"/>
              </a:spcAft>
              <a:buClr>
                <a:srgbClr val="0146AD"/>
              </a:buClr>
              <a:buFontTx/>
              <a:buChar char="•"/>
            </a:pPr>
            <a:r>
              <a:rPr lang="en-US" sz="1500" b="1">
                <a:solidFill>
                  <a:srgbClr val="000000"/>
                </a:solidFill>
                <a:latin typeface="Arial" charset="0"/>
              </a:rPr>
              <a:t>Writeoff:</a:t>
            </a:r>
            <a:r>
              <a:rPr lang="en-US" sz="1500">
                <a:solidFill>
                  <a:srgbClr val="000000"/>
                </a:solidFill>
                <a:latin typeface="Arial" charset="0"/>
              </a:rPr>
              <a:t> commission that will not be paid</a:t>
            </a:r>
          </a:p>
          <a:p>
            <a:pPr marL="214313" indent="-214313" defTabSz="685800" eaLnBrk="0" fontAlgn="base" hangingPunct="0">
              <a:spcBef>
                <a:spcPct val="40000"/>
              </a:spcBef>
              <a:spcAft>
                <a:spcPct val="0"/>
              </a:spcAft>
              <a:buClr>
                <a:srgbClr val="0146AD"/>
              </a:buClr>
              <a:buFontTx/>
              <a:buChar char="•"/>
            </a:pPr>
            <a:r>
              <a:rPr lang="en-US" sz="1500" b="1">
                <a:solidFill>
                  <a:srgbClr val="000000"/>
                </a:solidFill>
                <a:latin typeface="Arial" charset="0"/>
              </a:rPr>
              <a:t>Payable:</a:t>
            </a:r>
            <a:r>
              <a:rPr lang="en-US" sz="1500">
                <a:solidFill>
                  <a:srgbClr val="000000"/>
                </a:solidFill>
                <a:latin typeface="Arial" charset="0"/>
              </a:rPr>
              <a:t> amount earned and to be paid on producer's commission day of month</a:t>
            </a:r>
          </a:p>
          <a:p>
            <a:pPr marL="214313" indent="-214313" defTabSz="685800" eaLnBrk="0" fontAlgn="base" hangingPunct="0">
              <a:spcBef>
                <a:spcPct val="40000"/>
              </a:spcBef>
              <a:spcAft>
                <a:spcPct val="0"/>
              </a:spcAft>
              <a:buClr>
                <a:srgbClr val="0146AD"/>
              </a:buClr>
              <a:buFontTx/>
              <a:buChar char="•"/>
            </a:pPr>
            <a:r>
              <a:rPr lang="en-US" sz="1500" b="1">
                <a:solidFill>
                  <a:srgbClr val="000000"/>
                </a:solidFill>
                <a:latin typeface="Arial" charset="0"/>
              </a:rPr>
              <a:t>Paid:</a:t>
            </a:r>
            <a:r>
              <a:rPr lang="en-US" sz="1500">
                <a:solidFill>
                  <a:srgbClr val="000000"/>
                </a:solidFill>
                <a:latin typeface="Arial" charset="0"/>
              </a:rPr>
              <a:t> sum of direct bill commission paid and agency bill commission retained</a:t>
            </a:r>
          </a:p>
        </p:txBody>
      </p:sp>
    </p:spTree>
    <p:extLst>
      <p:ext uri="{BB962C8B-B14F-4D97-AF65-F5344CB8AC3E}">
        <p14:creationId xmlns:p14="http://schemas.microsoft.com/office/powerpoint/2010/main" val="10466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2815828" y="1377554"/>
            <a:ext cx="2586038" cy="202406"/>
          </a:xfrm>
          <a:prstGeom prst="rect">
            <a:avLst/>
          </a:prstGeom>
          <a:solidFill>
            <a:srgbClr val="00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Producer code Pri</a:t>
            </a:r>
          </a:p>
        </p:txBody>
      </p:sp>
      <p:sp>
        <p:nvSpPr>
          <p:cNvPr id="12" name="Text Box 6"/>
          <p:cNvSpPr txBox="1">
            <a:spLocks noChangeArrowheads="1"/>
          </p:cNvSpPr>
          <p:nvPr/>
        </p:nvSpPr>
        <p:spPr bwMode="auto">
          <a:xfrm>
            <a:off x="5411391" y="1377554"/>
            <a:ext cx="2294334" cy="202406"/>
          </a:xfrm>
          <a:prstGeom prst="rect">
            <a:avLst/>
          </a:prstGeom>
          <a:solidFill>
            <a:schemeClr val="accent2">
              <a:lumMod val="40000"/>
              <a:lumOff val="60000"/>
            </a:schemeClr>
          </a:solidFill>
          <a:ln w="12700" algn="ctr">
            <a:noFill/>
            <a:miter lim="800000"/>
            <a:headEnd/>
            <a:tailEnd/>
          </a:ln>
        </p:spPr>
        <p:txBody>
          <a:bodyPr lIns="0" tIns="0" rIns="0" bIns="0" anchor="ctr" anchorCtr="1"/>
          <a:lstStyle/>
          <a:p>
            <a:pPr algn="ctr" defTabSz="685800" fontAlgn="base">
              <a:spcBef>
                <a:spcPct val="50000"/>
              </a:spcBef>
              <a:spcAft>
                <a:spcPct val="30000"/>
              </a:spcAft>
              <a:buClr>
                <a:srgbClr val="FFFFFF"/>
              </a:buClr>
              <a:defRPr/>
            </a:pPr>
            <a:r>
              <a:rPr lang="en-US" sz="1350" b="1" dirty="0">
                <a:solidFill>
                  <a:srgbClr val="000000"/>
                </a:solidFill>
                <a:latin typeface="Arial" charset="0"/>
              </a:rPr>
              <a:t>Producer code Sec</a:t>
            </a:r>
          </a:p>
        </p:txBody>
      </p:sp>
      <p:sp>
        <p:nvSpPr>
          <p:cNvPr id="26" name="Text Box 6"/>
          <p:cNvSpPr txBox="1">
            <a:spLocks noChangeArrowheads="1"/>
          </p:cNvSpPr>
          <p:nvPr/>
        </p:nvSpPr>
        <p:spPr bwMode="auto">
          <a:xfrm>
            <a:off x="5411392" y="2047875"/>
            <a:ext cx="2288381" cy="2139554"/>
          </a:xfrm>
          <a:prstGeom prst="rect">
            <a:avLst/>
          </a:prstGeom>
          <a:solidFill>
            <a:schemeClr val="accent2">
              <a:lumMod val="40000"/>
              <a:lumOff val="60000"/>
            </a:schemeClr>
          </a:solidFill>
          <a:ln w="12700" algn="ctr">
            <a:noFill/>
            <a:miter lim="800000"/>
            <a:headEnd/>
            <a:tailEnd/>
          </a:ln>
        </p:spPr>
        <p:txBody>
          <a:bodyPr lIns="0" tIns="0" rIns="0" bIns="0" anchor="ctr" anchorCtr="1"/>
          <a:lstStyle/>
          <a:p>
            <a:pPr algn="ctr" defTabSz="685800" fontAlgn="base">
              <a:spcBef>
                <a:spcPct val="50000"/>
              </a:spcBef>
              <a:spcAft>
                <a:spcPct val="30000"/>
              </a:spcAft>
              <a:buClr>
                <a:srgbClr val="FFFFFF"/>
              </a:buClr>
              <a:defRPr/>
            </a:pPr>
            <a:endParaRPr lang="en-US" sz="1350" b="1" dirty="0">
              <a:solidFill>
                <a:srgbClr val="000000"/>
              </a:solidFill>
              <a:latin typeface="Arial" charset="0"/>
            </a:endParaRPr>
          </a:p>
        </p:txBody>
      </p:sp>
      <p:sp>
        <p:nvSpPr>
          <p:cNvPr id="24581" name="Text Box 5"/>
          <p:cNvSpPr txBox="1">
            <a:spLocks noChangeArrowheads="1"/>
          </p:cNvSpPr>
          <p:nvPr/>
        </p:nvSpPr>
        <p:spPr bwMode="auto">
          <a:xfrm>
            <a:off x="2815828" y="2052638"/>
            <a:ext cx="2586038" cy="2127647"/>
          </a:xfrm>
          <a:prstGeom prst="rect">
            <a:avLst/>
          </a:prstGeom>
          <a:solidFill>
            <a:srgbClr val="00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endParaRPr lang="en-US" sz="1350">
              <a:solidFill>
                <a:srgbClr val="000000"/>
              </a:solidFill>
            </a:endParaRPr>
          </a:p>
        </p:txBody>
      </p:sp>
      <p:sp>
        <p:nvSpPr>
          <p:cNvPr id="24582" name="Title 3"/>
          <p:cNvSpPr>
            <a:spLocks noGrp="1"/>
          </p:cNvSpPr>
          <p:nvPr>
            <p:ph type="title"/>
          </p:nvPr>
        </p:nvSpPr>
        <p:spPr/>
        <p:txBody>
          <a:bodyPr/>
          <a:lstStyle/>
          <a:p>
            <a:r>
              <a:rPr lang="en-US"/>
              <a:t>Commission for each role tracked separately</a:t>
            </a:r>
            <a:br>
              <a:rPr lang="en-US"/>
            </a:br>
            <a:r>
              <a:rPr lang="en-US" sz="2100"/>
              <a:t>simple example</a:t>
            </a:r>
          </a:p>
        </p:txBody>
      </p:sp>
      <p:sp>
        <p:nvSpPr>
          <p:cNvPr id="24583" name="Content Placeholder 26"/>
          <p:cNvSpPr>
            <a:spLocks noGrp="1"/>
          </p:cNvSpPr>
          <p:nvPr>
            <p:ph idx="1"/>
          </p:nvPr>
        </p:nvSpPr>
        <p:spPr/>
        <p:txBody>
          <a:bodyPr/>
          <a:lstStyle/>
          <a:p>
            <a:pPr>
              <a:buFont typeface="Arial" charset="0"/>
              <a:buChar char="•"/>
            </a:pPr>
            <a:r>
              <a:rPr lang="en-US"/>
              <a:t>Earning criterion is "On Payment Rec’d"</a:t>
            </a:r>
          </a:p>
          <a:p>
            <a:pPr>
              <a:buFont typeface="Arial" charset="0"/>
              <a:buChar char="•"/>
            </a:pPr>
            <a:endParaRPr lang="en-US"/>
          </a:p>
        </p:txBody>
      </p:sp>
      <p:sp>
        <p:nvSpPr>
          <p:cNvPr id="24584" name="Text Box 18"/>
          <p:cNvSpPr txBox="1">
            <a:spLocks noChangeArrowheads="1"/>
          </p:cNvSpPr>
          <p:nvPr/>
        </p:nvSpPr>
        <p:spPr bwMode="auto">
          <a:xfrm>
            <a:off x="6148871" y="1172766"/>
            <a:ext cx="88485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Secondary</a:t>
            </a:r>
          </a:p>
        </p:txBody>
      </p:sp>
      <p:sp>
        <p:nvSpPr>
          <p:cNvPr id="24585" name="Text Box 41"/>
          <p:cNvSpPr txBox="1">
            <a:spLocks noChangeArrowheads="1"/>
          </p:cNvSpPr>
          <p:nvPr/>
        </p:nvSpPr>
        <p:spPr bwMode="auto">
          <a:xfrm>
            <a:off x="3783072" y="1172766"/>
            <a:ext cx="64440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Primary</a:t>
            </a:r>
          </a:p>
        </p:txBody>
      </p:sp>
      <p:sp>
        <p:nvSpPr>
          <p:cNvPr id="24586" name="Text Box 83"/>
          <p:cNvSpPr txBox="1">
            <a:spLocks noChangeArrowheads="1"/>
          </p:cNvSpPr>
          <p:nvPr/>
        </p:nvSpPr>
        <p:spPr bwMode="auto">
          <a:xfrm>
            <a:off x="1671058" y="1379935"/>
            <a:ext cx="102271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Item Activity</a:t>
            </a:r>
          </a:p>
        </p:txBody>
      </p:sp>
      <p:sp>
        <p:nvSpPr>
          <p:cNvPr id="24587" name="Rectangle 94"/>
          <p:cNvSpPr>
            <a:spLocks noChangeArrowheads="1"/>
          </p:cNvSpPr>
          <p:nvPr/>
        </p:nvSpPr>
        <p:spPr bwMode="auto">
          <a:xfrm rot="1980034">
            <a:off x="5307567" y="1668869"/>
            <a:ext cx="75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sz="1200">
                <a:solidFill>
                  <a:srgbClr val="000000"/>
                </a:solidFill>
                <a:latin typeface="Arial" charset="0"/>
                <a:cs typeface="Arial" charset="0"/>
              </a:rPr>
              <a:t>Reserve</a:t>
            </a:r>
          </a:p>
        </p:txBody>
      </p:sp>
      <p:sp>
        <p:nvSpPr>
          <p:cNvPr id="24588" name="Rectangle 95"/>
          <p:cNvSpPr>
            <a:spLocks noChangeArrowheads="1"/>
          </p:cNvSpPr>
          <p:nvPr/>
        </p:nvSpPr>
        <p:spPr bwMode="auto">
          <a:xfrm rot="1976570">
            <a:off x="5857808" y="1680776"/>
            <a:ext cx="709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sz="1200">
                <a:solidFill>
                  <a:srgbClr val="000000"/>
                </a:solidFill>
                <a:latin typeface="Arial" charset="0"/>
                <a:cs typeface="Arial" charset="0"/>
              </a:rPr>
              <a:t>Writeoff</a:t>
            </a:r>
          </a:p>
        </p:txBody>
      </p:sp>
      <p:sp>
        <p:nvSpPr>
          <p:cNvPr id="24589" name="Rectangle 96"/>
          <p:cNvSpPr>
            <a:spLocks noChangeArrowheads="1"/>
          </p:cNvSpPr>
          <p:nvPr/>
        </p:nvSpPr>
        <p:spPr bwMode="auto">
          <a:xfrm rot="1987090">
            <a:off x="6409973" y="1673632"/>
            <a:ext cx="7377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sz="1200">
                <a:solidFill>
                  <a:srgbClr val="000000"/>
                </a:solidFill>
                <a:latin typeface="Arial" charset="0"/>
                <a:cs typeface="Arial" charset="0"/>
              </a:rPr>
              <a:t>Payable</a:t>
            </a:r>
          </a:p>
        </p:txBody>
      </p:sp>
      <p:sp>
        <p:nvSpPr>
          <p:cNvPr id="24590" name="Rectangle 97"/>
          <p:cNvSpPr>
            <a:spLocks noChangeArrowheads="1"/>
          </p:cNvSpPr>
          <p:nvPr/>
        </p:nvSpPr>
        <p:spPr bwMode="auto">
          <a:xfrm rot="1981061">
            <a:off x="7139432" y="1757280"/>
            <a:ext cx="490840"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lnSpc>
                <a:spcPct val="90000"/>
              </a:lnSpc>
              <a:spcBef>
                <a:spcPct val="0"/>
              </a:spcBef>
              <a:spcAft>
                <a:spcPct val="0"/>
              </a:spcAft>
            </a:pPr>
            <a:r>
              <a:rPr lang="en-US" sz="1200">
                <a:solidFill>
                  <a:srgbClr val="000000"/>
                </a:solidFill>
                <a:latin typeface="Arial" charset="0"/>
                <a:cs typeface="Arial" charset="0"/>
              </a:rPr>
              <a:t>Paid</a:t>
            </a:r>
          </a:p>
        </p:txBody>
      </p:sp>
      <p:sp>
        <p:nvSpPr>
          <p:cNvPr id="24591" name="Rectangle 94"/>
          <p:cNvSpPr>
            <a:spLocks noChangeArrowheads="1"/>
          </p:cNvSpPr>
          <p:nvPr/>
        </p:nvSpPr>
        <p:spPr bwMode="auto">
          <a:xfrm rot="1980034">
            <a:off x="2767964" y="1668869"/>
            <a:ext cx="75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sz="1200">
                <a:solidFill>
                  <a:srgbClr val="000000"/>
                </a:solidFill>
                <a:latin typeface="Arial" charset="0"/>
                <a:cs typeface="Arial" charset="0"/>
              </a:rPr>
              <a:t>Reserve</a:t>
            </a:r>
          </a:p>
        </p:txBody>
      </p:sp>
      <p:sp>
        <p:nvSpPr>
          <p:cNvPr id="24592" name="Rectangle 95"/>
          <p:cNvSpPr>
            <a:spLocks noChangeArrowheads="1"/>
          </p:cNvSpPr>
          <p:nvPr/>
        </p:nvSpPr>
        <p:spPr bwMode="auto">
          <a:xfrm rot="1976570">
            <a:off x="3406311" y="1680776"/>
            <a:ext cx="709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sz="1200">
                <a:solidFill>
                  <a:srgbClr val="000000"/>
                </a:solidFill>
                <a:latin typeface="Arial" charset="0"/>
                <a:cs typeface="Arial" charset="0"/>
              </a:rPr>
              <a:t>Writeoff</a:t>
            </a:r>
          </a:p>
        </p:txBody>
      </p:sp>
      <p:sp>
        <p:nvSpPr>
          <p:cNvPr id="24593" name="Rectangle 96"/>
          <p:cNvSpPr>
            <a:spLocks noChangeArrowheads="1"/>
          </p:cNvSpPr>
          <p:nvPr/>
        </p:nvSpPr>
        <p:spPr bwMode="auto">
          <a:xfrm rot="1987090">
            <a:off x="3958476" y="1673632"/>
            <a:ext cx="7377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sz="1200">
                <a:solidFill>
                  <a:srgbClr val="000000"/>
                </a:solidFill>
                <a:latin typeface="Arial" charset="0"/>
                <a:cs typeface="Arial" charset="0"/>
              </a:rPr>
              <a:t>Payable</a:t>
            </a:r>
          </a:p>
        </p:txBody>
      </p:sp>
      <p:sp>
        <p:nvSpPr>
          <p:cNvPr id="24594" name="Rectangle 97"/>
          <p:cNvSpPr>
            <a:spLocks noChangeArrowheads="1"/>
          </p:cNvSpPr>
          <p:nvPr/>
        </p:nvSpPr>
        <p:spPr bwMode="auto">
          <a:xfrm rot="1981061">
            <a:off x="4839144" y="1757280"/>
            <a:ext cx="490840"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lnSpc>
                <a:spcPct val="90000"/>
              </a:lnSpc>
              <a:spcBef>
                <a:spcPct val="0"/>
              </a:spcBef>
              <a:spcAft>
                <a:spcPct val="0"/>
              </a:spcAft>
            </a:pPr>
            <a:r>
              <a:rPr lang="en-US" sz="1200">
                <a:solidFill>
                  <a:srgbClr val="000000"/>
                </a:solidFill>
                <a:latin typeface="Arial" charset="0"/>
                <a:cs typeface="Arial" charset="0"/>
              </a:rPr>
              <a:t>Paid</a:t>
            </a:r>
          </a:p>
        </p:txBody>
      </p:sp>
      <p:graphicFrame>
        <p:nvGraphicFramePr>
          <p:cNvPr id="20" name="Table 19"/>
          <p:cNvGraphicFramePr>
            <a:graphicFrameLocks noGrp="1"/>
          </p:cNvGraphicFramePr>
          <p:nvPr/>
        </p:nvGraphicFramePr>
        <p:xfrm>
          <a:off x="1493044" y="1110854"/>
          <a:ext cx="6201968" cy="3579370"/>
        </p:xfrm>
        <a:graphic>
          <a:graphicData uri="http://schemas.openxmlformats.org/drawingml/2006/table">
            <a:tbl>
              <a:tblPr/>
              <a:tblGrid>
                <a:gridCol w="1324167">
                  <a:extLst>
                    <a:ext uri="{9D8B030D-6E8A-4147-A177-3AD203B41FA5}">
                      <a16:colId xmlns:a16="http://schemas.microsoft.com/office/drawing/2014/main" val="20000"/>
                    </a:ext>
                  </a:extLst>
                </a:gridCol>
                <a:gridCol w="643994">
                  <a:extLst>
                    <a:ext uri="{9D8B030D-6E8A-4147-A177-3AD203B41FA5}">
                      <a16:colId xmlns:a16="http://schemas.microsoft.com/office/drawing/2014/main" val="20001"/>
                    </a:ext>
                  </a:extLst>
                </a:gridCol>
                <a:gridCol w="645430">
                  <a:extLst>
                    <a:ext uri="{9D8B030D-6E8A-4147-A177-3AD203B41FA5}">
                      <a16:colId xmlns:a16="http://schemas.microsoft.com/office/drawing/2014/main" val="20002"/>
                    </a:ext>
                  </a:extLst>
                </a:gridCol>
                <a:gridCol w="653398">
                  <a:extLst>
                    <a:ext uri="{9D8B030D-6E8A-4147-A177-3AD203B41FA5}">
                      <a16:colId xmlns:a16="http://schemas.microsoft.com/office/drawing/2014/main" val="20003"/>
                    </a:ext>
                  </a:extLst>
                </a:gridCol>
                <a:gridCol w="645430">
                  <a:extLst>
                    <a:ext uri="{9D8B030D-6E8A-4147-A177-3AD203B41FA5}">
                      <a16:colId xmlns:a16="http://schemas.microsoft.com/office/drawing/2014/main" val="20004"/>
                    </a:ext>
                  </a:extLst>
                </a:gridCol>
                <a:gridCol w="597620">
                  <a:extLst>
                    <a:ext uri="{9D8B030D-6E8A-4147-A177-3AD203B41FA5}">
                      <a16:colId xmlns:a16="http://schemas.microsoft.com/office/drawing/2014/main" val="20005"/>
                    </a:ext>
                  </a:extLst>
                </a:gridCol>
                <a:gridCol w="581684">
                  <a:extLst>
                    <a:ext uri="{9D8B030D-6E8A-4147-A177-3AD203B41FA5}">
                      <a16:colId xmlns:a16="http://schemas.microsoft.com/office/drawing/2014/main" val="20006"/>
                    </a:ext>
                  </a:extLst>
                </a:gridCol>
                <a:gridCol w="565747">
                  <a:extLst>
                    <a:ext uri="{9D8B030D-6E8A-4147-A177-3AD203B41FA5}">
                      <a16:colId xmlns:a16="http://schemas.microsoft.com/office/drawing/2014/main" val="20007"/>
                    </a:ext>
                  </a:extLst>
                </a:gridCol>
                <a:gridCol w="544498">
                  <a:extLst>
                    <a:ext uri="{9D8B030D-6E8A-4147-A177-3AD203B41FA5}">
                      <a16:colId xmlns:a16="http://schemas.microsoft.com/office/drawing/2014/main" val="20008"/>
                    </a:ext>
                  </a:extLst>
                </a:gridCol>
              </a:tblGrid>
              <a:tr h="946404">
                <a:tc>
                  <a:txBody>
                    <a:bodyPr/>
                    <a:lstStyle/>
                    <a:p>
                      <a:pPr marL="342900" marR="0" lvl="0" indent="-342900">
                        <a:lnSpc>
                          <a:spcPct val="115000"/>
                        </a:lnSpc>
                        <a:spcBef>
                          <a:spcPts val="0"/>
                        </a:spcBef>
                        <a:spcAft>
                          <a:spcPts val="0"/>
                        </a:spcAft>
                        <a:buFontTx/>
                        <a:buNone/>
                      </a:pPr>
                      <a:endParaRPr lang="en-US" sz="1400" dirty="0">
                        <a:solidFill>
                          <a:schemeClr val="bg1"/>
                        </a:solidFill>
                        <a:latin typeface="+mj-lt"/>
                        <a:ea typeface="Calibri"/>
                        <a:cs typeface="Times New Roman"/>
                      </a:endParaRPr>
                    </a:p>
                    <a:p>
                      <a:pPr marL="342900" marR="0" lvl="0" indent="-342900">
                        <a:lnSpc>
                          <a:spcPct val="115000"/>
                        </a:lnSpc>
                        <a:spcBef>
                          <a:spcPts val="0"/>
                        </a:spcBef>
                        <a:spcAft>
                          <a:spcPts val="0"/>
                        </a:spcAft>
                        <a:buFontTx/>
                        <a:buNone/>
                      </a:pPr>
                      <a:endParaRPr lang="en-US" sz="1400" dirty="0">
                        <a:solidFill>
                          <a:schemeClr val="bg1"/>
                        </a:solidFill>
                        <a:latin typeface="+mj-lt"/>
                        <a:ea typeface="Calibri"/>
                        <a:cs typeface="Times New Roman"/>
                      </a:endParaRPr>
                    </a:p>
                    <a:p>
                      <a:pPr marL="342900" marR="0" lvl="0" indent="-342900">
                        <a:lnSpc>
                          <a:spcPct val="115000"/>
                        </a:lnSpc>
                        <a:spcBef>
                          <a:spcPts val="0"/>
                        </a:spcBef>
                        <a:spcAft>
                          <a:spcPts val="0"/>
                        </a:spcAft>
                        <a:buFontTx/>
                        <a:buNone/>
                      </a:pPr>
                      <a:endParaRPr lang="en-US" sz="1400" dirty="0">
                        <a:solidFill>
                          <a:schemeClr val="bg1"/>
                        </a:solidFill>
                        <a:latin typeface="+mj-lt"/>
                        <a:ea typeface="Calibri"/>
                        <a:cs typeface="Times New Roman"/>
                      </a:endParaRPr>
                    </a:p>
                    <a:p>
                      <a:pPr marL="342900" marR="0" lvl="0" indent="-342900">
                        <a:lnSpc>
                          <a:spcPct val="115000"/>
                        </a:lnSpc>
                        <a:spcBef>
                          <a:spcPts val="0"/>
                        </a:spcBef>
                        <a:spcAft>
                          <a:spcPts val="0"/>
                        </a:spcAft>
                        <a:buFontTx/>
                        <a:buNone/>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r">
                        <a:lnSpc>
                          <a:spcPct val="115000"/>
                        </a:lnSpc>
                        <a:spcBef>
                          <a:spcPts val="0"/>
                        </a:spcBef>
                        <a:spcAft>
                          <a:spcPts val="0"/>
                        </a:spcAft>
                      </a:pPr>
                      <a:endParaRPr lang="en-US" sz="1800" dirty="0">
                        <a:solidFill>
                          <a:schemeClr val="bg1"/>
                        </a:solidFill>
                        <a:latin typeface="+mj-lt"/>
                        <a:ea typeface="Calibri"/>
                        <a:cs typeface="Times New Roman"/>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601">
                <a:tc>
                  <a:txBody>
                    <a:bodyPr/>
                    <a:lstStyle/>
                    <a:p>
                      <a:pPr marL="342900" marR="0" lvl="0" indent="-342900">
                        <a:lnSpc>
                          <a:spcPct val="115000"/>
                        </a:lnSpc>
                        <a:spcBef>
                          <a:spcPts val="0"/>
                        </a:spcBef>
                        <a:spcAft>
                          <a:spcPts val="0"/>
                        </a:spcAft>
                        <a:buFont typeface="+mj-lt"/>
                        <a:buAutoNum type="arabicPeriod"/>
                      </a:pPr>
                      <a:r>
                        <a:rPr lang="en-US" sz="1400" dirty="0">
                          <a:solidFill>
                            <a:schemeClr val="bg1"/>
                          </a:solidFill>
                          <a:latin typeface="+mj-lt"/>
                          <a:ea typeface="Calibri"/>
                          <a:cs typeface="Times New Roman"/>
                        </a:rPr>
                        <a:t>Item created</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18.00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solidFill>
                            <a:schemeClr val="bg1"/>
                          </a:solidFill>
                          <a:latin typeface="+mj-lt"/>
                          <a:ea typeface="Calibri"/>
                          <a:cs typeface="Times New Roman"/>
                        </a:rPr>
                        <a:t>6.00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3202">
                <a:tc>
                  <a:txBody>
                    <a:bodyPr/>
                    <a:lstStyle/>
                    <a:p>
                      <a:pPr marL="342900" marR="0" lvl="0" indent="-342900">
                        <a:lnSpc>
                          <a:spcPct val="115000"/>
                        </a:lnSpc>
                        <a:spcBef>
                          <a:spcPts val="0"/>
                        </a:spcBef>
                        <a:spcAft>
                          <a:spcPts val="0"/>
                        </a:spcAft>
                        <a:buFont typeface="+mj-lt"/>
                        <a:buAutoNum type="arabicPeriod" startAt="2"/>
                      </a:pPr>
                      <a:r>
                        <a:rPr lang="en-US" sz="1400" dirty="0">
                          <a:solidFill>
                            <a:schemeClr val="bg1"/>
                          </a:solidFill>
                          <a:latin typeface="+mj-lt"/>
                          <a:ea typeface="Calibri"/>
                          <a:cs typeface="Times New Roman"/>
                        </a:rPr>
                        <a:t>Item partially paid</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7.50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10.50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2.50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3.50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3202">
                <a:tc>
                  <a:txBody>
                    <a:bodyPr/>
                    <a:lstStyle/>
                    <a:p>
                      <a:pPr marL="342900" marR="0" lvl="0" indent="-342900">
                        <a:lnSpc>
                          <a:spcPct val="115000"/>
                        </a:lnSpc>
                        <a:spcBef>
                          <a:spcPts val="0"/>
                        </a:spcBef>
                        <a:spcAft>
                          <a:spcPts val="0"/>
                        </a:spcAft>
                        <a:buFont typeface="+mj-lt"/>
                        <a:buAutoNum type="arabicPeriod" startAt="3"/>
                      </a:pPr>
                      <a:r>
                        <a:rPr lang="en-US" sz="1400" dirty="0">
                          <a:solidFill>
                            <a:schemeClr val="bg1"/>
                          </a:solidFill>
                          <a:latin typeface="+mj-lt"/>
                          <a:ea typeface="Calibri"/>
                          <a:cs typeface="Times New Roman"/>
                        </a:rPr>
                        <a:t>Commission paid</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solidFill>
                            <a:schemeClr val="bg1"/>
                          </a:solidFill>
                          <a:latin typeface="+mj-lt"/>
                          <a:ea typeface="Calibri"/>
                          <a:cs typeface="Times New Roman"/>
                        </a:rPr>
                        <a:t>7.50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10.50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2.50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3.50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46404">
                <a:tc>
                  <a:txBody>
                    <a:bodyPr/>
                    <a:lstStyle/>
                    <a:p>
                      <a:pPr marL="342900" marR="0" lvl="0" indent="-342900">
                        <a:lnSpc>
                          <a:spcPct val="115000"/>
                        </a:lnSpc>
                        <a:spcBef>
                          <a:spcPts val="0"/>
                        </a:spcBef>
                        <a:spcAft>
                          <a:spcPts val="0"/>
                        </a:spcAft>
                        <a:buFont typeface="+mj-lt"/>
                        <a:buAutoNum type="arabicPeriod" startAt="4"/>
                      </a:pPr>
                      <a:r>
                        <a:rPr lang="en-US" sz="1400" dirty="0">
                          <a:solidFill>
                            <a:schemeClr val="bg1"/>
                          </a:solidFill>
                          <a:latin typeface="+mj-lt"/>
                          <a:ea typeface="Calibri"/>
                          <a:cs typeface="Times New Roman"/>
                        </a:rPr>
                        <a:t>Remaining reserve for primary written off</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solidFill>
                            <a:schemeClr val="bg1"/>
                          </a:solidFill>
                          <a:latin typeface="+mj-lt"/>
                          <a:ea typeface="Calibri"/>
                          <a:cs typeface="Times New Roman"/>
                        </a:rPr>
                        <a:t>7.50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10.50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2.50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400" dirty="0">
                        <a:solidFill>
                          <a:schemeClr val="bg1"/>
                        </a:solidFill>
                        <a:latin typeface="+mj-lt"/>
                        <a:ea typeface="Calibri"/>
                        <a:cs typeface="Times New Roman"/>
                      </a:endParaRP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dirty="0">
                          <a:solidFill>
                            <a:schemeClr val="bg1"/>
                          </a:solidFill>
                          <a:latin typeface="+mj-lt"/>
                          <a:ea typeface="Calibri"/>
                          <a:cs typeface="Times New Roman"/>
                        </a:rPr>
                        <a:t>3.50</a:t>
                      </a:r>
                    </a:p>
                  </a:txBody>
                  <a:tcPr marL="48899" marR="488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28581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66" y="1018453"/>
            <a:ext cx="6674651" cy="310659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5603" name="Title 3"/>
          <p:cNvSpPr>
            <a:spLocks noGrp="1"/>
          </p:cNvSpPr>
          <p:nvPr>
            <p:ph type="title"/>
          </p:nvPr>
        </p:nvSpPr>
        <p:spPr/>
        <p:txBody>
          <a:bodyPr/>
          <a:lstStyle/>
          <a:p>
            <a:r>
              <a:rPr lang="en-US"/>
              <a:t>Commission for each role tracked separately</a:t>
            </a:r>
            <a:br>
              <a:rPr lang="en-US"/>
            </a:br>
            <a:r>
              <a:rPr lang="en-US" sz="2100"/>
              <a:t>Item Events screen</a:t>
            </a:r>
          </a:p>
        </p:txBody>
      </p:sp>
      <p:sp>
        <p:nvSpPr>
          <p:cNvPr id="25605" name="Text Box 13"/>
          <p:cNvSpPr txBox="1">
            <a:spLocks noChangeArrowheads="1"/>
          </p:cNvSpPr>
          <p:nvPr/>
        </p:nvSpPr>
        <p:spPr bwMode="auto">
          <a:xfrm>
            <a:off x="1390650" y="817960"/>
            <a:ext cx="39553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000000"/>
                </a:solidFill>
              </a:rPr>
              <a:t>Policy or Account tab</a:t>
            </a:r>
            <a:r>
              <a:rPr lang="en-US" sz="1200">
                <a:solidFill>
                  <a:srgbClr val="000000"/>
                </a:solidFill>
                <a:sym typeface="Wingdings" pitchFamily="2" charset="2"/>
              </a:rPr>
              <a:t></a:t>
            </a:r>
            <a:r>
              <a:rPr lang="en-US" sz="1200">
                <a:solidFill>
                  <a:srgbClr val="000000"/>
                </a:solidFill>
              </a:rPr>
              <a:t>Charges</a:t>
            </a:r>
            <a:r>
              <a:rPr lang="en-US" sz="1200">
                <a:solidFill>
                  <a:srgbClr val="000000"/>
                </a:solidFill>
                <a:sym typeface="Wingdings" pitchFamily="2" charset="2"/>
              </a:rPr>
              <a:t>Item Event Date link</a:t>
            </a:r>
            <a:endParaRPr lang="en-US" sz="1200">
              <a:solidFill>
                <a:srgbClr val="000000"/>
              </a:solidFill>
            </a:endParaRPr>
          </a:p>
        </p:txBody>
      </p:sp>
      <p:sp>
        <p:nvSpPr>
          <p:cNvPr id="25606" name="Text Box 13"/>
          <p:cNvSpPr txBox="1">
            <a:spLocks noChangeArrowheads="1"/>
          </p:cNvSpPr>
          <p:nvPr/>
        </p:nvSpPr>
        <p:spPr bwMode="auto">
          <a:xfrm>
            <a:off x="3641816" y="1379969"/>
            <a:ext cx="309379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You can filter events by producer role</a:t>
            </a:r>
          </a:p>
        </p:txBody>
      </p:sp>
      <p:cxnSp>
        <p:nvCxnSpPr>
          <p:cNvPr id="25607" name="Straight Connector 14"/>
          <p:cNvCxnSpPr>
            <a:cxnSpLocks noChangeShapeType="1"/>
          </p:cNvCxnSpPr>
          <p:nvPr/>
        </p:nvCxnSpPr>
        <p:spPr bwMode="auto">
          <a:xfrm flipV="1">
            <a:off x="3003837" y="1587138"/>
            <a:ext cx="794189" cy="793568"/>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059918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3118247" y="2202656"/>
            <a:ext cx="4561284" cy="1758554"/>
            <a:chOff x="2682" y="2426"/>
            <a:chExt cx="2550" cy="1477"/>
          </a:xfrm>
        </p:grpSpPr>
        <p:sp>
          <p:nvSpPr>
            <p:cNvPr id="26801" name="Line 3"/>
            <p:cNvSpPr>
              <a:spLocks noChangeShapeType="1"/>
            </p:cNvSpPr>
            <p:nvPr/>
          </p:nvSpPr>
          <p:spPr bwMode="auto">
            <a:xfrm>
              <a:off x="2682" y="2426"/>
              <a:ext cx="25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802" name="Line 4"/>
            <p:cNvSpPr>
              <a:spLocks noChangeShapeType="1"/>
            </p:cNvSpPr>
            <p:nvPr/>
          </p:nvSpPr>
          <p:spPr bwMode="auto">
            <a:xfrm>
              <a:off x="2682" y="2795"/>
              <a:ext cx="25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803" name="Line 5"/>
            <p:cNvSpPr>
              <a:spLocks noChangeShapeType="1"/>
            </p:cNvSpPr>
            <p:nvPr/>
          </p:nvSpPr>
          <p:spPr bwMode="auto">
            <a:xfrm>
              <a:off x="2682" y="3171"/>
              <a:ext cx="25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804" name="Line 6"/>
            <p:cNvSpPr>
              <a:spLocks noChangeShapeType="1"/>
            </p:cNvSpPr>
            <p:nvPr/>
          </p:nvSpPr>
          <p:spPr bwMode="auto">
            <a:xfrm>
              <a:off x="2682" y="3534"/>
              <a:ext cx="25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805" name="Line 7"/>
            <p:cNvSpPr>
              <a:spLocks noChangeShapeType="1"/>
            </p:cNvSpPr>
            <p:nvPr/>
          </p:nvSpPr>
          <p:spPr bwMode="auto">
            <a:xfrm>
              <a:off x="2682" y="3903"/>
              <a:ext cx="255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627" name="Rectangle 8"/>
          <p:cNvSpPr>
            <a:spLocks noGrp="1" noChangeArrowheads="1"/>
          </p:cNvSpPr>
          <p:nvPr>
            <p:ph type="title"/>
          </p:nvPr>
        </p:nvSpPr>
        <p:spPr/>
        <p:txBody>
          <a:bodyPr/>
          <a:lstStyle/>
          <a:p>
            <a:pPr eaLnBrk="1" hangingPunct="1"/>
            <a:r>
              <a:rPr lang="en-US"/>
              <a:t>Active and inactive producers are tracked</a:t>
            </a:r>
          </a:p>
        </p:txBody>
      </p:sp>
      <p:sp>
        <p:nvSpPr>
          <p:cNvPr id="26628" name="Rectangle 9"/>
          <p:cNvSpPr>
            <a:spLocks noGrp="1" noChangeArrowheads="1"/>
          </p:cNvSpPr>
          <p:nvPr>
            <p:ph idx="1"/>
          </p:nvPr>
        </p:nvSpPr>
        <p:spPr/>
        <p:txBody>
          <a:bodyPr/>
          <a:lstStyle/>
          <a:p>
            <a:pPr>
              <a:buFont typeface="Arial" charset="0"/>
              <a:buChar char="•"/>
            </a:pPr>
            <a:r>
              <a:rPr lang="en-US"/>
              <a:t>Maximum of one active     producer code for a given role on a given item</a:t>
            </a:r>
          </a:p>
          <a:p>
            <a:pPr>
              <a:buFont typeface="Arial" charset="0"/>
              <a:buChar char="•"/>
            </a:pPr>
            <a:endParaRPr lang="en-US"/>
          </a:p>
        </p:txBody>
      </p:sp>
      <p:sp>
        <p:nvSpPr>
          <p:cNvPr id="26629" name="Line 10"/>
          <p:cNvSpPr>
            <a:spLocks noChangeShapeType="1"/>
          </p:cNvSpPr>
          <p:nvPr/>
        </p:nvSpPr>
        <p:spPr bwMode="auto">
          <a:xfrm>
            <a:off x="3588544" y="1790700"/>
            <a:ext cx="3406379"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6630" name="Group 11"/>
          <p:cNvGrpSpPr>
            <a:grpSpLocks/>
          </p:cNvGrpSpPr>
          <p:nvPr/>
        </p:nvGrpSpPr>
        <p:grpSpPr bwMode="auto">
          <a:xfrm>
            <a:off x="4205288" y="1663719"/>
            <a:ext cx="561975" cy="234115"/>
            <a:chOff x="3589" y="1514"/>
            <a:chExt cx="566" cy="235"/>
          </a:xfrm>
        </p:grpSpPr>
        <p:sp>
          <p:nvSpPr>
            <p:cNvPr id="26796" name="Rectangle 12"/>
            <p:cNvSpPr>
              <a:spLocks noChangeArrowheads="1"/>
            </p:cNvSpPr>
            <p:nvPr/>
          </p:nvSpPr>
          <p:spPr bwMode="auto">
            <a:xfrm>
              <a:off x="3589" y="1517"/>
              <a:ext cx="566" cy="232"/>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6797" name="Group 13"/>
            <p:cNvGrpSpPr>
              <a:grpSpLocks/>
            </p:cNvGrpSpPr>
            <p:nvPr/>
          </p:nvGrpSpPr>
          <p:grpSpPr bwMode="auto">
            <a:xfrm>
              <a:off x="4088" y="1514"/>
              <a:ext cx="2" cy="232"/>
              <a:chOff x="3754" y="1170"/>
              <a:chExt cx="19" cy="2238"/>
            </a:xfrm>
          </p:grpSpPr>
          <p:sp>
            <p:nvSpPr>
              <p:cNvPr id="26799" name="Freeform 14"/>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800" name="Line 15"/>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798" name="Rectangle 16"/>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631" name="Rectangle 17"/>
          <p:cNvSpPr>
            <a:spLocks noChangeArrowheads="1"/>
          </p:cNvSpPr>
          <p:nvPr/>
        </p:nvSpPr>
        <p:spPr bwMode="auto">
          <a:xfrm>
            <a:off x="4174331" y="1661592"/>
            <a:ext cx="610791" cy="2308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32" name="Line 18"/>
          <p:cNvSpPr>
            <a:spLocks noChangeShapeType="1"/>
          </p:cNvSpPr>
          <p:nvPr/>
        </p:nvSpPr>
        <p:spPr bwMode="auto">
          <a:xfrm>
            <a:off x="6276975" y="1859757"/>
            <a:ext cx="0" cy="225147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33" name="Line 19"/>
          <p:cNvSpPr>
            <a:spLocks noChangeShapeType="1"/>
          </p:cNvSpPr>
          <p:nvPr/>
        </p:nvSpPr>
        <p:spPr bwMode="auto">
          <a:xfrm>
            <a:off x="7130654" y="1859757"/>
            <a:ext cx="0" cy="225147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34" name="Line 20"/>
          <p:cNvSpPr>
            <a:spLocks noChangeShapeType="1"/>
          </p:cNvSpPr>
          <p:nvPr/>
        </p:nvSpPr>
        <p:spPr bwMode="auto">
          <a:xfrm>
            <a:off x="5422106" y="1859757"/>
            <a:ext cx="0" cy="225147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35" name="Text Box 21"/>
          <p:cNvSpPr txBox="1">
            <a:spLocks noChangeArrowheads="1"/>
          </p:cNvSpPr>
          <p:nvPr/>
        </p:nvSpPr>
        <p:spPr bwMode="auto">
          <a:xfrm>
            <a:off x="4015978" y="1333500"/>
            <a:ext cx="94654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Charge</a:t>
            </a:r>
          </a:p>
        </p:txBody>
      </p:sp>
      <p:sp>
        <p:nvSpPr>
          <p:cNvPr id="26636" name="Text Box 22"/>
          <p:cNvSpPr txBox="1">
            <a:spLocks noChangeArrowheads="1"/>
          </p:cNvSpPr>
          <p:nvPr/>
        </p:nvSpPr>
        <p:spPr bwMode="auto">
          <a:xfrm>
            <a:off x="5362575" y="1333500"/>
            <a:ext cx="174069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Items for the charge</a:t>
            </a:r>
          </a:p>
        </p:txBody>
      </p:sp>
      <p:sp>
        <p:nvSpPr>
          <p:cNvPr id="26637" name="Text Box 23"/>
          <p:cNvSpPr txBox="1">
            <a:spLocks noChangeArrowheads="1"/>
          </p:cNvSpPr>
          <p:nvPr/>
        </p:nvSpPr>
        <p:spPr bwMode="auto">
          <a:xfrm>
            <a:off x="1694260" y="2333625"/>
            <a:ext cx="70246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defTabSz="685800" eaLnBrk="1" fontAlgn="base" hangingPunct="1">
              <a:spcBef>
                <a:spcPct val="50000"/>
              </a:spcBef>
              <a:spcAft>
                <a:spcPct val="30000"/>
              </a:spcAft>
              <a:buClr>
                <a:srgbClr val="FFFFFF"/>
              </a:buClr>
            </a:pPr>
            <a:r>
              <a:rPr lang="en-US" sz="1350">
                <a:solidFill>
                  <a:srgbClr val="D33941"/>
                </a:solidFill>
              </a:rPr>
              <a:t> </a:t>
            </a:r>
            <a:r>
              <a:rPr lang="en-US" sz="1350" b="0">
                <a:solidFill>
                  <a:srgbClr val="D33941"/>
                </a:solidFill>
              </a:rPr>
              <a:t>Primary</a:t>
            </a:r>
          </a:p>
        </p:txBody>
      </p:sp>
      <p:sp>
        <p:nvSpPr>
          <p:cNvPr id="26638" name="Text Box 24"/>
          <p:cNvSpPr txBox="1">
            <a:spLocks noChangeArrowheads="1"/>
          </p:cNvSpPr>
          <p:nvPr/>
        </p:nvSpPr>
        <p:spPr bwMode="auto">
          <a:xfrm>
            <a:off x="1547813" y="2972991"/>
            <a:ext cx="8489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defTabSz="685800" eaLnBrk="1" fontAlgn="base" hangingPunct="1">
              <a:spcBef>
                <a:spcPct val="50000"/>
              </a:spcBef>
              <a:spcAft>
                <a:spcPct val="30000"/>
              </a:spcAft>
              <a:buClr>
                <a:srgbClr val="FFFFFF"/>
              </a:buClr>
            </a:pPr>
            <a:r>
              <a:rPr lang="en-US" sz="1350">
                <a:solidFill>
                  <a:srgbClr val="D33941"/>
                </a:solidFill>
              </a:rPr>
              <a:t> </a:t>
            </a:r>
            <a:r>
              <a:rPr lang="en-US" sz="1350" b="0">
                <a:solidFill>
                  <a:srgbClr val="D33941"/>
                </a:solidFill>
              </a:rPr>
              <a:t>Secondary</a:t>
            </a:r>
          </a:p>
        </p:txBody>
      </p:sp>
      <p:sp>
        <p:nvSpPr>
          <p:cNvPr id="26639" name="Text Box 25"/>
          <p:cNvSpPr txBox="1">
            <a:spLocks noChangeArrowheads="1"/>
          </p:cNvSpPr>
          <p:nvPr/>
        </p:nvSpPr>
        <p:spPr bwMode="auto">
          <a:xfrm>
            <a:off x="1547813" y="3825479"/>
            <a:ext cx="84891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defTabSz="685800" eaLnBrk="1" fontAlgn="base" hangingPunct="1">
              <a:spcBef>
                <a:spcPct val="50000"/>
              </a:spcBef>
              <a:spcAft>
                <a:spcPct val="30000"/>
              </a:spcAft>
              <a:buClr>
                <a:srgbClr val="FFFFFF"/>
              </a:buClr>
            </a:pPr>
            <a:r>
              <a:rPr lang="en-US" sz="1350">
                <a:solidFill>
                  <a:srgbClr val="D33941"/>
                </a:solidFill>
              </a:rPr>
              <a:t> </a:t>
            </a:r>
            <a:r>
              <a:rPr lang="en-US" sz="1350" b="0">
                <a:solidFill>
                  <a:srgbClr val="D33941"/>
                </a:solidFill>
              </a:rPr>
              <a:t>Referrer</a:t>
            </a:r>
          </a:p>
        </p:txBody>
      </p:sp>
      <p:sp>
        <p:nvSpPr>
          <p:cNvPr id="26640" name="AutoShape 26"/>
          <p:cNvSpPr>
            <a:spLocks/>
          </p:cNvSpPr>
          <p:nvPr/>
        </p:nvSpPr>
        <p:spPr bwMode="auto">
          <a:xfrm>
            <a:off x="2486026" y="2018110"/>
            <a:ext cx="240506" cy="833438"/>
          </a:xfrm>
          <a:prstGeom prst="leftBrace">
            <a:avLst>
              <a:gd name="adj1" fmla="val 28878"/>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D33941"/>
              </a:solidFill>
              <a:latin typeface="Arial" charset="0"/>
            </a:endParaRPr>
          </a:p>
        </p:txBody>
      </p:sp>
      <p:grpSp>
        <p:nvGrpSpPr>
          <p:cNvPr id="26641" name="Group 27"/>
          <p:cNvGrpSpPr>
            <a:grpSpLocks/>
          </p:cNvGrpSpPr>
          <p:nvPr/>
        </p:nvGrpSpPr>
        <p:grpSpPr bwMode="auto">
          <a:xfrm>
            <a:off x="2775348" y="2038359"/>
            <a:ext cx="450056" cy="501255"/>
            <a:chOff x="2031" y="2288"/>
            <a:chExt cx="378" cy="421"/>
          </a:xfrm>
        </p:grpSpPr>
        <p:sp>
          <p:nvSpPr>
            <p:cNvPr id="26782" name="Rectangle 28"/>
            <p:cNvSpPr>
              <a:spLocks noChangeArrowheads="1"/>
            </p:cNvSpPr>
            <p:nvPr/>
          </p:nvSpPr>
          <p:spPr bwMode="auto">
            <a:xfrm>
              <a:off x="2039" y="2288"/>
              <a:ext cx="355" cy="184"/>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83" name="Text Box 29"/>
            <p:cNvSpPr txBox="1">
              <a:spLocks noChangeArrowheads="1"/>
            </p:cNvSpPr>
            <p:nvPr/>
          </p:nvSpPr>
          <p:spPr bwMode="auto">
            <a:xfrm>
              <a:off x="2088" y="229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a:t>
              </a:r>
            </a:p>
          </p:txBody>
        </p:sp>
        <p:grpSp>
          <p:nvGrpSpPr>
            <p:cNvPr id="26784" name="Group 30"/>
            <p:cNvGrpSpPr>
              <a:grpSpLocks/>
            </p:cNvGrpSpPr>
            <p:nvPr/>
          </p:nvGrpSpPr>
          <p:grpSpPr bwMode="auto">
            <a:xfrm>
              <a:off x="2031" y="2376"/>
              <a:ext cx="378" cy="333"/>
              <a:chOff x="3234" y="3241"/>
              <a:chExt cx="538" cy="480"/>
            </a:xfrm>
          </p:grpSpPr>
          <p:sp>
            <p:nvSpPr>
              <p:cNvPr id="26785" name="Freeform 31"/>
              <p:cNvSpPr>
                <a:spLocks/>
              </p:cNvSpPr>
              <p:nvPr/>
            </p:nvSpPr>
            <p:spPr bwMode="auto">
              <a:xfrm flipH="1">
                <a:off x="3518" y="3289"/>
                <a:ext cx="0" cy="27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86" name="Freeform 32"/>
              <p:cNvSpPr>
                <a:spLocks/>
              </p:cNvSpPr>
              <p:nvPr/>
            </p:nvSpPr>
            <p:spPr bwMode="auto">
              <a:xfrm flipH="1">
                <a:off x="3442" y="3247"/>
                <a:ext cx="0" cy="278"/>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87" name="Rectangle 33"/>
              <p:cNvSpPr>
                <a:spLocks noChangeArrowheads="1"/>
              </p:cNvSpPr>
              <p:nvPr/>
            </p:nvSpPr>
            <p:spPr bwMode="auto">
              <a:xfrm rot="21419544" flipH="1">
                <a:off x="3690" y="3266"/>
                <a:ext cx="82" cy="278"/>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88" name="Rectangle 34"/>
              <p:cNvSpPr>
                <a:spLocks noChangeArrowheads="1"/>
              </p:cNvSpPr>
              <p:nvPr/>
            </p:nvSpPr>
            <p:spPr bwMode="auto">
              <a:xfrm rot="1196180" flipH="1">
                <a:off x="3234" y="3241"/>
                <a:ext cx="82" cy="278"/>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89" name="Oval 35"/>
              <p:cNvSpPr>
                <a:spLocks noChangeArrowheads="1"/>
              </p:cNvSpPr>
              <p:nvPr/>
            </p:nvSpPr>
            <p:spPr bwMode="auto">
              <a:xfrm flipH="1">
                <a:off x="3561" y="3289"/>
                <a:ext cx="50"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90" name="Oval 36"/>
              <p:cNvSpPr>
                <a:spLocks noChangeArrowheads="1"/>
              </p:cNvSpPr>
              <p:nvPr/>
            </p:nvSpPr>
            <p:spPr bwMode="auto">
              <a:xfrm flipH="1">
                <a:off x="3526" y="3314"/>
                <a:ext cx="47"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91" name="Oval 37"/>
              <p:cNvSpPr>
                <a:spLocks noChangeArrowheads="1"/>
              </p:cNvSpPr>
              <p:nvPr/>
            </p:nvSpPr>
            <p:spPr bwMode="auto">
              <a:xfrm rot="20190086" flipH="1">
                <a:off x="3482" y="3329"/>
                <a:ext cx="49"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92" name="Oval 38"/>
              <p:cNvSpPr>
                <a:spLocks noChangeArrowheads="1"/>
              </p:cNvSpPr>
              <p:nvPr/>
            </p:nvSpPr>
            <p:spPr bwMode="auto">
              <a:xfrm rot="18495068" flipH="1">
                <a:off x="3462" y="3348"/>
                <a:ext cx="30" cy="388"/>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93" name="Freeform 39"/>
              <p:cNvSpPr>
                <a:spLocks/>
              </p:cNvSpPr>
              <p:nvPr/>
            </p:nvSpPr>
            <p:spPr bwMode="auto">
              <a:xfrm flipH="1">
                <a:off x="3406" y="3315"/>
                <a:ext cx="0" cy="279"/>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94" name="Freeform 40"/>
              <p:cNvSpPr>
                <a:spLocks/>
              </p:cNvSpPr>
              <p:nvPr/>
            </p:nvSpPr>
            <p:spPr bwMode="auto">
              <a:xfrm flipH="1">
                <a:off x="3428" y="3336"/>
                <a:ext cx="0" cy="279"/>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95" name="Freeform 41"/>
              <p:cNvSpPr>
                <a:spLocks/>
              </p:cNvSpPr>
              <p:nvPr/>
            </p:nvSpPr>
            <p:spPr bwMode="auto">
              <a:xfrm flipH="1">
                <a:off x="3420" y="3358"/>
                <a:ext cx="75" cy="279"/>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26642" name="Group 42"/>
          <p:cNvGrpSpPr>
            <a:grpSpLocks/>
          </p:cNvGrpSpPr>
          <p:nvPr/>
        </p:nvGrpSpPr>
        <p:grpSpPr bwMode="auto">
          <a:xfrm>
            <a:off x="2775348" y="2477700"/>
            <a:ext cx="450056" cy="501255"/>
            <a:chOff x="2031" y="2288"/>
            <a:chExt cx="378" cy="421"/>
          </a:xfrm>
        </p:grpSpPr>
        <p:sp>
          <p:nvSpPr>
            <p:cNvPr id="26768" name="Rectangle 43"/>
            <p:cNvSpPr>
              <a:spLocks noChangeArrowheads="1"/>
            </p:cNvSpPr>
            <p:nvPr/>
          </p:nvSpPr>
          <p:spPr bwMode="auto">
            <a:xfrm>
              <a:off x="2039" y="2288"/>
              <a:ext cx="355" cy="184"/>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9" name="Text Box 44"/>
            <p:cNvSpPr txBox="1">
              <a:spLocks noChangeArrowheads="1"/>
            </p:cNvSpPr>
            <p:nvPr/>
          </p:nvSpPr>
          <p:spPr bwMode="auto">
            <a:xfrm>
              <a:off x="2088" y="229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B</a:t>
              </a:r>
            </a:p>
          </p:txBody>
        </p:sp>
        <p:grpSp>
          <p:nvGrpSpPr>
            <p:cNvPr id="26770" name="Group 45"/>
            <p:cNvGrpSpPr>
              <a:grpSpLocks/>
            </p:cNvGrpSpPr>
            <p:nvPr/>
          </p:nvGrpSpPr>
          <p:grpSpPr bwMode="auto">
            <a:xfrm>
              <a:off x="2031" y="2376"/>
              <a:ext cx="378" cy="333"/>
              <a:chOff x="3234" y="3241"/>
              <a:chExt cx="538" cy="480"/>
            </a:xfrm>
          </p:grpSpPr>
          <p:sp>
            <p:nvSpPr>
              <p:cNvPr id="26771" name="Freeform 46"/>
              <p:cNvSpPr>
                <a:spLocks/>
              </p:cNvSpPr>
              <p:nvPr/>
            </p:nvSpPr>
            <p:spPr bwMode="auto">
              <a:xfrm flipH="1">
                <a:off x="3518" y="3289"/>
                <a:ext cx="0" cy="27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72" name="Freeform 47"/>
              <p:cNvSpPr>
                <a:spLocks/>
              </p:cNvSpPr>
              <p:nvPr/>
            </p:nvSpPr>
            <p:spPr bwMode="auto">
              <a:xfrm flipH="1">
                <a:off x="3442" y="3247"/>
                <a:ext cx="0" cy="278"/>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73" name="Rectangle 48"/>
              <p:cNvSpPr>
                <a:spLocks noChangeArrowheads="1"/>
              </p:cNvSpPr>
              <p:nvPr/>
            </p:nvSpPr>
            <p:spPr bwMode="auto">
              <a:xfrm rot="21419544" flipH="1">
                <a:off x="3690" y="3266"/>
                <a:ext cx="82" cy="278"/>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74" name="Rectangle 49"/>
              <p:cNvSpPr>
                <a:spLocks noChangeArrowheads="1"/>
              </p:cNvSpPr>
              <p:nvPr/>
            </p:nvSpPr>
            <p:spPr bwMode="auto">
              <a:xfrm rot="1196180" flipH="1">
                <a:off x="3234" y="3241"/>
                <a:ext cx="82" cy="278"/>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75" name="Oval 50"/>
              <p:cNvSpPr>
                <a:spLocks noChangeArrowheads="1"/>
              </p:cNvSpPr>
              <p:nvPr/>
            </p:nvSpPr>
            <p:spPr bwMode="auto">
              <a:xfrm flipH="1">
                <a:off x="3561" y="3289"/>
                <a:ext cx="50"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76" name="Oval 51"/>
              <p:cNvSpPr>
                <a:spLocks noChangeArrowheads="1"/>
              </p:cNvSpPr>
              <p:nvPr/>
            </p:nvSpPr>
            <p:spPr bwMode="auto">
              <a:xfrm flipH="1">
                <a:off x="3526" y="3314"/>
                <a:ext cx="47"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77" name="Oval 52"/>
              <p:cNvSpPr>
                <a:spLocks noChangeArrowheads="1"/>
              </p:cNvSpPr>
              <p:nvPr/>
            </p:nvSpPr>
            <p:spPr bwMode="auto">
              <a:xfrm rot="20190086" flipH="1">
                <a:off x="3482" y="3329"/>
                <a:ext cx="49"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78" name="Oval 53"/>
              <p:cNvSpPr>
                <a:spLocks noChangeArrowheads="1"/>
              </p:cNvSpPr>
              <p:nvPr/>
            </p:nvSpPr>
            <p:spPr bwMode="auto">
              <a:xfrm rot="18495068" flipH="1">
                <a:off x="3462" y="3348"/>
                <a:ext cx="30" cy="388"/>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79" name="Freeform 54"/>
              <p:cNvSpPr>
                <a:spLocks/>
              </p:cNvSpPr>
              <p:nvPr/>
            </p:nvSpPr>
            <p:spPr bwMode="auto">
              <a:xfrm flipH="1">
                <a:off x="3406" y="3315"/>
                <a:ext cx="0" cy="279"/>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80" name="Freeform 55"/>
              <p:cNvSpPr>
                <a:spLocks/>
              </p:cNvSpPr>
              <p:nvPr/>
            </p:nvSpPr>
            <p:spPr bwMode="auto">
              <a:xfrm flipH="1">
                <a:off x="3428" y="3336"/>
                <a:ext cx="0" cy="279"/>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81" name="Freeform 56"/>
              <p:cNvSpPr>
                <a:spLocks/>
              </p:cNvSpPr>
              <p:nvPr/>
            </p:nvSpPr>
            <p:spPr bwMode="auto">
              <a:xfrm flipH="1">
                <a:off x="3420" y="3358"/>
                <a:ext cx="75" cy="279"/>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26643" name="Group 57"/>
          <p:cNvGrpSpPr>
            <a:grpSpLocks/>
          </p:cNvGrpSpPr>
          <p:nvPr/>
        </p:nvGrpSpPr>
        <p:grpSpPr bwMode="auto">
          <a:xfrm>
            <a:off x="2775348" y="2909896"/>
            <a:ext cx="450056" cy="501255"/>
            <a:chOff x="2031" y="2288"/>
            <a:chExt cx="378" cy="421"/>
          </a:xfrm>
        </p:grpSpPr>
        <p:sp>
          <p:nvSpPr>
            <p:cNvPr id="26754" name="Rectangle 58"/>
            <p:cNvSpPr>
              <a:spLocks noChangeArrowheads="1"/>
            </p:cNvSpPr>
            <p:nvPr/>
          </p:nvSpPr>
          <p:spPr bwMode="auto">
            <a:xfrm>
              <a:off x="2039" y="2288"/>
              <a:ext cx="355" cy="184"/>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55" name="Text Box 59"/>
            <p:cNvSpPr txBox="1">
              <a:spLocks noChangeArrowheads="1"/>
            </p:cNvSpPr>
            <p:nvPr/>
          </p:nvSpPr>
          <p:spPr bwMode="auto">
            <a:xfrm>
              <a:off x="2088" y="229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C</a:t>
              </a:r>
            </a:p>
          </p:txBody>
        </p:sp>
        <p:grpSp>
          <p:nvGrpSpPr>
            <p:cNvPr id="26756" name="Group 60"/>
            <p:cNvGrpSpPr>
              <a:grpSpLocks/>
            </p:cNvGrpSpPr>
            <p:nvPr/>
          </p:nvGrpSpPr>
          <p:grpSpPr bwMode="auto">
            <a:xfrm>
              <a:off x="2031" y="2376"/>
              <a:ext cx="378" cy="333"/>
              <a:chOff x="3234" y="3241"/>
              <a:chExt cx="538" cy="480"/>
            </a:xfrm>
          </p:grpSpPr>
          <p:sp>
            <p:nvSpPr>
              <p:cNvPr id="26757" name="Freeform 61"/>
              <p:cNvSpPr>
                <a:spLocks/>
              </p:cNvSpPr>
              <p:nvPr/>
            </p:nvSpPr>
            <p:spPr bwMode="auto">
              <a:xfrm flipH="1">
                <a:off x="3518" y="3289"/>
                <a:ext cx="0" cy="27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58" name="Freeform 62"/>
              <p:cNvSpPr>
                <a:spLocks/>
              </p:cNvSpPr>
              <p:nvPr/>
            </p:nvSpPr>
            <p:spPr bwMode="auto">
              <a:xfrm flipH="1">
                <a:off x="3442" y="3247"/>
                <a:ext cx="0" cy="278"/>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59" name="Rectangle 63"/>
              <p:cNvSpPr>
                <a:spLocks noChangeArrowheads="1"/>
              </p:cNvSpPr>
              <p:nvPr/>
            </p:nvSpPr>
            <p:spPr bwMode="auto">
              <a:xfrm rot="21419544" flipH="1">
                <a:off x="3690" y="3266"/>
                <a:ext cx="82" cy="278"/>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0" name="Rectangle 64"/>
              <p:cNvSpPr>
                <a:spLocks noChangeArrowheads="1"/>
              </p:cNvSpPr>
              <p:nvPr/>
            </p:nvSpPr>
            <p:spPr bwMode="auto">
              <a:xfrm rot="1196180" flipH="1">
                <a:off x="3234" y="3241"/>
                <a:ext cx="82" cy="278"/>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1" name="Oval 65"/>
              <p:cNvSpPr>
                <a:spLocks noChangeArrowheads="1"/>
              </p:cNvSpPr>
              <p:nvPr/>
            </p:nvSpPr>
            <p:spPr bwMode="auto">
              <a:xfrm flipH="1">
                <a:off x="3561" y="3289"/>
                <a:ext cx="50"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2" name="Oval 66"/>
              <p:cNvSpPr>
                <a:spLocks noChangeArrowheads="1"/>
              </p:cNvSpPr>
              <p:nvPr/>
            </p:nvSpPr>
            <p:spPr bwMode="auto">
              <a:xfrm flipH="1">
                <a:off x="3526" y="3314"/>
                <a:ext cx="47"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3" name="Oval 67"/>
              <p:cNvSpPr>
                <a:spLocks noChangeArrowheads="1"/>
              </p:cNvSpPr>
              <p:nvPr/>
            </p:nvSpPr>
            <p:spPr bwMode="auto">
              <a:xfrm rot="20190086" flipH="1">
                <a:off x="3482" y="3329"/>
                <a:ext cx="49"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4" name="Oval 68"/>
              <p:cNvSpPr>
                <a:spLocks noChangeArrowheads="1"/>
              </p:cNvSpPr>
              <p:nvPr/>
            </p:nvSpPr>
            <p:spPr bwMode="auto">
              <a:xfrm rot="18495068" flipH="1">
                <a:off x="3462" y="3348"/>
                <a:ext cx="30" cy="388"/>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5" name="Freeform 69"/>
              <p:cNvSpPr>
                <a:spLocks/>
              </p:cNvSpPr>
              <p:nvPr/>
            </p:nvSpPr>
            <p:spPr bwMode="auto">
              <a:xfrm flipH="1">
                <a:off x="3406" y="3315"/>
                <a:ext cx="0" cy="279"/>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6" name="Freeform 70"/>
              <p:cNvSpPr>
                <a:spLocks/>
              </p:cNvSpPr>
              <p:nvPr/>
            </p:nvSpPr>
            <p:spPr bwMode="auto">
              <a:xfrm flipH="1">
                <a:off x="3428" y="3336"/>
                <a:ext cx="0" cy="279"/>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67" name="Freeform 71"/>
              <p:cNvSpPr>
                <a:spLocks/>
              </p:cNvSpPr>
              <p:nvPr/>
            </p:nvSpPr>
            <p:spPr bwMode="auto">
              <a:xfrm flipH="1">
                <a:off x="3420" y="3358"/>
                <a:ext cx="75" cy="279"/>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26644" name="Group 72"/>
          <p:cNvGrpSpPr>
            <a:grpSpLocks/>
          </p:cNvGrpSpPr>
          <p:nvPr/>
        </p:nvGrpSpPr>
        <p:grpSpPr bwMode="auto">
          <a:xfrm>
            <a:off x="2775348" y="3340903"/>
            <a:ext cx="450056" cy="501255"/>
            <a:chOff x="2031" y="2288"/>
            <a:chExt cx="378" cy="421"/>
          </a:xfrm>
        </p:grpSpPr>
        <p:sp>
          <p:nvSpPr>
            <p:cNvPr id="26740" name="Rectangle 73"/>
            <p:cNvSpPr>
              <a:spLocks noChangeArrowheads="1"/>
            </p:cNvSpPr>
            <p:nvPr/>
          </p:nvSpPr>
          <p:spPr bwMode="auto">
            <a:xfrm>
              <a:off x="2039" y="2288"/>
              <a:ext cx="355" cy="184"/>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41" name="Text Box 74"/>
            <p:cNvSpPr txBox="1">
              <a:spLocks noChangeArrowheads="1"/>
            </p:cNvSpPr>
            <p:nvPr/>
          </p:nvSpPr>
          <p:spPr bwMode="auto">
            <a:xfrm>
              <a:off x="2088" y="229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D</a:t>
              </a:r>
            </a:p>
          </p:txBody>
        </p:sp>
        <p:grpSp>
          <p:nvGrpSpPr>
            <p:cNvPr id="26742" name="Group 75"/>
            <p:cNvGrpSpPr>
              <a:grpSpLocks/>
            </p:cNvGrpSpPr>
            <p:nvPr/>
          </p:nvGrpSpPr>
          <p:grpSpPr bwMode="auto">
            <a:xfrm>
              <a:off x="2031" y="2376"/>
              <a:ext cx="378" cy="333"/>
              <a:chOff x="3234" y="3241"/>
              <a:chExt cx="538" cy="480"/>
            </a:xfrm>
          </p:grpSpPr>
          <p:sp>
            <p:nvSpPr>
              <p:cNvPr id="26743" name="Freeform 76"/>
              <p:cNvSpPr>
                <a:spLocks/>
              </p:cNvSpPr>
              <p:nvPr/>
            </p:nvSpPr>
            <p:spPr bwMode="auto">
              <a:xfrm flipH="1">
                <a:off x="3518" y="3289"/>
                <a:ext cx="0" cy="27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44" name="Freeform 77"/>
              <p:cNvSpPr>
                <a:spLocks/>
              </p:cNvSpPr>
              <p:nvPr/>
            </p:nvSpPr>
            <p:spPr bwMode="auto">
              <a:xfrm flipH="1">
                <a:off x="3442" y="3247"/>
                <a:ext cx="0" cy="278"/>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45" name="Rectangle 78"/>
              <p:cNvSpPr>
                <a:spLocks noChangeArrowheads="1"/>
              </p:cNvSpPr>
              <p:nvPr/>
            </p:nvSpPr>
            <p:spPr bwMode="auto">
              <a:xfrm rot="21419544" flipH="1">
                <a:off x="3690" y="3266"/>
                <a:ext cx="82" cy="278"/>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46" name="Rectangle 79"/>
              <p:cNvSpPr>
                <a:spLocks noChangeArrowheads="1"/>
              </p:cNvSpPr>
              <p:nvPr/>
            </p:nvSpPr>
            <p:spPr bwMode="auto">
              <a:xfrm rot="1196180" flipH="1">
                <a:off x="3234" y="3241"/>
                <a:ext cx="82" cy="278"/>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47" name="Oval 80"/>
              <p:cNvSpPr>
                <a:spLocks noChangeArrowheads="1"/>
              </p:cNvSpPr>
              <p:nvPr/>
            </p:nvSpPr>
            <p:spPr bwMode="auto">
              <a:xfrm flipH="1">
                <a:off x="3561" y="3289"/>
                <a:ext cx="50"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48" name="Oval 81"/>
              <p:cNvSpPr>
                <a:spLocks noChangeArrowheads="1"/>
              </p:cNvSpPr>
              <p:nvPr/>
            </p:nvSpPr>
            <p:spPr bwMode="auto">
              <a:xfrm flipH="1">
                <a:off x="3526" y="3314"/>
                <a:ext cx="47"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49" name="Oval 82"/>
              <p:cNvSpPr>
                <a:spLocks noChangeArrowheads="1"/>
              </p:cNvSpPr>
              <p:nvPr/>
            </p:nvSpPr>
            <p:spPr bwMode="auto">
              <a:xfrm rot="20190086" flipH="1">
                <a:off x="3482" y="3329"/>
                <a:ext cx="49"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50" name="Oval 83"/>
              <p:cNvSpPr>
                <a:spLocks noChangeArrowheads="1"/>
              </p:cNvSpPr>
              <p:nvPr/>
            </p:nvSpPr>
            <p:spPr bwMode="auto">
              <a:xfrm rot="18495068" flipH="1">
                <a:off x="3462" y="3348"/>
                <a:ext cx="30" cy="388"/>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51" name="Freeform 84"/>
              <p:cNvSpPr>
                <a:spLocks/>
              </p:cNvSpPr>
              <p:nvPr/>
            </p:nvSpPr>
            <p:spPr bwMode="auto">
              <a:xfrm flipH="1">
                <a:off x="3406" y="3315"/>
                <a:ext cx="0" cy="279"/>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52" name="Freeform 85"/>
              <p:cNvSpPr>
                <a:spLocks/>
              </p:cNvSpPr>
              <p:nvPr/>
            </p:nvSpPr>
            <p:spPr bwMode="auto">
              <a:xfrm flipH="1">
                <a:off x="3428" y="3336"/>
                <a:ext cx="0" cy="279"/>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53" name="Freeform 86"/>
              <p:cNvSpPr>
                <a:spLocks/>
              </p:cNvSpPr>
              <p:nvPr/>
            </p:nvSpPr>
            <p:spPr bwMode="auto">
              <a:xfrm flipH="1">
                <a:off x="3420" y="3358"/>
                <a:ext cx="75" cy="279"/>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26645" name="Group 87"/>
          <p:cNvGrpSpPr>
            <a:grpSpLocks/>
          </p:cNvGrpSpPr>
          <p:nvPr/>
        </p:nvGrpSpPr>
        <p:grpSpPr bwMode="auto">
          <a:xfrm>
            <a:off x="2775348" y="3758812"/>
            <a:ext cx="450056" cy="501255"/>
            <a:chOff x="2031" y="2288"/>
            <a:chExt cx="378" cy="421"/>
          </a:xfrm>
        </p:grpSpPr>
        <p:sp>
          <p:nvSpPr>
            <p:cNvPr id="26726" name="Rectangle 88"/>
            <p:cNvSpPr>
              <a:spLocks noChangeArrowheads="1"/>
            </p:cNvSpPr>
            <p:nvPr/>
          </p:nvSpPr>
          <p:spPr bwMode="auto">
            <a:xfrm>
              <a:off x="2039" y="2288"/>
              <a:ext cx="355" cy="184"/>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27" name="Text Box 89"/>
            <p:cNvSpPr txBox="1">
              <a:spLocks noChangeArrowheads="1"/>
            </p:cNvSpPr>
            <p:nvPr/>
          </p:nvSpPr>
          <p:spPr bwMode="auto">
            <a:xfrm>
              <a:off x="2088" y="2298"/>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E</a:t>
              </a:r>
            </a:p>
          </p:txBody>
        </p:sp>
        <p:grpSp>
          <p:nvGrpSpPr>
            <p:cNvPr id="26728" name="Group 90"/>
            <p:cNvGrpSpPr>
              <a:grpSpLocks/>
            </p:cNvGrpSpPr>
            <p:nvPr/>
          </p:nvGrpSpPr>
          <p:grpSpPr bwMode="auto">
            <a:xfrm>
              <a:off x="2031" y="2376"/>
              <a:ext cx="378" cy="333"/>
              <a:chOff x="3234" y="3241"/>
              <a:chExt cx="538" cy="480"/>
            </a:xfrm>
          </p:grpSpPr>
          <p:sp>
            <p:nvSpPr>
              <p:cNvPr id="26729" name="Freeform 91"/>
              <p:cNvSpPr>
                <a:spLocks/>
              </p:cNvSpPr>
              <p:nvPr/>
            </p:nvSpPr>
            <p:spPr bwMode="auto">
              <a:xfrm flipH="1">
                <a:off x="3518" y="3289"/>
                <a:ext cx="0" cy="27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0" name="Freeform 92"/>
              <p:cNvSpPr>
                <a:spLocks/>
              </p:cNvSpPr>
              <p:nvPr/>
            </p:nvSpPr>
            <p:spPr bwMode="auto">
              <a:xfrm flipH="1">
                <a:off x="3442" y="3247"/>
                <a:ext cx="0" cy="278"/>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1" name="Rectangle 93"/>
              <p:cNvSpPr>
                <a:spLocks noChangeArrowheads="1"/>
              </p:cNvSpPr>
              <p:nvPr/>
            </p:nvSpPr>
            <p:spPr bwMode="auto">
              <a:xfrm rot="21419544" flipH="1">
                <a:off x="3690" y="3266"/>
                <a:ext cx="82" cy="278"/>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2" name="Rectangle 94"/>
              <p:cNvSpPr>
                <a:spLocks noChangeArrowheads="1"/>
              </p:cNvSpPr>
              <p:nvPr/>
            </p:nvSpPr>
            <p:spPr bwMode="auto">
              <a:xfrm rot="1196180" flipH="1">
                <a:off x="3234" y="3241"/>
                <a:ext cx="82" cy="278"/>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3" name="Oval 95"/>
              <p:cNvSpPr>
                <a:spLocks noChangeArrowheads="1"/>
              </p:cNvSpPr>
              <p:nvPr/>
            </p:nvSpPr>
            <p:spPr bwMode="auto">
              <a:xfrm flipH="1">
                <a:off x="3561" y="3289"/>
                <a:ext cx="50"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4" name="Oval 96"/>
              <p:cNvSpPr>
                <a:spLocks noChangeArrowheads="1"/>
              </p:cNvSpPr>
              <p:nvPr/>
            </p:nvSpPr>
            <p:spPr bwMode="auto">
              <a:xfrm flipH="1">
                <a:off x="3526" y="3314"/>
                <a:ext cx="47"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5" name="Oval 97"/>
              <p:cNvSpPr>
                <a:spLocks noChangeArrowheads="1"/>
              </p:cNvSpPr>
              <p:nvPr/>
            </p:nvSpPr>
            <p:spPr bwMode="auto">
              <a:xfrm rot="20190086" flipH="1">
                <a:off x="3482" y="3329"/>
                <a:ext cx="49" cy="392"/>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6" name="Oval 98"/>
              <p:cNvSpPr>
                <a:spLocks noChangeArrowheads="1"/>
              </p:cNvSpPr>
              <p:nvPr/>
            </p:nvSpPr>
            <p:spPr bwMode="auto">
              <a:xfrm rot="18495068" flipH="1">
                <a:off x="3462" y="3348"/>
                <a:ext cx="30" cy="388"/>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7" name="Freeform 99"/>
              <p:cNvSpPr>
                <a:spLocks/>
              </p:cNvSpPr>
              <p:nvPr/>
            </p:nvSpPr>
            <p:spPr bwMode="auto">
              <a:xfrm flipH="1">
                <a:off x="3406" y="3315"/>
                <a:ext cx="0" cy="279"/>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8" name="Freeform 100"/>
              <p:cNvSpPr>
                <a:spLocks/>
              </p:cNvSpPr>
              <p:nvPr/>
            </p:nvSpPr>
            <p:spPr bwMode="auto">
              <a:xfrm flipH="1">
                <a:off x="3428" y="3336"/>
                <a:ext cx="0" cy="279"/>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39" name="Freeform 101"/>
              <p:cNvSpPr>
                <a:spLocks/>
              </p:cNvSpPr>
              <p:nvPr/>
            </p:nvSpPr>
            <p:spPr bwMode="auto">
              <a:xfrm flipH="1">
                <a:off x="3420" y="3358"/>
                <a:ext cx="75" cy="279"/>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26646" name="AutoShape 102"/>
          <p:cNvSpPr>
            <a:spLocks/>
          </p:cNvSpPr>
          <p:nvPr/>
        </p:nvSpPr>
        <p:spPr bwMode="auto">
          <a:xfrm>
            <a:off x="2486026" y="3795714"/>
            <a:ext cx="240506" cy="246459"/>
          </a:xfrm>
          <a:prstGeom prst="leftBrace">
            <a:avLst>
              <a:gd name="adj1" fmla="val 11552"/>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D33941"/>
              </a:solidFill>
              <a:latin typeface="Arial" charset="0"/>
            </a:endParaRPr>
          </a:p>
        </p:txBody>
      </p:sp>
      <p:sp>
        <p:nvSpPr>
          <p:cNvPr id="26647" name="AutoShape 103"/>
          <p:cNvSpPr>
            <a:spLocks/>
          </p:cNvSpPr>
          <p:nvPr/>
        </p:nvSpPr>
        <p:spPr bwMode="auto">
          <a:xfrm>
            <a:off x="2486026" y="2882503"/>
            <a:ext cx="240506" cy="833438"/>
          </a:xfrm>
          <a:prstGeom prst="leftBrace">
            <a:avLst>
              <a:gd name="adj1" fmla="val 28878"/>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D33941"/>
              </a:solidFill>
              <a:latin typeface="Arial" charset="0"/>
            </a:endParaRPr>
          </a:p>
        </p:txBody>
      </p:sp>
      <p:grpSp>
        <p:nvGrpSpPr>
          <p:cNvPr id="26648" name="Group 104"/>
          <p:cNvGrpSpPr>
            <a:grpSpLocks/>
          </p:cNvGrpSpPr>
          <p:nvPr/>
        </p:nvGrpSpPr>
        <p:grpSpPr bwMode="auto">
          <a:xfrm>
            <a:off x="5142310" y="1681577"/>
            <a:ext cx="561975" cy="234117"/>
            <a:chOff x="3589" y="1514"/>
            <a:chExt cx="566" cy="235"/>
          </a:xfrm>
        </p:grpSpPr>
        <p:sp>
          <p:nvSpPr>
            <p:cNvPr id="26721" name="Rectangle 105"/>
            <p:cNvSpPr>
              <a:spLocks noChangeArrowheads="1"/>
            </p:cNvSpPr>
            <p:nvPr/>
          </p:nvSpPr>
          <p:spPr bwMode="auto">
            <a:xfrm>
              <a:off x="3589" y="1517"/>
              <a:ext cx="566" cy="232"/>
            </a:xfrm>
            <a:prstGeom prst="rect">
              <a:avLst/>
            </a:prstGeom>
            <a:solidFill>
              <a:srgbClr val="CCECFF"/>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6722" name="Group 106"/>
            <p:cNvGrpSpPr>
              <a:grpSpLocks/>
            </p:cNvGrpSpPr>
            <p:nvPr/>
          </p:nvGrpSpPr>
          <p:grpSpPr bwMode="auto">
            <a:xfrm>
              <a:off x="4088" y="1514"/>
              <a:ext cx="2" cy="232"/>
              <a:chOff x="3754" y="1170"/>
              <a:chExt cx="19" cy="2238"/>
            </a:xfrm>
          </p:grpSpPr>
          <p:sp>
            <p:nvSpPr>
              <p:cNvPr id="26724" name="Freeform 107"/>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25" name="Line 108"/>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723" name="Rectangle 109"/>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49" name="Group 110"/>
          <p:cNvGrpSpPr>
            <a:grpSpLocks/>
          </p:cNvGrpSpPr>
          <p:nvPr/>
        </p:nvGrpSpPr>
        <p:grpSpPr bwMode="auto">
          <a:xfrm>
            <a:off x="5995988" y="1681577"/>
            <a:ext cx="561975" cy="234117"/>
            <a:chOff x="3589" y="1514"/>
            <a:chExt cx="566" cy="235"/>
          </a:xfrm>
        </p:grpSpPr>
        <p:sp>
          <p:nvSpPr>
            <p:cNvPr id="26716" name="Rectangle 111"/>
            <p:cNvSpPr>
              <a:spLocks noChangeArrowheads="1"/>
            </p:cNvSpPr>
            <p:nvPr/>
          </p:nvSpPr>
          <p:spPr bwMode="auto">
            <a:xfrm>
              <a:off x="3589" y="1517"/>
              <a:ext cx="566" cy="232"/>
            </a:xfrm>
            <a:prstGeom prst="rect">
              <a:avLst/>
            </a:prstGeom>
            <a:solidFill>
              <a:srgbClr val="CCECFF"/>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6717" name="Group 112"/>
            <p:cNvGrpSpPr>
              <a:grpSpLocks/>
            </p:cNvGrpSpPr>
            <p:nvPr/>
          </p:nvGrpSpPr>
          <p:grpSpPr bwMode="auto">
            <a:xfrm>
              <a:off x="4088" y="1514"/>
              <a:ext cx="2" cy="232"/>
              <a:chOff x="3754" y="1170"/>
              <a:chExt cx="19" cy="2238"/>
            </a:xfrm>
          </p:grpSpPr>
          <p:sp>
            <p:nvSpPr>
              <p:cNvPr id="26719" name="Freeform 113"/>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20" name="Line 114"/>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718" name="Rectangle 115"/>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50" name="Group 116"/>
          <p:cNvGrpSpPr>
            <a:grpSpLocks/>
          </p:cNvGrpSpPr>
          <p:nvPr/>
        </p:nvGrpSpPr>
        <p:grpSpPr bwMode="auto">
          <a:xfrm>
            <a:off x="6849666" y="1667290"/>
            <a:ext cx="561975" cy="234117"/>
            <a:chOff x="3589" y="1514"/>
            <a:chExt cx="566" cy="235"/>
          </a:xfrm>
        </p:grpSpPr>
        <p:sp>
          <p:nvSpPr>
            <p:cNvPr id="26711" name="Rectangle 117"/>
            <p:cNvSpPr>
              <a:spLocks noChangeArrowheads="1"/>
            </p:cNvSpPr>
            <p:nvPr/>
          </p:nvSpPr>
          <p:spPr bwMode="auto">
            <a:xfrm>
              <a:off x="3589" y="1517"/>
              <a:ext cx="566" cy="232"/>
            </a:xfrm>
            <a:prstGeom prst="rect">
              <a:avLst/>
            </a:prstGeom>
            <a:solidFill>
              <a:srgbClr val="CCECFF"/>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6712" name="Group 118"/>
            <p:cNvGrpSpPr>
              <a:grpSpLocks/>
            </p:cNvGrpSpPr>
            <p:nvPr/>
          </p:nvGrpSpPr>
          <p:grpSpPr bwMode="auto">
            <a:xfrm>
              <a:off x="4088" y="1514"/>
              <a:ext cx="2" cy="232"/>
              <a:chOff x="3754" y="1170"/>
              <a:chExt cx="19" cy="2238"/>
            </a:xfrm>
          </p:grpSpPr>
          <p:sp>
            <p:nvSpPr>
              <p:cNvPr id="26714" name="Freeform 119"/>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15" name="Line 12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713" name="Rectangle 121"/>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651" name="Text Box 122"/>
          <p:cNvSpPr txBox="1">
            <a:spLocks noChangeArrowheads="1"/>
          </p:cNvSpPr>
          <p:nvPr/>
        </p:nvSpPr>
        <p:spPr bwMode="auto">
          <a:xfrm>
            <a:off x="5275660" y="1532335"/>
            <a:ext cx="2940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000000"/>
                </a:solidFill>
              </a:rPr>
              <a:t> #1</a:t>
            </a:r>
          </a:p>
        </p:txBody>
      </p:sp>
      <p:sp>
        <p:nvSpPr>
          <p:cNvPr id="26652" name="Text Box 123"/>
          <p:cNvSpPr txBox="1">
            <a:spLocks noChangeArrowheads="1"/>
          </p:cNvSpPr>
          <p:nvPr/>
        </p:nvSpPr>
        <p:spPr bwMode="auto">
          <a:xfrm>
            <a:off x="6113860" y="1532335"/>
            <a:ext cx="3250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000000"/>
                </a:solidFill>
              </a:rPr>
              <a:t> #2</a:t>
            </a:r>
          </a:p>
        </p:txBody>
      </p:sp>
      <p:sp>
        <p:nvSpPr>
          <p:cNvPr id="26653" name="Text Box 124"/>
          <p:cNvSpPr txBox="1">
            <a:spLocks noChangeArrowheads="1"/>
          </p:cNvSpPr>
          <p:nvPr/>
        </p:nvSpPr>
        <p:spPr bwMode="auto">
          <a:xfrm>
            <a:off x="6963966" y="1532335"/>
            <a:ext cx="3333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000000"/>
                </a:solidFill>
              </a:rPr>
              <a:t> #3</a:t>
            </a:r>
          </a:p>
        </p:txBody>
      </p:sp>
      <p:sp>
        <p:nvSpPr>
          <p:cNvPr id="26654" name="Text Box 125"/>
          <p:cNvSpPr txBox="1">
            <a:spLocks noChangeArrowheads="1"/>
          </p:cNvSpPr>
          <p:nvPr/>
        </p:nvSpPr>
        <p:spPr bwMode="auto">
          <a:xfrm>
            <a:off x="5938838" y="2110978"/>
            <a:ext cx="670322" cy="184666"/>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8F8F5C"/>
                </a:solidFill>
              </a:rPr>
              <a:t> </a:t>
            </a:r>
            <a:r>
              <a:rPr lang="en-US" sz="1200" b="0">
                <a:solidFill>
                  <a:srgbClr val="8F8F5C"/>
                </a:solidFill>
              </a:rPr>
              <a:t>inactive</a:t>
            </a:r>
          </a:p>
        </p:txBody>
      </p:sp>
      <p:sp>
        <p:nvSpPr>
          <p:cNvPr id="26655" name="Text Box 126"/>
          <p:cNvSpPr txBox="1">
            <a:spLocks noChangeArrowheads="1"/>
          </p:cNvSpPr>
          <p:nvPr/>
        </p:nvSpPr>
        <p:spPr bwMode="auto">
          <a:xfrm>
            <a:off x="5984082" y="2999185"/>
            <a:ext cx="670322" cy="184666"/>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8F8F5C"/>
                </a:solidFill>
              </a:rPr>
              <a:t> </a:t>
            </a:r>
            <a:r>
              <a:rPr lang="en-US" sz="1200" b="0">
                <a:solidFill>
                  <a:srgbClr val="8F8F5C"/>
                </a:solidFill>
              </a:rPr>
              <a:t>inactive</a:t>
            </a:r>
          </a:p>
        </p:txBody>
      </p:sp>
      <p:sp>
        <p:nvSpPr>
          <p:cNvPr id="26656" name="Text Box 127"/>
          <p:cNvSpPr txBox="1">
            <a:spLocks noChangeArrowheads="1"/>
          </p:cNvSpPr>
          <p:nvPr/>
        </p:nvSpPr>
        <p:spPr bwMode="auto">
          <a:xfrm>
            <a:off x="6816328" y="2999185"/>
            <a:ext cx="670322" cy="184666"/>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8F8F5C"/>
                </a:solidFill>
              </a:rPr>
              <a:t> </a:t>
            </a:r>
            <a:r>
              <a:rPr lang="en-US" sz="1200" b="0">
                <a:solidFill>
                  <a:srgbClr val="8F8F5C"/>
                </a:solidFill>
              </a:rPr>
              <a:t>inactive</a:t>
            </a:r>
          </a:p>
        </p:txBody>
      </p:sp>
      <p:grpSp>
        <p:nvGrpSpPr>
          <p:cNvPr id="26657" name="Group 128"/>
          <p:cNvGrpSpPr>
            <a:grpSpLocks/>
          </p:cNvGrpSpPr>
          <p:nvPr/>
        </p:nvGrpSpPr>
        <p:grpSpPr bwMode="auto">
          <a:xfrm>
            <a:off x="5342334" y="2087166"/>
            <a:ext cx="183356" cy="232172"/>
            <a:chOff x="412" y="2873"/>
            <a:chExt cx="154" cy="195"/>
          </a:xfrm>
        </p:grpSpPr>
        <p:sp>
          <p:nvSpPr>
            <p:cNvPr id="26709" name="Rectangle 129"/>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10" name="Freeform 130"/>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58" name="Group 131"/>
          <p:cNvGrpSpPr>
            <a:grpSpLocks/>
          </p:cNvGrpSpPr>
          <p:nvPr/>
        </p:nvGrpSpPr>
        <p:grpSpPr bwMode="auto">
          <a:xfrm>
            <a:off x="7037784" y="2087166"/>
            <a:ext cx="183356" cy="232172"/>
            <a:chOff x="412" y="2873"/>
            <a:chExt cx="154" cy="195"/>
          </a:xfrm>
        </p:grpSpPr>
        <p:sp>
          <p:nvSpPr>
            <p:cNvPr id="26707" name="Rectangle 132"/>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08" name="Freeform 133"/>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59" name="Group 134"/>
          <p:cNvGrpSpPr>
            <a:grpSpLocks/>
          </p:cNvGrpSpPr>
          <p:nvPr/>
        </p:nvGrpSpPr>
        <p:grpSpPr bwMode="auto">
          <a:xfrm>
            <a:off x="7037784" y="3388518"/>
            <a:ext cx="183356" cy="232172"/>
            <a:chOff x="412" y="2873"/>
            <a:chExt cx="154" cy="195"/>
          </a:xfrm>
        </p:grpSpPr>
        <p:sp>
          <p:nvSpPr>
            <p:cNvPr id="26705" name="Rectangle 135"/>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06" name="Freeform 136"/>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60" name="Group 137"/>
          <p:cNvGrpSpPr>
            <a:grpSpLocks/>
          </p:cNvGrpSpPr>
          <p:nvPr/>
        </p:nvGrpSpPr>
        <p:grpSpPr bwMode="auto">
          <a:xfrm>
            <a:off x="6174583" y="2495549"/>
            <a:ext cx="183356" cy="232172"/>
            <a:chOff x="412" y="2873"/>
            <a:chExt cx="154" cy="195"/>
          </a:xfrm>
        </p:grpSpPr>
        <p:sp>
          <p:nvSpPr>
            <p:cNvPr id="26703" name="Rectangle 138"/>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04" name="Freeform 139"/>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61" name="Group 140"/>
          <p:cNvGrpSpPr>
            <a:grpSpLocks/>
          </p:cNvGrpSpPr>
          <p:nvPr/>
        </p:nvGrpSpPr>
        <p:grpSpPr bwMode="auto">
          <a:xfrm>
            <a:off x="5319715" y="3388518"/>
            <a:ext cx="183356" cy="232172"/>
            <a:chOff x="412" y="2873"/>
            <a:chExt cx="154" cy="195"/>
          </a:xfrm>
        </p:grpSpPr>
        <p:sp>
          <p:nvSpPr>
            <p:cNvPr id="26701" name="Rectangle 141"/>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02" name="Freeform 142"/>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62" name="Group 143"/>
          <p:cNvGrpSpPr>
            <a:grpSpLocks/>
          </p:cNvGrpSpPr>
          <p:nvPr/>
        </p:nvGrpSpPr>
        <p:grpSpPr bwMode="auto">
          <a:xfrm>
            <a:off x="6182915" y="3388518"/>
            <a:ext cx="183356" cy="232172"/>
            <a:chOff x="412" y="2873"/>
            <a:chExt cx="154" cy="195"/>
          </a:xfrm>
        </p:grpSpPr>
        <p:sp>
          <p:nvSpPr>
            <p:cNvPr id="26699" name="Rectangle 144"/>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700" name="Freeform 145"/>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663" name="Text Box 146"/>
          <p:cNvSpPr txBox="1">
            <a:spLocks noChangeArrowheads="1"/>
          </p:cNvSpPr>
          <p:nvPr/>
        </p:nvSpPr>
        <p:spPr bwMode="auto">
          <a:xfrm>
            <a:off x="3157538" y="1333500"/>
            <a:ext cx="94654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Policy</a:t>
            </a:r>
          </a:p>
        </p:txBody>
      </p:sp>
      <p:sp>
        <p:nvSpPr>
          <p:cNvPr id="26664" name="Text Box 147"/>
          <p:cNvSpPr txBox="1">
            <a:spLocks noChangeArrowheads="1"/>
          </p:cNvSpPr>
          <p:nvPr/>
        </p:nvSpPr>
        <p:spPr bwMode="auto">
          <a:xfrm>
            <a:off x="1624013" y="1660923"/>
            <a:ext cx="94654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Role</a:t>
            </a:r>
          </a:p>
        </p:txBody>
      </p:sp>
      <p:sp>
        <p:nvSpPr>
          <p:cNvPr id="26665" name="Text Box 148"/>
          <p:cNvSpPr txBox="1">
            <a:spLocks noChangeArrowheads="1"/>
          </p:cNvSpPr>
          <p:nvPr/>
        </p:nvSpPr>
        <p:spPr bwMode="auto">
          <a:xfrm>
            <a:off x="2518172" y="1660923"/>
            <a:ext cx="946547"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lnSpc>
                <a:spcPct val="80000"/>
              </a:lnSpc>
              <a:spcBef>
                <a:spcPct val="50000"/>
              </a:spcBef>
              <a:spcAft>
                <a:spcPct val="30000"/>
              </a:spcAft>
              <a:buClr>
                <a:srgbClr val="FFFFFF"/>
              </a:buClr>
            </a:pPr>
            <a:r>
              <a:rPr lang="en-US" sz="1350">
                <a:solidFill>
                  <a:srgbClr val="000000"/>
                </a:solidFill>
              </a:rPr>
              <a:t>Producer code</a:t>
            </a:r>
          </a:p>
        </p:txBody>
      </p:sp>
      <p:sp>
        <p:nvSpPr>
          <p:cNvPr id="26666" name="Line 149"/>
          <p:cNvSpPr>
            <a:spLocks noChangeShapeType="1"/>
          </p:cNvSpPr>
          <p:nvPr/>
        </p:nvSpPr>
        <p:spPr bwMode="auto">
          <a:xfrm>
            <a:off x="3688556" y="1859757"/>
            <a:ext cx="0" cy="225147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6667" name="Group 150"/>
          <p:cNvGrpSpPr>
            <a:grpSpLocks/>
          </p:cNvGrpSpPr>
          <p:nvPr/>
        </p:nvGrpSpPr>
        <p:grpSpPr bwMode="auto">
          <a:xfrm>
            <a:off x="3608784" y="2087166"/>
            <a:ext cx="183356" cy="232172"/>
            <a:chOff x="412" y="2873"/>
            <a:chExt cx="154" cy="195"/>
          </a:xfrm>
        </p:grpSpPr>
        <p:sp>
          <p:nvSpPr>
            <p:cNvPr id="26697" name="Rectangle 151"/>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98" name="Freeform 152"/>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68" name="Group 153"/>
          <p:cNvGrpSpPr>
            <a:grpSpLocks/>
          </p:cNvGrpSpPr>
          <p:nvPr/>
        </p:nvGrpSpPr>
        <p:grpSpPr bwMode="auto">
          <a:xfrm>
            <a:off x="3586165" y="2964655"/>
            <a:ext cx="183356" cy="232172"/>
            <a:chOff x="412" y="2873"/>
            <a:chExt cx="154" cy="195"/>
          </a:xfrm>
        </p:grpSpPr>
        <p:sp>
          <p:nvSpPr>
            <p:cNvPr id="26695" name="Rectangle 154"/>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96" name="Freeform 155"/>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69" name="Group 156"/>
          <p:cNvGrpSpPr>
            <a:grpSpLocks/>
          </p:cNvGrpSpPr>
          <p:nvPr/>
        </p:nvGrpSpPr>
        <p:grpSpPr bwMode="auto">
          <a:xfrm>
            <a:off x="3532204" y="1534032"/>
            <a:ext cx="288889" cy="524736"/>
            <a:chOff x="2423" y="339"/>
            <a:chExt cx="735" cy="1340"/>
          </a:xfrm>
        </p:grpSpPr>
        <p:sp>
          <p:nvSpPr>
            <p:cNvPr id="26686" name="AutoShape 157"/>
            <p:cNvSpPr>
              <a:spLocks noChangeArrowheads="1"/>
            </p:cNvSpPr>
            <p:nvPr/>
          </p:nvSpPr>
          <p:spPr bwMode="auto">
            <a:xfrm rot="16200000">
              <a:off x="2265" y="593"/>
              <a:ext cx="1052" cy="73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87" name="Freeform 158"/>
            <p:cNvSpPr>
              <a:spLocks/>
            </p:cNvSpPr>
            <p:nvPr/>
          </p:nvSpPr>
          <p:spPr bwMode="auto">
            <a:xfrm>
              <a:off x="2442" y="339"/>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88" name="Freeform 159"/>
            <p:cNvSpPr>
              <a:spLocks/>
            </p:cNvSpPr>
            <p:nvPr/>
          </p:nvSpPr>
          <p:spPr bwMode="auto">
            <a:xfrm>
              <a:off x="2442" y="670"/>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89" name="Freeform 160"/>
            <p:cNvSpPr>
              <a:spLocks/>
            </p:cNvSpPr>
            <p:nvPr/>
          </p:nvSpPr>
          <p:spPr bwMode="auto">
            <a:xfrm>
              <a:off x="2442" y="1002"/>
              <a:ext cx="229" cy="58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26690" name="Group 161"/>
            <p:cNvGrpSpPr>
              <a:grpSpLocks/>
            </p:cNvGrpSpPr>
            <p:nvPr/>
          </p:nvGrpSpPr>
          <p:grpSpPr bwMode="auto">
            <a:xfrm>
              <a:off x="2963" y="577"/>
              <a:ext cx="186" cy="1102"/>
              <a:chOff x="2889" y="2637"/>
              <a:chExt cx="279" cy="1669"/>
            </a:xfrm>
          </p:grpSpPr>
          <p:sp>
            <p:nvSpPr>
              <p:cNvPr id="26691" name="AutoShape 16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92" name="AutoShape 16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93" name="AutoShape 164"/>
              <p:cNvSpPr>
                <a:spLocks noChangeArrowheads="1"/>
              </p:cNvSpPr>
              <p:nvPr/>
            </p:nvSpPr>
            <p:spPr bwMode="auto">
              <a:xfrm>
                <a:off x="3045" y="2637"/>
                <a:ext cx="0" cy="1669"/>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94" name="Oval 165"/>
              <p:cNvSpPr>
                <a:spLocks noChangeArrowheads="1"/>
              </p:cNvSpPr>
              <p:nvPr/>
            </p:nvSpPr>
            <p:spPr bwMode="auto">
              <a:xfrm>
                <a:off x="3040" y="2839"/>
                <a:ext cx="0" cy="125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26670" name="Group 166"/>
          <p:cNvGrpSpPr>
            <a:grpSpLocks/>
          </p:cNvGrpSpPr>
          <p:nvPr/>
        </p:nvGrpSpPr>
        <p:grpSpPr bwMode="auto">
          <a:xfrm>
            <a:off x="3601640" y="3836193"/>
            <a:ext cx="183356" cy="232172"/>
            <a:chOff x="412" y="2873"/>
            <a:chExt cx="154" cy="195"/>
          </a:xfrm>
        </p:grpSpPr>
        <p:sp>
          <p:nvSpPr>
            <p:cNvPr id="26684" name="Rectangle 167"/>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85" name="Freeform 168"/>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71" name="Group 169"/>
          <p:cNvGrpSpPr>
            <a:grpSpLocks/>
          </p:cNvGrpSpPr>
          <p:nvPr/>
        </p:nvGrpSpPr>
        <p:grpSpPr bwMode="auto">
          <a:xfrm>
            <a:off x="5319715" y="3836193"/>
            <a:ext cx="183356" cy="232172"/>
            <a:chOff x="412" y="2873"/>
            <a:chExt cx="154" cy="195"/>
          </a:xfrm>
        </p:grpSpPr>
        <p:sp>
          <p:nvSpPr>
            <p:cNvPr id="26682" name="Rectangle 170"/>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83" name="Freeform 171"/>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72" name="Group 172"/>
          <p:cNvGrpSpPr>
            <a:grpSpLocks/>
          </p:cNvGrpSpPr>
          <p:nvPr/>
        </p:nvGrpSpPr>
        <p:grpSpPr bwMode="auto">
          <a:xfrm>
            <a:off x="4186238" y="744154"/>
            <a:ext cx="183356" cy="232172"/>
            <a:chOff x="412" y="2873"/>
            <a:chExt cx="154" cy="195"/>
          </a:xfrm>
        </p:grpSpPr>
        <p:sp>
          <p:nvSpPr>
            <p:cNvPr id="26680" name="Rectangle 173"/>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3F8E39"/>
                </a:solidFill>
                <a:latin typeface="Arial" charset="0"/>
              </a:endParaRPr>
            </a:p>
          </p:txBody>
        </p:sp>
        <p:sp>
          <p:nvSpPr>
            <p:cNvPr id="26681" name="Freeform 174"/>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73" name="Group 175"/>
          <p:cNvGrpSpPr>
            <a:grpSpLocks/>
          </p:cNvGrpSpPr>
          <p:nvPr/>
        </p:nvGrpSpPr>
        <p:grpSpPr bwMode="auto">
          <a:xfrm>
            <a:off x="6182915" y="3836193"/>
            <a:ext cx="183356" cy="232172"/>
            <a:chOff x="412" y="2873"/>
            <a:chExt cx="154" cy="195"/>
          </a:xfrm>
        </p:grpSpPr>
        <p:sp>
          <p:nvSpPr>
            <p:cNvPr id="26678" name="Rectangle 176"/>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79" name="Freeform 177"/>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26674" name="Group 178"/>
          <p:cNvGrpSpPr>
            <a:grpSpLocks/>
          </p:cNvGrpSpPr>
          <p:nvPr/>
        </p:nvGrpSpPr>
        <p:grpSpPr bwMode="auto">
          <a:xfrm>
            <a:off x="7037784" y="3836193"/>
            <a:ext cx="183356" cy="232172"/>
            <a:chOff x="412" y="2873"/>
            <a:chExt cx="154" cy="195"/>
          </a:xfrm>
        </p:grpSpPr>
        <p:sp>
          <p:nvSpPr>
            <p:cNvPr id="26676" name="Rectangle 179"/>
            <p:cNvSpPr>
              <a:spLocks noChangeArrowheads="1"/>
            </p:cNvSpPr>
            <p:nvPr/>
          </p:nvSpPr>
          <p:spPr bwMode="auto">
            <a:xfrm>
              <a:off x="482" y="2874"/>
              <a:ext cx="0" cy="194"/>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6677" name="Freeform 180"/>
            <p:cNvSpPr>
              <a:spLocks/>
            </p:cNvSpPr>
            <p:nvPr/>
          </p:nvSpPr>
          <p:spPr bwMode="auto">
            <a:xfrm>
              <a:off x="412" y="2873"/>
              <a:ext cx="154" cy="194"/>
            </a:xfrm>
            <a:custGeom>
              <a:avLst/>
              <a:gdLst>
                <a:gd name="T0" fmla="*/ 0 w 481"/>
                <a:gd name="T1" fmla="*/ 0 h 533"/>
                <a:gd name="T2" fmla="*/ 0 w 481"/>
                <a:gd name="T3" fmla="*/ 0 h 533"/>
                <a:gd name="T4" fmla="*/ 0 w 481"/>
                <a:gd name="T5" fmla="*/ 0 h 533"/>
                <a:gd name="T6" fmla="*/ 0 w 481"/>
                <a:gd name="T7" fmla="*/ 0 h 533"/>
                <a:gd name="T8" fmla="*/ 0 w 481"/>
                <a:gd name="T9" fmla="*/ 0 h 533"/>
                <a:gd name="T10" fmla="*/ 0 w 481"/>
                <a:gd name="T11" fmla="*/ 0 h 533"/>
                <a:gd name="T12" fmla="*/ 0 w 481"/>
                <a:gd name="T13" fmla="*/ 0 h 533"/>
                <a:gd name="T14" fmla="*/ 0 w 481"/>
                <a:gd name="T15" fmla="*/ 0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26675" name="Text Box 181"/>
          <p:cNvSpPr txBox="1">
            <a:spLocks noChangeArrowheads="1"/>
          </p:cNvSpPr>
          <p:nvPr/>
        </p:nvSpPr>
        <p:spPr bwMode="auto">
          <a:xfrm>
            <a:off x="5083969" y="2999185"/>
            <a:ext cx="670322" cy="184666"/>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200">
                <a:solidFill>
                  <a:srgbClr val="8F8F5C"/>
                </a:solidFill>
              </a:rPr>
              <a:t> </a:t>
            </a:r>
            <a:r>
              <a:rPr lang="en-US" sz="1200" b="0">
                <a:solidFill>
                  <a:srgbClr val="8F8F5C"/>
                </a:solidFill>
              </a:rPr>
              <a:t>inactive</a:t>
            </a:r>
          </a:p>
        </p:txBody>
      </p:sp>
    </p:spTree>
    <p:extLst>
      <p:ext uri="{BB962C8B-B14F-4D97-AF65-F5344CB8AC3E}">
        <p14:creationId xmlns:p14="http://schemas.microsoft.com/office/powerpoint/2010/main" val="40720194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Demo</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endParaRPr lang="en-US" sz="800" dirty="0">
              <a:solidFill>
                <a:srgbClr val="0033A0"/>
              </a:solidFill>
              <a:latin typeface="Arial" panose="020B0604020202020204" pitchFamily="34" charset="0"/>
            </a:endParaRPr>
          </a:p>
        </p:txBody>
      </p:sp>
    </p:spTree>
    <p:extLst>
      <p:ext uri="{BB962C8B-B14F-4D97-AF65-F5344CB8AC3E}">
        <p14:creationId xmlns:p14="http://schemas.microsoft.com/office/powerpoint/2010/main" val="122441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Provide demo details and link to the demo video</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endParaRPr lang="en-US" sz="800" dirty="0">
              <a:solidFill>
                <a:srgbClr val="0032A1"/>
              </a:solidFill>
              <a:latin typeface="Arial" panose="020B0604020202020204" pitchFamily="34" charset="0"/>
            </a:endParaRPr>
          </a:p>
        </p:txBody>
      </p:sp>
    </p:spTree>
    <p:extLst>
      <p:ext uri="{BB962C8B-B14F-4D97-AF65-F5344CB8AC3E}">
        <p14:creationId xmlns:p14="http://schemas.microsoft.com/office/powerpoint/2010/main" val="2599445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Lab</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endParaRPr lang="en-US" sz="800" dirty="0">
              <a:solidFill>
                <a:srgbClr val="0033A0"/>
              </a:solidFill>
              <a:latin typeface="Arial" panose="020B0604020202020204" pitchFamily="34" charset="0"/>
            </a:endParaRPr>
          </a:p>
        </p:txBody>
      </p:sp>
    </p:spTree>
    <p:extLst>
      <p:ext uri="{BB962C8B-B14F-4D97-AF65-F5344CB8AC3E}">
        <p14:creationId xmlns:p14="http://schemas.microsoft.com/office/powerpoint/2010/main" val="2635920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1400" dirty="0"/>
          </a:p>
          <a:p>
            <a:endParaRPr lang="en-US" sz="1400" dirty="0"/>
          </a:p>
          <a:p>
            <a:r>
              <a:rPr lang="en-US" sz="1400">
                <a:ea typeface="+mn-lt"/>
                <a:cs typeface="+mn-lt"/>
              </a:rPr>
              <a:t>Please finish following exercise in BC10_CONF_E_StudentWorkbook</a:t>
            </a:r>
            <a:endParaRPr lang="en-US" sz="1400" dirty="0">
              <a:ea typeface="+mn-lt"/>
              <a:cs typeface="+mn-lt"/>
            </a:endParaRPr>
          </a:p>
          <a:p>
            <a:endParaRPr lang="en-US" sz="1400" dirty="0">
              <a:ea typeface="+mn-lt"/>
              <a:cs typeface="+mn-lt"/>
            </a:endParaRPr>
          </a:p>
          <a:p>
            <a:r>
              <a:rPr lang="en-US" sz="1400">
                <a:ea typeface="+mn-lt"/>
                <a:cs typeface="+mn-lt"/>
              </a:rPr>
              <a:t>Lesson 5 Earning and Tracking Commission</a:t>
            </a:r>
            <a:endParaRPr lang="en-US" sz="140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endParaRPr lang="en-US" sz="800" dirty="0">
              <a:solidFill>
                <a:srgbClr val="0032A1"/>
              </a:solidFill>
              <a:latin typeface="Arial" panose="020B0604020202020204" pitchFamily="34" charset="0"/>
            </a:endParaRPr>
          </a:p>
        </p:txBody>
      </p:sp>
    </p:spTree>
    <p:extLst>
      <p:ext uri="{BB962C8B-B14F-4D97-AF65-F5344CB8AC3E}">
        <p14:creationId xmlns:p14="http://schemas.microsoft.com/office/powerpoint/2010/main" val="2697772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Review</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endParaRPr lang="en-US" sz="800" dirty="0">
              <a:solidFill>
                <a:srgbClr val="0033A0"/>
              </a:solidFill>
              <a:latin typeface="Arial" panose="020B0604020202020204" pitchFamily="34" charset="0"/>
            </a:endParaRPr>
          </a:p>
        </p:txBody>
      </p:sp>
    </p:spTree>
    <p:extLst>
      <p:ext uri="{BB962C8B-B14F-4D97-AF65-F5344CB8AC3E}">
        <p14:creationId xmlns:p14="http://schemas.microsoft.com/office/powerpoint/2010/main" val="323423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Review questions</a:t>
            </a:r>
          </a:p>
        </p:txBody>
      </p:sp>
      <p:sp>
        <p:nvSpPr>
          <p:cNvPr id="28675" name="Rectangle 3"/>
          <p:cNvSpPr>
            <a:spLocks noGrp="1" noChangeArrowheads="1"/>
          </p:cNvSpPr>
          <p:nvPr>
            <p:ph idx="1"/>
          </p:nvPr>
        </p:nvSpPr>
        <p:spPr/>
        <p:txBody>
          <a:bodyPr/>
          <a:lstStyle/>
          <a:p>
            <a:pPr marL="342900" indent="-342900">
              <a:buFont typeface="Wingdings 3" pitchFamily="18" charset="2"/>
              <a:buAutoNum type="arabicPeriod"/>
            </a:pPr>
            <a:r>
              <a:rPr lang="en-US"/>
              <a:t>How does BillingCenter determine which commission subplan applies to a given policy period?</a:t>
            </a:r>
          </a:p>
          <a:p>
            <a:pPr marL="342900" indent="-342900">
              <a:buFont typeface="Wingdings 3" pitchFamily="18" charset="2"/>
              <a:buAutoNum type="arabicPeriod"/>
            </a:pPr>
            <a:r>
              <a:rPr lang="en-US"/>
              <a:t>Which of the commission earning criteria are earned:</a:t>
            </a:r>
            <a:br>
              <a:rPr lang="en-US"/>
            </a:br>
            <a:endParaRPr lang="en-US"/>
          </a:p>
          <a:p>
            <a:pPr marL="600075" lvl="1" indent="-342900"/>
            <a:r>
              <a:rPr lang="en-US"/>
              <a:t>All at once?</a:t>
            </a:r>
          </a:p>
          <a:p>
            <a:pPr marL="600075" lvl="1" indent="-342900"/>
            <a:r>
              <a:rPr lang="en-US"/>
              <a:t>Pro-rata?</a:t>
            </a:r>
          </a:p>
          <a:p>
            <a:pPr marL="600075" lvl="1" indent="-342900"/>
            <a:r>
              <a:rPr lang="en-US"/>
              <a:t>When </a:t>
            </a:r>
            <a:r>
              <a:rPr lang="en-US" b="1">
                <a:latin typeface="Courier New" pitchFamily="49" charset="0"/>
                <a:cs typeface="Courier New" pitchFamily="49" charset="0"/>
              </a:rPr>
              <a:t>CmsnPayable</a:t>
            </a:r>
            <a:r>
              <a:rPr lang="en-US"/>
              <a:t> </a:t>
            </a:r>
            <a:br>
              <a:rPr lang="en-US"/>
            </a:br>
            <a:r>
              <a:rPr lang="en-US"/>
              <a:t>batch process runs? </a:t>
            </a:r>
            <a:br>
              <a:rPr lang="en-US"/>
            </a:br>
            <a:endParaRPr lang="en-US"/>
          </a:p>
          <a:p>
            <a:pPr marL="342900" indent="-342900">
              <a:buFont typeface="Wingdings 3" pitchFamily="18" charset="2"/>
              <a:buAutoNum type="arabicPeriod"/>
            </a:pPr>
            <a:r>
              <a:rPr lang="en-US"/>
              <a:t>What four item properties make up the total commission for an item?</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524" y="1639329"/>
            <a:ext cx="1196392" cy="154875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95561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spcBef>
                <a:spcPct val="0"/>
              </a:spcBef>
              <a:buFont typeface="Arial" charset="0"/>
              <a:buChar char="•"/>
            </a:pPr>
            <a:r>
              <a:rPr lang="en-US" sz="2100"/>
              <a:t>Setting up commission structure</a:t>
            </a:r>
          </a:p>
          <a:p>
            <a:pPr>
              <a:lnSpc>
                <a:spcPct val="150000"/>
              </a:lnSpc>
              <a:spcBef>
                <a:spcPct val="0"/>
              </a:spcBef>
              <a:buFont typeface="Arial" charset="0"/>
              <a:buChar char="•"/>
            </a:pPr>
            <a:r>
              <a:rPr lang="en-US" sz="2100">
                <a:solidFill>
                  <a:srgbClr val="C0C0C0"/>
                </a:solidFill>
              </a:rPr>
              <a:t>Tracking commissions</a:t>
            </a:r>
          </a:p>
        </p:txBody>
      </p:sp>
    </p:spTree>
    <p:extLst>
      <p:ext uri="{BB962C8B-B14F-4D97-AF65-F5344CB8AC3E}">
        <p14:creationId xmlns:p14="http://schemas.microsoft.com/office/powerpoint/2010/main" val="37684964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Commission setup</a:t>
            </a:r>
          </a:p>
        </p:txBody>
      </p:sp>
      <p:sp>
        <p:nvSpPr>
          <p:cNvPr id="7171" name="Rectangle 3"/>
          <p:cNvSpPr>
            <a:spLocks noGrp="1" noChangeArrowheads="1"/>
          </p:cNvSpPr>
          <p:nvPr>
            <p:ph idx="1"/>
          </p:nvPr>
        </p:nvSpPr>
        <p:spPr/>
        <p:txBody>
          <a:bodyPr/>
          <a:lstStyle/>
          <a:p>
            <a:pPr>
              <a:spcBef>
                <a:spcPct val="0"/>
              </a:spcBef>
              <a:buFont typeface="Arial" charset="0"/>
              <a:buChar char="•"/>
            </a:pPr>
            <a:r>
              <a:rPr lang="en-US"/>
              <a:t>A </a:t>
            </a:r>
            <a:r>
              <a:rPr lang="en-US" b="1"/>
              <a:t>commission</a:t>
            </a:r>
            <a:r>
              <a:rPr lang="en-US"/>
              <a:t> is a fee paid to a producer, usually as a percentage of the policy premium</a:t>
            </a:r>
            <a:br>
              <a:rPr lang="en-US"/>
            </a:br>
            <a:br>
              <a:rPr lang="en-US"/>
            </a:br>
            <a:br>
              <a:rPr lang="en-US"/>
            </a:br>
            <a:br>
              <a:rPr lang="en-US"/>
            </a:br>
            <a:endParaRPr lang="en-US"/>
          </a:p>
          <a:p>
            <a:pPr>
              <a:buFont typeface="Arial" charset="0"/>
              <a:buChar char="•"/>
            </a:pPr>
            <a:r>
              <a:rPr lang="en-US"/>
              <a:t>Setting up commission structure involves:</a:t>
            </a:r>
          </a:p>
          <a:p>
            <a:pPr lvl="1"/>
            <a:r>
              <a:rPr lang="en-US"/>
              <a:t>Mapping carrier's commission schedule to BillingCenter commission plans</a:t>
            </a:r>
          </a:p>
          <a:p>
            <a:pPr lvl="1"/>
            <a:r>
              <a:rPr lang="en-US"/>
              <a:t>Configuring commission plans</a:t>
            </a:r>
          </a:p>
          <a:p>
            <a:pPr lvl="1"/>
            <a:r>
              <a:rPr lang="en-US"/>
              <a:t>Creating producers with producer codes that associate each producer with a commission plan</a:t>
            </a:r>
          </a:p>
          <a:p>
            <a:pPr lvl="1"/>
            <a:endParaRPr lang="en-US"/>
          </a:p>
          <a:p>
            <a:pPr lvl="1"/>
            <a:endParaRPr lang="en-US"/>
          </a:p>
        </p:txBody>
      </p:sp>
      <p:sp>
        <p:nvSpPr>
          <p:cNvPr id="7172" name="Text Box 4"/>
          <p:cNvSpPr txBox="1">
            <a:spLocks noChangeArrowheads="1"/>
          </p:cNvSpPr>
          <p:nvPr/>
        </p:nvSpPr>
        <p:spPr bwMode="auto">
          <a:xfrm>
            <a:off x="5366147" y="2157412"/>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Producer</a:t>
            </a:r>
          </a:p>
        </p:txBody>
      </p:sp>
      <p:grpSp>
        <p:nvGrpSpPr>
          <p:cNvPr id="7173" name="Group 5"/>
          <p:cNvGrpSpPr>
            <a:grpSpLocks/>
          </p:cNvGrpSpPr>
          <p:nvPr/>
        </p:nvGrpSpPr>
        <p:grpSpPr bwMode="auto">
          <a:xfrm>
            <a:off x="5592366" y="1525188"/>
            <a:ext cx="492919" cy="766658"/>
            <a:chOff x="2634" y="2618"/>
            <a:chExt cx="538" cy="836"/>
          </a:xfrm>
        </p:grpSpPr>
        <p:sp>
          <p:nvSpPr>
            <p:cNvPr id="7185" name="AutoShape 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6" name="Freeform 7"/>
            <p:cNvSpPr>
              <a:spLocks/>
            </p:cNvSpPr>
            <p:nvPr/>
          </p:nvSpPr>
          <p:spPr bwMode="auto">
            <a:xfrm flipH="1">
              <a:off x="2918" y="3055"/>
              <a:ext cx="0" cy="252"/>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7" name="Freeform 8"/>
            <p:cNvSpPr>
              <a:spLocks/>
            </p:cNvSpPr>
            <p:nvPr/>
          </p:nvSpPr>
          <p:spPr bwMode="auto">
            <a:xfrm flipH="1">
              <a:off x="2842" y="3013"/>
              <a:ext cx="0" cy="252"/>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8" name="Rectangle 9"/>
            <p:cNvSpPr>
              <a:spLocks noChangeArrowheads="1"/>
            </p:cNvSpPr>
            <p:nvPr/>
          </p:nvSpPr>
          <p:spPr bwMode="auto">
            <a:xfrm rot="21419544" flipH="1">
              <a:off x="3090" y="3032"/>
              <a:ext cx="82" cy="252"/>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9" name="Rectangle 10"/>
            <p:cNvSpPr>
              <a:spLocks noChangeArrowheads="1"/>
            </p:cNvSpPr>
            <p:nvPr/>
          </p:nvSpPr>
          <p:spPr bwMode="auto">
            <a:xfrm rot="1196180" flipH="1">
              <a:off x="2634" y="3006"/>
              <a:ext cx="82" cy="252"/>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0" name="Oval 11"/>
            <p:cNvSpPr>
              <a:spLocks noChangeArrowheads="1"/>
            </p:cNvSpPr>
            <p:nvPr/>
          </p:nvSpPr>
          <p:spPr bwMode="auto">
            <a:xfrm flipH="1">
              <a:off x="2961" y="3059"/>
              <a:ext cx="50" cy="354"/>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1" name="Oval 12"/>
            <p:cNvSpPr>
              <a:spLocks noChangeArrowheads="1"/>
            </p:cNvSpPr>
            <p:nvPr/>
          </p:nvSpPr>
          <p:spPr bwMode="auto">
            <a:xfrm flipH="1">
              <a:off x="2926" y="3086"/>
              <a:ext cx="47" cy="354"/>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2" name="Oval 13"/>
            <p:cNvSpPr>
              <a:spLocks noChangeArrowheads="1"/>
            </p:cNvSpPr>
            <p:nvPr/>
          </p:nvSpPr>
          <p:spPr bwMode="auto">
            <a:xfrm rot="20190086" flipH="1">
              <a:off x="2882" y="3100"/>
              <a:ext cx="49" cy="354"/>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3" name="Oval 14"/>
            <p:cNvSpPr>
              <a:spLocks noChangeArrowheads="1"/>
            </p:cNvSpPr>
            <p:nvPr/>
          </p:nvSpPr>
          <p:spPr bwMode="auto">
            <a:xfrm rot="18495068" flipH="1">
              <a:off x="2862" y="3118"/>
              <a:ext cx="30" cy="354"/>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4" name="Freeform 15"/>
            <p:cNvSpPr>
              <a:spLocks/>
            </p:cNvSpPr>
            <p:nvPr/>
          </p:nvSpPr>
          <p:spPr bwMode="auto">
            <a:xfrm flipH="1">
              <a:off x="2806" y="3081"/>
              <a:ext cx="0" cy="252"/>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5" name="Freeform 16"/>
            <p:cNvSpPr>
              <a:spLocks/>
            </p:cNvSpPr>
            <p:nvPr/>
          </p:nvSpPr>
          <p:spPr bwMode="auto">
            <a:xfrm flipH="1">
              <a:off x="2828" y="3102"/>
              <a:ext cx="0" cy="252"/>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96" name="Freeform 17"/>
            <p:cNvSpPr>
              <a:spLocks/>
            </p:cNvSpPr>
            <p:nvPr/>
          </p:nvSpPr>
          <p:spPr bwMode="auto">
            <a:xfrm flipH="1">
              <a:off x="2857" y="3124"/>
              <a:ext cx="0" cy="252"/>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7174" name="Line 18"/>
          <p:cNvSpPr>
            <a:spLocks noChangeShapeType="1"/>
          </p:cNvSpPr>
          <p:nvPr/>
        </p:nvSpPr>
        <p:spPr bwMode="auto">
          <a:xfrm>
            <a:off x="3121819" y="1841897"/>
            <a:ext cx="2480072"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75" name="Text Box 19"/>
          <p:cNvSpPr txBox="1">
            <a:spLocks noChangeArrowheads="1"/>
          </p:cNvSpPr>
          <p:nvPr/>
        </p:nvSpPr>
        <p:spPr bwMode="auto">
          <a:xfrm>
            <a:off x="3862388" y="2157412"/>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Commission</a:t>
            </a:r>
          </a:p>
        </p:txBody>
      </p:sp>
      <p:grpSp>
        <p:nvGrpSpPr>
          <p:cNvPr id="7176" name="Group 20"/>
          <p:cNvGrpSpPr>
            <a:grpSpLocks/>
          </p:cNvGrpSpPr>
          <p:nvPr/>
        </p:nvGrpSpPr>
        <p:grpSpPr bwMode="auto">
          <a:xfrm>
            <a:off x="3901678" y="1578498"/>
            <a:ext cx="862013" cy="538433"/>
            <a:chOff x="2237" y="1629"/>
            <a:chExt cx="745" cy="509"/>
          </a:xfrm>
        </p:grpSpPr>
        <p:sp>
          <p:nvSpPr>
            <p:cNvPr id="7178" name="Rectangle 21"/>
            <p:cNvSpPr>
              <a:spLocks noChangeArrowheads="1"/>
            </p:cNvSpPr>
            <p:nvPr/>
          </p:nvSpPr>
          <p:spPr bwMode="auto">
            <a:xfrm>
              <a:off x="2240" y="1765"/>
              <a:ext cx="742" cy="218"/>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79" name="AutoShape 22"/>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0" name="Freeform 23"/>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1" name="Freeform 24"/>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2" name="Freeform 25"/>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3" name="Freeform 26"/>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184" name="Rectangle 27"/>
            <p:cNvSpPr>
              <a:spLocks noChangeArrowheads="1"/>
            </p:cNvSpPr>
            <p:nvPr/>
          </p:nvSpPr>
          <p:spPr bwMode="auto">
            <a:xfrm>
              <a:off x="2237" y="1768"/>
              <a:ext cx="151" cy="218"/>
            </a:xfrm>
            <a:prstGeom prst="rect">
              <a:avLst/>
            </a:prstGeom>
            <a:solidFill>
              <a:srgbClr val="CCFFCC"/>
            </a:solidFill>
            <a:ln w="28575"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pic>
        <p:nvPicPr>
          <p:cNvPr id="7177" name="Picture 16" descr="billing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7437" y="1425178"/>
            <a:ext cx="804863" cy="8048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0018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t>Example of a carrier's commission schedule</a:t>
            </a:r>
          </a:p>
        </p:txBody>
      </p:sp>
      <p:sp>
        <p:nvSpPr>
          <p:cNvPr id="8195" name="Rectangle 30"/>
          <p:cNvSpPr>
            <a:spLocks noGrp="1" noChangeArrowheads="1"/>
          </p:cNvSpPr>
          <p:nvPr>
            <p:ph idx="1"/>
          </p:nvPr>
        </p:nvSpPr>
        <p:spPr/>
        <p:txBody>
          <a:bodyPr/>
          <a:lstStyle/>
          <a:p>
            <a:pPr>
              <a:buFont typeface="Arial" charset="0"/>
              <a:buChar char="•"/>
            </a:pPr>
            <a:r>
              <a:rPr lang="en-US"/>
              <a:t>All Brokers Insurance Group has two underwriting companies, each operating in two states</a:t>
            </a:r>
          </a:p>
          <a:p>
            <a:pPr>
              <a:buFont typeface="Arial" charset="0"/>
              <a:buChar char="•"/>
            </a:pPr>
            <a:r>
              <a:rPr lang="en-US"/>
              <a:t>Commission rates </a:t>
            </a:r>
            <a:br>
              <a:rPr lang="en-US"/>
            </a:br>
            <a:r>
              <a:rPr lang="en-US"/>
              <a:t>vary by state, </a:t>
            </a:r>
            <a:br>
              <a:rPr lang="en-US"/>
            </a:br>
            <a:r>
              <a:rPr lang="en-US"/>
              <a:t>underwriting company, </a:t>
            </a:r>
            <a:br>
              <a:rPr lang="en-US"/>
            </a:br>
            <a:r>
              <a:rPr lang="en-US"/>
              <a:t>line of business, </a:t>
            </a:r>
            <a:br>
              <a:rPr lang="en-US"/>
            </a:br>
            <a:r>
              <a:rPr lang="en-US"/>
              <a:t>and term</a:t>
            </a:r>
          </a:p>
        </p:txBody>
      </p:sp>
      <p:sp>
        <p:nvSpPr>
          <p:cNvPr id="8196" name="Rectangle 1"/>
          <p:cNvSpPr>
            <a:spLocks noChangeArrowheads="1"/>
          </p:cNvSpPr>
          <p:nvPr/>
        </p:nvSpPr>
        <p:spPr bwMode="auto">
          <a:xfrm>
            <a:off x="4571968" y="56034"/>
            <a:ext cx="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pPr algn="ctr" defTabSz="685800" eaLnBrk="0" fontAlgn="base" hangingPunct="0">
              <a:spcBef>
                <a:spcPct val="50000"/>
              </a:spcBef>
              <a:spcAft>
                <a:spcPct val="30000"/>
              </a:spcAft>
              <a:buClr>
                <a:srgbClr val="FFFFFF"/>
              </a:buClr>
            </a:pPr>
            <a:endParaRPr lang="en-US" sz="1500" b="1">
              <a:solidFill>
                <a:srgbClr val="FF0000"/>
              </a:solidFill>
              <a:latin typeface="Arial"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3924831634"/>
              </p:ext>
            </p:extLst>
          </p:nvPr>
        </p:nvGraphicFramePr>
        <p:xfrm>
          <a:off x="4302035" y="1175655"/>
          <a:ext cx="3915864" cy="3378010"/>
        </p:xfrm>
        <a:graphic>
          <a:graphicData uri="http://schemas.openxmlformats.org/drawingml/2006/table">
            <a:tbl>
              <a:tblPr/>
              <a:tblGrid>
                <a:gridCol w="1404564">
                  <a:extLst>
                    <a:ext uri="{9D8B030D-6E8A-4147-A177-3AD203B41FA5}">
                      <a16:colId xmlns:a16="http://schemas.microsoft.com/office/drawing/2014/main" val="20000"/>
                    </a:ext>
                  </a:extLst>
                </a:gridCol>
                <a:gridCol w="651320">
                  <a:extLst>
                    <a:ext uri="{9D8B030D-6E8A-4147-A177-3AD203B41FA5}">
                      <a16:colId xmlns:a16="http://schemas.microsoft.com/office/drawing/2014/main" val="20001"/>
                    </a:ext>
                  </a:extLst>
                </a:gridCol>
                <a:gridCol w="944087">
                  <a:extLst>
                    <a:ext uri="{9D8B030D-6E8A-4147-A177-3AD203B41FA5}">
                      <a16:colId xmlns:a16="http://schemas.microsoft.com/office/drawing/2014/main" val="20002"/>
                    </a:ext>
                  </a:extLst>
                </a:gridCol>
                <a:gridCol w="915893">
                  <a:extLst>
                    <a:ext uri="{9D8B030D-6E8A-4147-A177-3AD203B41FA5}">
                      <a16:colId xmlns:a16="http://schemas.microsoft.com/office/drawing/2014/main" val="20003"/>
                    </a:ext>
                  </a:extLst>
                </a:gridCol>
              </a:tblGrid>
              <a:tr h="207564">
                <a:tc>
                  <a:txBody>
                    <a:bodyPr/>
                    <a:lstStyle/>
                    <a:p>
                      <a:pPr marL="0" marR="0">
                        <a:lnSpc>
                          <a:spcPct val="115000"/>
                        </a:lnSpc>
                        <a:spcBef>
                          <a:spcPts val="0"/>
                        </a:spcBef>
                        <a:spcAft>
                          <a:spcPts val="0"/>
                        </a:spcAft>
                      </a:pPr>
                      <a:r>
                        <a:rPr lang="en-US" sz="1100" b="1" dirty="0">
                          <a:solidFill>
                            <a:schemeClr val="bg1"/>
                          </a:solidFill>
                          <a:latin typeface="Arial"/>
                          <a:ea typeface="Calibri"/>
                          <a:cs typeface="Times New Roman"/>
                        </a:rPr>
                        <a:t>Underwriting Company</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nSpc>
                          <a:spcPct val="115000"/>
                        </a:lnSpc>
                        <a:spcBef>
                          <a:spcPts val="0"/>
                        </a:spcBef>
                        <a:spcAft>
                          <a:spcPts val="0"/>
                        </a:spcAft>
                      </a:pPr>
                      <a:r>
                        <a:rPr lang="en-US" sz="1100" b="1" dirty="0">
                          <a:solidFill>
                            <a:schemeClr val="bg1"/>
                          </a:solidFill>
                          <a:latin typeface="Arial"/>
                          <a:ea typeface="Calibri"/>
                          <a:cs typeface="Times New Roman"/>
                        </a:rPr>
                        <a:t>State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nSpc>
                          <a:spcPct val="115000"/>
                        </a:lnSpc>
                        <a:spcBef>
                          <a:spcPts val="0"/>
                        </a:spcBef>
                        <a:spcAft>
                          <a:spcPts val="0"/>
                        </a:spcAft>
                      </a:pPr>
                      <a:r>
                        <a:rPr lang="en-US" sz="1100" b="1">
                          <a:solidFill>
                            <a:schemeClr val="bg1"/>
                          </a:solidFill>
                          <a:latin typeface="Arial"/>
                          <a:ea typeface="Calibri"/>
                          <a:cs typeface="Times New Roman"/>
                        </a:rPr>
                        <a:t>Term</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nSpc>
                          <a:spcPct val="115000"/>
                        </a:lnSpc>
                        <a:spcBef>
                          <a:spcPts val="0"/>
                        </a:spcBef>
                        <a:spcAft>
                          <a:spcPts val="0"/>
                        </a:spcAft>
                      </a:pPr>
                      <a:r>
                        <a:rPr lang="en-US" sz="1100" b="1" dirty="0">
                          <a:solidFill>
                            <a:schemeClr val="bg1"/>
                          </a:solidFill>
                          <a:latin typeface="Arial"/>
                          <a:ea typeface="Calibri"/>
                          <a:cs typeface="Times New Roman"/>
                        </a:rPr>
                        <a:t>Rate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0"/>
                  </a:ext>
                </a:extLst>
              </a:tr>
              <a:tr h="100339">
                <a:tc gridSpan="4">
                  <a:txBody>
                    <a:bodyPr/>
                    <a:lstStyle/>
                    <a:p>
                      <a:pPr marL="0" marR="0" algn="ctr">
                        <a:lnSpc>
                          <a:spcPct val="115000"/>
                        </a:lnSpc>
                        <a:spcBef>
                          <a:spcPts val="0"/>
                        </a:spcBef>
                        <a:spcAft>
                          <a:spcPts val="0"/>
                        </a:spcAft>
                      </a:pPr>
                      <a:r>
                        <a:rPr lang="en-US" sz="1100" b="1" dirty="0">
                          <a:solidFill>
                            <a:schemeClr val="bg1"/>
                          </a:solidFill>
                          <a:latin typeface="Arial"/>
                          <a:ea typeface="Calibri"/>
                          <a:cs typeface="Times New Roman"/>
                        </a:rPr>
                        <a:t>Commercial Property Coverage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7564">
                <a:tc>
                  <a:txBody>
                    <a:bodyPr/>
                    <a:lstStyle/>
                    <a:p>
                      <a:pPr marL="0" marR="0">
                        <a:lnSpc>
                          <a:spcPct val="115000"/>
                        </a:lnSpc>
                        <a:spcBef>
                          <a:spcPts val="0"/>
                        </a:spcBef>
                        <a:spcAft>
                          <a:spcPts val="0"/>
                        </a:spcAft>
                      </a:pPr>
                      <a:r>
                        <a:rPr lang="en-US" sz="1100" dirty="0">
                          <a:solidFill>
                            <a:schemeClr val="bg1"/>
                          </a:solidFill>
                          <a:latin typeface="Arial"/>
                          <a:ea typeface="Calibri"/>
                          <a:cs typeface="Times New Roman"/>
                        </a:rPr>
                        <a:t>Acme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457200" marR="0" lvl="1" algn="r">
                        <a:lnSpc>
                          <a:spcPct val="115000"/>
                        </a:lnSpc>
                        <a:spcBef>
                          <a:spcPts val="0"/>
                        </a:spcBef>
                        <a:spcAft>
                          <a:spcPts val="0"/>
                        </a:spcAft>
                      </a:pPr>
                      <a:r>
                        <a:rPr lang="en-US" sz="1100">
                          <a:solidFill>
                            <a:schemeClr val="bg1"/>
                          </a:solidFill>
                          <a:latin typeface="Arial"/>
                          <a:ea typeface="Calibri"/>
                          <a:cs typeface="Times New Roman"/>
                        </a:rPr>
                        <a:t>16 </a:t>
                      </a:r>
                      <a:r>
                        <a:rPr lang="en-US" sz="1100" dirty="0">
                          <a:solidFill>
                            <a:schemeClr val="bg1"/>
                          </a:solidFill>
                          <a:latin typeface="Arial"/>
                          <a:ea typeface="Calibri"/>
                          <a:cs typeface="Times New Roman"/>
                        </a:rPr>
                        <a:t>%</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Acme</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Renewal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10%</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Acme</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17%</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Acme</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Renewal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11%</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14%</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6"/>
                  </a:ext>
                </a:extLst>
              </a:tr>
              <a:tr h="100339">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Renewal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8%</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7"/>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16%</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8"/>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Renewal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10%</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9"/>
                  </a:ext>
                </a:extLst>
              </a:tr>
              <a:tr h="100339">
                <a:tc gridSpan="4">
                  <a:txBody>
                    <a:bodyPr/>
                    <a:lstStyle/>
                    <a:p>
                      <a:pPr marL="457200" marR="0" lvl="1" algn="ctr">
                        <a:lnSpc>
                          <a:spcPct val="115000"/>
                        </a:lnSpc>
                        <a:spcBef>
                          <a:spcPts val="0"/>
                        </a:spcBef>
                        <a:spcAft>
                          <a:spcPts val="0"/>
                        </a:spcAft>
                      </a:pPr>
                      <a:r>
                        <a:rPr lang="en-US" sz="1100" b="1" dirty="0">
                          <a:solidFill>
                            <a:schemeClr val="bg1"/>
                          </a:solidFill>
                          <a:latin typeface="Arial"/>
                          <a:ea typeface="Calibri"/>
                          <a:cs typeface="Times New Roman"/>
                        </a:rPr>
                        <a:t>Business Automobile Coverage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15%</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1"/>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16%</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2"/>
                  </a:ext>
                </a:extLst>
              </a:tr>
              <a:tr h="100339">
                <a:tc gridSpan="4">
                  <a:txBody>
                    <a:bodyPr/>
                    <a:lstStyle/>
                    <a:p>
                      <a:pPr marL="457200" marR="0" lvl="1" algn="ctr">
                        <a:lnSpc>
                          <a:spcPct val="115000"/>
                        </a:lnSpc>
                        <a:spcBef>
                          <a:spcPts val="0"/>
                        </a:spcBef>
                        <a:spcAft>
                          <a:spcPts val="0"/>
                        </a:spcAft>
                      </a:pPr>
                      <a:r>
                        <a:rPr lang="en-US" sz="1100" b="1" dirty="0">
                          <a:solidFill>
                            <a:schemeClr val="bg1"/>
                          </a:solidFill>
                          <a:latin typeface="Arial"/>
                          <a:ea typeface="Calibri"/>
                          <a:cs typeface="Times New Roman"/>
                        </a:rPr>
                        <a:t>Business Owners Coverage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dirty="0">
                          <a:solidFill>
                            <a:schemeClr val="bg1"/>
                          </a:solidFill>
                          <a:latin typeface="Arial"/>
                          <a:ea typeface="Calibri"/>
                          <a:cs typeface="Times New Roman"/>
                        </a:rPr>
                        <a:t>Renewal</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12%</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4"/>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dirty="0">
                          <a:solidFill>
                            <a:schemeClr val="bg1"/>
                          </a:solidFill>
                          <a:latin typeface="+mn-lt"/>
                          <a:ea typeface="Calibri"/>
                          <a:cs typeface="Times New Roman"/>
                        </a:rPr>
                        <a:t>Renewal</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13%</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787527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3250609451"/>
              </p:ext>
            </p:extLst>
          </p:nvPr>
        </p:nvGraphicFramePr>
        <p:xfrm>
          <a:off x="454785" y="922520"/>
          <a:ext cx="3915864" cy="3378010"/>
        </p:xfrm>
        <a:graphic>
          <a:graphicData uri="http://schemas.openxmlformats.org/drawingml/2006/table">
            <a:tbl>
              <a:tblPr/>
              <a:tblGrid>
                <a:gridCol w="1404564">
                  <a:extLst>
                    <a:ext uri="{9D8B030D-6E8A-4147-A177-3AD203B41FA5}">
                      <a16:colId xmlns:a16="http://schemas.microsoft.com/office/drawing/2014/main" val="20000"/>
                    </a:ext>
                  </a:extLst>
                </a:gridCol>
                <a:gridCol w="651320">
                  <a:extLst>
                    <a:ext uri="{9D8B030D-6E8A-4147-A177-3AD203B41FA5}">
                      <a16:colId xmlns:a16="http://schemas.microsoft.com/office/drawing/2014/main" val="20001"/>
                    </a:ext>
                  </a:extLst>
                </a:gridCol>
                <a:gridCol w="944087">
                  <a:extLst>
                    <a:ext uri="{9D8B030D-6E8A-4147-A177-3AD203B41FA5}">
                      <a16:colId xmlns:a16="http://schemas.microsoft.com/office/drawing/2014/main" val="20002"/>
                    </a:ext>
                  </a:extLst>
                </a:gridCol>
                <a:gridCol w="915893">
                  <a:extLst>
                    <a:ext uri="{9D8B030D-6E8A-4147-A177-3AD203B41FA5}">
                      <a16:colId xmlns:a16="http://schemas.microsoft.com/office/drawing/2014/main" val="20003"/>
                    </a:ext>
                  </a:extLst>
                </a:gridCol>
              </a:tblGrid>
              <a:tr h="207564">
                <a:tc>
                  <a:txBody>
                    <a:bodyPr/>
                    <a:lstStyle/>
                    <a:p>
                      <a:pPr marL="0" marR="0">
                        <a:lnSpc>
                          <a:spcPct val="115000"/>
                        </a:lnSpc>
                        <a:spcBef>
                          <a:spcPts val="0"/>
                        </a:spcBef>
                        <a:spcAft>
                          <a:spcPts val="0"/>
                        </a:spcAft>
                      </a:pPr>
                      <a:r>
                        <a:rPr lang="en-US" sz="1100" b="1" dirty="0">
                          <a:solidFill>
                            <a:schemeClr val="bg1"/>
                          </a:solidFill>
                          <a:latin typeface="Arial"/>
                          <a:ea typeface="Calibri"/>
                          <a:cs typeface="Times New Roman"/>
                        </a:rPr>
                        <a:t>Underwriting Company</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nSpc>
                          <a:spcPct val="115000"/>
                        </a:lnSpc>
                        <a:spcBef>
                          <a:spcPts val="0"/>
                        </a:spcBef>
                        <a:spcAft>
                          <a:spcPts val="0"/>
                        </a:spcAft>
                      </a:pPr>
                      <a:r>
                        <a:rPr lang="en-US" sz="1100" b="1" dirty="0">
                          <a:solidFill>
                            <a:schemeClr val="bg1"/>
                          </a:solidFill>
                          <a:latin typeface="Arial"/>
                          <a:ea typeface="Calibri"/>
                          <a:cs typeface="Times New Roman"/>
                        </a:rPr>
                        <a:t>State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nSpc>
                          <a:spcPct val="115000"/>
                        </a:lnSpc>
                        <a:spcBef>
                          <a:spcPts val="0"/>
                        </a:spcBef>
                        <a:spcAft>
                          <a:spcPts val="0"/>
                        </a:spcAft>
                      </a:pPr>
                      <a:r>
                        <a:rPr lang="en-US" sz="1100" b="1">
                          <a:solidFill>
                            <a:schemeClr val="bg1"/>
                          </a:solidFill>
                          <a:latin typeface="Arial"/>
                          <a:ea typeface="Calibri"/>
                          <a:cs typeface="Times New Roman"/>
                        </a:rPr>
                        <a:t>Term</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marL="0" marR="0">
                        <a:lnSpc>
                          <a:spcPct val="115000"/>
                        </a:lnSpc>
                        <a:spcBef>
                          <a:spcPts val="0"/>
                        </a:spcBef>
                        <a:spcAft>
                          <a:spcPts val="0"/>
                        </a:spcAft>
                      </a:pPr>
                      <a:r>
                        <a:rPr lang="en-US" sz="1100" b="1" dirty="0">
                          <a:solidFill>
                            <a:schemeClr val="bg1"/>
                          </a:solidFill>
                          <a:latin typeface="Arial"/>
                          <a:ea typeface="Calibri"/>
                          <a:cs typeface="Times New Roman"/>
                        </a:rPr>
                        <a:t>Rate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0"/>
                  </a:ext>
                </a:extLst>
              </a:tr>
              <a:tr h="100339">
                <a:tc gridSpan="4">
                  <a:txBody>
                    <a:bodyPr/>
                    <a:lstStyle/>
                    <a:p>
                      <a:pPr marL="0" marR="0" algn="ctr">
                        <a:lnSpc>
                          <a:spcPct val="115000"/>
                        </a:lnSpc>
                        <a:spcBef>
                          <a:spcPts val="0"/>
                        </a:spcBef>
                        <a:spcAft>
                          <a:spcPts val="0"/>
                        </a:spcAft>
                      </a:pPr>
                      <a:r>
                        <a:rPr lang="en-US" sz="1100" b="1" dirty="0">
                          <a:solidFill>
                            <a:schemeClr val="bg1"/>
                          </a:solidFill>
                          <a:latin typeface="Arial"/>
                          <a:ea typeface="Calibri"/>
                          <a:cs typeface="Times New Roman"/>
                        </a:rPr>
                        <a:t>Commercial Property Coverage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7564">
                <a:tc>
                  <a:txBody>
                    <a:bodyPr/>
                    <a:lstStyle/>
                    <a:p>
                      <a:pPr marL="0" marR="0">
                        <a:lnSpc>
                          <a:spcPct val="115000"/>
                        </a:lnSpc>
                        <a:spcBef>
                          <a:spcPts val="0"/>
                        </a:spcBef>
                        <a:spcAft>
                          <a:spcPts val="0"/>
                        </a:spcAft>
                      </a:pPr>
                      <a:r>
                        <a:rPr lang="en-US" sz="1100" dirty="0">
                          <a:solidFill>
                            <a:schemeClr val="bg1"/>
                          </a:solidFill>
                          <a:latin typeface="Arial"/>
                          <a:ea typeface="Calibri"/>
                          <a:cs typeface="Times New Roman"/>
                        </a:rPr>
                        <a:t>Acme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457200" marR="0" lvl="1" algn="r">
                        <a:lnSpc>
                          <a:spcPct val="115000"/>
                        </a:lnSpc>
                        <a:spcBef>
                          <a:spcPts val="0"/>
                        </a:spcBef>
                        <a:spcAft>
                          <a:spcPts val="0"/>
                        </a:spcAft>
                      </a:pPr>
                      <a:r>
                        <a:rPr lang="en-US" sz="1100">
                          <a:solidFill>
                            <a:schemeClr val="bg1"/>
                          </a:solidFill>
                          <a:latin typeface="Arial"/>
                          <a:ea typeface="Calibri"/>
                          <a:cs typeface="Times New Roman"/>
                        </a:rPr>
                        <a:t>16 </a:t>
                      </a:r>
                      <a:r>
                        <a:rPr lang="en-US" sz="1100" dirty="0">
                          <a:solidFill>
                            <a:schemeClr val="bg1"/>
                          </a:solidFill>
                          <a:latin typeface="Arial"/>
                          <a:ea typeface="Calibri"/>
                          <a:cs typeface="Times New Roman"/>
                        </a:rPr>
                        <a:t>%</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Acme</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Renewal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10%</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Acme</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17%</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Acme</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Renewal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11%</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14%</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6"/>
                  </a:ext>
                </a:extLst>
              </a:tr>
              <a:tr h="100339">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Renewal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8%</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7"/>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16%</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8"/>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Renewal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10%</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9"/>
                  </a:ext>
                </a:extLst>
              </a:tr>
              <a:tr h="100339">
                <a:tc gridSpan="4">
                  <a:txBody>
                    <a:bodyPr/>
                    <a:lstStyle/>
                    <a:p>
                      <a:pPr marL="457200" marR="0" lvl="1" algn="ctr">
                        <a:lnSpc>
                          <a:spcPct val="115000"/>
                        </a:lnSpc>
                        <a:spcBef>
                          <a:spcPts val="0"/>
                        </a:spcBef>
                        <a:spcAft>
                          <a:spcPts val="0"/>
                        </a:spcAft>
                      </a:pPr>
                      <a:r>
                        <a:rPr lang="en-US" sz="1100" b="1" dirty="0">
                          <a:solidFill>
                            <a:schemeClr val="bg1"/>
                          </a:solidFill>
                          <a:latin typeface="Arial"/>
                          <a:ea typeface="Calibri"/>
                          <a:cs typeface="Times New Roman"/>
                        </a:rPr>
                        <a:t>Business Automobile Coverage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15%</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1"/>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Initial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16%</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2"/>
                  </a:ext>
                </a:extLst>
              </a:tr>
              <a:tr h="100339">
                <a:tc gridSpan="4">
                  <a:txBody>
                    <a:bodyPr/>
                    <a:lstStyle/>
                    <a:p>
                      <a:pPr marL="457200" marR="0" lvl="1" algn="ctr">
                        <a:lnSpc>
                          <a:spcPct val="115000"/>
                        </a:lnSpc>
                        <a:spcBef>
                          <a:spcPts val="0"/>
                        </a:spcBef>
                        <a:spcAft>
                          <a:spcPts val="0"/>
                        </a:spcAft>
                      </a:pPr>
                      <a:r>
                        <a:rPr lang="en-US" sz="1100" b="1" dirty="0">
                          <a:solidFill>
                            <a:schemeClr val="bg1"/>
                          </a:solidFill>
                          <a:latin typeface="Arial"/>
                          <a:ea typeface="Calibri"/>
                          <a:cs typeface="Times New Roman"/>
                        </a:rPr>
                        <a:t>Business Owners Coverage</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AL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dirty="0">
                          <a:solidFill>
                            <a:schemeClr val="bg1"/>
                          </a:solidFill>
                          <a:latin typeface="Arial"/>
                          <a:ea typeface="Calibri"/>
                          <a:cs typeface="Times New Roman"/>
                        </a:rPr>
                        <a:t>Renewal</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12%</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4"/>
                  </a:ext>
                </a:extLst>
              </a:tr>
              <a:tr h="207564">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Fifth Wheel</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a:solidFill>
                            <a:schemeClr val="bg1"/>
                          </a:solidFill>
                          <a:latin typeface="Arial"/>
                          <a:ea typeface="Calibri"/>
                          <a:cs typeface="Times New Roman"/>
                        </a:rPr>
                        <a:t>GA</a:t>
                      </a:r>
                      <a:endParaRPr lang="en-US" sz="80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100" dirty="0">
                          <a:solidFill>
                            <a:schemeClr val="bg1"/>
                          </a:solidFill>
                          <a:latin typeface="+mn-lt"/>
                          <a:ea typeface="Calibri"/>
                          <a:cs typeface="Times New Roman"/>
                        </a:rPr>
                        <a:t>Renewal</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457200" marR="0" lvl="1" algn="r">
                        <a:lnSpc>
                          <a:spcPct val="115000"/>
                        </a:lnSpc>
                        <a:spcBef>
                          <a:spcPts val="0"/>
                        </a:spcBef>
                        <a:spcAft>
                          <a:spcPts val="0"/>
                        </a:spcAft>
                      </a:pPr>
                      <a:r>
                        <a:rPr lang="en-US" sz="1100" dirty="0">
                          <a:solidFill>
                            <a:schemeClr val="bg1"/>
                          </a:solidFill>
                          <a:latin typeface="Arial"/>
                          <a:ea typeface="Calibri"/>
                          <a:cs typeface="Times New Roman"/>
                        </a:rPr>
                        <a:t>13%</a:t>
                      </a:r>
                      <a:endParaRPr lang="en-US" sz="800" dirty="0">
                        <a:solidFill>
                          <a:schemeClr val="bg1"/>
                        </a:solidFill>
                        <a:latin typeface="Calibri"/>
                        <a:ea typeface="Calibri"/>
                        <a:cs typeface="Times New Roman"/>
                      </a:endParaRPr>
                    </a:p>
                  </a:txBody>
                  <a:tcPr marL="50114" marR="501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15"/>
                  </a:ext>
                </a:extLst>
              </a:tr>
            </a:tbl>
          </a:graphicData>
        </a:graphic>
      </p:graphicFrame>
      <p:sp>
        <p:nvSpPr>
          <p:cNvPr id="9305" name="Title 3"/>
          <p:cNvSpPr>
            <a:spLocks noGrp="1"/>
          </p:cNvSpPr>
          <p:nvPr>
            <p:ph type="title"/>
          </p:nvPr>
        </p:nvSpPr>
        <p:spPr/>
        <p:txBody>
          <a:bodyPr/>
          <a:lstStyle/>
          <a:p>
            <a:r>
              <a:rPr lang="en-US"/>
              <a:t>Implementing the commission schedule</a:t>
            </a:r>
            <a:br>
              <a:rPr lang="en-US"/>
            </a:br>
            <a:r>
              <a:rPr lang="en-US"/>
              <a:t>in BillingCenter</a:t>
            </a:r>
          </a:p>
        </p:txBody>
      </p:sp>
      <p:sp>
        <p:nvSpPr>
          <p:cNvPr id="9306" name="Rectangle 10"/>
          <p:cNvSpPr>
            <a:spLocks noChangeArrowheads="1"/>
          </p:cNvSpPr>
          <p:nvPr/>
        </p:nvSpPr>
        <p:spPr bwMode="auto">
          <a:xfrm>
            <a:off x="5207794" y="785813"/>
            <a:ext cx="2333625"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85800" fontAlgn="base">
              <a:spcBef>
                <a:spcPct val="50000"/>
              </a:spcBef>
              <a:spcAft>
                <a:spcPct val="30000"/>
              </a:spcAft>
              <a:buClr>
                <a:srgbClr val="FFFFFF"/>
              </a:buClr>
            </a:pPr>
            <a:r>
              <a:rPr lang="en-US" sz="1650" b="1">
                <a:solidFill>
                  <a:srgbClr val="000000"/>
                </a:solidFill>
                <a:latin typeface="Arial" charset="0"/>
              </a:rPr>
              <a:t>All Brokers Insurance Group created 1 commission plan with 16 subplans</a:t>
            </a:r>
          </a:p>
        </p:txBody>
      </p:sp>
      <p:sp>
        <p:nvSpPr>
          <p:cNvPr id="11" name="Rectangle 10"/>
          <p:cNvSpPr>
            <a:spLocks noChangeArrowheads="1"/>
          </p:cNvSpPr>
          <p:nvPr/>
        </p:nvSpPr>
        <p:spPr bwMode="auto">
          <a:xfrm>
            <a:off x="1315678" y="4418894"/>
            <a:ext cx="3692534" cy="715581"/>
          </a:xfrm>
          <a:prstGeom prst="rect">
            <a:avLst/>
          </a:prstGeom>
          <a:noFill/>
          <a:ln w="9525">
            <a:noFill/>
            <a:miter lim="800000"/>
            <a:headEnd/>
            <a:tailEnd/>
          </a:ln>
        </p:spPr>
        <p:txBody>
          <a:bodyPr wrap="square">
            <a:spAutoFit/>
          </a:bodyPr>
          <a:lstStyle/>
          <a:p>
            <a:pPr algn="r" defTabSz="685800" fontAlgn="base">
              <a:spcBef>
                <a:spcPct val="50000"/>
              </a:spcBef>
              <a:spcAft>
                <a:spcPct val="30000"/>
              </a:spcAft>
              <a:buClr>
                <a:srgbClr val="FFFFFF"/>
              </a:buClr>
              <a:defRPr/>
            </a:pPr>
            <a:r>
              <a:rPr lang="en-US" sz="1350" dirty="0">
                <a:solidFill>
                  <a:srgbClr val="003399">
                    <a:lumMod val="75000"/>
                  </a:srgbClr>
                </a:solidFill>
                <a:latin typeface="Arial" charset="0"/>
              </a:rPr>
              <a:t>Determines order in which BillingCenter evaluates subplans to decide which one to use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788" y="2121552"/>
            <a:ext cx="3264694" cy="27432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9309" name="Rectangle 13"/>
          <p:cNvSpPr>
            <a:spLocks noChangeArrowheads="1"/>
          </p:cNvSpPr>
          <p:nvPr/>
        </p:nvSpPr>
        <p:spPr bwMode="auto">
          <a:xfrm>
            <a:off x="5474494" y="3579048"/>
            <a:ext cx="3383281" cy="1122148"/>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311" name="Rounded Rectangle 12"/>
          <p:cNvSpPr>
            <a:spLocks noChangeArrowheads="1"/>
          </p:cNvSpPr>
          <p:nvPr/>
        </p:nvSpPr>
        <p:spPr bwMode="auto">
          <a:xfrm>
            <a:off x="5790112" y="3399296"/>
            <a:ext cx="488837" cy="1465456"/>
          </a:xfrm>
          <a:prstGeom prst="roundRect">
            <a:avLst>
              <a:gd name="adj" fmla="val 16667"/>
            </a:avLst>
          </a:prstGeom>
          <a:noFill/>
          <a:ln w="19050">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9312" name="Straight Connector 15"/>
          <p:cNvCxnSpPr>
            <a:cxnSpLocks noChangeShapeType="1"/>
          </p:cNvCxnSpPr>
          <p:nvPr/>
        </p:nvCxnSpPr>
        <p:spPr bwMode="auto">
          <a:xfrm flipH="1">
            <a:off x="5136374" y="3991064"/>
            <a:ext cx="525576" cy="527940"/>
          </a:xfrm>
          <a:prstGeom prst="line">
            <a:avLst/>
          </a:prstGeom>
          <a:noFill/>
          <a:ln w="19050" algn="ctr">
            <a:solidFill>
              <a:srgbClr val="04628C"/>
            </a:solidFill>
            <a:round/>
            <a:headEnd/>
            <a:tailEnd/>
          </a:ln>
          <a:extLst>
            <a:ext uri="{909E8E84-426E-40DD-AFC4-6F175D3DCCD1}">
              <a14:hiddenFill xmlns:a14="http://schemas.microsoft.com/office/drawing/2010/main">
                <a:noFill/>
              </a14:hiddenFill>
            </a:ext>
          </a:extLst>
        </p:spPr>
      </p:cxnSp>
      <p:sp>
        <p:nvSpPr>
          <p:cNvPr id="7" name="Freeform 6"/>
          <p:cNvSpPr/>
          <p:nvPr/>
        </p:nvSpPr>
        <p:spPr>
          <a:xfrm>
            <a:off x="5605567" y="2642480"/>
            <a:ext cx="65" cy="230832"/>
          </a:xfrm>
          <a:custGeom>
            <a:avLst/>
            <a:gdLst>
              <a:gd name="connsiteX0" fmla="*/ 0 w 1240971"/>
              <a:gd name="connsiteY0" fmla="*/ 0 h 2050869"/>
              <a:gd name="connsiteX1" fmla="*/ 1031965 w 1240971"/>
              <a:gd name="connsiteY1" fmla="*/ 796834 h 2050869"/>
              <a:gd name="connsiteX2" fmla="*/ 1240971 w 1240971"/>
              <a:gd name="connsiteY2" fmla="*/ 2050869 h 2050869"/>
            </a:gdLst>
            <a:ahLst/>
            <a:cxnLst>
              <a:cxn ang="0">
                <a:pos x="connsiteX0" y="connsiteY0"/>
              </a:cxn>
              <a:cxn ang="0">
                <a:pos x="connsiteX1" y="connsiteY1"/>
              </a:cxn>
              <a:cxn ang="0">
                <a:pos x="connsiteX2" y="connsiteY2"/>
              </a:cxn>
            </a:cxnLst>
            <a:rect l="l" t="t" r="r" b="b"/>
            <a:pathLst>
              <a:path w="1240971" h="2050869">
                <a:moveTo>
                  <a:pt x="0" y="0"/>
                </a:moveTo>
                <a:cubicBezTo>
                  <a:pt x="412568" y="227511"/>
                  <a:pt x="825137" y="455023"/>
                  <a:pt x="1031965" y="796834"/>
                </a:cubicBezTo>
                <a:cubicBezTo>
                  <a:pt x="1238794" y="1138646"/>
                  <a:pt x="1239882" y="1594757"/>
                  <a:pt x="1240971" y="2050869"/>
                </a:cubicBezTo>
              </a:path>
            </a:pathLst>
          </a:custGeom>
          <a:ln w="19050">
            <a:solidFill>
              <a:srgbClr val="D33941"/>
            </a:solidFill>
            <a:headEnd type="none" w="med" len="med"/>
            <a:tailEnd type="arrow" w="med" len="med"/>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 name="Rectangle 11"/>
          <p:cNvSpPr>
            <a:spLocks noChangeArrowheads="1"/>
          </p:cNvSpPr>
          <p:nvPr/>
        </p:nvSpPr>
        <p:spPr bwMode="auto">
          <a:xfrm>
            <a:off x="98209" y="1552435"/>
            <a:ext cx="5038165" cy="775041"/>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Freeform 14"/>
          <p:cNvSpPr/>
          <p:nvPr/>
        </p:nvSpPr>
        <p:spPr>
          <a:xfrm>
            <a:off x="4727225" y="2327477"/>
            <a:ext cx="2587974" cy="1195118"/>
          </a:xfrm>
          <a:custGeom>
            <a:avLst/>
            <a:gdLst>
              <a:gd name="connsiteX0" fmla="*/ 0 w 1240971"/>
              <a:gd name="connsiteY0" fmla="*/ 0 h 2050869"/>
              <a:gd name="connsiteX1" fmla="*/ 1031965 w 1240971"/>
              <a:gd name="connsiteY1" fmla="*/ 796834 h 2050869"/>
              <a:gd name="connsiteX2" fmla="*/ 1240971 w 1240971"/>
              <a:gd name="connsiteY2" fmla="*/ 2050869 h 2050869"/>
            </a:gdLst>
            <a:ahLst/>
            <a:cxnLst>
              <a:cxn ang="0">
                <a:pos x="connsiteX0" y="connsiteY0"/>
              </a:cxn>
              <a:cxn ang="0">
                <a:pos x="connsiteX1" y="connsiteY1"/>
              </a:cxn>
              <a:cxn ang="0">
                <a:pos x="connsiteX2" y="connsiteY2"/>
              </a:cxn>
            </a:cxnLst>
            <a:rect l="l" t="t" r="r" b="b"/>
            <a:pathLst>
              <a:path w="1240971" h="2050869">
                <a:moveTo>
                  <a:pt x="0" y="0"/>
                </a:moveTo>
                <a:cubicBezTo>
                  <a:pt x="412568" y="227511"/>
                  <a:pt x="825137" y="455023"/>
                  <a:pt x="1031965" y="796834"/>
                </a:cubicBezTo>
                <a:cubicBezTo>
                  <a:pt x="1238794" y="1138646"/>
                  <a:pt x="1239882" y="1594757"/>
                  <a:pt x="1240971" y="2050869"/>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18522702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42310" y="1292918"/>
            <a:ext cx="6495575" cy="3222006"/>
            <a:chOff x="265747" y="1723890"/>
            <a:chExt cx="8660766" cy="4296008"/>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 y="1723890"/>
              <a:ext cx="8660766" cy="429600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074" y="4405711"/>
              <a:ext cx="26955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43" name="Rectangle 2"/>
          <p:cNvSpPr>
            <a:spLocks noGrp="1" noChangeArrowheads="1"/>
          </p:cNvSpPr>
          <p:nvPr>
            <p:ph type="title"/>
          </p:nvPr>
        </p:nvSpPr>
        <p:spPr/>
        <p:txBody>
          <a:bodyPr/>
          <a:lstStyle/>
          <a:p>
            <a:pPr eaLnBrk="1" hangingPunct="1"/>
            <a:r>
              <a:rPr lang="en-US"/>
              <a:t>Subplan Availability tab</a:t>
            </a:r>
            <a:br>
              <a:rPr lang="en-US"/>
            </a:br>
            <a:r>
              <a:rPr lang="en-US" sz="2100"/>
              <a:t>All Broker Group's </a:t>
            </a:r>
            <a:r>
              <a:rPr lang="en-US" sz="2100">
                <a:sym typeface="Wingdings" pitchFamily="2" charset="2"/>
              </a:rPr>
              <a:t>commission</a:t>
            </a:r>
            <a:r>
              <a:rPr lang="en-US" sz="2100"/>
              <a:t> plan</a:t>
            </a:r>
          </a:p>
        </p:txBody>
      </p:sp>
      <p:sp>
        <p:nvSpPr>
          <p:cNvPr id="10244" name="Rectangle 17"/>
          <p:cNvSpPr>
            <a:spLocks noGrp="1" noChangeArrowheads="1"/>
          </p:cNvSpPr>
          <p:nvPr>
            <p:ph idx="1"/>
          </p:nvPr>
        </p:nvSpPr>
        <p:spPr/>
        <p:txBody>
          <a:bodyPr/>
          <a:lstStyle/>
          <a:p>
            <a:pPr>
              <a:buFont typeface="Arial" charset="0"/>
              <a:buChar char="•"/>
            </a:pPr>
            <a:r>
              <a:rPr lang="en-US"/>
              <a:t>Each subplan for All Broker Group restricts use by product, term (initial or renewal), state, and underwriting company</a:t>
            </a:r>
          </a:p>
        </p:txBody>
      </p:sp>
      <p:sp>
        <p:nvSpPr>
          <p:cNvPr id="10245" name="AutoShape 11"/>
          <p:cNvSpPr>
            <a:spLocks noChangeArrowheads="1"/>
          </p:cNvSpPr>
          <p:nvPr/>
        </p:nvSpPr>
        <p:spPr bwMode="auto">
          <a:xfrm>
            <a:off x="1378744" y="2545958"/>
            <a:ext cx="1998005"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1" name="AutoShape 11"/>
          <p:cNvSpPr>
            <a:spLocks noChangeArrowheads="1"/>
          </p:cNvSpPr>
          <p:nvPr/>
        </p:nvSpPr>
        <p:spPr bwMode="auto">
          <a:xfrm>
            <a:off x="3480775" y="3693319"/>
            <a:ext cx="2233034" cy="323510"/>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2" name="AutoShape 12"/>
          <p:cNvSpPr>
            <a:spLocks noChangeArrowheads="1"/>
          </p:cNvSpPr>
          <p:nvPr/>
        </p:nvSpPr>
        <p:spPr bwMode="auto">
          <a:xfrm>
            <a:off x="1462804" y="4677084"/>
            <a:ext cx="506015" cy="1571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3" name="AutoShape 12"/>
          <p:cNvSpPr>
            <a:spLocks noChangeArrowheads="1"/>
          </p:cNvSpPr>
          <p:nvPr/>
        </p:nvSpPr>
        <p:spPr bwMode="auto">
          <a:xfrm>
            <a:off x="4684635" y="4677084"/>
            <a:ext cx="506015" cy="157163"/>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4" name="TextBox 13"/>
          <p:cNvSpPr txBox="1">
            <a:spLocks noChangeArrowheads="1"/>
          </p:cNvSpPr>
          <p:nvPr/>
        </p:nvSpPr>
        <p:spPr bwMode="auto">
          <a:xfrm>
            <a:off x="2016444" y="4611599"/>
            <a:ext cx="218130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00000"/>
                </a:solidFill>
                <a:latin typeface="Calibri" pitchFamily="34" charset="0"/>
                <a:ea typeface="Calibri" pitchFamily="34" charset="0"/>
                <a:cs typeface="Calibri" pitchFamily="34" charset="0"/>
              </a:rPr>
              <a:t>Restrictions for this subplan</a:t>
            </a:r>
          </a:p>
        </p:txBody>
      </p:sp>
      <p:sp>
        <p:nvSpPr>
          <p:cNvPr id="10255" name="TextBox 14"/>
          <p:cNvSpPr txBox="1">
            <a:spLocks noChangeArrowheads="1"/>
          </p:cNvSpPr>
          <p:nvPr/>
        </p:nvSpPr>
        <p:spPr bwMode="auto">
          <a:xfrm>
            <a:off x="5246609" y="4611599"/>
            <a:ext cx="185518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00000"/>
                </a:solidFill>
                <a:latin typeface="Calibri" pitchFamily="34" charset="0"/>
                <a:ea typeface="Calibri" pitchFamily="34" charset="0"/>
                <a:cs typeface="Calibri" pitchFamily="34" charset="0"/>
              </a:rPr>
              <a:t>Default criteria settings</a:t>
            </a:r>
          </a:p>
        </p:txBody>
      </p:sp>
      <p:sp>
        <p:nvSpPr>
          <p:cNvPr id="18" name="AutoShape 11"/>
          <p:cNvSpPr>
            <a:spLocks noChangeArrowheads="1"/>
          </p:cNvSpPr>
          <p:nvPr/>
        </p:nvSpPr>
        <p:spPr bwMode="auto">
          <a:xfrm>
            <a:off x="3480775" y="2267631"/>
            <a:ext cx="2233034" cy="219211"/>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9" name="AutoShape 11"/>
          <p:cNvSpPr>
            <a:spLocks noChangeArrowheads="1"/>
          </p:cNvSpPr>
          <p:nvPr/>
        </p:nvSpPr>
        <p:spPr bwMode="auto">
          <a:xfrm>
            <a:off x="3480775" y="2532427"/>
            <a:ext cx="2233034" cy="289151"/>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 name="AutoShape 13"/>
          <p:cNvSpPr>
            <a:spLocks noChangeArrowheads="1"/>
          </p:cNvSpPr>
          <p:nvPr/>
        </p:nvSpPr>
        <p:spPr bwMode="auto">
          <a:xfrm>
            <a:off x="5752998" y="3029963"/>
            <a:ext cx="2012871" cy="20574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0" name="AutoShape 13"/>
          <p:cNvSpPr>
            <a:spLocks noChangeArrowheads="1"/>
          </p:cNvSpPr>
          <p:nvPr/>
        </p:nvSpPr>
        <p:spPr bwMode="auto">
          <a:xfrm>
            <a:off x="5752998" y="3931299"/>
            <a:ext cx="2012871" cy="20574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2" name="AutoShape 11"/>
          <p:cNvSpPr>
            <a:spLocks noChangeArrowheads="1"/>
          </p:cNvSpPr>
          <p:nvPr/>
        </p:nvSpPr>
        <p:spPr bwMode="auto">
          <a:xfrm>
            <a:off x="1378744" y="3960751"/>
            <a:ext cx="1998005"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2623919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921" y="2517523"/>
            <a:ext cx="5258565" cy="235165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1267" name="Title 1"/>
          <p:cNvSpPr>
            <a:spLocks noGrp="1"/>
          </p:cNvSpPr>
          <p:nvPr>
            <p:ph type="title"/>
          </p:nvPr>
        </p:nvSpPr>
        <p:spPr/>
        <p:txBody>
          <a:bodyPr/>
          <a:lstStyle/>
          <a:p>
            <a:pPr eaLnBrk="1" hangingPunct="1"/>
            <a:r>
              <a:rPr lang="en-US"/>
              <a:t>Subplan Availability tab</a:t>
            </a:r>
            <a:br>
              <a:rPr lang="en-US"/>
            </a:br>
            <a:r>
              <a:rPr lang="en-US" sz="2100"/>
              <a:t>sources of availability criteria values</a:t>
            </a:r>
          </a:p>
        </p:txBody>
      </p:sp>
      <p:grpSp>
        <p:nvGrpSpPr>
          <p:cNvPr id="7" name="Group 7"/>
          <p:cNvGrpSpPr>
            <a:grpSpLocks/>
          </p:cNvGrpSpPr>
          <p:nvPr/>
        </p:nvGrpSpPr>
        <p:grpSpPr bwMode="auto">
          <a:xfrm>
            <a:off x="7617619" y="117166"/>
            <a:ext cx="323850" cy="230519"/>
            <a:chOff x="2967" y="1801"/>
            <a:chExt cx="467" cy="332"/>
          </a:xfrm>
        </p:grpSpPr>
        <p:sp>
          <p:nvSpPr>
            <p:cNvPr id="11290" name="Rectangle 8"/>
            <p:cNvSpPr>
              <a:spLocks noChangeArrowheads="1"/>
            </p:cNvSpPr>
            <p:nvPr/>
          </p:nvSpPr>
          <p:spPr bwMode="hidden">
            <a:xfrm>
              <a:off x="2967" y="1801"/>
              <a:ext cx="467" cy="332"/>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91" name="Rectangle 9"/>
            <p:cNvSpPr>
              <a:spLocks noChangeArrowheads="1"/>
            </p:cNvSpPr>
            <p:nvPr/>
          </p:nvSpPr>
          <p:spPr bwMode="hidden">
            <a:xfrm>
              <a:off x="3200" y="1801"/>
              <a:ext cx="0" cy="332"/>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5" name="Group 14"/>
          <p:cNvGrpSpPr/>
          <p:nvPr/>
        </p:nvGrpSpPr>
        <p:grpSpPr>
          <a:xfrm>
            <a:off x="4803383" y="924455"/>
            <a:ext cx="2516864" cy="1525601"/>
            <a:chOff x="4927273" y="1068004"/>
            <a:chExt cx="3355819" cy="2034134"/>
          </a:xfrm>
        </p:grpSpPr>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900" y="1381602"/>
              <a:ext cx="3160417" cy="172053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grpSp>
          <p:nvGrpSpPr>
            <p:cNvPr id="11275" name="Group 3"/>
            <p:cNvGrpSpPr>
              <a:grpSpLocks/>
            </p:cNvGrpSpPr>
            <p:nvPr/>
          </p:nvGrpSpPr>
          <p:grpSpPr bwMode="auto">
            <a:xfrm>
              <a:off x="7879994" y="1068004"/>
              <a:ext cx="403098" cy="720020"/>
              <a:chOff x="2442" y="361"/>
              <a:chExt cx="718" cy="1279"/>
            </a:xfrm>
          </p:grpSpPr>
          <p:sp>
            <p:nvSpPr>
              <p:cNvPr id="11281" name="AutoShape 4"/>
              <p:cNvSpPr>
                <a:spLocks noChangeArrowheads="1"/>
              </p:cNvSpPr>
              <p:nvPr/>
            </p:nvSpPr>
            <p:spPr bwMode="auto">
              <a:xfrm rot="16200000">
                <a:off x="2265" y="617"/>
                <a:ext cx="1052" cy="686"/>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2" name="Freeform 5"/>
              <p:cNvSpPr>
                <a:spLocks/>
              </p:cNvSpPr>
              <p:nvPr/>
            </p:nvSpPr>
            <p:spPr bwMode="auto">
              <a:xfrm>
                <a:off x="2442" y="361"/>
                <a:ext cx="229" cy="54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3" name="Freeform 6"/>
              <p:cNvSpPr>
                <a:spLocks/>
              </p:cNvSpPr>
              <p:nvPr/>
            </p:nvSpPr>
            <p:spPr bwMode="auto">
              <a:xfrm>
                <a:off x="2442" y="692"/>
                <a:ext cx="229" cy="54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4" name="Freeform 7"/>
              <p:cNvSpPr>
                <a:spLocks/>
              </p:cNvSpPr>
              <p:nvPr/>
            </p:nvSpPr>
            <p:spPr bwMode="auto">
              <a:xfrm>
                <a:off x="2442" y="1024"/>
                <a:ext cx="229" cy="54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285" name="Group 8"/>
              <p:cNvGrpSpPr>
                <a:grpSpLocks/>
              </p:cNvGrpSpPr>
              <p:nvPr/>
            </p:nvGrpSpPr>
            <p:grpSpPr bwMode="auto">
              <a:xfrm>
                <a:off x="2973" y="617"/>
                <a:ext cx="187" cy="1023"/>
                <a:chOff x="2889" y="2698"/>
                <a:chExt cx="279" cy="1548"/>
              </a:xfrm>
            </p:grpSpPr>
            <p:sp>
              <p:nvSpPr>
                <p:cNvPr id="1128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8" name="AutoShape 11"/>
                <p:cNvSpPr>
                  <a:spLocks noChangeArrowheads="1"/>
                </p:cNvSpPr>
                <p:nvPr/>
              </p:nvSpPr>
              <p:spPr bwMode="auto">
                <a:xfrm>
                  <a:off x="3045" y="2698"/>
                  <a:ext cx="0" cy="154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9" name="Oval 12"/>
                <p:cNvSpPr>
                  <a:spLocks noChangeArrowheads="1"/>
                </p:cNvSpPr>
                <p:nvPr/>
              </p:nvSpPr>
              <p:spPr bwMode="auto">
                <a:xfrm>
                  <a:off x="3040" y="2886"/>
                  <a:ext cx="0" cy="1163"/>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11276" name="Text Box 13"/>
            <p:cNvSpPr txBox="1">
              <a:spLocks noChangeArrowheads="1"/>
            </p:cNvSpPr>
            <p:nvPr/>
          </p:nvSpPr>
          <p:spPr bwMode="auto">
            <a:xfrm>
              <a:off x="4927273" y="1133483"/>
              <a:ext cx="15944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Policy Summary</a:t>
              </a:r>
            </a:p>
          </p:txBody>
        </p:sp>
      </p:grpSp>
      <p:grpSp>
        <p:nvGrpSpPr>
          <p:cNvPr id="13" name="Group 12"/>
          <p:cNvGrpSpPr/>
          <p:nvPr/>
        </p:nvGrpSpPr>
        <p:grpSpPr>
          <a:xfrm>
            <a:off x="1290533" y="685802"/>
            <a:ext cx="3119000" cy="1782164"/>
            <a:chOff x="196710" y="914402"/>
            <a:chExt cx="4158667" cy="2376219"/>
          </a:xfrm>
        </p:grpSpPr>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265" y="1381602"/>
              <a:ext cx="3400989" cy="112600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1309" name="Text Box 13"/>
            <p:cNvSpPr txBox="1">
              <a:spLocks noChangeArrowheads="1"/>
            </p:cNvSpPr>
            <p:nvPr/>
          </p:nvSpPr>
          <p:spPr bwMode="auto">
            <a:xfrm>
              <a:off x="196710" y="2585349"/>
              <a:ext cx="2267962" cy="246221"/>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Account Evaluation</a:t>
              </a:r>
            </a:p>
          </p:txBody>
        </p:sp>
        <p:sp>
          <p:nvSpPr>
            <p:cNvPr id="11307" name="Text Box 13"/>
            <p:cNvSpPr txBox="1">
              <a:spLocks noChangeArrowheads="1"/>
            </p:cNvSpPr>
            <p:nvPr/>
          </p:nvSpPr>
          <p:spPr bwMode="auto">
            <a:xfrm>
              <a:off x="703050" y="1121124"/>
              <a:ext cx="18103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Account Summary</a:t>
              </a:r>
            </a:p>
          </p:txBody>
        </p:sp>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311" y="2849335"/>
              <a:ext cx="3652867" cy="44128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grpSp>
          <p:nvGrpSpPr>
            <p:cNvPr id="63" name="Group 148"/>
            <p:cNvGrpSpPr>
              <a:grpSpLocks/>
            </p:cNvGrpSpPr>
            <p:nvPr/>
          </p:nvGrpSpPr>
          <p:grpSpPr bwMode="auto">
            <a:xfrm>
              <a:off x="3500845" y="914402"/>
              <a:ext cx="854532" cy="695063"/>
              <a:chOff x="3942555" y="1245638"/>
              <a:chExt cx="1284287" cy="1029032"/>
            </a:xfrm>
          </p:grpSpPr>
          <p:pic>
            <p:nvPicPr>
              <p:cNvPr id="64" name="Picture 110" descr="j02909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540000" flipH="1">
                <a:off x="3942555"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 name="Group 3"/>
              <p:cNvGrpSpPr>
                <a:grpSpLocks/>
              </p:cNvGrpSpPr>
              <p:nvPr/>
            </p:nvGrpSpPr>
            <p:grpSpPr bwMode="auto">
              <a:xfrm rot="-960000">
                <a:off x="4435866" y="1393982"/>
                <a:ext cx="560769" cy="880688"/>
                <a:chOff x="2177" y="135"/>
                <a:chExt cx="1228" cy="1930"/>
              </a:xfrm>
            </p:grpSpPr>
            <p:sp>
              <p:nvSpPr>
                <p:cNvPr id="66" name="AutoShape 4"/>
                <p:cNvSpPr>
                  <a:spLocks noChangeArrowheads="1"/>
                </p:cNvSpPr>
                <p:nvPr/>
              </p:nvSpPr>
              <p:spPr bwMode="auto">
                <a:xfrm rot="16200000">
                  <a:off x="2265" y="346"/>
                  <a:ext cx="1052" cy="122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7" name="Freeform 5"/>
                <p:cNvSpPr>
                  <a:spLocks/>
                </p:cNvSpPr>
                <p:nvPr/>
              </p:nvSpPr>
              <p:spPr bwMode="auto">
                <a:xfrm>
                  <a:off x="2442" y="135"/>
                  <a:ext cx="229" cy="99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8" name="Freeform 6"/>
                <p:cNvSpPr>
                  <a:spLocks/>
                </p:cNvSpPr>
                <p:nvPr/>
              </p:nvSpPr>
              <p:spPr bwMode="auto">
                <a:xfrm>
                  <a:off x="2442" y="466"/>
                  <a:ext cx="229" cy="99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69" name="Freeform 7"/>
                <p:cNvSpPr>
                  <a:spLocks/>
                </p:cNvSpPr>
                <p:nvPr/>
              </p:nvSpPr>
              <p:spPr bwMode="auto">
                <a:xfrm>
                  <a:off x="2442" y="798"/>
                  <a:ext cx="229" cy="99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70" name="Group 8"/>
                <p:cNvGrpSpPr>
                  <a:grpSpLocks/>
                </p:cNvGrpSpPr>
                <p:nvPr/>
              </p:nvGrpSpPr>
              <p:grpSpPr bwMode="auto">
                <a:xfrm>
                  <a:off x="2963" y="197"/>
                  <a:ext cx="186" cy="1868"/>
                  <a:chOff x="2889" y="2058"/>
                  <a:chExt cx="279" cy="2826"/>
                </a:xfrm>
              </p:grpSpPr>
              <p:sp>
                <p:nvSpPr>
                  <p:cNvPr id="71"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2"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3" name="AutoShape 11"/>
                  <p:cNvSpPr>
                    <a:spLocks noChangeArrowheads="1"/>
                  </p:cNvSpPr>
                  <p:nvPr/>
                </p:nvSpPr>
                <p:spPr bwMode="auto">
                  <a:xfrm>
                    <a:off x="3045" y="2058"/>
                    <a:ext cx="1" cy="2826"/>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74" name="Oval 12"/>
                  <p:cNvSpPr>
                    <a:spLocks noChangeArrowheads="1"/>
                  </p:cNvSpPr>
                  <p:nvPr/>
                </p:nvSpPr>
                <p:spPr bwMode="auto">
                  <a:xfrm>
                    <a:off x="3040" y="2402"/>
                    <a:ext cx="1" cy="212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grpSp>
      <p:grpSp>
        <p:nvGrpSpPr>
          <p:cNvPr id="16" name="Group 15"/>
          <p:cNvGrpSpPr/>
          <p:nvPr/>
        </p:nvGrpSpPr>
        <p:grpSpPr>
          <a:xfrm>
            <a:off x="3159925" y="1385500"/>
            <a:ext cx="3767194" cy="3239913"/>
            <a:chOff x="2741094" y="1645320"/>
            <a:chExt cx="5022924" cy="4319883"/>
          </a:xfrm>
        </p:grpSpPr>
        <p:sp>
          <p:nvSpPr>
            <p:cNvPr id="11278" name="Oval 57"/>
            <p:cNvSpPr>
              <a:spLocks noChangeArrowheads="1"/>
            </p:cNvSpPr>
            <p:nvPr/>
          </p:nvSpPr>
          <p:spPr bwMode="auto">
            <a:xfrm>
              <a:off x="7067160" y="1645320"/>
              <a:ext cx="195916" cy="195973"/>
            </a:xfrm>
            <a:prstGeom prst="ellipse">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79" name="Freeform 69"/>
            <p:cNvSpPr>
              <a:spLocks/>
            </p:cNvSpPr>
            <p:nvPr/>
          </p:nvSpPr>
          <p:spPr bwMode="auto">
            <a:xfrm>
              <a:off x="5965725" y="2690061"/>
              <a:ext cx="465845" cy="1223758"/>
            </a:xfrm>
            <a:custGeom>
              <a:avLst/>
              <a:gdLst>
                <a:gd name="T0" fmla="*/ 45061253 w 361406"/>
                <a:gd name="T1" fmla="*/ 0 h 1867988"/>
                <a:gd name="T2" fmla="*/ 4343197 w 361406"/>
                <a:gd name="T3" fmla="*/ 167147 h 1867988"/>
                <a:gd name="T4" fmla="*/ 19001767 w 361406"/>
                <a:gd name="T5" fmla="*/ 543224 h 1867988"/>
                <a:gd name="T6" fmla="*/ 0 60000 65536"/>
                <a:gd name="T7" fmla="*/ 0 60000 65536"/>
                <a:gd name="T8" fmla="*/ 0 60000 65536"/>
                <a:gd name="T9" fmla="*/ 0 w 361406"/>
                <a:gd name="T10" fmla="*/ 0 h 1867988"/>
                <a:gd name="T11" fmla="*/ 361406 w 361406"/>
                <a:gd name="T12" fmla="*/ 1867988 h 1867988"/>
              </a:gdLst>
              <a:ahLst/>
              <a:cxnLst>
                <a:cxn ang="T6">
                  <a:pos x="T0" y="T1"/>
                </a:cxn>
                <a:cxn ang="T7">
                  <a:pos x="T2" y="T3"/>
                </a:cxn>
                <a:cxn ang="T8">
                  <a:pos x="T4" y="T5"/>
                </a:cxn>
              </a:cxnLst>
              <a:rect l="T9" t="T10" r="T11" b="T12"/>
              <a:pathLst>
                <a:path w="361406" h="1867988">
                  <a:moveTo>
                    <a:pt x="361406" y="0"/>
                  </a:moveTo>
                  <a:cubicBezTo>
                    <a:pt x="215537" y="131717"/>
                    <a:pt x="69668" y="263435"/>
                    <a:pt x="34834" y="574766"/>
                  </a:cubicBezTo>
                  <a:cubicBezTo>
                    <a:pt x="0" y="886097"/>
                    <a:pt x="76200" y="1377042"/>
                    <a:pt x="152400" y="1867988"/>
                  </a:cubicBezTo>
                </a:path>
              </a:pathLst>
            </a:custGeom>
            <a:noFill/>
            <a:ln w="19050" algn="ctr">
              <a:solidFill>
                <a:srgbClr val="D3394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5" name="Freeform 4"/>
            <p:cNvSpPr/>
            <p:nvPr/>
          </p:nvSpPr>
          <p:spPr>
            <a:xfrm>
              <a:off x="5195353" y="2305592"/>
              <a:ext cx="1250841" cy="1031640"/>
            </a:xfrm>
            <a:custGeom>
              <a:avLst/>
              <a:gdLst>
                <a:gd name="connsiteX0" fmla="*/ 3827417 w 3827417"/>
                <a:gd name="connsiteY0" fmla="*/ 0 h 1920240"/>
                <a:gd name="connsiteX1" fmla="*/ 731520 w 3827417"/>
                <a:gd name="connsiteY1" fmla="*/ 1384663 h 1920240"/>
                <a:gd name="connsiteX2" fmla="*/ 0 w 3827417"/>
                <a:gd name="connsiteY2" fmla="*/ 1920240 h 1920240"/>
              </a:gdLst>
              <a:ahLst/>
              <a:cxnLst>
                <a:cxn ang="0">
                  <a:pos x="connsiteX0" y="connsiteY0"/>
                </a:cxn>
                <a:cxn ang="0">
                  <a:pos x="connsiteX1" y="connsiteY1"/>
                </a:cxn>
                <a:cxn ang="0">
                  <a:pos x="connsiteX2" y="connsiteY2"/>
                </a:cxn>
              </a:cxnLst>
              <a:rect l="l" t="t" r="r" b="b"/>
              <a:pathLst>
                <a:path w="3827417" h="1920240">
                  <a:moveTo>
                    <a:pt x="3827417" y="0"/>
                  </a:moveTo>
                  <a:cubicBezTo>
                    <a:pt x="2598420" y="532311"/>
                    <a:pt x="1369423" y="1064623"/>
                    <a:pt x="731520" y="1384663"/>
                  </a:cubicBezTo>
                  <a:cubicBezTo>
                    <a:pt x="93617" y="1704703"/>
                    <a:pt x="46808" y="1812471"/>
                    <a:pt x="0" y="1920240"/>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 name="Freeform 8"/>
            <p:cNvSpPr/>
            <p:nvPr/>
          </p:nvSpPr>
          <p:spPr>
            <a:xfrm>
              <a:off x="6965407" y="2929408"/>
              <a:ext cx="798611" cy="1640876"/>
            </a:xfrm>
            <a:custGeom>
              <a:avLst/>
              <a:gdLst>
                <a:gd name="connsiteX0" fmla="*/ 0 w 965235"/>
                <a:gd name="connsiteY0" fmla="*/ 0 h 1828800"/>
                <a:gd name="connsiteX1" fmla="*/ 953589 w 965235"/>
                <a:gd name="connsiteY1" fmla="*/ 1240972 h 1828800"/>
                <a:gd name="connsiteX2" fmla="*/ 444137 w 965235"/>
                <a:gd name="connsiteY2" fmla="*/ 1828800 h 1828800"/>
              </a:gdLst>
              <a:ahLst/>
              <a:cxnLst>
                <a:cxn ang="0">
                  <a:pos x="connsiteX0" y="connsiteY0"/>
                </a:cxn>
                <a:cxn ang="0">
                  <a:pos x="connsiteX1" y="connsiteY1"/>
                </a:cxn>
                <a:cxn ang="0">
                  <a:pos x="connsiteX2" y="connsiteY2"/>
                </a:cxn>
              </a:cxnLst>
              <a:rect l="l" t="t" r="r" b="b"/>
              <a:pathLst>
                <a:path w="965235" h="1828800">
                  <a:moveTo>
                    <a:pt x="0" y="0"/>
                  </a:moveTo>
                  <a:cubicBezTo>
                    <a:pt x="439783" y="468086"/>
                    <a:pt x="879566" y="936172"/>
                    <a:pt x="953589" y="1240972"/>
                  </a:cubicBezTo>
                  <a:cubicBezTo>
                    <a:pt x="1027612" y="1545772"/>
                    <a:pt x="735874" y="1687286"/>
                    <a:pt x="444137" y="1828800"/>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 name="Freeform 11"/>
            <p:cNvSpPr/>
            <p:nvPr/>
          </p:nvSpPr>
          <p:spPr>
            <a:xfrm>
              <a:off x="2741094" y="2024899"/>
              <a:ext cx="3670643" cy="1888921"/>
            </a:xfrm>
            <a:custGeom>
              <a:avLst/>
              <a:gdLst>
                <a:gd name="connsiteX0" fmla="*/ 4245428 w 4245428"/>
                <a:gd name="connsiteY0" fmla="*/ 0 h 4232366"/>
                <a:gd name="connsiteX1" fmla="*/ 849085 w 4245428"/>
                <a:gd name="connsiteY1" fmla="*/ 2625635 h 4232366"/>
                <a:gd name="connsiteX2" fmla="*/ 0 w 4245428"/>
                <a:gd name="connsiteY2" fmla="*/ 4232366 h 4232366"/>
              </a:gdLst>
              <a:ahLst/>
              <a:cxnLst>
                <a:cxn ang="0">
                  <a:pos x="connsiteX0" y="connsiteY0"/>
                </a:cxn>
                <a:cxn ang="0">
                  <a:pos x="connsiteX1" y="connsiteY1"/>
                </a:cxn>
                <a:cxn ang="0">
                  <a:pos x="connsiteX2" y="connsiteY2"/>
                </a:cxn>
              </a:cxnLst>
              <a:rect l="l" t="t" r="r" b="b"/>
              <a:pathLst>
                <a:path w="4245428" h="4232366">
                  <a:moveTo>
                    <a:pt x="4245428" y="0"/>
                  </a:moveTo>
                  <a:cubicBezTo>
                    <a:pt x="2901042" y="960120"/>
                    <a:pt x="1556656" y="1920241"/>
                    <a:pt x="849085" y="2625635"/>
                  </a:cubicBezTo>
                  <a:cubicBezTo>
                    <a:pt x="141514" y="3331029"/>
                    <a:pt x="70757" y="3781697"/>
                    <a:pt x="0" y="4232366"/>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11274" name="Straight Arrow Connector 14"/>
            <p:cNvCxnSpPr>
              <a:cxnSpLocks noChangeShapeType="1"/>
              <a:stCxn id="11278" idx="3"/>
            </p:cNvCxnSpPr>
            <p:nvPr/>
          </p:nvCxnSpPr>
          <p:spPr bwMode="auto">
            <a:xfrm flipH="1">
              <a:off x="2741094" y="1812593"/>
              <a:ext cx="4354757" cy="4152610"/>
            </a:xfrm>
            <a:prstGeom prst="straightConnector1">
              <a:avLst/>
            </a:prstGeom>
            <a:noFill/>
            <a:ln w="19050" algn="ctr">
              <a:solidFill>
                <a:srgbClr val="D33941"/>
              </a:solidFill>
              <a:round/>
              <a:headEnd type="none" w="med" len="med"/>
              <a:tailEnd type="arrow" w="med" len="med"/>
            </a:ln>
            <a:extLst>
              <a:ext uri="{909E8E84-426E-40DD-AFC4-6F175D3DCCD1}">
                <a14:hiddenFill xmlns:a14="http://schemas.microsoft.com/office/drawing/2010/main">
                  <a:noFill/>
                </a14:hiddenFill>
              </a:ext>
            </a:extLst>
          </p:spPr>
        </p:cxnSp>
      </p:grpSp>
      <p:grpSp>
        <p:nvGrpSpPr>
          <p:cNvPr id="14" name="Group 13"/>
          <p:cNvGrpSpPr/>
          <p:nvPr/>
        </p:nvGrpSpPr>
        <p:grpSpPr>
          <a:xfrm>
            <a:off x="3113543" y="1797646"/>
            <a:ext cx="1037090" cy="2895234"/>
            <a:chOff x="2627391" y="2396862"/>
            <a:chExt cx="1382787" cy="3860311"/>
          </a:xfrm>
        </p:grpSpPr>
        <p:sp>
          <p:nvSpPr>
            <p:cNvPr id="3" name="Freeform 2"/>
            <p:cNvSpPr/>
            <p:nvPr/>
          </p:nvSpPr>
          <p:spPr>
            <a:xfrm>
              <a:off x="3779726" y="2396862"/>
              <a:ext cx="230452" cy="1785046"/>
            </a:xfrm>
            <a:custGeom>
              <a:avLst/>
              <a:gdLst>
                <a:gd name="connsiteX0" fmla="*/ 0 w 1097280"/>
                <a:gd name="connsiteY0" fmla="*/ 0 h 1815737"/>
                <a:gd name="connsiteX1" fmla="*/ 496389 w 1097280"/>
                <a:gd name="connsiteY1" fmla="*/ 627017 h 1815737"/>
                <a:gd name="connsiteX2" fmla="*/ 1097280 w 1097280"/>
                <a:gd name="connsiteY2" fmla="*/ 1815737 h 1815737"/>
              </a:gdLst>
              <a:ahLst/>
              <a:cxnLst>
                <a:cxn ang="0">
                  <a:pos x="connsiteX0" y="connsiteY0"/>
                </a:cxn>
                <a:cxn ang="0">
                  <a:pos x="connsiteX1" y="connsiteY1"/>
                </a:cxn>
                <a:cxn ang="0">
                  <a:pos x="connsiteX2" y="connsiteY2"/>
                </a:cxn>
              </a:cxnLst>
              <a:rect l="l" t="t" r="r" b="b"/>
              <a:pathLst>
                <a:path w="1097280" h="1815737">
                  <a:moveTo>
                    <a:pt x="0" y="0"/>
                  </a:moveTo>
                  <a:cubicBezTo>
                    <a:pt x="156754" y="162197"/>
                    <a:pt x="313509" y="324394"/>
                    <a:pt x="496389" y="627017"/>
                  </a:cubicBezTo>
                  <a:cubicBezTo>
                    <a:pt x="679269" y="929640"/>
                    <a:pt x="888274" y="1372688"/>
                    <a:pt x="1097280" y="1815737"/>
                  </a:cubicBezTo>
                </a:path>
              </a:pathLst>
            </a:custGeom>
            <a:ln w="19050">
              <a:solidFill>
                <a:srgbClr val="04628C"/>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4" name="Freeform 3"/>
            <p:cNvSpPr/>
            <p:nvPr/>
          </p:nvSpPr>
          <p:spPr>
            <a:xfrm>
              <a:off x="2627391" y="3140610"/>
              <a:ext cx="1204332" cy="3116563"/>
            </a:xfrm>
            <a:custGeom>
              <a:avLst/>
              <a:gdLst>
                <a:gd name="connsiteX0" fmla="*/ 0 w 2119085"/>
                <a:gd name="connsiteY0" fmla="*/ 0 h 3004458"/>
                <a:gd name="connsiteX1" fmla="*/ 1828800 w 2119085"/>
                <a:gd name="connsiteY1" fmla="*/ 1685109 h 3004458"/>
                <a:gd name="connsiteX2" fmla="*/ 2090057 w 2119085"/>
                <a:gd name="connsiteY2" fmla="*/ 3004458 h 3004458"/>
              </a:gdLst>
              <a:ahLst/>
              <a:cxnLst>
                <a:cxn ang="0">
                  <a:pos x="connsiteX0" y="connsiteY0"/>
                </a:cxn>
                <a:cxn ang="0">
                  <a:pos x="connsiteX1" y="connsiteY1"/>
                </a:cxn>
                <a:cxn ang="0">
                  <a:pos x="connsiteX2" y="connsiteY2"/>
                </a:cxn>
              </a:cxnLst>
              <a:rect l="l" t="t" r="r" b="b"/>
              <a:pathLst>
                <a:path w="2119085" h="3004458">
                  <a:moveTo>
                    <a:pt x="0" y="0"/>
                  </a:moveTo>
                  <a:cubicBezTo>
                    <a:pt x="740228" y="592183"/>
                    <a:pt x="1480457" y="1184366"/>
                    <a:pt x="1828800" y="1685109"/>
                  </a:cubicBezTo>
                  <a:cubicBezTo>
                    <a:pt x="2177143" y="2185852"/>
                    <a:pt x="2133600" y="2595155"/>
                    <a:pt x="2090057" y="3004458"/>
                  </a:cubicBezTo>
                </a:path>
              </a:pathLst>
            </a:custGeom>
            <a:ln w="19050">
              <a:solidFill>
                <a:srgbClr val="04628C"/>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Tree>
    <p:extLst>
      <p:ext uri="{BB962C8B-B14F-4D97-AF65-F5344CB8AC3E}">
        <p14:creationId xmlns:p14="http://schemas.microsoft.com/office/powerpoint/2010/main" val="283859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100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1000"/>
                                        <p:tgtEl>
                                          <p:spTgt spid="16"/>
                                        </p:tgtEl>
                                      </p:cBhvr>
                                    </p:animEffect>
                                  </p:childTnLst>
                                </p:cTn>
                              </p:par>
                            </p:childTnLst>
                          </p:cTn>
                        </p:par>
                        <p:par>
                          <p:cTn id="19" fill="hold">
                            <p:stCondLst>
                              <p:cond delay="2000"/>
                            </p:stCondLst>
                            <p:childTnLst>
                              <p:par>
                                <p:cTn id="20" presetID="17" presetClass="entr" presetSubtype="1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972" y="1622823"/>
            <a:ext cx="6072188" cy="170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2291" name="Rectangle 2"/>
          <p:cNvSpPr>
            <a:spLocks noGrp="1" noChangeArrowheads="1"/>
          </p:cNvSpPr>
          <p:nvPr>
            <p:ph type="title"/>
          </p:nvPr>
        </p:nvSpPr>
        <p:spPr/>
        <p:txBody>
          <a:bodyPr/>
          <a:lstStyle/>
          <a:p>
            <a:pPr eaLnBrk="1" hangingPunct="1"/>
            <a:r>
              <a:rPr lang="en-US"/>
              <a:t>Subplan Availability tab </a:t>
            </a:r>
            <a:br>
              <a:rPr lang="en-US"/>
            </a:br>
            <a:r>
              <a:rPr lang="en-US" sz="2100"/>
              <a:t>determining which subplan to use</a:t>
            </a:r>
          </a:p>
        </p:txBody>
      </p:sp>
      <p:sp>
        <p:nvSpPr>
          <p:cNvPr id="12292" name="Rectangle 3"/>
          <p:cNvSpPr>
            <a:spLocks noGrp="1" noChangeArrowheads="1"/>
          </p:cNvSpPr>
          <p:nvPr>
            <p:ph idx="1"/>
          </p:nvPr>
        </p:nvSpPr>
        <p:spPr/>
        <p:txBody>
          <a:bodyPr/>
          <a:lstStyle/>
          <a:p>
            <a:pPr>
              <a:buFont typeface="Arial" charset="0"/>
              <a:buChar char="•"/>
            </a:pPr>
            <a:r>
              <a:rPr lang="en-US"/>
              <a:t>Every commission plan has a default subplan and 0 or more conditional subplans</a:t>
            </a:r>
          </a:p>
          <a:p>
            <a:pPr lvl="1"/>
            <a:r>
              <a:rPr lang="en-US"/>
              <a:t>Conditional subplans have availability criteria</a:t>
            </a:r>
          </a:p>
          <a:p>
            <a:pPr lvl="1"/>
            <a:endParaRPr lang="en-US"/>
          </a:p>
          <a:p>
            <a:pPr lvl="1"/>
            <a:endParaRPr lang="en-US"/>
          </a:p>
          <a:p>
            <a:pPr lvl="1"/>
            <a:endParaRPr lang="en-US"/>
          </a:p>
          <a:p>
            <a:pPr>
              <a:buFont typeface="Arial" charset="0"/>
              <a:buChar char="•"/>
            </a:pPr>
            <a:r>
              <a:rPr lang="en-US"/>
              <a:t>Conditional subplan availability </a:t>
            </a:r>
            <a:br>
              <a:rPr lang="en-US"/>
            </a:br>
            <a:r>
              <a:rPr lang="en-US"/>
              <a:t>criteria are evaluated in priority </a:t>
            </a:r>
            <a:br>
              <a:rPr lang="en-US"/>
            </a:br>
            <a:r>
              <a:rPr lang="en-US"/>
              <a:t>order against account, policy,</a:t>
            </a:r>
            <a:br>
              <a:rPr lang="en-US"/>
            </a:br>
            <a:r>
              <a:rPr lang="en-US"/>
              <a:t>policy period, and producer</a:t>
            </a:r>
          </a:p>
          <a:p>
            <a:pPr lvl="1"/>
            <a:r>
              <a:rPr lang="en-US"/>
              <a:t>First matching subplan is used</a:t>
            </a:r>
          </a:p>
          <a:p>
            <a:pPr lvl="1"/>
            <a:r>
              <a:rPr lang="en-US"/>
              <a:t>If no match, default subplan is used</a:t>
            </a:r>
          </a:p>
        </p:txBody>
      </p:sp>
      <p:pic>
        <p:nvPicPr>
          <p:cNvPr id="12293"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2194" y="3514726"/>
            <a:ext cx="1559719" cy="112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1743028852"/>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CDBC7D-703D-4755-BFF8-2650E48B8E1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2E7739A-F19D-4499-AE55-F7F0E70A0FF0}">
  <ds:schemaRefs>
    <ds:schemaRef ds:uri="http://schemas.microsoft.com/sharepoint/v3/contenttype/forms"/>
  </ds:schemaRefs>
</ds:datastoreItem>
</file>

<file path=customXml/itemProps3.xml><?xml version="1.0" encoding="utf-8"?>
<ds:datastoreItem xmlns:ds="http://schemas.openxmlformats.org/officeDocument/2006/customXml" ds:itemID="{5144CA2A-70B2-4A73-8F7C-EC3F1EBFB36B}"/>
</file>

<file path=docProps/app.xml><?xml version="1.0" encoding="utf-8"?>
<Properties xmlns="http://schemas.openxmlformats.org/officeDocument/2006/extended-properties" xmlns:vt="http://schemas.openxmlformats.org/officeDocument/2006/docPropsVTypes">
  <Template>CognizantTheme</Template>
  <TotalTime>39</TotalTime>
  <Words>3760</Words>
  <Application>Microsoft Office PowerPoint</Application>
  <PresentationFormat>On-screen Show (16:9)</PresentationFormat>
  <Paragraphs>451</Paragraphs>
  <Slides>30</Slides>
  <Notes>23</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CognizantTheme</vt:lpstr>
      <vt:lpstr>1_test-template</vt:lpstr>
      <vt:lpstr>2_test-template</vt:lpstr>
      <vt:lpstr>Earning and Tracking Commissions</vt:lpstr>
      <vt:lpstr>Lesson objectives</vt:lpstr>
      <vt:lpstr>Lesson outline</vt:lpstr>
      <vt:lpstr>Commission setup</vt:lpstr>
      <vt:lpstr>Example of a carrier's commission schedule</vt:lpstr>
      <vt:lpstr>Implementing the commission schedule in BillingCenter</vt:lpstr>
      <vt:lpstr>Subplan Availability tab All Broker Group's commission plan</vt:lpstr>
      <vt:lpstr>Subplan Availability tab sources of availability criteria values</vt:lpstr>
      <vt:lpstr>Subplan Availability tab  determining which subplan to use</vt:lpstr>
      <vt:lpstr>Setting up underwriting companies</vt:lpstr>
      <vt:lpstr>General tab of commission plan</vt:lpstr>
      <vt:lpstr>Specifying when commission will be earned</vt:lpstr>
      <vt:lpstr>Commissionable Items and Incentives tabs</vt:lpstr>
      <vt:lpstr>Special Rates tab</vt:lpstr>
      <vt:lpstr>Setting up producer codes</vt:lpstr>
      <vt:lpstr>Lesson outline</vt:lpstr>
      <vt:lpstr>Tracking commissions</vt:lpstr>
      <vt:lpstr>Commission data model</vt:lpstr>
      <vt:lpstr>Commission earning lifecycle</vt:lpstr>
      <vt:lpstr>Item commission properties</vt:lpstr>
      <vt:lpstr>Commission for each role tracked separately simple example</vt:lpstr>
      <vt:lpstr>Commission for each role tracked separately Item Events screen</vt:lpstr>
      <vt:lpstr>Active and inactive producers are tracked</vt:lpstr>
      <vt:lpstr>Demo</vt:lpstr>
      <vt:lpstr>PowerPoint Presentation</vt:lpstr>
      <vt:lpstr>Lab</vt:lpstr>
      <vt:lpstr>PowerPoint Presentation</vt:lpstr>
      <vt:lpstr>Review</vt:lpstr>
      <vt:lpstr>Review questions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Rajusingaram, Keerthivasan (Cognizant)</cp:lastModifiedBy>
  <cp:revision>17</cp:revision>
  <dcterms:created xsi:type="dcterms:W3CDTF">2020-11-09T02:20:27Z</dcterms:created>
  <dcterms:modified xsi:type="dcterms:W3CDTF">2020-12-11T16:51:59Z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