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4"/>
    <p:sldMasterId id="2147483691" r:id="rId5"/>
    <p:sldMasterId id="2147483704" r:id="rId6"/>
  </p:sldMasterIdLst>
  <p:notesMasterIdLst>
    <p:notesMasterId r:id="rId65"/>
  </p:notesMasterIdLst>
  <p:sldIdLst>
    <p:sldId id="262"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264" r:id="rId58"/>
    <p:sldId id="266" r:id="rId59"/>
    <p:sldId id="265" r:id="rId60"/>
    <p:sldId id="322" r:id="rId61"/>
    <p:sldId id="257" r:id="rId62"/>
    <p:sldId id="320" r:id="rId63"/>
    <p:sldId id="263" r:id="rId6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63278-1555-4305-8AD2-A2FD0EDFBA79}" v="22" dt="2020-12-11T11:57:27.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61" autoAdjust="0"/>
  </p:normalViewPr>
  <p:slideViewPr>
    <p:cSldViewPr snapToGrid="0">
      <p:cViewPr varScale="1">
        <p:scale>
          <a:sx n="68" d="100"/>
          <a:sy n="68" d="100"/>
        </p:scale>
        <p:origin x="7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raj, Anitha (cognizant)" userId="S::128359@cognizant.com::085e830e-983b-4521-8f13-4fc1271ebc67" providerId="AD" clId="Web-{08B63278-1555-4305-8AD2-A2FD0EDFBA79}"/>
    <pc:docChg chg="modSld">
      <pc:chgData name="Mohanraj, Anitha (cognizant)" userId="S::128359@cognizant.com::085e830e-983b-4521-8f13-4fc1271ebc67" providerId="AD" clId="Web-{08B63278-1555-4305-8AD2-A2FD0EDFBA79}" dt="2020-12-11T11:57:27.275" v="19" actId="14100"/>
      <pc:docMkLst>
        <pc:docMk/>
      </pc:docMkLst>
      <pc:sldChg chg="modSp">
        <pc:chgData name="Mohanraj, Anitha (cognizant)" userId="S::128359@cognizant.com::085e830e-983b-4521-8f13-4fc1271ebc67" providerId="AD" clId="Web-{08B63278-1555-4305-8AD2-A2FD0EDFBA79}" dt="2020-12-11T11:57:27.275" v="19" actId="14100"/>
        <pc:sldMkLst>
          <pc:docMk/>
          <pc:sldMk cId="3389338544" sldId="272"/>
        </pc:sldMkLst>
        <pc:spChg chg="mod">
          <ac:chgData name="Mohanraj, Anitha (cognizant)" userId="S::128359@cognizant.com::085e830e-983b-4521-8f13-4fc1271ebc67" providerId="AD" clId="Web-{08B63278-1555-4305-8AD2-A2FD0EDFBA79}" dt="2020-12-11T11:57:18.822" v="18" actId="14100"/>
          <ac:spMkLst>
            <pc:docMk/>
            <pc:sldMk cId="3389338544" sldId="272"/>
            <ac:spMk id="7211" creationId="{00000000-0000-0000-0000-000000000000}"/>
          </ac:spMkLst>
        </pc:spChg>
        <pc:spChg chg="mod">
          <ac:chgData name="Mohanraj, Anitha (cognizant)" userId="S::128359@cognizant.com::085e830e-983b-4521-8f13-4fc1271ebc67" providerId="AD" clId="Web-{08B63278-1555-4305-8AD2-A2FD0EDFBA79}" dt="2020-12-11T11:57:27.275" v="19" actId="14100"/>
          <ac:spMkLst>
            <pc:docMk/>
            <pc:sldMk cId="3389338544" sldId="272"/>
            <ac:spMk id="7230" creationId="{00000000-0000-0000-0000-000000000000}"/>
          </ac:spMkLst>
        </pc:spChg>
      </pc:sldChg>
      <pc:sldChg chg="modSp">
        <pc:chgData name="Mohanraj, Anitha (cognizant)" userId="S::128359@cognizant.com::085e830e-983b-4521-8f13-4fc1271ebc67" providerId="AD" clId="Web-{08B63278-1555-4305-8AD2-A2FD0EDFBA79}" dt="2020-12-11T11:57:00.087" v="16" actId="14100"/>
        <pc:sldMkLst>
          <pc:docMk/>
          <pc:sldMk cId="173590225" sldId="274"/>
        </pc:sldMkLst>
        <pc:spChg chg="mod">
          <ac:chgData name="Mohanraj, Anitha (cognizant)" userId="S::128359@cognizant.com::085e830e-983b-4521-8f13-4fc1271ebc67" providerId="AD" clId="Web-{08B63278-1555-4305-8AD2-A2FD0EDFBA79}" dt="2020-12-11T11:57:00.087" v="16" actId="14100"/>
          <ac:spMkLst>
            <pc:docMk/>
            <pc:sldMk cId="173590225" sldId="274"/>
            <ac:spMk id="9265" creationId="{00000000-0000-0000-0000-000000000000}"/>
          </ac:spMkLst>
        </pc:spChg>
        <pc:spChg chg="mod">
          <ac:chgData name="Mohanraj, Anitha (cognizant)" userId="S::128359@cognizant.com::085e830e-983b-4521-8f13-4fc1271ebc67" providerId="AD" clId="Web-{08B63278-1555-4305-8AD2-A2FD0EDFBA79}" dt="2020-12-11T11:56:54.118" v="15" actId="14100"/>
          <ac:spMkLst>
            <pc:docMk/>
            <pc:sldMk cId="173590225" sldId="274"/>
            <ac:spMk id="9267" creationId="{00000000-0000-0000-0000-000000000000}"/>
          </ac:spMkLst>
        </pc:spChg>
        <pc:spChg chg="mod">
          <ac:chgData name="Mohanraj, Anitha (cognizant)" userId="S::128359@cognizant.com::085e830e-983b-4521-8f13-4fc1271ebc67" providerId="AD" clId="Web-{08B63278-1555-4305-8AD2-A2FD0EDFBA79}" dt="2020-12-11T11:56:37.556" v="13" actId="1076"/>
          <ac:spMkLst>
            <pc:docMk/>
            <pc:sldMk cId="173590225" sldId="274"/>
            <ac:spMk id="9278" creationId="{00000000-0000-0000-0000-000000000000}"/>
          </ac:spMkLst>
        </pc:spChg>
        <pc:grpChg chg="mod">
          <ac:chgData name="Mohanraj, Anitha (cognizant)" userId="S::128359@cognizant.com::085e830e-983b-4521-8f13-4fc1271ebc67" providerId="AD" clId="Web-{08B63278-1555-4305-8AD2-A2FD0EDFBA79}" dt="2020-12-11T11:56:21.805" v="9" actId="1076"/>
          <ac:grpSpMkLst>
            <pc:docMk/>
            <pc:sldMk cId="173590225" sldId="274"/>
            <ac:grpSpMk id="9220" creationId="{00000000-0000-0000-0000-000000000000}"/>
          </ac:grpSpMkLst>
        </pc:grpChg>
        <pc:grpChg chg="mod">
          <ac:chgData name="Mohanraj, Anitha (cognizant)" userId="S::128359@cognizant.com::085e830e-983b-4521-8f13-4fc1271ebc67" providerId="AD" clId="Web-{08B63278-1555-4305-8AD2-A2FD0EDFBA79}" dt="2020-12-11T11:56:42.790" v="14" actId="14100"/>
          <ac:grpSpMkLst>
            <pc:docMk/>
            <pc:sldMk cId="173590225" sldId="274"/>
            <ac:grpSpMk id="9226" creationId="{00000000-0000-0000-0000-000000000000}"/>
          </ac:grpSpMkLst>
        </pc:grpChg>
      </pc:sldChg>
      <pc:sldChg chg="modSp">
        <pc:chgData name="Mohanraj, Anitha (cognizant)" userId="S::128359@cognizant.com::085e830e-983b-4521-8f13-4fc1271ebc67" providerId="AD" clId="Web-{08B63278-1555-4305-8AD2-A2FD0EDFBA79}" dt="2020-12-11T11:55:20.960" v="2" actId="14100"/>
        <pc:sldMkLst>
          <pc:docMk/>
          <pc:sldMk cId="3357994318" sldId="289"/>
        </pc:sldMkLst>
        <pc:spChg chg="mod">
          <ac:chgData name="Mohanraj, Anitha (cognizant)" userId="S::128359@cognizant.com::085e830e-983b-4521-8f13-4fc1271ebc67" providerId="AD" clId="Web-{08B63278-1555-4305-8AD2-A2FD0EDFBA79}" dt="2020-12-11T11:55:20.960" v="2" actId="14100"/>
          <ac:spMkLst>
            <pc:docMk/>
            <pc:sldMk cId="3357994318" sldId="289"/>
            <ac:spMk id="246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57DD-ADDD-4745-87B4-446084BB16A1}"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D393-F23F-45BB-8510-2BBB000BFA78}" type="slidenum">
              <a:rPr lang="en-US" smtClean="0"/>
              <a:t>‹#›</a:t>
            </a:fld>
            <a:endParaRPr lang="en-US"/>
          </a:p>
        </p:txBody>
      </p:sp>
    </p:spTree>
    <p:extLst>
      <p:ext uri="{BB962C8B-B14F-4D97-AF65-F5344CB8AC3E}">
        <p14:creationId xmlns:p14="http://schemas.microsoft.com/office/powerpoint/2010/main" val="228157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5CA51348-7576-4635-84EE-7EB0DD37B87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44316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3E4B815F-EBE5-4D8A-9A6B-8CE50270890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notification is a non-blocking activity that is created within the workflow. Notifications are designed to let users know about important events in the lifecycle of the workflow instance.</a:t>
            </a:r>
          </a:p>
        </p:txBody>
      </p:sp>
    </p:spTree>
    <p:extLst>
      <p:ext uri="{BB962C8B-B14F-4D97-AF65-F5344CB8AC3E}">
        <p14:creationId xmlns:p14="http://schemas.microsoft.com/office/powerpoint/2010/main" val="3999415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B4798078-0427-42D3-A278-2953882E2A5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Pattern is a required field and must be a valid activity pattern.</a:t>
            </a:r>
          </a:p>
          <a:p>
            <a:pPr eaLnBrk="1" hangingPunct="1"/>
            <a:r>
              <a:rPr lang="en-US"/>
              <a:t>Notice that the root object for notifications is Activity.</a:t>
            </a:r>
          </a:p>
          <a:p>
            <a:pPr eaLnBrk="1" hangingPunct="1"/>
            <a:r>
              <a:rPr lang="en-US"/>
              <a:t>Workflow steps can also create other activities. The advantage to defining notification activities is that you do not need to write Gosu code to create the activity, add an activity pattern, and initialize the activity fields.</a:t>
            </a:r>
          </a:p>
        </p:txBody>
      </p:sp>
    </p:spTree>
    <p:extLst>
      <p:ext uri="{BB962C8B-B14F-4D97-AF65-F5344CB8AC3E}">
        <p14:creationId xmlns:p14="http://schemas.microsoft.com/office/powerpoint/2010/main" val="13338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5747E0F4-22B8-4312-BD66-F923F844261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Branches are evaluated in the order they are listed in the Outline tab. For go branches, the first branch with a true condition is the branch that will be executed. If no true condition is found (or if there are no conditional go's), the default go (if any) will be executed. </a:t>
            </a:r>
          </a:p>
        </p:txBody>
      </p:sp>
    </p:spTree>
    <p:extLst>
      <p:ext uri="{BB962C8B-B14F-4D97-AF65-F5344CB8AC3E}">
        <p14:creationId xmlns:p14="http://schemas.microsoft.com/office/powerpoint/2010/main" val="377547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E5CF1F37-1995-44D6-B020-241056DBC33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31726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7AD2337D-2D91-4849-A0DA-F2D36087598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06302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37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E5D500DF-8B91-4192-8811-2D85F58BE17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06887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5AA2E551-F119-4AF1-BF07-E6257BE8269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create a new auto step, right-click the workflow editor canvas and select "New AutoStep" from the popup menu.</a:t>
            </a:r>
          </a:p>
          <a:p>
            <a:pPr eaLnBrk="1" hangingPunct="1"/>
            <a:r>
              <a:rPr lang="en-US"/>
              <a:t>In the New Auto Step dialog box, you must specify a step ID and the workflow element that will be the target of the default go branch. Typically, you do not need to specify a branch ID for a branch. If the branch ID is not specified, then the workflow editor uses the name of the next step as the branch ID. (In the example above, the branch goes to the GetHistory step. Therefore, the branch ID will default to "GetHistory ".) Be aware that, if you create a branch and then change the step to which the branch points, the ID does not change. Therefore, it is possible to get a duplicate name error if you create a branch pointing to step A, then move it to point to step B (though it still has the default name of step A), and then create a second branch pointing to step A.</a:t>
            </a:r>
          </a:p>
          <a:p>
            <a:pPr eaLnBrk="1" hangingPunct="1"/>
            <a:endParaRPr lang="en-US"/>
          </a:p>
          <a:p>
            <a:pPr eaLnBrk="1" hangingPunct="1"/>
            <a:r>
              <a:rPr lang="en-US"/>
              <a:t>You can rename a branch ID. To do this, right-click the branch and select Rename.</a:t>
            </a:r>
          </a:p>
          <a:p>
            <a:pPr eaLnBrk="1" hangingPunct="1"/>
            <a:endParaRPr lang="en-US"/>
          </a:p>
        </p:txBody>
      </p:sp>
    </p:spTree>
    <p:extLst>
      <p:ext uri="{BB962C8B-B14F-4D97-AF65-F5344CB8AC3E}">
        <p14:creationId xmlns:p14="http://schemas.microsoft.com/office/powerpoint/2010/main" val="4022747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DF993832-3FE7-4C17-995B-9245363A90C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42000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E9A9D6EE-714D-4E93-89CA-0D1BF5ABC1A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branch condition is expressed as a simple boolean expression in the Condition field.</a:t>
            </a:r>
          </a:p>
          <a:p>
            <a:pPr eaLnBrk="1" hangingPunct="1"/>
            <a:r>
              <a:rPr lang="en-US"/>
              <a:t>Every auto step has one "default" go branch, which is created when step is created. The workflow engine evaluates go branches in the order that they are listed in the Outline view, and selects the first one that has a true condition. The last go branch (called the default branch) cannot have a condition because it is always used if none of the branches above it has a true condition.</a:t>
            </a:r>
          </a:p>
          <a:p>
            <a:pPr eaLnBrk="1" hangingPunct="1"/>
            <a:endParaRPr lang="en-US"/>
          </a:p>
          <a:p>
            <a:pPr eaLnBrk="1" hangingPunct="1"/>
            <a:endParaRPr lang="en-US"/>
          </a:p>
          <a:p>
            <a:pPr eaLnBrk="1" hangingPunct="1"/>
            <a:endParaRPr lang="en-US"/>
          </a:p>
        </p:txBody>
      </p:sp>
    </p:spTree>
    <p:extLst>
      <p:ext uri="{BB962C8B-B14F-4D97-AF65-F5344CB8AC3E}">
        <p14:creationId xmlns:p14="http://schemas.microsoft.com/office/powerpoint/2010/main" val="1270639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DE8FACF9-71CE-4067-88AB-FEC47D22F01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You can reorder branches by right-clicking the branch and selecting "Move Up" or "Move Down". (Either option may not be visible if the branch is the first or the last.)</a:t>
            </a:r>
          </a:p>
          <a:p>
            <a:pPr eaLnBrk="1" hangingPunct="1"/>
            <a:r>
              <a:rPr lang="en-US" dirty="0"/>
              <a:t>If a step has more than one go branch, you should make sure that the default go branch (that is, the branch that has no condition) is the last go branch listed for the step in the Outline view. The workflow editor does not enforce this rule, but you will get a compile error when you attempt to load the workflow engine if a workflow violates the rule. To detect errors such as this, you should verify your workflows periodically. </a:t>
            </a:r>
          </a:p>
        </p:txBody>
      </p:sp>
    </p:spTree>
    <p:extLst>
      <p:ext uri="{BB962C8B-B14F-4D97-AF65-F5344CB8AC3E}">
        <p14:creationId xmlns:p14="http://schemas.microsoft.com/office/powerpoint/2010/main" val="3726905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A9B910CB-520E-47F3-BDEF-AFDCE14C310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20035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BD50C78A-91B6-4B81-8D00-E80AC1532B1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01796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21D08919-D22A-4714-9CA1-1245E553D7E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CheckOnInquiry step has two possible next steps: WaitBeforeInquiry and DownloadReport. If the status value equals either pending or error, then the next step is WaitBeforeInquiry. (If neither condition is true, then the workflow advances to the DownloadReport step.) However, there are separate branches for each condition. This could be because:</a:t>
            </a:r>
          </a:p>
          <a:p>
            <a:pPr lvl="1" eaLnBrk="1" hangingPunct="1"/>
            <a:r>
              <a:rPr lang="en-US"/>
              <a:t>When reviewing the workflow detail, an administrator may want to know whether the status was "pending" or "error". The workflow detail shows the steps were executed and the branches that were traversed.</a:t>
            </a:r>
          </a:p>
          <a:p>
            <a:pPr lvl="1" eaLnBrk="1" hangingPunct="1"/>
            <a:r>
              <a:rPr lang="en-US"/>
              <a:t>There is one branch execution script to execute if the status is pending, and a different branch execution script to execute if the status is error.</a:t>
            </a:r>
          </a:p>
          <a:p>
            <a:pPr eaLnBrk="1" hangingPunct="1"/>
            <a:r>
              <a:rPr lang="en-US"/>
              <a:t>When you create a branch, you typically do not need to explicitly provide an ID. The workflow editor uses the destination step as the ID. However, if you have more than one branch with the same initial and next steps, then you must explicitly specify a branch ID for each branch after the first.</a:t>
            </a:r>
          </a:p>
        </p:txBody>
      </p:sp>
    </p:spTree>
    <p:extLst>
      <p:ext uri="{BB962C8B-B14F-4D97-AF65-F5344CB8AC3E}">
        <p14:creationId xmlns:p14="http://schemas.microsoft.com/office/powerpoint/2010/main" val="332786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82523079-76CB-4503-B4B2-3E81ADBDE20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50425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65CA7A78-30C3-4131-9A37-23950064AB4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Start element:</a:t>
            </a:r>
          </a:p>
          <a:p>
            <a:pPr lvl="1" eaLnBrk="1" hangingPunct="1"/>
            <a:r>
              <a:rPr lang="en-US"/>
              <a:t>Specifies which step is the first step. (The first step can be an auto step, manual step, activity step, or outcome. However, any workflow process that has an outcome as a first step will end immediately after it starts.)</a:t>
            </a:r>
          </a:p>
          <a:p>
            <a:pPr lvl="1" eaLnBrk="1" hangingPunct="1"/>
            <a:r>
              <a:rPr lang="en-US"/>
              <a:t>Specifies any code that should be executed at the beginning of the workflow. (This would typically be initialization code that the workflow requires.)</a:t>
            </a:r>
          </a:p>
          <a:p>
            <a:pPr eaLnBrk="1" hangingPunct="1"/>
            <a:r>
              <a:rPr lang="en-US"/>
              <a:t>To access the Start element, simply click the Start element in the Outline view.</a:t>
            </a:r>
          </a:p>
          <a:p>
            <a:pPr eaLnBrk="1" hangingPunct="1"/>
            <a:endParaRPr lang="en-US"/>
          </a:p>
        </p:txBody>
      </p:sp>
    </p:spTree>
    <p:extLst>
      <p:ext uri="{BB962C8B-B14F-4D97-AF65-F5344CB8AC3E}">
        <p14:creationId xmlns:p14="http://schemas.microsoft.com/office/powerpoint/2010/main" val="957351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DDE9EEBD-1612-4A52-848B-932DD6B906C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9545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BF8CB714-BA13-4327-923E-4C060AB1C2A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Finish is the one element in the workflow that has no visual representation in the canvas.</a:t>
            </a:r>
          </a:p>
          <a:p>
            <a:pPr eaLnBrk="1" hangingPunct="1"/>
            <a:r>
              <a:rPr lang="en-US"/>
              <a:t>To access the Finish element, click the Finish element in the Outline view.</a:t>
            </a:r>
          </a:p>
          <a:p>
            <a:pPr eaLnBrk="1" hangingPunct="1"/>
            <a:endParaRPr lang="en-US"/>
          </a:p>
        </p:txBody>
      </p:sp>
    </p:spTree>
    <p:extLst>
      <p:ext uri="{BB962C8B-B14F-4D97-AF65-F5344CB8AC3E}">
        <p14:creationId xmlns:p14="http://schemas.microsoft.com/office/powerpoint/2010/main" val="3803470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0C5F1F94-8C8D-46AB-97EA-D69395C96D8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03777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9CD6C7D4-A0F0-4D67-A3A8-F4F2B24F581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Within an activity step, you specify one or more activities. You can use the standard AutoAssign method to assign activities that your workflow creates.</a:t>
            </a:r>
          </a:p>
        </p:txBody>
      </p:sp>
    </p:spTree>
    <p:extLst>
      <p:ext uri="{BB962C8B-B14F-4D97-AF65-F5344CB8AC3E}">
        <p14:creationId xmlns:p14="http://schemas.microsoft.com/office/powerpoint/2010/main" val="2674085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C201219E-5B10-47AC-9294-6E1C05B369A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you create an activity step, you must specify the pattern for the first (and possibly only) blocking activity generated by the step.</a:t>
            </a:r>
          </a:p>
          <a:p>
            <a:pPr eaLnBrk="1" hangingPunct="1"/>
            <a:r>
              <a:rPr lang="en-US"/>
              <a:t>The BillingCenter base application workflows do not have activity steps, but you can add activity steps to any workflow type.</a:t>
            </a:r>
          </a:p>
          <a:p>
            <a:pPr eaLnBrk="1" hangingPunct="1"/>
            <a:endParaRPr lang="en-US"/>
          </a:p>
        </p:txBody>
      </p:sp>
    </p:spTree>
    <p:extLst>
      <p:ext uri="{BB962C8B-B14F-4D97-AF65-F5344CB8AC3E}">
        <p14:creationId xmlns:p14="http://schemas.microsoft.com/office/powerpoint/2010/main" val="567970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E2D0C3CF-DEDC-40EB-92D1-D60712FA90A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You can initialize activity fields in the </a:t>
            </a:r>
            <a:r>
              <a:rPr lang="en-US" dirty="0" err="1"/>
              <a:t>Init</a:t>
            </a:r>
            <a:r>
              <a:rPr lang="en-US" dirty="0"/>
              <a:t> field on the Activities tab.</a:t>
            </a:r>
          </a:p>
          <a:p>
            <a:pPr eaLnBrk="1" hangingPunct="1"/>
            <a:endParaRPr lang="en-US" dirty="0"/>
          </a:p>
        </p:txBody>
      </p:sp>
    </p:spTree>
    <p:extLst>
      <p:ext uri="{BB962C8B-B14F-4D97-AF65-F5344CB8AC3E}">
        <p14:creationId xmlns:p14="http://schemas.microsoft.com/office/powerpoint/2010/main" val="59732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45187FFC-E2DB-4A9E-BF5B-A30ACD9B433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22788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243AC23E-4A38-42AA-8F92-6F0085F924F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activity step can have any combination of branches: go, timeout, and trigger. </a:t>
            </a:r>
          </a:p>
          <a:p>
            <a:pPr eaLnBrk="1" hangingPunct="1"/>
            <a:r>
              <a:rPr lang="en-US"/>
              <a:t>In the example, the AcctRepApproval activity step has only go branches. When the last open blocking activity is closed, the go branches are evaluated in the order that they appear in the Outline tab. The workflow advances down the first true branch. Note that because the Denied go branch is the default branch, it cannot have a condition. So, if the ApproveAccount branch fails, the Denied branch is taken.</a:t>
            </a:r>
          </a:p>
          <a:p>
            <a:pPr eaLnBrk="1" hangingPunct="1"/>
            <a:endParaRPr lang="en-US"/>
          </a:p>
        </p:txBody>
      </p:sp>
    </p:spTree>
    <p:extLst>
      <p:ext uri="{BB962C8B-B14F-4D97-AF65-F5344CB8AC3E}">
        <p14:creationId xmlns:p14="http://schemas.microsoft.com/office/powerpoint/2010/main" val="3098409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5183B4DB-A1E1-473F-9514-75C7E54367C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activity step has the advantage of not requiring any code to test whether the activity has been completed.</a:t>
            </a:r>
          </a:p>
          <a:p>
            <a:r>
              <a:rPr lang="en-US"/>
              <a:t>The Workflow engine creates each defined activity as it enters the step. (This occurs immediately after the Workflow engine executes the Enter Script block, if there is one.) The activity is available on all steps.</a:t>
            </a:r>
          </a:p>
          <a:p>
            <a:r>
              <a:rPr lang="en-US"/>
              <a:t>The only difference between an activity and a notification within a workflow is that an activity pauses the workflow until all the activities in the step terminate. A notification does not block the workflow from continuing.</a:t>
            </a:r>
          </a:p>
          <a:p>
            <a:r>
              <a:rPr lang="en-US"/>
              <a:t>If more than one activity exists on an activity step, then the Workflow engine generates all of them immediately after the Enter block (along with any events or notifications). The step then waits for all of the activities to terminate. An activity step can also contain timeout and trigger branches. In this case, if a timeout or a trigger on the step occurs, then the workflow does not wait for all the activities to complete before leaving the step.</a:t>
            </a:r>
          </a:p>
          <a:p>
            <a:pPr eaLnBrk="1" hangingPunct="1"/>
            <a:endParaRPr lang="en-US"/>
          </a:p>
        </p:txBody>
      </p:sp>
    </p:spTree>
    <p:extLst>
      <p:ext uri="{BB962C8B-B14F-4D97-AF65-F5344CB8AC3E}">
        <p14:creationId xmlns:p14="http://schemas.microsoft.com/office/powerpoint/2010/main" val="901683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41AE1FC4-8F9A-4951-870D-912B0A04775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blocking activity appears in the assigned owner's desktop activity list along with non-workflow activities.</a:t>
            </a:r>
          </a:p>
          <a:p>
            <a:pPr eaLnBrk="1" hangingPunct="1"/>
            <a:r>
              <a:rPr lang="en-US"/>
              <a:t>The administrator’s Workflow Detail screen lists the all currently open blocking activities.</a:t>
            </a:r>
          </a:p>
          <a:p>
            <a:pPr eaLnBrk="1" hangingPunct="1"/>
            <a:endParaRPr lang="en-US"/>
          </a:p>
        </p:txBody>
      </p:sp>
    </p:spTree>
    <p:extLst>
      <p:ext uri="{BB962C8B-B14F-4D97-AF65-F5344CB8AC3E}">
        <p14:creationId xmlns:p14="http://schemas.microsoft.com/office/powerpoint/2010/main" val="620258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7E9F4260-FC83-4A05-8FB9-0B1137F3904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65458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FBFD898F-D24A-4794-836B-8A3D2F7F727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79722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you create a timeout, you must specify either a Time Delta value or a Time Absolute value. You cannot specify both in the same timeout. In the example, the step is a manual step. You can also add a timeout branch to an activity step.</a:t>
            </a:r>
          </a:p>
          <a:p>
            <a:pPr eaLnBrk="1" hangingPunct="1"/>
            <a:endParaRPr lang="en-US"/>
          </a:p>
        </p:txBody>
      </p:sp>
      <p:sp>
        <p:nvSpPr>
          <p:cNvPr id="942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421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68FCBE8F-5443-43DD-B5D2-059F4CA2961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845480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b="1" dirty="0"/>
              <a:t>Time delta</a:t>
            </a:r>
          </a:p>
          <a:p>
            <a:pPr eaLnBrk="1" hangingPunct="1">
              <a:defRPr/>
            </a:pPr>
            <a:r>
              <a:rPr lang="en-US" dirty="0"/>
              <a:t>Use the following syntax for specifying the length of time in the Time Delta field:</a:t>
            </a:r>
          </a:p>
          <a:p>
            <a:pPr lvl="1" eaLnBrk="1" hangingPunct="1">
              <a:defRPr/>
            </a:pPr>
            <a:r>
              <a:rPr lang="en-US" i="1" dirty="0"/>
              <a:t>X</a:t>
            </a:r>
            <a:r>
              <a:rPr lang="en-US" dirty="0"/>
              <a:t>d - </a:t>
            </a:r>
            <a:r>
              <a:rPr lang="en-US" i="1" dirty="0"/>
              <a:t>X</a:t>
            </a:r>
            <a:r>
              <a:rPr lang="en-US" dirty="0"/>
              <a:t> days</a:t>
            </a:r>
          </a:p>
          <a:p>
            <a:pPr lvl="1" eaLnBrk="1" hangingPunct="1">
              <a:defRPr/>
            </a:pPr>
            <a:r>
              <a:rPr lang="en-US" i="1" dirty="0"/>
              <a:t>X</a:t>
            </a:r>
            <a:r>
              <a:rPr lang="en-US" dirty="0"/>
              <a:t>h - </a:t>
            </a:r>
            <a:r>
              <a:rPr lang="en-US" i="1" dirty="0"/>
              <a:t>X</a:t>
            </a:r>
            <a:r>
              <a:rPr lang="en-US" dirty="0"/>
              <a:t> hours</a:t>
            </a:r>
          </a:p>
          <a:p>
            <a:pPr lvl="1" eaLnBrk="1" hangingPunct="1">
              <a:defRPr/>
            </a:pPr>
            <a:r>
              <a:rPr lang="en-US" i="1" dirty="0"/>
              <a:t>X</a:t>
            </a:r>
            <a:r>
              <a:rPr lang="en-US" dirty="0"/>
              <a:t>m - </a:t>
            </a:r>
            <a:r>
              <a:rPr lang="en-US" i="1" dirty="0"/>
              <a:t>X</a:t>
            </a:r>
            <a:r>
              <a:rPr lang="en-US" dirty="0"/>
              <a:t> minutes</a:t>
            </a:r>
          </a:p>
          <a:p>
            <a:pPr lvl="1" eaLnBrk="1" hangingPunct="1">
              <a:defRPr/>
            </a:pPr>
            <a:r>
              <a:rPr lang="en-US" i="1" dirty="0"/>
              <a:t>X</a:t>
            </a:r>
            <a:r>
              <a:rPr lang="en-US" dirty="0"/>
              <a:t>s - </a:t>
            </a:r>
            <a:r>
              <a:rPr lang="en-US" i="1" dirty="0"/>
              <a:t>X</a:t>
            </a:r>
            <a:r>
              <a:rPr lang="en-US" dirty="0"/>
              <a:t> seconds</a:t>
            </a:r>
          </a:p>
          <a:p>
            <a:pPr lvl="1" eaLnBrk="1" hangingPunct="1">
              <a:buFontTx/>
              <a:buNone/>
              <a:defRPr/>
            </a:pPr>
            <a:r>
              <a:rPr lang="en-US" dirty="0"/>
              <a:t>...where </a:t>
            </a:r>
            <a:r>
              <a:rPr lang="en-US" i="1" dirty="0"/>
              <a:t>X</a:t>
            </a:r>
            <a:r>
              <a:rPr lang="en-US" dirty="0"/>
              <a:t> is an integer value.</a:t>
            </a:r>
          </a:p>
          <a:p>
            <a:pPr eaLnBrk="1" hangingPunct="1">
              <a:defRPr/>
            </a:pPr>
            <a:r>
              <a:rPr lang="en-US" dirty="0"/>
              <a:t>You can use more than one unit of time when specifying the Time Delta. 90 minutes could be specified as 90m or as 1h30m. The screenshot above shows a delta time of 2 days, 5 hours, 3 minutes, and 15 seconds.</a:t>
            </a:r>
          </a:p>
          <a:p>
            <a:pPr eaLnBrk="1" hangingPunct="1">
              <a:defRPr/>
            </a:pPr>
            <a:r>
              <a:rPr lang="en-US" dirty="0"/>
              <a:t>The integer values of a time may be negative. For example "-30s" is negative 30 seconds (which could be used in the expression "1d-1h" to represent 23 hours).</a:t>
            </a:r>
          </a:p>
          <a:p>
            <a:pPr eaLnBrk="1" hangingPunct="1">
              <a:defRPr/>
            </a:pPr>
            <a:r>
              <a:rPr lang="en-US" b="1" dirty="0"/>
              <a:t>Time absolute</a:t>
            </a:r>
          </a:p>
          <a:p>
            <a:pPr eaLnBrk="1" hangingPunct="1">
              <a:defRPr/>
            </a:pPr>
            <a:r>
              <a:rPr lang="en-US" dirty="0"/>
              <a:t>A timeout can be set to an "absolute" time. The field specifies the time at which execution should continue to the next step. This value can be a date value stored in one of the objects available to the workflow, or it could be the result of a calculation using one of those values. (In the example above, the Account object has an EnteredDelinquencyDate field, and the time specified is 15 days after the value of this field.)</a:t>
            </a:r>
          </a:p>
          <a:p>
            <a:pPr eaLnBrk="1" hangingPunct="1">
              <a:defRPr/>
            </a:pPr>
            <a:r>
              <a:rPr lang="en-US" dirty="0"/>
              <a:t>The absolute time can be expressed as a date value or as a datetime value (if it is relevant to tie time of day to the continuation of the step).</a:t>
            </a:r>
          </a:p>
          <a:p>
            <a:pPr eaLnBrk="1" hangingPunct="1">
              <a:defRPr/>
            </a:pPr>
            <a:r>
              <a:rPr lang="en-US" dirty="0"/>
              <a:t>If the absolute date has already passed when the step has completed execution, then execution continues immediately with the next step.</a:t>
            </a:r>
          </a:p>
          <a:p>
            <a:pPr eaLnBrk="1" hangingPunct="1">
              <a:defRPr/>
            </a:pPr>
            <a:r>
              <a:rPr lang="en-US" dirty="0"/>
              <a:t>Do not use the current time in a Time Absolute expression. Time Absolute is re-evaluated each time the workflow engine checks the timeout. An expression such as "gw.api.util.DateUtil.addDays(Libraries.Date.currentDate(), 1)" will never be reached, because today will never be tomorrow.</a:t>
            </a:r>
          </a:p>
          <a:p>
            <a:pPr eaLnBrk="1" hangingPunct="1">
              <a:defRPr/>
            </a:pPr>
            <a:endParaRPr lang="en-US" dirty="0"/>
          </a:p>
          <a:p>
            <a:pPr eaLnBrk="1" hangingPunct="1">
              <a:defRPr/>
            </a:pPr>
            <a:endParaRPr lang="en-US" dirty="0"/>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52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7EACF055-E4B1-4B69-9B3D-67207370ABC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925452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2C60D11D-69DA-4C5A-A04D-50C6B15D9A8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8480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AA7A307E-807B-407D-AD23-79C1F524C95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Manage Workflows screen displays information for one or more workflows. From this screen, you can force the workflow to advance down a specific Timeout branch.</a:t>
            </a:r>
          </a:p>
          <a:p>
            <a:endParaRPr lang="en-US"/>
          </a:p>
          <a:p>
            <a:r>
              <a:rPr lang="en-US"/>
              <a:t>After step 3, BillingCenter displays a confirmation message such as "Executed Set Timeout against 2 applicable workflows".</a:t>
            </a:r>
          </a:p>
        </p:txBody>
      </p:sp>
    </p:spTree>
    <p:extLst>
      <p:ext uri="{BB962C8B-B14F-4D97-AF65-F5344CB8AC3E}">
        <p14:creationId xmlns:p14="http://schemas.microsoft.com/office/powerpoint/2010/main" val="3640770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83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E9EEBDBA-402C-4287-98FF-2AC520292DF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8308" name="Rectangle 2"/>
          <p:cNvSpPr>
            <a:spLocks noGrp="1" noRot="1" noChangeAspect="1" noChangeArrowheads="1" noTextEdit="1"/>
          </p:cNvSpPr>
          <p:nvPr>
            <p:ph type="sldImg"/>
          </p:nvPr>
        </p:nvSpPr>
        <p:spPr>
          <a:ln/>
        </p:spPr>
      </p:sp>
      <p:sp>
        <p:nvSpPr>
          <p:cNvPr id="3875843" name="Rectangle 3"/>
          <p:cNvSpPr>
            <a:spLocks noGrp="1" noChangeArrowheads="1"/>
          </p:cNvSpPr>
          <p:nvPr>
            <p:ph type="body" idx="1"/>
          </p:nvPr>
        </p:nvSpPr>
        <p:spPr/>
        <p:txBody>
          <a:bodyPr/>
          <a:lstStyle/>
          <a:p>
            <a:pPr indent="-114300">
              <a:defRPr/>
            </a:pPr>
            <a:r>
              <a:rPr lang="en-US" dirty="0"/>
              <a:t>Running the Workflow Writer batch process essentially wakes up the workflow engine to look at the clock after you’ve advanced the time.</a:t>
            </a:r>
          </a:p>
          <a:p>
            <a:pPr lvl="1">
              <a:defRPr/>
            </a:pPr>
            <a:endParaRPr lang="en-US" dirty="0"/>
          </a:p>
          <a:p>
            <a:pPr>
              <a:defRPr/>
            </a:pPr>
            <a:endParaRPr lang="en-US" dirty="0"/>
          </a:p>
        </p:txBody>
      </p:sp>
    </p:spTree>
    <p:extLst>
      <p:ext uri="{BB962C8B-B14F-4D97-AF65-F5344CB8AC3E}">
        <p14:creationId xmlns:p14="http://schemas.microsoft.com/office/powerpoint/2010/main" val="348544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9C62423B-CF17-4D3C-A56B-5D651DA29F2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Each step type has specific behaviors.</a:t>
            </a:r>
          </a:p>
          <a:p>
            <a:pPr lvl="1" eaLnBrk="1" hangingPunct="1"/>
            <a:r>
              <a:rPr lang="en-US" dirty="0"/>
              <a:t>An </a:t>
            </a:r>
            <a:r>
              <a:rPr lang="en-US" b="1" dirty="0"/>
              <a:t>auto step</a:t>
            </a:r>
            <a:r>
              <a:rPr lang="en-US" dirty="0"/>
              <a:t> is a step that accomplishes one portion of the workflow process, and then execution immediately continues on to some other step. All steps, including auto steps, accomplish their work by executing </a:t>
            </a:r>
            <a:r>
              <a:rPr lang="en-US" dirty="0" err="1"/>
              <a:t>Gosu</a:t>
            </a:r>
            <a:r>
              <a:rPr lang="en-US" dirty="0"/>
              <a:t> code, which may involve objects inherently available to the workflow, rule sets, and/or </a:t>
            </a:r>
            <a:r>
              <a:rPr lang="en-US" dirty="0" err="1"/>
              <a:t>Gosu</a:t>
            </a:r>
            <a:r>
              <a:rPr lang="en-US" dirty="0"/>
              <a:t> classes.</a:t>
            </a:r>
          </a:p>
          <a:p>
            <a:pPr lvl="1" eaLnBrk="1" hangingPunct="1"/>
            <a:r>
              <a:rPr lang="en-US" dirty="0"/>
              <a:t>An </a:t>
            </a:r>
            <a:r>
              <a:rPr lang="en-US" b="1" dirty="0"/>
              <a:t>manual step</a:t>
            </a:r>
            <a:r>
              <a:rPr lang="en-US" dirty="0"/>
              <a:t> is a step that accomplishes one portion of the workflow process, but execution is suspended until one of the following occurs: (1) A certain period of time elapses, or (2) something external to the workflow process (such as the user clicking a button) executes a trigger that resumes the workflow.</a:t>
            </a:r>
          </a:p>
          <a:p>
            <a:pPr lvl="1" eaLnBrk="1" hangingPunct="1"/>
            <a:r>
              <a:rPr lang="en-US" dirty="0"/>
              <a:t>An </a:t>
            </a:r>
            <a:r>
              <a:rPr lang="en-US" b="1" dirty="0"/>
              <a:t>activity step</a:t>
            </a:r>
            <a:r>
              <a:rPr lang="en-US" dirty="0"/>
              <a:t> is an element that can create blocking activities. These activities can be assigned to users within the activity step code itself, or normal activity assignment rules can be invoked. Execution proceeds when all of the blocking activities generated by this step have been completed. However, if the activity step has a trigger or timeout branch, execution may proceed before the blocking activities have been completed.</a:t>
            </a:r>
          </a:p>
          <a:p>
            <a:pPr eaLnBrk="1" hangingPunct="1"/>
            <a:r>
              <a:rPr lang="en-US" dirty="0"/>
              <a:t>Note: Message steps are not covered in this course.</a:t>
            </a:r>
          </a:p>
          <a:p>
            <a:pPr eaLnBrk="1" hangingPunct="1"/>
            <a:endParaRPr lang="en-US" dirty="0"/>
          </a:p>
          <a:p>
            <a:pPr eaLnBrk="1" hangingPunct="1"/>
            <a:endParaRPr lang="en-US" dirty="0"/>
          </a:p>
        </p:txBody>
      </p:sp>
    </p:spTree>
    <p:extLst>
      <p:ext uri="{BB962C8B-B14F-4D97-AF65-F5344CB8AC3E}">
        <p14:creationId xmlns:p14="http://schemas.microsoft.com/office/powerpoint/2010/main" val="3594977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93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49B99548-4754-4908-BCA7-FA9807468C2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82172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03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AAF276F9-1A1B-489B-8DCD-6B00B301E3E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 trigger does nothing until it is explicitly invoked from outside of the workflow. Once invoked, execution proceeds to the trigger's next step.</a:t>
            </a:r>
          </a:p>
          <a:p>
            <a:endParaRPr lang="en-US"/>
          </a:p>
          <a:p>
            <a:r>
              <a:rPr lang="en-US" b="1"/>
              <a:t>The Example Workflow</a:t>
            </a:r>
          </a:p>
          <a:p>
            <a:r>
              <a:rPr lang="en-US"/>
              <a:t>The diagram above is a partial drawing of a simple workflow for a business process in which an account is upgraded to premium status. (This workflow does not represent any real out-of-box workflow and is used here solely for instructional purposes.)</a:t>
            </a:r>
          </a:p>
          <a:p>
            <a:r>
              <a:rPr lang="en-US"/>
              <a:t>In the workflow, the Manual Review step has a trigger tied to a "Review Complete" button on the user interface. When the button is clicked, the associated trigger is executed and the workflow continues on to the Get History step.</a:t>
            </a:r>
          </a:p>
        </p:txBody>
      </p:sp>
    </p:spTree>
    <p:extLst>
      <p:ext uri="{BB962C8B-B14F-4D97-AF65-F5344CB8AC3E}">
        <p14:creationId xmlns:p14="http://schemas.microsoft.com/office/powerpoint/2010/main" val="3271372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13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DF629E65-4B37-4099-846E-D016D50EB52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None of the agency bill workflows in the base application use triggers. For that reason, all the trigger examples in this lesson are from delinquency workflows.</a:t>
            </a:r>
          </a:p>
        </p:txBody>
      </p:sp>
    </p:spTree>
    <p:extLst>
      <p:ext uri="{BB962C8B-B14F-4D97-AF65-F5344CB8AC3E}">
        <p14:creationId xmlns:p14="http://schemas.microsoft.com/office/powerpoint/2010/main" val="1458325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4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4252E03C-ACC1-4535-8B60-E7654F2A715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Note: ExitDelinquency is a trigger key in the BillingCenter base configuration.</a:t>
            </a:r>
          </a:p>
        </p:txBody>
      </p:sp>
    </p:spTree>
    <p:extLst>
      <p:ext uri="{BB962C8B-B14F-4D97-AF65-F5344CB8AC3E}">
        <p14:creationId xmlns:p14="http://schemas.microsoft.com/office/powerpoint/2010/main" val="2993082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34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672563B2-18F8-4296-8EBA-6020931825D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Trigger codes that are already</a:t>
            </a:r>
            <a:r>
              <a:rPr lang="en-US" baseline="0"/>
              <a:t> used by the step are hidden to avoid duplicate triggers.</a:t>
            </a:r>
            <a:endParaRPr lang="en-US"/>
          </a:p>
        </p:txBody>
      </p:sp>
    </p:spTree>
    <p:extLst>
      <p:ext uri="{BB962C8B-B14F-4D97-AF65-F5344CB8AC3E}">
        <p14:creationId xmlns:p14="http://schemas.microsoft.com/office/powerpoint/2010/main" val="4236707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44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B77E335F-86C6-4F77-A112-323A995ED1F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code example in the slide is found in DelinquencyProcessExt.gsx.</a:t>
            </a:r>
          </a:p>
          <a:p>
            <a:r>
              <a:rPr lang="en-US"/>
              <a:t>You can invoke a trigger from a rule, a class, or a PCF. The example in the slide is appropriate for rules and classes but not for PCFs. The next slide shows how to invoke a trigger from a PCF.</a:t>
            </a:r>
          </a:p>
          <a:p>
            <a:r>
              <a:rPr lang="en-US"/>
              <a:t>Line 116 above could be written either as:</a:t>
            </a:r>
          </a:p>
          <a:p>
            <a:pPr lvl="1">
              <a:buFontTx/>
              <a:buNone/>
            </a:pPr>
            <a:r>
              <a:rPr lang="en-US"/>
              <a:t>this.invokeTrigger( typekey.WorkflowTriggerKey.TC_EXITDELINQUENCY );</a:t>
            </a:r>
          </a:p>
          <a:p>
            <a:pPr lvl="2">
              <a:buFontTx/>
              <a:buNone/>
            </a:pPr>
            <a:r>
              <a:rPr lang="en-US"/>
              <a:t>or</a:t>
            </a:r>
          </a:p>
          <a:p>
            <a:pPr lvl="1">
              <a:buFontTx/>
              <a:buNone/>
            </a:pPr>
            <a:r>
              <a:rPr lang="en-US"/>
              <a:t>this.invokeTrigger( "ExitDelinquency");</a:t>
            </a:r>
          </a:p>
          <a:p>
            <a:r>
              <a:rPr lang="en-US"/>
              <a:t>The first method references the typecode by its internal name. The second method references the typecode by its localized name. If a given typecode is configured for only one locale, the two are identical. However, if a typecode is configured for multiple locales, then code references to the localized name can have unpredictable behavior.</a:t>
            </a:r>
          </a:p>
          <a:p>
            <a:r>
              <a:rPr lang="en-US"/>
              <a:t>The WorkflowTriggerKey typelist is used only by developers, so it is unlikely that localization would ever pose a problem. However, the general best practice is to reference all typecodes by their internal names. </a:t>
            </a:r>
          </a:p>
        </p:txBody>
      </p:sp>
    </p:spTree>
    <p:extLst>
      <p:ext uri="{BB962C8B-B14F-4D97-AF65-F5344CB8AC3E}">
        <p14:creationId xmlns:p14="http://schemas.microsoft.com/office/powerpoint/2010/main" val="16972283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54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23720050-B20C-4ED1-BD6B-85439DC0252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5476" name="Rectangle 2"/>
          <p:cNvSpPr>
            <a:spLocks noGrp="1" noRot="1" noChangeAspect="1" noChangeArrowheads="1" noTextEdit="1"/>
          </p:cNvSpPr>
          <p:nvPr>
            <p:ph type="sldImg"/>
          </p:nvPr>
        </p:nvSpPr>
        <p:spPr>
          <a:ln/>
        </p:spPr>
      </p:sp>
      <p:sp>
        <p:nvSpPr>
          <p:cNvPr id="1054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To invoke a trigger from a PCF element, you need to commit the action after the trigger is invoked. Without the commit, the action is never performed. Note: The WriteOff button does not exist in the base application and is shown here to demonstrate the use of &lt;processObject&gt;.invokeTrigger() in a PCF. The Account entity has been extended with an arraykey called “CustomAccounts_Ext” because an account can have any number of workflows. In the example, the code looks for a workflow with the subtype CustomAccount. </a:t>
            </a:r>
          </a:p>
        </p:txBody>
      </p:sp>
    </p:spTree>
    <p:extLst>
      <p:ext uri="{BB962C8B-B14F-4D97-AF65-F5344CB8AC3E}">
        <p14:creationId xmlns:p14="http://schemas.microsoft.com/office/powerpoint/2010/main" val="42521821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64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1C3A2F60-7F43-433D-970B-3A41C73C9CC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599220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75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0E3F6799-4DC2-4B34-8706-7804984E78B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manual step must have at least one timeout or trigger. However, a manual step can have any combination of timeouts and triggers.</a:t>
            </a:r>
          </a:p>
          <a:p>
            <a:pPr eaLnBrk="1" hangingPunct="1"/>
            <a:r>
              <a:rPr lang="en-US" b="1"/>
              <a:t>Example 1: Multiple Triggers</a:t>
            </a:r>
          </a:p>
          <a:p>
            <a:pPr eaLnBrk="1" hangingPunct="1"/>
            <a:r>
              <a:rPr lang="en-US"/>
              <a:t>A manual step can have two (or more) triggers when there are two or more external actions, each of which advances the workflow in a different direction. The example above is from a hypothetical payment workflow. When the payment is at the "Fraud Evaluation" step, it must be reviewed by a user. The user could click an Escalate button (which advances the workflow to the "Assign to SIU" step) or the user could click an Approve Payment button (which advances the workflow to the "Process Payment" step). The workflow will not advance until one of the two buttons is clicked.</a:t>
            </a:r>
          </a:p>
          <a:p>
            <a:pPr eaLnBrk="1" hangingPunct="1"/>
            <a:r>
              <a:rPr lang="en-US" b="1"/>
              <a:t>Example 2: Combination of a Trigger and Timeout</a:t>
            </a:r>
          </a:p>
          <a:p>
            <a:pPr eaLnBrk="1" hangingPunct="1"/>
            <a:r>
              <a:rPr lang="en-US"/>
              <a:t>A manual step can have a trigger and a timeout. This is typical when there is an action from a user or external system which could advance the workflow in one direction, but if no intervention occurs then the workflow eventually advances in another direction. The example above is from a hypothetical litigation workflow. After the "Legal Consultation" step, a user could click the "Withdraw" button, which advances the workflow to the "Escalate to Management" step. However, if the user does not click this button within the next 48 hours, then the workflow automatically advances to the "File Lawsuit" button.</a:t>
            </a:r>
          </a:p>
          <a:p>
            <a:pPr eaLnBrk="1" hangingPunct="1"/>
            <a:r>
              <a:rPr lang="en-US" b="1"/>
              <a:t>Multiple Timeouts</a:t>
            </a:r>
          </a:p>
          <a:p>
            <a:pPr eaLnBrk="1" hangingPunct="1"/>
            <a:r>
              <a:rPr lang="en-US"/>
              <a:t>Theoretically, a manual step can have two or more timeouts. This would be necessary only if there are two or more timeframes, each of which is defined in a different way and either of which could come first. In practice, there are very few business scenarios where two timeouts are needed to enforce the requirements. But technologically, this can be done.</a:t>
            </a:r>
          </a:p>
          <a:p>
            <a:pPr eaLnBrk="1" hangingPunct="1"/>
            <a:endParaRPr lang="en-US"/>
          </a:p>
          <a:p>
            <a:pPr eaLnBrk="1" hangingPunct="1"/>
            <a:endParaRPr lang="en-US"/>
          </a:p>
        </p:txBody>
      </p:sp>
    </p:spTree>
    <p:extLst>
      <p:ext uri="{BB962C8B-B14F-4D97-AF65-F5344CB8AC3E}">
        <p14:creationId xmlns:p14="http://schemas.microsoft.com/office/powerpoint/2010/main" val="32005122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85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E4AB964A-F52E-4017-9D70-530D23B0412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8548" name="Rectangle 2"/>
          <p:cNvSpPr>
            <a:spLocks noGrp="1" noRot="1" noChangeAspect="1" noChangeArrowheads="1" noTextEdit="1"/>
          </p:cNvSpPr>
          <p:nvPr>
            <p:ph type="sldImg"/>
          </p:nvPr>
        </p:nvSpPr>
        <p:spPr>
          <a:xfrm>
            <a:off x="-187325" y="630238"/>
            <a:ext cx="7239000" cy="4073525"/>
          </a:xfrm>
          <a:ln/>
        </p:spPr>
      </p:sp>
      <p:sp>
        <p:nvSpPr>
          <p:cNvPr id="1085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94420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63E6B480-9B39-410F-8A8A-E273196A11A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Branches connect steps to each other and to outcome. The allowable branch types depend on the type of step. </a:t>
            </a:r>
          </a:p>
          <a:p>
            <a:pPr eaLnBrk="1" hangingPunct="1"/>
            <a:r>
              <a:rPr lang="en-US" b="1"/>
              <a:t>Auto steps</a:t>
            </a:r>
            <a:r>
              <a:rPr lang="en-US"/>
              <a:t> can have only Go branches, and one Go branch must have no condition. This guarantees that the workflow will not have to wait.</a:t>
            </a:r>
          </a:p>
          <a:p>
            <a:pPr eaLnBrk="1" hangingPunct="1"/>
            <a:r>
              <a:rPr lang="en-US" b="1"/>
              <a:t>Manual steps</a:t>
            </a:r>
            <a:r>
              <a:rPr lang="en-US"/>
              <a:t> can have only timeout and/or trigger branches, so a manual step must wait until a trigger is invoked or a timeout expires. Manual activities are discussed in the next lesson.</a:t>
            </a:r>
          </a:p>
          <a:p>
            <a:pPr eaLnBrk="1" hangingPunct="1"/>
            <a:r>
              <a:rPr lang="en-US" b="1"/>
              <a:t>Activity steps</a:t>
            </a:r>
            <a:r>
              <a:rPr lang="en-US"/>
              <a:t> can have all three types of branches. An activity step must create at least one blocking activity. An activity step waits for something to happen:</a:t>
            </a:r>
          </a:p>
          <a:p>
            <a:pPr lvl="1" eaLnBrk="1" hangingPunct="1"/>
            <a:r>
              <a:rPr lang="en-US"/>
              <a:t>A trigger to be invoked, or</a:t>
            </a:r>
          </a:p>
          <a:p>
            <a:pPr lvl="1" eaLnBrk="1" hangingPunct="1"/>
            <a:r>
              <a:rPr lang="en-US"/>
              <a:t>A timeout to expire, or</a:t>
            </a:r>
          </a:p>
          <a:p>
            <a:pPr lvl="1" eaLnBrk="1" hangingPunct="1"/>
            <a:r>
              <a:rPr lang="en-US"/>
              <a:t>All its blocking activities to be completed</a:t>
            </a:r>
          </a:p>
        </p:txBody>
      </p:sp>
    </p:spTree>
    <p:extLst>
      <p:ext uri="{BB962C8B-B14F-4D97-AF65-F5344CB8AC3E}">
        <p14:creationId xmlns:p14="http://schemas.microsoft.com/office/powerpoint/2010/main" val="20475731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95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E54FB90F-2DB3-4AF8-BA01-1F89C4F66E4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b="1"/>
              <a:t>Answers</a:t>
            </a:r>
          </a:p>
          <a:p>
            <a:pPr marL="190500" indent="-190500" eaLnBrk="1" hangingPunct="1">
              <a:buFontTx/>
              <a:buAutoNum type="arabicPeriod"/>
            </a:pPr>
            <a:r>
              <a:rPr lang="en-US"/>
              <a:t>The order in which the branches are listed in the Outline tab.</a:t>
            </a:r>
          </a:p>
          <a:p>
            <a:pPr marL="190500" indent="-190500" eaLnBrk="1" hangingPunct="1">
              <a:buFontTx/>
              <a:buAutoNum type="arabicPeriod"/>
            </a:pPr>
            <a:r>
              <a:rPr lang="en-US"/>
              <a:t>This can be desirable when you want to track which condition was true when the workflow went from one step to the next, or when you have different branch code to execute even though both branches need to end in the same next step.</a:t>
            </a:r>
          </a:p>
          <a:p>
            <a:pPr marL="190500" indent="-190500" eaLnBrk="1" hangingPunct="1">
              <a:buFontTx/>
              <a:buAutoNum type="arabicPeriod"/>
            </a:pPr>
            <a:r>
              <a:rPr lang="en-US"/>
              <a:t>Activities that are created on the Activities tab are blocking activities and can be created only by activity steps. Notification activities do not halt workflow execution and can be created by any type of workflow step.</a:t>
            </a:r>
          </a:p>
          <a:p>
            <a:pPr marL="190500" indent="-190500" eaLnBrk="1" hangingPunct="1">
              <a:buFontTx/>
              <a:buAutoNum type="arabicPeriod"/>
            </a:pPr>
            <a:r>
              <a:rPr lang="en-US"/>
              <a:t>The value of the First Step field of the Start component </a:t>
            </a:r>
          </a:p>
          <a:p>
            <a:pPr marL="190500" indent="-190500" eaLnBrk="1" hangingPunct="1">
              <a:buFontTx/>
              <a:buAutoNum type="arabicPeriod"/>
            </a:pPr>
            <a:r>
              <a:rPr lang="en-US"/>
              <a:t>Start script, conditions on Asserts, Enter and Exit scripts on steps, Notifications tab, Activities tab, Conditions on branches, Execution code for branches, Finish script</a:t>
            </a:r>
          </a:p>
          <a:p>
            <a:pPr marL="190500" indent="-190500" eaLnBrk="1" hangingPunct="1"/>
            <a:endParaRPr lang="en-US"/>
          </a:p>
        </p:txBody>
      </p:sp>
    </p:spTree>
    <p:extLst>
      <p:ext uri="{BB962C8B-B14F-4D97-AF65-F5344CB8AC3E}">
        <p14:creationId xmlns:p14="http://schemas.microsoft.com/office/powerpoint/2010/main" val="32743139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Configuring Workflow - </a:t>
            </a:r>
            <a:fld id="{211C349A-83C9-44D0-A356-DBEB3FC715F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57</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0355"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3832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5E7F2B35-E902-4B64-B96E-D22C2A0A659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blocking activity suspends the workflow until BillingCenter marks the activity as completed (which includes being approved or rejected), skipped, or canceled. An activity step can create multiple blocking activities. In this case, the step waits until all of the activities have terminated.</a:t>
            </a:r>
          </a:p>
        </p:txBody>
      </p:sp>
    </p:spTree>
    <p:extLst>
      <p:ext uri="{BB962C8B-B14F-4D97-AF65-F5344CB8AC3E}">
        <p14:creationId xmlns:p14="http://schemas.microsoft.com/office/powerpoint/2010/main" val="3035256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FD9A0ADC-26E6-434F-AD9D-58AF5FA5C3E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assert is a condition with an optional message. When the workflow engine begins execution of any step, it first evaluates all the assert conditions. If any are untrue, then the step is not processed any further and an error message is written to the log. Asserts are designed to ensure that the business data is in an appropriate state and to give the workflow an opportunity to discontinue processing gracefully if the data is not in an appropriate state.</a:t>
            </a:r>
          </a:p>
          <a:p>
            <a:pPr eaLnBrk="1" hangingPunct="1"/>
            <a:r>
              <a:rPr lang="en-US"/>
              <a:t>To add a new assert:</a:t>
            </a:r>
          </a:p>
          <a:p>
            <a:pPr marL="650875" lvl="2" indent="-190500" eaLnBrk="1" hangingPunct="1">
              <a:buFontTx/>
              <a:buAutoNum type="arabicPeriod"/>
            </a:pPr>
            <a:r>
              <a:rPr lang="en-US"/>
              <a:t>Click the plus button.</a:t>
            </a:r>
          </a:p>
          <a:p>
            <a:pPr marL="650875" lvl="2" indent="-190500" eaLnBrk="1" hangingPunct="1">
              <a:buFontTx/>
              <a:buAutoNum type="arabicPeriod"/>
            </a:pPr>
            <a:r>
              <a:rPr lang="en-US"/>
              <a:t>Specify the condition in the left field.</a:t>
            </a:r>
          </a:p>
          <a:p>
            <a:pPr marL="650875" lvl="2" indent="-190500" eaLnBrk="1" hangingPunct="1">
              <a:buFontTx/>
              <a:buAutoNum type="arabicPeriod"/>
            </a:pPr>
            <a:r>
              <a:rPr lang="en-US"/>
              <a:t>Optionally specify a message to log if the condition is untrue in the right field.</a:t>
            </a:r>
          </a:p>
          <a:p>
            <a:pPr eaLnBrk="1" hangingPunct="1"/>
            <a:r>
              <a:rPr lang="en-US"/>
              <a:t>To remove an assert, click in one of its fields and then click the X button.</a:t>
            </a:r>
          </a:p>
        </p:txBody>
      </p:sp>
    </p:spTree>
    <p:extLst>
      <p:ext uri="{BB962C8B-B14F-4D97-AF65-F5344CB8AC3E}">
        <p14:creationId xmlns:p14="http://schemas.microsoft.com/office/powerpoint/2010/main" val="3655065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0BCAD995-92A0-4FAA-8580-0FDE5163DA5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Enter script is typically where the step does its work. It is simply a block of Gosu that is executed after the step's asserts and before anything else.</a:t>
            </a:r>
          </a:p>
          <a:p>
            <a:pPr eaLnBrk="1" hangingPunct="1"/>
            <a:r>
              <a:rPr lang="en-US"/>
              <a:t>All steps also have an Exit script, which is executed after all other processing for the step is done. In practice, this script is rarely used.</a:t>
            </a:r>
          </a:p>
        </p:txBody>
      </p:sp>
    </p:spTree>
    <p:extLst>
      <p:ext uri="{BB962C8B-B14F-4D97-AF65-F5344CB8AC3E}">
        <p14:creationId xmlns:p14="http://schemas.microsoft.com/office/powerpoint/2010/main" val="369711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Workflow - </a:t>
            </a:r>
            <a:fld id="{65B94347-E91F-410E-8CBA-FE62BCE3C66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workflow can interact with third-party systems in one of two ways:</a:t>
            </a:r>
          </a:p>
          <a:p>
            <a:pPr lvl="1" eaLnBrk="1" hangingPunct="1"/>
            <a:r>
              <a:rPr lang="en-US"/>
              <a:t>A step or outcome can have one or more events listed on its Events tab (as shown in the slide). The execution of a workflow event triggers the Event Message rule set. Events tab events do not suspend the workflow.</a:t>
            </a:r>
          </a:p>
          <a:p>
            <a:pPr lvl="1" eaLnBrk="1" hangingPunct="1"/>
            <a:r>
              <a:rPr lang="en-US"/>
              <a:t>A Message Step workflow element also executes a named event, much like the events defined on the Events tab. However, a Message Step suspends execution of the workflow until a response is received from the third-party system.</a:t>
            </a:r>
          </a:p>
          <a:p>
            <a:pPr eaLnBrk="1" hangingPunct="1"/>
            <a:r>
              <a:rPr lang="en-US"/>
              <a:t>Ultimately, these two aspects of workflow functionality pertain to application integration and are beyond the scope of this course.</a:t>
            </a:r>
          </a:p>
          <a:p>
            <a:pPr eaLnBrk="1" hangingPunct="1"/>
            <a:r>
              <a:rPr lang="en-US"/>
              <a:t>Note: These events are unrelated to the delinquency events that are shown in the BillingCenter application (such as Send Notice of Intent to Cancel).</a:t>
            </a:r>
          </a:p>
        </p:txBody>
      </p:sp>
    </p:spTree>
    <p:extLst>
      <p:ext uri="{BB962C8B-B14F-4D97-AF65-F5344CB8AC3E}">
        <p14:creationId xmlns:p14="http://schemas.microsoft.com/office/powerpoint/2010/main" val="3981017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231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21148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274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75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77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1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05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08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340022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1354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86431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223750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89704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15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749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41819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7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53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2718668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504541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556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4405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nchor="t"/>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66206701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0901481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8183720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Tree>
    <p:extLst>
      <p:ext uri="{BB962C8B-B14F-4D97-AF65-F5344CB8AC3E}">
        <p14:creationId xmlns:p14="http://schemas.microsoft.com/office/powerpoint/2010/main" val="279255835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4796058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95826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156833617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71869495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158671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3861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1115596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a:t>Click to edit Master title style</a:t>
            </a:r>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4489748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nchor="t"/>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5880603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337385313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448115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274401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Tree>
    <p:extLst>
      <p:ext uri="{BB962C8B-B14F-4D97-AF65-F5344CB8AC3E}">
        <p14:creationId xmlns:p14="http://schemas.microsoft.com/office/powerpoint/2010/main" val="377765295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48926584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55079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35942153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211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256355616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8924628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9394849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a:t>Click to edit Master title style</a:t>
            </a:r>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66357540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28352423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4075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1364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39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3997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image" Target="../media/image18.pn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8.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383027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1ECE251-741F-4F82-B018-2F4557BA370E}"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483182"/>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txStyles>
    <p:titleStyle>
      <a:lvl1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1160F217-83BD-41EE-874B-2971B9528D1E}"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dirty="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585544199"/>
      </p:ext>
    </p:extLst>
  </p:cSld>
  <p:clrMap bg1="dk2" tx1="lt1" bg2="dk1"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4.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4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4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46.xml"/><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44.xml"/><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44.xml"/><Relationship Id="rId5" Type="http://schemas.openxmlformats.org/officeDocument/2006/relationships/image" Target="../media/image58.png"/><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44.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3.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4.xml"/><Relationship Id="rId1" Type="http://schemas.openxmlformats.org/officeDocument/2006/relationships/slideLayout" Target="../slideLayouts/slideLayout44.xml"/><Relationship Id="rId5" Type="http://schemas.openxmlformats.org/officeDocument/2006/relationships/image" Target="../media/image67.png"/><Relationship Id="rId4"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5.xml"/><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6.xml"/><Relationship Id="rId1" Type="http://schemas.openxmlformats.org/officeDocument/2006/relationships/slideLayout" Target="../slideLayouts/slideLayout44.xml"/><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7.xml"/><Relationship Id="rId1" Type="http://schemas.openxmlformats.org/officeDocument/2006/relationships/slideLayout" Target="../slideLayouts/slideLayout44.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4.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838266"/>
            <a:ext cx="8348837" cy="553998"/>
          </a:xfrm>
        </p:spPr>
        <p:txBody>
          <a:bodyPr/>
          <a:lstStyle/>
          <a:p>
            <a:r>
              <a:rPr lang="en-US" dirty="0"/>
              <a:t>Configuring Workflow</a:t>
            </a:r>
          </a:p>
        </p:txBody>
      </p:sp>
      <p:sp>
        <p:nvSpPr>
          <p:cNvPr id="5" name="Text Placeholder 4"/>
          <p:cNvSpPr>
            <a:spLocks noGrp="1"/>
          </p:cNvSpPr>
          <p:nvPr>
            <p:ph type="body" sz="quarter" idx="13"/>
          </p:nvPr>
        </p:nvSpPr>
        <p:spPr/>
        <p:txBody>
          <a:bodyPr/>
          <a:lstStyle/>
          <a:p>
            <a:r>
              <a:rPr lang="en-US" dirty="0"/>
              <a:t>Editable List View</a:t>
            </a:r>
          </a:p>
        </p:txBody>
      </p:sp>
      <p:sp>
        <p:nvSpPr>
          <p:cNvPr id="6" name="Footer Placeholder 5"/>
          <p:cNvSpPr>
            <a:spLocks noGrp="1"/>
          </p:cNvSpPr>
          <p:nvPr>
            <p:ph type="ftr" sz="quarter" idx="3"/>
          </p:nvPr>
        </p:nvSpPr>
        <p:spPr/>
        <p:txBody>
          <a:bodyPr/>
          <a:lstStyle/>
          <a:p>
            <a:r>
              <a:rPr lang="en-US"/>
              <a:t>© 2020 Cognizant</a:t>
            </a:r>
          </a:p>
        </p:txBody>
      </p:sp>
    </p:spTree>
    <p:extLst>
      <p:ext uri="{BB962C8B-B14F-4D97-AF65-F5344CB8AC3E}">
        <p14:creationId xmlns:p14="http://schemas.microsoft.com/office/powerpoint/2010/main" val="369427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en-US"/>
              <a:t>Events</a:t>
            </a:r>
          </a:p>
        </p:txBody>
      </p:sp>
      <p:sp>
        <p:nvSpPr>
          <p:cNvPr id="2" name="Content Placeholder 1"/>
          <p:cNvSpPr>
            <a:spLocks noGrp="1"/>
          </p:cNvSpPr>
          <p:nvPr>
            <p:ph idx="1"/>
          </p:nvPr>
        </p:nvSpPr>
        <p:spPr/>
        <p:txBody>
          <a:bodyPr/>
          <a:lstStyle/>
          <a:p>
            <a:r>
              <a:rPr lang="en-US"/>
              <a:t>Events allow a workflow to interact with third party systems</a:t>
            </a:r>
          </a:p>
          <a:p>
            <a:pPr lvl="1"/>
            <a:r>
              <a:rPr lang="en-US"/>
              <a:t>Events defined on </a:t>
            </a:r>
            <a:r>
              <a:rPr lang="en-US" b="1">
                <a:latin typeface="Courier New" pitchFamily="49" charset="0"/>
                <a:cs typeface="Courier New" pitchFamily="49" charset="0"/>
              </a:rPr>
              <a:t>Events</a:t>
            </a:r>
            <a:r>
              <a:rPr lang="en-US"/>
              <a:t> tab do not suspend the workflow</a:t>
            </a:r>
          </a:p>
        </p:txBody>
      </p:sp>
      <p:pic>
        <p:nvPicPr>
          <p:cNvPr id="3" name="Picture 2"/>
          <p:cNvPicPr>
            <a:picLocks noChangeAspect="1"/>
          </p:cNvPicPr>
          <p:nvPr/>
        </p:nvPicPr>
        <p:blipFill>
          <a:blip r:embed="rId3"/>
          <a:stretch>
            <a:fillRect/>
          </a:stretch>
        </p:blipFill>
        <p:spPr>
          <a:xfrm>
            <a:off x="995423" y="1456013"/>
            <a:ext cx="6511904" cy="3484749"/>
          </a:xfrm>
          <a:prstGeom prst="rect">
            <a:avLst/>
          </a:prstGeom>
        </p:spPr>
      </p:pic>
    </p:spTree>
    <p:extLst>
      <p:ext uri="{BB962C8B-B14F-4D97-AF65-F5344CB8AC3E}">
        <p14:creationId xmlns:p14="http://schemas.microsoft.com/office/powerpoint/2010/main" val="19744175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r>
              <a:rPr lang="en-US"/>
              <a:t>Notifications</a:t>
            </a:r>
          </a:p>
        </p:txBody>
      </p:sp>
      <p:sp>
        <p:nvSpPr>
          <p:cNvPr id="2" name="Content Placeholder 1"/>
          <p:cNvSpPr>
            <a:spLocks noGrp="1"/>
          </p:cNvSpPr>
          <p:nvPr>
            <p:ph idx="1"/>
          </p:nvPr>
        </p:nvSpPr>
        <p:spPr/>
        <p:txBody>
          <a:bodyPr/>
          <a:lstStyle/>
          <a:p>
            <a:r>
              <a:rPr lang="en-US"/>
              <a:t>A notification is an activity that alerts users to workflow activity without blocking workflow progress</a:t>
            </a:r>
          </a:p>
          <a:p>
            <a:endParaRPr lang="en-US"/>
          </a:p>
        </p:txBody>
      </p:sp>
      <p:grpSp>
        <p:nvGrpSpPr>
          <p:cNvPr id="14341" name="Group 11"/>
          <p:cNvGrpSpPr>
            <a:grpSpLocks/>
          </p:cNvGrpSpPr>
          <p:nvPr/>
        </p:nvGrpSpPr>
        <p:grpSpPr bwMode="auto">
          <a:xfrm>
            <a:off x="7203281" y="175022"/>
            <a:ext cx="186929" cy="494109"/>
            <a:chOff x="4768" y="1419"/>
            <a:chExt cx="160" cy="425"/>
          </a:xfrm>
        </p:grpSpPr>
        <p:sp>
          <p:nvSpPr>
            <p:cNvPr id="14349" name="AutoShape 12"/>
            <p:cNvSpPr>
              <a:spLocks noChangeArrowheads="1"/>
            </p:cNvSpPr>
            <p:nvPr/>
          </p:nvSpPr>
          <p:spPr bwMode="auto">
            <a:xfrm>
              <a:off x="4768" y="1419"/>
              <a:ext cx="160" cy="26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55 w 21600"/>
                <a:gd name="T13" fmla="*/ 4466 h 21600"/>
                <a:gd name="T14" fmla="*/ 17145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folHlink"/>
            </a:solidFill>
            <a:ln w="9525" algn="ctr">
              <a:solidFill>
                <a:schemeClr val="bg1"/>
              </a:solidFill>
              <a:miter lim="800000"/>
              <a:headEnd/>
              <a:tailEnd/>
            </a:ln>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50" name="Oval 13"/>
            <p:cNvSpPr>
              <a:spLocks noChangeArrowheads="1"/>
            </p:cNvSpPr>
            <p:nvPr/>
          </p:nvSpPr>
          <p:spPr bwMode="auto">
            <a:xfrm>
              <a:off x="4789" y="1727"/>
              <a:ext cx="117" cy="117"/>
            </a:xfrm>
            <a:prstGeom prst="ellipse">
              <a:avLst/>
            </a:prstGeom>
            <a:solidFill>
              <a:schemeClr val="folHlink"/>
            </a:solidFill>
            <a:ln w="9525" algn="ctr">
              <a:solidFill>
                <a:schemeClr val="bg1"/>
              </a:solidFill>
              <a:round/>
              <a:headEnd/>
              <a:tailEnd/>
            </a:ln>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14342" name="Group 14"/>
          <p:cNvGrpSpPr>
            <a:grpSpLocks/>
          </p:cNvGrpSpPr>
          <p:nvPr/>
        </p:nvGrpSpPr>
        <p:grpSpPr bwMode="auto">
          <a:xfrm>
            <a:off x="6671072" y="127445"/>
            <a:ext cx="398859" cy="511922"/>
            <a:chOff x="2401" y="417"/>
            <a:chExt cx="907" cy="1162"/>
          </a:xfrm>
        </p:grpSpPr>
        <p:sp>
          <p:nvSpPr>
            <p:cNvPr id="14343" name="Rectangle 1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44" name="Line 1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45" name="Line 1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46" name="Rectangle 18"/>
            <p:cNvSpPr>
              <a:spLocks noChangeArrowheads="1"/>
            </p:cNvSpPr>
            <p:nvPr/>
          </p:nvSpPr>
          <p:spPr bwMode="auto">
            <a:xfrm rot="2658430">
              <a:off x="3056" y="417"/>
              <a:ext cx="0" cy="524"/>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47" name="Freeform 19"/>
            <p:cNvSpPr>
              <a:spLocks/>
            </p:cNvSpPr>
            <p:nvPr/>
          </p:nvSpPr>
          <p:spPr bwMode="auto">
            <a:xfrm>
              <a:off x="2797" y="656"/>
              <a:ext cx="0" cy="524"/>
            </a:xfrm>
            <a:custGeom>
              <a:avLst/>
              <a:gdLst>
                <a:gd name="T0" fmla="*/ 4564 w 234"/>
                <a:gd name="T1" fmla="*/ 0 h 195"/>
                <a:gd name="T2" fmla="*/ 1013 w 234"/>
                <a:gd name="T3" fmla="*/ 1499 h 195"/>
                <a:gd name="T4" fmla="*/ 0 w 234"/>
                <a:gd name="T5" fmla="*/ 7068 h 195"/>
                <a:gd name="T6" fmla="*/ 6688 w 234"/>
                <a:gd name="T7" fmla="*/ 7068 h 195"/>
                <a:gd name="T8" fmla="*/ 8690 w 234"/>
                <a:gd name="T9" fmla="*/ 4003 h 195"/>
                <a:gd name="T10" fmla="*/ 456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48" name="Line 2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pic>
        <p:nvPicPr>
          <p:cNvPr id="3" name="Picture 2"/>
          <p:cNvPicPr>
            <a:picLocks noChangeAspect="1"/>
          </p:cNvPicPr>
          <p:nvPr/>
        </p:nvPicPr>
        <p:blipFill>
          <a:blip r:embed="rId3"/>
          <a:stretch>
            <a:fillRect/>
          </a:stretch>
        </p:blipFill>
        <p:spPr>
          <a:xfrm>
            <a:off x="1427092" y="1246611"/>
            <a:ext cx="5776189" cy="3592089"/>
          </a:xfrm>
          <a:prstGeom prst="rect">
            <a:avLst/>
          </a:prstGeom>
        </p:spPr>
      </p:pic>
    </p:spTree>
    <p:extLst>
      <p:ext uri="{BB962C8B-B14F-4D97-AF65-F5344CB8AC3E}">
        <p14:creationId xmlns:p14="http://schemas.microsoft.com/office/powerpoint/2010/main" val="34030152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55254" y="2560969"/>
            <a:ext cx="5769859" cy="1871527"/>
          </a:xfrm>
          <a:prstGeom prst="rect">
            <a:avLst/>
          </a:prstGeom>
        </p:spPr>
      </p:pic>
      <p:sp>
        <p:nvSpPr>
          <p:cNvPr id="15362" name="Rectangle 2"/>
          <p:cNvSpPr>
            <a:spLocks noGrp="1" noChangeArrowheads="1"/>
          </p:cNvSpPr>
          <p:nvPr>
            <p:ph type="title"/>
          </p:nvPr>
        </p:nvSpPr>
        <p:spPr/>
        <p:txBody>
          <a:bodyPr/>
          <a:lstStyle/>
          <a:p>
            <a:pPr eaLnBrk="1" hangingPunct="1"/>
            <a:r>
              <a:rPr lang="en-US"/>
              <a:t>Adding a notification</a:t>
            </a:r>
          </a:p>
        </p:txBody>
      </p:sp>
      <p:sp>
        <p:nvSpPr>
          <p:cNvPr id="15363" name="Rectangle 3"/>
          <p:cNvSpPr>
            <a:spLocks noGrp="1" noChangeArrowheads="1"/>
          </p:cNvSpPr>
          <p:nvPr>
            <p:ph idx="1"/>
          </p:nvPr>
        </p:nvSpPr>
        <p:spPr/>
        <p:txBody>
          <a:bodyPr/>
          <a:lstStyle/>
          <a:p>
            <a:pPr marL="342900" indent="-342900">
              <a:buFont typeface="Wingdings 3" pitchFamily="18" charset="2"/>
              <a:buAutoNum type="arabicPeriod"/>
            </a:pPr>
            <a:r>
              <a:rPr lang="en-US"/>
              <a:t>Click + to add a notification activity</a:t>
            </a:r>
          </a:p>
          <a:p>
            <a:pPr marL="614363" lvl="1" indent="-314325"/>
            <a:r>
              <a:rPr lang="en-US"/>
              <a:t>Activity is the root object</a:t>
            </a:r>
          </a:p>
          <a:p>
            <a:pPr marL="342900" indent="-342900">
              <a:buFont typeface="Wingdings 3" pitchFamily="18" charset="2"/>
              <a:buAutoNum type="arabicPeriod"/>
            </a:pPr>
            <a:r>
              <a:rPr lang="en-US"/>
              <a:t>Specify activity name and pattern</a:t>
            </a:r>
          </a:p>
          <a:p>
            <a:pPr marL="342900" indent="-342900">
              <a:buFont typeface="Wingdings 3" pitchFamily="18" charset="2"/>
              <a:buAutoNum type="arabicPeriod"/>
            </a:pPr>
            <a:r>
              <a:rPr lang="en-US"/>
              <a:t>Use </a:t>
            </a:r>
            <a:r>
              <a:rPr lang="en-US" b="1">
                <a:latin typeface="Courier New" pitchFamily="49" charset="0"/>
                <a:cs typeface="Courier New" pitchFamily="49" charset="0"/>
              </a:rPr>
              <a:t>Init</a:t>
            </a:r>
            <a:r>
              <a:rPr lang="en-US"/>
              <a:t> field to initialize the fields on new activity</a:t>
            </a:r>
          </a:p>
        </p:txBody>
      </p:sp>
      <p:sp>
        <p:nvSpPr>
          <p:cNvPr id="2" name="Rounded Rectangle 1"/>
          <p:cNvSpPr/>
          <p:nvPr/>
        </p:nvSpPr>
        <p:spPr bwMode="auto">
          <a:xfrm>
            <a:off x="1744133" y="3496733"/>
            <a:ext cx="5596467" cy="575733"/>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 name="Freeform 2"/>
          <p:cNvSpPr/>
          <p:nvPr/>
        </p:nvSpPr>
        <p:spPr>
          <a:xfrm>
            <a:off x="7361253" y="2725151"/>
            <a:ext cx="65" cy="230832"/>
          </a:xfrm>
          <a:custGeom>
            <a:avLst/>
            <a:gdLst>
              <a:gd name="connsiteX0" fmla="*/ 0 w 755073"/>
              <a:gd name="connsiteY0" fmla="*/ 0 h 2472267"/>
              <a:gd name="connsiteX1" fmla="*/ 745067 w 755073"/>
              <a:gd name="connsiteY1" fmla="*/ 1275644 h 2472267"/>
              <a:gd name="connsiteX2" fmla="*/ 361245 w 755073"/>
              <a:gd name="connsiteY2" fmla="*/ 2472267 h 2472267"/>
            </a:gdLst>
            <a:ahLst/>
            <a:cxnLst>
              <a:cxn ang="0">
                <a:pos x="connsiteX0" y="connsiteY0"/>
              </a:cxn>
              <a:cxn ang="0">
                <a:pos x="connsiteX1" y="connsiteY1"/>
              </a:cxn>
              <a:cxn ang="0">
                <a:pos x="connsiteX2" y="connsiteY2"/>
              </a:cxn>
            </a:cxnLst>
            <a:rect l="l" t="t" r="r" b="b"/>
            <a:pathLst>
              <a:path w="755073" h="2472267">
                <a:moveTo>
                  <a:pt x="0" y="0"/>
                </a:moveTo>
                <a:cubicBezTo>
                  <a:pt x="342430" y="431800"/>
                  <a:pt x="684860" y="863600"/>
                  <a:pt x="745067" y="1275644"/>
                </a:cubicBezTo>
                <a:cubicBezTo>
                  <a:pt x="805274" y="1687688"/>
                  <a:pt x="583259" y="2079977"/>
                  <a:pt x="361245" y="2472267"/>
                </a:cubicBezTo>
              </a:path>
            </a:pathLst>
          </a:custGeom>
          <a:ln w="19050">
            <a:solidFill>
              <a:srgbClr val="D33941"/>
            </a:solidFill>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402200400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Order of code execution (steps and branches)</a:t>
            </a:r>
          </a:p>
        </p:txBody>
      </p:sp>
      <p:sp>
        <p:nvSpPr>
          <p:cNvPr id="16387" name="Rectangle 3"/>
          <p:cNvSpPr>
            <a:spLocks noGrp="1" noChangeArrowheads="1"/>
          </p:cNvSpPr>
          <p:nvPr>
            <p:ph idx="1"/>
          </p:nvPr>
        </p:nvSpPr>
        <p:spPr/>
        <p:txBody>
          <a:bodyPr/>
          <a:lstStyle/>
          <a:p>
            <a:pPr marL="357188" indent="-314325">
              <a:buFont typeface="Wingdings 2" pitchFamily="18" charset="2"/>
              <a:buAutoNum type="arabicPeriod"/>
            </a:pPr>
            <a:r>
              <a:rPr lang="en-US">
                <a:solidFill>
                  <a:srgbClr val="04628C"/>
                </a:solidFill>
              </a:rPr>
              <a:t>Conditions on Asserts tab</a:t>
            </a:r>
          </a:p>
          <a:p>
            <a:pPr marL="357188" indent="-314325">
              <a:buFont typeface="Wingdings 2" pitchFamily="18" charset="2"/>
              <a:buAutoNum type="arabicPeriod"/>
            </a:pPr>
            <a:r>
              <a:rPr lang="en-US"/>
              <a:t>Step’s </a:t>
            </a:r>
            <a:r>
              <a:rPr lang="en-US">
                <a:solidFill>
                  <a:srgbClr val="04628C"/>
                </a:solidFill>
              </a:rPr>
              <a:t>Enter script</a:t>
            </a:r>
          </a:p>
          <a:p>
            <a:pPr marL="357188" indent="-314325">
              <a:buFont typeface="Wingdings 2" pitchFamily="18" charset="2"/>
              <a:buAutoNum type="arabicPeriod"/>
            </a:pPr>
            <a:r>
              <a:rPr lang="en-US">
                <a:solidFill>
                  <a:srgbClr val="04628C"/>
                </a:solidFill>
              </a:rPr>
              <a:t>Events</a:t>
            </a:r>
          </a:p>
          <a:p>
            <a:pPr marL="357188" indent="-314325">
              <a:buFont typeface="Wingdings 2" pitchFamily="18" charset="2"/>
              <a:buAutoNum type="arabicPeriod"/>
            </a:pPr>
            <a:r>
              <a:rPr lang="en-US">
                <a:solidFill>
                  <a:srgbClr val="04628C"/>
                </a:solidFill>
              </a:rPr>
              <a:t>Notifications</a:t>
            </a:r>
          </a:p>
          <a:p>
            <a:pPr marL="357188" indent="-314325">
              <a:buFont typeface="Wingdings 2" pitchFamily="18" charset="2"/>
              <a:buAutoNum type="arabicPeriod"/>
            </a:pPr>
            <a:r>
              <a:rPr lang="en-US">
                <a:solidFill>
                  <a:srgbClr val="04628C"/>
                </a:solidFill>
              </a:rPr>
              <a:t>Activities </a:t>
            </a:r>
            <a:r>
              <a:rPr lang="en-US"/>
              <a:t>(activity steps only)</a:t>
            </a:r>
            <a:r>
              <a:rPr lang="en-US">
                <a:solidFill>
                  <a:schemeClr val="accent1"/>
                </a:solidFill>
              </a:rPr>
              <a:t> </a:t>
            </a:r>
          </a:p>
          <a:p>
            <a:pPr marL="357188" indent="-314325">
              <a:buFont typeface="Wingdings 2" pitchFamily="18" charset="2"/>
              <a:buAutoNum type="arabicPeriod"/>
            </a:pPr>
            <a:r>
              <a:rPr lang="en-US"/>
              <a:t>Branches are evaluated in order they are listed in Outline tab</a:t>
            </a:r>
          </a:p>
          <a:p>
            <a:pPr marL="357188" indent="-314325">
              <a:buFont typeface="Wingdings 2" pitchFamily="18" charset="2"/>
              <a:buAutoNum type="arabicPeriod"/>
            </a:pPr>
            <a:r>
              <a:rPr lang="en-US"/>
              <a:t>Step’s</a:t>
            </a:r>
            <a:r>
              <a:rPr lang="en-US">
                <a:solidFill>
                  <a:schemeClr val="accent1"/>
                </a:solidFill>
              </a:rPr>
              <a:t> </a:t>
            </a:r>
            <a:r>
              <a:rPr lang="en-US">
                <a:solidFill>
                  <a:srgbClr val="04628C"/>
                </a:solidFill>
              </a:rPr>
              <a:t>Exit script</a:t>
            </a:r>
          </a:p>
          <a:p>
            <a:pPr marL="357188" indent="-314325">
              <a:buFont typeface="Wingdings 2" pitchFamily="18" charset="2"/>
              <a:buAutoNum type="arabicPeriod"/>
            </a:pPr>
            <a:r>
              <a:rPr lang="en-US"/>
              <a:t>Branch’s</a:t>
            </a:r>
            <a:r>
              <a:rPr lang="en-US">
                <a:solidFill>
                  <a:schemeClr val="accent1"/>
                </a:solidFill>
              </a:rPr>
              <a:t> </a:t>
            </a:r>
            <a:r>
              <a:rPr lang="en-US">
                <a:solidFill>
                  <a:srgbClr val="04628C"/>
                </a:solidFill>
              </a:rPr>
              <a:t>Execution script</a:t>
            </a:r>
          </a:p>
          <a:p>
            <a:pPr marL="614363" lvl="1" indent="-314325"/>
            <a:endParaRPr lang="en-US"/>
          </a:p>
        </p:txBody>
      </p:sp>
    </p:spTree>
    <p:extLst>
      <p:ext uri="{BB962C8B-B14F-4D97-AF65-F5344CB8AC3E}">
        <p14:creationId xmlns:p14="http://schemas.microsoft.com/office/powerpoint/2010/main" val="16140060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3"/>
          <p:cNvSpPr>
            <a:spLocks noGrp="1" noChangeArrowheads="1"/>
          </p:cNvSpPr>
          <p:nvPr>
            <p:ph type="title"/>
          </p:nvPr>
        </p:nvSpPr>
        <p:spPr/>
        <p:txBody>
          <a:bodyPr/>
          <a:lstStyle/>
          <a:p>
            <a:pPr eaLnBrk="1" hangingPunct="1"/>
            <a:r>
              <a:rPr lang="en-US"/>
              <a:t>Workflow steps compared</a:t>
            </a:r>
          </a:p>
        </p:txBody>
      </p:sp>
      <p:graphicFrame>
        <p:nvGraphicFramePr>
          <p:cNvPr id="3813864" name="Group 488"/>
          <p:cNvGraphicFramePr>
            <a:graphicFrameLocks noGrp="1"/>
          </p:cNvGraphicFramePr>
          <p:nvPr>
            <p:ph type="tbl" idx="1"/>
          </p:nvPr>
        </p:nvGraphicFramePr>
        <p:xfrm>
          <a:off x="1741885" y="720328"/>
          <a:ext cx="5970985" cy="3898108"/>
        </p:xfrm>
        <a:graphic>
          <a:graphicData uri="http://schemas.openxmlformats.org/drawingml/2006/table">
            <a:tbl>
              <a:tblPr/>
              <a:tblGrid>
                <a:gridCol w="1493044">
                  <a:extLst>
                    <a:ext uri="{9D8B030D-6E8A-4147-A177-3AD203B41FA5}">
                      <a16:colId xmlns:a16="http://schemas.microsoft.com/office/drawing/2014/main" val="20000"/>
                    </a:ext>
                  </a:extLst>
                </a:gridCol>
                <a:gridCol w="1493044">
                  <a:extLst>
                    <a:ext uri="{9D8B030D-6E8A-4147-A177-3AD203B41FA5}">
                      <a16:colId xmlns:a16="http://schemas.microsoft.com/office/drawing/2014/main" val="20001"/>
                    </a:ext>
                  </a:extLst>
                </a:gridCol>
                <a:gridCol w="1491853">
                  <a:extLst>
                    <a:ext uri="{9D8B030D-6E8A-4147-A177-3AD203B41FA5}">
                      <a16:colId xmlns:a16="http://schemas.microsoft.com/office/drawing/2014/main" val="20002"/>
                    </a:ext>
                  </a:extLst>
                </a:gridCol>
                <a:gridCol w="1493044">
                  <a:extLst>
                    <a:ext uri="{9D8B030D-6E8A-4147-A177-3AD203B41FA5}">
                      <a16:colId xmlns:a16="http://schemas.microsoft.com/office/drawing/2014/main" val="20003"/>
                    </a:ext>
                  </a:extLst>
                </a:gridCol>
              </a:tblGrid>
              <a:tr h="48696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a:ln>
                          <a:noFill/>
                        </a:ln>
                        <a:solidFill>
                          <a:schemeClr val="bg1"/>
                        </a:solidFill>
                        <a:effectLst/>
                        <a:latin typeface="Arial" charset="0"/>
                      </a:endParaRPr>
                    </a:p>
                  </a:txBody>
                  <a:tcPr marL="0" marR="0" marT="0" marB="0"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a:ln>
                          <a:noFill/>
                        </a:ln>
                        <a:solidFill>
                          <a:schemeClr val="bg1"/>
                        </a:solidFill>
                        <a:effectLst/>
                        <a:latin typeface="Arial" charset="0"/>
                      </a:endParaRPr>
                    </a:p>
                  </a:txBody>
                  <a:tcPr marL="0" marR="0" marT="0" marB="0"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a:ln>
                          <a:noFill/>
                        </a:ln>
                        <a:solidFill>
                          <a:schemeClr val="bg1"/>
                        </a:solidFill>
                        <a:effectLst/>
                        <a:latin typeface="Arial" charset="0"/>
                      </a:endParaRPr>
                    </a:p>
                  </a:txBody>
                  <a:tcPr marL="0" marR="0" marT="0" marB="0"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500" b="0" i="0" u="none" strike="noStrike" cap="none" normalizeH="0" baseline="0" dirty="0">
                        <a:ln>
                          <a:noFill/>
                        </a:ln>
                        <a:solidFill>
                          <a:schemeClr val="bg1"/>
                        </a:solidFill>
                        <a:effectLst/>
                        <a:latin typeface="Arial" charset="0"/>
                      </a:endParaRPr>
                    </a:p>
                  </a:txBody>
                  <a:tcPr marL="0" marR="0" marT="0" marB="0"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8815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Go</a:t>
                      </a:r>
                    </a:p>
                  </a:txBody>
                  <a:tcPr marL="0" marR="0" marT="0" marB="0" anchor="ctr" anchorCtr="1" horzOverflow="overflow">
                    <a:lnL cap="flat">
                      <a:noFill/>
                    </a:lnL>
                    <a:lnR>
                      <a:noFill/>
                    </a:lnR>
                    <a:lnT>
                      <a:noFill/>
                    </a:lnT>
                    <a:lnB>
                      <a:noFill/>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a:t>
                      </a:r>
                    </a:p>
                  </a:txBody>
                  <a:tcPr marL="0" marR="0" marT="0" marB="0" anchor="ctr" anchorCtr="1"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1"/>
                  </a:ext>
                </a:extLst>
              </a:tr>
              <a:tr h="48696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Timeout</a:t>
                      </a:r>
                    </a:p>
                  </a:txBody>
                  <a:tcPr marL="0" marR="0" marT="0" marB="0" anchor="ctr" anchorCtr="1" horzOverflow="overflow">
                    <a:lnL cap="flat">
                      <a:noFill/>
                    </a:lnL>
                    <a:lnR>
                      <a:noFill/>
                    </a:lnR>
                    <a:lnT>
                      <a:noFill/>
                    </a:lnT>
                    <a:lnB>
                      <a:noFill/>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a:t>
                      </a:r>
                    </a:p>
                  </a:txBody>
                  <a:tcPr marL="0" marR="0" marT="0" marB="0" anchor="ctr" anchorCtr="1"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2"/>
                  </a:ext>
                </a:extLst>
              </a:tr>
              <a:tr h="48696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Trigger</a:t>
                      </a:r>
                    </a:p>
                  </a:txBody>
                  <a:tcPr marL="0" marR="0" marT="0" marB="0" anchor="ctr" anchorCtr="1" horzOverflow="overflow">
                    <a:lnL cap="flat">
                      <a:noFill/>
                    </a:lnL>
                    <a:lnR>
                      <a:noFill/>
                    </a:lnR>
                    <a:lnT>
                      <a:noFill/>
                    </a:lnT>
                    <a:lnB>
                      <a:noFill/>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a:t>
                      </a:r>
                    </a:p>
                  </a:txBody>
                  <a:tcPr marL="0" marR="0" marT="0" marB="0" anchor="ctr" anchorCtr="1"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cap="flat">
                      <a:noFill/>
                    </a:lnR>
                    <a:lnT>
                      <a:noFill/>
                    </a:lnT>
                    <a:lnB>
                      <a:noFill/>
                    </a:lnB>
                    <a:lnTlToBr>
                      <a:noFill/>
                    </a:lnTlToBr>
                    <a:lnBlToTr>
                      <a:noFill/>
                    </a:lnBlToTr>
                    <a:solidFill>
                      <a:schemeClr val="hlink"/>
                    </a:solidFill>
                  </a:tcPr>
                </a:tc>
                <a:extLst>
                  <a:ext uri="{0D108BD9-81ED-4DB2-BD59-A6C34878D82A}">
                    <a16:rowId xmlns:a16="http://schemas.microsoft.com/office/drawing/2014/main" val="10003"/>
                  </a:ext>
                </a:extLst>
              </a:tr>
              <a:tr h="48696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Asserts</a:t>
                      </a:r>
                    </a:p>
                  </a:txBody>
                  <a:tcPr marL="0" marR="0" marT="0" marB="0" anchor="ctr" anchorCtr="1" horzOverflow="overflow">
                    <a:lnL cap="flat">
                      <a:noFill/>
                    </a:lnL>
                    <a:lnR>
                      <a:noFill/>
                    </a:lnR>
                    <a:lnT>
                      <a:noFill/>
                    </a:lnT>
                    <a:lnB>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4"/>
                  </a:ext>
                </a:extLst>
              </a:tr>
              <a:tr h="48815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Events</a:t>
                      </a:r>
                    </a:p>
                  </a:txBody>
                  <a:tcPr marL="0" marR="0" marT="0" marB="0" anchor="ctr" anchorCtr="1" horzOverflow="overflow">
                    <a:lnL cap="flat">
                      <a:noFill/>
                    </a:lnL>
                    <a:lnR>
                      <a:noFill/>
                    </a:lnR>
                    <a:lnT>
                      <a:noFill/>
                    </a:lnT>
                    <a:lnB>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5"/>
                  </a:ext>
                </a:extLst>
              </a:tr>
              <a:tr h="48696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Notifications</a:t>
                      </a:r>
                    </a:p>
                  </a:txBody>
                  <a:tcPr marL="0" marR="0" marT="0" marB="0" anchor="ctr" anchorCtr="1" horzOverflow="overflow">
                    <a:lnL cap="flat">
                      <a:noFill/>
                    </a:lnL>
                    <a:lnR>
                      <a:noFill/>
                    </a:lnR>
                    <a:lnT>
                      <a:noFill/>
                    </a:lnT>
                    <a:lnB>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a:noFill/>
                    </a:lnR>
                    <a:lnT>
                      <a:noFill/>
                    </a:lnT>
                    <a:lnB>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6"/>
                  </a:ext>
                </a:extLst>
              </a:tr>
              <a:tr h="48696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Activities</a:t>
                      </a:r>
                    </a:p>
                  </a:txBody>
                  <a:tcPr marL="0" marR="0" marT="0" marB="0" anchor="ctr" anchorCtr="1" horzOverflow="overflow">
                    <a:lnL cap="flat">
                      <a:noFill/>
                    </a:lnL>
                    <a:lnR>
                      <a:noFill/>
                    </a:lnR>
                    <a:lnT>
                      <a:noFill/>
                    </a:lnT>
                    <a:lnB cap="flat">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a:t>
                      </a:r>
                    </a:p>
                  </a:txBody>
                  <a:tcPr marL="0" marR="0" marT="0" marB="0" anchor="ctr" anchorCtr="1" horzOverflow="overflow">
                    <a:lnL>
                      <a:noFill/>
                    </a:lnL>
                    <a:lnR>
                      <a:noFill/>
                    </a:lnR>
                    <a:lnT>
                      <a:noFill/>
                    </a:lnT>
                    <a:lnB cap="flat">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a:t>
                      </a:r>
                    </a:p>
                  </a:txBody>
                  <a:tcPr marL="0" marR="0" marT="0" marB="0" anchor="ctr" anchorCtr="1" horzOverflow="overflow">
                    <a:lnL>
                      <a:noFill/>
                    </a:lnL>
                    <a:lnR>
                      <a:noFill/>
                    </a:lnR>
                    <a:lnT>
                      <a:noFill/>
                    </a:lnT>
                    <a:lnB cap="flat">
                      <a:noFill/>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a:ln>
                            <a:noFill/>
                          </a:ln>
                          <a:solidFill>
                            <a:schemeClr val="bg1"/>
                          </a:solidFill>
                          <a:effectLst/>
                          <a:latin typeface="Arial" charset="0"/>
                        </a:rPr>
                        <a:t>Y</a:t>
                      </a:r>
                    </a:p>
                  </a:txBody>
                  <a:tcPr marL="0" marR="0" marT="0" marB="0" anchor="ctr" anchorCtr="1" horzOverflow="overflow">
                    <a:lnL>
                      <a:noFill/>
                    </a:lnL>
                    <a:lnR cap="flat">
                      <a:noFill/>
                    </a:lnR>
                    <a:lnT>
                      <a:noFill/>
                    </a:lnT>
                    <a:lnB cap="flat">
                      <a:noFill/>
                    </a:lnB>
                    <a:lnTlToBr>
                      <a:noFill/>
                    </a:lnTlToBr>
                    <a:lnBlToTr>
                      <a:noFill/>
                    </a:lnBlToTr>
                    <a:solidFill>
                      <a:srgbClr val="FFFF99"/>
                    </a:solidFill>
                  </a:tcPr>
                </a:tc>
                <a:extLst>
                  <a:ext uri="{0D108BD9-81ED-4DB2-BD59-A6C34878D82A}">
                    <a16:rowId xmlns:a16="http://schemas.microsoft.com/office/drawing/2014/main" val="10007"/>
                  </a:ext>
                </a:extLst>
              </a:tr>
            </a:tbl>
          </a:graphicData>
        </a:graphic>
      </p:graphicFrame>
      <p:grpSp>
        <p:nvGrpSpPr>
          <p:cNvPr id="17444" name="Group 393"/>
          <p:cNvGrpSpPr>
            <a:grpSpLocks/>
          </p:cNvGrpSpPr>
          <p:nvPr/>
        </p:nvGrpSpPr>
        <p:grpSpPr bwMode="auto">
          <a:xfrm>
            <a:off x="3438525" y="642938"/>
            <a:ext cx="1152525" cy="458391"/>
            <a:chOff x="1473" y="798"/>
            <a:chExt cx="968" cy="385"/>
          </a:xfrm>
        </p:grpSpPr>
        <p:sp>
          <p:nvSpPr>
            <p:cNvPr id="17476" name="Rectangle 394"/>
            <p:cNvSpPr>
              <a:spLocks noChangeArrowheads="1"/>
            </p:cNvSpPr>
            <p:nvPr/>
          </p:nvSpPr>
          <p:spPr bwMode="auto">
            <a:xfrm>
              <a:off x="1473" y="894"/>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77" name="Rectangle 395"/>
            <p:cNvSpPr>
              <a:spLocks noChangeArrowheads="1"/>
            </p:cNvSpPr>
            <p:nvPr/>
          </p:nvSpPr>
          <p:spPr bwMode="auto">
            <a:xfrm>
              <a:off x="1473" y="894"/>
              <a:ext cx="298" cy="194"/>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78" name="AutoShape 396"/>
            <p:cNvSpPr>
              <a:spLocks noChangeArrowheads="1"/>
            </p:cNvSpPr>
            <p:nvPr/>
          </p:nvSpPr>
          <p:spPr bwMode="auto">
            <a:xfrm>
              <a:off x="1541" y="798"/>
              <a:ext cx="168" cy="385"/>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79" name="Text Box 397"/>
            <p:cNvSpPr txBox="1">
              <a:spLocks noChangeArrowheads="1"/>
            </p:cNvSpPr>
            <p:nvPr/>
          </p:nvSpPr>
          <p:spPr bwMode="invGray">
            <a:xfrm>
              <a:off x="1774" y="903"/>
              <a:ext cx="6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Auto</a:t>
              </a:r>
            </a:p>
          </p:txBody>
        </p:sp>
      </p:grpSp>
      <p:grpSp>
        <p:nvGrpSpPr>
          <p:cNvPr id="17445" name="Group 398"/>
          <p:cNvGrpSpPr>
            <a:grpSpLocks/>
          </p:cNvGrpSpPr>
          <p:nvPr/>
        </p:nvGrpSpPr>
        <p:grpSpPr bwMode="auto">
          <a:xfrm>
            <a:off x="4894660" y="635796"/>
            <a:ext cx="1151334" cy="446486"/>
            <a:chOff x="2500" y="792"/>
            <a:chExt cx="967" cy="375"/>
          </a:xfrm>
        </p:grpSpPr>
        <p:sp>
          <p:nvSpPr>
            <p:cNvPr id="17469" name="Rectangle 399"/>
            <p:cNvSpPr>
              <a:spLocks noChangeArrowheads="1"/>
            </p:cNvSpPr>
            <p:nvPr/>
          </p:nvSpPr>
          <p:spPr bwMode="auto">
            <a:xfrm>
              <a:off x="2500" y="894"/>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70" name="Rectangle 400"/>
            <p:cNvSpPr>
              <a:spLocks noChangeArrowheads="1"/>
            </p:cNvSpPr>
            <p:nvPr/>
          </p:nvSpPr>
          <p:spPr bwMode="auto">
            <a:xfrm>
              <a:off x="2500" y="894"/>
              <a:ext cx="298" cy="194"/>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7471" name="Group 401"/>
            <p:cNvGrpSpPr>
              <a:grpSpLocks/>
            </p:cNvGrpSpPr>
            <p:nvPr/>
          </p:nvGrpSpPr>
          <p:grpSpPr bwMode="auto">
            <a:xfrm>
              <a:off x="2791" y="792"/>
              <a:ext cx="1" cy="375"/>
              <a:chOff x="920" y="2539"/>
              <a:chExt cx="1" cy="446"/>
            </a:xfrm>
          </p:grpSpPr>
          <p:sp>
            <p:nvSpPr>
              <p:cNvPr id="17473" name="Freeform 402"/>
              <p:cNvSpPr>
                <a:spLocks/>
              </p:cNvSpPr>
              <p:nvPr/>
            </p:nvSpPr>
            <p:spPr bwMode="auto">
              <a:xfrm>
                <a:off x="921" y="2646"/>
                <a:ext cx="0" cy="230"/>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74" name="Rectangle 403"/>
              <p:cNvSpPr>
                <a:spLocks noChangeArrowheads="1"/>
              </p:cNvSpPr>
              <p:nvPr/>
            </p:nvSpPr>
            <p:spPr bwMode="auto">
              <a:xfrm>
                <a:off x="920" y="2539"/>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75" name="Rectangle 404"/>
              <p:cNvSpPr>
                <a:spLocks noChangeArrowheads="1"/>
              </p:cNvSpPr>
              <p:nvPr/>
            </p:nvSpPr>
            <p:spPr bwMode="auto">
              <a:xfrm>
                <a:off x="920" y="2755"/>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7472" name="Text Box 405"/>
            <p:cNvSpPr txBox="1">
              <a:spLocks noChangeArrowheads="1"/>
            </p:cNvSpPr>
            <p:nvPr/>
          </p:nvSpPr>
          <p:spPr bwMode="invGray">
            <a:xfrm>
              <a:off x="2865" y="904"/>
              <a:ext cx="5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Manual</a:t>
              </a:r>
            </a:p>
          </p:txBody>
        </p:sp>
      </p:grpSp>
      <p:grpSp>
        <p:nvGrpSpPr>
          <p:cNvPr id="17446" name="Group 406"/>
          <p:cNvGrpSpPr>
            <a:grpSpLocks/>
          </p:cNvGrpSpPr>
          <p:nvPr/>
        </p:nvGrpSpPr>
        <p:grpSpPr bwMode="auto">
          <a:xfrm>
            <a:off x="6400802" y="676274"/>
            <a:ext cx="1039416" cy="390526"/>
            <a:chOff x="3541" y="826"/>
            <a:chExt cx="873" cy="328"/>
          </a:xfrm>
        </p:grpSpPr>
        <p:grpSp>
          <p:nvGrpSpPr>
            <p:cNvPr id="17462" name="Group 407"/>
            <p:cNvGrpSpPr>
              <a:grpSpLocks/>
            </p:cNvGrpSpPr>
            <p:nvPr/>
          </p:nvGrpSpPr>
          <p:grpSpPr bwMode="auto">
            <a:xfrm>
              <a:off x="3541" y="826"/>
              <a:ext cx="456" cy="328"/>
              <a:chOff x="1816" y="2123"/>
              <a:chExt cx="675" cy="484"/>
            </a:xfrm>
          </p:grpSpPr>
          <p:sp>
            <p:nvSpPr>
              <p:cNvPr id="17464" name="Rectangle 408"/>
              <p:cNvSpPr>
                <a:spLocks noChangeArrowheads="1"/>
              </p:cNvSpPr>
              <p:nvPr/>
            </p:nvSpPr>
            <p:spPr bwMode="auto">
              <a:xfrm>
                <a:off x="2491" y="2231"/>
                <a:ext cx="0" cy="287"/>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65" name="Rectangle 409"/>
              <p:cNvSpPr>
                <a:spLocks noChangeArrowheads="1"/>
              </p:cNvSpPr>
              <p:nvPr/>
            </p:nvSpPr>
            <p:spPr bwMode="auto">
              <a:xfrm>
                <a:off x="1816" y="2231"/>
                <a:ext cx="441" cy="287"/>
              </a:xfrm>
              <a:prstGeom prst="rect">
                <a:avLst/>
              </a:prstGeom>
              <a:solidFill>
                <a:srgbClr val="CCE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7466" name="Group 410"/>
              <p:cNvGrpSpPr>
                <a:grpSpLocks/>
              </p:cNvGrpSpPr>
              <p:nvPr/>
            </p:nvGrpSpPr>
            <p:grpSpPr bwMode="auto">
              <a:xfrm>
                <a:off x="1919" y="2123"/>
                <a:ext cx="236" cy="484"/>
                <a:chOff x="2581" y="2170"/>
                <a:chExt cx="484" cy="988"/>
              </a:xfrm>
            </p:grpSpPr>
            <p:sp>
              <p:nvSpPr>
                <p:cNvPr id="17467" name="Freeform 411"/>
                <p:cNvSpPr>
                  <a:spLocks/>
                </p:cNvSpPr>
                <p:nvPr/>
              </p:nvSpPr>
              <p:spPr bwMode="auto">
                <a:xfrm>
                  <a:off x="2816" y="2574"/>
                  <a:ext cx="0" cy="584"/>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68" name="Oval 412"/>
                <p:cNvSpPr>
                  <a:spLocks noChangeArrowheads="1"/>
                </p:cNvSpPr>
                <p:nvPr/>
              </p:nvSpPr>
              <p:spPr bwMode="auto">
                <a:xfrm>
                  <a:off x="2581" y="2170"/>
                  <a:ext cx="484" cy="822"/>
                </a:xfrm>
                <a:prstGeom prst="ellipse">
                  <a:avLst/>
                </a:prstGeom>
                <a:solidFill>
                  <a:srgbClr val="FFCC99"/>
                </a:solidFill>
                <a:ln w="1905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17463" name="Text Box 413"/>
            <p:cNvSpPr txBox="1">
              <a:spLocks noChangeArrowheads="1"/>
            </p:cNvSpPr>
            <p:nvPr/>
          </p:nvSpPr>
          <p:spPr bwMode="invGray">
            <a:xfrm>
              <a:off x="3858" y="904"/>
              <a:ext cx="5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Activity</a:t>
              </a:r>
            </a:p>
          </p:txBody>
        </p:sp>
      </p:grpSp>
      <p:sp>
        <p:nvSpPr>
          <p:cNvPr id="17447" name="Text Box 414"/>
          <p:cNvSpPr txBox="1">
            <a:spLocks noChangeArrowheads="1"/>
          </p:cNvSpPr>
          <p:nvPr/>
        </p:nvSpPr>
        <p:spPr bwMode="auto">
          <a:xfrm rot="-5400000">
            <a:off x="1131212" y="1884835"/>
            <a:ext cx="8784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Branches</a:t>
            </a:r>
          </a:p>
        </p:txBody>
      </p:sp>
      <p:sp>
        <p:nvSpPr>
          <p:cNvPr id="17448" name="Text Box 415"/>
          <p:cNvSpPr txBox="1">
            <a:spLocks noChangeArrowheads="1"/>
          </p:cNvSpPr>
          <p:nvPr/>
        </p:nvSpPr>
        <p:spPr bwMode="auto">
          <a:xfrm rot="-5400000">
            <a:off x="1353163" y="3469556"/>
            <a:ext cx="4345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Tabs</a:t>
            </a:r>
          </a:p>
        </p:txBody>
      </p:sp>
      <p:sp>
        <p:nvSpPr>
          <p:cNvPr id="17449" name="Text Box 417"/>
          <p:cNvSpPr txBox="1">
            <a:spLocks noChangeArrowheads="1"/>
          </p:cNvSpPr>
          <p:nvPr/>
        </p:nvSpPr>
        <p:spPr bwMode="auto">
          <a:xfrm>
            <a:off x="2772340" y="738188"/>
            <a:ext cx="4167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Step</a:t>
            </a:r>
          </a:p>
        </p:txBody>
      </p:sp>
      <p:sp>
        <p:nvSpPr>
          <p:cNvPr id="17450" name="Text Box 418"/>
          <p:cNvSpPr txBox="1">
            <a:spLocks noChangeArrowheads="1"/>
          </p:cNvSpPr>
          <p:nvPr/>
        </p:nvSpPr>
        <p:spPr bwMode="auto">
          <a:xfrm>
            <a:off x="1956988" y="953691"/>
            <a:ext cx="10676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Component</a:t>
            </a:r>
          </a:p>
        </p:txBody>
      </p:sp>
      <p:sp>
        <p:nvSpPr>
          <p:cNvPr id="17451" name="Rectangle 419"/>
          <p:cNvSpPr>
            <a:spLocks noChangeArrowheads="1"/>
          </p:cNvSpPr>
          <p:nvPr/>
        </p:nvSpPr>
        <p:spPr bwMode="auto">
          <a:xfrm>
            <a:off x="1749028" y="2480147"/>
            <a:ext cx="5957888" cy="23083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52" name="Line 420"/>
          <p:cNvSpPr>
            <a:spLocks noChangeShapeType="1"/>
          </p:cNvSpPr>
          <p:nvPr/>
        </p:nvSpPr>
        <p:spPr bwMode="auto">
          <a:xfrm>
            <a:off x="3233738" y="1215629"/>
            <a:ext cx="0" cy="341114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53" name="Line 421"/>
          <p:cNvSpPr>
            <a:spLocks noChangeShapeType="1"/>
          </p:cNvSpPr>
          <p:nvPr/>
        </p:nvSpPr>
        <p:spPr bwMode="auto">
          <a:xfrm>
            <a:off x="4722019" y="1215629"/>
            <a:ext cx="0" cy="341114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54" name="Line 422"/>
          <p:cNvSpPr>
            <a:spLocks noChangeShapeType="1"/>
          </p:cNvSpPr>
          <p:nvPr/>
        </p:nvSpPr>
        <p:spPr bwMode="auto">
          <a:xfrm>
            <a:off x="6217444" y="1215629"/>
            <a:ext cx="0" cy="341114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55" name="Line 423"/>
          <p:cNvSpPr>
            <a:spLocks noChangeShapeType="1"/>
          </p:cNvSpPr>
          <p:nvPr/>
        </p:nvSpPr>
        <p:spPr bwMode="auto">
          <a:xfrm>
            <a:off x="1756173" y="1678781"/>
            <a:ext cx="5941219"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56" name="Line 424"/>
          <p:cNvSpPr>
            <a:spLocks noChangeShapeType="1"/>
          </p:cNvSpPr>
          <p:nvPr/>
        </p:nvSpPr>
        <p:spPr bwMode="auto">
          <a:xfrm>
            <a:off x="1756173" y="2177654"/>
            <a:ext cx="5941219"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57" name="Line 425"/>
          <p:cNvSpPr>
            <a:spLocks noChangeShapeType="1"/>
          </p:cNvSpPr>
          <p:nvPr/>
        </p:nvSpPr>
        <p:spPr bwMode="auto">
          <a:xfrm>
            <a:off x="1756173" y="2658666"/>
            <a:ext cx="5941219"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58" name="Line 426"/>
          <p:cNvSpPr>
            <a:spLocks noChangeShapeType="1"/>
          </p:cNvSpPr>
          <p:nvPr/>
        </p:nvSpPr>
        <p:spPr bwMode="auto">
          <a:xfrm>
            <a:off x="1756173" y="3175397"/>
            <a:ext cx="5941219"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59" name="Line 427"/>
          <p:cNvSpPr>
            <a:spLocks noChangeShapeType="1"/>
          </p:cNvSpPr>
          <p:nvPr/>
        </p:nvSpPr>
        <p:spPr bwMode="auto">
          <a:xfrm>
            <a:off x="1756173" y="3664744"/>
            <a:ext cx="5941219"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60" name="Line 428"/>
          <p:cNvSpPr>
            <a:spLocks noChangeShapeType="1"/>
          </p:cNvSpPr>
          <p:nvPr/>
        </p:nvSpPr>
        <p:spPr bwMode="auto">
          <a:xfrm>
            <a:off x="1756173" y="4163616"/>
            <a:ext cx="5941219"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61" name="Line 489"/>
          <p:cNvSpPr>
            <a:spLocks noChangeShapeType="1"/>
          </p:cNvSpPr>
          <p:nvPr/>
        </p:nvSpPr>
        <p:spPr bwMode="auto">
          <a:xfrm>
            <a:off x="1756173" y="1197769"/>
            <a:ext cx="5941219"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5892553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Step behaviors and branches</a:t>
            </a:r>
          </a:p>
          <a:p>
            <a:pPr>
              <a:lnSpc>
                <a:spcPct val="150000"/>
              </a:lnSpc>
              <a:buFont typeface="Arial" charset="0"/>
              <a:buChar char="•"/>
            </a:pPr>
            <a:r>
              <a:rPr lang="en-US" sz="2100"/>
              <a:t>Auto steps and go branches</a:t>
            </a:r>
          </a:p>
          <a:p>
            <a:pPr>
              <a:lnSpc>
                <a:spcPct val="150000"/>
              </a:lnSpc>
              <a:buFont typeface="Arial" charset="0"/>
              <a:buChar char="•"/>
            </a:pPr>
            <a:r>
              <a:rPr lang="en-US" sz="2100">
                <a:solidFill>
                  <a:srgbClr val="C0C0C0"/>
                </a:solidFill>
              </a:rPr>
              <a:t>Starts, outcomes, and finishes</a:t>
            </a:r>
          </a:p>
          <a:p>
            <a:pPr>
              <a:lnSpc>
                <a:spcPct val="150000"/>
              </a:lnSpc>
              <a:buFont typeface="Arial" charset="0"/>
              <a:buChar char="•"/>
            </a:pPr>
            <a:r>
              <a:rPr lang="en-US" sz="2100">
                <a:solidFill>
                  <a:srgbClr val="C0C0C0"/>
                </a:solidFill>
              </a:rPr>
              <a:t>Activity steps</a:t>
            </a:r>
          </a:p>
          <a:p>
            <a:pPr>
              <a:lnSpc>
                <a:spcPct val="150000"/>
              </a:lnSpc>
              <a:buFont typeface="Arial" charset="0"/>
              <a:buChar char="•"/>
            </a:pPr>
            <a:r>
              <a:rPr lang="en-US" sz="2100">
                <a:solidFill>
                  <a:srgbClr val="C0C0C0"/>
                </a:solidFill>
              </a:rPr>
              <a:t>Timeouts</a:t>
            </a:r>
          </a:p>
          <a:p>
            <a:pPr>
              <a:lnSpc>
                <a:spcPct val="150000"/>
              </a:lnSpc>
              <a:buFont typeface="Arial" charset="0"/>
              <a:buChar char="•"/>
            </a:pPr>
            <a:r>
              <a:rPr lang="en-US" sz="2100">
                <a:solidFill>
                  <a:srgbClr val="C0C0C0"/>
                </a:solidFill>
              </a:rPr>
              <a:t>Triggers</a:t>
            </a: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129012991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157895" y="2615803"/>
            <a:ext cx="1571625" cy="1733550"/>
          </a:xfrm>
          <a:prstGeom prst="rect">
            <a:avLst/>
          </a:prstGeom>
        </p:spPr>
      </p:pic>
      <p:pic>
        <p:nvPicPr>
          <p:cNvPr id="5" name="Picture 4"/>
          <p:cNvPicPr>
            <a:picLocks noChangeAspect="1"/>
          </p:cNvPicPr>
          <p:nvPr/>
        </p:nvPicPr>
        <p:blipFill>
          <a:blip r:embed="rId4"/>
          <a:stretch>
            <a:fillRect/>
          </a:stretch>
        </p:blipFill>
        <p:spPr>
          <a:xfrm>
            <a:off x="5819775" y="215741"/>
            <a:ext cx="1491888" cy="1553409"/>
          </a:xfrm>
          <a:prstGeom prst="rect">
            <a:avLst/>
          </a:prstGeom>
        </p:spPr>
      </p:pic>
      <p:pic>
        <p:nvPicPr>
          <p:cNvPr id="3" name="Picture 2"/>
          <p:cNvPicPr>
            <a:picLocks noChangeAspect="1"/>
          </p:cNvPicPr>
          <p:nvPr/>
        </p:nvPicPr>
        <p:blipFill>
          <a:blip r:embed="rId5"/>
          <a:stretch>
            <a:fillRect/>
          </a:stretch>
        </p:blipFill>
        <p:spPr>
          <a:xfrm>
            <a:off x="1221924" y="2070137"/>
            <a:ext cx="2364643" cy="2951611"/>
          </a:xfrm>
          <a:prstGeom prst="rect">
            <a:avLst/>
          </a:prstGeom>
        </p:spPr>
      </p:pic>
      <p:sp>
        <p:nvSpPr>
          <p:cNvPr id="19458" name="Title 1"/>
          <p:cNvSpPr>
            <a:spLocks noGrp="1"/>
          </p:cNvSpPr>
          <p:nvPr>
            <p:ph type="title"/>
          </p:nvPr>
        </p:nvSpPr>
        <p:spPr/>
        <p:txBody>
          <a:bodyPr/>
          <a:lstStyle/>
          <a:p>
            <a:pPr eaLnBrk="1" hangingPunct="1"/>
            <a:r>
              <a:rPr lang="en-US"/>
              <a:t>Creating steps and branches</a:t>
            </a:r>
          </a:p>
        </p:txBody>
      </p:sp>
      <p:sp>
        <p:nvSpPr>
          <p:cNvPr id="19459" name="Content Placeholder 2"/>
          <p:cNvSpPr>
            <a:spLocks noGrp="1"/>
          </p:cNvSpPr>
          <p:nvPr>
            <p:ph idx="1"/>
          </p:nvPr>
        </p:nvSpPr>
        <p:spPr/>
        <p:txBody>
          <a:bodyPr/>
          <a:lstStyle/>
          <a:p>
            <a:pPr>
              <a:buFont typeface="Arial" charset="0"/>
              <a:buChar char="•"/>
            </a:pPr>
            <a:r>
              <a:rPr lang="en-US" dirty="0"/>
              <a:t>To create a step, right-click the empty </a:t>
            </a:r>
            <a:br>
              <a:rPr lang="en-US" dirty="0"/>
            </a:br>
            <a:r>
              <a:rPr lang="en-US" dirty="0"/>
              <a:t>canvas and choose the step type</a:t>
            </a:r>
          </a:p>
          <a:p>
            <a:pPr>
              <a:buFont typeface="Arial" charset="0"/>
              <a:buChar char="•"/>
            </a:pPr>
            <a:r>
              <a:rPr lang="en-US" dirty="0"/>
              <a:t>To create a branch, do one of these:</a:t>
            </a:r>
          </a:p>
          <a:p>
            <a:pPr lvl="1"/>
            <a:r>
              <a:rPr lang="en-US" dirty="0"/>
              <a:t>Specify the branch when</a:t>
            </a:r>
            <a:br>
              <a:rPr lang="en-US" dirty="0"/>
            </a:br>
            <a:r>
              <a:rPr lang="en-US" dirty="0"/>
              <a:t>creating a new step</a:t>
            </a:r>
          </a:p>
          <a:p>
            <a:pPr lvl="1">
              <a:buFont typeface="Wingdings 2" pitchFamily="18" charset="2"/>
              <a:buNone/>
            </a:pPr>
            <a:endParaRPr lang="en-US" dirty="0"/>
          </a:p>
        </p:txBody>
      </p:sp>
      <p:sp>
        <p:nvSpPr>
          <p:cNvPr id="6" name="Content Placeholder 2"/>
          <p:cNvSpPr txBox="1">
            <a:spLocks/>
          </p:cNvSpPr>
          <p:nvPr/>
        </p:nvSpPr>
        <p:spPr bwMode="auto">
          <a:xfrm>
            <a:off x="4303833" y="1868091"/>
            <a:ext cx="3194447" cy="642938"/>
          </a:xfrm>
          <a:prstGeom prst="rect">
            <a:avLst/>
          </a:prstGeom>
          <a:noFill/>
          <a:ln w="9525">
            <a:noFill/>
            <a:miter lim="800000"/>
            <a:headEnd/>
            <a:tailEnd/>
          </a:ln>
          <a:effectLst/>
        </p:spPr>
        <p:txBody>
          <a:bodyPr lIns="0" tIns="0" rIns="0" bIns="0"/>
          <a:lstStyle/>
          <a:p>
            <a:pPr marL="471488" lvl="1" indent="-171450" defTabSz="685800" eaLnBrk="0" fontAlgn="base" hangingPunct="0">
              <a:spcBef>
                <a:spcPct val="20000"/>
              </a:spcBef>
              <a:spcAft>
                <a:spcPct val="0"/>
              </a:spcAft>
              <a:buClr>
                <a:srgbClr val="04628C"/>
              </a:buClr>
              <a:buSzPct val="90000"/>
              <a:buFont typeface="Calibri" pitchFamily="34" charset="0"/>
              <a:buChar char="-"/>
              <a:defRPr/>
            </a:pPr>
            <a:r>
              <a:rPr lang="en-US" sz="1650" dirty="0">
                <a:solidFill>
                  <a:srgbClr val="000000"/>
                </a:solidFill>
                <a:latin typeface="Arial"/>
                <a:ea typeface="Calibri" pitchFamily="34" charset="0"/>
                <a:cs typeface="Calibri" pitchFamily="34" charset="0"/>
              </a:rPr>
              <a:t>Right-click the source step </a:t>
            </a:r>
            <a:br>
              <a:rPr lang="en-US" sz="1650" dirty="0">
                <a:solidFill>
                  <a:srgbClr val="000000"/>
                </a:solidFill>
                <a:latin typeface="Arial"/>
                <a:ea typeface="Calibri" pitchFamily="34" charset="0"/>
                <a:cs typeface="Calibri" pitchFamily="34" charset="0"/>
              </a:rPr>
            </a:br>
            <a:r>
              <a:rPr lang="en-US" sz="1650" dirty="0">
                <a:solidFill>
                  <a:srgbClr val="000000"/>
                </a:solidFill>
                <a:latin typeface="Arial"/>
                <a:ea typeface="Calibri" pitchFamily="34" charset="0"/>
                <a:cs typeface="Calibri" pitchFamily="34" charset="0"/>
              </a:rPr>
              <a:t>and select the branch type</a:t>
            </a:r>
          </a:p>
          <a:p>
            <a:pPr marL="471488" lvl="1" indent="-171450" defTabSz="685800" eaLnBrk="0" fontAlgn="base" hangingPunct="0">
              <a:spcBef>
                <a:spcPct val="20000"/>
              </a:spcBef>
              <a:spcAft>
                <a:spcPct val="0"/>
              </a:spcAft>
              <a:buClr>
                <a:srgbClr val="04628C"/>
              </a:buClr>
              <a:buSzPct val="90000"/>
              <a:buFont typeface="Calibri" pitchFamily="34" charset="0"/>
              <a:buChar char="-"/>
              <a:defRPr/>
            </a:pPr>
            <a:endParaRPr lang="en-US" sz="1650" dirty="0">
              <a:solidFill>
                <a:srgbClr val="000000"/>
              </a:solidFill>
              <a:latin typeface="Arial"/>
              <a:ea typeface="Calibri" pitchFamily="34" charset="0"/>
              <a:cs typeface="Calibri" pitchFamily="34" charset="0"/>
            </a:endParaRPr>
          </a:p>
        </p:txBody>
      </p:sp>
      <p:sp>
        <p:nvSpPr>
          <p:cNvPr id="19465" name="Rounded Rectangle 10"/>
          <p:cNvSpPr>
            <a:spLocks noChangeArrowheads="1"/>
          </p:cNvSpPr>
          <p:nvPr/>
        </p:nvSpPr>
        <p:spPr bwMode="auto">
          <a:xfrm>
            <a:off x="6156856" y="2565797"/>
            <a:ext cx="1329929" cy="575072"/>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9467" name="Rounded Rectangle 12"/>
          <p:cNvSpPr>
            <a:spLocks noChangeArrowheads="1"/>
          </p:cNvSpPr>
          <p:nvPr/>
        </p:nvSpPr>
        <p:spPr bwMode="auto">
          <a:xfrm>
            <a:off x="5819775" y="286942"/>
            <a:ext cx="1626394" cy="229790"/>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9468" name="Rounded Rectangle 13"/>
          <p:cNvSpPr>
            <a:spLocks noChangeArrowheads="1"/>
          </p:cNvSpPr>
          <p:nvPr/>
        </p:nvSpPr>
        <p:spPr bwMode="auto">
          <a:xfrm>
            <a:off x="5819775" y="783432"/>
            <a:ext cx="1626394" cy="735806"/>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9469" name="Text Box 418"/>
          <p:cNvSpPr txBox="1">
            <a:spLocks noChangeArrowheads="1"/>
          </p:cNvSpPr>
          <p:nvPr/>
        </p:nvSpPr>
        <p:spPr bwMode="auto">
          <a:xfrm>
            <a:off x="3840229" y="3342085"/>
            <a:ext cx="13835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500">
                <a:solidFill>
                  <a:srgbClr val="04628C"/>
                </a:solidFill>
              </a:rPr>
              <a:t>Select branch type</a:t>
            </a:r>
          </a:p>
        </p:txBody>
      </p:sp>
      <p:cxnSp>
        <p:nvCxnSpPr>
          <p:cNvPr id="19471" name="Straight Arrow Connector 21"/>
          <p:cNvCxnSpPr>
            <a:cxnSpLocks noChangeShapeType="1"/>
          </p:cNvCxnSpPr>
          <p:nvPr/>
        </p:nvCxnSpPr>
        <p:spPr bwMode="auto">
          <a:xfrm flipV="1">
            <a:off x="5106591" y="1108473"/>
            <a:ext cx="595313" cy="7144"/>
          </a:xfrm>
          <a:prstGeom prst="straightConnector1">
            <a:avLst/>
          </a:prstGeom>
          <a:noFill/>
          <a:ln w="19050" algn="ctr">
            <a:solidFill>
              <a:srgbClr val="04628C"/>
            </a:solidFill>
            <a:round/>
            <a:headEnd/>
            <a:tailEnd type="triangle" w="med" len="med"/>
          </a:ln>
          <a:extLst>
            <a:ext uri="{909E8E84-426E-40DD-AFC4-6F175D3DCCD1}">
              <a14:hiddenFill xmlns:a14="http://schemas.microsoft.com/office/drawing/2010/main">
                <a:noFill/>
              </a14:hiddenFill>
            </a:ext>
          </a:extLst>
        </p:spPr>
      </p:cxnSp>
      <p:sp>
        <p:nvSpPr>
          <p:cNvPr id="19466" name="Rounded Rectangle 11"/>
          <p:cNvSpPr>
            <a:spLocks noChangeArrowheads="1"/>
          </p:cNvSpPr>
          <p:nvPr/>
        </p:nvSpPr>
        <p:spPr bwMode="auto">
          <a:xfrm>
            <a:off x="1840508" y="2957002"/>
            <a:ext cx="1626394" cy="177404"/>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19470" name="Straight Connector 16"/>
          <p:cNvCxnSpPr>
            <a:cxnSpLocks noChangeShapeType="1"/>
            <a:stCxn id="19466" idx="3"/>
          </p:cNvCxnSpPr>
          <p:nvPr/>
        </p:nvCxnSpPr>
        <p:spPr bwMode="auto">
          <a:xfrm>
            <a:off x="3466902" y="3125788"/>
            <a:ext cx="330994" cy="327422"/>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0785" y="2471737"/>
            <a:ext cx="1403726" cy="38159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17738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07508" y="310620"/>
            <a:ext cx="2362200" cy="2867025"/>
          </a:xfrm>
          <a:prstGeom prst="rect">
            <a:avLst/>
          </a:prstGeom>
        </p:spPr>
      </p:pic>
      <p:pic>
        <p:nvPicPr>
          <p:cNvPr id="2" name="Picture 1"/>
          <p:cNvPicPr>
            <a:picLocks noChangeAspect="1"/>
          </p:cNvPicPr>
          <p:nvPr/>
        </p:nvPicPr>
        <p:blipFill>
          <a:blip r:embed="rId4"/>
          <a:stretch>
            <a:fillRect/>
          </a:stretch>
        </p:blipFill>
        <p:spPr>
          <a:xfrm>
            <a:off x="1304329" y="991284"/>
            <a:ext cx="1647825" cy="1781175"/>
          </a:xfrm>
          <a:prstGeom prst="rect">
            <a:avLst/>
          </a:prstGeom>
        </p:spPr>
      </p:pic>
      <p:pic>
        <p:nvPicPr>
          <p:cNvPr id="20483" name="Picture 12" descr="AutoStep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4285" y="2976562"/>
            <a:ext cx="1997869" cy="168116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20485" name="Rectangle 2"/>
          <p:cNvSpPr>
            <a:spLocks noGrp="1" noChangeArrowheads="1"/>
          </p:cNvSpPr>
          <p:nvPr>
            <p:ph type="title"/>
          </p:nvPr>
        </p:nvSpPr>
        <p:spPr/>
        <p:txBody>
          <a:bodyPr/>
          <a:lstStyle/>
          <a:p>
            <a:pPr eaLnBrk="1" hangingPunct="1"/>
            <a:r>
              <a:rPr lang="en-US"/>
              <a:t>Creating an auto step</a:t>
            </a:r>
          </a:p>
        </p:txBody>
      </p:sp>
      <p:sp>
        <p:nvSpPr>
          <p:cNvPr id="20486" name="Oval 5"/>
          <p:cNvSpPr>
            <a:spLocks noChangeArrowheads="1"/>
          </p:cNvSpPr>
          <p:nvPr/>
        </p:nvSpPr>
        <p:spPr bwMode="auto">
          <a:xfrm>
            <a:off x="1797844" y="586577"/>
            <a:ext cx="227410" cy="454432"/>
          </a:xfrm>
          <a:prstGeom prst="ellipse">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0487" name="Text Box 6"/>
          <p:cNvSpPr txBox="1">
            <a:spLocks noChangeArrowheads="1"/>
          </p:cNvSpPr>
          <p:nvPr/>
        </p:nvSpPr>
        <p:spPr bwMode="auto">
          <a:xfrm>
            <a:off x="1911548" y="528638"/>
            <a:ext cx="14418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a:solidFill>
                  <a:srgbClr val="D33819"/>
                </a:solidFill>
              </a:rPr>
              <a:t>Right click</a:t>
            </a:r>
          </a:p>
        </p:txBody>
      </p:sp>
      <p:sp>
        <p:nvSpPr>
          <p:cNvPr id="20488" name="Line 8"/>
          <p:cNvSpPr>
            <a:spLocks noChangeShapeType="1"/>
          </p:cNvSpPr>
          <p:nvPr/>
        </p:nvSpPr>
        <p:spPr bwMode="auto">
          <a:xfrm flipV="1">
            <a:off x="3234267" y="735806"/>
            <a:ext cx="954352" cy="1008327"/>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34290" rIns="34290">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0492" name="Text Box 17"/>
          <p:cNvSpPr txBox="1">
            <a:spLocks noChangeArrowheads="1"/>
          </p:cNvSpPr>
          <p:nvPr/>
        </p:nvSpPr>
        <p:spPr bwMode="auto">
          <a:xfrm>
            <a:off x="4439841" y="3792141"/>
            <a:ext cx="20456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Default go branch ID is name of target step</a:t>
            </a:r>
          </a:p>
        </p:txBody>
      </p:sp>
      <p:sp>
        <p:nvSpPr>
          <p:cNvPr id="20490" name="Line 10"/>
          <p:cNvSpPr>
            <a:spLocks noChangeShapeType="1"/>
          </p:cNvSpPr>
          <p:nvPr/>
        </p:nvSpPr>
        <p:spPr bwMode="auto">
          <a:xfrm flipH="1">
            <a:off x="3662363" y="2953942"/>
            <a:ext cx="1315641" cy="290513"/>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0491" name="Freeform 16"/>
          <p:cNvSpPr>
            <a:spLocks/>
          </p:cNvSpPr>
          <p:nvPr/>
        </p:nvSpPr>
        <p:spPr bwMode="auto">
          <a:xfrm>
            <a:off x="6299200" y="2829660"/>
            <a:ext cx="1141016" cy="230832"/>
          </a:xfrm>
          <a:custGeom>
            <a:avLst/>
            <a:gdLst>
              <a:gd name="T0" fmla="*/ 0 w 404"/>
              <a:gd name="T1" fmla="*/ 0 h 1743"/>
              <a:gd name="T2" fmla="*/ 2147483647 w 404"/>
              <a:gd name="T3" fmla="*/ 0 h 1743"/>
              <a:gd name="T4" fmla="*/ 2147483647 w 404"/>
              <a:gd name="T5" fmla="*/ 2147483647 h 1743"/>
              <a:gd name="T6" fmla="*/ 2147483647 w 404"/>
              <a:gd name="T7" fmla="*/ 2147483647 h 1743"/>
              <a:gd name="T8" fmla="*/ 0 60000 65536"/>
              <a:gd name="T9" fmla="*/ 0 60000 65536"/>
              <a:gd name="T10" fmla="*/ 0 60000 65536"/>
              <a:gd name="T11" fmla="*/ 0 60000 65536"/>
              <a:gd name="T12" fmla="*/ 0 w 404"/>
              <a:gd name="T13" fmla="*/ 0 h 1743"/>
              <a:gd name="T14" fmla="*/ 404 w 404"/>
              <a:gd name="T15" fmla="*/ 1743 h 1743"/>
            </a:gdLst>
            <a:ahLst/>
            <a:cxnLst>
              <a:cxn ang="T8">
                <a:pos x="T0" y="T1"/>
              </a:cxn>
              <a:cxn ang="T9">
                <a:pos x="T2" y="T3"/>
              </a:cxn>
              <a:cxn ang="T10">
                <a:pos x="T4" y="T5"/>
              </a:cxn>
              <a:cxn ang="T11">
                <a:pos x="T6" y="T7"/>
              </a:cxn>
            </a:cxnLst>
            <a:rect l="T12" t="T13" r="T14" b="T15"/>
            <a:pathLst>
              <a:path w="404" h="1743">
                <a:moveTo>
                  <a:pt x="0" y="0"/>
                </a:moveTo>
                <a:lnTo>
                  <a:pt x="404" y="0"/>
                </a:lnTo>
                <a:lnTo>
                  <a:pt x="404" y="1743"/>
                </a:lnTo>
                <a:lnTo>
                  <a:pt x="105" y="1743"/>
                </a:lnTo>
              </a:path>
            </a:pathLst>
          </a:cu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14876466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692379" y="2373586"/>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07" name="Rectangle 3"/>
          <p:cNvSpPr>
            <a:spLocks noChangeArrowheads="1"/>
          </p:cNvSpPr>
          <p:nvPr/>
        </p:nvSpPr>
        <p:spPr bwMode="auto">
          <a:xfrm>
            <a:off x="5692379" y="2373586"/>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1508" name="Group 4"/>
          <p:cNvGrpSpPr>
            <a:grpSpLocks/>
          </p:cNvGrpSpPr>
          <p:nvPr/>
        </p:nvGrpSpPr>
        <p:grpSpPr bwMode="auto">
          <a:xfrm>
            <a:off x="5869466" y="2258193"/>
            <a:ext cx="1062" cy="460305"/>
            <a:chOff x="1282" y="1224"/>
            <a:chExt cx="1" cy="433"/>
          </a:xfrm>
        </p:grpSpPr>
        <p:sp>
          <p:nvSpPr>
            <p:cNvPr id="21577" name="Freeform 5"/>
            <p:cNvSpPr>
              <a:spLocks/>
            </p:cNvSpPr>
            <p:nvPr/>
          </p:nvSpPr>
          <p:spPr bwMode="auto">
            <a:xfrm>
              <a:off x="1283" y="1331"/>
              <a:ext cx="0" cy="217"/>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78" name="Rectangle 6"/>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79" name="Rectangle 7"/>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1509" name="Rectangle 8"/>
          <p:cNvSpPr>
            <a:spLocks noChangeArrowheads="1"/>
          </p:cNvSpPr>
          <p:nvPr/>
        </p:nvSpPr>
        <p:spPr bwMode="auto">
          <a:xfrm>
            <a:off x="5035154" y="1659211"/>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10" name="Rectangle 9"/>
          <p:cNvSpPr>
            <a:spLocks noChangeArrowheads="1"/>
          </p:cNvSpPr>
          <p:nvPr/>
        </p:nvSpPr>
        <p:spPr bwMode="auto">
          <a:xfrm>
            <a:off x="5035154" y="1659211"/>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11" name="Text Box 10"/>
          <p:cNvSpPr txBox="1">
            <a:spLocks noChangeArrowheads="1"/>
          </p:cNvSpPr>
          <p:nvPr/>
        </p:nvSpPr>
        <p:spPr bwMode="invGray">
          <a:xfrm>
            <a:off x="5469731" y="1568053"/>
            <a:ext cx="6619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Manual</a:t>
            </a:r>
            <a:br>
              <a:rPr lang="en-US" sz="1350">
                <a:solidFill>
                  <a:srgbClr val="C0C0C0"/>
                </a:solidFill>
              </a:rPr>
            </a:br>
            <a:r>
              <a:rPr lang="en-US" sz="1350">
                <a:solidFill>
                  <a:srgbClr val="C0C0C0"/>
                </a:solidFill>
              </a:rPr>
              <a:t>Review</a:t>
            </a:r>
          </a:p>
        </p:txBody>
      </p:sp>
      <p:grpSp>
        <p:nvGrpSpPr>
          <p:cNvPr id="21512" name="Group 11"/>
          <p:cNvGrpSpPr>
            <a:grpSpLocks/>
          </p:cNvGrpSpPr>
          <p:nvPr/>
        </p:nvGrpSpPr>
        <p:grpSpPr bwMode="auto">
          <a:xfrm>
            <a:off x="5212241" y="1543818"/>
            <a:ext cx="1062" cy="460305"/>
            <a:chOff x="1282" y="1224"/>
            <a:chExt cx="1" cy="433"/>
          </a:xfrm>
        </p:grpSpPr>
        <p:sp>
          <p:nvSpPr>
            <p:cNvPr id="21574" name="Freeform 12"/>
            <p:cNvSpPr>
              <a:spLocks/>
            </p:cNvSpPr>
            <p:nvPr/>
          </p:nvSpPr>
          <p:spPr bwMode="auto">
            <a:xfrm>
              <a:off x="1283" y="1331"/>
              <a:ext cx="0" cy="217"/>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75" name="Rectangle 13"/>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76" name="Rectangle 14"/>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1513" name="Text Box 15"/>
          <p:cNvSpPr txBox="1">
            <a:spLocks noChangeArrowheads="1"/>
          </p:cNvSpPr>
          <p:nvPr/>
        </p:nvSpPr>
        <p:spPr bwMode="invGray">
          <a:xfrm>
            <a:off x="6084094" y="2282428"/>
            <a:ext cx="7167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Get</a:t>
            </a:r>
            <a:br>
              <a:rPr lang="en-US" sz="1350">
                <a:solidFill>
                  <a:srgbClr val="C0C0C0"/>
                </a:solidFill>
              </a:rPr>
            </a:br>
            <a:r>
              <a:rPr lang="en-US" sz="1350">
                <a:solidFill>
                  <a:srgbClr val="C0C0C0"/>
                </a:solidFill>
              </a:rPr>
              <a:t>History</a:t>
            </a:r>
          </a:p>
        </p:txBody>
      </p:sp>
      <p:sp>
        <p:nvSpPr>
          <p:cNvPr id="21514" name="Rectangle 16"/>
          <p:cNvSpPr>
            <a:spLocks noGrp="1" noChangeArrowheads="1"/>
          </p:cNvSpPr>
          <p:nvPr>
            <p:ph type="title"/>
          </p:nvPr>
        </p:nvSpPr>
        <p:spPr/>
        <p:txBody>
          <a:bodyPr/>
          <a:lstStyle/>
          <a:p>
            <a:pPr eaLnBrk="1" hangingPunct="1"/>
            <a:r>
              <a:rPr lang="en-US"/>
              <a:t>"Go" branches</a:t>
            </a:r>
          </a:p>
        </p:txBody>
      </p:sp>
      <p:sp>
        <p:nvSpPr>
          <p:cNvPr id="21515" name="Rectangle 17"/>
          <p:cNvSpPr>
            <a:spLocks noGrp="1" noChangeArrowheads="1"/>
          </p:cNvSpPr>
          <p:nvPr>
            <p:ph idx="1"/>
          </p:nvPr>
        </p:nvSpPr>
        <p:spPr>
          <a:xfrm>
            <a:off x="1532335" y="685800"/>
            <a:ext cx="3333750" cy="4114800"/>
          </a:xfrm>
        </p:spPr>
        <p:txBody>
          <a:bodyPr/>
          <a:lstStyle/>
          <a:p>
            <a:pPr>
              <a:buFont typeface="Arial" charset="0"/>
              <a:buChar char="•"/>
            </a:pPr>
            <a:r>
              <a:rPr lang="en-US"/>
              <a:t>A </a:t>
            </a:r>
            <a:r>
              <a:rPr lang="en-US" b="1">
                <a:latin typeface="Courier New" pitchFamily="49" charset="0"/>
                <a:cs typeface="Courier New" pitchFamily="49" charset="0"/>
              </a:rPr>
              <a:t>go</a:t>
            </a:r>
            <a:r>
              <a:rPr lang="en-US"/>
              <a:t> branch indicates where execution should continue when an auto step is complete</a:t>
            </a:r>
          </a:p>
          <a:p>
            <a:pPr>
              <a:buFont typeface="Arial" charset="0"/>
              <a:buChar char="•"/>
            </a:pPr>
            <a:r>
              <a:rPr lang="en-US"/>
              <a:t>It consists of:</a:t>
            </a:r>
          </a:p>
          <a:p>
            <a:pPr lvl="1"/>
            <a:r>
              <a:rPr lang="en-US"/>
              <a:t>A condition</a:t>
            </a:r>
          </a:p>
          <a:p>
            <a:pPr lvl="1"/>
            <a:r>
              <a:rPr lang="en-US"/>
              <a:t>An optional execution script</a:t>
            </a:r>
          </a:p>
          <a:p>
            <a:pPr lvl="1"/>
            <a:r>
              <a:rPr lang="en-US"/>
              <a:t>A next step</a:t>
            </a:r>
          </a:p>
          <a:p>
            <a:pPr>
              <a:buFont typeface="Arial" charset="0"/>
              <a:buChar char="•"/>
            </a:pPr>
            <a:endParaRPr lang="en-US"/>
          </a:p>
        </p:txBody>
      </p:sp>
      <p:grpSp>
        <p:nvGrpSpPr>
          <p:cNvPr id="21516" name="Group 18"/>
          <p:cNvGrpSpPr>
            <a:grpSpLocks/>
          </p:cNvGrpSpPr>
          <p:nvPr/>
        </p:nvGrpSpPr>
        <p:grpSpPr bwMode="auto">
          <a:xfrm>
            <a:off x="5033963" y="3999304"/>
            <a:ext cx="1151335" cy="233362"/>
            <a:chOff x="3268" y="3359"/>
            <a:chExt cx="967" cy="196"/>
          </a:xfrm>
        </p:grpSpPr>
        <p:sp>
          <p:nvSpPr>
            <p:cNvPr id="21571" name="Rectangle 19"/>
            <p:cNvSpPr>
              <a:spLocks noChangeArrowheads="1"/>
            </p:cNvSpPr>
            <p:nvPr/>
          </p:nvSpPr>
          <p:spPr bwMode="auto">
            <a:xfrm>
              <a:off x="3268" y="3359"/>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72" name="Rectangle 20"/>
            <p:cNvSpPr>
              <a:spLocks noChangeArrowheads="1"/>
            </p:cNvSpPr>
            <p:nvPr/>
          </p:nvSpPr>
          <p:spPr bwMode="auto">
            <a:xfrm>
              <a:off x="4049" y="3361"/>
              <a:ext cx="182" cy="194"/>
            </a:xfrm>
            <a:prstGeom prst="rect">
              <a:avLst/>
            </a:prstGeom>
            <a:solidFill>
              <a:schemeClr val="hlink"/>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73" name="Text Box 21"/>
            <p:cNvSpPr txBox="1">
              <a:spLocks noChangeArrowheads="1"/>
            </p:cNvSpPr>
            <p:nvPr/>
          </p:nvSpPr>
          <p:spPr bwMode="invGray">
            <a:xfrm>
              <a:off x="3280" y="3370"/>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Approved</a:t>
              </a:r>
            </a:p>
          </p:txBody>
        </p:sp>
      </p:grpSp>
      <p:grpSp>
        <p:nvGrpSpPr>
          <p:cNvPr id="21517" name="Group 22"/>
          <p:cNvGrpSpPr>
            <a:grpSpLocks/>
          </p:cNvGrpSpPr>
          <p:nvPr/>
        </p:nvGrpSpPr>
        <p:grpSpPr bwMode="auto">
          <a:xfrm>
            <a:off x="6432947" y="4004067"/>
            <a:ext cx="1151334" cy="233362"/>
            <a:chOff x="4443" y="3363"/>
            <a:chExt cx="967" cy="196"/>
          </a:xfrm>
        </p:grpSpPr>
        <p:sp>
          <p:nvSpPr>
            <p:cNvPr id="21568" name="Rectangle 23"/>
            <p:cNvSpPr>
              <a:spLocks noChangeArrowheads="1"/>
            </p:cNvSpPr>
            <p:nvPr/>
          </p:nvSpPr>
          <p:spPr bwMode="auto">
            <a:xfrm>
              <a:off x="4443" y="3363"/>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69" name="Rectangle 24"/>
            <p:cNvSpPr>
              <a:spLocks noChangeArrowheads="1"/>
            </p:cNvSpPr>
            <p:nvPr/>
          </p:nvSpPr>
          <p:spPr bwMode="auto">
            <a:xfrm>
              <a:off x="5224" y="3365"/>
              <a:ext cx="182" cy="194"/>
            </a:xfrm>
            <a:prstGeom prst="rect">
              <a:avLst/>
            </a:prstGeom>
            <a:solidFill>
              <a:schemeClr val="hlink"/>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70" name="Text Box 25"/>
            <p:cNvSpPr txBox="1">
              <a:spLocks noChangeArrowheads="1"/>
            </p:cNvSpPr>
            <p:nvPr/>
          </p:nvSpPr>
          <p:spPr bwMode="invGray">
            <a:xfrm>
              <a:off x="4455" y="3374"/>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Denied</a:t>
              </a:r>
            </a:p>
          </p:txBody>
        </p:sp>
      </p:grpSp>
      <p:grpSp>
        <p:nvGrpSpPr>
          <p:cNvPr id="21518" name="Group 26"/>
          <p:cNvGrpSpPr>
            <a:grpSpLocks/>
          </p:cNvGrpSpPr>
          <p:nvPr/>
        </p:nvGrpSpPr>
        <p:grpSpPr bwMode="auto">
          <a:xfrm>
            <a:off x="5703094" y="873921"/>
            <a:ext cx="1152525" cy="458392"/>
            <a:chOff x="3868" y="1357"/>
            <a:chExt cx="968" cy="385"/>
          </a:xfrm>
        </p:grpSpPr>
        <p:sp>
          <p:nvSpPr>
            <p:cNvPr id="21564" name="Rectangle 27"/>
            <p:cNvSpPr>
              <a:spLocks noChangeArrowheads="1"/>
            </p:cNvSpPr>
            <p:nvPr/>
          </p:nvSpPr>
          <p:spPr bwMode="auto">
            <a:xfrm>
              <a:off x="3868" y="1453"/>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65" name="Rectangle 28"/>
            <p:cNvSpPr>
              <a:spLocks noChangeArrowheads="1"/>
            </p:cNvSpPr>
            <p:nvPr/>
          </p:nvSpPr>
          <p:spPr bwMode="auto">
            <a:xfrm>
              <a:off x="3868" y="1453"/>
              <a:ext cx="298" cy="194"/>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66" name="AutoShape 29"/>
            <p:cNvSpPr>
              <a:spLocks noChangeArrowheads="1"/>
            </p:cNvSpPr>
            <p:nvPr/>
          </p:nvSpPr>
          <p:spPr bwMode="auto">
            <a:xfrm>
              <a:off x="3936" y="1357"/>
              <a:ext cx="168" cy="385"/>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67" name="Text Box 30"/>
            <p:cNvSpPr txBox="1">
              <a:spLocks noChangeArrowheads="1"/>
            </p:cNvSpPr>
            <p:nvPr/>
          </p:nvSpPr>
          <p:spPr bwMode="invGray">
            <a:xfrm>
              <a:off x="4169" y="1377"/>
              <a:ext cx="6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Qualify</a:t>
              </a:r>
              <a:br>
                <a:rPr lang="en-US" sz="1350">
                  <a:solidFill>
                    <a:srgbClr val="000000"/>
                  </a:solidFill>
                </a:rPr>
              </a:br>
              <a:r>
                <a:rPr lang="en-US" sz="1350">
                  <a:solidFill>
                    <a:srgbClr val="000000"/>
                  </a:solidFill>
                </a:rPr>
                <a:t>Account</a:t>
              </a:r>
            </a:p>
          </p:txBody>
        </p:sp>
      </p:grpSp>
      <p:sp>
        <p:nvSpPr>
          <p:cNvPr id="21519" name="Line 34"/>
          <p:cNvSpPr>
            <a:spLocks noChangeShapeType="1"/>
          </p:cNvSpPr>
          <p:nvPr/>
        </p:nvSpPr>
        <p:spPr bwMode="auto">
          <a:xfrm flipH="1">
            <a:off x="5220892" y="1082279"/>
            <a:ext cx="478631"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0" name="Line 35"/>
          <p:cNvSpPr>
            <a:spLocks noChangeShapeType="1"/>
          </p:cNvSpPr>
          <p:nvPr/>
        </p:nvSpPr>
        <p:spPr bwMode="auto">
          <a:xfrm>
            <a:off x="5228035" y="1082279"/>
            <a:ext cx="0" cy="421481"/>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1" name="Line 36"/>
          <p:cNvSpPr>
            <a:spLocks noChangeShapeType="1"/>
          </p:cNvSpPr>
          <p:nvPr/>
        </p:nvSpPr>
        <p:spPr bwMode="auto">
          <a:xfrm>
            <a:off x="6847285" y="1077516"/>
            <a:ext cx="478631"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2" name="Line 37"/>
          <p:cNvSpPr>
            <a:spLocks noChangeShapeType="1"/>
          </p:cNvSpPr>
          <p:nvPr/>
        </p:nvSpPr>
        <p:spPr bwMode="auto">
          <a:xfrm>
            <a:off x="5220891" y="2049067"/>
            <a:ext cx="0" cy="440531"/>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3" name="Line 38"/>
          <p:cNvSpPr>
            <a:spLocks noChangeShapeType="1"/>
          </p:cNvSpPr>
          <p:nvPr/>
        </p:nvSpPr>
        <p:spPr bwMode="auto">
          <a:xfrm>
            <a:off x="5220891" y="2484835"/>
            <a:ext cx="470297"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4" name="Line 39"/>
          <p:cNvSpPr>
            <a:spLocks noChangeShapeType="1"/>
          </p:cNvSpPr>
          <p:nvPr/>
        </p:nvSpPr>
        <p:spPr bwMode="auto">
          <a:xfrm flipH="1">
            <a:off x="7325916" y="1070373"/>
            <a:ext cx="0" cy="140731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5" name="Line 40"/>
          <p:cNvSpPr>
            <a:spLocks noChangeShapeType="1"/>
          </p:cNvSpPr>
          <p:nvPr/>
        </p:nvSpPr>
        <p:spPr bwMode="auto">
          <a:xfrm flipH="1">
            <a:off x="6848475" y="2478881"/>
            <a:ext cx="477441"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6" name="Line 41"/>
          <p:cNvSpPr>
            <a:spLocks noChangeShapeType="1"/>
          </p:cNvSpPr>
          <p:nvPr/>
        </p:nvSpPr>
        <p:spPr bwMode="auto">
          <a:xfrm>
            <a:off x="6307931" y="2759869"/>
            <a:ext cx="0" cy="39766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7" name="AutoShape 42"/>
          <p:cNvSpPr>
            <a:spLocks noChangeArrowheads="1"/>
          </p:cNvSpPr>
          <p:nvPr/>
        </p:nvSpPr>
        <p:spPr bwMode="auto">
          <a:xfrm rot="5400000">
            <a:off x="6351390" y="2404810"/>
            <a:ext cx="158353" cy="112326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F33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8" name="Line 44"/>
          <p:cNvSpPr>
            <a:spLocks noChangeShapeType="1"/>
          </p:cNvSpPr>
          <p:nvPr/>
        </p:nvSpPr>
        <p:spPr bwMode="auto">
          <a:xfrm flipH="1">
            <a:off x="5230417" y="3339704"/>
            <a:ext cx="467915"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29" name="Line 45"/>
          <p:cNvSpPr>
            <a:spLocks noChangeShapeType="1"/>
          </p:cNvSpPr>
          <p:nvPr/>
        </p:nvSpPr>
        <p:spPr bwMode="auto">
          <a:xfrm>
            <a:off x="5230416" y="3339703"/>
            <a:ext cx="0" cy="49053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30" name="Line 46"/>
          <p:cNvSpPr>
            <a:spLocks noChangeShapeType="1"/>
          </p:cNvSpPr>
          <p:nvPr/>
        </p:nvSpPr>
        <p:spPr bwMode="auto">
          <a:xfrm>
            <a:off x="6856810" y="3334941"/>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31" name="Line 47"/>
          <p:cNvSpPr>
            <a:spLocks noChangeShapeType="1"/>
          </p:cNvSpPr>
          <p:nvPr/>
        </p:nvSpPr>
        <p:spPr bwMode="auto">
          <a:xfrm flipH="1">
            <a:off x="7335441" y="3334942"/>
            <a:ext cx="0" cy="50601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32" name="Line 48"/>
          <p:cNvSpPr>
            <a:spLocks noChangeShapeType="1"/>
          </p:cNvSpPr>
          <p:nvPr/>
        </p:nvSpPr>
        <p:spPr bwMode="auto">
          <a:xfrm>
            <a:off x="5597129" y="4350544"/>
            <a:ext cx="397669" cy="420291"/>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33" name="Line 49"/>
          <p:cNvSpPr>
            <a:spLocks noChangeShapeType="1"/>
          </p:cNvSpPr>
          <p:nvPr/>
        </p:nvSpPr>
        <p:spPr bwMode="auto">
          <a:xfrm flipH="1">
            <a:off x="6598444" y="4339829"/>
            <a:ext cx="482204" cy="439340"/>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1534" name="Group 50"/>
          <p:cNvGrpSpPr>
            <a:grpSpLocks/>
          </p:cNvGrpSpPr>
          <p:nvPr/>
        </p:nvGrpSpPr>
        <p:grpSpPr bwMode="auto">
          <a:xfrm>
            <a:off x="5993606" y="4269585"/>
            <a:ext cx="623888" cy="579835"/>
            <a:chOff x="4074" y="3586"/>
            <a:chExt cx="524" cy="487"/>
          </a:xfrm>
        </p:grpSpPr>
        <p:grpSp>
          <p:nvGrpSpPr>
            <p:cNvPr id="21559" name="Group 51"/>
            <p:cNvGrpSpPr>
              <a:grpSpLocks/>
            </p:cNvGrpSpPr>
            <p:nvPr/>
          </p:nvGrpSpPr>
          <p:grpSpPr bwMode="auto">
            <a:xfrm>
              <a:off x="4074" y="3586"/>
              <a:ext cx="524" cy="487"/>
              <a:chOff x="4074" y="3586"/>
              <a:chExt cx="524" cy="487"/>
            </a:xfrm>
          </p:grpSpPr>
          <p:sp>
            <p:nvSpPr>
              <p:cNvPr id="21561" name="Rectangle 52"/>
              <p:cNvSpPr>
                <a:spLocks noChangeArrowheads="1"/>
              </p:cNvSpPr>
              <p:nvPr/>
            </p:nvSpPr>
            <p:spPr bwMode="auto">
              <a:xfrm>
                <a:off x="4074" y="3879"/>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62" name="AutoShape 53"/>
              <p:cNvSpPr>
                <a:spLocks noChangeArrowheads="1"/>
              </p:cNvSpPr>
              <p:nvPr/>
            </p:nvSpPr>
            <p:spPr bwMode="auto">
              <a:xfrm>
                <a:off x="4210" y="3586"/>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63" name="Rectangle 54"/>
              <p:cNvSpPr>
                <a:spLocks noChangeArrowheads="1"/>
              </p:cNvSpPr>
              <p:nvPr/>
            </p:nvSpPr>
            <p:spPr bwMode="auto">
              <a:xfrm>
                <a:off x="4278" y="375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1560" name="Text Box 55"/>
            <p:cNvSpPr txBox="1">
              <a:spLocks noChangeArrowheads="1"/>
            </p:cNvSpPr>
            <p:nvPr/>
          </p:nvSpPr>
          <p:spPr bwMode="invGray">
            <a:xfrm>
              <a:off x="4130" y="3894"/>
              <a:ext cx="4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Finish</a:t>
              </a:r>
            </a:p>
          </p:txBody>
        </p:sp>
      </p:grpSp>
      <p:grpSp>
        <p:nvGrpSpPr>
          <p:cNvPr id="21535" name="Group 56"/>
          <p:cNvGrpSpPr>
            <a:grpSpLocks/>
          </p:cNvGrpSpPr>
          <p:nvPr/>
        </p:nvGrpSpPr>
        <p:grpSpPr bwMode="auto">
          <a:xfrm>
            <a:off x="5995987" y="192881"/>
            <a:ext cx="623888" cy="623888"/>
            <a:chOff x="4076" y="162"/>
            <a:chExt cx="524" cy="524"/>
          </a:xfrm>
        </p:grpSpPr>
        <p:grpSp>
          <p:nvGrpSpPr>
            <p:cNvPr id="21554" name="Group 57"/>
            <p:cNvGrpSpPr>
              <a:grpSpLocks/>
            </p:cNvGrpSpPr>
            <p:nvPr/>
          </p:nvGrpSpPr>
          <p:grpSpPr bwMode="auto">
            <a:xfrm>
              <a:off x="4076" y="165"/>
              <a:ext cx="524" cy="521"/>
              <a:chOff x="4076" y="165"/>
              <a:chExt cx="524" cy="521"/>
            </a:xfrm>
          </p:grpSpPr>
          <p:sp>
            <p:nvSpPr>
              <p:cNvPr id="21556" name="Rectangle 58"/>
              <p:cNvSpPr>
                <a:spLocks noChangeArrowheads="1"/>
              </p:cNvSpPr>
              <p:nvPr/>
            </p:nvSpPr>
            <p:spPr bwMode="auto">
              <a:xfrm>
                <a:off x="4076" y="165"/>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57" name="AutoShape 59"/>
              <p:cNvSpPr>
                <a:spLocks noChangeArrowheads="1"/>
              </p:cNvSpPr>
              <p:nvPr/>
            </p:nvSpPr>
            <p:spPr bwMode="auto">
              <a:xfrm>
                <a:off x="4212" y="421"/>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58" name="Rectangle 60"/>
              <p:cNvSpPr>
                <a:spLocks noChangeArrowheads="1"/>
              </p:cNvSpPr>
              <p:nvPr/>
            </p:nvSpPr>
            <p:spPr bwMode="auto">
              <a:xfrm>
                <a:off x="4280" y="31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1555" name="Text Box 61"/>
            <p:cNvSpPr txBox="1">
              <a:spLocks noChangeArrowheads="1"/>
            </p:cNvSpPr>
            <p:nvPr/>
          </p:nvSpPr>
          <p:spPr bwMode="auto">
            <a:xfrm>
              <a:off x="4118" y="162"/>
              <a:ext cx="427" cy="174"/>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Start</a:t>
              </a:r>
            </a:p>
          </p:txBody>
        </p:sp>
      </p:grpSp>
      <p:grpSp>
        <p:nvGrpSpPr>
          <p:cNvPr id="21536" name="Group 62"/>
          <p:cNvGrpSpPr>
            <a:grpSpLocks/>
          </p:cNvGrpSpPr>
          <p:nvPr/>
        </p:nvGrpSpPr>
        <p:grpSpPr bwMode="auto">
          <a:xfrm>
            <a:off x="5126592" y="2105862"/>
            <a:ext cx="192512" cy="324558"/>
            <a:chOff x="2554" y="3109"/>
            <a:chExt cx="433" cy="730"/>
          </a:xfrm>
        </p:grpSpPr>
        <p:sp>
          <p:nvSpPr>
            <p:cNvPr id="21552" name="Oval 63"/>
            <p:cNvSpPr>
              <a:spLocks noChangeArrowheads="1"/>
            </p:cNvSpPr>
            <p:nvPr/>
          </p:nvSpPr>
          <p:spPr bwMode="auto">
            <a:xfrm>
              <a:off x="2742" y="3109"/>
              <a:ext cx="0" cy="730"/>
            </a:xfrm>
            <a:prstGeom prst="ellipse">
              <a:avLst/>
            </a:prstGeom>
            <a:solidFill>
              <a:schemeClr val="tx1"/>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53" name="Freeform 64"/>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rgbClr val="EAEAEA"/>
            </a:solidFill>
            <a:ln w="19050">
              <a:solidFill>
                <a:schemeClr val="hlink"/>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1537" name="Group 65"/>
          <p:cNvGrpSpPr>
            <a:grpSpLocks/>
          </p:cNvGrpSpPr>
          <p:nvPr/>
        </p:nvGrpSpPr>
        <p:grpSpPr bwMode="auto">
          <a:xfrm>
            <a:off x="6346056" y="2781306"/>
            <a:ext cx="241698" cy="325042"/>
            <a:chOff x="4370" y="2336"/>
            <a:chExt cx="203" cy="273"/>
          </a:xfrm>
        </p:grpSpPr>
        <p:sp>
          <p:nvSpPr>
            <p:cNvPr id="21548" name="Oval 66"/>
            <p:cNvSpPr>
              <a:spLocks noChangeArrowheads="1"/>
            </p:cNvSpPr>
            <p:nvPr/>
          </p:nvSpPr>
          <p:spPr bwMode="auto">
            <a:xfrm>
              <a:off x="4450" y="2336"/>
              <a:ext cx="0" cy="273"/>
            </a:xfrm>
            <a:prstGeom prst="ellipse">
              <a:avLst/>
            </a:prstGeom>
            <a:solidFill>
              <a:schemeClr val="tx1"/>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49" name="Oval 67"/>
            <p:cNvSpPr>
              <a:spLocks noChangeArrowheads="1"/>
            </p:cNvSpPr>
            <p:nvPr/>
          </p:nvSpPr>
          <p:spPr bwMode="auto">
            <a:xfrm>
              <a:off x="4450" y="2336"/>
              <a:ext cx="0" cy="273"/>
            </a:xfrm>
            <a:prstGeom prst="ellipse">
              <a:avLst/>
            </a:prstGeom>
            <a:solidFill>
              <a:srgbClr val="EAEAEA"/>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50" name="AutoShape 68"/>
            <p:cNvSpPr>
              <a:spLocks noChangeArrowheads="1"/>
            </p:cNvSpPr>
            <p:nvPr/>
          </p:nvSpPr>
          <p:spPr bwMode="auto">
            <a:xfrm>
              <a:off x="4429" y="2345"/>
              <a:ext cx="41" cy="207"/>
            </a:xfrm>
            <a:prstGeom prst="upArrow">
              <a:avLst>
                <a:gd name="adj1" fmla="val 49648"/>
                <a:gd name="adj2" fmla="val 68911"/>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51" name="AutoShape 69"/>
            <p:cNvSpPr>
              <a:spLocks noChangeArrowheads="1"/>
            </p:cNvSpPr>
            <p:nvPr/>
          </p:nvSpPr>
          <p:spPr bwMode="auto">
            <a:xfrm rot="5400000">
              <a:off x="4451" y="2375"/>
              <a:ext cx="41" cy="203"/>
            </a:xfrm>
            <a:prstGeom prst="upArrow">
              <a:avLst>
                <a:gd name="adj1" fmla="val 49648"/>
                <a:gd name="adj2" fmla="val 53892"/>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1538" name="Rectangle 70"/>
          <p:cNvSpPr>
            <a:spLocks noChangeArrowheads="1"/>
          </p:cNvSpPr>
          <p:nvPr/>
        </p:nvSpPr>
        <p:spPr bwMode="auto">
          <a:xfrm>
            <a:off x="5689997" y="3332039"/>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39" name="Rectangle 71"/>
          <p:cNvSpPr>
            <a:spLocks noChangeArrowheads="1"/>
          </p:cNvSpPr>
          <p:nvPr/>
        </p:nvSpPr>
        <p:spPr bwMode="auto">
          <a:xfrm>
            <a:off x="5689998" y="3332039"/>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1540" name="Group 72"/>
          <p:cNvGrpSpPr>
            <a:grpSpLocks/>
          </p:cNvGrpSpPr>
          <p:nvPr/>
        </p:nvGrpSpPr>
        <p:grpSpPr bwMode="auto">
          <a:xfrm>
            <a:off x="5774844" y="3245694"/>
            <a:ext cx="190627" cy="390506"/>
            <a:chOff x="2581" y="2169"/>
            <a:chExt cx="484" cy="990"/>
          </a:xfrm>
        </p:grpSpPr>
        <p:sp>
          <p:nvSpPr>
            <p:cNvPr id="21546" name="Freeform 73"/>
            <p:cNvSpPr>
              <a:spLocks/>
            </p:cNvSpPr>
            <p:nvPr/>
          </p:nvSpPr>
          <p:spPr bwMode="auto">
            <a:xfrm>
              <a:off x="2816" y="2574"/>
              <a:ext cx="0" cy="585"/>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chemeClr val="hlink"/>
            </a:solidFill>
            <a:ln w="19050">
              <a:solidFill>
                <a:srgbClr val="80808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47" name="Oval 74"/>
            <p:cNvSpPr>
              <a:spLocks noChangeArrowheads="1"/>
            </p:cNvSpPr>
            <p:nvPr/>
          </p:nvSpPr>
          <p:spPr bwMode="auto">
            <a:xfrm>
              <a:off x="2581" y="2169"/>
              <a:ext cx="484" cy="823"/>
            </a:xfrm>
            <a:prstGeom prst="ellipse">
              <a:avLst/>
            </a:prstGeom>
            <a:solidFill>
              <a:schemeClr val="hlink"/>
            </a:solidFill>
            <a:ln w="19050" algn="ctr">
              <a:solidFill>
                <a:srgbClr val="808080"/>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1541" name="Text Box 75"/>
          <p:cNvSpPr txBox="1">
            <a:spLocks noChangeArrowheads="1"/>
          </p:cNvSpPr>
          <p:nvPr/>
        </p:nvSpPr>
        <p:spPr bwMode="invGray">
          <a:xfrm>
            <a:off x="6068616" y="3240881"/>
            <a:ext cx="75961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Acct Rep</a:t>
            </a:r>
            <a:br>
              <a:rPr lang="en-US" sz="1350">
                <a:solidFill>
                  <a:srgbClr val="C0C0C0"/>
                </a:solidFill>
              </a:rPr>
            </a:br>
            <a:r>
              <a:rPr lang="en-US" sz="1350">
                <a:solidFill>
                  <a:srgbClr val="C0C0C0"/>
                </a:solidFill>
              </a:rPr>
              <a:t>Approval</a:t>
            </a:r>
          </a:p>
        </p:txBody>
      </p:sp>
      <p:sp>
        <p:nvSpPr>
          <p:cNvPr id="21542" name="Text Box 31"/>
          <p:cNvSpPr txBox="1">
            <a:spLocks noChangeArrowheads="1"/>
          </p:cNvSpPr>
          <p:nvPr/>
        </p:nvSpPr>
        <p:spPr bwMode="auto">
          <a:xfrm>
            <a:off x="6987779" y="1166813"/>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3F8E39"/>
                </a:solidFill>
              </a:rPr>
              <a:t>default</a:t>
            </a:r>
          </a:p>
        </p:txBody>
      </p:sp>
      <p:sp>
        <p:nvSpPr>
          <p:cNvPr id="21543" name="Text Box 32"/>
          <p:cNvSpPr txBox="1">
            <a:spLocks noChangeArrowheads="1"/>
          </p:cNvSpPr>
          <p:nvPr/>
        </p:nvSpPr>
        <p:spPr bwMode="auto">
          <a:xfrm>
            <a:off x="6987779" y="3424238"/>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21544" name="Text Box 33"/>
          <p:cNvSpPr txBox="1">
            <a:spLocks noChangeArrowheads="1"/>
          </p:cNvSpPr>
          <p:nvPr/>
        </p:nvSpPr>
        <p:spPr bwMode="auto">
          <a:xfrm>
            <a:off x="4825604" y="1166813"/>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3F8E39"/>
                </a:solidFill>
              </a:rPr>
              <a:t>if then...</a:t>
            </a:r>
          </a:p>
        </p:txBody>
      </p:sp>
      <p:sp>
        <p:nvSpPr>
          <p:cNvPr id="21545" name="Text Box 43"/>
          <p:cNvSpPr txBox="1">
            <a:spLocks noChangeArrowheads="1"/>
          </p:cNvSpPr>
          <p:nvPr/>
        </p:nvSpPr>
        <p:spPr bwMode="auto">
          <a:xfrm>
            <a:off x="4816079" y="3424238"/>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Tree>
    <p:extLst>
      <p:ext uri="{BB962C8B-B14F-4D97-AF65-F5344CB8AC3E}">
        <p14:creationId xmlns:p14="http://schemas.microsoft.com/office/powerpoint/2010/main" val="7360427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t>Go branch conditions</a:t>
            </a:r>
          </a:p>
        </p:txBody>
      </p:sp>
      <p:sp>
        <p:nvSpPr>
          <p:cNvPr id="22532" name="Rectangle 6"/>
          <p:cNvSpPr>
            <a:spLocks noGrp="1" noChangeArrowheads="1"/>
          </p:cNvSpPr>
          <p:nvPr>
            <p:ph idx="1"/>
          </p:nvPr>
        </p:nvSpPr>
        <p:spPr/>
        <p:txBody>
          <a:bodyPr/>
          <a:lstStyle/>
          <a:p>
            <a:pPr>
              <a:buFont typeface="Arial" charset="0"/>
              <a:buChar char="•"/>
            </a:pPr>
            <a:r>
              <a:rPr lang="en-US"/>
              <a:t>Every branch must have condition except the last one listed in the Outline view</a:t>
            </a:r>
          </a:p>
          <a:p>
            <a:pPr>
              <a:buFont typeface="Arial" charset="0"/>
              <a:buChar char="•"/>
            </a:pPr>
            <a:r>
              <a:rPr lang="en-US"/>
              <a:t>Last branch is the default and cannot have condition</a:t>
            </a:r>
          </a:p>
          <a:p>
            <a:pPr>
              <a:buFont typeface="Arial" charset="0"/>
              <a:buChar char="•"/>
            </a:pPr>
            <a:endParaRPr lang="en-US"/>
          </a:p>
        </p:txBody>
      </p:sp>
      <p:pic>
        <p:nvPicPr>
          <p:cNvPr id="2" name="Picture 1"/>
          <p:cNvPicPr>
            <a:picLocks noChangeAspect="1"/>
          </p:cNvPicPr>
          <p:nvPr/>
        </p:nvPicPr>
        <p:blipFill>
          <a:blip r:embed="rId3"/>
          <a:stretch>
            <a:fillRect/>
          </a:stretch>
        </p:blipFill>
        <p:spPr>
          <a:xfrm>
            <a:off x="1168400" y="1752600"/>
            <a:ext cx="6972300" cy="1981200"/>
          </a:xfrm>
          <a:prstGeom prst="rect">
            <a:avLst/>
          </a:prstGeom>
        </p:spPr>
      </p:pic>
    </p:spTree>
    <p:extLst>
      <p:ext uri="{BB962C8B-B14F-4D97-AF65-F5344CB8AC3E}">
        <p14:creationId xmlns:p14="http://schemas.microsoft.com/office/powerpoint/2010/main" val="1943270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a:r>
              <a:rPr lang="en-US"/>
              <a:t>Distinguish among auto, manual, and activity steps</a:t>
            </a:r>
          </a:p>
          <a:p>
            <a:pPr lvl="1"/>
            <a:r>
              <a:rPr lang="en-US"/>
              <a:t>Distinguish among go, timeout, and trigger branches</a:t>
            </a:r>
          </a:p>
          <a:p>
            <a:pPr lvl="1"/>
            <a:r>
              <a:rPr lang="en-US"/>
              <a:t>Create and edit steps and branches</a:t>
            </a:r>
          </a:p>
          <a:p>
            <a:pPr lvl="1"/>
            <a:r>
              <a:rPr lang="en-US"/>
              <a:t>Create and edit Start element, outcomes, and Finish element</a:t>
            </a:r>
          </a:p>
          <a:p>
            <a:pPr lvl="1"/>
            <a:r>
              <a:rPr lang="en-US"/>
              <a:t>Describe how to create and invoke a trigger</a:t>
            </a:r>
          </a:p>
        </p:txBody>
      </p:sp>
      <p:sp>
        <p:nvSpPr>
          <p:cNvPr id="5124" name="Rectangle 4"/>
          <p:cNvSpPr>
            <a:spLocks noChangeArrowheads="1"/>
          </p:cNvSpPr>
          <p:nvPr/>
        </p:nvSpPr>
        <p:spPr bwMode="auto">
          <a:xfrm>
            <a:off x="1490663" y="4412457"/>
            <a:ext cx="5953125"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marL="342900" lvl="1" defTabSz="685800" eaLnBrk="0" fontAlgn="base" hangingPunct="0">
              <a:spcBef>
                <a:spcPct val="20000"/>
              </a:spcBef>
              <a:spcAft>
                <a:spcPct val="0"/>
              </a:spcAft>
              <a:buClr>
                <a:srgbClr val="0146AD"/>
              </a:buClr>
              <a:buSzPct val="90000"/>
            </a:pPr>
            <a:r>
              <a:rPr lang="en-US" sz="1050">
                <a:solidFill>
                  <a:srgbClr val="AA3704"/>
                </a:solidFill>
                <a:latin typeface="Arial" charset="0"/>
              </a:rPr>
              <a:t>This lesson uses the notes section for additional explanation and information.</a:t>
            </a:r>
            <a:br>
              <a:rPr lang="en-US" sz="1050">
                <a:solidFill>
                  <a:srgbClr val="AA3704"/>
                </a:solidFill>
                <a:latin typeface="Arial" charset="0"/>
              </a:rPr>
            </a:br>
            <a:r>
              <a:rPr lang="en-US" sz="1050">
                <a:solidFill>
                  <a:srgbClr val="AA3704"/>
                </a:solidFill>
                <a:latin typeface="Arial" charset="0"/>
              </a:rPr>
              <a:t>To view the notes in PowerPoint, choose View</a:t>
            </a:r>
            <a:r>
              <a:rPr lang="en-US" sz="1050">
                <a:solidFill>
                  <a:srgbClr val="AA3704"/>
                </a:solidFill>
                <a:latin typeface="Arial" charset="0"/>
                <a:sym typeface="Wingdings" pitchFamily="2" charset="2"/>
              </a:rPr>
              <a:t>Normal or </a:t>
            </a:r>
            <a:r>
              <a:rPr lang="en-US" sz="1050">
                <a:solidFill>
                  <a:srgbClr val="AA3704"/>
                </a:solidFill>
                <a:latin typeface="Arial" charset="0"/>
              </a:rPr>
              <a:t>View</a:t>
            </a:r>
            <a:r>
              <a:rPr lang="en-US" sz="1050">
                <a:solidFill>
                  <a:srgbClr val="AA3704"/>
                </a:solidFill>
                <a:latin typeface="Arial" charset="0"/>
                <a:sym typeface="Wingdings" pitchFamily="2" charset="2"/>
              </a:rPr>
              <a:t></a:t>
            </a:r>
            <a:r>
              <a:rPr lang="en-US" sz="1050">
                <a:solidFill>
                  <a:srgbClr val="AA3704"/>
                </a:solidFill>
                <a:latin typeface="Arial" charset="0"/>
              </a:rPr>
              <a:t>Notes Page.</a:t>
            </a:r>
            <a:br>
              <a:rPr lang="en-US" sz="1050">
                <a:solidFill>
                  <a:srgbClr val="AA3704"/>
                </a:solidFill>
                <a:latin typeface="Arial" charset="0"/>
              </a:rPr>
            </a:br>
            <a:r>
              <a:rPr lang="en-US" sz="1050">
                <a:solidFill>
                  <a:srgbClr val="AA3704"/>
                </a:solidFill>
                <a:latin typeface="Arial" charset="0"/>
              </a:rPr>
              <a:t>If you choose to print the notes for the lesson, be sure to select “Print hidden slides.”</a:t>
            </a:r>
          </a:p>
          <a:p>
            <a:pPr marL="342900" lvl="1" defTabSz="685800" eaLnBrk="0" fontAlgn="base" hangingPunct="0">
              <a:spcBef>
                <a:spcPct val="20000"/>
              </a:spcBef>
              <a:spcAft>
                <a:spcPct val="0"/>
              </a:spcAft>
              <a:buClr>
                <a:srgbClr val="0146AD"/>
              </a:buClr>
              <a:buSzPct val="90000"/>
            </a:pPr>
            <a:endParaRPr lang="en-US" sz="1050">
              <a:solidFill>
                <a:srgbClr val="AA3704"/>
              </a:solidFill>
              <a:latin typeface="Arial" charset="0"/>
            </a:endParaRPr>
          </a:p>
        </p:txBody>
      </p:sp>
    </p:spTree>
    <p:extLst>
      <p:ext uri="{BB962C8B-B14F-4D97-AF65-F5344CB8AC3E}">
        <p14:creationId xmlns:p14="http://schemas.microsoft.com/office/powerpoint/2010/main" val="23353688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32335" y="386973"/>
            <a:ext cx="5815674" cy="2998392"/>
          </a:xfrm>
          <a:prstGeom prst="rect">
            <a:avLst/>
          </a:prstGeom>
        </p:spPr>
      </p:pic>
      <p:sp>
        <p:nvSpPr>
          <p:cNvPr id="23554" name="Rectangle 3"/>
          <p:cNvSpPr>
            <a:spLocks noGrp="1" noChangeArrowheads="1"/>
          </p:cNvSpPr>
          <p:nvPr>
            <p:ph type="title"/>
          </p:nvPr>
        </p:nvSpPr>
        <p:spPr/>
        <p:txBody>
          <a:bodyPr/>
          <a:lstStyle/>
          <a:p>
            <a:pPr eaLnBrk="1" hangingPunct="1"/>
            <a:r>
              <a:rPr lang="en-US"/>
              <a:t>Changing order of branch evaluation</a:t>
            </a:r>
          </a:p>
        </p:txBody>
      </p:sp>
      <p:sp>
        <p:nvSpPr>
          <p:cNvPr id="23555" name="Rectangle 4"/>
          <p:cNvSpPr>
            <a:spLocks noGrp="1" noChangeArrowheads="1"/>
          </p:cNvSpPr>
          <p:nvPr>
            <p:ph idx="1"/>
          </p:nvPr>
        </p:nvSpPr>
        <p:spPr>
          <a:xfrm>
            <a:off x="1532335" y="3713560"/>
            <a:ext cx="6185297" cy="1150144"/>
          </a:xfrm>
        </p:spPr>
        <p:txBody>
          <a:bodyPr/>
          <a:lstStyle/>
          <a:p>
            <a:pPr>
              <a:buFont typeface="Arial" charset="0"/>
              <a:buChar char="•"/>
            </a:pPr>
            <a:r>
              <a:rPr lang="en-US"/>
              <a:t>Go branches are evaluated Outline view sequence</a:t>
            </a:r>
          </a:p>
          <a:p>
            <a:pPr>
              <a:buFont typeface="Arial" charset="0"/>
              <a:buChar char="•"/>
            </a:pPr>
            <a:r>
              <a:rPr lang="en-US"/>
              <a:t>Default branch must be last</a:t>
            </a:r>
          </a:p>
        </p:txBody>
      </p:sp>
      <p:sp>
        <p:nvSpPr>
          <p:cNvPr id="23558" name="Text Box 18"/>
          <p:cNvSpPr txBox="1">
            <a:spLocks noChangeArrowheads="1"/>
          </p:cNvSpPr>
          <p:nvPr/>
        </p:nvSpPr>
        <p:spPr bwMode="auto">
          <a:xfrm>
            <a:off x="2885413" y="1660963"/>
            <a:ext cx="1335881" cy="323165"/>
          </a:xfrm>
          <a:prstGeom prst="rect">
            <a:avLst/>
          </a:prstGeom>
          <a:noFill/>
          <a:ln>
            <a:noFill/>
          </a:ln>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dirty="0">
                <a:solidFill>
                  <a:srgbClr val="D33819"/>
                </a:solidFill>
              </a:rPr>
              <a:t>Right-click</a:t>
            </a:r>
          </a:p>
        </p:txBody>
      </p:sp>
      <p:sp>
        <p:nvSpPr>
          <p:cNvPr id="23559" name="Oval 17"/>
          <p:cNvSpPr>
            <a:spLocks noChangeArrowheads="1"/>
          </p:cNvSpPr>
          <p:nvPr/>
        </p:nvSpPr>
        <p:spPr bwMode="auto">
          <a:xfrm>
            <a:off x="2125728" y="2102167"/>
            <a:ext cx="320279" cy="454432"/>
          </a:xfrm>
          <a:prstGeom prst="ellipse">
            <a:avLst/>
          </a:prstGeom>
          <a:noFill/>
          <a:ln w="19050" algn="ctr">
            <a:solidFill>
              <a:srgbClr val="D33819"/>
            </a:solidFill>
            <a:prstDash val="sysDot"/>
            <a:round/>
            <a:headEnd/>
            <a:tailEnd/>
          </a:ln>
          <a:extLst>
            <a:ext uri="{909E8E84-426E-40DD-AFC4-6F175D3DCCD1}">
              <a14:hiddenFill xmlns:a14="http://schemas.microsoft.com/office/drawing/2010/main">
                <a:solidFill>
                  <a:srgbClr val="FFFFFF"/>
                </a:solid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3" name="Straight Connector 2"/>
          <p:cNvCxnSpPr/>
          <p:nvPr/>
        </p:nvCxnSpPr>
        <p:spPr bwMode="auto">
          <a:xfrm flipV="1">
            <a:off x="2446007" y="1696444"/>
            <a:ext cx="568126" cy="632939"/>
          </a:xfrm>
          <a:prstGeom prst="line">
            <a:avLst/>
          </a:prstGeom>
          <a:noFill/>
          <a:ln w="19050" algn="ctr">
            <a:solidFill>
              <a:srgbClr val="D33819"/>
            </a:solidFill>
            <a:prstDash val="sysDot"/>
            <a:round/>
            <a:headEnd/>
            <a:tailEnd/>
          </a:ln>
        </p:spPr>
      </p:cxnSp>
    </p:spTree>
    <p:extLst>
      <p:ext uri="{BB962C8B-B14F-4D97-AF65-F5344CB8AC3E}">
        <p14:creationId xmlns:p14="http://schemas.microsoft.com/office/powerpoint/2010/main" val="10851222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Branch scripts</a:t>
            </a:r>
          </a:p>
        </p:txBody>
      </p:sp>
      <p:sp>
        <p:nvSpPr>
          <p:cNvPr id="24579" name="Rectangle 3"/>
          <p:cNvSpPr>
            <a:spLocks noGrp="1" noChangeArrowheads="1"/>
          </p:cNvSpPr>
          <p:nvPr>
            <p:ph idx="1"/>
          </p:nvPr>
        </p:nvSpPr>
        <p:spPr>
          <a:xfrm>
            <a:off x="1532335" y="2721769"/>
            <a:ext cx="6238875" cy="1814513"/>
          </a:xfrm>
        </p:spPr>
        <p:txBody>
          <a:bodyPr/>
          <a:lstStyle/>
          <a:p>
            <a:pPr>
              <a:buFont typeface="Arial" charset="0"/>
              <a:buChar char="•"/>
            </a:pPr>
            <a:r>
              <a:rPr lang="en-US"/>
              <a:t>Branches for all steps can have code in Execution script</a:t>
            </a:r>
          </a:p>
          <a:p>
            <a:pPr lvl="1"/>
            <a:r>
              <a:rPr lang="en-US"/>
              <a:t>Code in step’s Enter script is always executed</a:t>
            </a:r>
          </a:p>
          <a:p>
            <a:pPr lvl="1"/>
            <a:r>
              <a:rPr lang="en-US"/>
              <a:t>Code in a branch’s Execution script is executed only if that branch is traversed</a:t>
            </a:r>
          </a:p>
        </p:txBody>
      </p:sp>
      <p:grpSp>
        <p:nvGrpSpPr>
          <p:cNvPr id="24580" name="Group 4"/>
          <p:cNvGrpSpPr>
            <a:grpSpLocks/>
          </p:cNvGrpSpPr>
          <p:nvPr/>
        </p:nvGrpSpPr>
        <p:grpSpPr bwMode="auto">
          <a:xfrm>
            <a:off x="2727722" y="1333504"/>
            <a:ext cx="1151334" cy="446485"/>
            <a:chOff x="3898" y="1932"/>
            <a:chExt cx="967" cy="375"/>
          </a:xfrm>
        </p:grpSpPr>
        <p:sp>
          <p:nvSpPr>
            <p:cNvPr id="24610" name="Rectangle 5"/>
            <p:cNvSpPr>
              <a:spLocks noChangeArrowheads="1"/>
            </p:cNvSpPr>
            <p:nvPr/>
          </p:nvSpPr>
          <p:spPr bwMode="auto">
            <a:xfrm>
              <a:off x="3898" y="2034"/>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611" name="Rectangle 6"/>
            <p:cNvSpPr>
              <a:spLocks noChangeArrowheads="1"/>
            </p:cNvSpPr>
            <p:nvPr/>
          </p:nvSpPr>
          <p:spPr bwMode="auto">
            <a:xfrm>
              <a:off x="3898" y="2034"/>
              <a:ext cx="298" cy="194"/>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4612" name="Group 7"/>
            <p:cNvGrpSpPr>
              <a:grpSpLocks/>
            </p:cNvGrpSpPr>
            <p:nvPr/>
          </p:nvGrpSpPr>
          <p:grpSpPr bwMode="auto">
            <a:xfrm>
              <a:off x="4189" y="1932"/>
              <a:ext cx="1" cy="375"/>
              <a:chOff x="920" y="2539"/>
              <a:chExt cx="1" cy="446"/>
            </a:xfrm>
          </p:grpSpPr>
          <p:sp>
            <p:nvSpPr>
              <p:cNvPr id="24614" name="Freeform 8"/>
              <p:cNvSpPr>
                <a:spLocks/>
              </p:cNvSpPr>
              <p:nvPr/>
            </p:nvSpPr>
            <p:spPr bwMode="auto">
              <a:xfrm>
                <a:off x="921" y="2646"/>
                <a:ext cx="0" cy="230"/>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615" name="Rectangle 9"/>
              <p:cNvSpPr>
                <a:spLocks noChangeArrowheads="1"/>
              </p:cNvSpPr>
              <p:nvPr/>
            </p:nvSpPr>
            <p:spPr bwMode="auto">
              <a:xfrm>
                <a:off x="920" y="2539"/>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616" name="Rectangle 10"/>
              <p:cNvSpPr>
                <a:spLocks noChangeArrowheads="1"/>
              </p:cNvSpPr>
              <p:nvPr/>
            </p:nvSpPr>
            <p:spPr bwMode="auto">
              <a:xfrm>
                <a:off x="920" y="2755"/>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4613" name="Text Box 11"/>
            <p:cNvSpPr txBox="1">
              <a:spLocks noChangeArrowheads="1"/>
            </p:cNvSpPr>
            <p:nvPr/>
          </p:nvSpPr>
          <p:spPr bwMode="invGray">
            <a:xfrm>
              <a:off x="4263" y="1957"/>
              <a:ext cx="55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Manual</a:t>
              </a:r>
              <a:br>
                <a:rPr lang="en-US" sz="1350">
                  <a:solidFill>
                    <a:srgbClr val="000000"/>
                  </a:solidFill>
                </a:rPr>
              </a:br>
              <a:r>
                <a:rPr lang="en-US" sz="1350">
                  <a:solidFill>
                    <a:srgbClr val="000000"/>
                  </a:solidFill>
                </a:rPr>
                <a:t>Review</a:t>
              </a:r>
            </a:p>
          </p:txBody>
        </p:sp>
      </p:grpSp>
      <p:grpSp>
        <p:nvGrpSpPr>
          <p:cNvPr id="24581" name="Group 12"/>
          <p:cNvGrpSpPr>
            <a:grpSpLocks/>
          </p:cNvGrpSpPr>
          <p:nvPr/>
        </p:nvGrpSpPr>
        <p:grpSpPr bwMode="auto">
          <a:xfrm>
            <a:off x="3386138" y="2047879"/>
            <a:ext cx="1151335" cy="446485"/>
            <a:chOff x="3884" y="1508"/>
            <a:chExt cx="967" cy="375"/>
          </a:xfrm>
        </p:grpSpPr>
        <p:sp>
          <p:nvSpPr>
            <p:cNvPr id="24603" name="Rectangle 13"/>
            <p:cNvSpPr>
              <a:spLocks noChangeArrowheads="1"/>
            </p:cNvSpPr>
            <p:nvPr/>
          </p:nvSpPr>
          <p:spPr bwMode="auto">
            <a:xfrm>
              <a:off x="3884" y="1610"/>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604" name="Rectangle 14"/>
            <p:cNvSpPr>
              <a:spLocks noChangeArrowheads="1"/>
            </p:cNvSpPr>
            <p:nvPr/>
          </p:nvSpPr>
          <p:spPr bwMode="auto">
            <a:xfrm>
              <a:off x="3884" y="1610"/>
              <a:ext cx="298" cy="194"/>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4605" name="Group 15"/>
            <p:cNvGrpSpPr>
              <a:grpSpLocks/>
            </p:cNvGrpSpPr>
            <p:nvPr/>
          </p:nvGrpSpPr>
          <p:grpSpPr bwMode="auto">
            <a:xfrm>
              <a:off x="4175" y="1508"/>
              <a:ext cx="1" cy="375"/>
              <a:chOff x="920" y="2539"/>
              <a:chExt cx="1" cy="446"/>
            </a:xfrm>
          </p:grpSpPr>
          <p:sp>
            <p:nvSpPr>
              <p:cNvPr id="24607" name="Freeform 16"/>
              <p:cNvSpPr>
                <a:spLocks/>
              </p:cNvSpPr>
              <p:nvPr/>
            </p:nvSpPr>
            <p:spPr bwMode="auto">
              <a:xfrm>
                <a:off x="921" y="2646"/>
                <a:ext cx="0" cy="230"/>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608" name="Rectangle 17"/>
              <p:cNvSpPr>
                <a:spLocks noChangeArrowheads="1"/>
              </p:cNvSpPr>
              <p:nvPr/>
            </p:nvSpPr>
            <p:spPr bwMode="auto">
              <a:xfrm>
                <a:off x="920" y="2539"/>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609" name="Rectangle 18"/>
              <p:cNvSpPr>
                <a:spLocks noChangeArrowheads="1"/>
              </p:cNvSpPr>
              <p:nvPr/>
            </p:nvSpPr>
            <p:spPr bwMode="auto">
              <a:xfrm>
                <a:off x="920" y="2755"/>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4606" name="Text Box 19"/>
            <p:cNvSpPr txBox="1">
              <a:spLocks noChangeArrowheads="1"/>
            </p:cNvSpPr>
            <p:nvPr/>
          </p:nvSpPr>
          <p:spPr bwMode="invGray">
            <a:xfrm>
              <a:off x="4212" y="1533"/>
              <a:ext cx="60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Get</a:t>
              </a:r>
              <a:br>
                <a:rPr lang="en-US" sz="1350">
                  <a:solidFill>
                    <a:srgbClr val="000000"/>
                  </a:solidFill>
                </a:rPr>
              </a:br>
              <a:r>
                <a:rPr lang="en-US" sz="1350">
                  <a:solidFill>
                    <a:srgbClr val="000000"/>
                  </a:solidFill>
                </a:rPr>
                <a:t>History</a:t>
              </a:r>
            </a:p>
          </p:txBody>
        </p:sp>
      </p:grpSp>
      <p:grpSp>
        <p:nvGrpSpPr>
          <p:cNvPr id="24582" name="Group 20"/>
          <p:cNvGrpSpPr>
            <a:grpSpLocks/>
          </p:cNvGrpSpPr>
          <p:nvPr/>
        </p:nvGrpSpPr>
        <p:grpSpPr bwMode="auto">
          <a:xfrm>
            <a:off x="3301604" y="669134"/>
            <a:ext cx="1746647" cy="507208"/>
            <a:chOff x="3787" y="1357"/>
            <a:chExt cx="1467" cy="426"/>
          </a:xfrm>
        </p:grpSpPr>
        <p:sp>
          <p:nvSpPr>
            <p:cNvPr id="24599" name="Rectangle 21"/>
            <p:cNvSpPr>
              <a:spLocks noChangeArrowheads="1"/>
            </p:cNvSpPr>
            <p:nvPr/>
          </p:nvSpPr>
          <p:spPr bwMode="auto">
            <a:xfrm>
              <a:off x="3868" y="1453"/>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600" name="Rectangle 22"/>
            <p:cNvSpPr>
              <a:spLocks noChangeArrowheads="1"/>
            </p:cNvSpPr>
            <p:nvPr/>
          </p:nvSpPr>
          <p:spPr bwMode="auto">
            <a:xfrm>
              <a:off x="3868" y="1453"/>
              <a:ext cx="298" cy="194"/>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601" name="AutoShape 23"/>
            <p:cNvSpPr>
              <a:spLocks noChangeArrowheads="1"/>
            </p:cNvSpPr>
            <p:nvPr/>
          </p:nvSpPr>
          <p:spPr bwMode="auto">
            <a:xfrm>
              <a:off x="3936" y="1357"/>
              <a:ext cx="168" cy="385"/>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602" name="Text Box 24"/>
            <p:cNvSpPr txBox="1">
              <a:spLocks noChangeArrowheads="1"/>
            </p:cNvSpPr>
            <p:nvPr/>
          </p:nvSpPr>
          <p:spPr bwMode="invGray">
            <a:xfrm>
              <a:off x="3787" y="1434"/>
              <a:ext cx="14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Qualify</a:t>
              </a:r>
              <a:br>
                <a:rPr lang="en-US" sz="1350">
                  <a:solidFill>
                    <a:srgbClr val="000000"/>
                  </a:solidFill>
                </a:rPr>
              </a:br>
              <a:r>
                <a:rPr lang="en-US" sz="1350">
                  <a:solidFill>
                    <a:srgbClr val="000000"/>
                  </a:solidFill>
                </a:rPr>
                <a:t>Account</a:t>
              </a:r>
            </a:p>
          </p:txBody>
        </p:sp>
      </p:grpSp>
      <p:sp>
        <p:nvSpPr>
          <p:cNvPr id="24583" name="Text Box 25"/>
          <p:cNvSpPr txBox="1">
            <a:spLocks noChangeArrowheads="1"/>
          </p:cNvSpPr>
          <p:nvPr/>
        </p:nvSpPr>
        <p:spPr bwMode="auto">
          <a:xfrm>
            <a:off x="5414963" y="834628"/>
            <a:ext cx="197286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819"/>
                </a:solidFill>
                <a:latin typeface="Courier New" pitchFamily="49" charset="0"/>
              </a:rPr>
              <a:t>//Code to</a:t>
            </a:r>
            <a:br>
              <a:rPr lang="en-US" sz="1350">
                <a:solidFill>
                  <a:srgbClr val="D33819"/>
                </a:solidFill>
                <a:latin typeface="Courier New" pitchFamily="49" charset="0"/>
              </a:rPr>
            </a:br>
            <a:r>
              <a:rPr lang="en-US" sz="1350">
                <a:solidFill>
                  <a:srgbClr val="D33819"/>
                </a:solidFill>
                <a:latin typeface="Courier New" pitchFamily="49" charset="0"/>
              </a:rPr>
              <a:t>// qualify account</a:t>
            </a:r>
          </a:p>
        </p:txBody>
      </p:sp>
      <p:sp>
        <p:nvSpPr>
          <p:cNvPr id="24584" name="Line 26"/>
          <p:cNvSpPr>
            <a:spLocks noChangeShapeType="1"/>
          </p:cNvSpPr>
          <p:nvPr/>
        </p:nvSpPr>
        <p:spPr bwMode="auto">
          <a:xfrm flipH="1">
            <a:off x="2915842" y="877491"/>
            <a:ext cx="478631"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85" name="Line 27"/>
          <p:cNvSpPr>
            <a:spLocks noChangeShapeType="1"/>
          </p:cNvSpPr>
          <p:nvPr/>
        </p:nvSpPr>
        <p:spPr bwMode="auto">
          <a:xfrm>
            <a:off x="2922985" y="877492"/>
            <a:ext cx="0" cy="421481"/>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86" name="Line 28"/>
          <p:cNvSpPr>
            <a:spLocks noChangeShapeType="1"/>
          </p:cNvSpPr>
          <p:nvPr/>
        </p:nvSpPr>
        <p:spPr bwMode="auto">
          <a:xfrm>
            <a:off x="4542235" y="872729"/>
            <a:ext cx="478631"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87" name="Line 29"/>
          <p:cNvSpPr>
            <a:spLocks noChangeShapeType="1"/>
          </p:cNvSpPr>
          <p:nvPr/>
        </p:nvSpPr>
        <p:spPr bwMode="auto">
          <a:xfrm>
            <a:off x="2915841" y="1844279"/>
            <a:ext cx="0" cy="44053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88" name="Line 30"/>
          <p:cNvSpPr>
            <a:spLocks noChangeShapeType="1"/>
          </p:cNvSpPr>
          <p:nvPr/>
        </p:nvSpPr>
        <p:spPr bwMode="auto">
          <a:xfrm>
            <a:off x="2915841" y="2280047"/>
            <a:ext cx="470297"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89" name="Line 31"/>
          <p:cNvSpPr>
            <a:spLocks noChangeShapeType="1"/>
          </p:cNvSpPr>
          <p:nvPr/>
        </p:nvSpPr>
        <p:spPr bwMode="auto">
          <a:xfrm flipH="1">
            <a:off x="5020866" y="865585"/>
            <a:ext cx="0" cy="140731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90" name="Line 32"/>
          <p:cNvSpPr>
            <a:spLocks noChangeShapeType="1"/>
          </p:cNvSpPr>
          <p:nvPr/>
        </p:nvSpPr>
        <p:spPr bwMode="auto">
          <a:xfrm flipH="1">
            <a:off x="4543425" y="2274094"/>
            <a:ext cx="477441"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4591" name="Group 33"/>
          <p:cNvGrpSpPr>
            <a:grpSpLocks/>
          </p:cNvGrpSpPr>
          <p:nvPr/>
        </p:nvGrpSpPr>
        <p:grpSpPr bwMode="auto">
          <a:xfrm>
            <a:off x="2821542" y="1901075"/>
            <a:ext cx="192512" cy="324558"/>
            <a:chOff x="2554" y="3109"/>
            <a:chExt cx="433" cy="730"/>
          </a:xfrm>
        </p:grpSpPr>
        <p:sp>
          <p:nvSpPr>
            <p:cNvPr id="24597" name="Oval 34"/>
            <p:cNvSpPr>
              <a:spLocks noChangeArrowheads="1"/>
            </p:cNvSpPr>
            <p:nvPr/>
          </p:nvSpPr>
          <p:spPr bwMode="auto">
            <a:xfrm>
              <a:off x="2742" y="3109"/>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98" name="Freeform 35"/>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4592" name="Line 36"/>
          <p:cNvSpPr>
            <a:spLocks noChangeShapeType="1"/>
          </p:cNvSpPr>
          <p:nvPr/>
        </p:nvSpPr>
        <p:spPr bwMode="auto">
          <a:xfrm flipH="1">
            <a:off x="4542235" y="1054894"/>
            <a:ext cx="851297"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93" name="Text Box 37"/>
          <p:cNvSpPr txBox="1">
            <a:spLocks noChangeArrowheads="1"/>
          </p:cNvSpPr>
          <p:nvPr/>
        </p:nvSpPr>
        <p:spPr bwMode="auto">
          <a:xfrm>
            <a:off x="5414963" y="1481138"/>
            <a:ext cx="19728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819"/>
                </a:solidFill>
                <a:latin typeface="Courier New" pitchFamily="49" charset="0"/>
              </a:rPr>
              <a:t>//Code to create</a:t>
            </a:r>
            <a:br>
              <a:rPr lang="en-US" sz="1350">
                <a:solidFill>
                  <a:srgbClr val="D33819"/>
                </a:solidFill>
                <a:latin typeface="Courier New" pitchFamily="49" charset="0"/>
              </a:rPr>
            </a:br>
            <a:r>
              <a:rPr lang="en-US" sz="1350">
                <a:solidFill>
                  <a:srgbClr val="D33819"/>
                </a:solidFill>
                <a:latin typeface="Courier New" pitchFamily="49" charset="0"/>
              </a:rPr>
              <a:t>// note that no</a:t>
            </a:r>
            <a:br>
              <a:rPr lang="en-US" sz="1350">
                <a:solidFill>
                  <a:srgbClr val="D33819"/>
                </a:solidFill>
                <a:latin typeface="Courier New" pitchFamily="49" charset="0"/>
              </a:rPr>
            </a:br>
            <a:r>
              <a:rPr lang="en-US" sz="1350">
                <a:solidFill>
                  <a:srgbClr val="D33819"/>
                </a:solidFill>
                <a:latin typeface="Courier New" pitchFamily="49" charset="0"/>
              </a:rPr>
              <a:t>// manual review</a:t>
            </a:r>
            <a:br>
              <a:rPr lang="en-US" sz="1350">
                <a:solidFill>
                  <a:srgbClr val="D33819"/>
                </a:solidFill>
                <a:latin typeface="Courier New" pitchFamily="49" charset="0"/>
              </a:rPr>
            </a:br>
            <a:r>
              <a:rPr lang="en-US" sz="1350">
                <a:solidFill>
                  <a:srgbClr val="D33819"/>
                </a:solidFill>
                <a:latin typeface="Courier New" pitchFamily="49" charset="0"/>
              </a:rPr>
              <a:t>// was needed</a:t>
            </a:r>
          </a:p>
        </p:txBody>
      </p:sp>
      <p:sp>
        <p:nvSpPr>
          <p:cNvPr id="24594" name="Line 38"/>
          <p:cNvSpPr>
            <a:spLocks noChangeShapeType="1"/>
          </p:cNvSpPr>
          <p:nvPr/>
        </p:nvSpPr>
        <p:spPr bwMode="auto">
          <a:xfrm flipH="1">
            <a:off x="5025628" y="1890713"/>
            <a:ext cx="355997"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95" name="Text Box 40"/>
          <p:cNvSpPr txBox="1">
            <a:spLocks noChangeArrowheads="1"/>
          </p:cNvSpPr>
          <p:nvPr/>
        </p:nvSpPr>
        <p:spPr bwMode="auto">
          <a:xfrm>
            <a:off x="1495425" y="937023"/>
            <a:ext cx="127516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777777"/>
                </a:solidFill>
                <a:latin typeface="Courier New" pitchFamily="49" charset="0"/>
              </a:rPr>
              <a:t>// no code</a:t>
            </a:r>
          </a:p>
        </p:txBody>
      </p:sp>
      <p:sp>
        <p:nvSpPr>
          <p:cNvPr id="24596" name="Line 41"/>
          <p:cNvSpPr>
            <a:spLocks noChangeShapeType="1"/>
          </p:cNvSpPr>
          <p:nvPr/>
        </p:nvSpPr>
        <p:spPr bwMode="auto">
          <a:xfrm>
            <a:off x="2594373" y="1035844"/>
            <a:ext cx="32027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3579943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same path to travers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697" y="1203723"/>
            <a:ext cx="3423047" cy="305395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5603" name="Rectangle 3"/>
          <p:cNvSpPr>
            <a:spLocks noGrp="1" noChangeArrowheads="1"/>
          </p:cNvSpPr>
          <p:nvPr>
            <p:ph type="title"/>
          </p:nvPr>
        </p:nvSpPr>
        <p:spPr/>
        <p:txBody>
          <a:bodyPr/>
          <a:lstStyle/>
          <a:p>
            <a:pPr eaLnBrk="1" hangingPunct="1"/>
            <a:r>
              <a:rPr lang="en-US"/>
              <a:t>Branches that traverse the same route</a:t>
            </a:r>
          </a:p>
        </p:txBody>
      </p:sp>
      <p:sp>
        <p:nvSpPr>
          <p:cNvPr id="25604" name="Rectangle 4"/>
          <p:cNvSpPr>
            <a:spLocks noGrp="1" noChangeArrowheads="1"/>
          </p:cNvSpPr>
          <p:nvPr>
            <p:ph idx="1"/>
          </p:nvPr>
        </p:nvSpPr>
        <p:spPr/>
        <p:txBody>
          <a:bodyPr/>
          <a:lstStyle/>
          <a:p>
            <a:pPr>
              <a:buFont typeface="Arial" charset="0"/>
              <a:buChar char="•"/>
            </a:pPr>
            <a:r>
              <a:rPr lang="en-US"/>
              <a:t>Two or more branches can have the same initial step and next step</a:t>
            </a:r>
          </a:p>
          <a:p>
            <a:pPr>
              <a:buFont typeface="Arial" charset="0"/>
              <a:buChar char="•"/>
            </a:pPr>
            <a:r>
              <a:rPr lang="en-US"/>
              <a:t>Useful when you want:</a:t>
            </a:r>
          </a:p>
          <a:p>
            <a:pPr lvl="1"/>
            <a:r>
              <a:rPr lang="en-US" sz="1575"/>
              <a:t>Administrator to know </a:t>
            </a:r>
            <a:br>
              <a:rPr lang="en-US" sz="1575"/>
            </a:br>
            <a:r>
              <a:rPr lang="en-US" sz="1575"/>
              <a:t>which branch was </a:t>
            </a:r>
            <a:br>
              <a:rPr lang="en-US" sz="1575"/>
            </a:br>
            <a:r>
              <a:rPr lang="en-US" sz="1575"/>
              <a:t>traversed (and therefore </a:t>
            </a:r>
            <a:br>
              <a:rPr lang="en-US" sz="1575"/>
            </a:br>
            <a:r>
              <a:rPr lang="en-US" sz="1575"/>
              <a:t>which condition was true)</a:t>
            </a:r>
          </a:p>
          <a:p>
            <a:pPr lvl="1"/>
            <a:r>
              <a:rPr lang="en-US" sz="1575"/>
              <a:t>Different branch execution </a:t>
            </a:r>
            <a:br>
              <a:rPr lang="en-US" sz="1575"/>
            </a:br>
            <a:r>
              <a:rPr lang="en-US" sz="1575"/>
              <a:t>scripts to be run under </a:t>
            </a:r>
            <a:br>
              <a:rPr lang="en-US" sz="1575"/>
            </a:br>
            <a:r>
              <a:rPr lang="en-US" sz="1575"/>
              <a:t>different conditions,</a:t>
            </a:r>
            <a:br>
              <a:rPr lang="en-US" sz="1575"/>
            </a:br>
            <a:r>
              <a:rPr lang="en-US" sz="1575"/>
              <a:t>although you always</a:t>
            </a:r>
            <a:br>
              <a:rPr lang="en-US" sz="1575"/>
            </a:br>
            <a:r>
              <a:rPr lang="en-US" sz="1575"/>
              <a:t>want to go to the same</a:t>
            </a:r>
            <a:br>
              <a:rPr lang="en-US" sz="1575"/>
            </a:br>
            <a:r>
              <a:rPr lang="en-US" sz="1575"/>
              <a:t>next step</a:t>
            </a:r>
            <a:r>
              <a:rPr lang="en-US"/>
              <a:t> </a:t>
            </a:r>
          </a:p>
        </p:txBody>
      </p:sp>
      <p:sp>
        <p:nvSpPr>
          <p:cNvPr id="25605" name="Text Box 5"/>
          <p:cNvSpPr txBox="1">
            <a:spLocks noChangeArrowheads="1"/>
          </p:cNvSpPr>
          <p:nvPr/>
        </p:nvSpPr>
        <p:spPr bwMode="auto">
          <a:xfrm>
            <a:off x="4146948" y="1919288"/>
            <a:ext cx="983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defTabSz="685800" fontAlgn="base">
              <a:spcBef>
                <a:spcPct val="50000"/>
              </a:spcBef>
              <a:spcAft>
                <a:spcPct val="0"/>
              </a:spcAft>
            </a:pPr>
            <a:r>
              <a:rPr lang="en-US" sz="1350">
                <a:solidFill>
                  <a:srgbClr val="D33819"/>
                </a:solidFill>
              </a:rPr>
              <a:t>status =</a:t>
            </a:r>
            <a:br>
              <a:rPr lang="en-US" sz="1350">
                <a:solidFill>
                  <a:srgbClr val="D33819"/>
                </a:solidFill>
              </a:rPr>
            </a:br>
            <a:r>
              <a:rPr lang="en-US" sz="1350">
                <a:solidFill>
                  <a:srgbClr val="D33819"/>
                </a:solidFill>
              </a:rPr>
              <a:t>pending</a:t>
            </a:r>
          </a:p>
        </p:txBody>
      </p:sp>
      <p:sp>
        <p:nvSpPr>
          <p:cNvPr id="25606" name="Text Box 6"/>
          <p:cNvSpPr txBox="1">
            <a:spLocks noChangeArrowheads="1"/>
          </p:cNvSpPr>
          <p:nvPr/>
        </p:nvSpPr>
        <p:spPr bwMode="auto">
          <a:xfrm>
            <a:off x="5524500" y="1932385"/>
            <a:ext cx="8667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350">
                <a:solidFill>
                  <a:srgbClr val="D33819"/>
                </a:solidFill>
              </a:rPr>
              <a:t>status =</a:t>
            </a:r>
            <a:br>
              <a:rPr lang="en-US" sz="1350">
                <a:solidFill>
                  <a:srgbClr val="D33819"/>
                </a:solidFill>
              </a:rPr>
            </a:br>
            <a:r>
              <a:rPr lang="en-US" sz="1350">
                <a:solidFill>
                  <a:srgbClr val="D33819"/>
                </a:solidFill>
              </a:rPr>
              <a:t>error</a:t>
            </a:r>
          </a:p>
        </p:txBody>
      </p:sp>
      <p:sp>
        <p:nvSpPr>
          <p:cNvPr id="25607" name="Text Box 7"/>
          <p:cNvSpPr txBox="1">
            <a:spLocks noChangeArrowheads="1"/>
          </p:cNvSpPr>
          <p:nvPr/>
        </p:nvSpPr>
        <p:spPr bwMode="auto">
          <a:xfrm>
            <a:off x="6934200" y="1930003"/>
            <a:ext cx="86677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350">
                <a:solidFill>
                  <a:srgbClr val="D33819"/>
                </a:solidFill>
              </a:rPr>
              <a:t>(default)</a:t>
            </a:r>
          </a:p>
        </p:txBody>
      </p:sp>
      <p:sp>
        <p:nvSpPr>
          <p:cNvPr id="25608" name="AutoShape 8"/>
          <p:cNvSpPr>
            <a:spLocks noChangeArrowheads="1"/>
          </p:cNvSpPr>
          <p:nvPr/>
        </p:nvSpPr>
        <p:spPr bwMode="auto">
          <a:xfrm rot="19323469" flipH="1">
            <a:off x="5481638" y="1569244"/>
            <a:ext cx="264319" cy="269081"/>
          </a:xfrm>
          <a:prstGeom prst="rightArrow">
            <a:avLst>
              <a:gd name="adj1" fmla="val 49935"/>
              <a:gd name="adj2" fmla="val 46958"/>
            </a:avLst>
          </a:prstGeom>
          <a:solidFill>
            <a:srgbClr val="D33819"/>
          </a:solidFill>
          <a:ln w="19050" algn="ctr">
            <a:solidFill>
              <a:srgbClr val="D33819"/>
            </a:solidFill>
            <a:miter lim="800000"/>
            <a:headEnd/>
            <a:tailEnd/>
          </a:ln>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5609" name="AutoShape 9"/>
          <p:cNvSpPr>
            <a:spLocks noChangeArrowheads="1"/>
          </p:cNvSpPr>
          <p:nvPr/>
        </p:nvSpPr>
        <p:spPr bwMode="auto">
          <a:xfrm rot="2276531">
            <a:off x="4838700" y="1569244"/>
            <a:ext cx="264319" cy="269081"/>
          </a:xfrm>
          <a:prstGeom prst="rightArrow">
            <a:avLst>
              <a:gd name="adj1" fmla="val 49935"/>
              <a:gd name="adj2" fmla="val 46958"/>
            </a:avLst>
          </a:prstGeom>
          <a:solidFill>
            <a:srgbClr val="D33819"/>
          </a:solidFill>
          <a:ln w="19050" algn="ctr">
            <a:solidFill>
              <a:srgbClr val="D33819"/>
            </a:solidFill>
            <a:miter lim="800000"/>
            <a:headEnd/>
            <a:tailEnd/>
          </a:ln>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8619466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Lesson outline</a:t>
            </a:r>
          </a:p>
        </p:txBody>
      </p:sp>
      <p:sp>
        <p:nvSpPr>
          <p:cNvPr id="26627"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Step behaviors and branches</a:t>
            </a:r>
          </a:p>
          <a:p>
            <a:pPr>
              <a:lnSpc>
                <a:spcPct val="150000"/>
              </a:lnSpc>
              <a:buFont typeface="Arial" charset="0"/>
              <a:buChar char="•"/>
            </a:pPr>
            <a:r>
              <a:rPr lang="en-US" sz="2100">
                <a:solidFill>
                  <a:srgbClr val="C0C0C0"/>
                </a:solidFill>
              </a:rPr>
              <a:t>Auto steps and go branches</a:t>
            </a:r>
          </a:p>
          <a:p>
            <a:pPr>
              <a:lnSpc>
                <a:spcPct val="150000"/>
              </a:lnSpc>
              <a:buFont typeface="Arial" charset="0"/>
              <a:buChar char="•"/>
            </a:pPr>
            <a:r>
              <a:rPr lang="en-US" sz="2100"/>
              <a:t>Starts, outcomes, and finishes</a:t>
            </a:r>
          </a:p>
          <a:p>
            <a:pPr>
              <a:lnSpc>
                <a:spcPct val="150000"/>
              </a:lnSpc>
              <a:buFont typeface="Arial" charset="0"/>
              <a:buChar char="•"/>
            </a:pPr>
            <a:r>
              <a:rPr lang="en-US" sz="2100">
                <a:solidFill>
                  <a:srgbClr val="C0C0C0"/>
                </a:solidFill>
              </a:rPr>
              <a:t>Activity steps</a:t>
            </a:r>
          </a:p>
          <a:p>
            <a:pPr>
              <a:lnSpc>
                <a:spcPct val="150000"/>
              </a:lnSpc>
              <a:buFont typeface="Arial" charset="0"/>
              <a:buChar char="•"/>
            </a:pPr>
            <a:r>
              <a:rPr lang="en-US" sz="2100">
                <a:solidFill>
                  <a:srgbClr val="C0C0C0"/>
                </a:solidFill>
              </a:rPr>
              <a:t>Timeouts</a:t>
            </a:r>
          </a:p>
          <a:p>
            <a:pPr>
              <a:lnSpc>
                <a:spcPct val="150000"/>
              </a:lnSpc>
              <a:buFont typeface="Arial" charset="0"/>
              <a:buChar char="•"/>
            </a:pPr>
            <a:r>
              <a:rPr lang="en-US" sz="2100">
                <a:solidFill>
                  <a:srgbClr val="C0C0C0"/>
                </a:solidFill>
              </a:rPr>
              <a:t>Triggers</a:t>
            </a:r>
          </a:p>
        </p:txBody>
      </p:sp>
    </p:spTree>
    <p:extLst>
      <p:ext uri="{BB962C8B-B14F-4D97-AF65-F5344CB8AC3E}">
        <p14:creationId xmlns:p14="http://schemas.microsoft.com/office/powerpoint/2010/main" val="1192516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129" y="2502694"/>
            <a:ext cx="3440177" cy="225504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grpSp>
        <p:nvGrpSpPr>
          <p:cNvPr id="27650" name="Group 2"/>
          <p:cNvGrpSpPr>
            <a:grpSpLocks/>
          </p:cNvGrpSpPr>
          <p:nvPr/>
        </p:nvGrpSpPr>
        <p:grpSpPr bwMode="auto">
          <a:xfrm>
            <a:off x="5033963" y="3999304"/>
            <a:ext cx="1151335" cy="233362"/>
            <a:chOff x="3268" y="3359"/>
            <a:chExt cx="967" cy="196"/>
          </a:xfrm>
        </p:grpSpPr>
        <p:sp>
          <p:nvSpPr>
            <p:cNvPr id="27722" name="Rectangle 3"/>
            <p:cNvSpPr>
              <a:spLocks noChangeArrowheads="1"/>
            </p:cNvSpPr>
            <p:nvPr/>
          </p:nvSpPr>
          <p:spPr bwMode="auto">
            <a:xfrm>
              <a:off x="3268" y="3359"/>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23" name="Rectangle 4"/>
            <p:cNvSpPr>
              <a:spLocks noChangeArrowheads="1"/>
            </p:cNvSpPr>
            <p:nvPr/>
          </p:nvSpPr>
          <p:spPr bwMode="auto">
            <a:xfrm>
              <a:off x="4049" y="3361"/>
              <a:ext cx="182" cy="194"/>
            </a:xfrm>
            <a:prstGeom prst="rect">
              <a:avLst/>
            </a:prstGeom>
            <a:solidFill>
              <a:schemeClr val="hlink"/>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24" name="Text Box 5"/>
            <p:cNvSpPr txBox="1">
              <a:spLocks noChangeArrowheads="1"/>
            </p:cNvSpPr>
            <p:nvPr/>
          </p:nvSpPr>
          <p:spPr bwMode="invGray">
            <a:xfrm>
              <a:off x="3280" y="3370"/>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Approved</a:t>
              </a:r>
            </a:p>
          </p:txBody>
        </p:sp>
      </p:grpSp>
      <p:grpSp>
        <p:nvGrpSpPr>
          <p:cNvPr id="27651" name="Group 6"/>
          <p:cNvGrpSpPr>
            <a:grpSpLocks/>
          </p:cNvGrpSpPr>
          <p:nvPr/>
        </p:nvGrpSpPr>
        <p:grpSpPr bwMode="auto">
          <a:xfrm>
            <a:off x="6432947" y="4004067"/>
            <a:ext cx="1151334" cy="233362"/>
            <a:chOff x="4443" y="3363"/>
            <a:chExt cx="967" cy="196"/>
          </a:xfrm>
        </p:grpSpPr>
        <p:sp>
          <p:nvSpPr>
            <p:cNvPr id="27719" name="Rectangle 7"/>
            <p:cNvSpPr>
              <a:spLocks noChangeArrowheads="1"/>
            </p:cNvSpPr>
            <p:nvPr/>
          </p:nvSpPr>
          <p:spPr bwMode="auto">
            <a:xfrm>
              <a:off x="4443" y="3363"/>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20" name="Rectangle 8"/>
            <p:cNvSpPr>
              <a:spLocks noChangeArrowheads="1"/>
            </p:cNvSpPr>
            <p:nvPr/>
          </p:nvSpPr>
          <p:spPr bwMode="auto">
            <a:xfrm>
              <a:off x="5224" y="3365"/>
              <a:ext cx="182" cy="194"/>
            </a:xfrm>
            <a:prstGeom prst="rect">
              <a:avLst/>
            </a:prstGeom>
            <a:solidFill>
              <a:schemeClr val="hlink"/>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21" name="Text Box 9"/>
            <p:cNvSpPr txBox="1">
              <a:spLocks noChangeArrowheads="1"/>
            </p:cNvSpPr>
            <p:nvPr/>
          </p:nvSpPr>
          <p:spPr bwMode="invGray">
            <a:xfrm>
              <a:off x="4455" y="3374"/>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Denied</a:t>
              </a:r>
            </a:p>
          </p:txBody>
        </p:sp>
      </p:grpSp>
      <p:sp>
        <p:nvSpPr>
          <p:cNvPr id="27652" name="Rectangle 10"/>
          <p:cNvSpPr>
            <a:spLocks noChangeArrowheads="1"/>
          </p:cNvSpPr>
          <p:nvPr/>
        </p:nvSpPr>
        <p:spPr bwMode="auto">
          <a:xfrm>
            <a:off x="5692379" y="2373586"/>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53" name="Rectangle 11"/>
          <p:cNvSpPr>
            <a:spLocks noChangeArrowheads="1"/>
          </p:cNvSpPr>
          <p:nvPr/>
        </p:nvSpPr>
        <p:spPr bwMode="auto">
          <a:xfrm>
            <a:off x="5692379" y="2373586"/>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7654" name="Group 12"/>
          <p:cNvGrpSpPr>
            <a:grpSpLocks/>
          </p:cNvGrpSpPr>
          <p:nvPr/>
        </p:nvGrpSpPr>
        <p:grpSpPr bwMode="auto">
          <a:xfrm>
            <a:off x="5869466" y="2258193"/>
            <a:ext cx="1062" cy="460305"/>
            <a:chOff x="1282" y="1224"/>
            <a:chExt cx="1" cy="433"/>
          </a:xfrm>
        </p:grpSpPr>
        <p:sp>
          <p:nvSpPr>
            <p:cNvPr id="27716" name="Freeform 13"/>
            <p:cNvSpPr>
              <a:spLocks/>
            </p:cNvSpPr>
            <p:nvPr/>
          </p:nvSpPr>
          <p:spPr bwMode="auto">
            <a:xfrm>
              <a:off x="1283" y="1331"/>
              <a:ext cx="0" cy="217"/>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17" name="Rectangle 14"/>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18" name="Rectangle 15"/>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7655" name="Rectangle 16"/>
          <p:cNvSpPr>
            <a:spLocks noChangeArrowheads="1"/>
          </p:cNvSpPr>
          <p:nvPr/>
        </p:nvSpPr>
        <p:spPr bwMode="auto">
          <a:xfrm>
            <a:off x="5035154" y="1659211"/>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56" name="Rectangle 17"/>
          <p:cNvSpPr>
            <a:spLocks noChangeArrowheads="1"/>
          </p:cNvSpPr>
          <p:nvPr/>
        </p:nvSpPr>
        <p:spPr bwMode="auto">
          <a:xfrm>
            <a:off x="5035154" y="1659211"/>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57" name="Text Box 18"/>
          <p:cNvSpPr txBox="1">
            <a:spLocks noChangeArrowheads="1"/>
          </p:cNvSpPr>
          <p:nvPr/>
        </p:nvSpPr>
        <p:spPr bwMode="invGray">
          <a:xfrm>
            <a:off x="5469731" y="1568053"/>
            <a:ext cx="6619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Manual</a:t>
            </a:r>
            <a:br>
              <a:rPr lang="en-US" sz="1350">
                <a:solidFill>
                  <a:srgbClr val="C0C0C0"/>
                </a:solidFill>
              </a:rPr>
            </a:br>
            <a:r>
              <a:rPr lang="en-US" sz="1350">
                <a:solidFill>
                  <a:srgbClr val="C0C0C0"/>
                </a:solidFill>
              </a:rPr>
              <a:t>Review</a:t>
            </a:r>
          </a:p>
        </p:txBody>
      </p:sp>
      <p:grpSp>
        <p:nvGrpSpPr>
          <p:cNvPr id="27658" name="Group 19"/>
          <p:cNvGrpSpPr>
            <a:grpSpLocks/>
          </p:cNvGrpSpPr>
          <p:nvPr/>
        </p:nvGrpSpPr>
        <p:grpSpPr bwMode="auto">
          <a:xfrm>
            <a:off x="5212241" y="1543818"/>
            <a:ext cx="1062" cy="460305"/>
            <a:chOff x="1282" y="1224"/>
            <a:chExt cx="1" cy="433"/>
          </a:xfrm>
        </p:grpSpPr>
        <p:sp>
          <p:nvSpPr>
            <p:cNvPr id="27713" name="Freeform 20"/>
            <p:cNvSpPr>
              <a:spLocks/>
            </p:cNvSpPr>
            <p:nvPr/>
          </p:nvSpPr>
          <p:spPr bwMode="auto">
            <a:xfrm>
              <a:off x="1283" y="1331"/>
              <a:ext cx="0" cy="217"/>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14" name="Rectangle 21"/>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15" name="Rectangle 22"/>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7659" name="Text Box 23"/>
          <p:cNvSpPr txBox="1">
            <a:spLocks noChangeArrowheads="1"/>
          </p:cNvSpPr>
          <p:nvPr/>
        </p:nvSpPr>
        <p:spPr bwMode="invGray">
          <a:xfrm>
            <a:off x="6084094" y="2282428"/>
            <a:ext cx="7167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Get</a:t>
            </a:r>
            <a:br>
              <a:rPr lang="en-US" sz="1350">
                <a:solidFill>
                  <a:srgbClr val="C0C0C0"/>
                </a:solidFill>
              </a:rPr>
            </a:br>
            <a:r>
              <a:rPr lang="en-US" sz="1350">
                <a:solidFill>
                  <a:srgbClr val="C0C0C0"/>
                </a:solidFill>
              </a:rPr>
              <a:t>History</a:t>
            </a:r>
          </a:p>
        </p:txBody>
      </p:sp>
      <p:sp>
        <p:nvSpPr>
          <p:cNvPr id="27660" name="Rectangle 24"/>
          <p:cNvSpPr>
            <a:spLocks noGrp="1" noChangeArrowheads="1"/>
          </p:cNvSpPr>
          <p:nvPr>
            <p:ph type="title"/>
          </p:nvPr>
        </p:nvSpPr>
        <p:spPr/>
        <p:txBody>
          <a:bodyPr/>
          <a:lstStyle/>
          <a:p>
            <a:pPr eaLnBrk="1" hangingPunct="1"/>
            <a:r>
              <a:rPr lang="en-US"/>
              <a:t>Start</a:t>
            </a:r>
          </a:p>
        </p:txBody>
      </p:sp>
      <p:sp>
        <p:nvSpPr>
          <p:cNvPr id="27661" name="Rectangle 25"/>
          <p:cNvSpPr>
            <a:spLocks noGrp="1" noChangeArrowheads="1"/>
          </p:cNvSpPr>
          <p:nvPr>
            <p:ph idx="1"/>
          </p:nvPr>
        </p:nvSpPr>
        <p:spPr>
          <a:xfrm>
            <a:off x="1532335" y="685800"/>
            <a:ext cx="3476625" cy="4114800"/>
          </a:xfrm>
        </p:spPr>
        <p:txBody>
          <a:bodyPr/>
          <a:lstStyle/>
          <a:p>
            <a:pPr>
              <a:buFont typeface="Arial" charset="0"/>
              <a:buChar char="•"/>
            </a:pPr>
            <a:r>
              <a:rPr lang="en-US"/>
              <a:t>Start indicates which step in the workflow is the first step</a:t>
            </a:r>
          </a:p>
          <a:p>
            <a:pPr lvl="1"/>
            <a:r>
              <a:rPr lang="en-US"/>
              <a:t>Also executes any required initialization code</a:t>
            </a:r>
          </a:p>
          <a:p>
            <a:pPr>
              <a:buFont typeface="Arial" charset="0"/>
              <a:buChar char="•"/>
            </a:pPr>
            <a:r>
              <a:rPr lang="en-US"/>
              <a:t>Start identifies first step in workflow</a:t>
            </a:r>
          </a:p>
          <a:p>
            <a:pPr>
              <a:buFont typeface="Arial" charset="0"/>
              <a:buChar char="•"/>
            </a:pPr>
            <a:endParaRPr lang="en-US"/>
          </a:p>
        </p:txBody>
      </p:sp>
      <p:grpSp>
        <p:nvGrpSpPr>
          <p:cNvPr id="27662" name="Group 26"/>
          <p:cNvGrpSpPr>
            <a:grpSpLocks/>
          </p:cNvGrpSpPr>
          <p:nvPr/>
        </p:nvGrpSpPr>
        <p:grpSpPr bwMode="auto">
          <a:xfrm>
            <a:off x="5703094" y="873919"/>
            <a:ext cx="1152525" cy="458392"/>
            <a:chOff x="3830" y="734"/>
            <a:chExt cx="968" cy="385"/>
          </a:xfrm>
        </p:grpSpPr>
        <p:sp>
          <p:nvSpPr>
            <p:cNvPr id="27709" name="Rectangle 27"/>
            <p:cNvSpPr>
              <a:spLocks noChangeArrowheads="1"/>
            </p:cNvSpPr>
            <p:nvPr/>
          </p:nvSpPr>
          <p:spPr bwMode="auto">
            <a:xfrm>
              <a:off x="3830" y="830"/>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10" name="Rectangle 28"/>
            <p:cNvSpPr>
              <a:spLocks noChangeArrowheads="1"/>
            </p:cNvSpPr>
            <p:nvPr/>
          </p:nvSpPr>
          <p:spPr bwMode="auto">
            <a:xfrm>
              <a:off x="3830" y="830"/>
              <a:ext cx="298"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11" name="AutoShape 29"/>
            <p:cNvSpPr>
              <a:spLocks noChangeArrowheads="1"/>
            </p:cNvSpPr>
            <p:nvPr/>
          </p:nvSpPr>
          <p:spPr bwMode="auto">
            <a:xfrm>
              <a:off x="3898" y="734"/>
              <a:ext cx="168" cy="385"/>
            </a:xfrm>
            <a:prstGeom prst="rightArrow">
              <a:avLst>
                <a:gd name="adj1" fmla="val 50000"/>
                <a:gd name="adj2" fmla="val 55134"/>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12" name="Text Box 30"/>
            <p:cNvSpPr txBox="1">
              <a:spLocks noChangeArrowheads="1"/>
            </p:cNvSpPr>
            <p:nvPr/>
          </p:nvSpPr>
          <p:spPr bwMode="invGray">
            <a:xfrm>
              <a:off x="4131" y="754"/>
              <a:ext cx="6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Qualify</a:t>
              </a:r>
              <a:br>
                <a:rPr lang="en-US" sz="1350">
                  <a:solidFill>
                    <a:srgbClr val="C0C0C0"/>
                  </a:solidFill>
                </a:rPr>
              </a:br>
              <a:r>
                <a:rPr lang="en-US" sz="1350">
                  <a:solidFill>
                    <a:srgbClr val="C0C0C0"/>
                  </a:solidFill>
                </a:rPr>
                <a:t>Account</a:t>
              </a:r>
            </a:p>
          </p:txBody>
        </p:sp>
      </p:grpSp>
      <p:sp>
        <p:nvSpPr>
          <p:cNvPr id="27663" name="Line 34"/>
          <p:cNvSpPr>
            <a:spLocks noChangeShapeType="1"/>
          </p:cNvSpPr>
          <p:nvPr/>
        </p:nvSpPr>
        <p:spPr bwMode="auto">
          <a:xfrm flipH="1">
            <a:off x="5220892" y="1082279"/>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64" name="Line 35"/>
          <p:cNvSpPr>
            <a:spLocks noChangeShapeType="1"/>
          </p:cNvSpPr>
          <p:nvPr/>
        </p:nvSpPr>
        <p:spPr bwMode="auto">
          <a:xfrm>
            <a:off x="5228035" y="1082279"/>
            <a:ext cx="0" cy="421481"/>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65" name="Line 36"/>
          <p:cNvSpPr>
            <a:spLocks noChangeShapeType="1"/>
          </p:cNvSpPr>
          <p:nvPr/>
        </p:nvSpPr>
        <p:spPr bwMode="auto">
          <a:xfrm>
            <a:off x="6847285" y="1077516"/>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66" name="Line 37"/>
          <p:cNvSpPr>
            <a:spLocks noChangeShapeType="1"/>
          </p:cNvSpPr>
          <p:nvPr/>
        </p:nvSpPr>
        <p:spPr bwMode="auto">
          <a:xfrm>
            <a:off x="5220891" y="2049067"/>
            <a:ext cx="0" cy="440531"/>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67" name="Line 38"/>
          <p:cNvSpPr>
            <a:spLocks noChangeShapeType="1"/>
          </p:cNvSpPr>
          <p:nvPr/>
        </p:nvSpPr>
        <p:spPr bwMode="auto">
          <a:xfrm>
            <a:off x="5220891" y="2469356"/>
            <a:ext cx="470297"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68" name="Line 39"/>
          <p:cNvSpPr>
            <a:spLocks noChangeShapeType="1"/>
          </p:cNvSpPr>
          <p:nvPr/>
        </p:nvSpPr>
        <p:spPr bwMode="auto">
          <a:xfrm flipH="1">
            <a:off x="7325916" y="1070373"/>
            <a:ext cx="0" cy="140731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69" name="Line 40"/>
          <p:cNvSpPr>
            <a:spLocks noChangeShapeType="1"/>
          </p:cNvSpPr>
          <p:nvPr/>
        </p:nvSpPr>
        <p:spPr bwMode="auto">
          <a:xfrm flipH="1">
            <a:off x="6848475" y="2478881"/>
            <a:ext cx="477441"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70" name="Line 41"/>
          <p:cNvSpPr>
            <a:spLocks noChangeShapeType="1"/>
          </p:cNvSpPr>
          <p:nvPr/>
        </p:nvSpPr>
        <p:spPr bwMode="auto">
          <a:xfrm>
            <a:off x="6307931" y="2759869"/>
            <a:ext cx="0" cy="39766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71" name="AutoShape 42"/>
          <p:cNvSpPr>
            <a:spLocks noChangeArrowheads="1"/>
          </p:cNvSpPr>
          <p:nvPr/>
        </p:nvSpPr>
        <p:spPr bwMode="auto">
          <a:xfrm rot="5400000">
            <a:off x="6351390" y="2404810"/>
            <a:ext cx="158353" cy="112326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F33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72" name="Line 44"/>
          <p:cNvSpPr>
            <a:spLocks noChangeShapeType="1"/>
          </p:cNvSpPr>
          <p:nvPr/>
        </p:nvSpPr>
        <p:spPr bwMode="auto">
          <a:xfrm flipH="1">
            <a:off x="5230417" y="3324225"/>
            <a:ext cx="467915"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73" name="Line 45"/>
          <p:cNvSpPr>
            <a:spLocks noChangeShapeType="1"/>
          </p:cNvSpPr>
          <p:nvPr/>
        </p:nvSpPr>
        <p:spPr bwMode="auto">
          <a:xfrm>
            <a:off x="5230416" y="3324225"/>
            <a:ext cx="0" cy="49053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74" name="Line 46"/>
          <p:cNvSpPr>
            <a:spLocks noChangeShapeType="1"/>
          </p:cNvSpPr>
          <p:nvPr/>
        </p:nvSpPr>
        <p:spPr bwMode="auto">
          <a:xfrm>
            <a:off x="6856810" y="3334941"/>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75" name="Line 47"/>
          <p:cNvSpPr>
            <a:spLocks noChangeShapeType="1"/>
          </p:cNvSpPr>
          <p:nvPr/>
        </p:nvSpPr>
        <p:spPr bwMode="auto">
          <a:xfrm flipH="1">
            <a:off x="7335441" y="3334942"/>
            <a:ext cx="0" cy="50601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76" name="Line 48"/>
          <p:cNvSpPr>
            <a:spLocks noChangeShapeType="1"/>
          </p:cNvSpPr>
          <p:nvPr/>
        </p:nvSpPr>
        <p:spPr bwMode="auto">
          <a:xfrm>
            <a:off x="5597129" y="4350544"/>
            <a:ext cx="397669" cy="420291"/>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77" name="Line 49"/>
          <p:cNvSpPr>
            <a:spLocks noChangeShapeType="1"/>
          </p:cNvSpPr>
          <p:nvPr/>
        </p:nvSpPr>
        <p:spPr bwMode="auto">
          <a:xfrm flipH="1">
            <a:off x="6598444" y="4339829"/>
            <a:ext cx="482204" cy="439340"/>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7678" name="Group 50"/>
          <p:cNvGrpSpPr>
            <a:grpSpLocks/>
          </p:cNvGrpSpPr>
          <p:nvPr/>
        </p:nvGrpSpPr>
        <p:grpSpPr bwMode="auto">
          <a:xfrm>
            <a:off x="5993606" y="4269585"/>
            <a:ext cx="623888" cy="579835"/>
            <a:chOff x="4074" y="3586"/>
            <a:chExt cx="524" cy="487"/>
          </a:xfrm>
        </p:grpSpPr>
        <p:grpSp>
          <p:nvGrpSpPr>
            <p:cNvPr id="27704" name="Group 51"/>
            <p:cNvGrpSpPr>
              <a:grpSpLocks/>
            </p:cNvGrpSpPr>
            <p:nvPr/>
          </p:nvGrpSpPr>
          <p:grpSpPr bwMode="auto">
            <a:xfrm>
              <a:off x="4074" y="3586"/>
              <a:ext cx="524" cy="487"/>
              <a:chOff x="4074" y="3586"/>
              <a:chExt cx="524" cy="487"/>
            </a:xfrm>
          </p:grpSpPr>
          <p:sp>
            <p:nvSpPr>
              <p:cNvPr id="27706" name="Rectangle 52"/>
              <p:cNvSpPr>
                <a:spLocks noChangeArrowheads="1"/>
              </p:cNvSpPr>
              <p:nvPr/>
            </p:nvSpPr>
            <p:spPr bwMode="auto">
              <a:xfrm>
                <a:off x="4074" y="3879"/>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07" name="AutoShape 53"/>
              <p:cNvSpPr>
                <a:spLocks noChangeArrowheads="1"/>
              </p:cNvSpPr>
              <p:nvPr/>
            </p:nvSpPr>
            <p:spPr bwMode="auto">
              <a:xfrm>
                <a:off x="4210" y="3586"/>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08" name="Rectangle 54"/>
              <p:cNvSpPr>
                <a:spLocks noChangeArrowheads="1"/>
              </p:cNvSpPr>
              <p:nvPr/>
            </p:nvSpPr>
            <p:spPr bwMode="auto">
              <a:xfrm>
                <a:off x="4278" y="375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7705" name="Text Box 55"/>
            <p:cNvSpPr txBox="1">
              <a:spLocks noChangeArrowheads="1"/>
            </p:cNvSpPr>
            <p:nvPr/>
          </p:nvSpPr>
          <p:spPr bwMode="invGray">
            <a:xfrm>
              <a:off x="4130" y="3894"/>
              <a:ext cx="4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Finish</a:t>
              </a:r>
            </a:p>
          </p:txBody>
        </p:sp>
      </p:grpSp>
      <p:grpSp>
        <p:nvGrpSpPr>
          <p:cNvPr id="27679" name="Group 56"/>
          <p:cNvGrpSpPr>
            <a:grpSpLocks/>
          </p:cNvGrpSpPr>
          <p:nvPr/>
        </p:nvGrpSpPr>
        <p:grpSpPr bwMode="auto">
          <a:xfrm>
            <a:off x="5126592" y="2105862"/>
            <a:ext cx="192512" cy="324558"/>
            <a:chOff x="2554" y="3109"/>
            <a:chExt cx="433" cy="730"/>
          </a:xfrm>
        </p:grpSpPr>
        <p:sp>
          <p:nvSpPr>
            <p:cNvPr id="27702" name="Oval 57"/>
            <p:cNvSpPr>
              <a:spLocks noChangeArrowheads="1"/>
            </p:cNvSpPr>
            <p:nvPr/>
          </p:nvSpPr>
          <p:spPr bwMode="auto">
            <a:xfrm>
              <a:off x="2742" y="3109"/>
              <a:ext cx="0" cy="730"/>
            </a:xfrm>
            <a:prstGeom prst="ellipse">
              <a:avLst/>
            </a:prstGeom>
            <a:solidFill>
              <a:schemeClr val="tx1"/>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03" name="Freeform 58"/>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rgbClr val="EAEAEA"/>
            </a:solidFill>
            <a:ln w="19050">
              <a:solidFill>
                <a:schemeClr val="hlink"/>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7680" name="Group 59"/>
          <p:cNvGrpSpPr>
            <a:grpSpLocks/>
          </p:cNvGrpSpPr>
          <p:nvPr/>
        </p:nvGrpSpPr>
        <p:grpSpPr bwMode="auto">
          <a:xfrm>
            <a:off x="6346056" y="2781306"/>
            <a:ext cx="241698" cy="325042"/>
            <a:chOff x="4370" y="2336"/>
            <a:chExt cx="203" cy="273"/>
          </a:xfrm>
        </p:grpSpPr>
        <p:sp>
          <p:nvSpPr>
            <p:cNvPr id="27698" name="Oval 60"/>
            <p:cNvSpPr>
              <a:spLocks noChangeArrowheads="1"/>
            </p:cNvSpPr>
            <p:nvPr/>
          </p:nvSpPr>
          <p:spPr bwMode="auto">
            <a:xfrm>
              <a:off x="4450" y="2336"/>
              <a:ext cx="0" cy="273"/>
            </a:xfrm>
            <a:prstGeom prst="ellipse">
              <a:avLst/>
            </a:prstGeom>
            <a:solidFill>
              <a:schemeClr val="tx1"/>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99" name="Oval 61"/>
            <p:cNvSpPr>
              <a:spLocks noChangeArrowheads="1"/>
            </p:cNvSpPr>
            <p:nvPr/>
          </p:nvSpPr>
          <p:spPr bwMode="auto">
            <a:xfrm>
              <a:off x="4450" y="2336"/>
              <a:ext cx="0" cy="273"/>
            </a:xfrm>
            <a:prstGeom prst="ellipse">
              <a:avLst/>
            </a:prstGeom>
            <a:solidFill>
              <a:srgbClr val="EAEAEA"/>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00" name="AutoShape 62"/>
            <p:cNvSpPr>
              <a:spLocks noChangeArrowheads="1"/>
            </p:cNvSpPr>
            <p:nvPr/>
          </p:nvSpPr>
          <p:spPr bwMode="auto">
            <a:xfrm>
              <a:off x="4429" y="2345"/>
              <a:ext cx="41" cy="207"/>
            </a:xfrm>
            <a:prstGeom prst="upArrow">
              <a:avLst>
                <a:gd name="adj1" fmla="val 49648"/>
                <a:gd name="adj2" fmla="val 68911"/>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701" name="AutoShape 63"/>
            <p:cNvSpPr>
              <a:spLocks noChangeArrowheads="1"/>
            </p:cNvSpPr>
            <p:nvPr/>
          </p:nvSpPr>
          <p:spPr bwMode="auto">
            <a:xfrm rot="5400000">
              <a:off x="4451" y="2375"/>
              <a:ext cx="41" cy="203"/>
            </a:xfrm>
            <a:prstGeom prst="upArrow">
              <a:avLst>
                <a:gd name="adj1" fmla="val 49648"/>
                <a:gd name="adj2" fmla="val 53892"/>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7681" name="Rectangle 64"/>
          <p:cNvSpPr>
            <a:spLocks noChangeArrowheads="1"/>
          </p:cNvSpPr>
          <p:nvPr/>
        </p:nvSpPr>
        <p:spPr bwMode="auto">
          <a:xfrm>
            <a:off x="5689997" y="3332039"/>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82" name="Rectangle 65"/>
          <p:cNvSpPr>
            <a:spLocks noChangeArrowheads="1"/>
          </p:cNvSpPr>
          <p:nvPr/>
        </p:nvSpPr>
        <p:spPr bwMode="auto">
          <a:xfrm>
            <a:off x="5689998" y="3332039"/>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7683" name="Group 66"/>
          <p:cNvGrpSpPr>
            <a:grpSpLocks/>
          </p:cNvGrpSpPr>
          <p:nvPr/>
        </p:nvGrpSpPr>
        <p:grpSpPr bwMode="auto">
          <a:xfrm>
            <a:off x="5774844" y="3245694"/>
            <a:ext cx="190627" cy="390506"/>
            <a:chOff x="2581" y="2169"/>
            <a:chExt cx="484" cy="990"/>
          </a:xfrm>
        </p:grpSpPr>
        <p:sp>
          <p:nvSpPr>
            <p:cNvPr id="27696" name="Freeform 67"/>
            <p:cNvSpPr>
              <a:spLocks/>
            </p:cNvSpPr>
            <p:nvPr/>
          </p:nvSpPr>
          <p:spPr bwMode="auto">
            <a:xfrm>
              <a:off x="2816" y="2574"/>
              <a:ext cx="0" cy="585"/>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chemeClr val="hlink"/>
            </a:solidFill>
            <a:ln w="19050">
              <a:solidFill>
                <a:srgbClr val="80808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97" name="Oval 68"/>
            <p:cNvSpPr>
              <a:spLocks noChangeArrowheads="1"/>
            </p:cNvSpPr>
            <p:nvPr/>
          </p:nvSpPr>
          <p:spPr bwMode="auto">
            <a:xfrm>
              <a:off x="2581" y="2169"/>
              <a:ext cx="484" cy="823"/>
            </a:xfrm>
            <a:prstGeom prst="ellipse">
              <a:avLst/>
            </a:prstGeom>
            <a:solidFill>
              <a:schemeClr val="hlink"/>
            </a:solidFill>
            <a:ln w="19050" algn="ctr">
              <a:solidFill>
                <a:srgbClr val="808080"/>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7684" name="Text Box 69"/>
          <p:cNvSpPr txBox="1">
            <a:spLocks noChangeArrowheads="1"/>
          </p:cNvSpPr>
          <p:nvPr/>
        </p:nvSpPr>
        <p:spPr bwMode="invGray">
          <a:xfrm>
            <a:off x="6068616" y="3240881"/>
            <a:ext cx="75961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Acct Rep</a:t>
            </a:r>
            <a:br>
              <a:rPr lang="en-US" sz="1350">
                <a:solidFill>
                  <a:srgbClr val="C0C0C0"/>
                </a:solidFill>
              </a:rPr>
            </a:br>
            <a:r>
              <a:rPr lang="en-US" sz="1350">
                <a:solidFill>
                  <a:srgbClr val="C0C0C0"/>
                </a:solidFill>
              </a:rPr>
              <a:t>Approval</a:t>
            </a:r>
          </a:p>
        </p:txBody>
      </p:sp>
      <p:grpSp>
        <p:nvGrpSpPr>
          <p:cNvPr id="27685" name="Group 70"/>
          <p:cNvGrpSpPr>
            <a:grpSpLocks/>
          </p:cNvGrpSpPr>
          <p:nvPr/>
        </p:nvGrpSpPr>
        <p:grpSpPr bwMode="auto">
          <a:xfrm>
            <a:off x="5987653" y="192880"/>
            <a:ext cx="623888" cy="620315"/>
            <a:chOff x="6300" y="677"/>
            <a:chExt cx="524" cy="521"/>
          </a:xfrm>
        </p:grpSpPr>
        <p:grpSp>
          <p:nvGrpSpPr>
            <p:cNvPr id="27691" name="Group 71"/>
            <p:cNvGrpSpPr>
              <a:grpSpLocks/>
            </p:cNvGrpSpPr>
            <p:nvPr/>
          </p:nvGrpSpPr>
          <p:grpSpPr bwMode="auto">
            <a:xfrm>
              <a:off x="6300" y="677"/>
              <a:ext cx="524" cy="521"/>
              <a:chOff x="2111" y="2528"/>
              <a:chExt cx="775" cy="772"/>
            </a:xfrm>
          </p:grpSpPr>
          <p:sp>
            <p:nvSpPr>
              <p:cNvPr id="27693" name="Rectangle 72"/>
              <p:cNvSpPr>
                <a:spLocks noChangeArrowheads="1"/>
              </p:cNvSpPr>
              <p:nvPr/>
            </p:nvSpPr>
            <p:spPr bwMode="auto">
              <a:xfrm>
                <a:off x="2111" y="2528"/>
                <a:ext cx="775" cy="287"/>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94" name="AutoShape 73"/>
              <p:cNvSpPr>
                <a:spLocks noChangeArrowheads="1"/>
              </p:cNvSpPr>
              <p:nvPr/>
            </p:nvSpPr>
            <p:spPr bwMode="auto">
              <a:xfrm>
                <a:off x="2312" y="2907"/>
                <a:ext cx="376" cy="393"/>
              </a:xfrm>
              <a:prstGeom prst="downArrow">
                <a:avLst>
                  <a:gd name="adj1" fmla="val 49843"/>
                  <a:gd name="adj2" fmla="val 56441"/>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7695" name="Rectangle 74"/>
              <p:cNvSpPr>
                <a:spLocks noChangeArrowheads="1"/>
              </p:cNvSpPr>
              <p:nvPr/>
            </p:nvSpPr>
            <p:spPr bwMode="auto">
              <a:xfrm>
                <a:off x="2412" y="2756"/>
                <a:ext cx="174" cy="287"/>
              </a:xfrm>
              <a:prstGeom prst="rect">
                <a:avLst/>
              </a:prstGeom>
              <a:solidFill>
                <a:srgbClr val="CCFFCC"/>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7692" name="Text Box 75"/>
            <p:cNvSpPr txBox="1">
              <a:spLocks noChangeArrowheads="1"/>
            </p:cNvSpPr>
            <p:nvPr/>
          </p:nvSpPr>
          <p:spPr bwMode="invGray">
            <a:xfrm>
              <a:off x="6342" y="678"/>
              <a:ext cx="4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Start</a:t>
              </a:r>
            </a:p>
          </p:txBody>
        </p:sp>
      </p:grpSp>
      <p:sp>
        <p:nvSpPr>
          <p:cNvPr id="27686" name="Text Box 31"/>
          <p:cNvSpPr txBox="1">
            <a:spLocks noChangeArrowheads="1"/>
          </p:cNvSpPr>
          <p:nvPr/>
        </p:nvSpPr>
        <p:spPr bwMode="auto">
          <a:xfrm>
            <a:off x="6987779" y="1166813"/>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27687" name="Text Box 32"/>
          <p:cNvSpPr txBox="1">
            <a:spLocks noChangeArrowheads="1"/>
          </p:cNvSpPr>
          <p:nvPr/>
        </p:nvSpPr>
        <p:spPr bwMode="auto">
          <a:xfrm>
            <a:off x="6987779" y="3424238"/>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27688" name="Text Box 33"/>
          <p:cNvSpPr txBox="1">
            <a:spLocks noChangeArrowheads="1"/>
          </p:cNvSpPr>
          <p:nvPr/>
        </p:nvSpPr>
        <p:spPr bwMode="auto">
          <a:xfrm>
            <a:off x="4825604" y="1166813"/>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
        <p:nvSpPr>
          <p:cNvPr id="27689" name="Text Box 43"/>
          <p:cNvSpPr txBox="1">
            <a:spLocks noChangeArrowheads="1"/>
          </p:cNvSpPr>
          <p:nvPr/>
        </p:nvSpPr>
        <p:spPr bwMode="auto">
          <a:xfrm>
            <a:off x="4816079" y="3408760"/>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
        <p:nvSpPr>
          <p:cNvPr id="2" name="Rounded Rectangle 1"/>
          <p:cNvSpPr/>
          <p:nvPr/>
        </p:nvSpPr>
        <p:spPr bwMode="auto">
          <a:xfrm>
            <a:off x="1295401" y="4012406"/>
            <a:ext cx="1801217" cy="548283"/>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2645174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5692379" y="2373586"/>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75" name="Rectangle 3"/>
          <p:cNvSpPr>
            <a:spLocks noChangeArrowheads="1"/>
          </p:cNvSpPr>
          <p:nvPr/>
        </p:nvSpPr>
        <p:spPr bwMode="auto">
          <a:xfrm>
            <a:off x="5692379" y="2373586"/>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8676" name="Group 4"/>
          <p:cNvGrpSpPr>
            <a:grpSpLocks/>
          </p:cNvGrpSpPr>
          <p:nvPr/>
        </p:nvGrpSpPr>
        <p:grpSpPr bwMode="auto">
          <a:xfrm>
            <a:off x="5869466" y="2258193"/>
            <a:ext cx="1062" cy="460305"/>
            <a:chOff x="1282" y="1224"/>
            <a:chExt cx="1" cy="433"/>
          </a:xfrm>
        </p:grpSpPr>
        <p:sp>
          <p:nvSpPr>
            <p:cNvPr id="28745" name="Freeform 5"/>
            <p:cNvSpPr>
              <a:spLocks/>
            </p:cNvSpPr>
            <p:nvPr/>
          </p:nvSpPr>
          <p:spPr bwMode="auto">
            <a:xfrm>
              <a:off x="1283" y="1331"/>
              <a:ext cx="0" cy="217"/>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46" name="Rectangle 6"/>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47" name="Rectangle 7"/>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8677" name="Rectangle 8"/>
          <p:cNvSpPr>
            <a:spLocks noChangeArrowheads="1"/>
          </p:cNvSpPr>
          <p:nvPr/>
        </p:nvSpPr>
        <p:spPr bwMode="auto">
          <a:xfrm>
            <a:off x="5035154" y="1659211"/>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78" name="Rectangle 9"/>
          <p:cNvSpPr>
            <a:spLocks noChangeArrowheads="1"/>
          </p:cNvSpPr>
          <p:nvPr/>
        </p:nvSpPr>
        <p:spPr bwMode="auto">
          <a:xfrm>
            <a:off x="5035154" y="1659211"/>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79" name="Text Box 10"/>
          <p:cNvSpPr txBox="1">
            <a:spLocks noChangeArrowheads="1"/>
          </p:cNvSpPr>
          <p:nvPr/>
        </p:nvSpPr>
        <p:spPr bwMode="invGray">
          <a:xfrm>
            <a:off x="5469731" y="1568053"/>
            <a:ext cx="6619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Manual</a:t>
            </a:r>
            <a:br>
              <a:rPr lang="en-US" sz="1350">
                <a:solidFill>
                  <a:srgbClr val="C0C0C0"/>
                </a:solidFill>
              </a:rPr>
            </a:br>
            <a:r>
              <a:rPr lang="en-US" sz="1350">
                <a:solidFill>
                  <a:srgbClr val="C0C0C0"/>
                </a:solidFill>
              </a:rPr>
              <a:t>Review</a:t>
            </a:r>
          </a:p>
        </p:txBody>
      </p:sp>
      <p:grpSp>
        <p:nvGrpSpPr>
          <p:cNvPr id="28680" name="Group 11"/>
          <p:cNvGrpSpPr>
            <a:grpSpLocks/>
          </p:cNvGrpSpPr>
          <p:nvPr/>
        </p:nvGrpSpPr>
        <p:grpSpPr bwMode="auto">
          <a:xfrm>
            <a:off x="5212241" y="1543818"/>
            <a:ext cx="1062" cy="460305"/>
            <a:chOff x="1282" y="1224"/>
            <a:chExt cx="1" cy="433"/>
          </a:xfrm>
        </p:grpSpPr>
        <p:sp>
          <p:nvSpPr>
            <p:cNvPr id="28742" name="Freeform 12"/>
            <p:cNvSpPr>
              <a:spLocks/>
            </p:cNvSpPr>
            <p:nvPr/>
          </p:nvSpPr>
          <p:spPr bwMode="auto">
            <a:xfrm>
              <a:off x="1283" y="1331"/>
              <a:ext cx="0" cy="217"/>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43" name="Rectangle 13"/>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44" name="Rectangle 14"/>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8681" name="Text Box 15"/>
          <p:cNvSpPr txBox="1">
            <a:spLocks noChangeArrowheads="1"/>
          </p:cNvSpPr>
          <p:nvPr/>
        </p:nvSpPr>
        <p:spPr bwMode="invGray">
          <a:xfrm>
            <a:off x="6084094" y="2282428"/>
            <a:ext cx="7167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Get</a:t>
            </a:r>
            <a:br>
              <a:rPr lang="en-US" sz="1350">
                <a:solidFill>
                  <a:srgbClr val="C0C0C0"/>
                </a:solidFill>
              </a:rPr>
            </a:br>
            <a:r>
              <a:rPr lang="en-US" sz="1350">
                <a:solidFill>
                  <a:srgbClr val="C0C0C0"/>
                </a:solidFill>
              </a:rPr>
              <a:t>History</a:t>
            </a:r>
          </a:p>
        </p:txBody>
      </p:sp>
      <p:sp>
        <p:nvSpPr>
          <p:cNvPr id="28682" name="Rectangle 16"/>
          <p:cNvSpPr>
            <a:spLocks noGrp="1" noChangeArrowheads="1"/>
          </p:cNvSpPr>
          <p:nvPr>
            <p:ph type="title"/>
          </p:nvPr>
        </p:nvSpPr>
        <p:spPr/>
        <p:txBody>
          <a:bodyPr/>
          <a:lstStyle/>
          <a:p>
            <a:pPr eaLnBrk="1" hangingPunct="1"/>
            <a:r>
              <a:rPr lang="en-US"/>
              <a:t>Outcomes</a:t>
            </a:r>
          </a:p>
        </p:txBody>
      </p:sp>
      <p:sp>
        <p:nvSpPr>
          <p:cNvPr id="28683" name="Rectangle 17"/>
          <p:cNvSpPr>
            <a:spLocks noGrp="1" noChangeArrowheads="1"/>
          </p:cNvSpPr>
          <p:nvPr>
            <p:ph idx="1"/>
          </p:nvPr>
        </p:nvSpPr>
        <p:spPr>
          <a:xfrm>
            <a:off x="1532335" y="685800"/>
            <a:ext cx="3318272" cy="4114800"/>
          </a:xfrm>
        </p:spPr>
        <p:txBody>
          <a:bodyPr/>
          <a:lstStyle/>
          <a:p>
            <a:pPr>
              <a:buFont typeface="Arial" charset="0"/>
              <a:buChar char="•"/>
            </a:pPr>
            <a:r>
              <a:rPr lang="en-US"/>
              <a:t>An </a:t>
            </a:r>
            <a:r>
              <a:rPr lang="en-US" b="1"/>
              <a:t>outcome</a:t>
            </a:r>
            <a:r>
              <a:rPr lang="en-US"/>
              <a:t> indicates that the workflow has been finished</a:t>
            </a:r>
          </a:p>
          <a:p>
            <a:pPr lvl="1"/>
            <a:r>
              <a:rPr lang="en-US"/>
              <a:t>May have an enter script</a:t>
            </a:r>
          </a:p>
          <a:p>
            <a:pPr lvl="1"/>
            <a:r>
              <a:rPr lang="en-US"/>
              <a:t>Has no next steps</a:t>
            </a:r>
          </a:p>
          <a:p>
            <a:pPr>
              <a:buFont typeface="Arial" charset="0"/>
              <a:buChar char="•"/>
            </a:pPr>
            <a:r>
              <a:rPr lang="en-US"/>
              <a:t>Outcomes have almost the same components as steps, including:</a:t>
            </a:r>
          </a:p>
          <a:p>
            <a:pPr lvl="1"/>
            <a:r>
              <a:rPr lang="en-US"/>
              <a:t>Enter script</a:t>
            </a:r>
          </a:p>
          <a:p>
            <a:pPr lvl="1"/>
            <a:r>
              <a:rPr lang="en-US"/>
              <a:t>Asserts</a:t>
            </a:r>
          </a:p>
          <a:p>
            <a:pPr lvl="1"/>
            <a:r>
              <a:rPr lang="en-US"/>
              <a:t>Events</a:t>
            </a:r>
          </a:p>
          <a:p>
            <a:pPr lvl="1"/>
            <a:r>
              <a:rPr lang="en-US"/>
              <a:t>Notifications</a:t>
            </a:r>
          </a:p>
          <a:p>
            <a:pPr>
              <a:buFont typeface="Arial" charset="0"/>
              <a:buChar char="•"/>
            </a:pPr>
            <a:endParaRPr lang="en-US"/>
          </a:p>
          <a:p>
            <a:pPr>
              <a:buFont typeface="Arial" charset="0"/>
              <a:buChar char="•"/>
            </a:pPr>
            <a:endParaRPr lang="en-US"/>
          </a:p>
        </p:txBody>
      </p:sp>
      <p:grpSp>
        <p:nvGrpSpPr>
          <p:cNvPr id="28684" name="Group 18"/>
          <p:cNvGrpSpPr>
            <a:grpSpLocks/>
          </p:cNvGrpSpPr>
          <p:nvPr/>
        </p:nvGrpSpPr>
        <p:grpSpPr bwMode="auto">
          <a:xfrm>
            <a:off x="5703094" y="873919"/>
            <a:ext cx="1152525" cy="458392"/>
            <a:chOff x="3830" y="734"/>
            <a:chExt cx="968" cy="385"/>
          </a:xfrm>
        </p:grpSpPr>
        <p:sp>
          <p:nvSpPr>
            <p:cNvPr id="28738" name="Rectangle 19"/>
            <p:cNvSpPr>
              <a:spLocks noChangeArrowheads="1"/>
            </p:cNvSpPr>
            <p:nvPr/>
          </p:nvSpPr>
          <p:spPr bwMode="auto">
            <a:xfrm>
              <a:off x="3830" y="830"/>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39" name="Rectangle 20"/>
            <p:cNvSpPr>
              <a:spLocks noChangeArrowheads="1"/>
            </p:cNvSpPr>
            <p:nvPr/>
          </p:nvSpPr>
          <p:spPr bwMode="auto">
            <a:xfrm>
              <a:off x="3830" y="830"/>
              <a:ext cx="298"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40" name="AutoShape 21"/>
            <p:cNvSpPr>
              <a:spLocks noChangeArrowheads="1"/>
            </p:cNvSpPr>
            <p:nvPr/>
          </p:nvSpPr>
          <p:spPr bwMode="auto">
            <a:xfrm>
              <a:off x="3898" y="734"/>
              <a:ext cx="168" cy="385"/>
            </a:xfrm>
            <a:prstGeom prst="rightArrow">
              <a:avLst>
                <a:gd name="adj1" fmla="val 50000"/>
                <a:gd name="adj2" fmla="val 55134"/>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41" name="Text Box 22"/>
            <p:cNvSpPr txBox="1">
              <a:spLocks noChangeArrowheads="1"/>
            </p:cNvSpPr>
            <p:nvPr/>
          </p:nvSpPr>
          <p:spPr bwMode="invGray">
            <a:xfrm>
              <a:off x="4131" y="754"/>
              <a:ext cx="6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Qualify</a:t>
              </a:r>
              <a:br>
                <a:rPr lang="en-US" sz="1350">
                  <a:solidFill>
                    <a:srgbClr val="C0C0C0"/>
                  </a:solidFill>
                </a:rPr>
              </a:br>
              <a:r>
                <a:rPr lang="en-US" sz="1350">
                  <a:solidFill>
                    <a:srgbClr val="C0C0C0"/>
                  </a:solidFill>
                </a:rPr>
                <a:t>Account</a:t>
              </a:r>
            </a:p>
          </p:txBody>
        </p:sp>
      </p:grpSp>
      <p:sp>
        <p:nvSpPr>
          <p:cNvPr id="28685" name="Line 26"/>
          <p:cNvSpPr>
            <a:spLocks noChangeShapeType="1"/>
          </p:cNvSpPr>
          <p:nvPr/>
        </p:nvSpPr>
        <p:spPr bwMode="auto">
          <a:xfrm flipH="1">
            <a:off x="5220892" y="1082279"/>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86" name="Line 27"/>
          <p:cNvSpPr>
            <a:spLocks noChangeShapeType="1"/>
          </p:cNvSpPr>
          <p:nvPr/>
        </p:nvSpPr>
        <p:spPr bwMode="auto">
          <a:xfrm>
            <a:off x="5228035" y="1082279"/>
            <a:ext cx="0" cy="421481"/>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87" name="Line 28"/>
          <p:cNvSpPr>
            <a:spLocks noChangeShapeType="1"/>
          </p:cNvSpPr>
          <p:nvPr/>
        </p:nvSpPr>
        <p:spPr bwMode="auto">
          <a:xfrm>
            <a:off x="6847285" y="1077516"/>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88" name="Line 29"/>
          <p:cNvSpPr>
            <a:spLocks noChangeShapeType="1"/>
          </p:cNvSpPr>
          <p:nvPr/>
        </p:nvSpPr>
        <p:spPr bwMode="auto">
          <a:xfrm>
            <a:off x="5220891" y="2049067"/>
            <a:ext cx="0" cy="440531"/>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89" name="Line 30"/>
          <p:cNvSpPr>
            <a:spLocks noChangeShapeType="1"/>
          </p:cNvSpPr>
          <p:nvPr/>
        </p:nvSpPr>
        <p:spPr bwMode="auto">
          <a:xfrm>
            <a:off x="5220891" y="2484835"/>
            <a:ext cx="470297"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0" name="Line 31"/>
          <p:cNvSpPr>
            <a:spLocks noChangeShapeType="1"/>
          </p:cNvSpPr>
          <p:nvPr/>
        </p:nvSpPr>
        <p:spPr bwMode="auto">
          <a:xfrm flipH="1">
            <a:off x="7325916" y="1070373"/>
            <a:ext cx="0" cy="140731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1" name="Line 32"/>
          <p:cNvSpPr>
            <a:spLocks noChangeShapeType="1"/>
          </p:cNvSpPr>
          <p:nvPr/>
        </p:nvSpPr>
        <p:spPr bwMode="auto">
          <a:xfrm flipH="1">
            <a:off x="6848475" y="2478881"/>
            <a:ext cx="477441"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2" name="Line 33"/>
          <p:cNvSpPr>
            <a:spLocks noChangeShapeType="1"/>
          </p:cNvSpPr>
          <p:nvPr/>
        </p:nvSpPr>
        <p:spPr bwMode="auto">
          <a:xfrm>
            <a:off x="6307931" y="2759869"/>
            <a:ext cx="0" cy="39766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3" name="AutoShape 34"/>
          <p:cNvSpPr>
            <a:spLocks noChangeArrowheads="1"/>
          </p:cNvSpPr>
          <p:nvPr/>
        </p:nvSpPr>
        <p:spPr bwMode="auto">
          <a:xfrm rot="5400000">
            <a:off x="6351390" y="2404810"/>
            <a:ext cx="158353" cy="112326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F33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4" name="Line 36"/>
          <p:cNvSpPr>
            <a:spLocks noChangeShapeType="1"/>
          </p:cNvSpPr>
          <p:nvPr/>
        </p:nvSpPr>
        <p:spPr bwMode="auto">
          <a:xfrm flipH="1">
            <a:off x="5230417" y="3339704"/>
            <a:ext cx="467915"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5" name="Line 37"/>
          <p:cNvSpPr>
            <a:spLocks noChangeShapeType="1"/>
          </p:cNvSpPr>
          <p:nvPr/>
        </p:nvSpPr>
        <p:spPr bwMode="auto">
          <a:xfrm>
            <a:off x="5230416" y="3339703"/>
            <a:ext cx="0" cy="49053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6" name="Line 38"/>
          <p:cNvSpPr>
            <a:spLocks noChangeShapeType="1"/>
          </p:cNvSpPr>
          <p:nvPr/>
        </p:nvSpPr>
        <p:spPr bwMode="auto">
          <a:xfrm>
            <a:off x="6856810" y="3334941"/>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7" name="Line 39"/>
          <p:cNvSpPr>
            <a:spLocks noChangeShapeType="1"/>
          </p:cNvSpPr>
          <p:nvPr/>
        </p:nvSpPr>
        <p:spPr bwMode="auto">
          <a:xfrm flipH="1">
            <a:off x="7335441" y="3334942"/>
            <a:ext cx="0" cy="50601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8" name="Line 40"/>
          <p:cNvSpPr>
            <a:spLocks noChangeShapeType="1"/>
          </p:cNvSpPr>
          <p:nvPr/>
        </p:nvSpPr>
        <p:spPr bwMode="auto">
          <a:xfrm>
            <a:off x="5597129" y="4350544"/>
            <a:ext cx="397669" cy="420291"/>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99" name="Line 41"/>
          <p:cNvSpPr>
            <a:spLocks noChangeShapeType="1"/>
          </p:cNvSpPr>
          <p:nvPr/>
        </p:nvSpPr>
        <p:spPr bwMode="auto">
          <a:xfrm flipH="1">
            <a:off x="6598444" y="4339829"/>
            <a:ext cx="482204" cy="439340"/>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8700" name="Group 42"/>
          <p:cNvGrpSpPr>
            <a:grpSpLocks/>
          </p:cNvGrpSpPr>
          <p:nvPr/>
        </p:nvGrpSpPr>
        <p:grpSpPr bwMode="auto">
          <a:xfrm>
            <a:off x="5993606" y="4269585"/>
            <a:ext cx="623888" cy="579835"/>
            <a:chOff x="4074" y="3586"/>
            <a:chExt cx="524" cy="487"/>
          </a:xfrm>
        </p:grpSpPr>
        <p:grpSp>
          <p:nvGrpSpPr>
            <p:cNvPr id="28733" name="Group 43"/>
            <p:cNvGrpSpPr>
              <a:grpSpLocks/>
            </p:cNvGrpSpPr>
            <p:nvPr/>
          </p:nvGrpSpPr>
          <p:grpSpPr bwMode="auto">
            <a:xfrm>
              <a:off x="4074" y="3586"/>
              <a:ext cx="524" cy="487"/>
              <a:chOff x="4074" y="3586"/>
              <a:chExt cx="524" cy="487"/>
            </a:xfrm>
          </p:grpSpPr>
          <p:sp>
            <p:nvSpPr>
              <p:cNvPr id="28735" name="Rectangle 44"/>
              <p:cNvSpPr>
                <a:spLocks noChangeArrowheads="1"/>
              </p:cNvSpPr>
              <p:nvPr/>
            </p:nvSpPr>
            <p:spPr bwMode="auto">
              <a:xfrm>
                <a:off x="4074" y="3879"/>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36" name="AutoShape 45"/>
              <p:cNvSpPr>
                <a:spLocks noChangeArrowheads="1"/>
              </p:cNvSpPr>
              <p:nvPr/>
            </p:nvSpPr>
            <p:spPr bwMode="auto">
              <a:xfrm>
                <a:off x="4210" y="3586"/>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37" name="Rectangle 46"/>
              <p:cNvSpPr>
                <a:spLocks noChangeArrowheads="1"/>
              </p:cNvSpPr>
              <p:nvPr/>
            </p:nvSpPr>
            <p:spPr bwMode="auto">
              <a:xfrm>
                <a:off x="4278" y="375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8734" name="Text Box 47"/>
            <p:cNvSpPr txBox="1">
              <a:spLocks noChangeArrowheads="1"/>
            </p:cNvSpPr>
            <p:nvPr/>
          </p:nvSpPr>
          <p:spPr bwMode="invGray">
            <a:xfrm>
              <a:off x="4130" y="3894"/>
              <a:ext cx="4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Finish</a:t>
              </a:r>
            </a:p>
          </p:txBody>
        </p:sp>
      </p:grpSp>
      <p:grpSp>
        <p:nvGrpSpPr>
          <p:cNvPr id="28701" name="Group 48"/>
          <p:cNvGrpSpPr>
            <a:grpSpLocks/>
          </p:cNvGrpSpPr>
          <p:nvPr/>
        </p:nvGrpSpPr>
        <p:grpSpPr bwMode="auto">
          <a:xfrm>
            <a:off x="5995987" y="192881"/>
            <a:ext cx="623888" cy="623888"/>
            <a:chOff x="4076" y="162"/>
            <a:chExt cx="524" cy="524"/>
          </a:xfrm>
        </p:grpSpPr>
        <p:grpSp>
          <p:nvGrpSpPr>
            <p:cNvPr id="28728" name="Group 49"/>
            <p:cNvGrpSpPr>
              <a:grpSpLocks/>
            </p:cNvGrpSpPr>
            <p:nvPr/>
          </p:nvGrpSpPr>
          <p:grpSpPr bwMode="auto">
            <a:xfrm>
              <a:off x="4076" y="165"/>
              <a:ext cx="524" cy="521"/>
              <a:chOff x="4076" y="165"/>
              <a:chExt cx="524" cy="521"/>
            </a:xfrm>
          </p:grpSpPr>
          <p:sp>
            <p:nvSpPr>
              <p:cNvPr id="28730" name="Rectangle 50"/>
              <p:cNvSpPr>
                <a:spLocks noChangeArrowheads="1"/>
              </p:cNvSpPr>
              <p:nvPr/>
            </p:nvSpPr>
            <p:spPr bwMode="auto">
              <a:xfrm>
                <a:off x="4076" y="165"/>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31" name="AutoShape 51"/>
              <p:cNvSpPr>
                <a:spLocks noChangeArrowheads="1"/>
              </p:cNvSpPr>
              <p:nvPr/>
            </p:nvSpPr>
            <p:spPr bwMode="auto">
              <a:xfrm>
                <a:off x="4212" y="421"/>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32" name="Rectangle 52"/>
              <p:cNvSpPr>
                <a:spLocks noChangeArrowheads="1"/>
              </p:cNvSpPr>
              <p:nvPr/>
            </p:nvSpPr>
            <p:spPr bwMode="auto">
              <a:xfrm>
                <a:off x="4280" y="31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8729" name="Text Box 53"/>
            <p:cNvSpPr txBox="1">
              <a:spLocks noChangeArrowheads="1"/>
            </p:cNvSpPr>
            <p:nvPr/>
          </p:nvSpPr>
          <p:spPr bwMode="auto">
            <a:xfrm>
              <a:off x="4118" y="162"/>
              <a:ext cx="427" cy="174"/>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Start</a:t>
              </a:r>
            </a:p>
          </p:txBody>
        </p:sp>
      </p:grpSp>
      <p:grpSp>
        <p:nvGrpSpPr>
          <p:cNvPr id="28702" name="Group 54"/>
          <p:cNvGrpSpPr>
            <a:grpSpLocks/>
          </p:cNvGrpSpPr>
          <p:nvPr/>
        </p:nvGrpSpPr>
        <p:grpSpPr bwMode="auto">
          <a:xfrm>
            <a:off x="5126592" y="2105862"/>
            <a:ext cx="192512" cy="324558"/>
            <a:chOff x="2554" y="3109"/>
            <a:chExt cx="433" cy="730"/>
          </a:xfrm>
        </p:grpSpPr>
        <p:sp>
          <p:nvSpPr>
            <p:cNvPr id="28726" name="Oval 55"/>
            <p:cNvSpPr>
              <a:spLocks noChangeArrowheads="1"/>
            </p:cNvSpPr>
            <p:nvPr/>
          </p:nvSpPr>
          <p:spPr bwMode="auto">
            <a:xfrm>
              <a:off x="2742" y="3109"/>
              <a:ext cx="0" cy="730"/>
            </a:xfrm>
            <a:prstGeom prst="ellipse">
              <a:avLst/>
            </a:prstGeom>
            <a:solidFill>
              <a:schemeClr val="tx1"/>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27" name="Freeform 56"/>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rgbClr val="EAEAEA"/>
            </a:solidFill>
            <a:ln w="19050">
              <a:solidFill>
                <a:schemeClr val="hlink"/>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8703" name="Group 57"/>
          <p:cNvGrpSpPr>
            <a:grpSpLocks/>
          </p:cNvGrpSpPr>
          <p:nvPr/>
        </p:nvGrpSpPr>
        <p:grpSpPr bwMode="auto">
          <a:xfrm>
            <a:off x="6346056" y="2781306"/>
            <a:ext cx="241698" cy="325042"/>
            <a:chOff x="4370" y="2336"/>
            <a:chExt cx="203" cy="273"/>
          </a:xfrm>
        </p:grpSpPr>
        <p:sp>
          <p:nvSpPr>
            <p:cNvPr id="28722" name="Oval 58"/>
            <p:cNvSpPr>
              <a:spLocks noChangeArrowheads="1"/>
            </p:cNvSpPr>
            <p:nvPr/>
          </p:nvSpPr>
          <p:spPr bwMode="auto">
            <a:xfrm>
              <a:off x="4450" y="2336"/>
              <a:ext cx="0" cy="273"/>
            </a:xfrm>
            <a:prstGeom prst="ellipse">
              <a:avLst/>
            </a:prstGeom>
            <a:solidFill>
              <a:schemeClr val="tx1"/>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23" name="Oval 59"/>
            <p:cNvSpPr>
              <a:spLocks noChangeArrowheads="1"/>
            </p:cNvSpPr>
            <p:nvPr/>
          </p:nvSpPr>
          <p:spPr bwMode="auto">
            <a:xfrm>
              <a:off x="4450" y="2336"/>
              <a:ext cx="0" cy="273"/>
            </a:xfrm>
            <a:prstGeom prst="ellipse">
              <a:avLst/>
            </a:prstGeom>
            <a:solidFill>
              <a:srgbClr val="EAEAEA"/>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24" name="AutoShape 60"/>
            <p:cNvSpPr>
              <a:spLocks noChangeArrowheads="1"/>
            </p:cNvSpPr>
            <p:nvPr/>
          </p:nvSpPr>
          <p:spPr bwMode="auto">
            <a:xfrm>
              <a:off x="4429" y="2345"/>
              <a:ext cx="41" cy="207"/>
            </a:xfrm>
            <a:prstGeom prst="upArrow">
              <a:avLst>
                <a:gd name="adj1" fmla="val 49648"/>
                <a:gd name="adj2" fmla="val 68911"/>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25" name="AutoShape 61"/>
            <p:cNvSpPr>
              <a:spLocks noChangeArrowheads="1"/>
            </p:cNvSpPr>
            <p:nvPr/>
          </p:nvSpPr>
          <p:spPr bwMode="auto">
            <a:xfrm rot="5400000">
              <a:off x="4451" y="2375"/>
              <a:ext cx="41" cy="203"/>
            </a:xfrm>
            <a:prstGeom prst="upArrow">
              <a:avLst>
                <a:gd name="adj1" fmla="val 49648"/>
                <a:gd name="adj2" fmla="val 53892"/>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8704" name="Rectangle 62"/>
          <p:cNvSpPr>
            <a:spLocks noChangeArrowheads="1"/>
          </p:cNvSpPr>
          <p:nvPr/>
        </p:nvSpPr>
        <p:spPr bwMode="auto">
          <a:xfrm>
            <a:off x="5689997" y="3332039"/>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05" name="Rectangle 63"/>
          <p:cNvSpPr>
            <a:spLocks noChangeArrowheads="1"/>
          </p:cNvSpPr>
          <p:nvPr/>
        </p:nvSpPr>
        <p:spPr bwMode="auto">
          <a:xfrm>
            <a:off x="5689998" y="3332039"/>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8706" name="Group 64"/>
          <p:cNvGrpSpPr>
            <a:grpSpLocks/>
          </p:cNvGrpSpPr>
          <p:nvPr/>
        </p:nvGrpSpPr>
        <p:grpSpPr bwMode="auto">
          <a:xfrm>
            <a:off x="5774844" y="3245694"/>
            <a:ext cx="190627" cy="390506"/>
            <a:chOff x="2581" y="2169"/>
            <a:chExt cx="484" cy="990"/>
          </a:xfrm>
        </p:grpSpPr>
        <p:sp>
          <p:nvSpPr>
            <p:cNvPr id="28720" name="Freeform 65"/>
            <p:cNvSpPr>
              <a:spLocks/>
            </p:cNvSpPr>
            <p:nvPr/>
          </p:nvSpPr>
          <p:spPr bwMode="auto">
            <a:xfrm>
              <a:off x="2816" y="2574"/>
              <a:ext cx="0" cy="585"/>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chemeClr val="hlink"/>
            </a:solidFill>
            <a:ln w="19050">
              <a:solidFill>
                <a:srgbClr val="80808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21" name="Oval 66"/>
            <p:cNvSpPr>
              <a:spLocks noChangeArrowheads="1"/>
            </p:cNvSpPr>
            <p:nvPr/>
          </p:nvSpPr>
          <p:spPr bwMode="auto">
            <a:xfrm>
              <a:off x="2581" y="2169"/>
              <a:ext cx="484" cy="823"/>
            </a:xfrm>
            <a:prstGeom prst="ellipse">
              <a:avLst/>
            </a:prstGeom>
            <a:solidFill>
              <a:schemeClr val="hlink"/>
            </a:solidFill>
            <a:ln w="19050" algn="ctr">
              <a:solidFill>
                <a:srgbClr val="808080"/>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8707" name="Text Box 67"/>
          <p:cNvSpPr txBox="1">
            <a:spLocks noChangeArrowheads="1"/>
          </p:cNvSpPr>
          <p:nvPr/>
        </p:nvSpPr>
        <p:spPr bwMode="invGray">
          <a:xfrm>
            <a:off x="6068616" y="3240881"/>
            <a:ext cx="75961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Acct Rep</a:t>
            </a:r>
            <a:br>
              <a:rPr lang="en-US" sz="1350">
                <a:solidFill>
                  <a:srgbClr val="C0C0C0"/>
                </a:solidFill>
              </a:rPr>
            </a:br>
            <a:r>
              <a:rPr lang="en-US" sz="1350">
                <a:solidFill>
                  <a:srgbClr val="C0C0C0"/>
                </a:solidFill>
              </a:rPr>
              <a:t>Approval</a:t>
            </a:r>
          </a:p>
        </p:txBody>
      </p:sp>
      <p:grpSp>
        <p:nvGrpSpPr>
          <p:cNvPr id="28708" name="Group 68"/>
          <p:cNvGrpSpPr>
            <a:grpSpLocks/>
          </p:cNvGrpSpPr>
          <p:nvPr/>
        </p:nvGrpSpPr>
        <p:grpSpPr bwMode="auto">
          <a:xfrm>
            <a:off x="5020866" y="3998109"/>
            <a:ext cx="1151334" cy="233362"/>
            <a:chOff x="4127" y="2849"/>
            <a:chExt cx="967" cy="196"/>
          </a:xfrm>
        </p:grpSpPr>
        <p:sp>
          <p:nvSpPr>
            <p:cNvPr id="28717" name="Rectangle 69"/>
            <p:cNvSpPr>
              <a:spLocks noChangeArrowheads="1"/>
            </p:cNvSpPr>
            <p:nvPr/>
          </p:nvSpPr>
          <p:spPr bwMode="auto">
            <a:xfrm>
              <a:off x="4127" y="2849"/>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18" name="Rectangle 70"/>
            <p:cNvSpPr>
              <a:spLocks noChangeArrowheads="1"/>
            </p:cNvSpPr>
            <p:nvPr/>
          </p:nvSpPr>
          <p:spPr bwMode="auto">
            <a:xfrm>
              <a:off x="4908" y="2851"/>
              <a:ext cx="182" cy="194"/>
            </a:xfrm>
            <a:prstGeom prst="rect">
              <a:avLst/>
            </a:prstGeom>
            <a:solidFill>
              <a:srgbClr val="96969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19" name="Text Box 71"/>
            <p:cNvSpPr txBox="1">
              <a:spLocks noChangeArrowheads="1"/>
            </p:cNvSpPr>
            <p:nvPr/>
          </p:nvSpPr>
          <p:spPr bwMode="invGray">
            <a:xfrm>
              <a:off x="4139" y="2860"/>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Approved</a:t>
              </a:r>
            </a:p>
          </p:txBody>
        </p:sp>
      </p:grpSp>
      <p:grpSp>
        <p:nvGrpSpPr>
          <p:cNvPr id="28709" name="Group 72"/>
          <p:cNvGrpSpPr>
            <a:grpSpLocks/>
          </p:cNvGrpSpPr>
          <p:nvPr/>
        </p:nvGrpSpPr>
        <p:grpSpPr bwMode="auto">
          <a:xfrm>
            <a:off x="6419850" y="4002871"/>
            <a:ext cx="1151335" cy="233362"/>
            <a:chOff x="4127" y="2849"/>
            <a:chExt cx="967" cy="196"/>
          </a:xfrm>
        </p:grpSpPr>
        <p:sp>
          <p:nvSpPr>
            <p:cNvPr id="28714" name="Rectangle 73"/>
            <p:cNvSpPr>
              <a:spLocks noChangeArrowheads="1"/>
            </p:cNvSpPr>
            <p:nvPr/>
          </p:nvSpPr>
          <p:spPr bwMode="auto">
            <a:xfrm>
              <a:off x="4127" y="2849"/>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15" name="Rectangle 74"/>
            <p:cNvSpPr>
              <a:spLocks noChangeArrowheads="1"/>
            </p:cNvSpPr>
            <p:nvPr/>
          </p:nvSpPr>
          <p:spPr bwMode="auto">
            <a:xfrm>
              <a:off x="4908" y="2851"/>
              <a:ext cx="182" cy="194"/>
            </a:xfrm>
            <a:prstGeom prst="rect">
              <a:avLst/>
            </a:prstGeom>
            <a:solidFill>
              <a:srgbClr val="96969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716" name="Text Box 75"/>
            <p:cNvSpPr txBox="1">
              <a:spLocks noChangeArrowheads="1"/>
            </p:cNvSpPr>
            <p:nvPr/>
          </p:nvSpPr>
          <p:spPr bwMode="invGray">
            <a:xfrm>
              <a:off x="4139" y="2860"/>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Denied</a:t>
              </a:r>
            </a:p>
          </p:txBody>
        </p:sp>
      </p:grpSp>
      <p:sp>
        <p:nvSpPr>
          <p:cNvPr id="28710" name="Text Box 23"/>
          <p:cNvSpPr txBox="1">
            <a:spLocks noChangeArrowheads="1"/>
          </p:cNvSpPr>
          <p:nvPr/>
        </p:nvSpPr>
        <p:spPr bwMode="auto">
          <a:xfrm>
            <a:off x="6987779" y="1166813"/>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28711" name="Text Box 24"/>
          <p:cNvSpPr txBox="1">
            <a:spLocks noChangeArrowheads="1"/>
          </p:cNvSpPr>
          <p:nvPr/>
        </p:nvSpPr>
        <p:spPr bwMode="auto">
          <a:xfrm>
            <a:off x="6987779" y="3424238"/>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28712" name="Text Box 25"/>
          <p:cNvSpPr txBox="1">
            <a:spLocks noChangeArrowheads="1"/>
          </p:cNvSpPr>
          <p:nvPr/>
        </p:nvSpPr>
        <p:spPr bwMode="auto">
          <a:xfrm>
            <a:off x="4825604" y="1166813"/>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
        <p:nvSpPr>
          <p:cNvPr id="28713" name="Text Box 35"/>
          <p:cNvSpPr txBox="1">
            <a:spLocks noChangeArrowheads="1"/>
          </p:cNvSpPr>
          <p:nvPr/>
        </p:nvSpPr>
        <p:spPr bwMode="auto">
          <a:xfrm>
            <a:off x="4816079" y="3424238"/>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Tree>
    <p:extLst>
      <p:ext uri="{BB962C8B-B14F-4D97-AF65-F5344CB8AC3E}">
        <p14:creationId xmlns:p14="http://schemas.microsoft.com/office/powerpoint/2010/main" val="609356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692379" y="2373586"/>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699" name="Rectangle 3"/>
          <p:cNvSpPr>
            <a:spLocks noChangeArrowheads="1"/>
          </p:cNvSpPr>
          <p:nvPr/>
        </p:nvSpPr>
        <p:spPr bwMode="auto">
          <a:xfrm>
            <a:off x="5692379" y="2373586"/>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9700" name="Group 4"/>
          <p:cNvGrpSpPr>
            <a:grpSpLocks/>
          </p:cNvGrpSpPr>
          <p:nvPr/>
        </p:nvGrpSpPr>
        <p:grpSpPr bwMode="auto">
          <a:xfrm>
            <a:off x="5869466" y="2258193"/>
            <a:ext cx="1062" cy="460305"/>
            <a:chOff x="1282" y="1224"/>
            <a:chExt cx="1" cy="433"/>
          </a:xfrm>
        </p:grpSpPr>
        <p:sp>
          <p:nvSpPr>
            <p:cNvPr id="29769" name="Freeform 5"/>
            <p:cNvSpPr>
              <a:spLocks/>
            </p:cNvSpPr>
            <p:nvPr/>
          </p:nvSpPr>
          <p:spPr bwMode="auto">
            <a:xfrm>
              <a:off x="1283" y="1331"/>
              <a:ext cx="0" cy="217"/>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70" name="Rectangle 6"/>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71" name="Rectangle 7"/>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9701" name="Rectangle 8"/>
          <p:cNvSpPr>
            <a:spLocks noChangeArrowheads="1"/>
          </p:cNvSpPr>
          <p:nvPr/>
        </p:nvSpPr>
        <p:spPr bwMode="auto">
          <a:xfrm>
            <a:off x="5035154" y="1659211"/>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02" name="Rectangle 9"/>
          <p:cNvSpPr>
            <a:spLocks noChangeArrowheads="1"/>
          </p:cNvSpPr>
          <p:nvPr/>
        </p:nvSpPr>
        <p:spPr bwMode="auto">
          <a:xfrm>
            <a:off x="5035154" y="1659211"/>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03" name="Text Box 10"/>
          <p:cNvSpPr txBox="1">
            <a:spLocks noChangeArrowheads="1"/>
          </p:cNvSpPr>
          <p:nvPr/>
        </p:nvSpPr>
        <p:spPr bwMode="invGray">
          <a:xfrm>
            <a:off x="5469731" y="1568053"/>
            <a:ext cx="6619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Manual</a:t>
            </a:r>
            <a:br>
              <a:rPr lang="en-US" sz="1350">
                <a:solidFill>
                  <a:srgbClr val="C0C0C0"/>
                </a:solidFill>
              </a:rPr>
            </a:br>
            <a:r>
              <a:rPr lang="en-US" sz="1350">
                <a:solidFill>
                  <a:srgbClr val="C0C0C0"/>
                </a:solidFill>
              </a:rPr>
              <a:t>Review</a:t>
            </a:r>
          </a:p>
        </p:txBody>
      </p:sp>
      <p:grpSp>
        <p:nvGrpSpPr>
          <p:cNvPr id="29704" name="Group 11"/>
          <p:cNvGrpSpPr>
            <a:grpSpLocks/>
          </p:cNvGrpSpPr>
          <p:nvPr/>
        </p:nvGrpSpPr>
        <p:grpSpPr bwMode="auto">
          <a:xfrm>
            <a:off x="5212241" y="1543818"/>
            <a:ext cx="1062" cy="460305"/>
            <a:chOff x="1282" y="1224"/>
            <a:chExt cx="1" cy="433"/>
          </a:xfrm>
        </p:grpSpPr>
        <p:sp>
          <p:nvSpPr>
            <p:cNvPr id="29766" name="Freeform 12"/>
            <p:cNvSpPr>
              <a:spLocks/>
            </p:cNvSpPr>
            <p:nvPr/>
          </p:nvSpPr>
          <p:spPr bwMode="auto">
            <a:xfrm>
              <a:off x="1283" y="1331"/>
              <a:ext cx="0" cy="217"/>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67" name="Rectangle 13"/>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68" name="Rectangle 14"/>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9705" name="Text Box 15"/>
          <p:cNvSpPr txBox="1">
            <a:spLocks noChangeArrowheads="1"/>
          </p:cNvSpPr>
          <p:nvPr/>
        </p:nvSpPr>
        <p:spPr bwMode="invGray">
          <a:xfrm>
            <a:off x="6084094" y="2282428"/>
            <a:ext cx="7167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Get</a:t>
            </a:r>
            <a:br>
              <a:rPr lang="en-US" sz="1350">
                <a:solidFill>
                  <a:srgbClr val="C0C0C0"/>
                </a:solidFill>
              </a:rPr>
            </a:br>
            <a:r>
              <a:rPr lang="en-US" sz="1350">
                <a:solidFill>
                  <a:srgbClr val="C0C0C0"/>
                </a:solidFill>
              </a:rPr>
              <a:t>History</a:t>
            </a:r>
          </a:p>
        </p:txBody>
      </p:sp>
      <p:sp>
        <p:nvSpPr>
          <p:cNvPr id="29706" name="Rectangle 16"/>
          <p:cNvSpPr>
            <a:spLocks noGrp="1" noChangeArrowheads="1"/>
          </p:cNvSpPr>
          <p:nvPr>
            <p:ph type="title"/>
          </p:nvPr>
        </p:nvSpPr>
        <p:spPr/>
        <p:txBody>
          <a:bodyPr/>
          <a:lstStyle/>
          <a:p>
            <a:pPr eaLnBrk="1" hangingPunct="1"/>
            <a:r>
              <a:rPr lang="en-US"/>
              <a:t>Finish</a:t>
            </a:r>
          </a:p>
        </p:txBody>
      </p:sp>
      <p:sp>
        <p:nvSpPr>
          <p:cNvPr id="29707" name="Rectangle 17"/>
          <p:cNvSpPr>
            <a:spLocks noGrp="1" noChangeArrowheads="1"/>
          </p:cNvSpPr>
          <p:nvPr>
            <p:ph idx="1"/>
          </p:nvPr>
        </p:nvSpPr>
        <p:spPr>
          <a:xfrm>
            <a:off x="1532335" y="685800"/>
            <a:ext cx="3356372" cy="4114800"/>
          </a:xfrm>
        </p:spPr>
        <p:txBody>
          <a:bodyPr/>
          <a:lstStyle/>
          <a:p>
            <a:pPr>
              <a:buFont typeface="Arial" charset="0"/>
              <a:buChar char="•"/>
            </a:pPr>
            <a:r>
              <a:rPr lang="en-US"/>
              <a:t>The Finish contains any code to execute when the workflow is complete, regardless of which outcome was reached</a:t>
            </a:r>
          </a:p>
          <a:p>
            <a:pPr lvl="1"/>
            <a:r>
              <a:rPr lang="en-US"/>
              <a:t>Every workflow has a Finish, but it can be blank</a:t>
            </a:r>
          </a:p>
          <a:p>
            <a:pPr>
              <a:buFont typeface="Arial" charset="0"/>
              <a:buChar char="•"/>
            </a:pPr>
            <a:endParaRPr lang="en-US"/>
          </a:p>
        </p:txBody>
      </p:sp>
      <p:grpSp>
        <p:nvGrpSpPr>
          <p:cNvPr id="29708" name="Group 18"/>
          <p:cNvGrpSpPr>
            <a:grpSpLocks/>
          </p:cNvGrpSpPr>
          <p:nvPr/>
        </p:nvGrpSpPr>
        <p:grpSpPr bwMode="auto">
          <a:xfrm>
            <a:off x="5703094" y="873919"/>
            <a:ext cx="1152525" cy="458392"/>
            <a:chOff x="3830" y="734"/>
            <a:chExt cx="968" cy="385"/>
          </a:xfrm>
        </p:grpSpPr>
        <p:sp>
          <p:nvSpPr>
            <p:cNvPr id="29762" name="Rectangle 19"/>
            <p:cNvSpPr>
              <a:spLocks noChangeArrowheads="1"/>
            </p:cNvSpPr>
            <p:nvPr/>
          </p:nvSpPr>
          <p:spPr bwMode="auto">
            <a:xfrm>
              <a:off x="3830" y="830"/>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63" name="Rectangle 20"/>
            <p:cNvSpPr>
              <a:spLocks noChangeArrowheads="1"/>
            </p:cNvSpPr>
            <p:nvPr/>
          </p:nvSpPr>
          <p:spPr bwMode="auto">
            <a:xfrm>
              <a:off x="3830" y="830"/>
              <a:ext cx="298"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64" name="AutoShape 21"/>
            <p:cNvSpPr>
              <a:spLocks noChangeArrowheads="1"/>
            </p:cNvSpPr>
            <p:nvPr/>
          </p:nvSpPr>
          <p:spPr bwMode="auto">
            <a:xfrm>
              <a:off x="3898" y="734"/>
              <a:ext cx="168" cy="385"/>
            </a:xfrm>
            <a:prstGeom prst="rightArrow">
              <a:avLst>
                <a:gd name="adj1" fmla="val 50000"/>
                <a:gd name="adj2" fmla="val 55134"/>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65" name="Text Box 22"/>
            <p:cNvSpPr txBox="1">
              <a:spLocks noChangeArrowheads="1"/>
            </p:cNvSpPr>
            <p:nvPr/>
          </p:nvSpPr>
          <p:spPr bwMode="invGray">
            <a:xfrm>
              <a:off x="4131" y="754"/>
              <a:ext cx="6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Qualify</a:t>
              </a:r>
              <a:br>
                <a:rPr lang="en-US" sz="1350">
                  <a:solidFill>
                    <a:srgbClr val="C0C0C0"/>
                  </a:solidFill>
                </a:rPr>
              </a:br>
              <a:r>
                <a:rPr lang="en-US" sz="1350">
                  <a:solidFill>
                    <a:srgbClr val="C0C0C0"/>
                  </a:solidFill>
                </a:rPr>
                <a:t>Account</a:t>
              </a:r>
            </a:p>
          </p:txBody>
        </p:sp>
      </p:grpSp>
      <p:sp>
        <p:nvSpPr>
          <p:cNvPr id="29709" name="Line 26"/>
          <p:cNvSpPr>
            <a:spLocks noChangeShapeType="1"/>
          </p:cNvSpPr>
          <p:nvPr/>
        </p:nvSpPr>
        <p:spPr bwMode="auto">
          <a:xfrm flipH="1">
            <a:off x="5220892" y="1082279"/>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0" name="Line 27"/>
          <p:cNvSpPr>
            <a:spLocks noChangeShapeType="1"/>
          </p:cNvSpPr>
          <p:nvPr/>
        </p:nvSpPr>
        <p:spPr bwMode="auto">
          <a:xfrm>
            <a:off x="5228035" y="1082279"/>
            <a:ext cx="0" cy="421481"/>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1" name="Line 28"/>
          <p:cNvSpPr>
            <a:spLocks noChangeShapeType="1"/>
          </p:cNvSpPr>
          <p:nvPr/>
        </p:nvSpPr>
        <p:spPr bwMode="auto">
          <a:xfrm>
            <a:off x="6847285" y="1077516"/>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2" name="Line 29"/>
          <p:cNvSpPr>
            <a:spLocks noChangeShapeType="1"/>
          </p:cNvSpPr>
          <p:nvPr/>
        </p:nvSpPr>
        <p:spPr bwMode="auto">
          <a:xfrm>
            <a:off x="5220891" y="2049067"/>
            <a:ext cx="0" cy="440531"/>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3" name="Line 30"/>
          <p:cNvSpPr>
            <a:spLocks noChangeShapeType="1"/>
          </p:cNvSpPr>
          <p:nvPr/>
        </p:nvSpPr>
        <p:spPr bwMode="auto">
          <a:xfrm>
            <a:off x="5220891" y="2484835"/>
            <a:ext cx="470297"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4" name="Line 31"/>
          <p:cNvSpPr>
            <a:spLocks noChangeShapeType="1"/>
          </p:cNvSpPr>
          <p:nvPr/>
        </p:nvSpPr>
        <p:spPr bwMode="auto">
          <a:xfrm flipH="1">
            <a:off x="7325916" y="1070373"/>
            <a:ext cx="0" cy="140731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5" name="Line 32"/>
          <p:cNvSpPr>
            <a:spLocks noChangeShapeType="1"/>
          </p:cNvSpPr>
          <p:nvPr/>
        </p:nvSpPr>
        <p:spPr bwMode="auto">
          <a:xfrm flipH="1">
            <a:off x="6848475" y="2478881"/>
            <a:ext cx="477441"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6" name="Line 33"/>
          <p:cNvSpPr>
            <a:spLocks noChangeShapeType="1"/>
          </p:cNvSpPr>
          <p:nvPr/>
        </p:nvSpPr>
        <p:spPr bwMode="auto">
          <a:xfrm>
            <a:off x="6307931" y="2759869"/>
            <a:ext cx="0" cy="39766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7" name="AutoShape 34"/>
          <p:cNvSpPr>
            <a:spLocks noChangeArrowheads="1"/>
          </p:cNvSpPr>
          <p:nvPr/>
        </p:nvSpPr>
        <p:spPr bwMode="auto">
          <a:xfrm rot="5400000">
            <a:off x="6351390" y="2404810"/>
            <a:ext cx="158353" cy="112326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F33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8" name="Line 36"/>
          <p:cNvSpPr>
            <a:spLocks noChangeShapeType="1"/>
          </p:cNvSpPr>
          <p:nvPr/>
        </p:nvSpPr>
        <p:spPr bwMode="auto">
          <a:xfrm flipH="1">
            <a:off x="5230417" y="3339704"/>
            <a:ext cx="467915"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19" name="Line 37"/>
          <p:cNvSpPr>
            <a:spLocks noChangeShapeType="1"/>
          </p:cNvSpPr>
          <p:nvPr/>
        </p:nvSpPr>
        <p:spPr bwMode="auto">
          <a:xfrm>
            <a:off x="5230416" y="3339703"/>
            <a:ext cx="0" cy="49053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20" name="Line 38"/>
          <p:cNvSpPr>
            <a:spLocks noChangeShapeType="1"/>
          </p:cNvSpPr>
          <p:nvPr/>
        </p:nvSpPr>
        <p:spPr bwMode="auto">
          <a:xfrm>
            <a:off x="6856810" y="3334941"/>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21" name="Line 39"/>
          <p:cNvSpPr>
            <a:spLocks noChangeShapeType="1"/>
          </p:cNvSpPr>
          <p:nvPr/>
        </p:nvSpPr>
        <p:spPr bwMode="auto">
          <a:xfrm flipH="1">
            <a:off x="7335441" y="3334942"/>
            <a:ext cx="0" cy="50601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9722" name="Group 40"/>
          <p:cNvGrpSpPr>
            <a:grpSpLocks/>
          </p:cNvGrpSpPr>
          <p:nvPr/>
        </p:nvGrpSpPr>
        <p:grpSpPr bwMode="auto">
          <a:xfrm>
            <a:off x="5995987" y="192881"/>
            <a:ext cx="623888" cy="623888"/>
            <a:chOff x="4076" y="162"/>
            <a:chExt cx="524" cy="524"/>
          </a:xfrm>
        </p:grpSpPr>
        <p:grpSp>
          <p:nvGrpSpPr>
            <p:cNvPr id="29757" name="Group 41"/>
            <p:cNvGrpSpPr>
              <a:grpSpLocks/>
            </p:cNvGrpSpPr>
            <p:nvPr/>
          </p:nvGrpSpPr>
          <p:grpSpPr bwMode="auto">
            <a:xfrm>
              <a:off x="4076" y="165"/>
              <a:ext cx="524" cy="521"/>
              <a:chOff x="4076" y="165"/>
              <a:chExt cx="524" cy="521"/>
            </a:xfrm>
          </p:grpSpPr>
          <p:sp>
            <p:nvSpPr>
              <p:cNvPr id="29759" name="Rectangle 42"/>
              <p:cNvSpPr>
                <a:spLocks noChangeArrowheads="1"/>
              </p:cNvSpPr>
              <p:nvPr/>
            </p:nvSpPr>
            <p:spPr bwMode="auto">
              <a:xfrm>
                <a:off x="4076" y="165"/>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60" name="AutoShape 43"/>
              <p:cNvSpPr>
                <a:spLocks noChangeArrowheads="1"/>
              </p:cNvSpPr>
              <p:nvPr/>
            </p:nvSpPr>
            <p:spPr bwMode="auto">
              <a:xfrm>
                <a:off x="4212" y="421"/>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61" name="Rectangle 44"/>
              <p:cNvSpPr>
                <a:spLocks noChangeArrowheads="1"/>
              </p:cNvSpPr>
              <p:nvPr/>
            </p:nvSpPr>
            <p:spPr bwMode="auto">
              <a:xfrm>
                <a:off x="4280" y="31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9758" name="Text Box 45"/>
            <p:cNvSpPr txBox="1">
              <a:spLocks noChangeArrowheads="1"/>
            </p:cNvSpPr>
            <p:nvPr/>
          </p:nvSpPr>
          <p:spPr bwMode="auto">
            <a:xfrm>
              <a:off x="4118" y="162"/>
              <a:ext cx="427" cy="174"/>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Start</a:t>
              </a:r>
            </a:p>
          </p:txBody>
        </p:sp>
      </p:grpSp>
      <p:grpSp>
        <p:nvGrpSpPr>
          <p:cNvPr id="29723" name="Group 46"/>
          <p:cNvGrpSpPr>
            <a:grpSpLocks/>
          </p:cNvGrpSpPr>
          <p:nvPr/>
        </p:nvGrpSpPr>
        <p:grpSpPr bwMode="auto">
          <a:xfrm>
            <a:off x="5126592" y="2105862"/>
            <a:ext cx="192512" cy="324558"/>
            <a:chOff x="2554" y="3109"/>
            <a:chExt cx="433" cy="730"/>
          </a:xfrm>
        </p:grpSpPr>
        <p:sp>
          <p:nvSpPr>
            <p:cNvPr id="29755" name="Oval 47"/>
            <p:cNvSpPr>
              <a:spLocks noChangeArrowheads="1"/>
            </p:cNvSpPr>
            <p:nvPr/>
          </p:nvSpPr>
          <p:spPr bwMode="auto">
            <a:xfrm>
              <a:off x="2742" y="3109"/>
              <a:ext cx="0" cy="730"/>
            </a:xfrm>
            <a:prstGeom prst="ellipse">
              <a:avLst/>
            </a:prstGeom>
            <a:solidFill>
              <a:schemeClr val="tx1"/>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56" name="Freeform 48"/>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rgbClr val="EAEAEA"/>
            </a:solidFill>
            <a:ln w="19050">
              <a:solidFill>
                <a:schemeClr val="hlink"/>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9724" name="Group 49"/>
          <p:cNvGrpSpPr>
            <a:grpSpLocks/>
          </p:cNvGrpSpPr>
          <p:nvPr/>
        </p:nvGrpSpPr>
        <p:grpSpPr bwMode="auto">
          <a:xfrm>
            <a:off x="6346056" y="2781306"/>
            <a:ext cx="241698" cy="325042"/>
            <a:chOff x="4370" y="2336"/>
            <a:chExt cx="203" cy="273"/>
          </a:xfrm>
        </p:grpSpPr>
        <p:sp>
          <p:nvSpPr>
            <p:cNvPr id="29751" name="Oval 50"/>
            <p:cNvSpPr>
              <a:spLocks noChangeArrowheads="1"/>
            </p:cNvSpPr>
            <p:nvPr/>
          </p:nvSpPr>
          <p:spPr bwMode="auto">
            <a:xfrm>
              <a:off x="4450" y="2336"/>
              <a:ext cx="0" cy="273"/>
            </a:xfrm>
            <a:prstGeom prst="ellipse">
              <a:avLst/>
            </a:prstGeom>
            <a:solidFill>
              <a:schemeClr val="tx1"/>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52" name="Oval 51"/>
            <p:cNvSpPr>
              <a:spLocks noChangeArrowheads="1"/>
            </p:cNvSpPr>
            <p:nvPr/>
          </p:nvSpPr>
          <p:spPr bwMode="auto">
            <a:xfrm>
              <a:off x="4450" y="2336"/>
              <a:ext cx="0" cy="273"/>
            </a:xfrm>
            <a:prstGeom prst="ellipse">
              <a:avLst/>
            </a:prstGeom>
            <a:solidFill>
              <a:srgbClr val="EAEAEA"/>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53" name="AutoShape 52"/>
            <p:cNvSpPr>
              <a:spLocks noChangeArrowheads="1"/>
            </p:cNvSpPr>
            <p:nvPr/>
          </p:nvSpPr>
          <p:spPr bwMode="auto">
            <a:xfrm>
              <a:off x="4429" y="2345"/>
              <a:ext cx="41" cy="207"/>
            </a:xfrm>
            <a:prstGeom prst="upArrow">
              <a:avLst>
                <a:gd name="adj1" fmla="val 49648"/>
                <a:gd name="adj2" fmla="val 68911"/>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54" name="AutoShape 53"/>
            <p:cNvSpPr>
              <a:spLocks noChangeArrowheads="1"/>
            </p:cNvSpPr>
            <p:nvPr/>
          </p:nvSpPr>
          <p:spPr bwMode="auto">
            <a:xfrm rot="5400000">
              <a:off x="4451" y="2375"/>
              <a:ext cx="41" cy="203"/>
            </a:xfrm>
            <a:prstGeom prst="upArrow">
              <a:avLst>
                <a:gd name="adj1" fmla="val 49648"/>
                <a:gd name="adj2" fmla="val 53892"/>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9725" name="Rectangle 54"/>
          <p:cNvSpPr>
            <a:spLocks noChangeArrowheads="1"/>
          </p:cNvSpPr>
          <p:nvPr/>
        </p:nvSpPr>
        <p:spPr bwMode="auto">
          <a:xfrm>
            <a:off x="5689997" y="3332039"/>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26" name="Rectangle 55"/>
          <p:cNvSpPr>
            <a:spLocks noChangeArrowheads="1"/>
          </p:cNvSpPr>
          <p:nvPr/>
        </p:nvSpPr>
        <p:spPr bwMode="auto">
          <a:xfrm>
            <a:off x="5689998" y="3332039"/>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9727" name="Group 56"/>
          <p:cNvGrpSpPr>
            <a:grpSpLocks/>
          </p:cNvGrpSpPr>
          <p:nvPr/>
        </p:nvGrpSpPr>
        <p:grpSpPr bwMode="auto">
          <a:xfrm>
            <a:off x="5774844" y="3245694"/>
            <a:ext cx="190627" cy="390506"/>
            <a:chOff x="2581" y="2169"/>
            <a:chExt cx="484" cy="990"/>
          </a:xfrm>
        </p:grpSpPr>
        <p:sp>
          <p:nvSpPr>
            <p:cNvPr id="29749" name="Freeform 57"/>
            <p:cNvSpPr>
              <a:spLocks/>
            </p:cNvSpPr>
            <p:nvPr/>
          </p:nvSpPr>
          <p:spPr bwMode="auto">
            <a:xfrm>
              <a:off x="2816" y="2574"/>
              <a:ext cx="0" cy="585"/>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chemeClr val="hlink"/>
            </a:solidFill>
            <a:ln w="19050">
              <a:solidFill>
                <a:srgbClr val="80808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50" name="Oval 58"/>
            <p:cNvSpPr>
              <a:spLocks noChangeArrowheads="1"/>
            </p:cNvSpPr>
            <p:nvPr/>
          </p:nvSpPr>
          <p:spPr bwMode="auto">
            <a:xfrm>
              <a:off x="2581" y="2169"/>
              <a:ext cx="484" cy="823"/>
            </a:xfrm>
            <a:prstGeom prst="ellipse">
              <a:avLst/>
            </a:prstGeom>
            <a:solidFill>
              <a:schemeClr val="hlink"/>
            </a:solidFill>
            <a:ln w="19050" algn="ctr">
              <a:solidFill>
                <a:srgbClr val="808080"/>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9728" name="Text Box 59"/>
          <p:cNvSpPr txBox="1">
            <a:spLocks noChangeArrowheads="1"/>
          </p:cNvSpPr>
          <p:nvPr/>
        </p:nvSpPr>
        <p:spPr bwMode="invGray">
          <a:xfrm>
            <a:off x="6068616" y="3240881"/>
            <a:ext cx="75961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Acct Rep</a:t>
            </a:r>
            <a:br>
              <a:rPr lang="en-US" sz="1350">
                <a:solidFill>
                  <a:srgbClr val="C0C0C0"/>
                </a:solidFill>
              </a:rPr>
            </a:br>
            <a:r>
              <a:rPr lang="en-US" sz="1350">
                <a:solidFill>
                  <a:srgbClr val="C0C0C0"/>
                </a:solidFill>
              </a:rPr>
              <a:t>Approval</a:t>
            </a:r>
          </a:p>
        </p:txBody>
      </p:sp>
      <p:grpSp>
        <p:nvGrpSpPr>
          <p:cNvPr id="29729" name="Group 60"/>
          <p:cNvGrpSpPr>
            <a:grpSpLocks/>
          </p:cNvGrpSpPr>
          <p:nvPr/>
        </p:nvGrpSpPr>
        <p:grpSpPr bwMode="auto">
          <a:xfrm>
            <a:off x="5020866" y="3998109"/>
            <a:ext cx="1151334" cy="233362"/>
            <a:chOff x="4127" y="2849"/>
            <a:chExt cx="967" cy="196"/>
          </a:xfrm>
        </p:grpSpPr>
        <p:sp>
          <p:nvSpPr>
            <p:cNvPr id="29746" name="Rectangle 61"/>
            <p:cNvSpPr>
              <a:spLocks noChangeArrowheads="1"/>
            </p:cNvSpPr>
            <p:nvPr/>
          </p:nvSpPr>
          <p:spPr bwMode="auto">
            <a:xfrm>
              <a:off x="4127" y="2849"/>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47" name="Rectangle 62"/>
            <p:cNvSpPr>
              <a:spLocks noChangeArrowheads="1"/>
            </p:cNvSpPr>
            <p:nvPr/>
          </p:nvSpPr>
          <p:spPr bwMode="auto">
            <a:xfrm>
              <a:off x="4908" y="2851"/>
              <a:ext cx="182" cy="194"/>
            </a:xfrm>
            <a:prstGeom prst="rect">
              <a:avLst/>
            </a:prstGeom>
            <a:solidFill>
              <a:srgbClr val="96969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48" name="Text Box 63"/>
            <p:cNvSpPr txBox="1">
              <a:spLocks noChangeArrowheads="1"/>
            </p:cNvSpPr>
            <p:nvPr/>
          </p:nvSpPr>
          <p:spPr bwMode="invGray">
            <a:xfrm>
              <a:off x="4139" y="2860"/>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Approved</a:t>
              </a:r>
            </a:p>
          </p:txBody>
        </p:sp>
      </p:grpSp>
      <p:grpSp>
        <p:nvGrpSpPr>
          <p:cNvPr id="29730" name="Group 64"/>
          <p:cNvGrpSpPr>
            <a:grpSpLocks/>
          </p:cNvGrpSpPr>
          <p:nvPr/>
        </p:nvGrpSpPr>
        <p:grpSpPr bwMode="auto">
          <a:xfrm>
            <a:off x="6419850" y="4002871"/>
            <a:ext cx="1151335" cy="233362"/>
            <a:chOff x="4127" y="2849"/>
            <a:chExt cx="967" cy="196"/>
          </a:xfrm>
        </p:grpSpPr>
        <p:sp>
          <p:nvSpPr>
            <p:cNvPr id="29743" name="Rectangle 65"/>
            <p:cNvSpPr>
              <a:spLocks noChangeArrowheads="1"/>
            </p:cNvSpPr>
            <p:nvPr/>
          </p:nvSpPr>
          <p:spPr bwMode="auto">
            <a:xfrm>
              <a:off x="4127" y="2849"/>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44" name="Rectangle 66"/>
            <p:cNvSpPr>
              <a:spLocks noChangeArrowheads="1"/>
            </p:cNvSpPr>
            <p:nvPr/>
          </p:nvSpPr>
          <p:spPr bwMode="auto">
            <a:xfrm>
              <a:off x="4908" y="2851"/>
              <a:ext cx="182" cy="194"/>
            </a:xfrm>
            <a:prstGeom prst="rect">
              <a:avLst/>
            </a:prstGeom>
            <a:solidFill>
              <a:srgbClr val="96969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45" name="Text Box 67"/>
            <p:cNvSpPr txBox="1">
              <a:spLocks noChangeArrowheads="1"/>
            </p:cNvSpPr>
            <p:nvPr/>
          </p:nvSpPr>
          <p:spPr bwMode="invGray">
            <a:xfrm>
              <a:off x="4139" y="2860"/>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Denied</a:t>
              </a:r>
            </a:p>
          </p:txBody>
        </p:sp>
      </p:grpSp>
      <p:sp>
        <p:nvSpPr>
          <p:cNvPr id="29731" name="Line 68"/>
          <p:cNvSpPr>
            <a:spLocks noChangeShapeType="1"/>
          </p:cNvSpPr>
          <p:nvPr/>
        </p:nvSpPr>
        <p:spPr bwMode="auto">
          <a:xfrm>
            <a:off x="5599510" y="4350544"/>
            <a:ext cx="397669" cy="420291"/>
          </a:xfrm>
          <a:prstGeom prst="line">
            <a:avLst/>
          </a:prstGeom>
          <a:noFill/>
          <a:ln w="28575">
            <a:solidFill>
              <a:srgbClr val="777777"/>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9732" name="Group 69"/>
          <p:cNvGrpSpPr>
            <a:grpSpLocks/>
          </p:cNvGrpSpPr>
          <p:nvPr/>
        </p:nvGrpSpPr>
        <p:grpSpPr bwMode="auto">
          <a:xfrm>
            <a:off x="5995987" y="4269581"/>
            <a:ext cx="623888" cy="578644"/>
            <a:chOff x="6300" y="3145"/>
            <a:chExt cx="524" cy="486"/>
          </a:xfrm>
        </p:grpSpPr>
        <p:grpSp>
          <p:nvGrpSpPr>
            <p:cNvPr id="29738" name="Group 70"/>
            <p:cNvGrpSpPr>
              <a:grpSpLocks/>
            </p:cNvGrpSpPr>
            <p:nvPr/>
          </p:nvGrpSpPr>
          <p:grpSpPr bwMode="auto">
            <a:xfrm>
              <a:off x="6300" y="3145"/>
              <a:ext cx="524" cy="486"/>
              <a:chOff x="1353" y="2708"/>
              <a:chExt cx="775" cy="719"/>
            </a:xfrm>
          </p:grpSpPr>
          <p:sp>
            <p:nvSpPr>
              <p:cNvPr id="29740" name="Rectangle 71"/>
              <p:cNvSpPr>
                <a:spLocks noChangeArrowheads="1"/>
              </p:cNvSpPr>
              <p:nvPr/>
            </p:nvSpPr>
            <p:spPr bwMode="auto">
              <a:xfrm>
                <a:off x="1353" y="3140"/>
                <a:ext cx="775" cy="287"/>
              </a:xfrm>
              <a:prstGeom prst="rect">
                <a:avLst/>
              </a:prstGeom>
              <a:solidFill>
                <a:srgbClr val="FFC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41" name="AutoShape 72"/>
              <p:cNvSpPr>
                <a:spLocks noChangeArrowheads="1"/>
              </p:cNvSpPr>
              <p:nvPr/>
            </p:nvSpPr>
            <p:spPr bwMode="auto">
              <a:xfrm>
                <a:off x="1554" y="2708"/>
                <a:ext cx="376" cy="392"/>
              </a:xfrm>
              <a:prstGeom prst="downArrow">
                <a:avLst>
                  <a:gd name="adj1" fmla="val 49843"/>
                  <a:gd name="adj2" fmla="val 56441"/>
                </a:avLst>
              </a:prstGeom>
              <a:solidFill>
                <a:srgbClr val="FFC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42" name="Rectangle 73"/>
              <p:cNvSpPr>
                <a:spLocks noChangeArrowheads="1"/>
              </p:cNvSpPr>
              <p:nvPr/>
            </p:nvSpPr>
            <p:spPr bwMode="auto">
              <a:xfrm>
                <a:off x="1654" y="2962"/>
                <a:ext cx="174" cy="287"/>
              </a:xfrm>
              <a:prstGeom prst="rect">
                <a:avLst/>
              </a:prstGeom>
              <a:solidFill>
                <a:srgbClr val="FFCC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9739" name="Text Box 74"/>
            <p:cNvSpPr txBox="1">
              <a:spLocks noChangeArrowheads="1"/>
            </p:cNvSpPr>
            <p:nvPr/>
          </p:nvSpPr>
          <p:spPr bwMode="invGray">
            <a:xfrm>
              <a:off x="6356" y="3453"/>
              <a:ext cx="4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Finish</a:t>
              </a:r>
            </a:p>
          </p:txBody>
        </p:sp>
      </p:grpSp>
      <p:sp>
        <p:nvSpPr>
          <p:cNvPr id="29733" name="Line 75"/>
          <p:cNvSpPr>
            <a:spLocks noChangeShapeType="1"/>
          </p:cNvSpPr>
          <p:nvPr/>
        </p:nvSpPr>
        <p:spPr bwMode="auto">
          <a:xfrm flipH="1">
            <a:off x="6600825" y="4339829"/>
            <a:ext cx="482204" cy="439340"/>
          </a:xfrm>
          <a:prstGeom prst="line">
            <a:avLst/>
          </a:prstGeom>
          <a:noFill/>
          <a:ln w="28575">
            <a:solidFill>
              <a:srgbClr val="777777"/>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34" name="Text Box 23"/>
          <p:cNvSpPr txBox="1">
            <a:spLocks noChangeArrowheads="1"/>
          </p:cNvSpPr>
          <p:nvPr/>
        </p:nvSpPr>
        <p:spPr bwMode="auto">
          <a:xfrm>
            <a:off x="6987779" y="1183482"/>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29735" name="Text Box 24"/>
          <p:cNvSpPr txBox="1">
            <a:spLocks noChangeArrowheads="1"/>
          </p:cNvSpPr>
          <p:nvPr/>
        </p:nvSpPr>
        <p:spPr bwMode="auto">
          <a:xfrm>
            <a:off x="6987779" y="3440907"/>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29736" name="Text Box 25"/>
          <p:cNvSpPr txBox="1">
            <a:spLocks noChangeArrowheads="1"/>
          </p:cNvSpPr>
          <p:nvPr/>
        </p:nvSpPr>
        <p:spPr bwMode="auto">
          <a:xfrm>
            <a:off x="4825604" y="1183482"/>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
        <p:nvSpPr>
          <p:cNvPr id="29737" name="Text Box 35"/>
          <p:cNvSpPr txBox="1">
            <a:spLocks noChangeArrowheads="1"/>
          </p:cNvSpPr>
          <p:nvPr/>
        </p:nvSpPr>
        <p:spPr bwMode="auto">
          <a:xfrm>
            <a:off x="4818460" y="3440907"/>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Tree>
    <p:extLst>
      <p:ext uri="{BB962C8B-B14F-4D97-AF65-F5344CB8AC3E}">
        <p14:creationId xmlns:p14="http://schemas.microsoft.com/office/powerpoint/2010/main" val="13066937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Lesson outline</a:t>
            </a:r>
          </a:p>
        </p:txBody>
      </p:sp>
      <p:sp>
        <p:nvSpPr>
          <p:cNvPr id="30723"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Step behaviors and branches</a:t>
            </a:r>
          </a:p>
          <a:p>
            <a:pPr>
              <a:lnSpc>
                <a:spcPct val="150000"/>
              </a:lnSpc>
              <a:buFont typeface="Arial" charset="0"/>
              <a:buChar char="•"/>
            </a:pPr>
            <a:r>
              <a:rPr lang="en-US" sz="2100">
                <a:solidFill>
                  <a:srgbClr val="C0C0C0"/>
                </a:solidFill>
              </a:rPr>
              <a:t>Auto steps and go branches</a:t>
            </a:r>
          </a:p>
          <a:p>
            <a:pPr>
              <a:lnSpc>
                <a:spcPct val="150000"/>
              </a:lnSpc>
              <a:buFont typeface="Arial" charset="0"/>
              <a:buChar char="•"/>
            </a:pPr>
            <a:r>
              <a:rPr lang="en-US" sz="2100">
                <a:solidFill>
                  <a:schemeClr val="hlink"/>
                </a:solidFill>
              </a:rPr>
              <a:t>Starts, outcomes, and finishes</a:t>
            </a:r>
          </a:p>
          <a:p>
            <a:pPr>
              <a:lnSpc>
                <a:spcPct val="150000"/>
              </a:lnSpc>
              <a:buFont typeface="Arial" charset="0"/>
              <a:buChar char="•"/>
            </a:pPr>
            <a:r>
              <a:rPr lang="en-US" sz="2100"/>
              <a:t>Activity steps</a:t>
            </a:r>
          </a:p>
          <a:p>
            <a:pPr>
              <a:lnSpc>
                <a:spcPct val="150000"/>
              </a:lnSpc>
              <a:buFont typeface="Arial" charset="0"/>
              <a:buChar char="•"/>
            </a:pPr>
            <a:r>
              <a:rPr lang="en-US" sz="2100">
                <a:solidFill>
                  <a:srgbClr val="C0C0C0"/>
                </a:solidFill>
              </a:rPr>
              <a:t>Timeouts</a:t>
            </a:r>
          </a:p>
          <a:p>
            <a:pPr>
              <a:lnSpc>
                <a:spcPct val="150000"/>
              </a:lnSpc>
              <a:buFont typeface="Arial" charset="0"/>
              <a:buChar char="•"/>
            </a:pPr>
            <a:r>
              <a:rPr lang="en-US" sz="2100">
                <a:solidFill>
                  <a:srgbClr val="C0C0C0"/>
                </a:solidFill>
              </a:rPr>
              <a:t>Triggers</a:t>
            </a:r>
          </a:p>
          <a:p>
            <a:pPr>
              <a:lnSpc>
                <a:spcPct val="150000"/>
              </a:lnSpc>
              <a:buFont typeface="Arial" charset="0"/>
              <a:buChar char="•"/>
            </a:pPr>
            <a:endParaRPr lang="en-US" sz="2100"/>
          </a:p>
        </p:txBody>
      </p:sp>
    </p:spTree>
    <p:extLst>
      <p:ext uri="{BB962C8B-B14F-4D97-AF65-F5344CB8AC3E}">
        <p14:creationId xmlns:p14="http://schemas.microsoft.com/office/powerpoint/2010/main" val="362372698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Workflow activity functionality</a:t>
            </a:r>
          </a:p>
        </p:txBody>
      </p:sp>
      <p:sp>
        <p:nvSpPr>
          <p:cNvPr id="31747" name="Rectangle 3"/>
          <p:cNvSpPr>
            <a:spLocks noGrp="1" noChangeArrowheads="1"/>
          </p:cNvSpPr>
          <p:nvPr>
            <p:ph idx="1"/>
          </p:nvPr>
        </p:nvSpPr>
        <p:spPr>
          <a:xfrm>
            <a:off x="1532335" y="685800"/>
            <a:ext cx="2428875" cy="4114800"/>
          </a:xfrm>
        </p:spPr>
        <p:txBody>
          <a:bodyPr/>
          <a:lstStyle/>
          <a:p>
            <a:pPr>
              <a:buFont typeface="Arial" charset="0"/>
              <a:buChar char="•"/>
            </a:pPr>
            <a:r>
              <a:rPr lang="en-US"/>
              <a:t>Like non-workflow activities, workflow activities:</a:t>
            </a:r>
          </a:p>
          <a:p>
            <a:pPr lvl="1"/>
            <a:r>
              <a:rPr lang="en-US"/>
              <a:t>Are created from activity patterns</a:t>
            </a:r>
          </a:p>
          <a:p>
            <a:pPr lvl="1"/>
            <a:r>
              <a:rPr lang="en-US"/>
              <a:t>Can be assigned via assignment rules</a:t>
            </a:r>
          </a:p>
        </p:txBody>
      </p:sp>
      <p:grpSp>
        <p:nvGrpSpPr>
          <p:cNvPr id="31748" name="Group 4"/>
          <p:cNvGrpSpPr>
            <a:grpSpLocks/>
          </p:cNvGrpSpPr>
          <p:nvPr/>
        </p:nvGrpSpPr>
        <p:grpSpPr bwMode="auto">
          <a:xfrm>
            <a:off x="5219701" y="1426030"/>
            <a:ext cx="498872" cy="611131"/>
            <a:chOff x="2464" y="483"/>
            <a:chExt cx="1190" cy="1458"/>
          </a:xfrm>
        </p:grpSpPr>
        <p:sp>
          <p:nvSpPr>
            <p:cNvPr id="31785" name="Rectangle 5"/>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86" name="Line 6"/>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87" name="Line 7"/>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88" name="Rectangle 8"/>
            <p:cNvSpPr>
              <a:spLocks noChangeArrowheads="1"/>
            </p:cNvSpPr>
            <p:nvPr/>
          </p:nvSpPr>
          <p:spPr bwMode="auto">
            <a:xfrm rot="2658430">
              <a:off x="3324" y="483"/>
              <a:ext cx="0" cy="551"/>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89" name="Freeform 9"/>
            <p:cNvSpPr>
              <a:spLocks/>
            </p:cNvSpPr>
            <p:nvPr/>
          </p:nvSpPr>
          <p:spPr bwMode="auto">
            <a:xfrm>
              <a:off x="2782" y="798"/>
              <a:ext cx="405" cy="551"/>
            </a:xfrm>
            <a:custGeom>
              <a:avLst/>
              <a:gdLst>
                <a:gd name="T0" fmla="*/ 154128 w 234"/>
                <a:gd name="T1" fmla="*/ 0 h 195"/>
                <a:gd name="T2" fmla="*/ 33729 w 234"/>
                <a:gd name="T3" fmla="*/ 51905 h 195"/>
                <a:gd name="T4" fmla="*/ 0 w 234"/>
                <a:gd name="T5" fmla="*/ 239118 h 195"/>
                <a:gd name="T6" fmla="*/ 225448 w 234"/>
                <a:gd name="T7" fmla="*/ 239118 h 195"/>
                <a:gd name="T8" fmla="*/ 292543 w 234"/>
                <a:gd name="T9" fmla="*/ 136385 h 195"/>
                <a:gd name="T10" fmla="*/ 154128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prstDash val="sysDot"/>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90" name="Line 10"/>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31749" name="Group 11"/>
          <p:cNvGrpSpPr>
            <a:grpSpLocks/>
          </p:cNvGrpSpPr>
          <p:nvPr/>
        </p:nvGrpSpPr>
        <p:grpSpPr bwMode="auto">
          <a:xfrm>
            <a:off x="6156723" y="1482269"/>
            <a:ext cx="420290" cy="533459"/>
            <a:chOff x="2401" y="430"/>
            <a:chExt cx="907" cy="1149"/>
          </a:xfrm>
        </p:grpSpPr>
        <p:sp>
          <p:nvSpPr>
            <p:cNvPr id="31779" name="Rectangle 1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80" name="Line 1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81" name="Line 1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82" name="Rectangle 15"/>
            <p:cNvSpPr>
              <a:spLocks noChangeArrowheads="1"/>
            </p:cNvSpPr>
            <p:nvPr/>
          </p:nvSpPr>
          <p:spPr bwMode="auto">
            <a:xfrm rot="2658430">
              <a:off x="3056" y="430"/>
              <a:ext cx="0" cy="49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83" name="Freeform 16"/>
            <p:cNvSpPr>
              <a:spLocks/>
            </p:cNvSpPr>
            <p:nvPr/>
          </p:nvSpPr>
          <p:spPr bwMode="auto">
            <a:xfrm>
              <a:off x="2797" y="669"/>
              <a:ext cx="0" cy="497"/>
            </a:xfrm>
            <a:custGeom>
              <a:avLst/>
              <a:gdLst>
                <a:gd name="T0" fmla="*/ 4564 w 234"/>
                <a:gd name="T1" fmla="*/ 0 h 195"/>
                <a:gd name="T2" fmla="*/ 1013 w 234"/>
                <a:gd name="T3" fmla="*/ 1499 h 195"/>
                <a:gd name="T4" fmla="*/ 0 w 234"/>
                <a:gd name="T5" fmla="*/ 7068 h 195"/>
                <a:gd name="T6" fmla="*/ 6688 w 234"/>
                <a:gd name="T7" fmla="*/ 7068 h 195"/>
                <a:gd name="T8" fmla="*/ 8690 w 234"/>
                <a:gd name="T9" fmla="*/ 4003 h 195"/>
                <a:gd name="T10" fmla="*/ 456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84" name="Line 1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31750" name="Group 18"/>
          <p:cNvGrpSpPr>
            <a:grpSpLocks/>
          </p:cNvGrpSpPr>
          <p:nvPr/>
        </p:nvGrpSpPr>
        <p:grpSpPr bwMode="auto">
          <a:xfrm>
            <a:off x="5367338" y="710799"/>
            <a:ext cx="1151335" cy="415528"/>
            <a:chOff x="4010" y="2520"/>
            <a:chExt cx="967" cy="349"/>
          </a:xfrm>
        </p:grpSpPr>
        <p:sp>
          <p:nvSpPr>
            <p:cNvPr id="31773" name="Rectangle 19"/>
            <p:cNvSpPr>
              <a:spLocks noChangeArrowheads="1"/>
            </p:cNvSpPr>
            <p:nvPr/>
          </p:nvSpPr>
          <p:spPr bwMode="auto">
            <a:xfrm>
              <a:off x="4010" y="2597"/>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74" name="Rectangle 20"/>
            <p:cNvSpPr>
              <a:spLocks noChangeArrowheads="1"/>
            </p:cNvSpPr>
            <p:nvPr/>
          </p:nvSpPr>
          <p:spPr bwMode="auto">
            <a:xfrm>
              <a:off x="4010" y="2597"/>
              <a:ext cx="298" cy="194"/>
            </a:xfrm>
            <a:prstGeom prst="rect">
              <a:avLst/>
            </a:prstGeom>
            <a:solidFill>
              <a:srgbClr val="CCE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1775" name="Group 21"/>
            <p:cNvGrpSpPr>
              <a:grpSpLocks/>
            </p:cNvGrpSpPr>
            <p:nvPr/>
          </p:nvGrpSpPr>
          <p:grpSpPr bwMode="auto">
            <a:xfrm>
              <a:off x="4081" y="2526"/>
              <a:ext cx="160" cy="328"/>
              <a:chOff x="2581" y="2170"/>
              <a:chExt cx="484" cy="988"/>
            </a:xfrm>
          </p:grpSpPr>
          <p:sp>
            <p:nvSpPr>
              <p:cNvPr id="31777" name="Freeform 22"/>
              <p:cNvSpPr>
                <a:spLocks/>
              </p:cNvSpPr>
              <p:nvPr/>
            </p:nvSpPr>
            <p:spPr bwMode="auto">
              <a:xfrm>
                <a:off x="2816" y="2574"/>
                <a:ext cx="0" cy="584"/>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78" name="Oval 23"/>
              <p:cNvSpPr>
                <a:spLocks noChangeArrowheads="1"/>
              </p:cNvSpPr>
              <p:nvPr/>
            </p:nvSpPr>
            <p:spPr bwMode="auto">
              <a:xfrm>
                <a:off x="2581" y="2170"/>
                <a:ext cx="484" cy="822"/>
              </a:xfrm>
              <a:prstGeom prst="ellipse">
                <a:avLst/>
              </a:prstGeom>
              <a:solidFill>
                <a:srgbClr val="FFCC99"/>
              </a:solidFill>
              <a:ln w="1905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31776" name="Text Box 24"/>
            <p:cNvSpPr txBox="1">
              <a:spLocks noChangeArrowheads="1"/>
            </p:cNvSpPr>
            <p:nvPr/>
          </p:nvSpPr>
          <p:spPr bwMode="invGray">
            <a:xfrm>
              <a:off x="4328" y="2520"/>
              <a:ext cx="63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Acct Rep</a:t>
              </a:r>
              <a:br>
                <a:rPr lang="en-US" sz="1350">
                  <a:solidFill>
                    <a:srgbClr val="000000"/>
                  </a:solidFill>
                </a:rPr>
              </a:br>
              <a:r>
                <a:rPr lang="en-US" sz="1350">
                  <a:solidFill>
                    <a:srgbClr val="000000"/>
                  </a:solidFill>
                </a:rPr>
                <a:t>Approval</a:t>
              </a:r>
            </a:p>
          </p:txBody>
        </p:sp>
      </p:grpSp>
      <p:sp>
        <p:nvSpPr>
          <p:cNvPr id="31751" name="Text Box 25"/>
          <p:cNvSpPr txBox="1">
            <a:spLocks noChangeArrowheads="1"/>
          </p:cNvSpPr>
          <p:nvPr/>
        </p:nvSpPr>
        <p:spPr bwMode="auto">
          <a:xfrm>
            <a:off x="4311254" y="1627585"/>
            <a:ext cx="90487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defTabSz="685800" fontAlgn="base">
              <a:spcBef>
                <a:spcPct val="50000"/>
              </a:spcBef>
              <a:spcAft>
                <a:spcPct val="0"/>
              </a:spcAft>
            </a:pPr>
            <a:r>
              <a:rPr lang="en-US" sz="1350">
                <a:solidFill>
                  <a:srgbClr val="000000"/>
                </a:solidFill>
              </a:rPr>
              <a:t>Approval</a:t>
            </a:r>
          </a:p>
        </p:txBody>
      </p:sp>
      <p:sp>
        <p:nvSpPr>
          <p:cNvPr id="31752" name="Line 26"/>
          <p:cNvSpPr>
            <a:spLocks noChangeShapeType="1"/>
          </p:cNvSpPr>
          <p:nvPr/>
        </p:nvSpPr>
        <p:spPr bwMode="auto">
          <a:xfrm flipH="1">
            <a:off x="5528072" y="1113235"/>
            <a:ext cx="517922" cy="61198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1753" name="Group 27"/>
          <p:cNvGrpSpPr>
            <a:grpSpLocks/>
          </p:cNvGrpSpPr>
          <p:nvPr/>
        </p:nvGrpSpPr>
        <p:grpSpPr bwMode="auto">
          <a:xfrm>
            <a:off x="6075760" y="3759994"/>
            <a:ext cx="860822" cy="579835"/>
            <a:chOff x="2984" y="3331"/>
            <a:chExt cx="845" cy="569"/>
          </a:xfrm>
        </p:grpSpPr>
        <p:sp>
          <p:nvSpPr>
            <p:cNvPr id="31760" name="AutoShape 2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1761" name="Group 29"/>
            <p:cNvGrpSpPr>
              <a:grpSpLocks/>
            </p:cNvGrpSpPr>
            <p:nvPr/>
          </p:nvGrpSpPr>
          <p:grpSpPr bwMode="auto">
            <a:xfrm>
              <a:off x="3386" y="3487"/>
              <a:ext cx="443" cy="398"/>
              <a:chOff x="4838" y="2218"/>
              <a:chExt cx="395" cy="355"/>
            </a:xfrm>
          </p:grpSpPr>
          <p:sp>
            <p:nvSpPr>
              <p:cNvPr id="31762" name="Freeform 30"/>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63" name="Freeform 3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64" name="Freeform 3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65" name="Freeform 3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66" name="Freeform 3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67" name="Freeform 3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68" name="Freeform 3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69" name="Rectangle 3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70" name="Rectangle 3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71" name="Freeform 3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72" name="Rectangle 4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31754" name="Line 41"/>
          <p:cNvSpPr>
            <a:spLocks noChangeShapeType="1"/>
          </p:cNvSpPr>
          <p:nvPr/>
        </p:nvSpPr>
        <p:spPr bwMode="auto">
          <a:xfrm>
            <a:off x="6369844" y="2020492"/>
            <a:ext cx="0" cy="1754981"/>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55" name="Line 42"/>
          <p:cNvSpPr>
            <a:spLocks noChangeShapeType="1"/>
          </p:cNvSpPr>
          <p:nvPr/>
        </p:nvSpPr>
        <p:spPr bwMode="auto">
          <a:xfrm>
            <a:off x="5528072" y="1725216"/>
            <a:ext cx="623888" cy="0"/>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wrap="non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56" name="Text Box 43"/>
          <p:cNvSpPr txBox="1">
            <a:spLocks noChangeArrowheads="1"/>
          </p:cNvSpPr>
          <p:nvPr/>
        </p:nvSpPr>
        <p:spPr bwMode="auto">
          <a:xfrm>
            <a:off x="5567363" y="4326731"/>
            <a:ext cx="1600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350">
                <a:solidFill>
                  <a:srgbClr val="000000"/>
                </a:solidFill>
              </a:rPr>
              <a:t>Aaron Applegate</a:t>
            </a:r>
          </a:p>
        </p:txBody>
      </p:sp>
      <p:sp>
        <p:nvSpPr>
          <p:cNvPr id="31758" name="Line 45"/>
          <p:cNvSpPr>
            <a:spLocks noChangeShapeType="1"/>
          </p:cNvSpPr>
          <p:nvPr/>
        </p:nvSpPr>
        <p:spPr bwMode="auto">
          <a:xfrm>
            <a:off x="5731669" y="2497931"/>
            <a:ext cx="631031" cy="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1759" name="Text Box 46"/>
          <p:cNvSpPr txBox="1">
            <a:spLocks noChangeArrowheads="1"/>
          </p:cNvSpPr>
          <p:nvPr/>
        </p:nvSpPr>
        <p:spPr bwMode="auto">
          <a:xfrm>
            <a:off x="4561285" y="2339578"/>
            <a:ext cx="117157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defTabSz="685800" fontAlgn="base">
              <a:spcBef>
                <a:spcPct val="50000"/>
              </a:spcBef>
              <a:spcAft>
                <a:spcPct val="0"/>
              </a:spcAft>
            </a:pPr>
            <a:r>
              <a:rPr lang="en-US" sz="1350">
                <a:solidFill>
                  <a:srgbClr val="D33819"/>
                </a:solidFill>
              </a:rPr>
              <a:t>AutoAssign()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607" y="2743465"/>
            <a:ext cx="2879033" cy="74176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77713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2" y="908752"/>
            <a:ext cx="1834754" cy="170447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2771" name="Rectangle 5"/>
          <p:cNvSpPr>
            <a:spLocks noGrp="1" noChangeArrowheads="1"/>
          </p:cNvSpPr>
          <p:nvPr>
            <p:ph type="title"/>
          </p:nvPr>
        </p:nvSpPr>
        <p:spPr/>
        <p:txBody>
          <a:bodyPr/>
          <a:lstStyle/>
          <a:p>
            <a:pPr eaLnBrk="1" hangingPunct="1"/>
            <a:r>
              <a:rPr lang="en-US"/>
              <a:t>Creating activity steps</a:t>
            </a:r>
          </a:p>
        </p:txBody>
      </p:sp>
      <p:sp>
        <p:nvSpPr>
          <p:cNvPr id="32772" name="Oval 6"/>
          <p:cNvSpPr>
            <a:spLocks noChangeArrowheads="1"/>
          </p:cNvSpPr>
          <p:nvPr/>
        </p:nvSpPr>
        <p:spPr bwMode="auto">
          <a:xfrm>
            <a:off x="1816975" y="941978"/>
            <a:ext cx="97469" cy="454432"/>
          </a:xfrm>
          <a:prstGeom prst="ellipse">
            <a:avLst/>
          </a:prstGeom>
          <a:noFill/>
          <a:ln w="19050" algn="ctr">
            <a:solidFill>
              <a:srgbClr val="D33819"/>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73" name="Text Box 7"/>
          <p:cNvSpPr txBox="1">
            <a:spLocks noChangeArrowheads="1"/>
          </p:cNvSpPr>
          <p:nvPr/>
        </p:nvSpPr>
        <p:spPr bwMode="auto">
          <a:xfrm>
            <a:off x="1446610" y="590550"/>
            <a:ext cx="137040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a:solidFill>
                  <a:srgbClr val="D33819"/>
                </a:solidFill>
              </a:rPr>
              <a:t>Right click</a:t>
            </a:r>
          </a:p>
        </p:txBody>
      </p:sp>
      <p:sp>
        <p:nvSpPr>
          <p:cNvPr id="32774" name="Line 8"/>
          <p:cNvSpPr>
            <a:spLocks noChangeShapeType="1"/>
          </p:cNvSpPr>
          <p:nvPr/>
        </p:nvSpPr>
        <p:spPr bwMode="auto">
          <a:xfrm flipV="1">
            <a:off x="3234268" y="1201341"/>
            <a:ext cx="948399" cy="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3277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6244" y="1033462"/>
            <a:ext cx="3056335"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2776" name="AutoShape 9"/>
          <p:cNvSpPr>
            <a:spLocks noChangeArrowheads="1"/>
          </p:cNvSpPr>
          <p:nvPr/>
        </p:nvSpPr>
        <p:spPr bwMode="auto">
          <a:xfrm>
            <a:off x="5025629" y="3869948"/>
            <a:ext cx="611981" cy="35754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3277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591" y="2686050"/>
            <a:ext cx="1838325" cy="18002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pic>
        <p:nvPicPr>
          <p:cNvPr id="1229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6244" y="799148"/>
            <a:ext cx="3144837" cy="3773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8" name="Line 10"/>
          <p:cNvSpPr>
            <a:spLocks noChangeShapeType="1"/>
          </p:cNvSpPr>
          <p:nvPr/>
        </p:nvSpPr>
        <p:spPr bwMode="auto">
          <a:xfrm flipH="1" flipV="1">
            <a:off x="3374231" y="3127772"/>
            <a:ext cx="1643063" cy="946547"/>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4" name="Group 143"/>
          <p:cNvGrpSpPr>
            <a:grpSpLocks/>
          </p:cNvGrpSpPr>
          <p:nvPr/>
        </p:nvGrpSpPr>
        <p:grpSpPr bwMode="auto">
          <a:xfrm>
            <a:off x="3128302" y="1054894"/>
            <a:ext cx="211931" cy="228600"/>
            <a:chOff x="4149725" y="4149725"/>
            <a:chExt cx="282575" cy="304800"/>
          </a:xfrm>
        </p:grpSpPr>
        <p:sp>
          <p:nvSpPr>
            <p:cNvPr id="15"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16"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1</a:t>
              </a:r>
            </a:p>
          </p:txBody>
        </p:sp>
      </p:grpSp>
      <p:grpSp>
        <p:nvGrpSpPr>
          <p:cNvPr id="17" name="Group 144"/>
          <p:cNvGrpSpPr>
            <a:grpSpLocks/>
          </p:cNvGrpSpPr>
          <p:nvPr/>
        </p:nvGrpSpPr>
        <p:grpSpPr bwMode="auto">
          <a:xfrm>
            <a:off x="4813698" y="3877469"/>
            <a:ext cx="211931" cy="228600"/>
            <a:chOff x="4149725" y="4149725"/>
            <a:chExt cx="282575" cy="304800"/>
          </a:xfrm>
        </p:grpSpPr>
        <p:sp>
          <p:nvSpPr>
            <p:cNvPr id="18"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19"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2</a:t>
              </a:r>
            </a:p>
          </p:txBody>
        </p:sp>
      </p:grpSp>
    </p:spTree>
    <p:extLst>
      <p:ext uri="{BB962C8B-B14F-4D97-AF65-F5344CB8AC3E}">
        <p14:creationId xmlns:p14="http://schemas.microsoft.com/office/powerpoint/2010/main" val="30273943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100"/>
              <a:t>Step behaviors and branches</a:t>
            </a:r>
          </a:p>
          <a:p>
            <a:pPr>
              <a:lnSpc>
                <a:spcPct val="150000"/>
              </a:lnSpc>
              <a:buFont typeface="Arial" charset="0"/>
              <a:buChar char="•"/>
            </a:pPr>
            <a:r>
              <a:rPr lang="en-US" sz="2100">
                <a:solidFill>
                  <a:srgbClr val="C0C0C0"/>
                </a:solidFill>
              </a:rPr>
              <a:t>Auto steps and go branches</a:t>
            </a:r>
          </a:p>
          <a:p>
            <a:pPr>
              <a:lnSpc>
                <a:spcPct val="150000"/>
              </a:lnSpc>
              <a:buFont typeface="Arial" charset="0"/>
              <a:buChar char="•"/>
            </a:pPr>
            <a:r>
              <a:rPr lang="en-US" sz="2100">
                <a:solidFill>
                  <a:srgbClr val="C0C0C0"/>
                </a:solidFill>
              </a:rPr>
              <a:t>Starts, outcomes, and finishes</a:t>
            </a:r>
          </a:p>
          <a:p>
            <a:pPr>
              <a:lnSpc>
                <a:spcPct val="150000"/>
              </a:lnSpc>
              <a:buFont typeface="Arial" charset="0"/>
              <a:buChar char="•"/>
            </a:pPr>
            <a:r>
              <a:rPr lang="en-US" sz="2100">
                <a:solidFill>
                  <a:srgbClr val="C0C0C0"/>
                </a:solidFill>
              </a:rPr>
              <a:t>Activity steps</a:t>
            </a:r>
          </a:p>
          <a:p>
            <a:pPr>
              <a:lnSpc>
                <a:spcPct val="150000"/>
              </a:lnSpc>
              <a:buFont typeface="Arial" charset="0"/>
              <a:buChar char="•"/>
            </a:pPr>
            <a:r>
              <a:rPr lang="en-US" sz="2100">
                <a:solidFill>
                  <a:srgbClr val="C0C0C0"/>
                </a:solidFill>
              </a:rPr>
              <a:t>Timeouts</a:t>
            </a:r>
          </a:p>
          <a:p>
            <a:pPr>
              <a:lnSpc>
                <a:spcPct val="150000"/>
              </a:lnSpc>
              <a:buFont typeface="Arial" charset="0"/>
              <a:buChar char="•"/>
            </a:pPr>
            <a:r>
              <a:rPr lang="en-US" sz="2100">
                <a:solidFill>
                  <a:srgbClr val="C0C0C0"/>
                </a:solidFill>
              </a:rPr>
              <a:t>Triggers</a:t>
            </a: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133027023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Configuring blocking activities</a:t>
            </a:r>
          </a:p>
        </p:txBody>
      </p:sp>
      <p:sp>
        <p:nvSpPr>
          <p:cNvPr id="33795" name="Rectangle 3"/>
          <p:cNvSpPr>
            <a:spLocks noGrp="1" noChangeArrowheads="1"/>
          </p:cNvSpPr>
          <p:nvPr>
            <p:ph idx="1"/>
          </p:nvPr>
        </p:nvSpPr>
        <p:spPr>
          <a:xfrm>
            <a:off x="1532335" y="3206090"/>
            <a:ext cx="6238875" cy="1645444"/>
          </a:xfrm>
        </p:spPr>
        <p:txBody>
          <a:bodyPr/>
          <a:lstStyle/>
          <a:p>
            <a:pPr>
              <a:buFont typeface="Arial" charset="0"/>
              <a:buChar char="•"/>
            </a:pPr>
            <a:r>
              <a:rPr lang="en-US"/>
              <a:t>An activity step must have one or more blocking activities</a:t>
            </a:r>
          </a:p>
          <a:p>
            <a:pPr lvl="1"/>
            <a:r>
              <a:rPr lang="en-US"/>
              <a:t>Execution of the workflow resumes when all blocking activities are terminated</a:t>
            </a:r>
          </a:p>
        </p:txBody>
      </p:sp>
      <p:grpSp>
        <p:nvGrpSpPr>
          <p:cNvPr id="33797" name="Group 6"/>
          <p:cNvGrpSpPr>
            <a:grpSpLocks/>
          </p:cNvGrpSpPr>
          <p:nvPr/>
        </p:nvGrpSpPr>
        <p:grpSpPr bwMode="auto">
          <a:xfrm>
            <a:off x="6844904" y="141121"/>
            <a:ext cx="475059" cy="587542"/>
            <a:chOff x="2401" y="458"/>
            <a:chExt cx="907" cy="1121"/>
          </a:xfrm>
        </p:grpSpPr>
        <p:sp>
          <p:nvSpPr>
            <p:cNvPr id="33799" name="Rectangle 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3800" name="Line 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3801" name="Line 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3802" name="Rectangle 10"/>
            <p:cNvSpPr>
              <a:spLocks noChangeArrowheads="1"/>
            </p:cNvSpPr>
            <p:nvPr/>
          </p:nvSpPr>
          <p:spPr bwMode="auto">
            <a:xfrm rot="2658430">
              <a:off x="3056" y="458"/>
              <a:ext cx="0" cy="440"/>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3803" name="Freeform 11"/>
            <p:cNvSpPr>
              <a:spLocks/>
            </p:cNvSpPr>
            <p:nvPr/>
          </p:nvSpPr>
          <p:spPr bwMode="auto">
            <a:xfrm>
              <a:off x="2797" y="697"/>
              <a:ext cx="0" cy="440"/>
            </a:xfrm>
            <a:custGeom>
              <a:avLst/>
              <a:gdLst>
                <a:gd name="T0" fmla="*/ 4564 w 234"/>
                <a:gd name="T1" fmla="*/ 0 h 195"/>
                <a:gd name="T2" fmla="*/ 1013 w 234"/>
                <a:gd name="T3" fmla="*/ 1499 h 195"/>
                <a:gd name="T4" fmla="*/ 0 w 234"/>
                <a:gd name="T5" fmla="*/ 7068 h 195"/>
                <a:gd name="T6" fmla="*/ 6688 w 234"/>
                <a:gd name="T7" fmla="*/ 7068 h 195"/>
                <a:gd name="T8" fmla="*/ 8690 w 234"/>
                <a:gd name="T9" fmla="*/ 4003 h 195"/>
                <a:gd name="T10" fmla="*/ 456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3804" name="Line 1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33798" name="AutoShape 13"/>
          <p:cNvSpPr>
            <a:spLocks noChangeArrowheads="1"/>
          </p:cNvSpPr>
          <p:nvPr/>
        </p:nvSpPr>
        <p:spPr bwMode="auto">
          <a:xfrm>
            <a:off x="7140179" y="397669"/>
            <a:ext cx="425053" cy="425054"/>
          </a:xfrm>
          <a:prstGeom prst="octagon">
            <a:avLst>
              <a:gd name="adj" fmla="val 29287"/>
            </a:avLst>
          </a:prstGeom>
          <a:solidFill>
            <a:srgbClr val="FF0000"/>
          </a:solidFill>
          <a:ln w="9525" algn="ctr">
            <a:solidFill>
              <a:schemeClr val="bg1"/>
            </a:solidFill>
            <a:miter lim="800000"/>
            <a:headEnd/>
            <a:tailEnd/>
          </a:ln>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2" name="Picture 1"/>
          <p:cNvPicPr>
            <a:picLocks noChangeAspect="1"/>
          </p:cNvPicPr>
          <p:nvPr/>
        </p:nvPicPr>
        <p:blipFill>
          <a:blip r:embed="rId3"/>
          <a:stretch>
            <a:fillRect/>
          </a:stretch>
        </p:blipFill>
        <p:spPr>
          <a:xfrm>
            <a:off x="773184" y="836905"/>
            <a:ext cx="6792048" cy="2350470"/>
          </a:xfrm>
          <a:prstGeom prst="rect">
            <a:avLst/>
          </a:prstGeom>
        </p:spPr>
      </p:pic>
    </p:spTree>
    <p:extLst>
      <p:ext uri="{BB962C8B-B14F-4D97-AF65-F5344CB8AC3E}">
        <p14:creationId xmlns:p14="http://schemas.microsoft.com/office/powerpoint/2010/main" val="288676424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93" y="532677"/>
            <a:ext cx="5502936" cy="427817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4818" name="Rectangle 2"/>
          <p:cNvSpPr>
            <a:spLocks noGrp="1" noChangeArrowheads="1"/>
          </p:cNvSpPr>
          <p:nvPr>
            <p:ph type="title"/>
          </p:nvPr>
        </p:nvSpPr>
        <p:spPr/>
        <p:txBody>
          <a:bodyPr/>
          <a:lstStyle/>
          <a:p>
            <a:pPr eaLnBrk="1" hangingPunct="1"/>
            <a:r>
              <a:rPr lang="en-US"/>
              <a:t>Activity step: go branch example</a:t>
            </a:r>
          </a:p>
        </p:txBody>
      </p:sp>
      <p:sp>
        <p:nvSpPr>
          <p:cNvPr id="34822" name="Line 13"/>
          <p:cNvSpPr>
            <a:spLocks noChangeShapeType="1"/>
          </p:cNvSpPr>
          <p:nvPr/>
        </p:nvSpPr>
        <p:spPr bwMode="auto">
          <a:xfrm flipH="1" flipV="1">
            <a:off x="2616729" y="4308805"/>
            <a:ext cx="253736" cy="240507"/>
          </a:xfrm>
          <a:prstGeom prst="line">
            <a:avLst/>
          </a:prstGeom>
          <a:noFill/>
          <a:ln w="19050">
            <a:solidFill>
              <a:srgbClr val="D33819"/>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4823" name="Text Box 14"/>
          <p:cNvSpPr txBox="1">
            <a:spLocks noChangeArrowheads="1"/>
          </p:cNvSpPr>
          <p:nvPr/>
        </p:nvSpPr>
        <p:spPr bwMode="auto">
          <a:xfrm>
            <a:off x="2902706" y="4446323"/>
            <a:ext cx="2087110" cy="207749"/>
          </a:xfrm>
          <a:prstGeom prst="rect">
            <a:avLst/>
          </a:prstGeom>
          <a:noFill/>
          <a:ln>
            <a:noFill/>
          </a:ln>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D33819"/>
                </a:solidFill>
              </a:rPr>
              <a:t>Name of blocking activity</a:t>
            </a:r>
          </a:p>
        </p:txBody>
      </p:sp>
      <p:sp>
        <p:nvSpPr>
          <p:cNvPr id="2" name="Rounded Rectangle 1"/>
          <p:cNvSpPr/>
          <p:nvPr/>
        </p:nvSpPr>
        <p:spPr bwMode="auto">
          <a:xfrm>
            <a:off x="5393266" y="2074334"/>
            <a:ext cx="397934" cy="597429"/>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 name="Text Box 7"/>
          <p:cNvSpPr txBox="1">
            <a:spLocks noChangeArrowheads="1"/>
          </p:cNvSpPr>
          <p:nvPr/>
        </p:nvSpPr>
        <p:spPr bwMode="auto">
          <a:xfrm>
            <a:off x="2743597" y="1640417"/>
            <a:ext cx="210925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350">
                <a:solidFill>
                  <a:srgbClr val="D33819"/>
                </a:solidFill>
              </a:rPr>
              <a:t>Must have a condition</a:t>
            </a:r>
          </a:p>
        </p:txBody>
      </p:sp>
      <p:sp>
        <p:nvSpPr>
          <p:cNvPr id="14" name="Text Box 7"/>
          <p:cNvSpPr txBox="1">
            <a:spLocks noChangeArrowheads="1"/>
          </p:cNvSpPr>
          <p:nvPr/>
        </p:nvSpPr>
        <p:spPr bwMode="auto">
          <a:xfrm>
            <a:off x="2743597" y="1814268"/>
            <a:ext cx="210925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350">
                <a:solidFill>
                  <a:srgbClr val="D33819"/>
                </a:solidFill>
              </a:rPr>
              <a:t>Can't have a condition</a:t>
            </a:r>
          </a:p>
        </p:txBody>
      </p:sp>
      <p:cxnSp>
        <p:nvCxnSpPr>
          <p:cNvPr id="17" name="Straight Connector 16"/>
          <p:cNvCxnSpPr/>
          <p:nvPr/>
        </p:nvCxnSpPr>
        <p:spPr bwMode="auto">
          <a:xfrm>
            <a:off x="2502958" y="1952768"/>
            <a:ext cx="367507" cy="0"/>
          </a:xfrm>
          <a:prstGeom prst="line">
            <a:avLst/>
          </a:prstGeom>
          <a:noFill/>
          <a:ln w="19050" cap="flat" cmpd="sng" algn="ctr">
            <a:solidFill>
              <a:srgbClr val="D33941"/>
            </a:solidFill>
            <a:prstDash val="solid"/>
            <a:round/>
            <a:headEnd type="none" w="med" len="med"/>
            <a:tailEnd type="none" w="med" len="med"/>
          </a:ln>
          <a:effectLst/>
        </p:spPr>
      </p:cxnSp>
      <p:cxnSp>
        <p:nvCxnSpPr>
          <p:cNvPr id="20" name="Straight Connector 19"/>
          <p:cNvCxnSpPr/>
          <p:nvPr/>
        </p:nvCxnSpPr>
        <p:spPr bwMode="auto">
          <a:xfrm>
            <a:off x="2616729" y="1792817"/>
            <a:ext cx="253736" cy="0"/>
          </a:xfrm>
          <a:prstGeom prst="line">
            <a:avLst/>
          </a:prstGeom>
          <a:noFill/>
          <a:ln w="19050" cap="flat" cmpd="sng" algn="ctr">
            <a:solidFill>
              <a:srgbClr val="D33941"/>
            </a:solidFill>
            <a:prstDash val="solid"/>
            <a:round/>
            <a:headEnd type="none" w="med" len="med"/>
            <a:tailEnd type="none" w="med" len="med"/>
          </a:ln>
          <a:effectLst/>
        </p:spPr>
      </p:cxnSp>
    </p:spTree>
    <p:extLst>
      <p:ext uri="{BB962C8B-B14F-4D97-AF65-F5344CB8AC3E}">
        <p14:creationId xmlns:p14="http://schemas.microsoft.com/office/powerpoint/2010/main" val="30968717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Activity step: all branch types example</a:t>
            </a:r>
          </a:p>
        </p:txBody>
      </p:sp>
      <p:sp>
        <p:nvSpPr>
          <p:cNvPr id="35843" name="Rectangle 3"/>
          <p:cNvSpPr>
            <a:spLocks noGrp="1" noChangeArrowheads="1"/>
          </p:cNvSpPr>
          <p:nvPr>
            <p:ph idx="1"/>
          </p:nvPr>
        </p:nvSpPr>
        <p:spPr>
          <a:xfrm>
            <a:off x="1532335" y="1932385"/>
            <a:ext cx="6238875" cy="2375297"/>
          </a:xfrm>
        </p:spPr>
        <p:txBody>
          <a:bodyPr/>
          <a:lstStyle/>
          <a:p>
            <a:pPr>
              <a:buFont typeface="Arial" charset="0"/>
              <a:buChar char="•"/>
            </a:pPr>
            <a:r>
              <a:rPr lang="en-US"/>
              <a:t>Activity step waits until any one of these happens:</a:t>
            </a:r>
          </a:p>
          <a:p>
            <a:pPr lvl="1"/>
            <a:r>
              <a:rPr lang="en-US"/>
              <a:t>Trigger is invoked</a:t>
            </a:r>
          </a:p>
          <a:p>
            <a:pPr lvl="1"/>
            <a:r>
              <a:rPr lang="en-US"/>
              <a:t>Timeout expires</a:t>
            </a:r>
          </a:p>
          <a:p>
            <a:pPr lvl="1"/>
            <a:r>
              <a:rPr lang="en-US"/>
              <a:t>All blocking activities are terminated</a:t>
            </a:r>
          </a:p>
          <a:p>
            <a:pPr>
              <a:buFont typeface="Arial" charset="0"/>
              <a:buChar char="•"/>
            </a:pPr>
            <a:r>
              <a:rPr lang="en-US"/>
              <a:t>If all blocking activities are terminated, </a:t>
            </a:r>
            <a:r>
              <a:rPr lang="en-US" b="1">
                <a:latin typeface="Courier New" pitchFamily="49" charset="0"/>
                <a:cs typeface="Courier New" pitchFamily="49" charset="0"/>
              </a:rPr>
              <a:t>go</a:t>
            </a:r>
            <a:r>
              <a:rPr lang="en-US"/>
              <a:t> branches are evaluated</a:t>
            </a:r>
          </a:p>
          <a:p>
            <a:pPr lvl="1"/>
            <a:r>
              <a:rPr lang="en-US"/>
              <a:t>Order of branches is significant only with multiple </a:t>
            </a:r>
            <a:r>
              <a:rPr lang="en-US" sz="1800" b="1">
                <a:latin typeface="Courier New" pitchFamily="49" charset="0"/>
                <a:cs typeface="Courier New" pitchFamily="49" charset="0"/>
              </a:rPr>
              <a:t>go</a:t>
            </a:r>
            <a:r>
              <a:rPr lang="en-US"/>
              <a:t> branches</a:t>
            </a:r>
          </a:p>
        </p:txBody>
      </p:sp>
      <p:grpSp>
        <p:nvGrpSpPr>
          <p:cNvPr id="35844" name="Group 57"/>
          <p:cNvGrpSpPr>
            <a:grpSpLocks/>
          </p:cNvGrpSpPr>
          <p:nvPr/>
        </p:nvGrpSpPr>
        <p:grpSpPr bwMode="auto">
          <a:xfrm>
            <a:off x="3948281" y="2228067"/>
            <a:ext cx="173750" cy="324628"/>
            <a:chOff x="2554" y="3070"/>
            <a:chExt cx="433" cy="809"/>
          </a:xfrm>
        </p:grpSpPr>
        <p:sp>
          <p:nvSpPr>
            <p:cNvPr id="35872" name="Oval 58"/>
            <p:cNvSpPr>
              <a:spLocks noChangeArrowheads="1"/>
            </p:cNvSpPr>
            <p:nvPr/>
          </p:nvSpPr>
          <p:spPr bwMode="auto">
            <a:xfrm>
              <a:off x="2742" y="3070"/>
              <a:ext cx="0" cy="809"/>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73" name="Freeform 59"/>
            <p:cNvSpPr>
              <a:spLocks/>
            </p:cNvSpPr>
            <p:nvPr/>
          </p:nvSpPr>
          <p:spPr bwMode="auto">
            <a:xfrm>
              <a:off x="2554" y="3165"/>
              <a:ext cx="433" cy="575"/>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35845" name="Group 60"/>
          <p:cNvGrpSpPr>
            <a:grpSpLocks/>
          </p:cNvGrpSpPr>
          <p:nvPr/>
        </p:nvGrpSpPr>
        <p:grpSpPr bwMode="auto">
          <a:xfrm>
            <a:off x="3919443" y="2555487"/>
            <a:ext cx="241965" cy="324629"/>
            <a:chOff x="4705" y="2987"/>
            <a:chExt cx="603" cy="809"/>
          </a:xfrm>
        </p:grpSpPr>
        <p:sp>
          <p:nvSpPr>
            <p:cNvPr id="35868" name="Oval 61"/>
            <p:cNvSpPr>
              <a:spLocks noChangeArrowheads="1"/>
            </p:cNvSpPr>
            <p:nvPr/>
          </p:nvSpPr>
          <p:spPr bwMode="auto">
            <a:xfrm>
              <a:off x="4950" y="2987"/>
              <a:ext cx="0" cy="809"/>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69" name="Oval 62"/>
            <p:cNvSpPr>
              <a:spLocks noChangeArrowheads="1"/>
            </p:cNvSpPr>
            <p:nvPr/>
          </p:nvSpPr>
          <p:spPr bwMode="auto">
            <a:xfrm>
              <a:off x="4950" y="2987"/>
              <a:ext cx="0" cy="809"/>
            </a:xfrm>
            <a:prstGeom prst="ellipse">
              <a:avLst/>
            </a:prstGeom>
            <a:solidFill>
              <a:srgbClr val="FFCCFF"/>
            </a:solidFill>
            <a:ln w="28575" algn="ctr">
              <a:solidFill>
                <a:srgbClr val="FF000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70" name="AutoShape 63"/>
            <p:cNvSpPr>
              <a:spLocks noChangeArrowheads="1"/>
            </p:cNvSpPr>
            <p:nvPr/>
          </p:nvSpPr>
          <p:spPr bwMode="auto">
            <a:xfrm>
              <a:off x="4893" y="3021"/>
              <a:ext cx="111" cy="609"/>
            </a:xfrm>
            <a:prstGeom prst="upArrow">
              <a:avLst>
                <a:gd name="adj1" fmla="val 49648"/>
                <a:gd name="adj2" fmla="val 68202"/>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71" name="AutoShape 64"/>
            <p:cNvSpPr>
              <a:spLocks noChangeArrowheads="1"/>
            </p:cNvSpPr>
            <p:nvPr/>
          </p:nvSpPr>
          <p:spPr bwMode="auto">
            <a:xfrm rot="5400000">
              <a:off x="4951" y="3103"/>
              <a:ext cx="111" cy="603"/>
            </a:xfrm>
            <a:prstGeom prst="upArrow">
              <a:avLst>
                <a:gd name="adj1" fmla="val 49648"/>
                <a:gd name="adj2" fmla="val 53518"/>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35846" name="Group 75"/>
          <p:cNvGrpSpPr>
            <a:grpSpLocks/>
          </p:cNvGrpSpPr>
          <p:nvPr/>
        </p:nvGrpSpPr>
        <p:grpSpPr bwMode="auto">
          <a:xfrm>
            <a:off x="2439591" y="578644"/>
            <a:ext cx="2483644" cy="977504"/>
            <a:chOff x="1082" y="2275"/>
            <a:chExt cx="2086" cy="821"/>
          </a:xfrm>
        </p:grpSpPr>
        <p:grpSp>
          <p:nvGrpSpPr>
            <p:cNvPr id="35847" name="Group 74"/>
            <p:cNvGrpSpPr>
              <a:grpSpLocks/>
            </p:cNvGrpSpPr>
            <p:nvPr/>
          </p:nvGrpSpPr>
          <p:grpSpPr bwMode="auto">
            <a:xfrm>
              <a:off x="1082" y="2556"/>
              <a:ext cx="1203" cy="379"/>
              <a:chOff x="1082" y="2556"/>
              <a:chExt cx="1203" cy="379"/>
            </a:xfrm>
          </p:grpSpPr>
          <p:sp>
            <p:nvSpPr>
              <p:cNvPr id="35862" name="Rectangle 7"/>
              <p:cNvSpPr>
                <a:spLocks noChangeArrowheads="1"/>
              </p:cNvSpPr>
              <p:nvPr/>
            </p:nvSpPr>
            <p:spPr bwMode="auto">
              <a:xfrm>
                <a:off x="1083" y="2667"/>
                <a:ext cx="1202"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63" name="Text Box 8"/>
              <p:cNvSpPr txBox="1">
                <a:spLocks noChangeArrowheads="1"/>
              </p:cNvSpPr>
              <p:nvPr/>
            </p:nvSpPr>
            <p:spPr bwMode="invGray">
              <a:xfrm>
                <a:off x="1537" y="2586"/>
                <a:ext cx="69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Activity Step</a:t>
                </a:r>
              </a:p>
            </p:txBody>
          </p:sp>
          <p:sp>
            <p:nvSpPr>
              <p:cNvPr id="35864" name="Rectangle 9"/>
              <p:cNvSpPr>
                <a:spLocks noChangeArrowheads="1"/>
              </p:cNvSpPr>
              <p:nvPr/>
            </p:nvSpPr>
            <p:spPr bwMode="auto">
              <a:xfrm>
                <a:off x="1082" y="2669"/>
                <a:ext cx="365" cy="194"/>
              </a:xfrm>
              <a:prstGeom prst="rect">
                <a:avLst/>
              </a:prstGeom>
              <a:solidFill>
                <a:srgbClr val="CCE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5865" name="Group 10"/>
              <p:cNvGrpSpPr>
                <a:grpSpLocks/>
              </p:cNvGrpSpPr>
              <p:nvPr/>
            </p:nvGrpSpPr>
            <p:grpSpPr bwMode="auto">
              <a:xfrm>
                <a:off x="1159" y="2556"/>
                <a:ext cx="198" cy="364"/>
                <a:chOff x="2581" y="2283"/>
                <a:chExt cx="484" cy="794"/>
              </a:xfrm>
            </p:grpSpPr>
            <p:sp>
              <p:nvSpPr>
                <p:cNvPr id="35866" name="Freeform 11"/>
                <p:cNvSpPr>
                  <a:spLocks/>
                </p:cNvSpPr>
                <p:nvPr/>
              </p:nvSpPr>
              <p:spPr bwMode="auto">
                <a:xfrm>
                  <a:off x="2816" y="2655"/>
                  <a:ext cx="0" cy="422"/>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67" name="Oval 12"/>
                <p:cNvSpPr>
                  <a:spLocks noChangeArrowheads="1"/>
                </p:cNvSpPr>
                <p:nvPr/>
              </p:nvSpPr>
              <p:spPr bwMode="auto">
                <a:xfrm>
                  <a:off x="2581" y="2283"/>
                  <a:ext cx="484" cy="595"/>
                </a:xfrm>
                <a:prstGeom prst="ellipse">
                  <a:avLst/>
                </a:prstGeom>
                <a:solidFill>
                  <a:srgbClr val="FFCC99"/>
                </a:solidFill>
                <a:ln w="1905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35848" name="Line 13"/>
            <p:cNvSpPr>
              <a:spLocks noChangeShapeType="1"/>
            </p:cNvSpPr>
            <p:nvPr/>
          </p:nvSpPr>
          <p:spPr bwMode="auto">
            <a:xfrm>
              <a:off x="2290" y="2431"/>
              <a:ext cx="821" cy="1"/>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49" name="Line 14"/>
            <p:cNvSpPr>
              <a:spLocks noChangeShapeType="1"/>
            </p:cNvSpPr>
            <p:nvPr/>
          </p:nvSpPr>
          <p:spPr bwMode="auto">
            <a:xfrm>
              <a:off x="2287" y="2587"/>
              <a:ext cx="821" cy="1"/>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5850" name="Group 15"/>
            <p:cNvGrpSpPr>
              <a:grpSpLocks/>
            </p:cNvGrpSpPr>
            <p:nvPr/>
          </p:nvGrpSpPr>
          <p:grpSpPr bwMode="auto">
            <a:xfrm>
              <a:off x="2407" y="2275"/>
              <a:ext cx="162" cy="273"/>
              <a:chOff x="2554" y="3110"/>
              <a:chExt cx="433" cy="729"/>
            </a:xfrm>
          </p:grpSpPr>
          <p:sp>
            <p:nvSpPr>
              <p:cNvPr id="35860" name="Oval 16"/>
              <p:cNvSpPr>
                <a:spLocks noChangeArrowheads="1"/>
              </p:cNvSpPr>
              <p:nvPr/>
            </p:nvSpPr>
            <p:spPr bwMode="auto">
              <a:xfrm>
                <a:off x="2742" y="3110"/>
                <a:ext cx="0" cy="729"/>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61" name="Freeform 17"/>
              <p:cNvSpPr>
                <a:spLocks/>
              </p:cNvSpPr>
              <p:nvPr/>
            </p:nvSpPr>
            <p:spPr bwMode="auto">
              <a:xfrm>
                <a:off x="2554" y="3195"/>
                <a:ext cx="433" cy="518"/>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35851" name="Group 18"/>
            <p:cNvGrpSpPr>
              <a:grpSpLocks/>
            </p:cNvGrpSpPr>
            <p:nvPr/>
          </p:nvGrpSpPr>
          <p:grpSpPr bwMode="auto">
            <a:xfrm>
              <a:off x="2618" y="2459"/>
              <a:ext cx="203" cy="273"/>
              <a:chOff x="4733" y="3026"/>
              <a:chExt cx="547" cy="730"/>
            </a:xfrm>
          </p:grpSpPr>
          <p:sp>
            <p:nvSpPr>
              <p:cNvPr id="35856" name="Oval 19"/>
              <p:cNvSpPr>
                <a:spLocks noChangeArrowheads="1"/>
              </p:cNvSpPr>
              <p:nvPr/>
            </p:nvSpPr>
            <p:spPr bwMode="auto">
              <a:xfrm>
                <a:off x="4950" y="3026"/>
                <a:ext cx="0" cy="729"/>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57" name="Oval 20"/>
              <p:cNvSpPr>
                <a:spLocks noChangeArrowheads="1"/>
              </p:cNvSpPr>
              <p:nvPr/>
            </p:nvSpPr>
            <p:spPr bwMode="auto">
              <a:xfrm>
                <a:off x="4950" y="3028"/>
                <a:ext cx="0" cy="728"/>
              </a:xfrm>
              <a:prstGeom prst="ellipse">
                <a:avLst/>
              </a:prstGeom>
              <a:solidFill>
                <a:srgbClr val="FFCCFF"/>
              </a:solidFill>
              <a:ln w="28575" algn="ctr">
                <a:solidFill>
                  <a:srgbClr val="FF000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58" name="AutoShape 21"/>
              <p:cNvSpPr>
                <a:spLocks noChangeArrowheads="1"/>
              </p:cNvSpPr>
              <p:nvPr/>
            </p:nvSpPr>
            <p:spPr bwMode="auto">
              <a:xfrm>
                <a:off x="4893" y="3049"/>
                <a:ext cx="111" cy="554"/>
              </a:xfrm>
              <a:prstGeom prst="upArrow">
                <a:avLst>
                  <a:gd name="adj1" fmla="val 49648"/>
                  <a:gd name="adj2" fmla="val 68202"/>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59" name="AutoShape 22"/>
              <p:cNvSpPr>
                <a:spLocks noChangeArrowheads="1"/>
              </p:cNvSpPr>
              <p:nvPr/>
            </p:nvSpPr>
            <p:spPr bwMode="auto">
              <a:xfrm rot="5400000">
                <a:off x="4951" y="3131"/>
                <a:ext cx="111" cy="547"/>
              </a:xfrm>
              <a:prstGeom prst="upArrow">
                <a:avLst>
                  <a:gd name="adj1" fmla="val 49648"/>
                  <a:gd name="adj2" fmla="val 53518"/>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35852" name="Text Box 24"/>
            <p:cNvSpPr txBox="1">
              <a:spLocks noChangeArrowheads="1"/>
            </p:cNvSpPr>
            <p:nvPr/>
          </p:nvSpPr>
          <p:spPr bwMode="auto">
            <a:xfrm>
              <a:off x="2313" y="2907"/>
              <a:ext cx="7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9900"/>
                  </a:solidFill>
                </a:rPr>
                <a:t>default</a:t>
              </a:r>
            </a:p>
          </p:txBody>
        </p:sp>
        <p:sp>
          <p:nvSpPr>
            <p:cNvPr id="35853" name="Line 67"/>
            <p:cNvSpPr>
              <a:spLocks noChangeShapeType="1"/>
            </p:cNvSpPr>
            <p:nvPr/>
          </p:nvSpPr>
          <p:spPr bwMode="auto">
            <a:xfrm>
              <a:off x="2285" y="3096"/>
              <a:ext cx="821"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54" name="Line 69"/>
            <p:cNvSpPr>
              <a:spLocks noChangeShapeType="1"/>
            </p:cNvSpPr>
            <p:nvPr/>
          </p:nvSpPr>
          <p:spPr bwMode="auto">
            <a:xfrm>
              <a:off x="2285" y="2886"/>
              <a:ext cx="821"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5855" name="Text Box 70"/>
            <p:cNvSpPr txBox="1">
              <a:spLocks noChangeArrowheads="1"/>
            </p:cNvSpPr>
            <p:nvPr/>
          </p:nvSpPr>
          <p:spPr bwMode="auto">
            <a:xfrm>
              <a:off x="2313" y="2704"/>
              <a:ext cx="85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9900"/>
                  </a:solidFill>
                </a:rPr>
                <a:t>if … then…</a:t>
              </a:r>
            </a:p>
          </p:txBody>
        </p:sp>
      </p:grpSp>
    </p:spTree>
    <p:extLst>
      <p:ext uri="{BB962C8B-B14F-4D97-AF65-F5344CB8AC3E}">
        <p14:creationId xmlns:p14="http://schemas.microsoft.com/office/powerpoint/2010/main" val="119977328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t>Blocking activities in the UI</a:t>
            </a:r>
          </a:p>
        </p:txBody>
      </p:sp>
      <p:pic>
        <p:nvPicPr>
          <p:cNvPr id="3686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694" y="2070497"/>
            <a:ext cx="71438" cy="57150"/>
          </a:xfrm>
          <a:prstGeom prst="rect">
            <a:avLst/>
          </a:prstGeom>
          <a:noFill/>
          <a:ln w="1270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pic>
      <p:pic>
        <p:nvPicPr>
          <p:cNvPr id="3687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729" y="1196578"/>
            <a:ext cx="735806" cy="242888"/>
          </a:xfrm>
          <a:prstGeom prst="rect">
            <a:avLst/>
          </a:prstGeom>
          <a:noFill/>
          <a:ln w="1270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pic>
      <p:sp>
        <p:nvSpPr>
          <p:cNvPr id="36871" name="AutoShape 13"/>
          <p:cNvSpPr>
            <a:spLocks noChangeArrowheads="1"/>
          </p:cNvSpPr>
          <p:nvPr/>
        </p:nvSpPr>
        <p:spPr bwMode="auto">
          <a:xfrm>
            <a:off x="5072062" y="1142227"/>
            <a:ext cx="728663" cy="35754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6872" name="Text Box 56"/>
          <p:cNvSpPr txBox="1">
            <a:spLocks noChangeArrowheads="1"/>
          </p:cNvSpPr>
          <p:nvPr/>
        </p:nvSpPr>
        <p:spPr bwMode="auto">
          <a:xfrm>
            <a:off x="1584723" y="577454"/>
            <a:ext cx="44493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650">
                <a:solidFill>
                  <a:srgbClr val="000000"/>
                </a:solidFill>
              </a:rPr>
              <a:t>Activity owner’s desktop</a:t>
            </a:r>
          </a:p>
        </p:txBody>
      </p:sp>
      <p:sp>
        <p:nvSpPr>
          <p:cNvPr id="36873" name="Text Box 56"/>
          <p:cNvSpPr txBox="1">
            <a:spLocks noChangeArrowheads="1"/>
          </p:cNvSpPr>
          <p:nvPr/>
        </p:nvSpPr>
        <p:spPr bwMode="auto">
          <a:xfrm>
            <a:off x="1584723" y="2410420"/>
            <a:ext cx="44493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650">
                <a:solidFill>
                  <a:srgbClr val="000000"/>
                </a:solidFill>
              </a:rPr>
              <a:t>Administrator’s perspective</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328" y="2760132"/>
            <a:ext cx="6249005" cy="187510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861" y="901304"/>
            <a:ext cx="5615957" cy="140232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6868" name="AutoShape 5"/>
          <p:cNvSpPr>
            <a:spLocks noChangeArrowheads="1"/>
          </p:cNvSpPr>
          <p:nvPr/>
        </p:nvSpPr>
        <p:spPr bwMode="auto">
          <a:xfrm>
            <a:off x="1568055" y="2070497"/>
            <a:ext cx="5764079" cy="18692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34290" rIns="3429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 name="AutoShape 5"/>
          <p:cNvSpPr>
            <a:spLocks noChangeArrowheads="1"/>
          </p:cNvSpPr>
          <p:nvPr/>
        </p:nvSpPr>
        <p:spPr bwMode="auto">
          <a:xfrm>
            <a:off x="2457055" y="4348029"/>
            <a:ext cx="5408480" cy="18692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34290" rIns="3429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22849488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Lesson outline</a:t>
            </a:r>
          </a:p>
        </p:txBody>
      </p:sp>
      <p:sp>
        <p:nvSpPr>
          <p:cNvPr id="37891"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Step behaviors and branches</a:t>
            </a:r>
          </a:p>
          <a:p>
            <a:pPr>
              <a:lnSpc>
                <a:spcPct val="150000"/>
              </a:lnSpc>
              <a:buFont typeface="Arial" charset="0"/>
              <a:buChar char="•"/>
            </a:pPr>
            <a:r>
              <a:rPr lang="en-US" sz="2100">
                <a:solidFill>
                  <a:srgbClr val="C0C0C0"/>
                </a:solidFill>
              </a:rPr>
              <a:t>Auto steps and go branches</a:t>
            </a:r>
          </a:p>
          <a:p>
            <a:pPr>
              <a:lnSpc>
                <a:spcPct val="150000"/>
              </a:lnSpc>
              <a:buFont typeface="Arial" charset="0"/>
              <a:buChar char="•"/>
            </a:pPr>
            <a:r>
              <a:rPr lang="en-US" sz="2100">
                <a:solidFill>
                  <a:srgbClr val="C0C0C0"/>
                </a:solidFill>
              </a:rPr>
              <a:t>Starts, outcomes, and finishes</a:t>
            </a:r>
          </a:p>
          <a:p>
            <a:pPr>
              <a:lnSpc>
                <a:spcPct val="150000"/>
              </a:lnSpc>
              <a:buFont typeface="Arial" charset="0"/>
              <a:buChar char="•"/>
            </a:pPr>
            <a:r>
              <a:rPr lang="en-US" sz="2100">
                <a:solidFill>
                  <a:srgbClr val="C0C0C0"/>
                </a:solidFill>
              </a:rPr>
              <a:t>Activity steps</a:t>
            </a:r>
          </a:p>
          <a:p>
            <a:pPr>
              <a:lnSpc>
                <a:spcPct val="150000"/>
              </a:lnSpc>
              <a:buFont typeface="Arial" charset="0"/>
              <a:buChar char="•"/>
            </a:pPr>
            <a:r>
              <a:rPr lang="en-US" sz="2100"/>
              <a:t>Timeouts</a:t>
            </a:r>
          </a:p>
          <a:p>
            <a:pPr>
              <a:lnSpc>
                <a:spcPct val="150000"/>
              </a:lnSpc>
              <a:buFont typeface="Arial" charset="0"/>
              <a:buChar char="•"/>
            </a:pPr>
            <a:r>
              <a:rPr lang="en-US" sz="2100">
                <a:solidFill>
                  <a:srgbClr val="C0C0C0"/>
                </a:solidFill>
              </a:rPr>
              <a:t>Triggers</a:t>
            </a:r>
          </a:p>
        </p:txBody>
      </p:sp>
    </p:spTree>
    <p:extLst>
      <p:ext uri="{BB962C8B-B14F-4D97-AF65-F5344CB8AC3E}">
        <p14:creationId xmlns:p14="http://schemas.microsoft.com/office/powerpoint/2010/main" val="65652446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Timeouts</a:t>
            </a:r>
          </a:p>
        </p:txBody>
      </p:sp>
      <p:sp>
        <p:nvSpPr>
          <p:cNvPr id="38915" name="Rectangle 3"/>
          <p:cNvSpPr>
            <a:spLocks noGrp="1" noChangeArrowheads="1"/>
          </p:cNvSpPr>
          <p:nvPr>
            <p:ph idx="1"/>
          </p:nvPr>
        </p:nvSpPr>
        <p:spPr>
          <a:xfrm>
            <a:off x="1532335" y="685800"/>
            <a:ext cx="3219450" cy="4114800"/>
          </a:xfrm>
        </p:spPr>
        <p:txBody>
          <a:bodyPr/>
          <a:lstStyle/>
          <a:p>
            <a:pPr>
              <a:buFont typeface="Arial" charset="0"/>
              <a:buChar char="•"/>
            </a:pPr>
            <a:r>
              <a:rPr lang="en-US"/>
              <a:t>A </a:t>
            </a:r>
            <a:r>
              <a:rPr lang="en-US" b="1"/>
              <a:t>timeout </a:t>
            </a:r>
            <a:r>
              <a:rPr lang="en-US"/>
              <a:t>is a mechanism used to automatically resume execution of a workflow that is stopped at a manual or activity step</a:t>
            </a:r>
          </a:p>
          <a:p>
            <a:pPr>
              <a:buFont typeface="Arial" charset="0"/>
              <a:buChar char="•"/>
            </a:pPr>
            <a:r>
              <a:rPr lang="en-US"/>
              <a:t>Execution resumes when the time specified on the timeout is reached</a:t>
            </a:r>
          </a:p>
          <a:p>
            <a:pPr>
              <a:buFont typeface="Arial" charset="0"/>
              <a:buChar char="•"/>
            </a:pPr>
            <a:endParaRPr lang="en-US"/>
          </a:p>
        </p:txBody>
      </p:sp>
      <p:grpSp>
        <p:nvGrpSpPr>
          <p:cNvPr id="38916" name="Group 4"/>
          <p:cNvGrpSpPr>
            <a:grpSpLocks/>
          </p:cNvGrpSpPr>
          <p:nvPr/>
        </p:nvGrpSpPr>
        <p:grpSpPr bwMode="auto">
          <a:xfrm>
            <a:off x="5033963" y="3999304"/>
            <a:ext cx="1151335" cy="233362"/>
            <a:chOff x="3268" y="3359"/>
            <a:chExt cx="967" cy="196"/>
          </a:xfrm>
        </p:grpSpPr>
        <p:sp>
          <p:nvSpPr>
            <p:cNvPr id="38985" name="Rectangle 5"/>
            <p:cNvSpPr>
              <a:spLocks noChangeArrowheads="1"/>
            </p:cNvSpPr>
            <p:nvPr/>
          </p:nvSpPr>
          <p:spPr bwMode="auto">
            <a:xfrm>
              <a:off x="3268" y="3359"/>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86" name="Rectangle 6"/>
            <p:cNvSpPr>
              <a:spLocks noChangeArrowheads="1"/>
            </p:cNvSpPr>
            <p:nvPr/>
          </p:nvSpPr>
          <p:spPr bwMode="auto">
            <a:xfrm>
              <a:off x="4049" y="3361"/>
              <a:ext cx="182" cy="194"/>
            </a:xfrm>
            <a:prstGeom prst="rect">
              <a:avLst/>
            </a:prstGeom>
            <a:solidFill>
              <a:schemeClr val="hlink"/>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87" name="Text Box 7"/>
            <p:cNvSpPr txBox="1">
              <a:spLocks noChangeArrowheads="1"/>
            </p:cNvSpPr>
            <p:nvPr/>
          </p:nvSpPr>
          <p:spPr bwMode="invGray">
            <a:xfrm>
              <a:off x="3280" y="3370"/>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Approved</a:t>
              </a:r>
            </a:p>
          </p:txBody>
        </p:sp>
      </p:grpSp>
      <p:grpSp>
        <p:nvGrpSpPr>
          <p:cNvPr id="38917" name="Group 8"/>
          <p:cNvGrpSpPr>
            <a:grpSpLocks/>
          </p:cNvGrpSpPr>
          <p:nvPr/>
        </p:nvGrpSpPr>
        <p:grpSpPr bwMode="auto">
          <a:xfrm>
            <a:off x="6432947" y="4004067"/>
            <a:ext cx="1151334" cy="233362"/>
            <a:chOff x="4443" y="3363"/>
            <a:chExt cx="967" cy="196"/>
          </a:xfrm>
        </p:grpSpPr>
        <p:sp>
          <p:nvSpPr>
            <p:cNvPr id="38982" name="Rectangle 9"/>
            <p:cNvSpPr>
              <a:spLocks noChangeArrowheads="1"/>
            </p:cNvSpPr>
            <p:nvPr/>
          </p:nvSpPr>
          <p:spPr bwMode="auto">
            <a:xfrm>
              <a:off x="4443" y="3363"/>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83" name="Rectangle 10"/>
            <p:cNvSpPr>
              <a:spLocks noChangeArrowheads="1"/>
            </p:cNvSpPr>
            <p:nvPr/>
          </p:nvSpPr>
          <p:spPr bwMode="auto">
            <a:xfrm>
              <a:off x="5224" y="3365"/>
              <a:ext cx="182" cy="194"/>
            </a:xfrm>
            <a:prstGeom prst="rect">
              <a:avLst/>
            </a:prstGeom>
            <a:solidFill>
              <a:schemeClr val="hlink"/>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84" name="Text Box 11"/>
            <p:cNvSpPr txBox="1">
              <a:spLocks noChangeArrowheads="1"/>
            </p:cNvSpPr>
            <p:nvPr/>
          </p:nvSpPr>
          <p:spPr bwMode="invGray">
            <a:xfrm>
              <a:off x="4455" y="3374"/>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Denied</a:t>
              </a:r>
            </a:p>
          </p:txBody>
        </p:sp>
      </p:grpSp>
      <p:sp>
        <p:nvSpPr>
          <p:cNvPr id="38918" name="Line 15"/>
          <p:cNvSpPr>
            <a:spLocks noChangeShapeType="1"/>
          </p:cNvSpPr>
          <p:nvPr/>
        </p:nvSpPr>
        <p:spPr bwMode="auto">
          <a:xfrm flipH="1">
            <a:off x="5220892" y="1082279"/>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19" name="Line 16"/>
          <p:cNvSpPr>
            <a:spLocks noChangeShapeType="1"/>
          </p:cNvSpPr>
          <p:nvPr/>
        </p:nvSpPr>
        <p:spPr bwMode="auto">
          <a:xfrm>
            <a:off x="5228035" y="1082279"/>
            <a:ext cx="0" cy="421481"/>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20" name="Line 17"/>
          <p:cNvSpPr>
            <a:spLocks noChangeShapeType="1"/>
          </p:cNvSpPr>
          <p:nvPr/>
        </p:nvSpPr>
        <p:spPr bwMode="auto">
          <a:xfrm>
            <a:off x="6847285" y="1077516"/>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21" name="Line 18"/>
          <p:cNvSpPr>
            <a:spLocks noChangeShapeType="1"/>
          </p:cNvSpPr>
          <p:nvPr/>
        </p:nvSpPr>
        <p:spPr bwMode="auto">
          <a:xfrm flipH="1">
            <a:off x="7325916" y="1070373"/>
            <a:ext cx="0" cy="140731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22" name="Line 19"/>
          <p:cNvSpPr>
            <a:spLocks noChangeShapeType="1"/>
          </p:cNvSpPr>
          <p:nvPr/>
        </p:nvSpPr>
        <p:spPr bwMode="auto">
          <a:xfrm flipH="1">
            <a:off x="6848475" y="2478881"/>
            <a:ext cx="477441"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23" name="Line 21"/>
          <p:cNvSpPr>
            <a:spLocks noChangeShapeType="1"/>
          </p:cNvSpPr>
          <p:nvPr/>
        </p:nvSpPr>
        <p:spPr bwMode="auto">
          <a:xfrm flipH="1">
            <a:off x="5230417" y="3339704"/>
            <a:ext cx="467915"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24" name="Line 22"/>
          <p:cNvSpPr>
            <a:spLocks noChangeShapeType="1"/>
          </p:cNvSpPr>
          <p:nvPr/>
        </p:nvSpPr>
        <p:spPr bwMode="auto">
          <a:xfrm>
            <a:off x="5230416" y="3339703"/>
            <a:ext cx="0" cy="49053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25" name="Line 23"/>
          <p:cNvSpPr>
            <a:spLocks noChangeShapeType="1"/>
          </p:cNvSpPr>
          <p:nvPr/>
        </p:nvSpPr>
        <p:spPr bwMode="auto">
          <a:xfrm>
            <a:off x="6856810" y="3334941"/>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26" name="Line 24"/>
          <p:cNvSpPr>
            <a:spLocks noChangeShapeType="1"/>
          </p:cNvSpPr>
          <p:nvPr/>
        </p:nvSpPr>
        <p:spPr bwMode="auto">
          <a:xfrm flipH="1">
            <a:off x="7335441" y="3334942"/>
            <a:ext cx="0" cy="50601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27" name="Line 25"/>
          <p:cNvSpPr>
            <a:spLocks noChangeShapeType="1"/>
          </p:cNvSpPr>
          <p:nvPr/>
        </p:nvSpPr>
        <p:spPr bwMode="auto">
          <a:xfrm>
            <a:off x="5597129" y="4350544"/>
            <a:ext cx="397669" cy="420291"/>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28" name="Line 26"/>
          <p:cNvSpPr>
            <a:spLocks noChangeShapeType="1"/>
          </p:cNvSpPr>
          <p:nvPr/>
        </p:nvSpPr>
        <p:spPr bwMode="auto">
          <a:xfrm flipH="1">
            <a:off x="6598444" y="4339829"/>
            <a:ext cx="482204" cy="439340"/>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8929" name="Group 27"/>
          <p:cNvGrpSpPr>
            <a:grpSpLocks/>
          </p:cNvGrpSpPr>
          <p:nvPr/>
        </p:nvGrpSpPr>
        <p:grpSpPr bwMode="auto">
          <a:xfrm>
            <a:off x="5993606" y="4269585"/>
            <a:ext cx="623888" cy="579835"/>
            <a:chOff x="4074" y="3586"/>
            <a:chExt cx="524" cy="487"/>
          </a:xfrm>
        </p:grpSpPr>
        <p:grpSp>
          <p:nvGrpSpPr>
            <p:cNvPr id="38977" name="Group 28"/>
            <p:cNvGrpSpPr>
              <a:grpSpLocks/>
            </p:cNvGrpSpPr>
            <p:nvPr/>
          </p:nvGrpSpPr>
          <p:grpSpPr bwMode="auto">
            <a:xfrm>
              <a:off x="4074" y="3586"/>
              <a:ext cx="524" cy="487"/>
              <a:chOff x="4074" y="3586"/>
              <a:chExt cx="524" cy="487"/>
            </a:xfrm>
          </p:grpSpPr>
          <p:sp>
            <p:nvSpPr>
              <p:cNvPr id="38979" name="Rectangle 29"/>
              <p:cNvSpPr>
                <a:spLocks noChangeArrowheads="1"/>
              </p:cNvSpPr>
              <p:nvPr/>
            </p:nvSpPr>
            <p:spPr bwMode="auto">
              <a:xfrm>
                <a:off x="4074" y="3879"/>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80" name="AutoShape 30"/>
              <p:cNvSpPr>
                <a:spLocks noChangeArrowheads="1"/>
              </p:cNvSpPr>
              <p:nvPr/>
            </p:nvSpPr>
            <p:spPr bwMode="auto">
              <a:xfrm>
                <a:off x="4210" y="3586"/>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81" name="Rectangle 31"/>
              <p:cNvSpPr>
                <a:spLocks noChangeArrowheads="1"/>
              </p:cNvSpPr>
              <p:nvPr/>
            </p:nvSpPr>
            <p:spPr bwMode="auto">
              <a:xfrm>
                <a:off x="4278" y="375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38978" name="Text Box 32"/>
            <p:cNvSpPr txBox="1">
              <a:spLocks noChangeArrowheads="1"/>
            </p:cNvSpPr>
            <p:nvPr/>
          </p:nvSpPr>
          <p:spPr bwMode="invGray">
            <a:xfrm>
              <a:off x="4130" y="3894"/>
              <a:ext cx="4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Finish</a:t>
              </a:r>
            </a:p>
          </p:txBody>
        </p:sp>
      </p:grpSp>
      <p:grpSp>
        <p:nvGrpSpPr>
          <p:cNvPr id="38930" name="Group 33"/>
          <p:cNvGrpSpPr>
            <a:grpSpLocks/>
          </p:cNvGrpSpPr>
          <p:nvPr/>
        </p:nvGrpSpPr>
        <p:grpSpPr bwMode="auto">
          <a:xfrm>
            <a:off x="5995987" y="192881"/>
            <a:ext cx="623888" cy="623888"/>
            <a:chOff x="4076" y="162"/>
            <a:chExt cx="524" cy="524"/>
          </a:xfrm>
        </p:grpSpPr>
        <p:grpSp>
          <p:nvGrpSpPr>
            <p:cNvPr id="38972" name="Group 34"/>
            <p:cNvGrpSpPr>
              <a:grpSpLocks/>
            </p:cNvGrpSpPr>
            <p:nvPr/>
          </p:nvGrpSpPr>
          <p:grpSpPr bwMode="auto">
            <a:xfrm>
              <a:off x="4076" y="165"/>
              <a:ext cx="524" cy="521"/>
              <a:chOff x="4076" y="165"/>
              <a:chExt cx="524" cy="521"/>
            </a:xfrm>
          </p:grpSpPr>
          <p:sp>
            <p:nvSpPr>
              <p:cNvPr id="38974" name="Rectangle 35"/>
              <p:cNvSpPr>
                <a:spLocks noChangeArrowheads="1"/>
              </p:cNvSpPr>
              <p:nvPr/>
            </p:nvSpPr>
            <p:spPr bwMode="auto">
              <a:xfrm>
                <a:off x="4076" y="165"/>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75" name="AutoShape 36"/>
              <p:cNvSpPr>
                <a:spLocks noChangeArrowheads="1"/>
              </p:cNvSpPr>
              <p:nvPr/>
            </p:nvSpPr>
            <p:spPr bwMode="auto">
              <a:xfrm>
                <a:off x="4212" y="421"/>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76" name="Rectangle 37"/>
              <p:cNvSpPr>
                <a:spLocks noChangeArrowheads="1"/>
              </p:cNvSpPr>
              <p:nvPr/>
            </p:nvSpPr>
            <p:spPr bwMode="auto">
              <a:xfrm>
                <a:off x="4280" y="31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38973" name="Text Box 38"/>
            <p:cNvSpPr txBox="1">
              <a:spLocks noChangeArrowheads="1"/>
            </p:cNvSpPr>
            <p:nvPr/>
          </p:nvSpPr>
          <p:spPr bwMode="auto">
            <a:xfrm>
              <a:off x="4118" y="162"/>
              <a:ext cx="427" cy="174"/>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Start</a:t>
              </a:r>
            </a:p>
          </p:txBody>
        </p:sp>
      </p:grpSp>
      <p:sp>
        <p:nvSpPr>
          <p:cNvPr id="38931" name="Rectangle 39"/>
          <p:cNvSpPr>
            <a:spLocks noChangeArrowheads="1"/>
          </p:cNvSpPr>
          <p:nvPr/>
        </p:nvSpPr>
        <p:spPr bwMode="auto">
          <a:xfrm>
            <a:off x="5689997" y="3332039"/>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32" name="Rectangle 40"/>
          <p:cNvSpPr>
            <a:spLocks noChangeArrowheads="1"/>
          </p:cNvSpPr>
          <p:nvPr/>
        </p:nvSpPr>
        <p:spPr bwMode="auto">
          <a:xfrm>
            <a:off x="5689998" y="3332039"/>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8933" name="Group 41"/>
          <p:cNvGrpSpPr>
            <a:grpSpLocks/>
          </p:cNvGrpSpPr>
          <p:nvPr/>
        </p:nvGrpSpPr>
        <p:grpSpPr bwMode="auto">
          <a:xfrm>
            <a:off x="5774844" y="3245694"/>
            <a:ext cx="190627" cy="390506"/>
            <a:chOff x="2581" y="2169"/>
            <a:chExt cx="484" cy="990"/>
          </a:xfrm>
        </p:grpSpPr>
        <p:sp>
          <p:nvSpPr>
            <p:cNvPr id="38970" name="Freeform 42"/>
            <p:cNvSpPr>
              <a:spLocks/>
            </p:cNvSpPr>
            <p:nvPr/>
          </p:nvSpPr>
          <p:spPr bwMode="auto">
            <a:xfrm>
              <a:off x="2816" y="2574"/>
              <a:ext cx="0" cy="585"/>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chemeClr val="hlink"/>
            </a:solidFill>
            <a:ln w="19050">
              <a:solidFill>
                <a:srgbClr val="80808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71" name="Oval 43"/>
            <p:cNvSpPr>
              <a:spLocks noChangeArrowheads="1"/>
            </p:cNvSpPr>
            <p:nvPr/>
          </p:nvSpPr>
          <p:spPr bwMode="auto">
            <a:xfrm>
              <a:off x="2581" y="2169"/>
              <a:ext cx="484" cy="823"/>
            </a:xfrm>
            <a:prstGeom prst="ellipse">
              <a:avLst/>
            </a:prstGeom>
            <a:solidFill>
              <a:schemeClr val="hlink"/>
            </a:solidFill>
            <a:ln w="19050" algn="ctr">
              <a:solidFill>
                <a:srgbClr val="808080"/>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38934" name="Text Box 44"/>
          <p:cNvSpPr txBox="1">
            <a:spLocks noChangeArrowheads="1"/>
          </p:cNvSpPr>
          <p:nvPr/>
        </p:nvSpPr>
        <p:spPr bwMode="invGray">
          <a:xfrm>
            <a:off x="6068616" y="3240881"/>
            <a:ext cx="75961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Acct Rep</a:t>
            </a:r>
            <a:br>
              <a:rPr lang="en-US" sz="1350">
                <a:solidFill>
                  <a:srgbClr val="C0C0C0"/>
                </a:solidFill>
              </a:rPr>
            </a:br>
            <a:r>
              <a:rPr lang="en-US" sz="1350">
                <a:solidFill>
                  <a:srgbClr val="C0C0C0"/>
                </a:solidFill>
              </a:rPr>
              <a:t>Approval</a:t>
            </a:r>
          </a:p>
        </p:txBody>
      </p:sp>
      <p:grpSp>
        <p:nvGrpSpPr>
          <p:cNvPr id="38935" name="Group 45"/>
          <p:cNvGrpSpPr>
            <a:grpSpLocks/>
          </p:cNvGrpSpPr>
          <p:nvPr/>
        </p:nvGrpSpPr>
        <p:grpSpPr bwMode="auto">
          <a:xfrm>
            <a:off x="5699522" y="2233616"/>
            <a:ext cx="1151334" cy="446485"/>
            <a:chOff x="3898" y="1932"/>
            <a:chExt cx="967" cy="375"/>
          </a:xfrm>
        </p:grpSpPr>
        <p:sp>
          <p:nvSpPr>
            <p:cNvPr id="38963" name="Rectangle 46"/>
            <p:cNvSpPr>
              <a:spLocks noChangeArrowheads="1"/>
            </p:cNvSpPr>
            <p:nvPr/>
          </p:nvSpPr>
          <p:spPr bwMode="auto">
            <a:xfrm>
              <a:off x="3898" y="2034"/>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64" name="Rectangle 47"/>
            <p:cNvSpPr>
              <a:spLocks noChangeArrowheads="1"/>
            </p:cNvSpPr>
            <p:nvPr/>
          </p:nvSpPr>
          <p:spPr bwMode="auto">
            <a:xfrm>
              <a:off x="3898" y="2034"/>
              <a:ext cx="298" cy="194"/>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8965" name="Group 48"/>
            <p:cNvGrpSpPr>
              <a:grpSpLocks/>
            </p:cNvGrpSpPr>
            <p:nvPr/>
          </p:nvGrpSpPr>
          <p:grpSpPr bwMode="auto">
            <a:xfrm>
              <a:off x="4189" y="1932"/>
              <a:ext cx="1" cy="375"/>
              <a:chOff x="920" y="2539"/>
              <a:chExt cx="1" cy="446"/>
            </a:xfrm>
          </p:grpSpPr>
          <p:sp>
            <p:nvSpPr>
              <p:cNvPr id="38967" name="Freeform 49"/>
              <p:cNvSpPr>
                <a:spLocks/>
              </p:cNvSpPr>
              <p:nvPr/>
            </p:nvSpPr>
            <p:spPr bwMode="auto">
              <a:xfrm>
                <a:off x="921" y="2646"/>
                <a:ext cx="0" cy="230"/>
              </a:xfrm>
              <a:custGeom>
                <a:avLst/>
                <a:gdLst>
                  <a:gd name="T0" fmla="*/ 3 w 245"/>
                  <a:gd name="T1" fmla="*/ 6 h 356"/>
                  <a:gd name="T2" fmla="*/ 3 w 245"/>
                  <a:gd name="T3" fmla="*/ 16 h 356"/>
                  <a:gd name="T4" fmla="*/ 8 w 245"/>
                  <a:gd name="T5" fmla="*/ 25 h 356"/>
                  <a:gd name="T6" fmla="*/ 18 w 245"/>
                  <a:gd name="T7" fmla="*/ 30 h 356"/>
                  <a:gd name="T8" fmla="*/ 22 w 245"/>
                  <a:gd name="T9" fmla="*/ 34 h 356"/>
                  <a:gd name="T10" fmla="*/ 26 w 245"/>
                  <a:gd name="T11" fmla="*/ 40 h 356"/>
                  <a:gd name="T12" fmla="*/ 28 w 245"/>
                  <a:gd name="T13" fmla="*/ 49 h 356"/>
                  <a:gd name="T14" fmla="*/ 26 w 245"/>
                  <a:gd name="T15" fmla="*/ 57 h 356"/>
                  <a:gd name="T16" fmla="*/ 21 w 245"/>
                  <a:gd name="T17" fmla="*/ 66 h 356"/>
                  <a:gd name="T18" fmla="*/ 11 w 245"/>
                  <a:gd name="T19" fmla="*/ 73 h 356"/>
                  <a:gd name="T20" fmla="*/ 5 w 245"/>
                  <a:gd name="T21" fmla="*/ 79 h 356"/>
                  <a:gd name="T22" fmla="*/ 3 w 245"/>
                  <a:gd name="T23" fmla="*/ 85 h 356"/>
                  <a:gd name="T24" fmla="*/ 3 w 245"/>
                  <a:gd name="T25" fmla="*/ 93 h 356"/>
                  <a:gd name="T26" fmla="*/ 5 w 245"/>
                  <a:gd name="T27" fmla="*/ 95 h 356"/>
                  <a:gd name="T28" fmla="*/ 34 w 245"/>
                  <a:gd name="T29" fmla="*/ 97 h 356"/>
                  <a:gd name="T30" fmla="*/ 61 w 245"/>
                  <a:gd name="T31" fmla="*/ 95 h 356"/>
                  <a:gd name="T32" fmla="*/ 63 w 245"/>
                  <a:gd name="T33" fmla="*/ 88 h 356"/>
                  <a:gd name="T34" fmla="*/ 61 w 245"/>
                  <a:gd name="T35" fmla="*/ 80 h 356"/>
                  <a:gd name="T36" fmla="*/ 55 w 245"/>
                  <a:gd name="T37" fmla="*/ 75 h 356"/>
                  <a:gd name="T38" fmla="*/ 51 w 245"/>
                  <a:gd name="T39" fmla="*/ 72 h 356"/>
                  <a:gd name="T40" fmla="*/ 44 w 245"/>
                  <a:gd name="T41" fmla="*/ 66 h 356"/>
                  <a:gd name="T42" fmla="*/ 39 w 245"/>
                  <a:gd name="T43" fmla="*/ 59 h 356"/>
                  <a:gd name="T44" fmla="*/ 38 w 245"/>
                  <a:gd name="T45" fmla="*/ 53 h 356"/>
                  <a:gd name="T46" fmla="*/ 38 w 245"/>
                  <a:gd name="T47" fmla="*/ 45 h 356"/>
                  <a:gd name="T48" fmla="*/ 41 w 245"/>
                  <a:gd name="T49" fmla="*/ 38 h 356"/>
                  <a:gd name="T50" fmla="*/ 48 w 245"/>
                  <a:gd name="T51" fmla="*/ 30 h 356"/>
                  <a:gd name="T52" fmla="*/ 57 w 245"/>
                  <a:gd name="T53" fmla="*/ 25 h 356"/>
                  <a:gd name="T54" fmla="*/ 63 w 245"/>
                  <a:gd name="T55" fmla="*/ 16 h 356"/>
                  <a:gd name="T56" fmla="*/ 63 w 245"/>
                  <a:gd name="T57" fmla="*/ 6 h 356"/>
                  <a:gd name="T58" fmla="*/ 55 w 245"/>
                  <a:gd name="T59" fmla="*/ 3 h 356"/>
                  <a:gd name="T60" fmla="*/ 32 w 245"/>
                  <a:gd name="T61" fmla="*/ 0 h 356"/>
                  <a:gd name="T62" fmla="*/ 10 w 245"/>
                  <a:gd name="T63" fmla="*/ 2 h 356"/>
                  <a:gd name="T64" fmla="*/ 3 w 245"/>
                  <a:gd name="T65" fmla="*/ 6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68" name="Rectangle 50"/>
              <p:cNvSpPr>
                <a:spLocks noChangeArrowheads="1"/>
              </p:cNvSpPr>
              <p:nvPr/>
            </p:nvSpPr>
            <p:spPr bwMode="auto">
              <a:xfrm>
                <a:off x="920" y="2539"/>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69" name="Rectangle 51"/>
              <p:cNvSpPr>
                <a:spLocks noChangeArrowheads="1"/>
              </p:cNvSpPr>
              <p:nvPr/>
            </p:nvSpPr>
            <p:spPr bwMode="auto">
              <a:xfrm>
                <a:off x="920" y="2755"/>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38966" name="Text Box 52"/>
            <p:cNvSpPr txBox="1">
              <a:spLocks noChangeArrowheads="1"/>
            </p:cNvSpPr>
            <p:nvPr/>
          </p:nvSpPr>
          <p:spPr bwMode="invGray">
            <a:xfrm>
              <a:off x="4263" y="1957"/>
              <a:ext cx="55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Get </a:t>
              </a:r>
              <a:br>
                <a:rPr lang="en-US" sz="1350">
                  <a:solidFill>
                    <a:srgbClr val="000000"/>
                  </a:solidFill>
                </a:rPr>
              </a:br>
              <a:r>
                <a:rPr lang="en-US" sz="1350">
                  <a:solidFill>
                    <a:srgbClr val="000000"/>
                  </a:solidFill>
                </a:rPr>
                <a:t>History</a:t>
              </a:r>
            </a:p>
          </p:txBody>
        </p:sp>
      </p:grpSp>
      <p:sp>
        <p:nvSpPr>
          <p:cNvPr id="38936" name="Line 53"/>
          <p:cNvSpPr>
            <a:spLocks noChangeShapeType="1"/>
          </p:cNvSpPr>
          <p:nvPr/>
        </p:nvSpPr>
        <p:spPr bwMode="auto">
          <a:xfrm>
            <a:off x="5225654" y="2050257"/>
            <a:ext cx="0" cy="440531"/>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37" name="Line 54"/>
          <p:cNvSpPr>
            <a:spLocks noChangeShapeType="1"/>
          </p:cNvSpPr>
          <p:nvPr/>
        </p:nvSpPr>
        <p:spPr bwMode="auto">
          <a:xfrm>
            <a:off x="5225653" y="2486025"/>
            <a:ext cx="470297"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2034" name="Oval 56"/>
          <p:cNvSpPr>
            <a:spLocks noChangeArrowheads="1"/>
          </p:cNvSpPr>
          <p:nvPr/>
        </p:nvSpPr>
        <p:spPr bwMode="auto">
          <a:xfrm>
            <a:off x="5214893" y="2107034"/>
            <a:ext cx="90" cy="324594"/>
          </a:xfrm>
          <a:prstGeom prst="ellipse">
            <a:avLst/>
          </a:prstGeom>
          <a:solidFill>
            <a:schemeClr val="tx1"/>
          </a:solidFill>
          <a:ln w="28575" algn="ctr">
            <a:solidFill>
              <a:schemeClr val="tx1">
                <a:lumMod val="75000"/>
              </a:schemeClr>
            </a:solidFill>
            <a:round/>
            <a:headEnd/>
            <a:tailEnd/>
          </a:ln>
        </p:spPr>
        <p:txBody>
          <a:bodyPr wrap="none" lIns="0" tIns="0" rIns="0" bIns="0" anchor="ctr">
            <a:spAutoFit/>
          </a:bodyP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42035" name="Freeform 57"/>
          <p:cNvSpPr>
            <a:spLocks/>
          </p:cNvSpPr>
          <p:nvPr/>
        </p:nvSpPr>
        <p:spPr bwMode="auto">
          <a:xfrm>
            <a:off x="5123260" y="2159869"/>
            <a:ext cx="192881" cy="230832"/>
          </a:xfrm>
          <a:custGeom>
            <a:avLst/>
            <a:gdLst>
              <a:gd name="T0" fmla="*/ 242 w 348"/>
              <a:gd name="T1" fmla="*/ 0 h 434"/>
              <a:gd name="T2" fmla="*/ 7 w 348"/>
              <a:gd name="T3" fmla="*/ 214 h 434"/>
              <a:gd name="T4" fmla="*/ 128 w 348"/>
              <a:gd name="T5" fmla="*/ 214 h 434"/>
              <a:gd name="T6" fmla="*/ 0 w 348"/>
              <a:gd name="T7" fmla="*/ 434 h 434"/>
              <a:gd name="T8" fmla="*/ 348 w 348"/>
              <a:gd name="T9" fmla="*/ 150 h 434"/>
              <a:gd name="T10" fmla="*/ 178 w 348"/>
              <a:gd name="T11" fmla="*/ 150 h 434"/>
              <a:gd name="T12" fmla="*/ 242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tx1">
              <a:lumMod val="95000"/>
            </a:schemeClr>
          </a:solidFill>
          <a:ln w="19050">
            <a:solidFill>
              <a:schemeClr val="tx1">
                <a:lumMod val="75000"/>
              </a:schemeClr>
            </a:solidFill>
            <a:round/>
            <a:headEnd/>
            <a:tailEnd/>
          </a:ln>
        </p:spPr>
        <p:txBody>
          <a:bodyPr lIns="0" tIns="0" rIns="0" bIns="0" anchor="ctr">
            <a:spAutoFit/>
          </a:bodyP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grpSp>
        <p:nvGrpSpPr>
          <p:cNvPr id="38940" name="Group 58"/>
          <p:cNvGrpSpPr>
            <a:grpSpLocks/>
          </p:cNvGrpSpPr>
          <p:nvPr/>
        </p:nvGrpSpPr>
        <p:grpSpPr bwMode="auto">
          <a:xfrm>
            <a:off x="5703094" y="873919"/>
            <a:ext cx="1152525" cy="458392"/>
            <a:chOff x="3830" y="734"/>
            <a:chExt cx="968" cy="385"/>
          </a:xfrm>
        </p:grpSpPr>
        <p:sp>
          <p:nvSpPr>
            <p:cNvPr id="38959" name="Rectangle 59"/>
            <p:cNvSpPr>
              <a:spLocks noChangeArrowheads="1"/>
            </p:cNvSpPr>
            <p:nvPr/>
          </p:nvSpPr>
          <p:spPr bwMode="auto">
            <a:xfrm>
              <a:off x="3830" y="830"/>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60" name="Rectangle 60"/>
            <p:cNvSpPr>
              <a:spLocks noChangeArrowheads="1"/>
            </p:cNvSpPr>
            <p:nvPr/>
          </p:nvSpPr>
          <p:spPr bwMode="auto">
            <a:xfrm>
              <a:off x="3830" y="830"/>
              <a:ext cx="298"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61" name="AutoShape 61"/>
            <p:cNvSpPr>
              <a:spLocks noChangeArrowheads="1"/>
            </p:cNvSpPr>
            <p:nvPr/>
          </p:nvSpPr>
          <p:spPr bwMode="auto">
            <a:xfrm>
              <a:off x="3898" y="734"/>
              <a:ext cx="168" cy="385"/>
            </a:xfrm>
            <a:prstGeom prst="rightArrow">
              <a:avLst>
                <a:gd name="adj1" fmla="val 50000"/>
                <a:gd name="adj2" fmla="val 55134"/>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62" name="Text Box 62"/>
            <p:cNvSpPr txBox="1">
              <a:spLocks noChangeArrowheads="1"/>
            </p:cNvSpPr>
            <p:nvPr/>
          </p:nvSpPr>
          <p:spPr bwMode="invGray">
            <a:xfrm>
              <a:off x="4131" y="754"/>
              <a:ext cx="6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Qualify</a:t>
              </a:r>
              <a:br>
                <a:rPr lang="en-US" sz="1350">
                  <a:solidFill>
                    <a:srgbClr val="C0C0C0"/>
                  </a:solidFill>
                </a:rPr>
              </a:br>
              <a:r>
                <a:rPr lang="en-US" sz="1350">
                  <a:solidFill>
                    <a:srgbClr val="C0C0C0"/>
                  </a:solidFill>
                </a:rPr>
                <a:t>Account</a:t>
              </a:r>
            </a:p>
          </p:txBody>
        </p:sp>
      </p:grpSp>
      <p:sp>
        <p:nvSpPr>
          <p:cNvPr id="38941" name="Line 63"/>
          <p:cNvSpPr>
            <a:spLocks noChangeShapeType="1"/>
          </p:cNvSpPr>
          <p:nvPr/>
        </p:nvSpPr>
        <p:spPr bwMode="auto">
          <a:xfrm>
            <a:off x="6307931" y="2759869"/>
            <a:ext cx="0" cy="397669"/>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8942" name="Group 84"/>
          <p:cNvGrpSpPr>
            <a:grpSpLocks/>
          </p:cNvGrpSpPr>
          <p:nvPr/>
        </p:nvGrpSpPr>
        <p:grpSpPr bwMode="auto">
          <a:xfrm>
            <a:off x="4733925" y="1564060"/>
            <a:ext cx="1151335" cy="460304"/>
            <a:chOff x="6065838" y="3010921"/>
            <a:chExt cx="1535112" cy="613738"/>
          </a:xfrm>
        </p:grpSpPr>
        <p:sp>
          <p:nvSpPr>
            <p:cNvPr id="38952" name="Rectangle 70"/>
            <p:cNvSpPr>
              <a:spLocks noChangeArrowheads="1"/>
            </p:cNvSpPr>
            <p:nvPr/>
          </p:nvSpPr>
          <p:spPr bwMode="auto">
            <a:xfrm>
              <a:off x="6065838" y="3164779"/>
              <a:ext cx="1535112" cy="307776"/>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53" name="Rectangle 71"/>
            <p:cNvSpPr>
              <a:spLocks noChangeArrowheads="1"/>
            </p:cNvSpPr>
            <p:nvPr/>
          </p:nvSpPr>
          <p:spPr bwMode="auto">
            <a:xfrm>
              <a:off x="6065838" y="3164779"/>
              <a:ext cx="473076" cy="307776"/>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38954" name="Group 72"/>
            <p:cNvGrpSpPr>
              <a:grpSpLocks/>
            </p:cNvGrpSpPr>
            <p:nvPr/>
          </p:nvGrpSpPr>
          <p:grpSpPr bwMode="auto">
            <a:xfrm>
              <a:off x="6301954" y="3010921"/>
              <a:ext cx="1416" cy="613738"/>
              <a:chOff x="1282" y="1224"/>
              <a:chExt cx="1" cy="433"/>
            </a:xfrm>
          </p:grpSpPr>
          <p:sp>
            <p:nvSpPr>
              <p:cNvPr id="38956" name="Freeform 73"/>
              <p:cNvSpPr>
                <a:spLocks/>
              </p:cNvSpPr>
              <p:nvPr/>
            </p:nvSpPr>
            <p:spPr bwMode="auto">
              <a:xfrm>
                <a:off x="1283" y="1331"/>
                <a:ext cx="0" cy="217"/>
              </a:xfrm>
              <a:custGeom>
                <a:avLst/>
                <a:gdLst>
                  <a:gd name="T0" fmla="*/ 3 w 245"/>
                  <a:gd name="T1" fmla="*/ 6 h 356"/>
                  <a:gd name="T2" fmla="*/ 3 w 245"/>
                  <a:gd name="T3" fmla="*/ 16 h 356"/>
                  <a:gd name="T4" fmla="*/ 8 w 245"/>
                  <a:gd name="T5" fmla="*/ 25 h 356"/>
                  <a:gd name="T6" fmla="*/ 18 w 245"/>
                  <a:gd name="T7" fmla="*/ 30 h 356"/>
                  <a:gd name="T8" fmla="*/ 22 w 245"/>
                  <a:gd name="T9" fmla="*/ 34 h 356"/>
                  <a:gd name="T10" fmla="*/ 26 w 245"/>
                  <a:gd name="T11" fmla="*/ 40 h 356"/>
                  <a:gd name="T12" fmla="*/ 28 w 245"/>
                  <a:gd name="T13" fmla="*/ 49 h 356"/>
                  <a:gd name="T14" fmla="*/ 26 w 245"/>
                  <a:gd name="T15" fmla="*/ 57 h 356"/>
                  <a:gd name="T16" fmla="*/ 21 w 245"/>
                  <a:gd name="T17" fmla="*/ 66 h 356"/>
                  <a:gd name="T18" fmla="*/ 11 w 245"/>
                  <a:gd name="T19" fmla="*/ 73 h 356"/>
                  <a:gd name="T20" fmla="*/ 5 w 245"/>
                  <a:gd name="T21" fmla="*/ 79 h 356"/>
                  <a:gd name="T22" fmla="*/ 3 w 245"/>
                  <a:gd name="T23" fmla="*/ 85 h 356"/>
                  <a:gd name="T24" fmla="*/ 3 w 245"/>
                  <a:gd name="T25" fmla="*/ 93 h 356"/>
                  <a:gd name="T26" fmla="*/ 5 w 245"/>
                  <a:gd name="T27" fmla="*/ 95 h 356"/>
                  <a:gd name="T28" fmla="*/ 34 w 245"/>
                  <a:gd name="T29" fmla="*/ 97 h 356"/>
                  <a:gd name="T30" fmla="*/ 61 w 245"/>
                  <a:gd name="T31" fmla="*/ 95 h 356"/>
                  <a:gd name="T32" fmla="*/ 63 w 245"/>
                  <a:gd name="T33" fmla="*/ 88 h 356"/>
                  <a:gd name="T34" fmla="*/ 61 w 245"/>
                  <a:gd name="T35" fmla="*/ 80 h 356"/>
                  <a:gd name="T36" fmla="*/ 55 w 245"/>
                  <a:gd name="T37" fmla="*/ 75 h 356"/>
                  <a:gd name="T38" fmla="*/ 51 w 245"/>
                  <a:gd name="T39" fmla="*/ 72 h 356"/>
                  <a:gd name="T40" fmla="*/ 44 w 245"/>
                  <a:gd name="T41" fmla="*/ 66 h 356"/>
                  <a:gd name="T42" fmla="*/ 39 w 245"/>
                  <a:gd name="T43" fmla="*/ 59 h 356"/>
                  <a:gd name="T44" fmla="*/ 38 w 245"/>
                  <a:gd name="T45" fmla="*/ 53 h 356"/>
                  <a:gd name="T46" fmla="*/ 38 w 245"/>
                  <a:gd name="T47" fmla="*/ 45 h 356"/>
                  <a:gd name="T48" fmla="*/ 41 w 245"/>
                  <a:gd name="T49" fmla="*/ 38 h 356"/>
                  <a:gd name="T50" fmla="*/ 48 w 245"/>
                  <a:gd name="T51" fmla="*/ 30 h 356"/>
                  <a:gd name="T52" fmla="*/ 57 w 245"/>
                  <a:gd name="T53" fmla="*/ 25 h 356"/>
                  <a:gd name="T54" fmla="*/ 63 w 245"/>
                  <a:gd name="T55" fmla="*/ 16 h 356"/>
                  <a:gd name="T56" fmla="*/ 63 w 245"/>
                  <a:gd name="T57" fmla="*/ 6 h 356"/>
                  <a:gd name="T58" fmla="*/ 55 w 245"/>
                  <a:gd name="T59" fmla="*/ 3 h 356"/>
                  <a:gd name="T60" fmla="*/ 32 w 245"/>
                  <a:gd name="T61" fmla="*/ 0 h 356"/>
                  <a:gd name="T62" fmla="*/ 10 w 245"/>
                  <a:gd name="T63" fmla="*/ 2 h 356"/>
                  <a:gd name="T64" fmla="*/ 3 w 245"/>
                  <a:gd name="T65" fmla="*/ 6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57" name="Rectangle 74"/>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58" name="Rectangle 75"/>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38955" name="Text Box 76"/>
            <p:cNvSpPr txBox="1">
              <a:spLocks noChangeArrowheads="1"/>
            </p:cNvSpPr>
            <p:nvPr/>
          </p:nvSpPr>
          <p:spPr bwMode="invGray">
            <a:xfrm>
              <a:off x="6588126" y="3043238"/>
              <a:ext cx="955675"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Manual</a:t>
              </a:r>
              <a:br>
                <a:rPr lang="en-US" sz="1350">
                  <a:solidFill>
                    <a:srgbClr val="C0C0C0"/>
                  </a:solidFill>
                </a:rPr>
              </a:br>
              <a:r>
                <a:rPr lang="en-US" sz="1350">
                  <a:solidFill>
                    <a:srgbClr val="C0C0C0"/>
                  </a:solidFill>
                </a:rPr>
                <a:t>Review</a:t>
              </a:r>
            </a:p>
          </p:txBody>
        </p:sp>
      </p:grpSp>
      <p:sp>
        <p:nvSpPr>
          <p:cNvPr id="38943" name="Text Box 12"/>
          <p:cNvSpPr txBox="1">
            <a:spLocks noChangeArrowheads="1"/>
          </p:cNvSpPr>
          <p:nvPr/>
        </p:nvSpPr>
        <p:spPr bwMode="auto">
          <a:xfrm>
            <a:off x="6987779" y="1141810"/>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38944" name="Text Box 13"/>
          <p:cNvSpPr txBox="1">
            <a:spLocks noChangeArrowheads="1"/>
          </p:cNvSpPr>
          <p:nvPr/>
        </p:nvSpPr>
        <p:spPr bwMode="auto">
          <a:xfrm>
            <a:off x="6987779" y="3399235"/>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38945" name="Text Box 14"/>
          <p:cNvSpPr txBox="1">
            <a:spLocks noChangeArrowheads="1"/>
          </p:cNvSpPr>
          <p:nvPr/>
        </p:nvSpPr>
        <p:spPr bwMode="auto">
          <a:xfrm>
            <a:off x="4825604" y="1141810"/>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
        <p:nvSpPr>
          <p:cNvPr id="38946" name="Text Box 20"/>
          <p:cNvSpPr txBox="1">
            <a:spLocks noChangeArrowheads="1"/>
          </p:cNvSpPr>
          <p:nvPr/>
        </p:nvSpPr>
        <p:spPr bwMode="auto">
          <a:xfrm>
            <a:off x="4827985" y="3399235"/>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grpSp>
        <p:nvGrpSpPr>
          <p:cNvPr id="38947" name="Group 70"/>
          <p:cNvGrpSpPr>
            <a:grpSpLocks/>
          </p:cNvGrpSpPr>
          <p:nvPr/>
        </p:nvGrpSpPr>
        <p:grpSpPr bwMode="auto">
          <a:xfrm>
            <a:off x="6407929" y="2783021"/>
            <a:ext cx="244294" cy="324710"/>
            <a:chOff x="4744" y="3043"/>
            <a:chExt cx="525" cy="695"/>
          </a:xfrm>
        </p:grpSpPr>
        <p:sp>
          <p:nvSpPr>
            <p:cNvPr id="38948" name="Oval 71"/>
            <p:cNvSpPr>
              <a:spLocks noChangeArrowheads="1"/>
            </p:cNvSpPr>
            <p:nvPr/>
          </p:nvSpPr>
          <p:spPr bwMode="auto">
            <a:xfrm>
              <a:off x="4950" y="3043"/>
              <a:ext cx="0" cy="695"/>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49" name="Oval 72"/>
            <p:cNvSpPr>
              <a:spLocks noChangeArrowheads="1"/>
            </p:cNvSpPr>
            <p:nvPr/>
          </p:nvSpPr>
          <p:spPr bwMode="auto">
            <a:xfrm>
              <a:off x="4950" y="3043"/>
              <a:ext cx="0" cy="695"/>
            </a:xfrm>
            <a:prstGeom prst="ellipse">
              <a:avLst/>
            </a:prstGeom>
            <a:solidFill>
              <a:srgbClr val="FFCCFF"/>
            </a:solidFill>
            <a:ln w="28575" algn="ctr">
              <a:solidFill>
                <a:srgbClr val="FF000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50" name="AutoShape 73"/>
            <p:cNvSpPr>
              <a:spLocks noChangeArrowheads="1"/>
            </p:cNvSpPr>
            <p:nvPr/>
          </p:nvSpPr>
          <p:spPr bwMode="auto">
            <a:xfrm>
              <a:off x="4893" y="3061"/>
              <a:ext cx="111" cy="528"/>
            </a:xfrm>
            <a:prstGeom prst="upArrow">
              <a:avLst>
                <a:gd name="adj1" fmla="val 49648"/>
                <a:gd name="adj2" fmla="val 68202"/>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8951" name="AutoShape 74"/>
            <p:cNvSpPr>
              <a:spLocks noChangeArrowheads="1"/>
            </p:cNvSpPr>
            <p:nvPr/>
          </p:nvSpPr>
          <p:spPr bwMode="auto">
            <a:xfrm rot="5400000">
              <a:off x="4951" y="3142"/>
              <a:ext cx="111" cy="525"/>
            </a:xfrm>
            <a:prstGeom prst="upArrow">
              <a:avLst>
                <a:gd name="adj1" fmla="val 49648"/>
                <a:gd name="adj2" fmla="val 53518"/>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Tree>
    <p:extLst>
      <p:ext uri="{BB962C8B-B14F-4D97-AF65-F5344CB8AC3E}">
        <p14:creationId xmlns:p14="http://schemas.microsoft.com/office/powerpoint/2010/main" val="216263956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85705" y="675085"/>
            <a:ext cx="2324100" cy="3067050"/>
          </a:xfrm>
          <a:prstGeom prst="rect">
            <a:avLst/>
          </a:prstGeom>
        </p:spPr>
      </p:pic>
      <p:pic>
        <p:nvPicPr>
          <p:cNvPr id="2" name="Picture 1"/>
          <p:cNvPicPr>
            <a:picLocks noChangeAspect="1"/>
          </p:cNvPicPr>
          <p:nvPr/>
        </p:nvPicPr>
        <p:blipFill>
          <a:blip r:embed="rId4"/>
          <a:stretch>
            <a:fillRect/>
          </a:stretch>
        </p:blipFill>
        <p:spPr>
          <a:xfrm>
            <a:off x="2071217" y="1033542"/>
            <a:ext cx="1628775" cy="1809750"/>
          </a:xfrm>
          <a:prstGeom prst="rect">
            <a:avLst/>
          </a:prstGeom>
        </p:spPr>
      </p:pic>
      <p:sp>
        <p:nvSpPr>
          <p:cNvPr id="39938" name="Title 3"/>
          <p:cNvSpPr>
            <a:spLocks noGrp="1"/>
          </p:cNvSpPr>
          <p:nvPr>
            <p:ph type="title"/>
          </p:nvPr>
        </p:nvSpPr>
        <p:spPr/>
        <p:txBody>
          <a:bodyPr/>
          <a:lstStyle/>
          <a:p>
            <a:pPr eaLnBrk="1" hangingPunct="1"/>
            <a:r>
              <a:rPr lang="en-US"/>
              <a:t>Creating a step with timeout branch</a:t>
            </a:r>
          </a:p>
        </p:txBody>
      </p:sp>
      <p:sp>
        <p:nvSpPr>
          <p:cNvPr id="39940" name="Text Box 5"/>
          <p:cNvSpPr txBox="1">
            <a:spLocks noChangeArrowheads="1"/>
          </p:cNvSpPr>
          <p:nvPr/>
        </p:nvSpPr>
        <p:spPr bwMode="auto">
          <a:xfrm>
            <a:off x="1534717" y="675085"/>
            <a:ext cx="14025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a:solidFill>
                  <a:srgbClr val="D33819"/>
                </a:solidFill>
              </a:rPr>
              <a:t>Right click</a:t>
            </a:r>
          </a:p>
        </p:txBody>
      </p:sp>
      <p:sp>
        <p:nvSpPr>
          <p:cNvPr id="39941" name="AutoShape 6"/>
          <p:cNvSpPr>
            <a:spLocks noChangeArrowheads="1"/>
          </p:cNvSpPr>
          <p:nvPr/>
        </p:nvSpPr>
        <p:spPr bwMode="auto">
          <a:xfrm>
            <a:off x="4848226" y="2577953"/>
            <a:ext cx="2013347" cy="601266"/>
          </a:xfrm>
          <a:prstGeom prst="roundRect">
            <a:avLst>
              <a:gd name="adj" fmla="val 16667"/>
            </a:avLst>
          </a:prstGeom>
          <a:noFill/>
          <a:ln w="19050" algn="ctr">
            <a:solidFill>
              <a:srgbClr val="0033CC"/>
            </a:solidFill>
            <a:prstDash val="sysDot"/>
            <a:round/>
            <a:headEnd/>
            <a:tailEnd/>
          </a:ln>
          <a:extLst>
            <a:ext uri="{909E8E84-426E-40DD-AFC4-6F175D3DCCD1}">
              <a14:hiddenFill xmlns:a14="http://schemas.microsoft.com/office/drawing/2010/main">
                <a:solidFill>
                  <a:srgbClr val="FFFFFF"/>
                </a:solidFill>
              </a14:hiddenFill>
            </a:ext>
          </a:extLst>
        </p:spPr>
        <p:txBody>
          <a:bodyPr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9942" name="Text Box 7"/>
          <p:cNvSpPr txBox="1">
            <a:spLocks noChangeArrowheads="1"/>
          </p:cNvSpPr>
          <p:nvPr/>
        </p:nvSpPr>
        <p:spPr bwMode="auto">
          <a:xfrm>
            <a:off x="4471988" y="3886200"/>
            <a:ext cx="2813447" cy="553998"/>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500">
                <a:solidFill>
                  <a:srgbClr val="04628C"/>
                </a:solidFill>
              </a:rPr>
              <a:t>You must provide a value for one of the Timeout fields</a:t>
            </a:r>
          </a:p>
        </p:txBody>
      </p:sp>
      <p:sp>
        <p:nvSpPr>
          <p:cNvPr id="39943" name="Line 10"/>
          <p:cNvSpPr>
            <a:spLocks noChangeShapeType="1"/>
          </p:cNvSpPr>
          <p:nvPr/>
        </p:nvSpPr>
        <p:spPr bwMode="auto">
          <a:xfrm flipV="1">
            <a:off x="3415073" y="1298605"/>
            <a:ext cx="1406129" cy="34607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9944" name="AutoShape 12"/>
          <p:cNvSpPr>
            <a:spLocks noChangeArrowheads="1"/>
          </p:cNvSpPr>
          <p:nvPr/>
        </p:nvSpPr>
        <p:spPr bwMode="auto">
          <a:xfrm>
            <a:off x="4837510" y="1533824"/>
            <a:ext cx="2020490"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9947" name="Line 11"/>
          <p:cNvSpPr>
            <a:spLocks noChangeShapeType="1"/>
          </p:cNvSpPr>
          <p:nvPr/>
        </p:nvSpPr>
        <p:spPr bwMode="auto">
          <a:xfrm flipH="1">
            <a:off x="3509962" y="1644254"/>
            <a:ext cx="1338263" cy="1448990"/>
          </a:xfrm>
          <a:prstGeom prst="line">
            <a:avLst/>
          </a:prstGeom>
          <a:noFill/>
          <a:ln w="19050">
            <a:solidFill>
              <a:srgbClr val="D33819"/>
            </a:solidFill>
            <a:prstDash val="sysDot"/>
            <a:round/>
            <a:headEnd type="none" w="med" len="med"/>
            <a:tailEnd type="arrow" w="med" len="med"/>
          </a:ln>
          <a:extLst>
            <a:ext uri="{909E8E84-426E-40DD-AFC4-6F175D3DCCD1}">
              <a14:hiddenFill xmlns:a14="http://schemas.microsoft.com/office/drawing/2010/main">
                <a:no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9948" name="Oval 9"/>
          <p:cNvSpPr>
            <a:spLocks noChangeArrowheads="1"/>
          </p:cNvSpPr>
          <p:nvPr/>
        </p:nvSpPr>
        <p:spPr bwMode="auto">
          <a:xfrm>
            <a:off x="2115823" y="953884"/>
            <a:ext cx="97469" cy="454432"/>
          </a:xfrm>
          <a:prstGeom prst="ellipse">
            <a:avLst/>
          </a:prstGeom>
          <a:noFill/>
          <a:ln w="19050" algn="ctr">
            <a:solidFill>
              <a:srgbClr val="D33819"/>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9949" name="Freeform 18"/>
          <p:cNvSpPr>
            <a:spLocks/>
          </p:cNvSpPr>
          <p:nvPr/>
        </p:nvSpPr>
        <p:spPr bwMode="auto">
          <a:xfrm>
            <a:off x="4563039" y="3443957"/>
            <a:ext cx="65" cy="230832"/>
          </a:xfrm>
          <a:custGeom>
            <a:avLst/>
            <a:gdLst>
              <a:gd name="T0" fmla="*/ 382697 w 791497"/>
              <a:gd name="T1" fmla="*/ 1263493 h 1270820"/>
              <a:gd name="T2" fmla="*/ 69580 w 791497"/>
              <a:gd name="T3" fmla="*/ 1070254 h 1270820"/>
              <a:gd name="T4" fmla="*/ 800186 w 791497"/>
              <a:gd name="T5" fmla="*/ 0 h 1270820"/>
              <a:gd name="T6" fmla="*/ 0 60000 65536"/>
              <a:gd name="T7" fmla="*/ 0 60000 65536"/>
              <a:gd name="T8" fmla="*/ 0 60000 65536"/>
              <a:gd name="T9" fmla="*/ 0 w 791497"/>
              <a:gd name="T10" fmla="*/ 0 h 1270820"/>
              <a:gd name="T11" fmla="*/ 791497 w 791497"/>
              <a:gd name="T12" fmla="*/ 1270820 h 1270820"/>
            </a:gdLst>
            <a:ahLst/>
            <a:cxnLst>
              <a:cxn ang="T6">
                <a:pos x="T0" y="T1"/>
              </a:cxn>
              <a:cxn ang="T7">
                <a:pos x="T2" y="T3"/>
              </a:cxn>
              <a:cxn ang="T8">
                <a:pos x="T4" y="T5"/>
              </a:cxn>
            </a:cxnLst>
            <a:rect l="T9" t="T10" r="T11" b="T12"/>
            <a:pathLst>
              <a:path w="791497" h="1270820">
                <a:moveTo>
                  <a:pt x="378542" y="1253613"/>
                </a:moveTo>
                <a:cubicBezTo>
                  <a:pt x="189271" y="1262216"/>
                  <a:pt x="0" y="1270820"/>
                  <a:pt x="68826" y="1061884"/>
                </a:cubicBezTo>
                <a:cubicBezTo>
                  <a:pt x="137652" y="852948"/>
                  <a:pt x="464574" y="426474"/>
                  <a:pt x="791497" y="0"/>
                </a:cubicBezTo>
              </a:path>
            </a:pathLst>
          </a:cu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5" y="2878585"/>
            <a:ext cx="1918817" cy="115763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797100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t>Two ways to specify time for a timeout</a:t>
            </a:r>
          </a:p>
        </p:txBody>
      </p:sp>
      <p:sp>
        <p:nvSpPr>
          <p:cNvPr id="40963" name="Rectangle 3"/>
          <p:cNvSpPr>
            <a:spLocks noGrp="1" noChangeArrowheads="1"/>
          </p:cNvSpPr>
          <p:nvPr>
            <p:ph idx="1"/>
          </p:nvPr>
        </p:nvSpPr>
        <p:spPr/>
        <p:txBody>
          <a:bodyPr/>
          <a:lstStyle/>
          <a:p>
            <a:pPr>
              <a:buFont typeface="Arial" charset="0"/>
              <a:buChar char="•"/>
            </a:pPr>
            <a:r>
              <a:rPr lang="en-US" b="1"/>
              <a:t>Time</a:t>
            </a:r>
            <a:r>
              <a:rPr lang="en-US"/>
              <a:t> </a:t>
            </a:r>
            <a:r>
              <a:rPr lang="en-US" b="1"/>
              <a:t>delta </a:t>
            </a:r>
            <a:r>
              <a:rPr lang="en-US"/>
              <a:t>is the time that must pass after Enter script (if any) for step and before advancing to next step</a:t>
            </a:r>
          </a:p>
          <a:p>
            <a:pPr lvl="1"/>
            <a:r>
              <a:rPr lang="en-US"/>
              <a:t>Can be specified using any combination of days (d), hours (h), minutes (m), seconds (s)</a:t>
            </a:r>
          </a:p>
          <a:p>
            <a:pPr lvl="1"/>
            <a:r>
              <a:rPr lang="en-US"/>
              <a:t>Example:</a:t>
            </a:r>
            <a:br>
              <a:rPr lang="en-US"/>
            </a:br>
            <a:r>
              <a:rPr lang="en-US"/>
              <a:t> </a:t>
            </a:r>
          </a:p>
          <a:p>
            <a:pPr>
              <a:buFont typeface="Arial" charset="0"/>
              <a:buChar char="•"/>
            </a:pPr>
            <a:r>
              <a:rPr lang="en-US" b="1"/>
              <a:t>Time absolute </a:t>
            </a:r>
            <a:r>
              <a:rPr lang="en-US"/>
              <a:t>specifies the time at which execution should continue to the next step</a:t>
            </a:r>
          </a:p>
          <a:p>
            <a:pPr lvl="1"/>
            <a:r>
              <a:rPr lang="en-US"/>
              <a:t>Examples: </a:t>
            </a:r>
          </a:p>
          <a:p>
            <a:pPr>
              <a:buFont typeface="Arial" charset="0"/>
              <a:buChar char="•"/>
            </a:pPr>
            <a:endParaRPr lang="en-US"/>
          </a:p>
          <a:p>
            <a:pPr>
              <a:buFont typeface="Arial" charset="0"/>
              <a:buChar char="•"/>
            </a:pPr>
            <a:endParaRPr lang="en-US"/>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670" y="3363900"/>
            <a:ext cx="3162963" cy="31566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pic>
        <p:nvPicPr>
          <p:cNvPr id="4096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670" y="3770828"/>
            <a:ext cx="4794519" cy="3004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pic>
        <p:nvPicPr>
          <p:cNvPr id="4096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3670" y="2126144"/>
            <a:ext cx="2251472" cy="28143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27712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87" y="734616"/>
            <a:ext cx="3937000" cy="331630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1987" name="Rectangle 2"/>
          <p:cNvSpPr>
            <a:spLocks noGrp="1" noChangeArrowheads="1"/>
          </p:cNvSpPr>
          <p:nvPr>
            <p:ph type="title"/>
          </p:nvPr>
        </p:nvSpPr>
        <p:spPr/>
        <p:txBody>
          <a:bodyPr/>
          <a:lstStyle/>
          <a:p>
            <a:r>
              <a:rPr lang="en-US"/>
              <a:t>Testing workflows with timeouts</a:t>
            </a:r>
          </a:p>
        </p:txBody>
      </p:sp>
      <p:sp>
        <p:nvSpPr>
          <p:cNvPr id="41988" name="Rectangle 3"/>
          <p:cNvSpPr>
            <a:spLocks noGrp="1" noChangeArrowheads="1"/>
          </p:cNvSpPr>
          <p:nvPr>
            <p:ph idx="1"/>
          </p:nvPr>
        </p:nvSpPr>
        <p:spPr>
          <a:xfrm>
            <a:off x="5331619" y="685800"/>
            <a:ext cx="2439591" cy="4114800"/>
          </a:xfrm>
        </p:spPr>
        <p:txBody>
          <a:bodyPr/>
          <a:lstStyle/>
          <a:p>
            <a:pPr>
              <a:buFont typeface="Arial" charset="0"/>
              <a:buChar char="•"/>
            </a:pPr>
            <a:r>
              <a:rPr lang="en-US"/>
              <a:t>Workflows with timeouts can involve wait periods longer than a day</a:t>
            </a:r>
          </a:p>
          <a:p>
            <a:pPr lvl="1"/>
            <a:r>
              <a:rPr lang="en-US"/>
              <a:t>Developers need mechanism for testing timeouts</a:t>
            </a:r>
          </a:p>
          <a:p>
            <a:pPr>
              <a:buFont typeface="Arial" charset="0"/>
              <a:buChar char="•"/>
            </a:pPr>
            <a:r>
              <a:rPr lang="en-US"/>
              <a:t>Two methods</a:t>
            </a:r>
          </a:p>
          <a:p>
            <a:pPr lvl="1"/>
            <a:r>
              <a:rPr lang="en-US"/>
              <a:t>Manually advancing down timeout branch</a:t>
            </a:r>
          </a:p>
          <a:p>
            <a:pPr lvl="1"/>
            <a:r>
              <a:rPr lang="en-US"/>
              <a:t>Advancing system clock</a:t>
            </a:r>
          </a:p>
        </p:txBody>
      </p:sp>
      <p:sp>
        <p:nvSpPr>
          <p:cNvPr id="41989" name="Text Box 5"/>
          <p:cNvSpPr txBox="1">
            <a:spLocks noChangeArrowheads="1"/>
          </p:cNvSpPr>
          <p:nvPr/>
        </p:nvSpPr>
        <p:spPr bwMode="auto">
          <a:xfrm>
            <a:off x="4607719" y="1705505"/>
            <a:ext cx="73461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500">
                <a:solidFill>
                  <a:srgbClr val="D33819"/>
                </a:solidFill>
              </a:rPr>
              <a:t>5 days</a:t>
            </a:r>
          </a:p>
        </p:txBody>
      </p:sp>
      <p:sp>
        <p:nvSpPr>
          <p:cNvPr id="41990" name="Text Box 6"/>
          <p:cNvSpPr txBox="1">
            <a:spLocks noChangeArrowheads="1"/>
          </p:cNvSpPr>
          <p:nvPr/>
        </p:nvSpPr>
        <p:spPr bwMode="auto">
          <a:xfrm>
            <a:off x="4616054" y="2474119"/>
            <a:ext cx="7334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500">
                <a:solidFill>
                  <a:srgbClr val="D33819"/>
                </a:solidFill>
              </a:rPr>
              <a:t>1 day</a:t>
            </a:r>
          </a:p>
        </p:txBody>
      </p:sp>
      <p:sp>
        <p:nvSpPr>
          <p:cNvPr id="41991" name="Text Box 7"/>
          <p:cNvSpPr txBox="1">
            <a:spLocks noChangeArrowheads="1"/>
          </p:cNvSpPr>
          <p:nvPr/>
        </p:nvSpPr>
        <p:spPr bwMode="auto">
          <a:xfrm>
            <a:off x="4616054" y="3292079"/>
            <a:ext cx="7334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500">
                <a:solidFill>
                  <a:srgbClr val="D33819"/>
                </a:solidFill>
              </a:rPr>
              <a:t>7 days</a:t>
            </a:r>
          </a:p>
        </p:txBody>
      </p:sp>
    </p:spTree>
    <p:extLst>
      <p:ext uri="{BB962C8B-B14F-4D97-AF65-F5344CB8AC3E}">
        <p14:creationId xmlns:p14="http://schemas.microsoft.com/office/powerpoint/2010/main" val="424308778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166" y="539354"/>
            <a:ext cx="3892338" cy="27051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166" y="1653778"/>
            <a:ext cx="2806632" cy="304323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2458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9238" y="2773362"/>
            <a:ext cx="2543175" cy="208597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3012" name="Rectangle 5"/>
          <p:cNvSpPr>
            <a:spLocks noGrp="1" noChangeArrowheads="1"/>
          </p:cNvSpPr>
          <p:nvPr>
            <p:ph type="title"/>
          </p:nvPr>
        </p:nvSpPr>
        <p:spPr/>
        <p:txBody>
          <a:bodyPr/>
          <a:lstStyle/>
          <a:p>
            <a:r>
              <a:rPr lang="en-US"/>
              <a:t>Manually advancing a timeout branch</a:t>
            </a:r>
          </a:p>
        </p:txBody>
      </p:sp>
      <p:sp>
        <p:nvSpPr>
          <p:cNvPr id="43013" name="AutoShape 6"/>
          <p:cNvSpPr>
            <a:spLocks noChangeArrowheads="1"/>
          </p:cNvSpPr>
          <p:nvPr/>
        </p:nvSpPr>
        <p:spPr bwMode="auto">
          <a:xfrm>
            <a:off x="1671505" y="2893946"/>
            <a:ext cx="1147895" cy="14942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3014" name="Line 7"/>
          <p:cNvSpPr>
            <a:spLocks noChangeShapeType="1"/>
          </p:cNvSpPr>
          <p:nvPr/>
        </p:nvSpPr>
        <p:spPr bwMode="auto">
          <a:xfrm flipV="1">
            <a:off x="2387601" y="2027634"/>
            <a:ext cx="842566" cy="866311"/>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3015" name="Text Box 8"/>
          <p:cNvSpPr txBox="1">
            <a:spLocks noChangeArrowheads="1"/>
          </p:cNvSpPr>
          <p:nvPr/>
        </p:nvSpPr>
        <p:spPr bwMode="auto">
          <a:xfrm>
            <a:off x="5466160" y="765573"/>
            <a:ext cx="2269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marL="457200" indent="-457200"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342900" indent="-342900" defTabSz="685800" eaLnBrk="1" fontAlgn="base" hangingPunct="1">
              <a:spcBef>
                <a:spcPct val="50000"/>
              </a:spcBef>
              <a:spcAft>
                <a:spcPct val="30000"/>
              </a:spcAft>
              <a:buClr>
                <a:srgbClr val="D33941"/>
              </a:buClr>
              <a:buFontTx/>
              <a:buAutoNum type="arabicPeriod"/>
            </a:pPr>
            <a:r>
              <a:rPr lang="en-US" sz="1500">
                <a:solidFill>
                  <a:srgbClr val="D33819"/>
                </a:solidFill>
              </a:rPr>
              <a:t>Find relevant workflow instance</a:t>
            </a:r>
          </a:p>
        </p:txBody>
      </p:sp>
      <p:sp>
        <p:nvSpPr>
          <p:cNvPr id="43017" name="Text Box 11"/>
          <p:cNvSpPr txBox="1">
            <a:spLocks noChangeArrowheads="1"/>
          </p:cNvSpPr>
          <p:nvPr/>
        </p:nvSpPr>
        <p:spPr bwMode="auto">
          <a:xfrm>
            <a:off x="6505575" y="1693069"/>
            <a:ext cx="1322785"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marL="288925" indent="-28892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216694" indent="-216694" defTabSz="685800" eaLnBrk="1" fontAlgn="base" hangingPunct="1">
              <a:spcBef>
                <a:spcPct val="50000"/>
              </a:spcBef>
              <a:spcAft>
                <a:spcPct val="30000"/>
              </a:spcAft>
              <a:buClr>
                <a:srgbClr val="D33941"/>
              </a:buClr>
              <a:buFontTx/>
              <a:buAutoNum type="arabicPeriod" startAt="2"/>
            </a:pPr>
            <a:r>
              <a:rPr lang="en-US" sz="1500">
                <a:solidFill>
                  <a:srgbClr val="D33819"/>
                </a:solidFill>
              </a:rPr>
              <a:t>Click </a:t>
            </a:r>
            <a:r>
              <a:rPr lang="en-US" sz="1500">
                <a:solidFill>
                  <a:srgbClr val="D33819"/>
                </a:solidFill>
                <a:latin typeface="Courier New" pitchFamily="49" charset="0"/>
                <a:cs typeface="Courier New" pitchFamily="49" charset="0"/>
              </a:rPr>
              <a:t>Manage</a:t>
            </a:r>
            <a:r>
              <a:rPr lang="en-US" sz="1500">
                <a:solidFill>
                  <a:srgbClr val="D33819"/>
                </a:solidFill>
              </a:rPr>
              <a:t> </a:t>
            </a:r>
            <a:r>
              <a:rPr lang="en-US" sz="1500">
                <a:solidFill>
                  <a:srgbClr val="D33819"/>
                </a:solidFill>
                <a:latin typeface="Courier New" pitchFamily="49" charset="0"/>
                <a:cs typeface="Courier New" pitchFamily="49" charset="0"/>
              </a:rPr>
              <a:t>Workflows</a:t>
            </a:r>
          </a:p>
        </p:txBody>
      </p:sp>
      <p:sp>
        <p:nvSpPr>
          <p:cNvPr id="43018" name="Text Box 12"/>
          <p:cNvSpPr txBox="1">
            <a:spLocks noChangeArrowheads="1"/>
          </p:cNvSpPr>
          <p:nvPr/>
        </p:nvSpPr>
        <p:spPr bwMode="auto">
          <a:xfrm>
            <a:off x="1400572" y="3840426"/>
            <a:ext cx="16311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marL="288925" indent="-28892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216694" indent="-216694" defTabSz="685800" eaLnBrk="1" fontAlgn="base" hangingPunct="1">
              <a:spcBef>
                <a:spcPct val="50000"/>
              </a:spcBef>
              <a:spcAft>
                <a:spcPct val="30000"/>
              </a:spcAft>
              <a:buClr>
                <a:srgbClr val="D33941"/>
              </a:buClr>
              <a:buFontTx/>
              <a:buAutoNum type="arabicPeriod" startAt="3"/>
            </a:pPr>
            <a:r>
              <a:rPr lang="en-US" sz="1500">
                <a:solidFill>
                  <a:srgbClr val="D33819"/>
                </a:solidFill>
              </a:rPr>
              <a:t>Select </a:t>
            </a:r>
            <a:r>
              <a:rPr lang="en-US" sz="1500">
                <a:solidFill>
                  <a:srgbClr val="D33819"/>
                </a:solidFill>
                <a:latin typeface="Courier New" pitchFamily="49" charset="0"/>
                <a:cs typeface="Courier New" pitchFamily="49" charset="0"/>
              </a:rPr>
              <a:t>Timeout branch </a:t>
            </a:r>
            <a:r>
              <a:rPr lang="en-US" sz="1500">
                <a:solidFill>
                  <a:srgbClr val="D33819"/>
                </a:solidFill>
              </a:rPr>
              <a:t>and click </a:t>
            </a:r>
            <a:r>
              <a:rPr lang="en-US" sz="1500">
                <a:solidFill>
                  <a:srgbClr val="D33819"/>
                </a:solidFill>
                <a:latin typeface="Courier New" pitchFamily="49" charset="0"/>
                <a:cs typeface="Courier New" pitchFamily="49" charset="0"/>
              </a:rPr>
              <a:t>Execute</a:t>
            </a:r>
          </a:p>
        </p:txBody>
      </p:sp>
      <p:sp>
        <p:nvSpPr>
          <p:cNvPr id="43019" name="Line 10"/>
          <p:cNvSpPr>
            <a:spLocks noChangeShapeType="1"/>
          </p:cNvSpPr>
          <p:nvPr/>
        </p:nvSpPr>
        <p:spPr bwMode="auto">
          <a:xfrm>
            <a:off x="5112544" y="2138363"/>
            <a:ext cx="558404" cy="972741"/>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3022" name="Freeform 19"/>
          <p:cNvSpPr>
            <a:spLocks/>
          </p:cNvSpPr>
          <p:nvPr/>
        </p:nvSpPr>
        <p:spPr bwMode="auto">
          <a:xfrm>
            <a:off x="3077766" y="3228666"/>
            <a:ext cx="3046809" cy="1468351"/>
          </a:xfrm>
          <a:custGeom>
            <a:avLst/>
            <a:gdLst>
              <a:gd name="T0" fmla="*/ 0 w 2358"/>
              <a:gd name="T1" fmla="*/ 1176914249 h 929"/>
              <a:gd name="T2" fmla="*/ 2147483647 w 2358"/>
              <a:gd name="T3" fmla="*/ 2147483647 h 929"/>
              <a:gd name="T4" fmla="*/ 2147483647 w 2358"/>
              <a:gd name="T5" fmla="*/ 0 h 929"/>
              <a:gd name="T6" fmla="*/ 0 60000 65536"/>
              <a:gd name="T7" fmla="*/ 0 60000 65536"/>
              <a:gd name="T8" fmla="*/ 0 60000 65536"/>
              <a:gd name="T9" fmla="*/ 0 w 2358"/>
              <a:gd name="T10" fmla="*/ 0 h 929"/>
              <a:gd name="T11" fmla="*/ 2358 w 2358"/>
              <a:gd name="T12" fmla="*/ 929 h 929"/>
            </a:gdLst>
            <a:ahLst/>
            <a:cxnLst>
              <a:cxn ang="T6">
                <a:pos x="T0" y="T1"/>
              </a:cxn>
              <a:cxn ang="T7">
                <a:pos x="T2" y="T3"/>
              </a:cxn>
              <a:cxn ang="T8">
                <a:pos x="T4" y="T5"/>
              </a:cxn>
            </a:cxnLst>
            <a:rect l="T9" t="T10" r="T11" b="T12"/>
            <a:pathLst>
              <a:path w="2358" h="929">
                <a:moveTo>
                  <a:pt x="0" y="467"/>
                </a:moveTo>
                <a:lnTo>
                  <a:pt x="1891" y="929"/>
                </a:lnTo>
                <a:lnTo>
                  <a:pt x="2358" y="0"/>
                </a:lnTo>
              </a:path>
            </a:pathLst>
          </a:custGeom>
          <a:noFill/>
          <a:ln w="19050">
            <a:solidFill>
              <a:srgbClr val="D3394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8" name="Group 143"/>
          <p:cNvGrpSpPr>
            <a:grpSpLocks/>
          </p:cNvGrpSpPr>
          <p:nvPr/>
        </p:nvGrpSpPr>
        <p:grpSpPr bwMode="auto">
          <a:xfrm>
            <a:off x="2865835" y="2138363"/>
            <a:ext cx="211931" cy="228600"/>
            <a:chOff x="4149725" y="4149725"/>
            <a:chExt cx="282575" cy="304800"/>
          </a:xfrm>
        </p:grpSpPr>
        <p:sp>
          <p:nvSpPr>
            <p:cNvPr id="19"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20"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1</a:t>
              </a:r>
            </a:p>
          </p:txBody>
        </p:sp>
      </p:grpSp>
      <p:grpSp>
        <p:nvGrpSpPr>
          <p:cNvPr id="21" name="Group 144"/>
          <p:cNvGrpSpPr>
            <a:grpSpLocks/>
          </p:cNvGrpSpPr>
          <p:nvPr/>
        </p:nvGrpSpPr>
        <p:grpSpPr bwMode="auto">
          <a:xfrm>
            <a:off x="5006578" y="2105708"/>
            <a:ext cx="211931" cy="228600"/>
            <a:chOff x="4149725" y="4149725"/>
            <a:chExt cx="282575" cy="304800"/>
          </a:xfrm>
        </p:grpSpPr>
        <p:sp>
          <p:nvSpPr>
            <p:cNvPr id="22"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23"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2</a:t>
              </a:r>
            </a:p>
          </p:txBody>
        </p:sp>
      </p:grpSp>
      <p:grpSp>
        <p:nvGrpSpPr>
          <p:cNvPr id="24" name="Group 147"/>
          <p:cNvGrpSpPr>
            <a:grpSpLocks/>
          </p:cNvGrpSpPr>
          <p:nvPr/>
        </p:nvGrpSpPr>
        <p:grpSpPr bwMode="auto">
          <a:xfrm>
            <a:off x="7594291" y="2881136"/>
            <a:ext cx="211931" cy="228600"/>
            <a:chOff x="4149725" y="4149725"/>
            <a:chExt cx="282575" cy="304800"/>
          </a:xfrm>
        </p:grpSpPr>
        <p:sp>
          <p:nvSpPr>
            <p:cNvPr id="25"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26"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3</a:t>
              </a:r>
            </a:p>
          </p:txBody>
        </p:sp>
      </p:grpSp>
    </p:spTree>
    <p:extLst>
      <p:ext uri="{BB962C8B-B14F-4D97-AF65-F5344CB8AC3E}">
        <p14:creationId xmlns:p14="http://schemas.microsoft.com/office/powerpoint/2010/main" val="36832666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Workflow elements</a:t>
            </a:r>
          </a:p>
        </p:txBody>
      </p:sp>
      <p:sp>
        <p:nvSpPr>
          <p:cNvPr id="7171" name="Rectangle 3"/>
          <p:cNvSpPr>
            <a:spLocks noGrp="1" noChangeArrowheads="1"/>
          </p:cNvSpPr>
          <p:nvPr>
            <p:ph idx="1"/>
          </p:nvPr>
        </p:nvSpPr>
        <p:spPr/>
        <p:txBody>
          <a:bodyPr/>
          <a:lstStyle/>
          <a:p>
            <a:pPr>
              <a:buFont typeface="Arial" charset="0"/>
              <a:buChar char="•"/>
            </a:pPr>
            <a:r>
              <a:rPr lang="en-US"/>
              <a:t>Workflow elements include these building blocks: </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r>
              <a:rPr lang="en-US"/>
              <a:t>Branches connect </a:t>
            </a:r>
            <a:br>
              <a:rPr lang="en-US"/>
            </a:br>
            <a:r>
              <a:rPr lang="en-US"/>
              <a:t>workflow elements</a:t>
            </a:r>
          </a:p>
        </p:txBody>
      </p:sp>
      <p:sp>
        <p:nvSpPr>
          <p:cNvPr id="7172" name="Rectangle 14"/>
          <p:cNvSpPr>
            <a:spLocks noChangeArrowheads="1"/>
          </p:cNvSpPr>
          <p:nvPr/>
        </p:nvSpPr>
        <p:spPr bwMode="auto">
          <a:xfrm>
            <a:off x="2838418" y="1942580"/>
            <a:ext cx="65" cy="230832"/>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73" name="Rectangle 15"/>
          <p:cNvSpPr>
            <a:spLocks noChangeArrowheads="1"/>
          </p:cNvSpPr>
          <p:nvPr/>
        </p:nvSpPr>
        <p:spPr bwMode="auto">
          <a:xfrm>
            <a:off x="2295526" y="1942580"/>
            <a:ext cx="354806" cy="230832"/>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74" name="AutoShape 16"/>
          <p:cNvSpPr>
            <a:spLocks noChangeArrowheads="1"/>
          </p:cNvSpPr>
          <p:nvPr/>
        </p:nvSpPr>
        <p:spPr bwMode="auto">
          <a:xfrm>
            <a:off x="2376488" y="1828727"/>
            <a:ext cx="200025" cy="458539"/>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75" name="Text Box 17"/>
          <p:cNvSpPr txBox="1">
            <a:spLocks noChangeArrowheads="1"/>
          </p:cNvSpPr>
          <p:nvPr/>
        </p:nvSpPr>
        <p:spPr bwMode="invGray">
          <a:xfrm>
            <a:off x="2661047" y="1852612"/>
            <a:ext cx="6619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Auto</a:t>
            </a:r>
            <a:br>
              <a:rPr lang="en-US" sz="1350">
                <a:solidFill>
                  <a:srgbClr val="000000"/>
                </a:solidFill>
              </a:rPr>
            </a:br>
            <a:r>
              <a:rPr lang="en-US" sz="1350">
                <a:solidFill>
                  <a:srgbClr val="000000"/>
                </a:solidFill>
              </a:rPr>
              <a:t>Step</a:t>
            </a:r>
          </a:p>
        </p:txBody>
      </p:sp>
      <p:grpSp>
        <p:nvGrpSpPr>
          <p:cNvPr id="7176" name="Group 18"/>
          <p:cNvGrpSpPr>
            <a:grpSpLocks/>
          </p:cNvGrpSpPr>
          <p:nvPr/>
        </p:nvGrpSpPr>
        <p:grpSpPr bwMode="auto">
          <a:xfrm>
            <a:off x="3232552" y="2293140"/>
            <a:ext cx="1122760" cy="448866"/>
            <a:chOff x="6188" y="2374"/>
            <a:chExt cx="943" cy="377"/>
          </a:xfrm>
        </p:grpSpPr>
        <p:grpSp>
          <p:nvGrpSpPr>
            <p:cNvPr id="7229" name="Group 19"/>
            <p:cNvGrpSpPr>
              <a:grpSpLocks/>
            </p:cNvGrpSpPr>
            <p:nvPr/>
          </p:nvGrpSpPr>
          <p:grpSpPr bwMode="auto">
            <a:xfrm>
              <a:off x="6188" y="2374"/>
              <a:ext cx="468" cy="377"/>
              <a:chOff x="325" y="2472"/>
              <a:chExt cx="693" cy="558"/>
            </a:xfrm>
          </p:grpSpPr>
          <p:sp>
            <p:nvSpPr>
              <p:cNvPr id="7231" name="Rectangle 20"/>
              <p:cNvSpPr>
                <a:spLocks noChangeArrowheads="1"/>
              </p:cNvSpPr>
              <p:nvPr/>
            </p:nvSpPr>
            <p:spPr bwMode="auto">
              <a:xfrm>
                <a:off x="1018" y="2613"/>
                <a:ext cx="0" cy="287"/>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32" name="Rectangle 21"/>
              <p:cNvSpPr>
                <a:spLocks noChangeArrowheads="1"/>
              </p:cNvSpPr>
              <p:nvPr/>
            </p:nvSpPr>
            <p:spPr bwMode="auto">
              <a:xfrm>
                <a:off x="343" y="2613"/>
                <a:ext cx="441" cy="287"/>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7233" name="Group 22"/>
              <p:cNvGrpSpPr>
                <a:grpSpLocks/>
              </p:cNvGrpSpPr>
              <p:nvPr/>
            </p:nvGrpSpPr>
            <p:grpSpPr bwMode="auto">
              <a:xfrm>
                <a:off x="325" y="2472"/>
                <a:ext cx="1" cy="558"/>
                <a:chOff x="920" y="2539"/>
                <a:chExt cx="1" cy="444"/>
              </a:xfrm>
            </p:grpSpPr>
            <p:sp>
              <p:nvSpPr>
                <p:cNvPr id="7234" name="Freeform 23"/>
                <p:cNvSpPr>
                  <a:spLocks/>
                </p:cNvSpPr>
                <p:nvPr/>
              </p:nvSpPr>
              <p:spPr bwMode="auto">
                <a:xfrm>
                  <a:off x="921" y="2647"/>
                  <a:ext cx="0" cy="228"/>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35" name="Rectangle 24"/>
                <p:cNvSpPr>
                  <a:spLocks noChangeArrowheads="1"/>
                </p:cNvSpPr>
                <p:nvPr/>
              </p:nvSpPr>
              <p:spPr bwMode="auto">
                <a:xfrm>
                  <a:off x="920" y="2539"/>
                  <a:ext cx="0" cy="22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36" name="Rectangle 25"/>
                <p:cNvSpPr>
                  <a:spLocks noChangeArrowheads="1"/>
                </p:cNvSpPr>
                <p:nvPr/>
              </p:nvSpPr>
              <p:spPr bwMode="auto">
                <a:xfrm>
                  <a:off x="920" y="2755"/>
                  <a:ext cx="0" cy="22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7230" name="Text Box 26"/>
            <p:cNvSpPr txBox="1">
              <a:spLocks noChangeArrowheads="1"/>
            </p:cNvSpPr>
            <p:nvPr/>
          </p:nvSpPr>
          <p:spPr bwMode="invGray">
            <a:xfrm>
              <a:off x="6529" y="2391"/>
              <a:ext cx="60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Manual</a:t>
              </a:r>
              <a:br>
                <a:rPr lang="en-US" sz="1350">
                  <a:solidFill>
                    <a:srgbClr val="000000"/>
                  </a:solidFill>
                </a:rPr>
              </a:br>
              <a:r>
                <a:rPr lang="en-US" sz="1350">
                  <a:solidFill>
                    <a:srgbClr val="000000"/>
                  </a:solidFill>
                </a:rPr>
                <a:t>Step</a:t>
              </a:r>
            </a:p>
          </p:txBody>
        </p:sp>
      </p:grpSp>
      <p:grpSp>
        <p:nvGrpSpPr>
          <p:cNvPr id="7177" name="Group 32"/>
          <p:cNvGrpSpPr>
            <a:grpSpLocks/>
          </p:cNvGrpSpPr>
          <p:nvPr/>
        </p:nvGrpSpPr>
        <p:grpSpPr bwMode="auto">
          <a:xfrm>
            <a:off x="7115175" y="4099322"/>
            <a:ext cx="623888" cy="578644"/>
            <a:chOff x="6300" y="3145"/>
            <a:chExt cx="524" cy="486"/>
          </a:xfrm>
        </p:grpSpPr>
        <p:grpSp>
          <p:nvGrpSpPr>
            <p:cNvPr id="7224" name="Group 33"/>
            <p:cNvGrpSpPr>
              <a:grpSpLocks/>
            </p:cNvGrpSpPr>
            <p:nvPr/>
          </p:nvGrpSpPr>
          <p:grpSpPr bwMode="auto">
            <a:xfrm>
              <a:off x="6300" y="3145"/>
              <a:ext cx="524" cy="486"/>
              <a:chOff x="1353" y="2708"/>
              <a:chExt cx="775" cy="719"/>
            </a:xfrm>
          </p:grpSpPr>
          <p:sp>
            <p:nvSpPr>
              <p:cNvPr id="7226" name="Rectangle 34"/>
              <p:cNvSpPr>
                <a:spLocks noChangeArrowheads="1"/>
              </p:cNvSpPr>
              <p:nvPr/>
            </p:nvSpPr>
            <p:spPr bwMode="auto">
              <a:xfrm>
                <a:off x="1353" y="3140"/>
                <a:ext cx="775" cy="287"/>
              </a:xfrm>
              <a:prstGeom prst="rect">
                <a:avLst/>
              </a:prstGeom>
              <a:solidFill>
                <a:srgbClr val="FFC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27" name="AutoShape 35"/>
              <p:cNvSpPr>
                <a:spLocks noChangeArrowheads="1"/>
              </p:cNvSpPr>
              <p:nvPr/>
            </p:nvSpPr>
            <p:spPr bwMode="auto">
              <a:xfrm>
                <a:off x="1554" y="2708"/>
                <a:ext cx="376" cy="392"/>
              </a:xfrm>
              <a:prstGeom prst="downArrow">
                <a:avLst>
                  <a:gd name="adj1" fmla="val 49843"/>
                  <a:gd name="adj2" fmla="val 56441"/>
                </a:avLst>
              </a:prstGeom>
              <a:solidFill>
                <a:srgbClr val="FFC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28" name="Rectangle 36"/>
              <p:cNvSpPr>
                <a:spLocks noChangeArrowheads="1"/>
              </p:cNvSpPr>
              <p:nvPr/>
            </p:nvSpPr>
            <p:spPr bwMode="auto">
              <a:xfrm>
                <a:off x="1654" y="2962"/>
                <a:ext cx="174" cy="287"/>
              </a:xfrm>
              <a:prstGeom prst="rect">
                <a:avLst/>
              </a:prstGeom>
              <a:solidFill>
                <a:srgbClr val="FFCC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7225" name="Text Box 37"/>
            <p:cNvSpPr txBox="1">
              <a:spLocks noChangeArrowheads="1"/>
            </p:cNvSpPr>
            <p:nvPr/>
          </p:nvSpPr>
          <p:spPr bwMode="invGray">
            <a:xfrm>
              <a:off x="6356" y="3453"/>
              <a:ext cx="4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Finish</a:t>
              </a:r>
            </a:p>
          </p:txBody>
        </p:sp>
      </p:grpSp>
      <p:grpSp>
        <p:nvGrpSpPr>
          <p:cNvPr id="7178" name="Group 38"/>
          <p:cNvGrpSpPr>
            <a:grpSpLocks/>
          </p:cNvGrpSpPr>
          <p:nvPr/>
        </p:nvGrpSpPr>
        <p:grpSpPr bwMode="auto">
          <a:xfrm>
            <a:off x="1806178" y="1238249"/>
            <a:ext cx="623888" cy="620315"/>
            <a:chOff x="6300" y="677"/>
            <a:chExt cx="524" cy="521"/>
          </a:xfrm>
        </p:grpSpPr>
        <p:grpSp>
          <p:nvGrpSpPr>
            <p:cNvPr id="7219" name="Group 39"/>
            <p:cNvGrpSpPr>
              <a:grpSpLocks/>
            </p:cNvGrpSpPr>
            <p:nvPr/>
          </p:nvGrpSpPr>
          <p:grpSpPr bwMode="auto">
            <a:xfrm>
              <a:off x="6300" y="677"/>
              <a:ext cx="524" cy="521"/>
              <a:chOff x="2111" y="2528"/>
              <a:chExt cx="775" cy="772"/>
            </a:xfrm>
          </p:grpSpPr>
          <p:sp>
            <p:nvSpPr>
              <p:cNvPr id="7221" name="Rectangle 40"/>
              <p:cNvSpPr>
                <a:spLocks noChangeArrowheads="1"/>
              </p:cNvSpPr>
              <p:nvPr/>
            </p:nvSpPr>
            <p:spPr bwMode="auto">
              <a:xfrm>
                <a:off x="2111" y="2528"/>
                <a:ext cx="775" cy="287"/>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22" name="AutoShape 41"/>
              <p:cNvSpPr>
                <a:spLocks noChangeArrowheads="1"/>
              </p:cNvSpPr>
              <p:nvPr/>
            </p:nvSpPr>
            <p:spPr bwMode="auto">
              <a:xfrm>
                <a:off x="2312" y="2907"/>
                <a:ext cx="376" cy="393"/>
              </a:xfrm>
              <a:prstGeom prst="downArrow">
                <a:avLst>
                  <a:gd name="adj1" fmla="val 49843"/>
                  <a:gd name="adj2" fmla="val 56441"/>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23" name="Rectangle 42"/>
              <p:cNvSpPr>
                <a:spLocks noChangeArrowheads="1"/>
              </p:cNvSpPr>
              <p:nvPr/>
            </p:nvSpPr>
            <p:spPr bwMode="auto">
              <a:xfrm>
                <a:off x="2412" y="2756"/>
                <a:ext cx="174" cy="287"/>
              </a:xfrm>
              <a:prstGeom prst="rect">
                <a:avLst/>
              </a:prstGeom>
              <a:solidFill>
                <a:srgbClr val="CCFFCC"/>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7220" name="Text Box 43"/>
            <p:cNvSpPr txBox="1">
              <a:spLocks noChangeArrowheads="1"/>
            </p:cNvSpPr>
            <p:nvPr/>
          </p:nvSpPr>
          <p:spPr bwMode="invGray">
            <a:xfrm>
              <a:off x="6342" y="678"/>
              <a:ext cx="4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Start</a:t>
              </a:r>
            </a:p>
          </p:txBody>
        </p:sp>
      </p:grpSp>
      <p:grpSp>
        <p:nvGrpSpPr>
          <p:cNvPr id="7179" name="Group 4"/>
          <p:cNvGrpSpPr>
            <a:grpSpLocks/>
          </p:cNvGrpSpPr>
          <p:nvPr/>
        </p:nvGrpSpPr>
        <p:grpSpPr bwMode="auto">
          <a:xfrm>
            <a:off x="4198148" y="2775354"/>
            <a:ext cx="1039416" cy="415530"/>
            <a:chOff x="7665" y="1561"/>
            <a:chExt cx="873" cy="349"/>
          </a:xfrm>
        </p:grpSpPr>
        <p:grpSp>
          <p:nvGrpSpPr>
            <p:cNvPr id="7212" name="Group 5"/>
            <p:cNvGrpSpPr>
              <a:grpSpLocks/>
            </p:cNvGrpSpPr>
            <p:nvPr/>
          </p:nvGrpSpPr>
          <p:grpSpPr bwMode="auto">
            <a:xfrm>
              <a:off x="7665" y="1570"/>
              <a:ext cx="456" cy="328"/>
              <a:chOff x="1816" y="2123"/>
              <a:chExt cx="675" cy="484"/>
            </a:xfrm>
          </p:grpSpPr>
          <p:sp>
            <p:nvSpPr>
              <p:cNvPr id="7214" name="Rectangle 6"/>
              <p:cNvSpPr>
                <a:spLocks noChangeArrowheads="1"/>
              </p:cNvSpPr>
              <p:nvPr/>
            </p:nvSpPr>
            <p:spPr bwMode="auto">
              <a:xfrm>
                <a:off x="2491" y="2231"/>
                <a:ext cx="0" cy="287"/>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15" name="Rectangle 7"/>
              <p:cNvSpPr>
                <a:spLocks noChangeArrowheads="1"/>
              </p:cNvSpPr>
              <p:nvPr/>
            </p:nvSpPr>
            <p:spPr bwMode="auto">
              <a:xfrm>
                <a:off x="1816" y="2231"/>
                <a:ext cx="441" cy="287"/>
              </a:xfrm>
              <a:prstGeom prst="rect">
                <a:avLst/>
              </a:prstGeom>
              <a:solidFill>
                <a:srgbClr val="CCE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7216" name="Group 8"/>
              <p:cNvGrpSpPr>
                <a:grpSpLocks/>
              </p:cNvGrpSpPr>
              <p:nvPr/>
            </p:nvGrpSpPr>
            <p:grpSpPr bwMode="auto">
              <a:xfrm>
                <a:off x="1919" y="2123"/>
                <a:ext cx="236" cy="484"/>
                <a:chOff x="2581" y="2170"/>
                <a:chExt cx="484" cy="988"/>
              </a:xfrm>
            </p:grpSpPr>
            <p:sp>
              <p:nvSpPr>
                <p:cNvPr id="7217" name="Freeform 9"/>
                <p:cNvSpPr>
                  <a:spLocks/>
                </p:cNvSpPr>
                <p:nvPr/>
              </p:nvSpPr>
              <p:spPr bwMode="auto">
                <a:xfrm>
                  <a:off x="2816" y="2574"/>
                  <a:ext cx="0" cy="584"/>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18" name="Oval 10"/>
                <p:cNvSpPr>
                  <a:spLocks noChangeArrowheads="1"/>
                </p:cNvSpPr>
                <p:nvPr/>
              </p:nvSpPr>
              <p:spPr bwMode="auto">
                <a:xfrm>
                  <a:off x="2581" y="2170"/>
                  <a:ext cx="484" cy="822"/>
                </a:xfrm>
                <a:prstGeom prst="ellipse">
                  <a:avLst/>
                </a:prstGeom>
                <a:solidFill>
                  <a:srgbClr val="FFCC99"/>
                </a:solidFill>
                <a:ln w="1905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7213" name="Text Box 11"/>
            <p:cNvSpPr txBox="1">
              <a:spLocks noChangeArrowheads="1"/>
            </p:cNvSpPr>
            <p:nvPr/>
          </p:nvSpPr>
          <p:spPr bwMode="invGray">
            <a:xfrm>
              <a:off x="7982" y="1561"/>
              <a:ext cx="55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Activity</a:t>
              </a:r>
              <a:br>
                <a:rPr lang="en-US" sz="1350">
                  <a:solidFill>
                    <a:srgbClr val="000000"/>
                  </a:solidFill>
                </a:rPr>
              </a:br>
              <a:r>
                <a:rPr lang="en-US" sz="1350">
                  <a:solidFill>
                    <a:srgbClr val="000000"/>
                  </a:solidFill>
                </a:rPr>
                <a:t>Step</a:t>
              </a:r>
            </a:p>
          </p:txBody>
        </p:sp>
      </p:grpSp>
      <p:grpSp>
        <p:nvGrpSpPr>
          <p:cNvPr id="7180" name="Group 60"/>
          <p:cNvGrpSpPr>
            <a:grpSpLocks/>
          </p:cNvGrpSpPr>
          <p:nvPr/>
        </p:nvGrpSpPr>
        <p:grpSpPr bwMode="auto">
          <a:xfrm>
            <a:off x="5148263" y="3239684"/>
            <a:ext cx="1151335" cy="415528"/>
            <a:chOff x="1508" y="2839"/>
            <a:chExt cx="967" cy="349"/>
          </a:xfrm>
        </p:grpSpPr>
        <p:sp>
          <p:nvSpPr>
            <p:cNvPr id="7206" name="Rectangle 46"/>
            <p:cNvSpPr>
              <a:spLocks noChangeArrowheads="1"/>
            </p:cNvSpPr>
            <p:nvPr/>
          </p:nvSpPr>
          <p:spPr bwMode="auto">
            <a:xfrm>
              <a:off x="1508" y="2914"/>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07" name="Rectangle 47"/>
            <p:cNvSpPr>
              <a:spLocks noChangeArrowheads="1"/>
            </p:cNvSpPr>
            <p:nvPr/>
          </p:nvSpPr>
          <p:spPr bwMode="auto">
            <a:xfrm>
              <a:off x="1508" y="2914"/>
              <a:ext cx="298" cy="194"/>
            </a:xfrm>
            <a:prstGeom prst="rect">
              <a:avLst/>
            </a:prstGeom>
            <a:solidFill>
              <a:srgbClr val="CCC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08" name="Rectangle 48"/>
            <p:cNvSpPr>
              <a:spLocks noChangeArrowheads="1"/>
            </p:cNvSpPr>
            <p:nvPr/>
          </p:nvSpPr>
          <p:spPr bwMode="auto">
            <a:xfrm>
              <a:off x="1544" y="2914"/>
              <a:ext cx="225" cy="194"/>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09" name="Line 49"/>
            <p:cNvSpPr>
              <a:spLocks noChangeShapeType="1"/>
            </p:cNvSpPr>
            <p:nvPr/>
          </p:nvSpPr>
          <p:spPr bwMode="auto">
            <a:xfrm flipH="1" flipV="1">
              <a:off x="1544" y="2944"/>
              <a:ext cx="117" cy="6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10" name="Line 50"/>
            <p:cNvSpPr>
              <a:spLocks noChangeShapeType="1"/>
            </p:cNvSpPr>
            <p:nvPr/>
          </p:nvSpPr>
          <p:spPr bwMode="auto">
            <a:xfrm flipV="1">
              <a:off x="1658" y="2940"/>
              <a:ext cx="113" cy="6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11" name="Text Box 59"/>
            <p:cNvSpPr txBox="1">
              <a:spLocks noChangeArrowheads="1"/>
            </p:cNvSpPr>
            <p:nvPr/>
          </p:nvSpPr>
          <p:spPr bwMode="invGray">
            <a:xfrm>
              <a:off x="1808" y="2839"/>
              <a:ext cx="66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Message</a:t>
              </a:r>
              <a:br>
                <a:rPr lang="en-US" sz="1350">
                  <a:solidFill>
                    <a:srgbClr val="000000"/>
                  </a:solidFill>
                </a:rPr>
              </a:br>
              <a:r>
                <a:rPr lang="en-US" sz="1350">
                  <a:solidFill>
                    <a:srgbClr val="000000"/>
                  </a:solidFill>
                </a:rPr>
                <a:t>Step</a:t>
              </a:r>
            </a:p>
          </p:txBody>
        </p:sp>
      </p:grpSp>
      <p:grpSp>
        <p:nvGrpSpPr>
          <p:cNvPr id="7181" name="Group 27"/>
          <p:cNvGrpSpPr>
            <a:grpSpLocks/>
          </p:cNvGrpSpPr>
          <p:nvPr/>
        </p:nvGrpSpPr>
        <p:grpSpPr bwMode="auto">
          <a:xfrm>
            <a:off x="6199588" y="3800476"/>
            <a:ext cx="1044179" cy="233363"/>
            <a:chOff x="7731" y="2533"/>
            <a:chExt cx="877" cy="196"/>
          </a:xfrm>
        </p:grpSpPr>
        <p:grpSp>
          <p:nvGrpSpPr>
            <p:cNvPr id="7202" name="Group 28"/>
            <p:cNvGrpSpPr>
              <a:grpSpLocks/>
            </p:cNvGrpSpPr>
            <p:nvPr/>
          </p:nvGrpSpPr>
          <p:grpSpPr bwMode="auto">
            <a:xfrm>
              <a:off x="8156" y="2533"/>
              <a:ext cx="452" cy="196"/>
              <a:chOff x="3956" y="2231"/>
              <a:chExt cx="670" cy="289"/>
            </a:xfrm>
          </p:grpSpPr>
          <p:sp>
            <p:nvSpPr>
              <p:cNvPr id="7204" name="Rectangle 29"/>
              <p:cNvSpPr>
                <a:spLocks noChangeArrowheads="1"/>
              </p:cNvSpPr>
              <p:nvPr/>
            </p:nvSpPr>
            <p:spPr bwMode="auto">
              <a:xfrm>
                <a:off x="3956" y="2231"/>
                <a:ext cx="0" cy="286"/>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05" name="Rectangle 30"/>
              <p:cNvSpPr>
                <a:spLocks noChangeArrowheads="1"/>
              </p:cNvSpPr>
              <p:nvPr/>
            </p:nvSpPr>
            <p:spPr bwMode="auto">
              <a:xfrm>
                <a:off x="4356" y="2234"/>
                <a:ext cx="270" cy="286"/>
              </a:xfrm>
              <a:prstGeom prst="rect">
                <a:avLst/>
              </a:prstGeom>
              <a:solidFill>
                <a:srgbClr val="96969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7203" name="Text Box 31"/>
            <p:cNvSpPr txBox="1">
              <a:spLocks noChangeArrowheads="1"/>
            </p:cNvSpPr>
            <p:nvPr/>
          </p:nvSpPr>
          <p:spPr bwMode="invGray">
            <a:xfrm>
              <a:off x="7731" y="2535"/>
              <a:ext cx="6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Outcome</a:t>
              </a:r>
            </a:p>
          </p:txBody>
        </p:sp>
      </p:grpSp>
      <p:grpSp>
        <p:nvGrpSpPr>
          <p:cNvPr id="7182" name="Group 68"/>
          <p:cNvGrpSpPr>
            <a:grpSpLocks/>
          </p:cNvGrpSpPr>
          <p:nvPr/>
        </p:nvGrpSpPr>
        <p:grpSpPr bwMode="auto">
          <a:xfrm>
            <a:off x="1744266" y="3798928"/>
            <a:ext cx="977503" cy="324558"/>
            <a:chOff x="801564" y="5065304"/>
            <a:chExt cx="1303337" cy="432745"/>
          </a:xfrm>
        </p:grpSpPr>
        <p:sp>
          <p:nvSpPr>
            <p:cNvPr id="7198" name="Line 22"/>
            <p:cNvSpPr>
              <a:spLocks noChangeShapeType="1"/>
            </p:cNvSpPr>
            <p:nvPr/>
          </p:nvSpPr>
          <p:spPr bwMode="auto">
            <a:xfrm>
              <a:off x="801564" y="5276912"/>
              <a:ext cx="1303337" cy="1587"/>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7199" name="Group 62"/>
            <p:cNvGrpSpPr>
              <a:grpSpLocks/>
            </p:cNvGrpSpPr>
            <p:nvPr/>
          </p:nvGrpSpPr>
          <p:grpSpPr bwMode="auto">
            <a:xfrm>
              <a:off x="1341787" y="5065304"/>
              <a:ext cx="256683" cy="432745"/>
              <a:chOff x="2554" y="3109"/>
              <a:chExt cx="433" cy="730"/>
            </a:xfrm>
          </p:grpSpPr>
          <p:sp>
            <p:nvSpPr>
              <p:cNvPr id="7200" name="Oval 63"/>
              <p:cNvSpPr>
                <a:spLocks noChangeArrowheads="1"/>
              </p:cNvSpPr>
              <p:nvPr/>
            </p:nvSpPr>
            <p:spPr bwMode="auto">
              <a:xfrm>
                <a:off x="2742" y="3109"/>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01" name="Freeform 64"/>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7183" name="Group 69"/>
          <p:cNvGrpSpPr>
            <a:grpSpLocks/>
          </p:cNvGrpSpPr>
          <p:nvPr/>
        </p:nvGrpSpPr>
        <p:grpSpPr bwMode="auto">
          <a:xfrm>
            <a:off x="2871787" y="3778684"/>
            <a:ext cx="977504" cy="324558"/>
            <a:chOff x="2304968" y="5038147"/>
            <a:chExt cx="1303338" cy="432744"/>
          </a:xfrm>
        </p:grpSpPr>
        <p:sp>
          <p:nvSpPr>
            <p:cNvPr id="7192" name="Line 23"/>
            <p:cNvSpPr>
              <a:spLocks noChangeShapeType="1"/>
            </p:cNvSpPr>
            <p:nvPr/>
          </p:nvSpPr>
          <p:spPr bwMode="auto">
            <a:xfrm>
              <a:off x="2304968" y="5278334"/>
              <a:ext cx="1303338" cy="1588"/>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7193" name="Group 65"/>
            <p:cNvGrpSpPr>
              <a:grpSpLocks/>
            </p:cNvGrpSpPr>
            <p:nvPr/>
          </p:nvGrpSpPr>
          <p:grpSpPr bwMode="auto">
            <a:xfrm>
              <a:off x="2829180" y="5038147"/>
              <a:ext cx="322483" cy="432744"/>
              <a:chOff x="4735" y="3026"/>
              <a:chExt cx="544" cy="730"/>
            </a:xfrm>
          </p:grpSpPr>
          <p:sp>
            <p:nvSpPr>
              <p:cNvPr id="7194" name="Oval 66"/>
              <p:cNvSpPr>
                <a:spLocks noChangeArrowheads="1"/>
              </p:cNvSpPr>
              <p:nvPr/>
            </p:nvSpPr>
            <p:spPr bwMode="auto">
              <a:xfrm>
                <a:off x="4950" y="3026"/>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5" name="Oval 67"/>
              <p:cNvSpPr>
                <a:spLocks noChangeArrowheads="1"/>
              </p:cNvSpPr>
              <p:nvPr/>
            </p:nvSpPr>
            <p:spPr bwMode="auto">
              <a:xfrm>
                <a:off x="4950" y="3026"/>
                <a:ext cx="0" cy="730"/>
              </a:xfrm>
              <a:prstGeom prst="ellipse">
                <a:avLst/>
              </a:prstGeom>
              <a:solidFill>
                <a:srgbClr val="FFCCFF"/>
              </a:solidFill>
              <a:ln w="28575" algn="ctr">
                <a:solidFill>
                  <a:srgbClr val="FF000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6" name="AutoShape 68"/>
              <p:cNvSpPr>
                <a:spLocks noChangeArrowheads="1"/>
              </p:cNvSpPr>
              <p:nvPr/>
            </p:nvSpPr>
            <p:spPr bwMode="auto">
              <a:xfrm>
                <a:off x="4893" y="3048"/>
                <a:ext cx="111" cy="554"/>
              </a:xfrm>
              <a:prstGeom prst="upArrow">
                <a:avLst>
                  <a:gd name="adj1" fmla="val 49648"/>
                  <a:gd name="adj2" fmla="val 68202"/>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7" name="AutoShape 69"/>
              <p:cNvSpPr>
                <a:spLocks noChangeArrowheads="1"/>
              </p:cNvSpPr>
              <p:nvPr/>
            </p:nvSpPr>
            <p:spPr bwMode="auto">
              <a:xfrm rot="5400000">
                <a:off x="4951" y="3132"/>
                <a:ext cx="111" cy="544"/>
              </a:xfrm>
              <a:prstGeom prst="upArrow">
                <a:avLst>
                  <a:gd name="adj1" fmla="val 49648"/>
                  <a:gd name="adj2" fmla="val 53518"/>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7184" name="Group 70"/>
          <p:cNvGrpSpPr>
            <a:grpSpLocks/>
          </p:cNvGrpSpPr>
          <p:nvPr/>
        </p:nvGrpSpPr>
        <p:grpSpPr bwMode="auto">
          <a:xfrm>
            <a:off x="4029075" y="3724904"/>
            <a:ext cx="977504" cy="458539"/>
            <a:chOff x="3848760" y="4967199"/>
            <a:chExt cx="1303338" cy="611386"/>
          </a:xfrm>
        </p:grpSpPr>
        <p:sp>
          <p:nvSpPr>
            <p:cNvPr id="7188" name="Line 23"/>
            <p:cNvSpPr>
              <a:spLocks noChangeShapeType="1"/>
            </p:cNvSpPr>
            <p:nvPr/>
          </p:nvSpPr>
          <p:spPr bwMode="auto">
            <a:xfrm>
              <a:off x="3848760" y="5278334"/>
              <a:ext cx="1303338" cy="1588"/>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7189" name="Group 67"/>
            <p:cNvGrpSpPr>
              <a:grpSpLocks/>
            </p:cNvGrpSpPr>
            <p:nvPr/>
          </p:nvGrpSpPr>
          <p:grpSpPr bwMode="auto">
            <a:xfrm>
              <a:off x="4382270" y="4967199"/>
              <a:ext cx="266841" cy="611386"/>
              <a:chOff x="4375190" y="4587199"/>
              <a:chExt cx="266841" cy="611386"/>
            </a:xfrm>
          </p:grpSpPr>
          <p:sp>
            <p:nvSpPr>
              <p:cNvPr id="7190" name="Oval 66"/>
              <p:cNvSpPr>
                <a:spLocks noChangeArrowheads="1"/>
              </p:cNvSpPr>
              <p:nvPr/>
            </p:nvSpPr>
            <p:spPr bwMode="auto">
              <a:xfrm>
                <a:off x="4493290" y="4670001"/>
                <a:ext cx="120" cy="432792"/>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1" name="AutoShape 16"/>
              <p:cNvSpPr>
                <a:spLocks noChangeArrowheads="1"/>
              </p:cNvSpPr>
              <p:nvPr/>
            </p:nvSpPr>
            <p:spPr bwMode="auto">
              <a:xfrm>
                <a:off x="4375190" y="4587199"/>
                <a:ext cx="266841" cy="611386"/>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7185" name="Text Box 17"/>
          <p:cNvSpPr txBox="1">
            <a:spLocks noChangeArrowheads="1"/>
          </p:cNvSpPr>
          <p:nvPr/>
        </p:nvSpPr>
        <p:spPr bwMode="invGray">
          <a:xfrm>
            <a:off x="1859756" y="4132660"/>
            <a:ext cx="66198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Trigger</a:t>
            </a:r>
          </a:p>
        </p:txBody>
      </p:sp>
      <p:sp>
        <p:nvSpPr>
          <p:cNvPr id="7186" name="Text Box 17"/>
          <p:cNvSpPr txBox="1">
            <a:spLocks noChangeArrowheads="1"/>
          </p:cNvSpPr>
          <p:nvPr/>
        </p:nvSpPr>
        <p:spPr bwMode="invGray">
          <a:xfrm>
            <a:off x="2990850" y="4132660"/>
            <a:ext cx="74414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Timeout</a:t>
            </a:r>
          </a:p>
        </p:txBody>
      </p:sp>
      <p:sp>
        <p:nvSpPr>
          <p:cNvPr id="7187" name="Text Box 17"/>
          <p:cNvSpPr txBox="1">
            <a:spLocks noChangeArrowheads="1"/>
          </p:cNvSpPr>
          <p:nvPr/>
        </p:nvSpPr>
        <p:spPr bwMode="invGray">
          <a:xfrm>
            <a:off x="4139804" y="4132660"/>
            <a:ext cx="744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Go</a:t>
            </a:r>
          </a:p>
        </p:txBody>
      </p:sp>
    </p:spTree>
    <p:extLst>
      <p:ext uri="{BB962C8B-B14F-4D97-AF65-F5344CB8AC3E}">
        <p14:creationId xmlns:p14="http://schemas.microsoft.com/office/powerpoint/2010/main" val="338933854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998" y="1022747"/>
            <a:ext cx="3336131" cy="140017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4034" name="Rectangle 2"/>
          <p:cNvSpPr>
            <a:spLocks noGrp="1" noChangeArrowheads="1"/>
          </p:cNvSpPr>
          <p:nvPr>
            <p:ph type="title"/>
          </p:nvPr>
        </p:nvSpPr>
        <p:spPr/>
        <p:txBody>
          <a:bodyPr/>
          <a:lstStyle/>
          <a:p>
            <a:r>
              <a:rPr lang="en-US"/>
              <a:t>Advancing system clock</a:t>
            </a:r>
          </a:p>
        </p:txBody>
      </p:sp>
      <p:sp>
        <p:nvSpPr>
          <p:cNvPr id="44035" name="Rectangle 3"/>
          <p:cNvSpPr>
            <a:spLocks noGrp="1" noChangeArrowheads="1"/>
          </p:cNvSpPr>
          <p:nvPr>
            <p:ph idx="1"/>
          </p:nvPr>
        </p:nvSpPr>
        <p:spPr/>
        <p:txBody>
          <a:bodyPr/>
          <a:lstStyle/>
          <a:p>
            <a:pPr>
              <a:buFont typeface="Arial" charset="0"/>
              <a:buChar char="•"/>
            </a:pPr>
            <a:r>
              <a:rPr lang="en-US"/>
              <a:t>You can also test timeouts by advancing system clock</a:t>
            </a:r>
          </a:p>
          <a:p>
            <a:pPr lvl="1"/>
            <a:endParaRPr lang="en-US"/>
          </a:p>
          <a:p>
            <a:pPr lvl="1"/>
            <a:endParaRPr lang="en-US"/>
          </a:p>
          <a:p>
            <a:pPr lvl="1"/>
            <a:endParaRPr lang="en-US"/>
          </a:p>
          <a:p>
            <a:pPr lvl="1"/>
            <a:endParaRPr lang="en-US"/>
          </a:p>
          <a:p>
            <a:pPr lvl="1"/>
            <a:endParaRPr lang="en-US"/>
          </a:p>
          <a:p>
            <a:pPr>
              <a:buFont typeface="Arial" charset="0"/>
              <a:buChar char="•"/>
            </a:pPr>
            <a:r>
              <a:rPr lang="en-US"/>
              <a:t>After advancing clock, you typically need to manually run workflow batch process</a:t>
            </a:r>
          </a:p>
        </p:txBody>
      </p:sp>
      <p:grpSp>
        <p:nvGrpSpPr>
          <p:cNvPr id="44036" name="Group 6"/>
          <p:cNvGrpSpPr>
            <a:grpSpLocks/>
          </p:cNvGrpSpPr>
          <p:nvPr/>
        </p:nvGrpSpPr>
        <p:grpSpPr bwMode="auto">
          <a:xfrm>
            <a:off x="6764202" y="1059044"/>
            <a:ext cx="131741" cy="425470"/>
            <a:chOff x="4499" y="206"/>
            <a:chExt cx="196" cy="633"/>
          </a:xfrm>
        </p:grpSpPr>
        <p:sp>
          <p:nvSpPr>
            <p:cNvPr id="44046" name="Oval 7"/>
            <p:cNvSpPr>
              <a:spLocks noChangeArrowheads="1"/>
            </p:cNvSpPr>
            <p:nvPr/>
          </p:nvSpPr>
          <p:spPr bwMode="auto">
            <a:xfrm>
              <a:off x="4499" y="356"/>
              <a:ext cx="0" cy="483"/>
            </a:xfrm>
            <a:prstGeom prst="ellipse">
              <a:avLst/>
            </a:prstGeom>
            <a:solidFill>
              <a:schemeClr val="tx1"/>
            </a:solidFill>
            <a:ln w="28575" algn="ctr">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4047" name="Line 8"/>
            <p:cNvSpPr>
              <a:spLocks noChangeShapeType="1"/>
            </p:cNvSpPr>
            <p:nvPr/>
          </p:nvSpPr>
          <p:spPr bwMode="auto">
            <a:xfrm flipV="1">
              <a:off x="4499" y="206"/>
              <a:ext cx="0" cy="40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4048" name="Line 9"/>
            <p:cNvSpPr>
              <a:spLocks noChangeShapeType="1"/>
            </p:cNvSpPr>
            <p:nvPr/>
          </p:nvSpPr>
          <p:spPr bwMode="auto">
            <a:xfrm flipV="1">
              <a:off x="4499" y="478"/>
              <a:ext cx="196"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44038" name="Group 30"/>
          <p:cNvGrpSpPr>
            <a:grpSpLocks/>
          </p:cNvGrpSpPr>
          <p:nvPr/>
        </p:nvGrpSpPr>
        <p:grpSpPr bwMode="auto">
          <a:xfrm rot="16200000" flipH="1">
            <a:off x="6532363" y="3384679"/>
            <a:ext cx="465535" cy="364742"/>
            <a:chOff x="2438" y="1467"/>
            <a:chExt cx="2663" cy="2083"/>
          </a:xfrm>
        </p:grpSpPr>
        <p:sp>
          <p:nvSpPr>
            <p:cNvPr id="14" name="Freeform 31"/>
            <p:cNvSpPr>
              <a:spLocks/>
            </p:cNvSpPr>
            <p:nvPr/>
          </p:nvSpPr>
          <p:spPr bwMode="auto">
            <a:xfrm>
              <a:off x="2438" y="1849"/>
              <a:ext cx="2663" cy="131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44045" name="AutoShape 32"/>
            <p:cNvSpPr>
              <a:spLocks noChangeArrowheads="1"/>
            </p:cNvSpPr>
            <p:nvPr/>
          </p:nvSpPr>
          <p:spPr bwMode="auto">
            <a:xfrm>
              <a:off x="3769" y="1467"/>
              <a:ext cx="1" cy="2083"/>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44039" name="Text Box 33"/>
          <p:cNvSpPr txBox="1">
            <a:spLocks noChangeArrowheads="1"/>
          </p:cNvSpPr>
          <p:nvPr/>
        </p:nvSpPr>
        <p:spPr bwMode="auto">
          <a:xfrm>
            <a:off x="5993606" y="3848631"/>
            <a:ext cx="1543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workflow writer</a:t>
            </a:r>
            <a:br>
              <a:rPr lang="en-US" sz="1500">
                <a:solidFill>
                  <a:srgbClr val="000000"/>
                </a:solidFill>
              </a:rPr>
            </a:br>
            <a:endParaRPr lang="en-US" sz="1500">
              <a:solidFill>
                <a:srgbClr val="000000"/>
              </a:solidFill>
            </a:endParaRPr>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3857" y="1872719"/>
            <a:ext cx="1942474" cy="28680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1616" y="4329768"/>
            <a:ext cx="2261462" cy="28758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84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9998" y="3148013"/>
            <a:ext cx="4029075" cy="94297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4043" name="Rounded Rectangle 21"/>
          <p:cNvSpPr>
            <a:spLocks noChangeArrowheads="1"/>
          </p:cNvSpPr>
          <p:nvPr/>
        </p:nvSpPr>
        <p:spPr bwMode="auto">
          <a:xfrm>
            <a:off x="5465289" y="3890963"/>
            <a:ext cx="272654" cy="16311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80108536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Lesson outline</a:t>
            </a:r>
          </a:p>
        </p:txBody>
      </p:sp>
      <p:sp>
        <p:nvSpPr>
          <p:cNvPr id="45059"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Step behaviors and branches</a:t>
            </a:r>
          </a:p>
          <a:p>
            <a:pPr>
              <a:lnSpc>
                <a:spcPct val="150000"/>
              </a:lnSpc>
              <a:buFont typeface="Arial" charset="0"/>
              <a:buChar char="•"/>
            </a:pPr>
            <a:r>
              <a:rPr lang="en-US" sz="2100">
                <a:solidFill>
                  <a:srgbClr val="C0C0C0"/>
                </a:solidFill>
              </a:rPr>
              <a:t>Auto steps and go branches</a:t>
            </a:r>
          </a:p>
          <a:p>
            <a:pPr>
              <a:lnSpc>
                <a:spcPct val="150000"/>
              </a:lnSpc>
              <a:buFont typeface="Arial" charset="0"/>
              <a:buChar char="•"/>
            </a:pPr>
            <a:r>
              <a:rPr lang="en-US" sz="2100">
                <a:solidFill>
                  <a:srgbClr val="C0C0C0"/>
                </a:solidFill>
              </a:rPr>
              <a:t>Starts, outcomes, and finishes</a:t>
            </a:r>
          </a:p>
          <a:p>
            <a:pPr>
              <a:lnSpc>
                <a:spcPct val="150000"/>
              </a:lnSpc>
              <a:buFont typeface="Arial" charset="0"/>
              <a:buChar char="•"/>
            </a:pPr>
            <a:r>
              <a:rPr lang="en-US" sz="2100">
                <a:solidFill>
                  <a:srgbClr val="C0C0C0"/>
                </a:solidFill>
              </a:rPr>
              <a:t>Activity steps</a:t>
            </a:r>
          </a:p>
          <a:p>
            <a:pPr>
              <a:lnSpc>
                <a:spcPct val="150000"/>
              </a:lnSpc>
              <a:buFont typeface="Arial" charset="0"/>
              <a:buChar char="•"/>
            </a:pPr>
            <a:r>
              <a:rPr lang="en-US" sz="2100">
                <a:solidFill>
                  <a:srgbClr val="C0C0C0"/>
                </a:solidFill>
              </a:rPr>
              <a:t>Timeouts</a:t>
            </a:r>
          </a:p>
          <a:p>
            <a:pPr>
              <a:lnSpc>
                <a:spcPct val="150000"/>
              </a:lnSpc>
              <a:buFont typeface="Arial" charset="0"/>
              <a:buChar char="•"/>
            </a:pPr>
            <a:r>
              <a:rPr lang="en-US" sz="2100"/>
              <a:t>Triggers</a:t>
            </a:r>
          </a:p>
        </p:txBody>
      </p:sp>
    </p:spTree>
    <p:extLst>
      <p:ext uri="{BB962C8B-B14F-4D97-AF65-F5344CB8AC3E}">
        <p14:creationId xmlns:p14="http://schemas.microsoft.com/office/powerpoint/2010/main" val="248294704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Triggers</a:t>
            </a:r>
          </a:p>
        </p:txBody>
      </p:sp>
      <p:sp>
        <p:nvSpPr>
          <p:cNvPr id="46083" name="Rectangle 3"/>
          <p:cNvSpPr>
            <a:spLocks noGrp="1" noChangeArrowheads="1"/>
          </p:cNvSpPr>
          <p:nvPr>
            <p:ph idx="1"/>
          </p:nvPr>
        </p:nvSpPr>
        <p:spPr>
          <a:xfrm>
            <a:off x="1532335" y="685800"/>
            <a:ext cx="3431381" cy="4114800"/>
          </a:xfrm>
        </p:spPr>
        <p:txBody>
          <a:bodyPr/>
          <a:lstStyle/>
          <a:p>
            <a:pPr>
              <a:buFont typeface="Arial" charset="0"/>
              <a:buChar char="•"/>
            </a:pPr>
            <a:r>
              <a:rPr lang="en-US"/>
              <a:t>A </a:t>
            </a:r>
            <a:r>
              <a:rPr lang="en-US" b="1"/>
              <a:t>trigger</a:t>
            </a:r>
            <a:r>
              <a:rPr lang="en-US"/>
              <a:t> is a mechanism used to resume execution of a workflow that is stopped at a manual or activity step</a:t>
            </a:r>
          </a:p>
          <a:p>
            <a:pPr>
              <a:buFont typeface="Arial" charset="0"/>
              <a:buChar char="•"/>
            </a:pPr>
            <a:r>
              <a:rPr lang="en-US"/>
              <a:t>A trigger can be invoked by anything that executes Gosu, but is most commonly done by:</a:t>
            </a:r>
          </a:p>
          <a:p>
            <a:pPr lvl="1"/>
            <a:r>
              <a:rPr lang="en-US"/>
              <a:t>Gosu function</a:t>
            </a:r>
          </a:p>
          <a:p>
            <a:pPr lvl="1"/>
            <a:r>
              <a:rPr lang="en-US"/>
              <a:t>Business rule</a:t>
            </a:r>
          </a:p>
          <a:p>
            <a:pPr lvl="1"/>
            <a:r>
              <a:rPr lang="en-US"/>
              <a:t>API call from an external system</a:t>
            </a:r>
          </a:p>
          <a:p>
            <a:pPr>
              <a:buFont typeface="Arial" charset="0"/>
              <a:buChar char="•"/>
            </a:pPr>
            <a:endParaRPr lang="en-US"/>
          </a:p>
        </p:txBody>
      </p:sp>
      <p:grpSp>
        <p:nvGrpSpPr>
          <p:cNvPr id="46084" name="Group 4"/>
          <p:cNvGrpSpPr>
            <a:grpSpLocks/>
          </p:cNvGrpSpPr>
          <p:nvPr/>
        </p:nvGrpSpPr>
        <p:grpSpPr bwMode="auto">
          <a:xfrm>
            <a:off x="5033963" y="3999304"/>
            <a:ext cx="1151335" cy="233362"/>
            <a:chOff x="3268" y="3359"/>
            <a:chExt cx="967" cy="196"/>
          </a:xfrm>
        </p:grpSpPr>
        <p:sp>
          <p:nvSpPr>
            <p:cNvPr id="46154" name="Rectangle 5"/>
            <p:cNvSpPr>
              <a:spLocks noChangeArrowheads="1"/>
            </p:cNvSpPr>
            <p:nvPr/>
          </p:nvSpPr>
          <p:spPr bwMode="auto">
            <a:xfrm>
              <a:off x="3268" y="3359"/>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55" name="Rectangle 6"/>
            <p:cNvSpPr>
              <a:spLocks noChangeArrowheads="1"/>
            </p:cNvSpPr>
            <p:nvPr/>
          </p:nvSpPr>
          <p:spPr bwMode="auto">
            <a:xfrm>
              <a:off x="4049" y="3361"/>
              <a:ext cx="182" cy="194"/>
            </a:xfrm>
            <a:prstGeom prst="rect">
              <a:avLst/>
            </a:prstGeom>
            <a:solidFill>
              <a:schemeClr val="hlink"/>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56" name="Text Box 7"/>
            <p:cNvSpPr txBox="1">
              <a:spLocks noChangeArrowheads="1"/>
            </p:cNvSpPr>
            <p:nvPr/>
          </p:nvSpPr>
          <p:spPr bwMode="invGray">
            <a:xfrm>
              <a:off x="3280" y="3370"/>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Approved</a:t>
              </a:r>
            </a:p>
          </p:txBody>
        </p:sp>
      </p:grpSp>
      <p:grpSp>
        <p:nvGrpSpPr>
          <p:cNvPr id="46085" name="Group 8"/>
          <p:cNvGrpSpPr>
            <a:grpSpLocks/>
          </p:cNvGrpSpPr>
          <p:nvPr/>
        </p:nvGrpSpPr>
        <p:grpSpPr bwMode="auto">
          <a:xfrm>
            <a:off x="6432947" y="4004067"/>
            <a:ext cx="1151334" cy="233362"/>
            <a:chOff x="4443" y="3363"/>
            <a:chExt cx="967" cy="196"/>
          </a:xfrm>
        </p:grpSpPr>
        <p:sp>
          <p:nvSpPr>
            <p:cNvPr id="46151" name="Rectangle 9"/>
            <p:cNvSpPr>
              <a:spLocks noChangeArrowheads="1"/>
            </p:cNvSpPr>
            <p:nvPr/>
          </p:nvSpPr>
          <p:spPr bwMode="auto">
            <a:xfrm>
              <a:off x="4443" y="3363"/>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52" name="Rectangle 10"/>
            <p:cNvSpPr>
              <a:spLocks noChangeArrowheads="1"/>
            </p:cNvSpPr>
            <p:nvPr/>
          </p:nvSpPr>
          <p:spPr bwMode="auto">
            <a:xfrm>
              <a:off x="5224" y="3365"/>
              <a:ext cx="182" cy="194"/>
            </a:xfrm>
            <a:prstGeom prst="rect">
              <a:avLst/>
            </a:prstGeom>
            <a:solidFill>
              <a:schemeClr val="hlink"/>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53" name="Text Box 11"/>
            <p:cNvSpPr txBox="1">
              <a:spLocks noChangeArrowheads="1"/>
            </p:cNvSpPr>
            <p:nvPr/>
          </p:nvSpPr>
          <p:spPr bwMode="invGray">
            <a:xfrm>
              <a:off x="4455" y="3374"/>
              <a:ext cx="7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Denied</a:t>
              </a:r>
            </a:p>
          </p:txBody>
        </p:sp>
      </p:grpSp>
      <p:sp>
        <p:nvSpPr>
          <p:cNvPr id="46086" name="Line 15"/>
          <p:cNvSpPr>
            <a:spLocks noChangeShapeType="1"/>
          </p:cNvSpPr>
          <p:nvPr/>
        </p:nvSpPr>
        <p:spPr bwMode="auto">
          <a:xfrm flipH="1">
            <a:off x="5220892" y="1082279"/>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87" name="Line 16"/>
          <p:cNvSpPr>
            <a:spLocks noChangeShapeType="1"/>
          </p:cNvSpPr>
          <p:nvPr/>
        </p:nvSpPr>
        <p:spPr bwMode="auto">
          <a:xfrm>
            <a:off x="5228035" y="1082279"/>
            <a:ext cx="0" cy="421481"/>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88" name="Line 17"/>
          <p:cNvSpPr>
            <a:spLocks noChangeShapeType="1"/>
          </p:cNvSpPr>
          <p:nvPr/>
        </p:nvSpPr>
        <p:spPr bwMode="auto">
          <a:xfrm>
            <a:off x="6847285" y="1077516"/>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89" name="Line 18"/>
          <p:cNvSpPr>
            <a:spLocks noChangeShapeType="1"/>
          </p:cNvSpPr>
          <p:nvPr/>
        </p:nvSpPr>
        <p:spPr bwMode="auto">
          <a:xfrm flipH="1">
            <a:off x="7325916" y="1070373"/>
            <a:ext cx="0" cy="140731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90" name="Line 19"/>
          <p:cNvSpPr>
            <a:spLocks noChangeShapeType="1"/>
          </p:cNvSpPr>
          <p:nvPr/>
        </p:nvSpPr>
        <p:spPr bwMode="auto">
          <a:xfrm flipH="1">
            <a:off x="6848475" y="2478881"/>
            <a:ext cx="477441"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91" name="Line 21"/>
          <p:cNvSpPr>
            <a:spLocks noChangeShapeType="1"/>
          </p:cNvSpPr>
          <p:nvPr/>
        </p:nvSpPr>
        <p:spPr bwMode="auto">
          <a:xfrm flipH="1">
            <a:off x="5230417" y="3339704"/>
            <a:ext cx="467915"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92" name="Line 22"/>
          <p:cNvSpPr>
            <a:spLocks noChangeShapeType="1"/>
          </p:cNvSpPr>
          <p:nvPr/>
        </p:nvSpPr>
        <p:spPr bwMode="auto">
          <a:xfrm>
            <a:off x="5230416" y="3339703"/>
            <a:ext cx="0" cy="49053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93" name="Line 23"/>
          <p:cNvSpPr>
            <a:spLocks noChangeShapeType="1"/>
          </p:cNvSpPr>
          <p:nvPr/>
        </p:nvSpPr>
        <p:spPr bwMode="auto">
          <a:xfrm>
            <a:off x="6856810" y="3334941"/>
            <a:ext cx="47863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94" name="Line 24"/>
          <p:cNvSpPr>
            <a:spLocks noChangeShapeType="1"/>
          </p:cNvSpPr>
          <p:nvPr/>
        </p:nvSpPr>
        <p:spPr bwMode="auto">
          <a:xfrm flipH="1">
            <a:off x="7335441" y="3334942"/>
            <a:ext cx="0" cy="50601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95" name="Line 25"/>
          <p:cNvSpPr>
            <a:spLocks noChangeShapeType="1"/>
          </p:cNvSpPr>
          <p:nvPr/>
        </p:nvSpPr>
        <p:spPr bwMode="auto">
          <a:xfrm>
            <a:off x="5597129" y="4350544"/>
            <a:ext cx="397669" cy="420291"/>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096" name="Line 26"/>
          <p:cNvSpPr>
            <a:spLocks noChangeShapeType="1"/>
          </p:cNvSpPr>
          <p:nvPr/>
        </p:nvSpPr>
        <p:spPr bwMode="auto">
          <a:xfrm flipH="1">
            <a:off x="6598444" y="4339829"/>
            <a:ext cx="482204" cy="439340"/>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46097" name="Group 27"/>
          <p:cNvGrpSpPr>
            <a:grpSpLocks/>
          </p:cNvGrpSpPr>
          <p:nvPr/>
        </p:nvGrpSpPr>
        <p:grpSpPr bwMode="auto">
          <a:xfrm>
            <a:off x="5993606" y="4269585"/>
            <a:ext cx="623888" cy="579835"/>
            <a:chOff x="4074" y="3586"/>
            <a:chExt cx="524" cy="487"/>
          </a:xfrm>
        </p:grpSpPr>
        <p:grpSp>
          <p:nvGrpSpPr>
            <p:cNvPr id="46146" name="Group 28"/>
            <p:cNvGrpSpPr>
              <a:grpSpLocks/>
            </p:cNvGrpSpPr>
            <p:nvPr/>
          </p:nvGrpSpPr>
          <p:grpSpPr bwMode="auto">
            <a:xfrm>
              <a:off x="4074" y="3586"/>
              <a:ext cx="524" cy="487"/>
              <a:chOff x="4074" y="3586"/>
              <a:chExt cx="524" cy="487"/>
            </a:xfrm>
          </p:grpSpPr>
          <p:sp>
            <p:nvSpPr>
              <p:cNvPr id="46148" name="Rectangle 29"/>
              <p:cNvSpPr>
                <a:spLocks noChangeArrowheads="1"/>
              </p:cNvSpPr>
              <p:nvPr/>
            </p:nvSpPr>
            <p:spPr bwMode="auto">
              <a:xfrm>
                <a:off x="4074" y="3879"/>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49" name="AutoShape 30"/>
              <p:cNvSpPr>
                <a:spLocks noChangeArrowheads="1"/>
              </p:cNvSpPr>
              <p:nvPr/>
            </p:nvSpPr>
            <p:spPr bwMode="auto">
              <a:xfrm>
                <a:off x="4210" y="3586"/>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50" name="Rectangle 31"/>
              <p:cNvSpPr>
                <a:spLocks noChangeArrowheads="1"/>
              </p:cNvSpPr>
              <p:nvPr/>
            </p:nvSpPr>
            <p:spPr bwMode="auto">
              <a:xfrm>
                <a:off x="4278" y="375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46147" name="Text Box 32"/>
            <p:cNvSpPr txBox="1">
              <a:spLocks noChangeArrowheads="1"/>
            </p:cNvSpPr>
            <p:nvPr/>
          </p:nvSpPr>
          <p:spPr bwMode="invGray">
            <a:xfrm>
              <a:off x="4130" y="3894"/>
              <a:ext cx="4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Finish</a:t>
              </a:r>
            </a:p>
          </p:txBody>
        </p:sp>
      </p:grpSp>
      <p:grpSp>
        <p:nvGrpSpPr>
          <p:cNvPr id="46098" name="Group 33"/>
          <p:cNvGrpSpPr>
            <a:grpSpLocks/>
          </p:cNvGrpSpPr>
          <p:nvPr/>
        </p:nvGrpSpPr>
        <p:grpSpPr bwMode="auto">
          <a:xfrm>
            <a:off x="5995987" y="192881"/>
            <a:ext cx="623888" cy="623888"/>
            <a:chOff x="4076" y="162"/>
            <a:chExt cx="524" cy="524"/>
          </a:xfrm>
        </p:grpSpPr>
        <p:grpSp>
          <p:nvGrpSpPr>
            <p:cNvPr id="46141" name="Group 34"/>
            <p:cNvGrpSpPr>
              <a:grpSpLocks/>
            </p:cNvGrpSpPr>
            <p:nvPr/>
          </p:nvGrpSpPr>
          <p:grpSpPr bwMode="auto">
            <a:xfrm>
              <a:off x="4076" y="165"/>
              <a:ext cx="524" cy="521"/>
              <a:chOff x="4076" y="165"/>
              <a:chExt cx="524" cy="521"/>
            </a:xfrm>
          </p:grpSpPr>
          <p:sp>
            <p:nvSpPr>
              <p:cNvPr id="46143" name="Rectangle 35"/>
              <p:cNvSpPr>
                <a:spLocks noChangeArrowheads="1"/>
              </p:cNvSpPr>
              <p:nvPr/>
            </p:nvSpPr>
            <p:spPr bwMode="auto">
              <a:xfrm>
                <a:off x="4076" y="165"/>
                <a:ext cx="524"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44" name="AutoShape 36"/>
              <p:cNvSpPr>
                <a:spLocks noChangeArrowheads="1"/>
              </p:cNvSpPr>
              <p:nvPr/>
            </p:nvSpPr>
            <p:spPr bwMode="auto">
              <a:xfrm>
                <a:off x="4212" y="421"/>
                <a:ext cx="254" cy="265"/>
              </a:xfrm>
              <a:prstGeom prst="downArrow">
                <a:avLst>
                  <a:gd name="adj1" fmla="val 49843"/>
                  <a:gd name="adj2" fmla="val 56513"/>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45" name="Rectangle 37"/>
              <p:cNvSpPr>
                <a:spLocks noChangeArrowheads="1"/>
              </p:cNvSpPr>
              <p:nvPr/>
            </p:nvSpPr>
            <p:spPr bwMode="auto">
              <a:xfrm>
                <a:off x="4280" y="319"/>
                <a:ext cx="117" cy="194"/>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46142" name="Text Box 38"/>
            <p:cNvSpPr txBox="1">
              <a:spLocks noChangeArrowheads="1"/>
            </p:cNvSpPr>
            <p:nvPr/>
          </p:nvSpPr>
          <p:spPr bwMode="auto">
            <a:xfrm>
              <a:off x="4118" y="162"/>
              <a:ext cx="427" cy="174"/>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Start</a:t>
              </a:r>
            </a:p>
          </p:txBody>
        </p:sp>
      </p:grpSp>
      <p:sp>
        <p:nvSpPr>
          <p:cNvPr id="46099" name="Rectangle 39"/>
          <p:cNvSpPr>
            <a:spLocks noChangeArrowheads="1"/>
          </p:cNvSpPr>
          <p:nvPr/>
        </p:nvSpPr>
        <p:spPr bwMode="auto">
          <a:xfrm>
            <a:off x="5689997" y="3332039"/>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00" name="Rectangle 40"/>
          <p:cNvSpPr>
            <a:spLocks noChangeArrowheads="1"/>
          </p:cNvSpPr>
          <p:nvPr/>
        </p:nvSpPr>
        <p:spPr bwMode="auto">
          <a:xfrm>
            <a:off x="5689998" y="3332039"/>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46101" name="Group 41"/>
          <p:cNvGrpSpPr>
            <a:grpSpLocks/>
          </p:cNvGrpSpPr>
          <p:nvPr/>
        </p:nvGrpSpPr>
        <p:grpSpPr bwMode="auto">
          <a:xfrm>
            <a:off x="5774844" y="3245694"/>
            <a:ext cx="190627" cy="390506"/>
            <a:chOff x="2581" y="2169"/>
            <a:chExt cx="484" cy="990"/>
          </a:xfrm>
        </p:grpSpPr>
        <p:sp>
          <p:nvSpPr>
            <p:cNvPr id="46139" name="Freeform 42"/>
            <p:cNvSpPr>
              <a:spLocks/>
            </p:cNvSpPr>
            <p:nvPr/>
          </p:nvSpPr>
          <p:spPr bwMode="auto">
            <a:xfrm>
              <a:off x="2816" y="2574"/>
              <a:ext cx="0" cy="585"/>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chemeClr val="hlink"/>
            </a:solidFill>
            <a:ln w="19050">
              <a:solidFill>
                <a:srgbClr val="80808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40" name="Oval 43"/>
            <p:cNvSpPr>
              <a:spLocks noChangeArrowheads="1"/>
            </p:cNvSpPr>
            <p:nvPr/>
          </p:nvSpPr>
          <p:spPr bwMode="auto">
            <a:xfrm>
              <a:off x="2581" y="2169"/>
              <a:ext cx="484" cy="823"/>
            </a:xfrm>
            <a:prstGeom prst="ellipse">
              <a:avLst/>
            </a:prstGeom>
            <a:solidFill>
              <a:schemeClr val="hlink"/>
            </a:solidFill>
            <a:ln w="19050" algn="ctr">
              <a:solidFill>
                <a:srgbClr val="808080"/>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46102" name="Text Box 44"/>
          <p:cNvSpPr txBox="1">
            <a:spLocks noChangeArrowheads="1"/>
          </p:cNvSpPr>
          <p:nvPr/>
        </p:nvSpPr>
        <p:spPr bwMode="invGray">
          <a:xfrm>
            <a:off x="6068616" y="3240881"/>
            <a:ext cx="75961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Acct Rep</a:t>
            </a:r>
            <a:br>
              <a:rPr lang="en-US" sz="1350">
                <a:solidFill>
                  <a:srgbClr val="C0C0C0"/>
                </a:solidFill>
              </a:rPr>
            </a:br>
            <a:r>
              <a:rPr lang="en-US" sz="1350">
                <a:solidFill>
                  <a:srgbClr val="C0C0C0"/>
                </a:solidFill>
              </a:rPr>
              <a:t>Approval</a:t>
            </a:r>
          </a:p>
        </p:txBody>
      </p:sp>
      <p:grpSp>
        <p:nvGrpSpPr>
          <p:cNvPr id="46103" name="Group 45"/>
          <p:cNvGrpSpPr>
            <a:grpSpLocks/>
          </p:cNvGrpSpPr>
          <p:nvPr/>
        </p:nvGrpSpPr>
        <p:grpSpPr bwMode="auto">
          <a:xfrm>
            <a:off x="5037535" y="1539486"/>
            <a:ext cx="1151334" cy="446485"/>
            <a:chOff x="3898" y="1932"/>
            <a:chExt cx="967" cy="375"/>
          </a:xfrm>
        </p:grpSpPr>
        <p:sp>
          <p:nvSpPr>
            <p:cNvPr id="46132" name="Rectangle 46"/>
            <p:cNvSpPr>
              <a:spLocks noChangeArrowheads="1"/>
            </p:cNvSpPr>
            <p:nvPr/>
          </p:nvSpPr>
          <p:spPr bwMode="auto">
            <a:xfrm>
              <a:off x="3898" y="2034"/>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33" name="Rectangle 47"/>
            <p:cNvSpPr>
              <a:spLocks noChangeArrowheads="1"/>
            </p:cNvSpPr>
            <p:nvPr/>
          </p:nvSpPr>
          <p:spPr bwMode="auto">
            <a:xfrm>
              <a:off x="3898" y="2034"/>
              <a:ext cx="298" cy="194"/>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46134" name="Group 48"/>
            <p:cNvGrpSpPr>
              <a:grpSpLocks/>
            </p:cNvGrpSpPr>
            <p:nvPr/>
          </p:nvGrpSpPr>
          <p:grpSpPr bwMode="auto">
            <a:xfrm>
              <a:off x="4189" y="1932"/>
              <a:ext cx="1" cy="375"/>
              <a:chOff x="920" y="2539"/>
              <a:chExt cx="1" cy="446"/>
            </a:xfrm>
          </p:grpSpPr>
          <p:sp>
            <p:nvSpPr>
              <p:cNvPr id="46136" name="Freeform 49"/>
              <p:cNvSpPr>
                <a:spLocks/>
              </p:cNvSpPr>
              <p:nvPr/>
            </p:nvSpPr>
            <p:spPr bwMode="auto">
              <a:xfrm>
                <a:off x="921" y="2646"/>
                <a:ext cx="0" cy="230"/>
              </a:xfrm>
              <a:custGeom>
                <a:avLst/>
                <a:gdLst>
                  <a:gd name="T0" fmla="*/ 3 w 245"/>
                  <a:gd name="T1" fmla="*/ 6 h 356"/>
                  <a:gd name="T2" fmla="*/ 3 w 245"/>
                  <a:gd name="T3" fmla="*/ 16 h 356"/>
                  <a:gd name="T4" fmla="*/ 8 w 245"/>
                  <a:gd name="T5" fmla="*/ 25 h 356"/>
                  <a:gd name="T6" fmla="*/ 18 w 245"/>
                  <a:gd name="T7" fmla="*/ 30 h 356"/>
                  <a:gd name="T8" fmla="*/ 22 w 245"/>
                  <a:gd name="T9" fmla="*/ 34 h 356"/>
                  <a:gd name="T10" fmla="*/ 26 w 245"/>
                  <a:gd name="T11" fmla="*/ 40 h 356"/>
                  <a:gd name="T12" fmla="*/ 28 w 245"/>
                  <a:gd name="T13" fmla="*/ 49 h 356"/>
                  <a:gd name="T14" fmla="*/ 26 w 245"/>
                  <a:gd name="T15" fmla="*/ 57 h 356"/>
                  <a:gd name="T16" fmla="*/ 21 w 245"/>
                  <a:gd name="T17" fmla="*/ 66 h 356"/>
                  <a:gd name="T18" fmla="*/ 11 w 245"/>
                  <a:gd name="T19" fmla="*/ 73 h 356"/>
                  <a:gd name="T20" fmla="*/ 5 w 245"/>
                  <a:gd name="T21" fmla="*/ 79 h 356"/>
                  <a:gd name="T22" fmla="*/ 3 w 245"/>
                  <a:gd name="T23" fmla="*/ 85 h 356"/>
                  <a:gd name="T24" fmla="*/ 3 w 245"/>
                  <a:gd name="T25" fmla="*/ 93 h 356"/>
                  <a:gd name="T26" fmla="*/ 5 w 245"/>
                  <a:gd name="T27" fmla="*/ 95 h 356"/>
                  <a:gd name="T28" fmla="*/ 34 w 245"/>
                  <a:gd name="T29" fmla="*/ 97 h 356"/>
                  <a:gd name="T30" fmla="*/ 61 w 245"/>
                  <a:gd name="T31" fmla="*/ 95 h 356"/>
                  <a:gd name="T32" fmla="*/ 63 w 245"/>
                  <a:gd name="T33" fmla="*/ 88 h 356"/>
                  <a:gd name="T34" fmla="*/ 61 w 245"/>
                  <a:gd name="T35" fmla="*/ 80 h 356"/>
                  <a:gd name="T36" fmla="*/ 55 w 245"/>
                  <a:gd name="T37" fmla="*/ 75 h 356"/>
                  <a:gd name="T38" fmla="*/ 51 w 245"/>
                  <a:gd name="T39" fmla="*/ 72 h 356"/>
                  <a:gd name="T40" fmla="*/ 44 w 245"/>
                  <a:gd name="T41" fmla="*/ 66 h 356"/>
                  <a:gd name="T42" fmla="*/ 39 w 245"/>
                  <a:gd name="T43" fmla="*/ 59 h 356"/>
                  <a:gd name="T44" fmla="*/ 38 w 245"/>
                  <a:gd name="T45" fmla="*/ 53 h 356"/>
                  <a:gd name="T46" fmla="*/ 38 w 245"/>
                  <a:gd name="T47" fmla="*/ 45 h 356"/>
                  <a:gd name="T48" fmla="*/ 41 w 245"/>
                  <a:gd name="T49" fmla="*/ 38 h 356"/>
                  <a:gd name="T50" fmla="*/ 48 w 245"/>
                  <a:gd name="T51" fmla="*/ 30 h 356"/>
                  <a:gd name="T52" fmla="*/ 57 w 245"/>
                  <a:gd name="T53" fmla="*/ 25 h 356"/>
                  <a:gd name="T54" fmla="*/ 63 w 245"/>
                  <a:gd name="T55" fmla="*/ 16 h 356"/>
                  <a:gd name="T56" fmla="*/ 63 w 245"/>
                  <a:gd name="T57" fmla="*/ 6 h 356"/>
                  <a:gd name="T58" fmla="*/ 55 w 245"/>
                  <a:gd name="T59" fmla="*/ 3 h 356"/>
                  <a:gd name="T60" fmla="*/ 32 w 245"/>
                  <a:gd name="T61" fmla="*/ 0 h 356"/>
                  <a:gd name="T62" fmla="*/ 10 w 245"/>
                  <a:gd name="T63" fmla="*/ 2 h 356"/>
                  <a:gd name="T64" fmla="*/ 3 w 245"/>
                  <a:gd name="T65" fmla="*/ 6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37" name="Rectangle 50"/>
              <p:cNvSpPr>
                <a:spLocks noChangeArrowheads="1"/>
              </p:cNvSpPr>
              <p:nvPr/>
            </p:nvSpPr>
            <p:spPr bwMode="auto">
              <a:xfrm>
                <a:off x="920" y="2539"/>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38" name="Rectangle 51"/>
              <p:cNvSpPr>
                <a:spLocks noChangeArrowheads="1"/>
              </p:cNvSpPr>
              <p:nvPr/>
            </p:nvSpPr>
            <p:spPr bwMode="auto">
              <a:xfrm>
                <a:off x="920" y="2755"/>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46135" name="Text Box 52"/>
            <p:cNvSpPr txBox="1">
              <a:spLocks noChangeArrowheads="1"/>
            </p:cNvSpPr>
            <p:nvPr/>
          </p:nvSpPr>
          <p:spPr bwMode="invGray">
            <a:xfrm>
              <a:off x="4263" y="1957"/>
              <a:ext cx="55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Manual</a:t>
              </a:r>
              <a:br>
                <a:rPr lang="en-US" sz="1350">
                  <a:solidFill>
                    <a:srgbClr val="000000"/>
                  </a:solidFill>
                </a:rPr>
              </a:br>
              <a:r>
                <a:rPr lang="en-US" sz="1350">
                  <a:solidFill>
                    <a:srgbClr val="000000"/>
                  </a:solidFill>
                </a:rPr>
                <a:t>Review</a:t>
              </a:r>
            </a:p>
          </p:txBody>
        </p:sp>
      </p:grpSp>
      <p:sp>
        <p:nvSpPr>
          <p:cNvPr id="46104" name="Line 53"/>
          <p:cNvSpPr>
            <a:spLocks noChangeShapeType="1"/>
          </p:cNvSpPr>
          <p:nvPr/>
        </p:nvSpPr>
        <p:spPr bwMode="auto">
          <a:xfrm>
            <a:off x="5225654" y="2050257"/>
            <a:ext cx="0" cy="44053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05" name="Line 54"/>
          <p:cNvSpPr>
            <a:spLocks noChangeShapeType="1"/>
          </p:cNvSpPr>
          <p:nvPr/>
        </p:nvSpPr>
        <p:spPr bwMode="auto">
          <a:xfrm>
            <a:off x="5225653" y="2486025"/>
            <a:ext cx="470297"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46106" name="Group 55"/>
          <p:cNvGrpSpPr>
            <a:grpSpLocks/>
          </p:cNvGrpSpPr>
          <p:nvPr/>
        </p:nvGrpSpPr>
        <p:grpSpPr bwMode="auto">
          <a:xfrm>
            <a:off x="5131354" y="2107052"/>
            <a:ext cx="192512" cy="324558"/>
            <a:chOff x="2554" y="3109"/>
            <a:chExt cx="433" cy="730"/>
          </a:xfrm>
        </p:grpSpPr>
        <p:sp>
          <p:nvSpPr>
            <p:cNvPr id="46130" name="Oval 56"/>
            <p:cNvSpPr>
              <a:spLocks noChangeArrowheads="1"/>
            </p:cNvSpPr>
            <p:nvPr/>
          </p:nvSpPr>
          <p:spPr bwMode="auto">
            <a:xfrm>
              <a:off x="2742" y="3109"/>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31" name="Freeform 57"/>
            <p:cNvSpPr>
              <a:spLocks/>
            </p:cNvSpPr>
            <p:nvPr/>
          </p:nvSpPr>
          <p:spPr bwMode="auto">
            <a:xfrm>
              <a:off x="2554" y="3193"/>
              <a:ext cx="433" cy="519"/>
            </a:xfrm>
            <a:custGeom>
              <a:avLst/>
              <a:gdLst>
                <a:gd name="T0" fmla="*/ 467 w 348"/>
                <a:gd name="T1" fmla="*/ 0 h 434"/>
                <a:gd name="T2" fmla="*/ 14 w 348"/>
                <a:gd name="T3" fmla="*/ 272 h 434"/>
                <a:gd name="T4" fmla="*/ 246 w 348"/>
                <a:gd name="T5" fmla="*/ 272 h 434"/>
                <a:gd name="T6" fmla="*/ 0 w 348"/>
                <a:gd name="T7" fmla="*/ 551 h 434"/>
                <a:gd name="T8" fmla="*/ 671 w 348"/>
                <a:gd name="T9" fmla="*/ 190 h 434"/>
                <a:gd name="T10" fmla="*/ 342 w 348"/>
                <a:gd name="T11" fmla="*/ 190 h 434"/>
                <a:gd name="T12" fmla="*/ 46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46107" name="Group 58"/>
          <p:cNvGrpSpPr>
            <a:grpSpLocks/>
          </p:cNvGrpSpPr>
          <p:nvPr/>
        </p:nvGrpSpPr>
        <p:grpSpPr bwMode="auto">
          <a:xfrm>
            <a:off x="5703094" y="873919"/>
            <a:ext cx="1152525" cy="458392"/>
            <a:chOff x="3830" y="734"/>
            <a:chExt cx="968" cy="385"/>
          </a:xfrm>
        </p:grpSpPr>
        <p:sp>
          <p:nvSpPr>
            <p:cNvPr id="46126" name="Rectangle 59"/>
            <p:cNvSpPr>
              <a:spLocks noChangeArrowheads="1"/>
            </p:cNvSpPr>
            <p:nvPr/>
          </p:nvSpPr>
          <p:spPr bwMode="auto">
            <a:xfrm>
              <a:off x="3830" y="830"/>
              <a:ext cx="967" cy="194"/>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27" name="Rectangle 60"/>
            <p:cNvSpPr>
              <a:spLocks noChangeArrowheads="1"/>
            </p:cNvSpPr>
            <p:nvPr/>
          </p:nvSpPr>
          <p:spPr bwMode="auto">
            <a:xfrm>
              <a:off x="3830" y="830"/>
              <a:ext cx="298" cy="194"/>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28" name="AutoShape 61"/>
            <p:cNvSpPr>
              <a:spLocks noChangeArrowheads="1"/>
            </p:cNvSpPr>
            <p:nvPr/>
          </p:nvSpPr>
          <p:spPr bwMode="auto">
            <a:xfrm>
              <a:off x="3898" y="734"/>
              <a:ext cx="168" cy="385"/>
            </a:xfrm>
            <a:prstGeom prst="rightArrow">
              <a:avLst>
                <a:gd name="adj1" fmla="val 50000"/>
                <a:gd name="adj2" fmla="val 55134"/>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29" name="Text Box 62"/>
            <p:cNvSpPr txBox="1">
              <a:spLocks noChangeArrowheads="1"/>
            </p:cNvSpPr>
            <p:nvPr/>
          </p:nvSpPr>
          <p:spPr bwMode="invGray">
            <a:xfrm>
              <a:off x="4131" y="754"/>
              <a:ext cx="6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Qualify</a:t>
              </a:r>
              <a:br>
                <a:rPr lang="en-US" sz="1350">
                  <a:solidFill>
                    <a:srgbClr val="C0C0C0"/>
                  </a:solidFill>
                </a:rPr>
              </a:br>
              <a:r>
                <a:rPr lang="en-US" sz="1350">
                  <a:solidFill>
                    <a:srgbClr val="C0C0C0"/>
                  </a:solidFill>
                </a:rPr>
                <a:t>Account</a:t>
              </a:r>
            </a:p>
          </p:txBody>
        </p:sp>
      </p:grpSp>
      <p:sp>
        <p:nvSpPr>
          <p:cNvPr id="46108" name="Line 63"/>
          <p:cNvSpPr>
            <a:spLocks noChangeShapeType="1"/>
          </p:cNvSpPr>
          <p:nvPr/>
        </p:nvSpPr>
        <p:spPr bwMode="auto">
          <a:xfrm>
            <a:off x="6307931" y="2759869"/>
            <a:ext cx="0" cy="39766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09" name="AutoShape 64"/>
          <p:cNvSpPr>
            <a:spLocks noChangeArrowheads="1"/>
          </p:cNvSpPr>
          <p:nvPr/>
        </p:nvSpPr>
        <p:spPr bwMode="auto">
          <a:xfrm rot="5400000">
            <a:off x="6351390" y="2404810"/>
            <a:ext cx="158353" cy="1123265"/>
          </a:xfrm>
          <a:custGeom>
            <a:avLst/>
            <a:gdLst>
              <a:gd name="T0" fmla="*/ 140857223 w 21600"/>
              <a:gd name="T1" fmla="*/ 0 h 21600"/>
              <a:gd name="T2" fmla="*/ 84510955 w 21600"/>
              <a:gd name="T3" fmla="*/ 51424141 h 21600"/>
              <a:gd name="T4" fmla="*/ 56337802 w 21600"/>
              <a:gd name="T5" fmla="*/ 77140635 h 21600"/>
              <a:gd name="T6" fmla="*/ 0 w 21600"/>
              <a:gd name="T7" fmla="*/ 128573528 h 21600"/>
              <a:gd name="T8" fmla="*/ 56337802 w 21600"/>
              <a:gd name="T9" fmla="*/ 179997688 h 21600"/>
              <a:gd name="T10" fmla="*/ 112684128 w 21600"/>
              <a:gd name="T11" fmla="*/ 154281193 h 21600"/>
              <a:gd name="T12" fmla="*/ 169021911 w 21600"/>
              <a:gd name="T13" fmla="*/ 102857072 h 21600"/>
              <a:gd name="T14" fmla="*/ 197195083 w 21600"/>
              <a:gd name="T15" fmla="*/ 5142414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F33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46110" name="Group 65"/>
          <p:cNvGrpSpPr>
            <a:grpSpLocks/>
          </p:cNvGrpSpPr>
          <p:nvPr/>
        </p:nvGrpSpPr>
        <p:grpSpPr bwMode="auto">
          <a:xfrm>
            <a:off x="6346056" y="2781306"/>
            <a:ext cx="241698" cy="325042"/>
            <a:chOff x="4370" y="2336"/>
            <a:chExt cx="203" cy="273"/>
          </a:xfrm>
        </p:grpSpPr>
        <p:sp>
          <p:nvSpPr>
            <p:cNvPr id="46122" name="Oval 66"/>
            <p:cNvSpPr>
              <a:spLocks noChangeArrowheads="1"/>
            </p:cNvSpPr>
            <p:nvPr/>
          </p:nvSpPr>
          <p:spPr bwMode="auto">
            <a:xfrm>
              <a:off x="4450" y="2336"/>
              <a:ext cx="0" cy="273"/>
            </a:xfrm>
            <a:prstGeom prst="ellipse">
              <a:avLst/>
            </a:prstGeom>
            <a:solidFill>
              <a:schemeClr val="tx1"/>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23" name="Oval 67"/>
            <p:cNvSpPr>
              <a:spLocks noChangeArrowheads="1"/>
            </p:cNvSpPr>
            <p:nvPr/>
          </p:nvSpPr>
          <p:spPr bwMode="auto">
            <a:xfrm>
              <a:off x="4450" y="2336"/>
              <a:ext cx="0" cy="273"/>
            </a:xfrm>
            <a:prstGeom prst="ellipse">
              <a:avLst/>
            </a:prstGeom>
            <a:solidFill>
              <a:srgbClr val="EAEAEA"/>
            </a:solidFill>
            <a:ln w="28575" algn="ctr">
              <a:solidFill>
                <a:schemeClr val="hlink"/>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24" name="AutoShape 68"/>
            <p:cNvSpPr>
              <a:spLocks noChangeArrowheads="1"/>
            </p:cNvSpPr>
            <p:nvPr/>
          </p:nvSpPr>
          <p:spPr bwMode="auto">
            <a:xfrm>
              <a:off x="4429" y="2345"/>
              <a:ext cx="41" cy="207"/>
            </a:xfrm>
            <a:prstGeom prst="upArrow">
              <a:avLst>
                <a:gd name="adj1" fmla="val 49648"/>
                <a:gd name="adj2" fmla="val 68911"/>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25" name="AutoShape 69"/>
            <p:cNvSpPr>
              <a:spLocks noChangeArrowheads="1"/>
            </p:cNvSpPr>
            <p:nvPr/>
          </p:nvSpPr>
          <p:spPr bwMode="auto">
            <a:xfrm rot="5400000">
              <a:off x="4451" y="2375"/>
              <a:ext cx="41" cy="203"/>
            </a:xfrm>
            <a:prstGeom prst="upArrow">
              <a:avLst>
                <a:gd name="adj1" fmla="val 49648"/>
                <a:gd name="adj2" fmla="val 53892"/>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46111" name="Rectangle 70"/>
          <p:cNvSpPr>
            <a:spLocks noChangeArrowheads="1"/>
          </p:cNvSpPr>
          <p:nvPr/>
        </p:nvSpPr>
        <p:spPr bwMode="auto">
          <a:xfrm>
            <a:off x="5692379" y="2373586"/>
            <a:ext cx="1151334" cy="230832"/>
          </a:xfrm>
          <a:prstGeom prst="rect">
            <a:avLst/>
          </a:prstGeom>
          <a:solidFill>
            <a:schemeClr val="tx1"/>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12" name="Rectangle 71"/>
          <p:cNvSpPr>
            <a:spLocks noChangeArrowheads="1"/>
          </p:cNvSpPr>
          <p:nvPr/>
        </p:nvSpPr>
        <p:spPr bwMode="auto">
          <a:xfrm>
            <a:off x="5692379" y="2373586"/>
            <a:ext cx="354806" cy="230832"/>
          </a:xfrm>
          <a:prstGeom prst="rect">
            <a:avLst/>
          </a:prstGeom>
          <a:solidFill>
            <a:srgbClr val="EAEAEA"/>
          </a:solidFill>
          <a:ln w="19050" algn="ctr">
            <a:solidFill>
              <a:schemeClr val="hlink"/>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46113" name="Group 72"/>
          <p:cNvGrpSpPr>
            <a:grpSpLocks/>
          </p:cNvGrpSpPr>
          <p:nvPr/>
        </p:nvGrpSpPr>
        <p:grpSpPr bwMode="auto">
          <a:xfrm>
            <a:off x="5869466" y="2258193"/>
            <a:ext cx="1062" cy="460305"/>
            <a:chOff x="1282" y="1224"/>
            <a:chExt cx="1" cy="433"/>
          </a:xfrm>
        </p:grpSpPr>
        <p:sp>
          <p:nvSpPr>
            <p:cNvPr id="46119" name="Freeform 73"/>
            <p:cNvSpPr>
              <a:spLocks/>
            </p:cNvSpPr>
            <p:nvPr/>
          </p:nvSpPr>
          <p:spPr bwMode="auto">
            <a:xfrm>
              <a:off x="1283" y="1331"/>
              <a:ext cx="0" cy="217"/>
            </a:xfrm>
            <a:custGeom>
              <a:avLst/>
              <a:gdLst>
                <a:gd name="T0" fmla="*/ 3 w 245"/>
                <a:gd name="T1" fmla="*/ 6 h 356"/>
                <a:gd name="T2" fmla="*/ 3 w 245"/>
                <a:gd name="T3" fmla="*/ 16 h 356"/>
                <a:gd name="T4" fmla="*/ 8 w 245"/>
                <a:gd name="T5" fmla="*/ 25 h 356"/>
                <a:gd name="T6" fmla="*/ 18 w 245"/>
                <a:gd name="T7" fmla="*/ 30 h 356"/>
                <a:gd name="T8" fmla="*/ 22 w 245"/>
                <a:gd name="T9" fmla="*/ 34 h 356"/>
                <a:gd name="T10" fmla="*/ 26 w 245"/>
                <a:gd name="T11" fmla="*/ 40 h 356"/>
                <a:gd name="T12" fmla="*/ 28 w 245"/>
                <a:gd name="T13" fmla="*/ 49 h 356"/>
                <a:gd name="T14" fmla="*/ 26 w 245"/>
                <a:gd name="T15" fmla="*/ 57 h 356"/>
                <a:gd name="T16" fmla="*/ 21 w 245"/>
                <a:gd name="T17" fmla="*/ 66 h 356"/>
                <a:gd name="T18" fmla="*/ 11 w 245"/>
                <a:gd name="T19" fmla="*/ 73 h 356"/>
                <a:gd name="T20" fmla="*/ 5 w 245"/>
                <a:gd name="T21" fmla="*/ 79 h 356"/>
                <a:gd name="T22" fmla="*/ 3 w 245"/>
                <a:gd name="T23" fmla="*/ 85 h 356"/>
                <a:gd name="T24" fmla="*/ 3 w 245"/>
                <a:gd name="T25" fmla="*/ 93 h 356"/>
                <a:gd name="T26" fmla="*/ 5 w 245"/>
                <a:gd name="T27" fmla="*/ 95 h 356"/>
                <a:gd name="T28" fmla="*/ 34 w 245"/>
                <a:gd name="T29" fmla="*/ 97 h 356"/>
                <a:gd name="T30" fmla="*/ 61 w 245"/>
                <a:gd name="T31" fmla="*/ 95 h 356"/>
                <a:gd name="T32" fmla="*/ 63 w 245"/>
                <a:gd name="T33" fmla="*/ 88 h 356"/>
                <a:gd name="T34" fmla="*/ 61 w 245"/>
                <a:gd name="T35" fmla="*/ 80 h 356"/>
                <a:gd name="T36" fmla="*/ 55 w 245"/>
                <a:gd name="T37" fmla="*/ 75 h 356"/>
                <a:gd name="T38" fmla="*/ 51 w 245"/>
                <a:gd name="T39" fmla="*/ 72 h 356"/>
                <a:gd name="T40" fmla="*/ 44 w 245"/>
                <a:gd name="T41" fmla="*/ 66 h 356"/>
                <a:gd name="T42" fmla="*/ 39 w 245"/>
                <a:gd name="T43" fmla="*/ 59 h 356"/>
                <a:gd name="T44" fmla="*/ 38 w 245"/>
                <a:gd name="T45" fmla="*/ 53 h 356"/>
                <a:gd name="T46" fmla="*/ 38 w 245"/>
                <a:gd name="T47" fmla="*/ 45 h 356"/>
                <a:gd name="T48" fmla="*/ 41 w 245"/>
                <a:gd name="T49" fmla="*/ 38 h 356"/>
                <a:gd name="T50" fmla="*/ 48 w 245"/>
                <a:gd name="T51" fmla="*/ 30 h 356"/>
                <a:gd name="T52" fmla="*/ 57 w 245"/>
                <a:gd name="T53" fmla="*/ 25 h 356"/>
                <a:gd name="T54" fmla="*/ 63 w 245"/>
                <a:gd name="T55" fmla="*/ 16 h 356"/>
                <a:gd name="T56" fmla="*/ 63 w 245"/>
                <a:gd name="T57" fmla="*/ 6 h 356"/>
                <a:gd name="T58" fmla="*/ 55 w 245"/>
                <a:gd name="T59" fmla="*/ 3 h 356"/>
                <a:gd name="T60" fmla="*/ 32 w 245"/>
                <a:gd name="T61" fmla="*/ 0 h 356"/>
                <a:gd name="T62" fmla="*/ 10 w 245"/>
                <a:gd name="T63" fmla="*/ 2 h 356"/>
                <a:gd name="T64" fmla="*/ 3 w 245"/>
                <a:gd name="T65" fmla="*/ 6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20" name="Rectangle 74"/>
            <p:cNvSpPr>
              <a:spLocks noChangeArrowheads="1"/>
            </p:cNvSpPr>
            <p:nvPr/>
          </p:nvSpPr>
          <p:spPr bwMode="auto">
            <a:xfrm>
              <a:off x="1282" y="1224"/>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6121" name="Rectangle 75"/>
            <p:cNvSpPr>
              <a:spLocks noChangeArrowheads="1"/>
            </p:cNvSpPr>
            <p:nvPr/>
          </p:nvSpPr>
          <p:spPr bwMode="auto">
            <a:xfrm>
              <a:off x="1282" y="1440"/>
              <a:ext cx="0" cy="217"/>
            </a:xfrm>
            <a:prstGeom prst="rect">
              <a:avLst/>
            </a:prstGeom>
            <a:solidFill>
              <a:schemeClr val="hlink"/>
            </a:solidFill>
            <a:ln w="28575" algn="ctr">
              <a:solidFill>
                <a:schemeClr val="hlink"/>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46114" name="Text Box 76"/>
          <p:cNvSpPr txBox="1">
            <a:spLocks noChangeArrowheads="1"/>
          </p:cNvSpPr>
          <p:nvPr/>
        </p:nvSpPr>
        <p:spPr bwMode="invGray">
          <a:xfrm>
            <a:off x="6084094" y="2282428"/>
            <a:ext cx="7167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Get</a:t>
            </a:r>
            <a:br>
              <a:rPr lang="en-US" sz="1350">
                <a:solidFill>
                  <a:srgbClr val="C0C0C0"/>
                </a:solidFill>
              </a:rPr>
            </a:br>
            <a:r>
              <a:rPr lang="en-US" sz="1350">
                <a:solidFill>
                  <a:srgbClr val="C0C0C0"/>
                </a:solidFill>
              </a:rPr>
              <a:t>History</a:t>
            </a:r>
          </a:p>
        </p:txBody>
      </p:sp>
      <p:sp>
        <p:nvSpPr>
          <p:cNvPr id="46115" name="Text Box 12"/>
          <p:cNvSpPr txBox="1">
            <a:spLocks noChangeArrowheads="1"/>
          </p:cNvSpPr>
          <p:nvPr/>
        </p:nvSpPr>
        <p:spPr bwMode="auto">
          <a:xfrm>
            <a:off x="6987779" y="1141810"/>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46116" name="Text Box 13"/>
          <p:cNvSpPr txBox="1">
            <a:spLocks noChangeArrowheads="1"/>
          </p:cNvSpPr>
          <p:nvPr/>
        </p:nvSpPr>
        <p:spPr bwMode="auto">
          <a:xfrm>
            <a:off x="6987779" y="3399235"/>
            <a:ext cx="703659"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default</a:t>
            </a:r>
          </a:p>
        </p:txBody>
      </p:sp>
      <p:sp>
        <p:nvSpPr>
          <p:cNvPr id="46117" name="Text Box 14"/>
          <p:cNvSpPr txBox="1">
            <a:spLocks noChangeArrowheads="1"/>
          </p:cNvSpPr>
          <p:nvPr/>
        </p:nvSpPr>
        <p:spPr bwMode="auto">
          <a:xfrm>
            <a:off x="4825604" y="1141810"/>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
        <p:nvSpPr>
          <p:cNvPr id="46118" name="Text Box 20"/>
          <p:cNvSpPr txBox="1">
            <a:spLocks noChangeArrowheads="1"/>
          </p:cNvSpPr>
          <p:nvPr/>
        </p:nvSpPr>
        <p:spPr bwMode="auto">
          <a:xfrm>
            <a:off x="4827985" y="3399235"/>
            <a:ext cx="857250" cy="20774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C0C0C0"/>
                </a:solidFill>
              </a:rPr>
              <a:t>if then...</a:t>
            </a:r>
          </a:p>
        </p:txBody>
      </p:sp>
    </p:spTree>
    <p:extLst>
      <p:ext uri="{BB962C8B-B14F-4D97-AF65-F5344CB8AC3E}">
        <p14:creationId xmlns:p14="http://schemas.microsoft.com/office/powerpoint/2010/main" val="392990204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Creating a trigger</a:t>
            </a:r>
          </a:p>
        </p:txBody>
      </p:sp>
      <p:sp>
        <p:nvSpPr>
          <p:cNvPr id="47107" name="Rectangle 3"/>
          <p:cNvSpPr>
            <a:spLocks noGrp="1" noChangeArrowheads="1"/>
          </p:cNvSpPr>
          <p:nvPr>
            <p:ph type="body" idx="1"/>
          </p:nvPr>
        </p:nvSpPr>
        <p:spPr>
          <a:xfrm>
            <a:off x="1532335" y="2951560"/>
            <a:ext cx="6307799" cy="1840706"/>
          </a:xfrm>
        </p:spPr>
        <p:txBody>
          <a:bodyPr/>
          <a:lstStyle/>
          <a:p>
            <a:pPr marL="342900" indent="-342900">
              <a:buFont typeface="Wingdings 3" pitchFamily="18" charset="2"/>
              <a:buAutoNum type="arabicPeriod"/>
            </a:pPr>
            <a:r>
              <a:rPr lang="en-US"/>
              <a:t>If new trigger name, add trigger to </a:t>
            </a:r>
            <a:r>
              <a:rPr lang="en-US" b="1">
                <a:latin typeface="Courier New" pitchFamily="49" charset="0"/>
                <a:cs typeface="Courier New" pitchFamily="49" charset="0"/>
              </a:rPr>
              <a:t>WorkflowTriggerKey</a:t>
            </a:r>
            <a:r>
              <a:rPr lang="en-US"/>
              <a:t> typelist</a:t>
            </a:r>
          </a:p>
          <a:p>
            <a:pPr marL="342900" indent="-342900">
              <a:buFont typeface="Wingdings 3" pitchFamily="18" charset="2"/>
              <a:buAutoNum type="arabicPeriod"/>
            </a:pPr>
            <a:r>
              <a:rPr lang="en-US"/>
              <a:t>Create the trigger branch</a:t>
            </a:r>
          </a:p>
          <a:p>
            <a:pPr marL="342900" indent="-342900">
              <a:buFont typeface="Wingdings 3" pitchFamily="18" charset="2"/>
              <a:buAutoNum type="arabicPeriod"/>
            </a:pPr>
            <a:r>
              <a:rPr lang="en-US"/>
              <a:t>Create the code to invoke the trigger</a:t>
            </a:r>
          </a:p>
        </p:txBody>
      </p:sp>
      <p:pic>
        <p:nvPicPr>
          <p:cNvPr id="47108" name="Picture 4" descr="Manual canv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944" y="816769"/>
            <a:ext cx="4593431" cy="133707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7109" name="Text Box 5"/>
          <p:cNvSpPr txBox="1">
            <a:spLocks noChangeArrowheads="1"/>
          </p:cNvSpPr>
          <p:nvPr/>
        </p:nvSpPr>
        <p:spPr bwMode="auto">
          <a:xfrm>
            <a:off x="3368278" y="2419350"/>
            <a:ext cx="22133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ExitDelinquency</a:t>
            </a:r>
          </a:p>
        </p:txBody>
      </p:sp>
      <p:sp>
        <p:nvSpPr>
          <p:cNvPr id="47110" name="Line 6"/>
          <p:cNvSpPr>
            <a:spLocks noChangeShapeType="1"/>
          </p:cNvSpPr>
          <p:nvPr/>
        </p:nvSpPr>
        <p:spPr bwMode="auto">
          <a:xfrm>
            <a:off x="4106466" y="1526382"/>
            <a:ext cx="322659" cy="854869"/>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50537777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660" y="1046560"/>
            <a:ext cx="6415739" cy="206917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8131" name="Rectangle 3"/>
          <p:cNvSpPr>
            <a:spLocks noGrp="1" noChangeArrowheads="1"/>
          </p:cNvSpPr>
          <p:nvPr>
            <p:ph type="title"/>
          </p:nvPr>
        </p:nvSpPr>
        <p:spPr/>
        <p:txBody>
          <a:bodyPr/>
          <a:lstStyle/>
          <a:p>
            <a:r>
              <a:rPr lang="en-US"/>
              <a:t>Step 1: Extend WorkflowTriggerKey typelist </a:t>
            </a:r>
          </a:p>
        </p:txBody>
      </p:sp>
      <p:sp>
        <p:nvSpPr>
          <p:cNvPr id="48132" name="Rectangle 4"/>
          <p:cNvSpPr>
            <a:spLocks noGrp="1" noChangeArrowheads="1"/>
          </p:cNvSpPr>
          <p:nvPr>
            <p:ph idx="1"/>
          </p:nvPr>
        </p:nvSpPr>
        <p:spPr/>
        <p:txBody>
          <a:bodyPr/>
          <a:lstStyle/>
          <a:p>
            <a:pPr>
              <a:buFont typeface="Arial" charset="0"/>
              <a:buChar char="•"/>
            </a:pPr>
            <a:r>
              <a:rPr lang="en-US"/>
              <a:t>Add new trigger to typelist</a:t>
            </a:r>
          </a:p>
        </p:txBody>
      </p:sp>
      <p:sp>
        <p:nvSpPr>
          <p:cNvPr id="48133" name="AutoShape 5"/>
          <p:cNvSpPr>
            <a:spLocks noChangeArrowheads="1"/>
          </p:cNvSpPr>
          <p:nvPr/>
        </p:nvSpPr>
        <p:spPr bwMode="auto">
          <a:xfrm>
            <a:off x="1344811" y="2302703"/>
            <a:ext cx="6599039"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48134" name="Straight Arrow Connector 6"/>
          <p:cNvCxnSpPr>
            <a:cxnSpLocks noChangeShapeType="1"/>
          </p:cNvCxnSpPr>
          <p:nvPr/>
        </p:nvCxnSpPr>
        <p:spPr bwMode="auto">
          <a:xfrm rot="16200000" flipV="1">
            <a:off x="4131795" y="2746772"/>
            <a:ext cx="716756" cy="366713"/>
          </a:xfrm>
          <a:prstGeom prst="straightConnector1">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8" name="TextBox 7"/>
          <p:cNvSpPr txBox="1"/>
          <p:nvPr/>
        </p:nvSpPr>
        <p:spPr>
          <a:xfrm>
            <a:off x="3263465" y="3294461"/>
            <a:ext cx="3466911" cy="323165"/>
          </a:xfrm>
          <a:prstGeom prst="rect">
            <a:avLst/>
          </a:prstGeom>
          <a:noFill/>
        </p:spPr>
        <p:txBody>
          <a:bodyPr wrap="none">
            <a:spAutoFit/>
          </a:bodyPr>
          <a:lstStyle/>
          <a:p>
            <a:pPr algn="ctr" defTabSz="685800" fontAlgn="base">
              <a:spcBef>
                <a:spcPct val="50000"/>
              </a:spcBef>
              <a:spcAft>
                <a:spcPct val="30000"/>
              </a:spcAft>
              <a:buClr>
                <a:srgbClr val="FFFFFF"/>
              </a:buClr>
              <a:defRPr/>
            </a:pPr>
            <a:r>
              <a:rPr lang="en-US" sz="1500" b="1" dirty="0">
                <a:solidFill>
                  <a:srgbClr val="C00000"/>
                </a:solidFill>
                <a:latin typeface="Arial"/>
                <a:cs typeface="Calibri" pitchFamily="34" charset="0"/>
              </a:rPr>
              <a:t>A trigger is named by its code value</a:t>
            </a:r>
          </a:p>
        </p:txBody>
      </p:sp>
    </p:spTree>
    <p:extLst>
      <p:ext uri="{BB962C8B-B14F-4D97-AF65-F5344CB8AC3E}">
        <p14:creationId xmlns:p14="http://schemas.microsoft.com/office/powerpoint/2010/main" val="210720888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970" y="2971204"/>
            <a:ext cx="1766594" cy="81438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9155" name="Rectangle 2"/>
          <p:cNvSpPr>
            <a:spLocks noGrp="1" noChangeArrowheads="1"/>
          </p:cNvSpPr>
          <p:nvPr>
            <p:ph type="title"/>
          </p:nvPr>
        </p:nvSpPr>
        <p:spPr/>
        <p:txBody>
          <a:bodyPr/>
          <a:lstStyle/>
          <a:p>
            <a:r>
              <a:rPr lang="en-US"/>
              <a:t>Step 2: Create the trigger branch </a:t>
            </a:r>
          </a:p>
        </p:txBody>
      </p:sp>
      <p:sp>
        <p:nvSpPr>
          <p:cNvPr id="49156" name="Rectangle 3"/>
          <p:cNvSpPr>
            <a:spLocks noGrp="1" noChangeArrowheads="1"/>
          </p:cNvSpPr>
          <p:nvPr>
            <p:ph type="body" idx="1"/>
          </p:nvPr>
        </p:nvSpPr>
        <p:spPr>
          <a:xfrm>
            <a:off x="4352002" y="3874294"/>
            <a:ext cx="3622410" cy="917972"/>
          </a:xfrm>
        </p:spPr>
        <p:txBody>
          <a:bodyPr/>
          <a:lstStyle/>
          <a:p>
            <a:pPr>
              <a:buFont typeface="Arial" charset="0"/>
              <a:buChar char="•"/>
            </a:pPr>
            <a:r>
              <a:rPr lang="en-US" b="1">
                <a:latin typeface="Courier New" pitchFamily="49" charset="0"/>
                <a:cs typeface="Courier New" pitchFamily="49" charset="0"/>
              </a:rPr>
              <a:t>Branch ID </a:t>
            </a:r>
            <a:r>
              <a:rPr lang="en-US"/>
              <a:t>is code value in </a:t>
            </a:r>
            <a:r>
              <a:rPr lang="en-US" b="1">
                <a:latin typeface="Courier New" pitchFamily="49" charset="0"/>
                <a:cs typeface="Courier New" pitchFamily="49" charset="0"/>
              </a:rPr>
              <a:t>WorkflowTriggerKey</a:t>
            </a:r>
            <a:r>
              <a:rPr lang="en-US"/>
              <a:t> typelist</a:t>
            </a:r>
          </a:p>
        </p:txBody>
      </p:sp>
      <p:sp>
        <p:nvSpPr>
          <p:cNvPr id="49158" name="AutoShape 6"/>
          <p:cNvSpPr>
            <a:spLocks noChangeArrowheads="1"/>
          </p:cNvSpPr>
          <p:nvPr/>
        </p:nvSpPr>
        <p:spPr bwMode="auto">
          <a:xfrm>
            <a:off x="3600450" y="1144489"/>
            <a:ext cx="1350169"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9159" name="Line 7"/>
          <p:cNvSpPr>
            <a:spLocks noChangeShapeType="1"/>
          </p:cNvSpPr>
          <p:nvPr/>
        </p:nvSpPr>
        <p:spPr bwMode="auto">
          <a:xfrm flipH="1">
            <a:off x="2963466" y="1371600"/>
            <a:ext cx="636984" cy="653654"/>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204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659" y="2937867"/>
            <a:ext cx="2649141"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240" y="623328"/>
            <a:ext cx="3942027" cy="215019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9164" name="Line 8"/>
          <p:cNvSpPr>
            <a:spLocks noChangeShapeType="1"/>
          </p:cNvSpPr>
          <p:nvPr/>
        </p:nvSpPr>
        <p:spPr bwMode="auto">
          <a:xfrm flipV="1">
            <a:off x="3794919" y="3214687"/>
            <a:ext cx="1111051" cy="283964"/>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51210021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606" y="2814637"/>
            <a:ext cx="6467475" cy="170078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50178" name="Rectangle 2"/>
          <p:cNvSpPr>
            <a:spLocks noGrp="1" noChangeArrowheads="1"/>
          </p:cNvSpPr>
          <p:nvPr>
            <p:ph type="title"/>
          </p:nvPr>
        </p:nvSpPr>
        <p:spPr/>
        <p:txBody>
          <a:bodyPr/>
          <a:lstStyle/>
          <a:p>
            <a:r>
              <a:rPr lang="en-US"/>
              <a:t>Step 3: Create code to invoke the trigger</a:t>
            </a:r>
            <a:br>
              <a:rPr lang="en-US"/>
            </a:br>
            <a:r>
              <a:rPr lang="en-US" sz="1950"/>
              <a:t>from a rule or class</a:t>
            </a:r>
          </a:p>
        </p:txBody>
      </p:sp>
      <p:sp>
        <p:nvSpPr>
          <p:cNvPr id="50179" name="Rectangle 3"/>
          <p:cNvSpPr>
            <a:spLocks noGrp="1" noChangeArrowheads="1"/>
          </p:cNvSpPr>
          <p:nvPr>
            <p:ph type="body" idx="1"/>
          </p:nvPr>
        </p:nvSpPr>
        <p:spPr/>
        <p:txBody>
          <a:bodyPr/>
          <a:lstStyle/>
          <a:p>
            <a:pPr>
              <a:buFont typeface="Arial" charset="0"/>
              <a:buChar char="•"/>
            </a:pPr>
            <a:r>
              <a:rPr lang="en-US"/>
              <a:t>Syntax:</a:t>
            </a:r>
            <a:br>
              <a:rPr lang="en-US"/>
            </a:br>
            <a:r>
              <a:rPr lang="en-US" b="1" i="1">
                <a:solidFill>
                  <a:srgbClr val="04628C"/>
                </a:solidFill>
              </a:rPr>
              <a:t>processObject</a:t>
            </a:r>
            <a:r>
              <a:rPr lang="en-US">
                <a:solidFill>
                  <a:srgbClr val="04628C"/>
                </a:solidFill>
              </a:rPr>
              <a:t>.invokeTrigger ( </a:t>
            </a:r>
            <a:r>
              <a:rPr lang="en-US" b="1" i="1">
                <a:solidFill>
                  <a:srgbClr val="04628C"/>
                </a:solidFill>
              </a:rPr>
              <a:t>triggerTypecode </a:t>
            </a:r>
            <a:r>
              <a:rPr lang="en-US">
                <a:solidFill>
                  <a:srgbClr val="04628C"/>
                </a:solidFill>
              </a:rPr>
              <a:t>)</a:t>
            </a:r>
          </a:p>
          <a:p>
            <a:pPr lvl="1"/>
            <a:r>
              <a:rPr lang="en-US"/>
              <a:t>Method executed from workflow's process context object (such as </a:t>
            </a:r>
            <a:r>
              <a:rPr lang="en-US" b="1">
                <a:latin typeface="Courier New" pitchFamily="49" charset="0"/>
                <a:cs typeface="Courier New" pitchFamily="49" charset="0"/>
              </a:rPr>
              <a:t>DelinquencyProcess</a:t>
            </a:r>
            <a:r>
              <a:rPr lang="en-US"/>
              <a:t>)</a:t>
            </a:r>
          </a:p>
          <a:p>
            <a:pPr lvl="1"/>
            <a:r>
              <a:rPr lang="en-US"/>
              <a:t>Recommended method for referencing typecodes is:</a:t>
            </a:r>
            <a:br>
              <a:rPr lang="en-US"/>
            </a:br>
            <a:r>
              <a:rPr lang="en-US">
                <a:solidFill>
                  <a:srgbClr val="04628C"/>
                </a:solidFill>
              </a:rPr>
              <a:t>typekey.</a:t>
            </a:r>
            <a:r>
              <a:rPr lang="en-US" b="1" i="1">
                <a:solidFill>
                  <a:srgbClr val="04628C"/>
                </a:solidFill>
              </a:rPr>
              <a:t>TypelistName</a:t>
            </a:r>
            <a:r>
              <a:rPr lang="en-US" b="1">
                <a:solidFill>
                  <a:srgbClr val="04628C"/>
                </a:solidFill>
              </a:rPr>
              <a:t>.</a:t>
            </a:r>
            <a:r>
              <a:rPr lang="en-US" b="1" i="1">
                <a:solidFill>
                  <a:srgbClr val="04628C"/>
                </a:solidFill>
              </a:rPr>
              <a:t>InternalTypecodeName</a:t>
            </a:r>
          </a:p>
          <a:p>
            <a:pPr>
              <a:buFont typeface="Arial" charset="0"/>
              <a:buChar char="•"/>
            </a:pPr>
            <a:r>
              <a:rPr lang="en-US"/>
              <a:t>Example:</a:t>
            </a:r>
          </a:p>
          <a:p>
            <a:pPr>
              <a:buFont typeface="Arial" charset="0"/>
              <a:buChar char="•"/>
            </a:pPr>
            <a:endParaRPr lang="en-US"/>
          </a:p>
        </p:txBody>
      </p:sp>
      <p:sp>
        <p:nvSpPr>
          <p:cNvPr id="50181" name="AutoShape 5"/>
          <p:cNvSpPr>
            <a:spLocks noChangeArrowheads="1"/>
          </p:cNvSpPr>
          <p:nvPr/>
        </p:nvSpPr>
        <p:spPr bwMode="auto">
          <a:xfrm>
            <a:off x="2260337" y="3997890"/>
            <a:ext cx="5439966"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27444161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13" y="3544891"/>
            <a:ext cx="6433686" cy="90857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51203" name="Rectangle 2"/>
          <p:cNvSpPr>
            <a:spLocks noGrp="1" noChangeArrowheads="1"/>
          </p:cNvSpPr>
          <p:nvPr>
            <p:ph type="title"/>
          </p:nvPr>
        </p:nvSpPr>
        <p:spPr/>
        <p:txBody>
          <a:bodyPr/>
          <a:lstStyle/>
          <a:p>
            <a:r>
              <a:rPr lang="en-US"/>
              <a:t>Step 3: Create code to invoke the trigger</a:t>
            </a:r>
            <a:br>
              <a:rPr lang="en-US"/>
            </a:br>
            <a:r>
              <a:rPr lang="en-US" sz="1950"/>
              <a:t>from a PCF</a:t>
            </a:r>
          </a:p>
        </p:txBody>
      </p:sp>
      <p:sp>
        <p:nvSpPr>
          <p:cNvPr id="51204" name="Rectangle 3"/>
          <p:cNvSpPr>
            <a:spLocks noGrp="1" noChangeArrowheads="1"/>
          </p:cNvSpPr>
          <p:nvPr>
            <p:ph type="body" idx="1"/>
          </p:nvPr>
        </p:nvSpPr>
        <p:spPr/>
        <p:txBody>
          <a:bodyPr/>
          <a:lstStyle/>
          <a:p>
            <a:pPr>
              <a:buFont typeface="Arial" charset="0"/>
              <a:buChar char="•"/>
            </a:pPr>
            <a:r>
              <a:rPr lang="en-US"/>
              <a:t>For PCFs:</a:t>
            </a:r>
          </a:p>
          <a:p>
            <a:pPr lvl="1"/>
            <a:r>
              <a:rPr lang="en-US"/>
              <a:t>Use </a:t>
            </a:r>
            <a:r>
              <a:rPr lang="en-US" b="1" i="1">
                <a:solidFill>
                  <a:srgbClr val="04628C"/>
                </a:solidFill>
              </a:rPr>
              <a:t>processObject</a:t>
            </a:r>
            <a:r>
              <a:rPr lang="en-US">
                <a:solidFill>
                  <a:srgbClr val="04628C"/>
                </a:solidFill>
              </a:rPr>
              <a:t>.invokeTrigger( </a:t>
            </a:r>
            <a:r>
              <a:rPr lang="en-US" b="1" i="1">
                <a:solidFill>
                  <a:srgbClr val="04628C"/>
                </a:solidFill>
              </a:rPr>
              <a:t>triggerTypecode </a:t>
            </a:r>
            <a:r>
              <a:rPr lang="en-US">
                <a:solidFill>
                  <a:srgbClr val="04628C"/>
                </a:solidFill>
              </a:rPr>
              <a:t>)</a:t>
            </a:r>
          </a:p>
          <a:p>
            <a:pPr lvl="1"/>
            <a:r>
              <a:rPr lang="en-US"/>
              <a:t>Call </a:t>
            </a:r>
            <a:r>
              <a:rPr lang="en-US">
                <a:solidFill>
                  <a:srgbClr val="04628C"/>
                </a:solidFill>
              </a:rPr>
              <a:t>CurrentLocation.commit() </a:t>
            </a:r>
            <a:r>
              <a:rPr lang="en-US"/>
              <a:t>to perform a commit</a:t>
            </a:r>
          </a:p>
          <a:p>
            <a:pPr>
              <a:buFont typeface="Arial" charset="0"/>
              <a:buChar char="•"/>
            </a:pPr>
            <a:r>
              <a:rPr lang="en-US"/>
              <a:t>Example: </a:t>
            </a:r>
          </a:p>
        </p:txBody>
      </p:sp>
      <p:sp>
        <p:nvSpPr>
          <p:cNvPr id="51206" name="AutoShape 19"/>
          <p:cNvSpPr>
            <a:spLocks noChangeArrowheads="1"/>
          </p:cNvSpPr>
          <p:nvPr/>
        </p:nvSpPr>
        <p:spPr bwMode="auto">
          <a:xfrm>
            <a:off x="1533658" y="3930189"/>
            <a:ext cx="6282741"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483" y="2056210"/>
            <a:ext cx="2792147" cy="123467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Freeform 1"/>
          <p:cNvSpPr/>
          <p:nvPr/>
        </p:nvSpPr>
        <p:spPr>
          <a:xfrm>
            <a:off x="2366401" y="3089217"/>
            <a:ext cx="65" cy="230832"/>
          </a:xfrm>
          <a:custGeom>
            <a:avLst/>
            <a:gdLst>
              <a:gd name="connsiteX0" fmla="*/ 440267 w 440267"/>
              <a:gd name="connsiteY0" fmla="*/ 0 h 1524000"/>
              <a:gd name="connsiteX1" fmla="*/ 124178 w 440267"/>
              <a:gd name="connsiteY1" fmla="*/ 745067 h 1524000"/>
              <a:gd name="connsiteX2" fmla="*/ 0 w 440267"/>
              <a:gd name="connsiteY2" fmla="*/ 1524000 h 1524000"/>
            </a:gdLst>
            <a:ahLst/>
            <a:cxnLst>
              <a:cxn ang="0">
                <a:pos x="connsiteX0" y="connsiteY0"/>
              </a:cxn>
              <a:cxn ang="0">
                <a:pos x="connsiteX1" y="connsiteY1"/>
              </a:cxn>
              <a:cxn ang="0">
                <a:pos x="connsiteX2" y="connsiteY2"/>
              </a:cxn>
            </a:cxnLst>
            <a:rect l="l" t="t" r="r" b="b"/>
            <a:pathLst>
              <a:path w="440267" h="1524000">
                <a:moveTo>
                  <a:pt x="440267" y="0"/>
                </a:moveTo>
                <a:cubicBezTo>
                  <a:pt x="318911" y="245533"/>
                  <a:pt x="197556" y="491067"/>
                  <a:pt x="124178" y="745067"/>
                </a:cubicBezTo>
                <a:cubicBezTo>
                  <a:pt x="50800" y="999067"/>
                  <a:pt x="25400" y="1261533"/>
                  <a:pt x="0" y="1524000"/>
                </a:cubicBezTo>
              </a:path>
            </a:pathLst>
          </a:custGeom>
          <a:ln w="19050">
            <a:solidFill>
              <a:srgbClr val="D33941"/>
            </a:solidFill>
            <a:headEnd type="none" w="med" len="med"/>
            <a:tailEnd type="arrow" w="med" len="med"/>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3501508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804" y="648892"/>
            <a:ext cx="2593181" cy="210740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52227" name="Rectangle 3"/>
          <p:cNvSpPr>
            <a:spLocks noGrp="1" noChangeArrowheads="1"/>
          </p:cNvSpPr>
          <p:nvPr>
            <p:ph type="title"/>
          </p:nvPr>
        </p:nvSpPr>
        <p:spPr/>
        <p:txBody>
          <a:bodyPr/>
          <a:lstStyle/>
          <a:p>
            <a:r>
              <a:rPr lang="en-US"/>
              <a:t>Manually invoking a trigger</a:t>
            </a:r>
          </a:p>
        </p:txBody>
      </p:sp>
      <p:sp>
        <p:nvSpPr>
          <p:cNvPr id="52228" name="Rectangle 4"/>
          <p:cNvSpPr>
            <a:spLocks noGrp="1" noChangeArrowheads="1"/>
          </p:cNvSpPr>
          <p:nvPr>
            <p:ph type="body" idx="1"/>
          </p:nvPr>
        </p:nvSpPr>
        <p:spPr>
          <a:xfrm>
            <a:off x="4667250" y="746523"/>
            <a:ext cx="3103960" cy="915590"/>
          </a:xfrm>
        </p:spPr>
        <p:txBody>
          <a:bodyPr/>
          <a:lstStyle/>
          <a:p>
            <a:pPr>
              <a:buFont typeface="Arial" charset="0"/>
              <a:buChar char="•"/>
            </a:pPr>
            <a:r>
              <a:rPr lang="en-US"/>
              <a:t>Manage Workflows screen displays information for one or more workflows</a:t>
            </a:r>
          </a:p>
        </p:txBody>
      </p:sp>
      <p:sp>
        <p:nvSpPr>
          <p:cNvPr id="52229" name="AutoShape 5"/>
          <p:cNvSpPr>
            <a:spLocks noChangeArrowheads="1"/>
          </p:cNvSpPr>
          <p:nvPr/>
        </p:nvSpPr>
        <p:spPr bwMode="auto">
          <a:xfrm>
            <a:off x="1538288" y="1704678"/>
            <a:ext cx="2772965"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52230" name="Picture 6" descr="Manual canv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8288" y="3127772"/>
            <a:ext cx="4593431" cy="133707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2231" name="Rectangle 7"/>
          <p:cNvSpPr>
            <a:spLocks noChangeArrowheads="1"/>
          </p:cNvSpPr>
          <p:nvPr/>
        </p:nvSpPr>
        <p:spPr bwMode="auto">
          <a:xfrm>
            <a:off x="1835944" y="3708276"/>
            <a:ext cx="189310" cy="230832"/>
          </a:xfrm>
          <a:prstGeom prst="rect">
            <a:avLst/>
          </a:prstGeom>
          <a:solidFill>
            <a:srgbClr val="D3381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2232" name="Line 8"/>
          <p:cNvSpPr>
            <a:spLocks noChangeShapeType="1"/>
          </p:cNvSpPr>
          <p:nvPr/>
        </p:nvSpPr>
        <p:spPr bwMode="auto">
          <a:xfrm>
            <a:off x="1938338" y="3889772"/>
            <a:ext cx="2750344" cy="0"/>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2233" name="Text Box 9"/>
          <p:cNvSpPr txBox="1">
            <a:spLocks noChangeArrowheads="1"/>
          </p:cNvSpPr>
          <p:nvPr/>
        </p:nvSpPr>
        <p:spPr bwMode="auto">
          <a:xfrm>
            <a:off x="4601766" y="2005013"/>
            <a:ext cx="28372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Select this option to advance down selected trigger branch</a:t>
            </a:r>
          </a:p>
        </p:txBody>
      </p:sp>
      <p:sp>
        <p:nvSpPr>
          <p:cNvPr id="52234" name="Line 10"/>
          <p:cNvSpPr>
            <a:spLocks noChangeShapeType="1"/>
          </p:cNvSpPr>
          <p:nvPr/>
        </p:nvSpPr>
        <p:spPr bwMode="auto">
          <a:xfrm>
            <a:off x="4311253" y="1815439"/>
            <a:ext cx="317897" cy="303874"/>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58240808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Timeouts and triggers</a:t>
            </a:r>
          </a:p>
        </p:txBody>
      </p:sp>
      <p:sp>
        <p:nvSpPr>
          <p:cNvPr id="53251" name="Line 3"/>
          <p:cNvSpPr>
            <a:spLocks noChangeShapeType="1"/>
          </p:cNvSpPr>
          <p:nvPr/>
        </p:nvSpPr>
        <p:spPr bwMode="auto">
          <a:xfrm>
            <a:off x="4466035" y="4080273"/>
            <a:ext cx="1222772" cy="273844"/>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52" name="Line 4"/>
          <p:cNvSpPr>
            <a:spLocks noChangeShapeType="1"/>
          </p:cNvSpPr>
          <p:nvPr/>
        </p:nvSpPr>
        <p:spPr bwMode="auto">
          <a:xfrm flipV="1">
            <a:off x="4466035" y="3348038"/>
            <a:ext cx="1222772" cy="4000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53253" name="Group 5"/>
          <p:cNvGrpSpPr>
            <a:grpSpLocks/>
          </p:cNvGrpSpPr>
          <p:nvPr/>
        </p:nvGrpSpPr>
        <p:grpSpPr bwMode="auto">
          <a:xfrm>
            <a:off x="5050392" y="3388165"/>
            <a:ext cx="192512" cy="324558"/>
            <a:chOff x="2554" y="3109"/>
            <a:chExt cx="433" cy="730"/>
          </a:xfrm>
        </p:grpSpPr>
        <p:sp>
          <p:nvSpPr>
            <p:cNvPr id="53322" name="Oval 6"/>
            <p:cNvSpPr>
              <a:spLocks noChangeArrowheads="1"/>
            </p:cNvSpPr>
            <p:nvPr/>
          </p:nvSpPr>
          <p:spPr bwMode="auto">
            <a:xfrm>
              <a:off x="2742" y="3109"/>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23" name="Freeform 7"/>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53254" name="Group 8"/>
          <p:cNvGrpSpPr>
            <a:grpSpLocks/>
          </p:cNvGrpSpPr>
          <p:nvPr/>
        </p:nvGrpSpPr>
        <p:grpSpPr bwMode="auto">
          <a:xfrm>
            <a:off x="5038386" y="4096588"/>
            <a:ext cx="241863" cy="324559"/>
            <a:chOff x="4735" y="3026"/>
            <a:chExt cx="544" cy="730"/>
          </a:xfrm>
        </p:grpSpPr>
        <p:sp>
          <p:nvSpPr>
            <p:cNvPr id="53318" name="Oval 9"/>
            <p:cNvSpPr>
              <a:spLocks noChangeArrowheads="1"/>
            </p:cNvSpPr>
            <p:nvPr/>
          </p:nvSpPr>
          <p:spPr bwMode="auto">
            <a:xfrm>
              <a:off x="4950" y="3026"/>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19" name="Oval 10"/>
            <p:cNvSpPr>
              <a:spLocks noChangeArrowheads="1"/>
            </p:cNvSpPr>
            <p:nvPr/>
          </p:nvSpPr>
          <p:spPr bwMode="auto">
            <a:xfrm>
              <a:off x="4950" y="3026"/>
              <a:ext cx="0" cy="730"/>
            </a:xfrm>
            <a:prstGeom prst="ellipse">
              <a:avLst/>
            </a:prstGeom>
            <a:solidFill>
              <a:srgbClr val="FFCCFF"/>
            </a:solidFill>
            <a:ln w="28575" algn="ctr">
              <a:solidFill>
                <a:srgbClr val="FF000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20" name="AutoShape 11"/>
            <p:cNvSpPr>
              <a:spLocks noChangeArrowheads="1"/>
            </p:cNvSpPr>
            <p:nvPr/>
          </p:nvSpPr>
          <p:spPr bwMode="auto">
            <a:xfrm>
              <a:off x="4893" y="3048"/>
              <a:ext cx="111" cy="554"/>
            </a:xfrm>
            <a:prstGeom prst="upArrow">
              <a:avLst>
                <a:gd name="adj1" fmla="val 49648"/>
                <a:gd name="adj2" fmla="val 68202"/>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21" name="AutoShape 12"/>
            <p:cNvSpPr>
              <a:spLocks noChangeArrowheads="1"/>
            </p:cNvSpPr>
            <p:nvPr/>
          </p:nvSpPr>
          <p:spPr bwMode="auto">
            <a:xfrm rot="5400000">
              <a:off x="4951" y="3132"/>
              <a:ext cx="111" cy="544"/>
            </a:xfrm>
            <a:prstGeom prst="upArrow">
              <a:avLst>
                <a:gd name="adj1" fmla="val 49648"/>
                <a:gd name="adj2" fmla="val 53518"/>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53255" name="Group 13"/>
          <p:cNvGrpSpPr>
            <a:grpSpLocks/>
          </p:cNvGrpSpPr>
          <p:nvPr/>
        </p:nvGrpSpPr>
        <p:grpSpPr bwMode="auto">
          <a:xfrm>
            <a:off x="5692379" y="3137298"/>
            <a:ext cx="1312069" cy="458391"/>
            <a:chOff x="2110" y="802"/>
            <a:chExt cx="1102" cy="385"/>
          </a:xfrm>
        </p:grpSpPr>
        <p:sp>
          <p:nvSpPr>
            <p:cNvPr id="53314" name="Rectangle 14"/>
            <p:cNvSpPr>
              <a:spLocks noChangeArrowheads="1"/>
            </p:cNvSpPr>
            <p:nvPr/>
          </p:nvSpPr>
          <p:spPr bwMode="auto">
            <a:xfrm>
              <a:off x="2110" y="898"/>
              <a:ext cx="1102"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15" name="Rectangle 15"/>
            <p:cNvSpPr>
              <a:spLocks noChangeArrowheads="1"/>
            </p:cNvSpPr>
            <p:nvPr/>
          </p:nvSpPr>
          <p:spPr bwMode="auto">
            <a:xfrm>
              <a:off x="2110" y="898"/>
              <a:ext cx="298" cy="194"/>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16" name="AutoShape 16"/>
            <p:cNvSpPr>
              <a:spLocks noChangeArrowheads="1"/>
            </p:cNvSpPr>
            <p:nvPr/>
          </p:nvSpPr>
          <p:spPr bwMode="auto">
            <a:xfrm>
              <a:off x="2178" y="802"/>
              <a:ext cx="168" cy="385"/>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17" name="Text Box 17"/>
            <p:cNvSpPr txBox="1">
              <a:spLocks noChangeArrowheads="1"/>
            </p:cNvSpPr>
            <p:nvPr/>
          </p:nvSpPr>
          <p:spPr bwMode="invGray">
            <a:xfrm>
              <a:off x="2421" y="812"/>
              <a:ext cx="78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Escalate to</a:t>
              </a:r>
              <a:br>
                <a:rPr lang="en-US" sz="1350">
                  <a:solidFill>
                    <a:srgbClr val="000000"/>
                  </a:solidFill>
                </a:rPr>
              </a:br>
              <a:r>
                <a:rPr lang="en-US" sz="1350">
                  <a:solidFill>
                    <a:srgbClr val="000000"/>
                  </a:solidFill>
                </a:rPr>
                <a:t>Mangmnt</a:t>
              </a:r>
            </a:p>
          </p:txBody>
        </p:sp>
      </p:grpSp>
      <p:grpSp>
        <p:nvGrpSpPr>
          <p:cNvPr id="53256" name="Group 18"/>
          <p:cNvGrpSpPr>
            <a:grpSpLocks/>
          </p:cNvGrpSpPr>
          <p:nvPr/>
        </p:nvGrpSpPr>
        <p:grpSpPr bwMode="auto">
          <a:xfrm>
            <a:off x="5692379" y="4142186"/>
            <a:ext cx="1312069" cy="458391"/>
            <a:chOff x="2110" y="802"/>
            <a:chExt cx="1102" cy="385"/>
          </a:xfrm>
        </p:grpSpPr>
        <p:sp>
          <p:nvSpPr>
            <p:cNvPr id="53310" name="Rectangle 19"/>
            <p:cNvSpPr>
              <a:spLocks noChangeArrowheads="1"/>
            </p:cNvSpPr>
            <p:nvPr/>
          </p:nvSpPr>
          <p:spPr bwMode="auto">
            <a:xfrm>
              <a:off x="2110" y="898"/>
              <a:ext cx="1102"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11" name="Rectangle 20"/>
            <p:cNvSpPr>
              <a:spLocks noChangeArrowheads="1"/>
            </p:cNvSpPr>
            <p:nvPr/>
          </p:nvSpPr>
          <p:spPr bwMode="auto">
            <a:xfrm>
              <a:off x="2110" y="898"/>
              <a:ext cx="298" cy="194"/>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12" name="AutoShape 21"/>
            <p:cNvSpPr>
              <a:spLocks noChangeArrowheads="1"/>
            </p:cNvSpPr>
            <p:nvPr/>
          </p:nvSpPr>
          <p:spPr bwMode="auto">
            <a:xfrm>
              <a:off x="2178" y="802"/>
              <a:ext cx="168" cy="385"/>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13" name="Text Box 22"/>
            <p:cNvSpPr txBox="1">
              <a:spLocks noChangeArrowheads="1"/>
            </p:cNvSpPr>
            <p:nvPr/>
          </p:nvSpPr>
          <p:spPr bwMode="invGray">
            <a:xfrm>
              <a:off x="2421" y="812"/>
              <a:ext cx="78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File</a:t>
              </a:r>
              <a:br>
                <a:rPr lang="en-US" sz="1350">
                  <a:solidFill>
                    <a:srgbClr val="000000"/>
                  </a:solidFill>
                </a:rPr>
              </a:br>
              <a:r>
                <a:rPr lang="en-US" sz="1350">
                  <a:solidFill>
                    <a:srgbClr val="000000"/>
                  </a:solidFill>
                </a:rPr>
                <a:t>Lawsuit</a:t>
              </a:r>
            </a:p>
          </p:txBody>
        </p:sp>
      </p:grpSp>
      <p:grpSp>
        <p:nvGrpSpPr>
          <p:cNvPr id="53257" name="Group 23"/>
          <p:cNvGrpSpPr>
            <a:grpSpLocks/>
          </p:cNvGrpSpPr>
          <p:nvPr/>
        </p:nvGrpSpPr>
        <p:grpSpPr bwMode="auto">
          <a:xfrm>
            <a:off x="3149203" y="3671889"/>
            <a:ext cx="1318022" cy="446485"/>
            <a:chOff x="344" y="1251"/>
            <a:chExt cx="1107" cy="375"/>
          </a:xfrm>
        </p:grpSpPr>
        <p:sp>
          <p:nvSpPr>
            <p:cNvPr id="53303" name="Rectangle 24"/>
            <p:cNvSpPr>
              <a:spLocks noChangeArrowheads="1"/>
            </p:cNvSpPr>
            <p:nvPr/>
          </p:nvSpPr>
          <p:spPr bwMode="auto">
            <a:xfrm>
              <a:off x="349" y="1357"/>
              <a:ext cx="1102"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04" name="Text Box 25"/>
            <p:cNvSpPr txBox="1">
              <a:spLocks noChangeArrowheads="1"/>
            </p:cNvSpPr>
            <p:nvPr/>
          </p:nvSpPr>
          <p:spPr bwMode="invGray">
            <a:xfrm>
              <a:off x="650" y="1271"/>
              <a:ext cx="76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Legal</a:t>
              </a:r>
              <a:br>
                <a:rPr lang="en-US" sz="1350">
                  <a:solidFill>
                    <a:srgbClr val="000000"/>
                  </a:solidFill>
                </a:rPr>
              </a:br>
              <a:r>
                <a:rPr lang="en-US" sz="1350">
                  <a:solidFill>
                    <a:srgbClr val="000000"/>
                  </a:solidFill>
                </a:rPr>
                <a:t>Consult.</a:t>
              </a:r>
            </a:p>
          </p:txBody>
        </p:sp>
        <p:sp>
          <p:nvSpPr>
            <p:cNvPr id="53305" name="Rectangle 26"/>
            <p:cNvSpPr>
              <a:spLocks noChangeArrowheads="1"/>
            </p:cNvSpPr>
            <p:nvPr/>
          </p:nvSpPr>
          <p:spPr bwMode="auto">
            <a:xfrm>
              <a:off x="344" y="1357"/>
              <a:ext cx="298" cy="194"/>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53306" name="Group 27"/>
            <p:cNvGrpSpPr>
              <a:grpSpLocks/>
            </p:cNvGrpSpPr>
            <p:nvPr/>
          </p:nvGrpSpPr>
          <p:grpSpPr bwMode="auto">
            <a:xfrm>
              <a:off x="635" y="1251"/>
              <a:ext cx="1" cy="375"/>
              <a:chOff x="920" y="2539"/>
              <a:chExt cx="1" cy="446"/>
            </a:xfrm>
          </p:grpSpPr>
          <p:sp>
            <p:nvSpPr>
              <p:cNvPr id="53307" name="Freeform 28"/>
              <p:cNvSpPr>
                <a:spLocks/>
              </p:cNvSpPr>
              <p:nvPr/>
            </p:nvSpPr>
            <p:spPr bwMode="auto">
              <a:xfrm>
                <a:off x="921" y="2646"/>
                <a:ext cx="0" cy="230"/>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08" name="Rectangle 29"/>
              <p:cNvSpPr>
                <a:spLocks noChangeArrowheads="1"/>
              </p:cNvSpPr>
              <p:nvPr/>
            </p:nvSpPr>
            <p:spPr bwMode="auto">
              <a:xfrm>
                <a:off x="920" y="2539"/>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09" name="Rectangle 30"/>
              <p:cNvSpPr>
                <a:spLocks noChangeArrowheads="1"/>
              </p:cNvSpPr>
              <p:nvPr/>
            </p:nvSpPr>
            <p:spPr bwMode="auto">
              <a:xfrm>
                <a:off x="920" y="2755"/>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53258" name="Text Box 31"/>
          <p:cNvSpPr txBox="1">
            <a:spLocks noChangeArrowheads="1"/>
          </p:cNvSpPr>
          <p:nvPr/>
        </p:nvSpPr>
        <p:spPr bwMode="auto">
          <a:xfrm>
            <a:off x="4098131" y="2931319"/>
            <a:ext cx="117633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350">
                <a:solidFill>
                  <a:srgbClr val="000000"/>
                </a:solidFill>
              </a:rPr>
              <a:t>Click</a:t>
            </a:r>
            <a:br>
              <a:rPr lang="en-US" sz="1350">
                <a:solidFill>
                  <a:srgbClr val="000000"/>
                </a:solidFill>
              </a:rPr>
            </a:br>
            <a:r>
              <a:rPr lang="en-US" sz="1350">
                <a:solidFill>
                  <a:srgbClr val="000000"/>
                </a:solidFill>
              </a:rPr>
              <a:t>Withdraw</a:t>
            </a:r>
            <a:br>
              <a:rPr lang="en-US" sz="1350">
                <a:solidFill>
                  <a:srgbClr val="000000"/>
                </a:solidFill>
              </a:rPr>
            </a:br>
            <a:r>
              <a:rPr lang="en-US" sz="1350">
                <a:solidFill>
                  <a:srgbClr val="000000"/>
                </a:solidFill>
              </a:rPr>
              <a:t>button</a:t>
            </a:r>
          </a:p>
        </p:txBody>
      </p:sp>
      <p:sp>
        <p:nvSpPr>
          <p:cNvPr id="53259" name="Text Box 32"/>
          <p:cNvSpPr txBox="1">
            <a:spLocks noChangeArrowheads="1"/>
          </p:cNvSpPr>
          <p:nvPr/>
        </p:nvSpPr>
        <p:spPr bwMode="auto">
          <a:xfrm>
            <a:off x="4165997" y="4196954"/>
            <a:ext cx="117633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350">
                <a:solidFill>
                  <a:srgbClr val="000000"/>
                </a:solidFill>
              </a:rPr>
              <a:t>Wait</a:t>
            </a:r>
            <a:br>
              <a:rPr lang="en-US" sz="1350">
                <a:solidFill>
                  <a:srgbClr val="000000"/>
                </a:solidFill>
              </a:rPr>
            </a:br>
            <a:r>
              <a:rPr lang="en-US" sz="1350">
                <a:solidFill>
                  <a:srgbClr val="000000"/>
                </a:solidFill>
              </a:rPr>
              <a:t>48 hours</a:t>
            </a:r>
          </a:p>
        </p:txBody>
      </p:sp>
      <p:sp>
        <p:nvSpPr>
          <p:cNvPr id="53260" name="Line 33"/>
          <p:cNvSpPr>
            <a:spLocks noChangeShapeType="1"/>
          </p:cNvSpPr>
          <p:nvPr/>
        </p:nvSpPr>
        <p:spPr bwMode="auto">
          <a:xfrm>
            <a:off x="4461272" y="1641873"/>
            <a:ext cx="1222772" cy="273844"/>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61" name="Line 34"/>
          <p:cNvSpPr>
            <a:spLocks noChangeShapeType="1"/>
          </p:cNvSpPr>
          <p:nvPr/>
        </p:nvSpPr>
        <p:spPr bwMode="auto">
          <a:xfrm flipV="1">
            <a:off x="4461272" y="909638"/>
            <a:ext cx="1222772" cy="4000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53262" name="Group 35"/>
          <p:cNvGrpSpPr>
            <a:grpSpLocks/>
          </p:cNvGrpSpPr>
          <p:nvPr/>
        </p:nvGrpSpPr>
        <p:grpSpPr bwMode="auto">
          <a:xfrm>
            <a:off x="5045629" y="949765"/>
            <a:ext cx="192512" cy="324558"/>
            <a:chOff x="2554" y="3109"/>
            <a:chExt cx="433" cy="730"/>
          </a:xfrm>
        </p:grpSpPr>
        <p:sp>
          <p:nvSpPr>
            <p:cNvPr id="53301" name="Oval 36"/>
            <p:cNvSpPr>
              <a:spLocks noChangeArrowheads="1"/>
            </p:cNvSpPr>
            <p:nvPr/>
          </p:nvSpPr>
          <p:spPr bwMode="auto">
            <a:xfrm>
              <a:off x="2742" y="3109"/>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02" name="Freeform 37"/>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53263" name="Group 38"/>
          <p:cNvGrpSpPr>
            <a:grpSpLocks/>
          </p:cNvGrpSpPr>
          <p:nvPr/>
        </p:nvGrpSpPr>
        <p:grpSpPr bwMode="auto">
          <a:xfrm>
            <a:off x="5687616" y="698898"/>
            <a:ext cx="1312069" cy="458391"/>
            <a:chOff x="2110" y="802"/>
            <a:chExt cx="1102" cy="385"/>
          </a:xfrm>
        </p:grpSpPr>
        <p:sp>
          <p:nvSpPr>
            <p:cNvPr id="53297" name="Rectangle 39"/>
            <p:cNvSpPr>
              <a:spLocks noChangeArrowheads="1"/>
            </p:cNvSpPr>
            <p:nvPr/>
          </p:nvSpPr>
          <p:spPr bwMode="auto">
            <a:xfrm>
              <a:off x="2110" y="898"/>
              <a:ext cx="1102"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98" name="Rectangle 40"/>
            <p:cNvSpPr>
              <a:spLocks noChangeArrowheads="1"/>
            </p:cNvSpPr>
            <p:nvPr/>
          </p:nvSpPr>
          <p:spPr bwMode="auto">
            <a:xfrm>
              <a:off x="2110" y="898"/>
              <a:ext cx="298" cy="194"/>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99" name="AutoShape 41"/>
            <p:cNvSpPr>
              <a:spLocks noChangeArrowheads="1"/>
            </p:cNvSpPr>
            <p:nvPr/>
          </p:nvSpPr>
          <p:spPr bwMode="auto">
            <a:xfrm>
              <a:off x="2178" y="802"/>
              <a:ext cx="168" cy="385"/>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300" name="Text Box 42"/>
            <p:cNvSpPr txBox="1">
              <a:spLocks noChangeArrowheads="1"/>
            </p:cNvSpPr>
            <p:nvPr/>
          </p:nvSpPr>
          <p:spPr bwMode="invGray">
            <a:xfrm>
              <a:off x="2421" y="812"/>
              <a:ext cx="78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Assign</a:t>
              </a:r>
              <a:br>
                <a:rPr lang="en-US" sz="1350">
                  <a:solidFill>
                    <a:srgbClr val="000000"/>
                  </a:solidFill>
                </a:rPr>
              </a:br>
              <a:r>
                <a:rPr lang="en-US" sz="1350">
                  <a:solidFill>
                    <a:srgbClr val="000000"/>
                  </a:solidFill>
                </a:rPr>
                <a:t>to SIU</a:t>
              </a:r>
            </a:p>
          </p:txBody>
        </p:sp>
      </p:grpSp>
      <p:grpSp>
        <p:nvGrpSpPr>
          <p:cNvPr id="53264" name="Group 43"/>
          <p:cNvGrpSpPr>
            <a:grpSpLocks/>
          </p:cNvGrpSpPr>
          <p:nvPr/>
        </p:nvGrpSpPr>
        <p:grpSpPr bwMode="auto">
          <a:xfrm>
            <a:off x="5687616" y="1703786"/>
            <a:ext cx="1312069" cy="458391"/>
            <a:chOff x="2110" y="802"/>
            <a:chExt cx="1102" cy="385"/>
          </a:xfrm>
        </p:grpSpPr>
        <p:sp>
          <p:nvSpPr>
            <p:cNvPr id="53293" name="Rectangle 44"/>
            <p:cNvSpPr>
              <a:spLocks noChangeArrowheads="1"/>
            </p:cNvSpPr>
            <p:nvPr/>
          </p:nvSpPr>
          <p:spPr bwMode="auto">
            <a:xfrm>
              <a:off x="2110" y="898"/>
              <a:ext cx="1102"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94" name="Rectangle 45"/>
            <p:cNvSpPr>
              <a:spLocks noChangeArrowheads="1"/>
            </p:cNvSpPr>
            <p:nvPr/>
          </p:nvSpPr>
          <p:spPr bwMode="auto">
            <a:xfrm>
              <a:off x="2110" y="898"/>
              <a:ext cx="298" cy="194"/>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95" name="AutoShape 46"/>
            <p:cNvSpPr>
              <a:spLocks noChangeArrowheads="1"/>
            </p:cNvSpPr>
            <p:nvPr/>
          </p:nvSpPr>
          <p:spPr bwMode="auto">
            <a:xfrm>
              <a:off x="2178" y="802"/>
              <a:ext cx="168" cy="385"/>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96" name="Text Box 47"/>
            <p:cNvSpPr txBox="1">
              <a:spLocks noChangeArrowheads="1"/>
            </p:cNvSpPr>
            <p:nvPr/>
          </p:nvSpPr>
          <p:spPr bwMode="invGray">
            <a:xfrm>
              <a:off x="2421" y="812"/>
              <a:ext cx="78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Process</a:t>
              </a:r>
              <a:br>
                <a:rPr lang="en-US" sz="1350">
                  <a:solidFill>
                    <a:srgbClr val="000000"/>
                  </a:solidFill>
                </a:rPr>
              </a:br>
              <a:r>
                <a:rPr lang="en-US" sz="1350">
                  <a:solidFill>
                    <a:srgbClr val="000000"/>
                  </a:solidFill>
                </a:rPr>
                <a:t>Payment</a:t>
              </a:r>
            </a:p>
          </p:txBody>
        </p:sp>
      </p:grpSp>
      <p:grpSp>
        <p:nvGrpSpPr>
          <p:cNvPr id="53265" name="Group 48"/>
          <p:cNvGrpSpPr>
            <a:grpSpLocks/>
          </p:cNvGrpSpPr>
          <p:nvPr/>
        </p:nvGrpSpPr>
        <p:grpSpPr bwMode="auto">
          <a:xfrm>
            <a:off x="3144441" y="1233489"/>
            <a:ext cx="1318022" cy="446485"/>
            <a:chOff x="344" y="1251"/>
            <a:chExt cx="1107" cy="375"/>
          </a:xfrm>
        </p:grpSpPr>
        <p:sp>
          <p:nvSpPr>
            <p:cNvPr id="53286" name="Rectangle 49"/>
            <p:cNvSpPr>
              <a:spLocks noChangeArrowheads="1"/>
            </p:cNvSpPr>
            <p:nvPr/>
          </p:nvSpPr>
          <p:spPr bwMode="auto">
            <a:xfrm>
              <a:off x="349" y="1357"/>
              <a:ext cx="1102"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87" name="Text Box 50"/>
            <p:cNvSpPr txBox="1">
              <a:spLocks noChangeArrowheads="1"/>
            </p:cNvSpPr>
            <p:nvPr/>
          </p:nvSpPr>
          <p:spPr bwMode="invGray">
            <a:xfrm>
              <a:off x="650" y="1271"/>
              <a:ext cx="76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Fraud Evaluation</a:t>
              </a:r>
            </a:p>
          </p:txBody>
        </p:sp>
        <p:sp>
          <p:nvSpPr>
            <p:cNvPr id="53288" name="Rectangle 51"/>
            <p:cNvSpPr>
              <a:spLocks noChangeArrowheads="1"/>
            </p:cNvSpPr>
            <p:nvPr/>
          </p:nvSpPr>
          <p:spPr bwMode="auto">
            <a:xfrm>
              <a:off x="344" y="1357"/>
              <a:ext cx="298" cy="194"/>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53289" name="Group 52"/>
            <p:cNvGrpSpPr>
              <a:grpSpLocks/>
            </p:cNvGrpSpPr>
            <p:nvPr/>
          </p:nvGrpSpPr>
          <p:grpSpPr bwMode="auto">
            <a:xfrm>
              <a:off x="635" y="1251"/>
              <a:ext cx="1" cy="375"/>
              <a:chOff x="920" y="2539"/>
              <a:chExt cx="1" cy="446"/>
            </a:xfrm>
          </p:grpSpPr>
          <p:sp>
            <p:nvSpPr>
              <p:cNvPr id="53290" name="Freeform 53"/>
              <p:cNvSpPr>
                <a:spLocks/>
              </p:cNvSpPr>
              <p:nvPr/>
            </p:nvSpPr>
            <p:spPr bwMode="auto">
              <a:xfrm>
                <a:off x="921" y="2646"/>
                <a:ext cx="0" cy="230"/>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91" name="Rectangle 54"/>
              <p:cNvSpPr>
                <a:spLocks noChangeArrowheads="1"/>
              </p:cNvSpPr>
              <p:nvPr/>
            </p:nvSpPr>
            <p:spPr bwMode="auto">
              <a:xfrm>
                <a:off x="920" y="2539"/>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92" name="Rectangle 55"/>
              <p:cNvSpPr>
                <a:spLocks noChangeArrowheads="1"/>
              </p:cNvSpPr>
              <p:nvPr/>
            </p:nvSpPr>
            <p:spPr bwMode="auto">
              <a:xfrm>
                <a:off x="920" y="2755"/>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53266" name="Text Box 56"/>
          <p:cNvSpPr txBox="1">
            <a:spLocks noChangeArrowheads="1"/>
          </p:cNvSpPr>
          <p:nvPr/>
        </p:nvSpPr>
        <p:spPr bwMode="auto">
          <a:xfrm>
            <a:off x="4093369" y="492919"/>
            <a:ext cx="117633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350">
                <a:solidFill>
                  <a:srgbClr val="000000"/>
                </a:solidFill>
              </a:rPr>
              <a:t>Click</a:t>
            </a:r>
            <a:br>
              <a:rPr lang="en-US" sz="1350">
                <a:solidFill>
                  <a:srgbClr val="000000"/>
                </a:solidFill>
              </a:rPr>
            </a:br>
            <a:r>
              <a:rPr lang="en-US" sz="1350">
                <a:solidFill>
                  <a:srgbClr val="000000"/>
                </a:solidFill>
              </a:rPr>
              <a:t>Escalate</a:t>
            </a:r>
            <a:br>
              <a:rPr lang="en-US" sz="1350">
                <a:solidFill>
                  <a:srgbClr val="000000"/>
                </a:solidFill>
              </a:rPr>
            </a:br>
            <a:r>
              <a:rPr lang="en-US" sz="1350">
                <a:solidFill>
                  <a:srgbClr val="000000"/>
                </a:solidFill>
              </a:rPr>
              <a:t>button</a:t>
            </a:r>
          </a:p>
        </p:txBody>
      </p:sp>
      <p:grpSp>
        <p:nvGrpSpPr>
          <p:cNvPr id="53267" name="Group 57"/>
          <p:cNvGrpSpPr>
            <a:grpSpLocks/>
          </p:cNvGrpSpPr>
          <p:nvPr/>
        </p:nvGrpSpPr>
        <p:grpSpPr bwMode="auto">
          <a:xfrm>
            <a:off x="5045629" y="1658187"/>
            <a:ext cx="192512" cy="324558"/>
            <a:chOff x="2554" y="3109"/>
            <a:chExt cx="433" cy="730"/>
          </a:xfrm>
        </p:grpSpPr>
        <p:sp>
          <p:nvSpPr>
            <p:cNvPr id="53284" name="Oval 58"/>
            <p:cNvSpPr>
              <a:spLocks noChangeArrowheads="1"/>
            </p:cNvSpPr>
            <p:nvPr/>
          </p:nvSpPr>
          <p:spPr bwMode="auto">
            <a:xfrm>
              <a:off x="2742" y="3109"/>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85" name="Freeform 59"/>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53268" name="Text Box 60"/>
          <p:cNvSpPr txBox="1">
            <a:spLocks noChangeArrowheads="1"/>
          </p:cNvSpPr>
          <p:nvPr/>
        </p:nvSpPr>
        <p:spPr bwMode="auto">
          <a:xfrm>
            <a:off x="3765947" y="1693069"/>
            <a:ext cx="1814513"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350">
                <a:solidFill>
                  <a:srgbClr val="000000"/>
                </a:solidFill>
              </a:rPr>
              <a:t>Click</a:t>
            </a:r>
            <a:br>
              <a:rPr lang="en-US" sz="1350">
                <a:solidFill>
                  <a:srgbClr val="000000"/>
                </a:solidFill>
              </a:rPr>
            </a:br>
            <a:r>
              <a:rPr lang="en-US" sz="1350">
                <a:solidFill>
                  <a:srgbClr val="000000"/>
                </a:solidFill>
              </a:rPr>
              <a:t>Approve Payment</a:t>
            </a:r>
            <a:br>
              <a:rPr lang="en-US" sz="1350">
                <a:solidFill>
                  <a:srgbClr val="000000"/>
                </a:solidFill>
              </a:rPr>
            </a:br>
            <a:r>
              <a:rPr lang="en-US" sz="1350">
                <a:solidFill>
                  <a:srgbClr val="000000"/>
                </a:solidFill>
              </a:rPr>
              <a:t>button</a:t>
            </a:r>
          </a:p>
        </p:txBody>
      </p:sp>
      <p:grpSp>
        <p:nvGrpSpPr>
          <p:cNvPr id="53269" name="Group 61"/>
          <p:cNvGrpSpPr>
            <a:grpSpLocks/>
          </p:cNvGrpSpPr>
          <p:nvPr/>
        </p:nvGrpSpPr>
        <p:grpSpPr bwMode="auto">
          <a:xfrm>
            <a:off x="1815358" y="1220952"/>
            <a:ext cx="357290" cy="324284"/>
            <a:chOff x="2554" y="3277"/>
            <a:chExt cx="433" cy="393"/>
          </a:xfrm>
        </p:grpSpPr>
        <p:sp>
          <p:nvSpPr>
            <p:cNvPr id="53282" name="Oval 62"/>
            <p:cNvSpPr>
              <a:spLocks noChangeArrowheads="1"/>
            </p:cNvSpPr>
            <p:nvPr/>
          </p:nvSpPr>
          <p:spPr bwMode="auto">
            <a:xfrm>
              <a:off x="2742" y="3277"/>
              <a:ext cx="0" cy="393"/>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83" name="Freeform 63"/>
            <p:cNvSpPr>
              <a:spLocks/>
            </p:cNvSpPr>
            <p:nvPr/>
          </p:nvSpPr>
          <p:spPr bwMode="auto">
            <a:xfrm>
              <a:off x="2554" y="3313"/>
              <a:ext cx="433" cy="280"/>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53270" name="Group 64"/>
          <p:cNvGrpSpPr>
            <a:grpSpLocks/>
          </p:cNvGrpSpPr>
          <p:nvPr/>
        </p:nvGrpSpPr>
        <p:grpSpPr bwMode="auto">
          <a:xfrm>
            <a:off x="2058245" y="1531705"/>
            <a:ext cx="357290" cy="324284"/>
            <a:chOff x="2554" y="3277"/>
            <a:chExt cx="433" cy="393"/>
          </a:xfrm>
        </p:grpSpPr>
        <p:sp>
          <p:nvSpPr>
            <p:cNvPr id="53280" name="Oval 65"/>
            <p:cNvSpPr>
              <a:spLocks noChangeArrowheads="1"/>
            </p:cNvSpPr>
            <p:nvPr/>
          </p:nvSpPr>
          <p:spPr bwMode="auto">
            <a:xfrm>
              <a:off x="2742" y="3277"/>
              <a:ext cx="0" cy="393"/>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81" name="Freeform 66"/>
            <p:cNvSpPr>
              <a:spLocks/>
            </p:cNvSpPr>
            <p:nvPr/>
          </p:nvSpPr>
          <p:spPr bwMode="auto">
            <a:xfrm>
              <a:off x="2554" y="3313"/>
              <a:ext cx="433" cy="280"/>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53271" name="Group 67"/>
          <p:cNvGrpSpPr>
            <a:grpSpLocks/>
          </p:cNvGrpSpPr>
          <p:nvPr/>
        </p:nvGrpSpPr>
        <p:grpSpPr bwMode="auto">
          <a:xfrm>
            <a:off x="1815358" y="3621252"/>
            <a:ext cx="357290" cy="324284"/>
            <a:chOff x="2554" y="3277"/>
            <a:chExt cx="433" cy="393"/>
          </a:xfrm>
        </p:grpSpPr>
        <p:sp>
          <p:nvSpPr>
            <p:cNvPr id="53278" name="Oval 68"/>
            <p:cNvSpPr>
              <a:spLocks noChangeArrowheads="1"/>
            </p:cNvSpPr>
            <p:nvPr/>
          </p:nvSpPr>
          <p:spPr bwMode="auto">
            <a:xfrm>
              <a:off x="2742" y="3277"/>
              <a:ext cx="0" cy="393"/>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79" name="Freeform 69"/>
            <p:cNvSpPr>
              <a:spLocks/>
            </p:cNvSpPr>
            <p:nvPr/>
          </p:nvSpPr>
          <p:spPr bwMode="auto">
            <a:xfrm>
              <a:off x="2554" y="3313"/>
              <a:ext cx="433" cy="280"/>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53272" name="Group 70"/>
          <p:cNvGrpSpPr>
            <a:grpSpLocks/>
          </p:cNvGrpSpPr>
          <p:nvPr/>
        </p:nvGrpSpPr>
        <p:grpSpPr bwMode="auto">
          <a:xfrm>
            <a:off x="2133331" y="3910553"/>
            <a:ext cx="253320" cy="345737"/>
            <a:chOff x="4853" y="3168"/>
            <a:chExt cx="307" cy="419"/>
          </a:xfrm>
        </p:grpSpPr>
        <p:sp>
          <p:nvSpPr>
            <p:cNvPr id="53274" name="Oval 71"/>
            <p:cNvSpPr>
              <a:spLocks noChangeArrowheads="1"/>
            </p:cNvSpPr>
            <p:nvPr/>
          </p:nvSpPr>
          <p:spPr bwMode="auto">
            <a:xfrm>
              <a:off x="4950" y="3194"/>
              <a:ext cx="0" cy="393"/>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75" name="Oval 72"/>
            <p:cNvSpPr>
              <a:spLocks noChangeArrowheads="1"/>
            </p:cNvSpPr>
            <p:nvPr/>
          </p:nvSpPr>
          <p:spPr bwMode="auto">
            <a:xfrm>
              <a:off x="4950" y="3194"/>
              <a:ext cx="0" cy="393"/>
            </a:xfrm>
            <a:prstGeom prst="ellipse">
              <a:avLst/>
            </a:prstGeom>
            <a:solidFill>
              <a:srgbClr val="FFCCFF"/>
            </a:solidFill>
            <a:ln w="28575" algn="ctr">
              <a:solidFill>
                <a:srgbClr val="FF000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76" name="AutoShape 73"/>
            <p:cNvSpPr>
              <a:spLocks noChangeArrowheads="1"/>
            </p:cNvSpPr>
            <p:nvPr/>
          </p:nvSpPr>
          <p:spPr bwMode="auto">
            <a:xfrm>
              <a:off x="4893" y="3168"/>
              <a:ext cx="111" cy="315"/>
            </a:xfrm>
            <a:prstGeom prst="upArrow">
              <a:avLst>
                <a:gd name="adj1" fmla="val 49648"/>
                <a:gd name="adj2" fmla="val 68202"/>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3277" name="AutoShape 74"/>
            <p:cNvSpPr>
              <a:spLocks noChangeArrowheads="1"/>
            </p:cNvSpPr>
            <p:nvPr/>
          </p:nvSpPr>
          <p:spPr bwMode="auto">
            <a:xfrm rot="5400000">
              <a:off x="4951" y="3251"/>
              <a:ext cx="111" cy="307"/>
            </a:xfrm>
            <a:prstGeom prst="upArrow">
              <a:avLst>
                <a:gd name="adj1" fmla="val 49648"/>
                <a:gd name="adj2" fmla="val 53518"/>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53273" name="Line 75"/>
          <p:cNvSpPr>
            <a:spLocks noChangeShapeType="1"/>
          </p:cNvSpPr>
          <p:nvPr/>
        </p:nvSpPr>
        <p:spPr bwMode="auto">
          <a:xfrm flipH="1">
            <a:off x="1494235" y="2680097"/>
            <a:ext cx="6084094"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3689468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Steps and their behaviors</a:t>
            </a:r>
          </a:p>
        </p:txBody>
      </p:sp>
      <p:sp>
        <p:nvSpPr>
          <p:cNvPr id="8195" name="Rectangle 23"/>
          <p:cNvSpPr>
            <a:spLocks noGrp="1" noChangeArrowheads="1"/>
          </p:cNvSpPr>
          <p:nvPr>
            <p:ph idx="1"/>
          </p:nvPr>
        </p:nvSpPr>
        <p:spPr>
          <a:xfrm>
            <a:off x="2524125" y="894160"/>
            <a:ext cx="5188744" cy="3898106"/>
          </a:xfrm>
        </p:spPr>
        <p:txBody>
          <a:bodyPr/>
          <a:lstStyle/>
          <a:p>
            <a:pPr lvl="1">
              <a:buClr>
                <a:schemeClr val="tx1"/>
              </a:buClr>
            </a:pPr>
            <a:r>
              <a:rPr lang="en-US" sz="1800"/>
              <a:t>An </a:t>
            </a:r>
            <a:r>
              <a:rPr lang="en-US" sz="1800" b="1"/>
              <a:t>auto step</a:t>
            </a:r>
            <a:r>
              <a:rPr lang="en-US" sz="1800"/>
              <a:t> accomplishes one portion of the workflow process and then execution immediately goes on to another step</a:t>
            </a:r>
            <a:br>
              <a:rPr lang="en-US" sz="1800"/>
            </a:br>
            <a:endParaRPr lang="en-US" sz="1800"/>
          </a:p>
          <a:p>
            <a:pPr lvl="1">
              <a:buClr>
                <a:schemeClr val="tx1"/>
              </a:buClr>
            </a:pPr>
            <a:r>
              <a:rPr lang="en-US" sz="1800"/>
              <a:t>A </a:t>
            </a:r>
            <a:r>
              <a:rPr lang="en-US" sz="1800" b="1"/>
              <a:t>manual step</a:t>
            </a:r>
            <a:r>
              <a:rPr lang="en-US" sz="1800"/>
              <a:t> accomplishes one portion of the workflow process  and requires either time passing or an external action to resume workflow</a:t>
            </a:r>
            <a:br>
              <a:rPr lang="en-US" sz="1800"/>
            </a:br>
            <a:endParaRPr lang="en-US" sz="1800"/>
          </a:p>
          <a:p>
            <a:pPr lvl="1">
              <a:buClr>
                <a:schemeClr val="tx1"/>
              </a:buClr>
            </a:pPr>
            <a:r>
              <a:rPr lang="en-US" sz="1800"/>
              <a:t>An </a:t>
            </a:r>
            <a:r>
              <a:rPr lang="en-US" sz="1800" b="1"/>
              <a:t>activity step</a:t>
            </a:r>
            <a:r>
              <a:rPr lang="en-US" sz="1800"/>
              <a:t> creates one or more blocking activities and suspends execution of the workflow until all activities have completed, a trigger is executed, or timeout branch expires</a:t>
            </a:r>
          </a:p>
          <a:p>
            <a:pPr lvl="1"/>
            <a:endParaRPr lang="en-US" sz="1800"/>
          </a:p>
          <a:p>
            <a:pPr>
              <a:buFont typeface="Arial" charset="0"/>
              <a:buChar char="•"/>
            </a:pPr>
            <a:endParaRPr lang="en-US"/>
          </a:p>
          <a:p>
            <a:pPr>
              <a:buFont typeface="Arial" charset="0"/>
              <a:buChar char="•"/>
            </a:pPr>
            <a:endParaRPr lang="en-US"/>
          </a:p>
        </p:txBody>
      </p:sp>
      <p:grpSp>
        <p:nvGrpSpPr>
          <p:cNvPr id="8196" name="Group 45"/>
          <p:cNvGrpSpPr>
            <a:grpSpLocks/>
          </p:cNvGrpSpPr>
          <p:nvPr/>
        </p:nvGrpSpPr>
        <p:grpSpPr bwMode="auto">
          <a:xfrm>
            <a:off x="1602581" y="1137048"/>
            <a:ext cx="1152525" cy="458390"/>
            <a:chOff x="1473" y="798"/>
            <a:chExt cx="968" cy="385"/>
          </a:xfrm>
        </p:grpSpPr>
        <p:sp>
          <p:nvSpPr>
            <p:cNvPr id="8212" name="Rectangle 46"/>
            <p:cNvSpPr>
              <a:spLocks noChangeArrowheads="1"/>
            </p:cNvSpPr>
            <p:nvPr/>
          </p:nvSpPr>
          <p:spPr bwMode="auto">
            <a:xfrm>
              <a:off x="1473" y="894"/>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13" name="Rectangle 47"/>
            <p:cNvSpPr>
              <a:spLocks noChangeArrowheads="1"/>
            </p:cNvSpPr>
            <p:nvPr/>
          </p:nvSpPr>
          <p:spPr bwMode="auto">
            <a:xfrm>
              <a:off x="1473" y="894"/>
              <a:ext cx="298" cy="194"/>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14" name="AutoShape 48"/>
            <p:cNvSpPr>
              <a:spLocks noChangeArrowheads="1"/>
            </p:cNvSpPr>
            <p:nvPr/>
          </p:nvSpPr>
          <p:spPr bwMode="auto">
            <a:xfrm>
              <a:off x="1541" y="798"/>
              <a:ext cx="168" cy="385"/>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15" name="Text Box 49"/>
            <p:cNvSpPr txBox="1">
              <a:spLocks noChangeArrowheads="1"/>
            </p:cNvSpPr>
            <p:nvPr/>
          </p:nvSpPr>
          <p:spPr bwMode="invGray">
            <a:xfrm>
              <a:off x="1774" y="903"/>
              <a:ext cx="6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Auto</a:t>
              </a:r>
            </a:p>
          </p:txBody>
        </p:sp>
      </p:grpSp>
      <p:grpSp>
        <p:nvGrpSpPr>
          <p:cNvPr id="8197" name="Group 50"/>
          <p:cNvGrpSpPr>
            <a:grpSpLocks/>
          </p:cNvGrpSpPr>
          <p:nvPr/>
        </p:nvGrpSpPr>
        <p:grpSpPr bwMode="auto">
          <a:xfrm>
            <a:off x="1603772" y="2288383"/>
            <a:ext cx="1151334" cy="446486"/>
            <a:chOff x="2500" y="792"/>
            <a:chExt cx="967" cy="375"/>
          </a:xfrm>
        </p:grpSpPr>
        <p:sp>
          <p:nvSpPr>
            <p:cNvPr id="8205" name="Rectangle 51"/>
            <p:cNvSpPr>
              <a:spLocks noChangeArrowheads="1"/>
            </p:cNvSpPr>
            <p:nvPr/>
          </p:nvSpPr>
          <p:spPr bwMode="auto">
            <a:xfrm>
              <a:off x="2500" y="894"/>
              <a:ext cx="967" cy="194"/>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06" name="Rectangle 52"/>
            <p:cNvSpPr>
              <a:spLocks noChangeArrowheads="1"/>
            </p:cNvSpPr>
            <p:nvPr/>
          </p:nvSpPr>
          <p:spPr bwMode="auto">
            <a:xfrm>
              <a:off x="2500" y="894"/>
              <a:ext cx="298" cy="194"/>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8207" name="Group 53"/>
            <p:cNvGrpSpPr>
              <a:grpSpLocks/>
            </p:cNvGrpSpPr>
            <p:nvPr/>
          </p:nvGrpSpPr>
          <p:grpSpPr bwMode="auto">
            <a:xfrm>
              <a:off x="2791" y="792"/>
              <a:ext cx="1" cy="375"/>
              <a:chOff x="920" y="2539"/>
              <a:chExt cx="1" cy="446"/>
            </a:xfrm>
          </p:grpSpPr>
          <p:sp>
            <p:nvSpPr>
              <p:cNvPr id="8209" name="Freeform 54"/>
              <p:cNvSpPr>
                <a:spLocks/>
              </p:cNvSpPr>
              <p:nvPr/>
            </p:nvSpPr>
            <p:spPr bwMode="auto">
              <a:xfrm>
                <a:off x="921" y="2646"/>
                <a:ext cx="0" cy="230"/>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10" name="Rectangle 55"/>
              <p:cNvSpPr>
                <a:spLocks noChangeArrowheads="1"/>
              </p:cNvSpPr>
              <p:nvPr/>
            </p:nvSpPr>
            <p:spPr bwMode="auto">
              <a:xfrm>
                <a:off x="920" y="2539"/>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11" name="Rectangle 56"/>
              <p:cNvSpPr>
                <a:spLocks noChangeArrowheads="1"/>
              </p:cNvSpPr>
              <p:nvPr/>
            </p:nvSpPr>
            <p:spPr bwMode="auto">
              <a:xfrm>
                <a:off x="920" y="2755"/>
                <a:ext cx="0" cy="23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8208" name="Text Box 57"/>
            <p:cNvSpPr txBox="1">
              <a:spLocks noChangeArrowheads="1"/>
            </p:cNvSpPr>
            <p:nvPr/>
          </p:nvSpPr>
          <p:spPr bwMode="invGray">
            <a:xfrm>
              <a:off x="2865" y="904"/>
              <a:ext cx="5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Manual</a:t>
              </a:r>
            </a:p>
          </p:txBody>
        </p:sp>
      </p:grpSp>
      <p:grpSp>
        <p:nvGrpSpPr>
          <p:cNvPr id="8198" name="Group 67"/>
          <p:cNvGrpSpPr>
            <a:grpSpLocks/>
          </p:cNvGrpSpPr>
          <p:nvPr/>
        </p:nvGrpSpPr>
        <p:grpSpPr bwMode="auto">
          <a:xfrm>
            <a:off x="1600201" y="3632591"/>
            <a:ext cx="1107281" cy="390524"/>
            <a:chOff x="384" y="3051"/>
            <a:chExt cx="930" cy="328"/>
          </a:xfrm>
        </p:grpSpPr>
        <p:sp>
          <p:nvSpPr>
            <p:cNvPr id="8199" name="Rectangle 60"/>
            <p:cNvSpPr>
              <a:spLocks noChangeArrowheads="1"/>
            </p:cNvSpPr>
            <p:nvPr/>
          </p:nvSpPr>
          <p:spPr bwMode="auto">
            <a:xfrm>
              <a:off x="869" y="3137"/>
              <a:ext cx="0" cy="19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00" name="Rectangle 61"/>
            <p:cNvSpPr>
              <a:spLocks noChangeArrowheads="1"/>
            </p:cNvSpPr>
            <p:nvPr/>
          </p:nvSpPr>
          <p:spPr bwMode="auto">
            <a:xfrm>
              <a:off x="384" y="3137"/>
              <a:ext cx="309" cy="194"/>
            </a:xfrm>
            <a:prstGeom prst="rect">
              <a:avLst/>
            </a:prstGeom>
            <a:solidFill>
              <a:srgbClr val="CCE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01" name="Text Box 65"/>
            <p:cNvSpPr txBox="1">
              <a:spLocks noChangeArrowheads="1"/>
            </p:cNvSpPr>
            <p:nvPr/>
          </p:nvSpPr>
          <p:spPr bwMode="invGray">
            <a:xfrm>
              <a:off x="722" y="3147"/>
              <a:ext cx="5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Activity</a:t>
              </a:r>
            </a:p>
          </p:txBody>
        </p:sp>
        <p:grpSp>
          <p:nvGrpSpPr>
            <p:cNvPr id="8202" name="Group 62"/>
            <p:cNvGrpSpPr>
              <a:grpSpLocks/>
            </p:cNvGrpSpPr>
            <p:nvPr/>
          </p:nvGrpSpPr>
          <p:grpSpPr bwMode="auto">
            <a:xfrm>
              <a:off x="454" y="3051"/>
              <a:ext cx="160" cy="328"/>
              <a:chOff x="2581" y="2170"/>
              <a:chExt cx="484" cy="988"/>
            </a:xfrm>
          </p:grpSpPr>
          <p:sp>
            <p:nvSpPr>
              <p:cNvPr id="8203" name="Freeform 63"/>
              <p:cNvSpPr>
                <a:spLocks/>
              </p:cNvSpPr>
              <p:nvPr/>
            </p:nvSpPr>
            <p:spPr bwMode="auto">
              <a:xfrm>
                <a:off x="2816" y="2574"/>
                <a:ext cx="0" cy="584"/>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04" name="Oval 64"/>
              <p:cNvSpPr>
                <a:spLocks noChangeArrowheads="1"/>
              </p:cNvSpPr>
              <p:nvPr/>
            </p:nvSpPr>
            <p:spPr bwMode="auto">
              <a:xfrm>
                <a:off x="2581" y="2170"/>
                <a:ext cx="484" cy="822"/>
              </a:xfrm>
              <a:prstGeom prst="ellipse">
                <a:avLst/>
              </a:prstGeom>
              <a:solidFill>
                <a:srgbClr val="FFCC99"/>
              </a:solidFill>
              <a:ln w="1905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Tree>
    <p:extLst>
      <p:ext uri="{BB962C8B-B14F-4D97-AF65-F5344CB8AC3E}">
        <p14:creationId xmlns:p14="http://schemas.microsoft.com/office/powerpoint/2010/main" val="309442473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pPr eaLnBrk="1" hangingPunct="1"/>
            <a:r>
              <a:rPr lang="en-US"/>
              <a:t> Lesson objectives review</a:t>
            </a:r>
          </a:p>
        </p:txBody>
      </p:sp>
      <p:sp>
        <p:nvSpPr>
          <p:cNvPr id="54275" name="Rectangle 3"/>
          <p:cNvSpPr>
            <a:spLocks noGrp="1" noChangeArrowheads="1"/>
          </p:cNvSpPr>
          <p:nvPr>
            <p:ph idx="1"/>
          </p:nvPr>
        </p:nvSpPr>
        <p:spPr/>
        <p:txBody>
          <a:bodyPr/>
          <a:lstStyle/>
          <a:p>
            <a:pPr>
              <a:buFont typeface="Wingdings 3" pitchFamily="18" charset="2"/>
              <a:buNone/>
            </a:pPr>
            <a:r>
              <a:rPr lang="en-US"/>
              <a:t>You should now be able to:</a:t>
            </a:r>
          </a:p>
          <a:p>
            <a:pPr lvl="1"/>
            <a:r>
              <a:rPr lang="en-US"/>
              <a:t>Distinguish among auto, manual, and activity steps</a:t>
            </a:r>
          </a:p>
          <a:p>
            <a:pPr lvl="1"/>
            <a:r>
              <a:rPr lang="en-US"/>
              <a:t>Distinguish among go, timeout, and trigger branches</a:t>
            </a:r>
          </a:p>
          <a:p>
            <a:pPr lvl="1"/>
            <a:r>
              <a:rPr lang="en-US"/>
              <a:t>Create and edit steps and branches</a:t>
            </a:r>
          </a:p>
          <a:p>
            <a:pPr lvl="1"/>
            <a:r>
              <a:rPr lang="en-US"/>
              <a:t>Create and edit Start element, outcomes, and Finish element</a:t>
            </a:r>
          </a:p>
          <a:p>
            <a:pPr lvl="1"/>
            <a:r>
              <a:rPr lang="en-US"/>
              <a:t>Describe how to create and invoke a trigger</a:t>
            </a:r>
          </a:p>
        </p:txBody>
      </p:sp>
    </p:spTree>
    <p:extLst>
      <p:ext uri="{BB962C8B-B14F-4D97-AF65-F5344CB8AC3E}">
        <p14:creationId xmlns:p14="http://schemas.microsoft.com/office/powerpoint/2010/main" val="42045404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Review questions</a:t>
            </a:r>
          </a:p>
        </p:txBody>
      </p:sp>
      <p:sp>
        <p:nvSpPr>
          <p:cNvPr id="55299" name="Rectangle 3"/>
          <p:cNvSpPr>
            <a:spLocks noGrp="1" noChangeArrowheads="1"/>
          </p:cNvSpPr>
          <p:nvPr>
            <p:ph idx="1"/>
          </p:nvPr>
        </p:nvSpPr>
        <p:spPr/>
        <p:txBody>
          <a:bodyPr/>
          <a:lstStyle/>
          <a:p>
            <a:pPr marL="342900" indent="-342900">
              <a:buFont typeface="Webdings" pitchFamily="18" charset="2"/>
              <a:buAutoNum type="arabicPeriod"/>
            </a:pPr>
            <a:r>
              <a:rPr lang="en-US" dirty="0"/>
              <a:t>What determines the order in which Go branches are evaluated?</a:t>
            </a:r>
          </a:p>
          <a:p>
            <a:pPr marL="342900" indent="-342900">
              <a:buFont typeface="Webdings" pitchFamily="18" charset="2"/>
              <a:buAutoNum type="arabicPeriod"/>
            </a:pPr>
            <a:r>
              <a:rPr lang="en-US" dirty="0"/>
              <a:t>Why would you create two branches going from a given step to the same next step?</a:t>
            </a:r>
          </a:p>
          <a:p>
            <a:pPr marL="342900" indent="-342900">
              <a:buFont typeface="Webdings" pitchFamily="18" charset="2"/>
              <a:buAutoNum type="arabicPeriod"/>
            </a:pPr>
            <a:r>
              <a:rPr lang="en-US" dirty="0"/>
              <a:t>What is the difference between an activity defined on the Activities tab and a notification activity? </a:t>
            </a:r>
          </a:p>
          <a:p>
            <a:pPr marL="342900" indent="-342900">
              <a:buFont typeface="Webdings" pitchFamily="18" charset="2"/>
              <a:buAutoNum type="arabicPeriod"/>
            </a:pPr>
            <a:r>
              <a:rPr lang="en-US" dirty="0"/>
              <a:t>How does the workflow engine identify the first step to execute?</a:t>
            </a:r>
          </a:p>
          <a:p>
            <a:pPr marL="342900" indent="-342900">
              <a:buFont typeface="Webdings" pitchFamily="18" charset="2"/>
              <a:buAutoNum type="arabicPeriod"/>
            </a:pPr>
            <a:r>
              <a:rPr lang="en-US" dirty="0"/>
              <a:t>List all the places where you can add code to a workflow.</a:t>
            </a:r>
          </a:p>
        </p:txBody>
      </p:sp>
    </p:spTree>
    <p:extLst>
      <p:ext uri="{BB962C8B-B14F-4D97-AF65-F5344CB8AC3E}">
        <p14:creationId xmlns:p14="http://schemas.microsoft.com/office/powerpoint/2010/main" val="414942759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Demo</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endParaRPr lang="en-US" sz="800" dirty="0">
              <a:solidFill>
                <a:srgbClr val="0033A0"/>
              </a:solidFill>
              <a:latin typeface="Arial" panose="020B0604020202020204" pitchFamily="34" charset="0"/>
            </a:endParaRPr>
          </a:p>
        </p:txBody>
      </p:sp>
    </p:spTree>
    <p:extLst>
      <p:ext uri="{BB962C8B-B14F-4D97-AF65-F5344CB8AC3E}">
        <p14:creationId xmlns:p14="http://schemas.microsoft.com/office/powerpoint/2010/main" val="1224412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Provide demo details and link to the demo video</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endParaRPr lang="en-US" sz="800" dirty="0">
              <a:solidFill>
                <a:srgbClr val="0032A1"/>
              </a:solidFill>
              <a:latin typeface="Arial" panose="020B0604020202020204" pitchFamily="34" charset="0"/>
            </a:endParaRPr>
          </a:p>
        </p:txBody>
      </p:sp>
    </p:spTree>
    <p:extLst>
      <p:ext uri="{BB962C8B-B14F-4D97-AF65-F5344CB8AC3E}">
        <p14:creationId xmlns:p14="http://schemas.microsoft.com/office/powerpoint/2010/main" val="2599445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Lab</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endParaRPr lang="en-US" sz="800" dirty="0">
              <a:solidFill>
                <a:srgbClr val="0033A0"/>
              </a:solidFill>
              <a:latin typeface="Arial" panose="020B0604020202020204" pitchFamily="34" charset="0"/>
            </a:endParaRPr>
          </a:p>
        </p:txBody>
      </p:sp>
    </p:spTree>
    <p:extLst>
      <p:ext uri="{BB962C8B-B14F-4D97-AF65-F5344CB8AC3E}">
        <p14:creationId xmlns:p14="http://schemas.microsoft.com/office/powerpoint/2010/main" val="2635920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endParaRPr lang="en-US" sz="800" dirty="0">
              <a:solidFill>
                <a:srgbClr val="0032A1"/>
              </a:solidFill>
              <a:latin typeface="Arial" panose="020B0604020202020204" pitchFamily="34" charset="0"/>
            </a:endParaRPr>
          </a:p>
        </p:txBody>
      </p:sp>
      <p:sp>
        <p:nvSpPr>
          <p:cNvPr id="4" name="Rectangle 3"/>
          <p:cNvSpPr/>
          <p:nvPr/>
        </p:nvSpPr>
        <p:spPr>
          <a:xfrm>
            <a:off x="494410" y="568730"/>
            <a:ext cx="8006123" cy="1200329"/>
          </a:xfrm>
          <a:prstGeom prst="rect">
            <a:avLst/>
          </a:prstGeom>
        </p:spPr>
        <p:txBody>
          <a:bodyPr wrap="square">
            <a:spAutoFit/>
          </a:bodyPr>
          <a:lstStyle/>
          <a:p>
            <a:r>
              <a:rPr lang="en-US" dirty="0">
                <a:solidFill>
                  <a:schemeClr val="tx2"/>
                </a:solidFill>
              </a:rPr>
              <a:t>Complete the exercises listed in  “</a:t>
            </a:r>
            <a:r>
              <a:rPr lang="en-US" dirty="0"/>
              <a:t>Workflow Elements</a:t>
            </a:r>
            <a:r>
              <a:rPr lang="en-US" dirty="0">
                <a:solidFill>
                  <a:schemeClr val="tx2"/>
                </a:solidFill>
              </a:rPr>
              <a:t>” chapter in the “</a:t>
            </a:r>
            <a:r>
              <a:rPr lang="en-US" dirty="0"/>
              <a:t>BillingCenter 10 Configuration: </a:t>
            </a:r>
            <a:r>
              <a:rPr lang="en-US" dirty="0" err="1"/>
              <a:t>Kickstart</a:t>
            </a:r>
            <a:r>
              <a:rPr lang="en-US" dirty="0">
                <a:solidFill>
                  <a:schemeClr val="tx2"/>
                </a:solidFill>
              </a:rPr>
              <a:t>“ work book</a:t>
            </a:r>
          </a:p>
          <a:p>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1286825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Review</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endParaRPr lang="en-US" sz="800" dirty="0">
              <a:solidFill>
                <a:srgbClr val="0033A0"/>
              </a:solidFill>
              <a:latin typeface="Arial" panose="020B0604020202020204" pitchFamily="34" charset="0"/>
            </a:endParaRPr>
          </a:p>
        </p:txBody>
      </p:sp>
    </p:spTree>
    <p:extLst>
      <p:ext uri="{BB962C8B-B14F-4D97-AF65-F5344CB8AC3E}">
        <p14:creationId xmlns:p14="http://schemas.microsoft.com/office/powerpoint/2010/main" val="3234238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None/>
            </a:pPr>
            <a:r>
              <a:rPr lang="en-US" sz="1200" b="1" dirty="0"/>
              <a:t>Copyright </a:t>
            </a:r>
            <a:r>
              <a:rPr lang="en-US" sz="1200" b="1"/>
              <a:t>© 2001-2014 </a:t>
            </a:r>
            <a:r>
              <a:rPr lang="en-US" sz="1200" b="1" dirty="0"/>
              <a:t>Guidewire Software, Inc. All rights reserved.</a:t>
            </a:r>
          </a:p>
          <a:p>
            <a:pPr marL="0" indent="0">
              <a:buNone/>
            </a:pPr>
            <a:r>
              <a:rPr lang="en-US" sz="12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200"/>
              <a:t>, Guidewire ExampleCenter, Guidewire Account Manager Portal, Guidewire Claim Portal, Guidewire Policyholder Portal, ClaimCenter, BillingCenter, PolicyCenter, InsuranceSuite, Gosu, Deliver </a:t>
            </a:r>
            <a:r>
              <a:rPr lang="en-US" sz="1200" dirty="0"/>
              <a:t>Insurance Your Way, and the Guidewire logo are trademarks, service marks, or registered trademarks of Guidewire Software, Inc. </a:t>
            </a:r>
            <a:r>
              <a:rPr lang="en-US" sz="1200"/>
              <a:t>in the United States and/or other countries.</a:t>
            </a:r>
          </a:p>
          <a:p>
            <a:pPr marL="0" indent="0">
              <a:buNone/>
            </a:pPr>
            <a:r>
              <a:rPr lang="en-US" sz="1200"/>
              <a:t>All other trademarks are the property of their respective owners.</a:t>
            </a:r>
          </a:p>
          <a:p>
            <a:pPr marL="0" indent="0">
              <a:buNone/>
            </a:pPr>
            <a:r>
              <a:rPr lang="en-US" sz="1200" b="1"/>
              <a:t>This material is confidential and proprietary to Guidewire and subject to the confidentiality terms in the applicable license agreement and/or separate nondisclosure agreement.</a:t>
            </a:r>
          </a:p>
          <a:p>
            <a:pPr marL="0" indent="0">
              <a:buNone/>
            </a:pPr>
            <a:r>
              <a:rPr lang="en-US" sz="1200"/>
              <a:t>This </a:t>
            </a:r>
            <a:r>
              <a:rPr lang="en-US" sz="12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200"/>
              <a:t>Guidewire products are protected by one or more United States patents.</a:t>
            </a:r>
          </a:p>
        </p:txBody>
      </p:sp>
    </p:spTree>
    <p:extLst>
      <p:ext uri="{BB962C8B-B14F-4D97-AF65-F5344CB8AC3E}">
        <p14:creationId xmlns:p14="http://schemas.microsoft.com/office/powerpoint/2010/main" val="319614143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16702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Allowable branches for step types</a:t>
            </a:r>
          </a:p>
        </p:txBody>
      </p:sp>
      <p:sp>
        <p:nvSpPr>
          <p:cNvPr id="9219" name="Rectangle 3"/>
          <p:cNvSpPr>
            <a:spLocks noGrp="1" noChangeArrowheads="1"/>
          </p:cNvSpPr>
          <p:nvPr>
            <p:ph idx="1"/>
          </p:nvPr>
        </p:nvSpPr>
        <p:spPr>
          <a:xfrm>
            <a:off x="1532335" y="3646885"/>
            <a:ext cx="6238875" cy="1145381"/>
          </a:xfrm>
        </p:spPr>
        <p:txBody>
          <a:bodyPr/>
          <a:lstStyle/>
          <a:p>
            <a:pPr>
              <a:buFont typeface="Arial" charset="0"/>
              <a:buChar char="•"/>
            </a:pPr>
            <a:r>
              <a:rPr lang="en-US"/>
              <a:t>For auto steps, workflow advances immediately</a:t>
            </a:r>
          </a:p>
          <a:p>
            <a:pPr>
              <a:buFont typeface="Arial" charset="0"/>
              <a:buChar char="•"/>
            </a:pPr>
            <a:r>
              <a:rPr lang="en-US"/>
              <a:t>For manual and activity steps, workflow waits for something to happen</a:t>
            </a:r>
          </a:p>
        </p:txBody>
      </p:sp>
      <p:grpSp>
        <p:nvGrpSpPr>
          <p:cNvPr id="9220" name="Group 4"/>
          <p:cNvGrpSpPr>
            <a:grpSpLocks/>
          </p:cNvGrpSpPr>
          <p:nvPr/>
        </p:nvGrpSpPr>
        <p:grpSpPr bwMode="auto">
          <a:xfrm>
            <a:off x="2067001" y="1456184"/>
            <a:ext cx="1835964" cy="690701"/>
            <a:chOff x="3898" y="1955"/>
            <a:chExt cx="1051" cy="338"/>
          </a:xfrm>
        </p:grpSpPr>
        <p:sp>
          <p:nvSpPr>
            <p:cNvPr id="9275" name="Rectangle 5"/>
            <p:cNvSpPr>
              <a:spLocks noChangeArrowheads="1"/>
            </p:cNvSpPr>
            <p:nvPr/>
          </p:nvSpPr>
          <p:spPr bwMode="auto">
            <a:xfrm>
              <a:off x="3898" y="2053"/>
              <a:ext cx="967" cy="156"/>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6" name="Rectangle 6"/>
            <p:cNvSpPr>
              <a:spLocks noChangeArrowheads="1"/>
            </p:cNvSpPr>
            <p:nvPr/>
          </p:nvSpPr>
          <p:spPr bwMode="auto">
            <a:xfrm>
              <a:off x="3898" y="2053"/>
              <a:ext cx="298" cy="156"/>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9277" name="Group 7"/>
            <p:cNvGrpSpPr>
              <a:grpSpLocks/>
            </p:cNvGrpSpPr>
            <p:nvPr/>
          </p:nvGrpSpPr>
          <p:grpSpPr bwMode="auto">
            <a:xfrm>
              <a:off x="4189" y="1955"/>
              <a:ext cx="1" cy="338"/>
              <a:chOff x="920" y="2562"/>
              <a:chExt cx="1" cy="401"/>
            </a:xfrm>
          </p:grpSpPr>
          <p:sp>
            <p:nvSpPr>
              <p:cNvPr id="9279" name="Freeform 8"/>
              <p:cNvSpPr>
                <a:spLocks/>
              </p:cNvSpPr>
              <p:nvPr/>
            </p:nvSpPr>
            <p:spPr bwMode="auto">
              <a:xfrm>
                <a:off x="921" y="2669"/>
                <a:ext cx="0" cy="185"/>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80" name="Rectangle 9"/>
              <p:cNvSpPr>
                <a:spLocks noChangeArrowheads="1"/>
              </p:cNvSpPr>
              <p:nvPr/>
            </p:nvSpPr>
            <p:spPr bwMode="auto">
              <a:xfrm>
                <a:off x="920" y="2562"/>
                <a:ext cx="0" cy="185"/>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81" name="Rectangle 10"/>
              <p:cNvSpPr>
                <a:spLocks noChangeArrowheads="1"/>
              </p:cNvSpPr>
              <p:nvPr/>
            </p:nvSpPr>
            <p:spPr bwMode="auto">
              <a:xfrm>
                <a:off x="920" y="2778"/>
                <a:ext cx="0" cy="185"/>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9278" name="Text Box 11"/>
            <p:cNvSpPr txBox="1">
              <a:spLocks noChangeArrowheads="1"/>
            </p:cNvSpPr>
            <p:nvPr/>
          </p:nvSpPr>
          <p:spPr bwMode="invGray">
            <a:xfrm>
              <a:off x="4101" y="2032"/>
              <a:ext cx="84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nchor="t">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dirty="0">
                  <a:solidFill>
                    <a:srgbClr val="000000"/>
                  </a:solidFill>
                  <a:latin typeface="Arial"/>
                  <a:cs typeface="Arial"/>
                </a:rPr>
                <a:t>Manual</a:t>
              </a:r>
              <a:br>
                <a:rPr lang="en-US" sz="1350" dirty="0"/>
              </a:br>
              <a:r>
                <a:rPr lang="en-US" sz="1350" dirty="0">
                  <a:solidFill>
                    <a:srgbClr val="000000"/>
                  </a:solidFill>
                  <a:latin typeface="Arial"/>
                  <a:cs typeface="Arial"/>
                </a:rPr>
                <a:t>Step</a:t>
              </a:r>
              <a:endParaRPr lang="en-US" dirty="0">
                <a:latin typeface="Arial"/>
                <a:cs typeface="Arial"/>
              </a:endParaRPr>
            </a:p>
          </p:txBody>
        </p:sp>
      </p:grpSp>
      <p:grpSp>
        <p:nvGrpSpPr>
          <p:cNvPr id="9221" name="Group 12"/>
          <p:cNvGrpSpPr>
            <a:grpSpLocks/>
          </p:cNvGrpSpPr>
          <p:nvPr/>
        </p:nvGrpSpPr>
        <p:grpSpPr bwMode="auto">
          <a:xfrm>
            <a:off x="2339578" y="666859"/>
            <a:ext cx="1432322" cy="483924"/>
            <a:chOff x="3868" y="1377"/>
            <a:chExt cx="968" cy="327"/>
          </a:xfrm>
        </p:grpSpPr>
        <p:sp>
          <p:nvSpPr>
            <p:cNvPr id="9271" name="Rectangle 13"/>
            <p:cNvSpPr>
              <a:spLocks noChangeArrowheads="1"/>
            </p:cNvSpPr>
            <p:nvPr/>
          </p:nvSpPr>
          <p:spPr bwMode="auto">
            <a:xfrm>
              <a:off x="3868" y="1472"/>
              <a:ext cx="967" cy="156"/>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2" name="Rectangle 14"/>
            <p:cNvSpPr>
              <a:spLocks noChangeArrowheads="1"/>
            </p:cNvSpPr>
            <p:nvPr/>
          </p:nvSpPr>
          <p:spPr bwMode="auto">
            <a:xfrm>
              <a:off x="3868" y="1472"/>
              <a:ext cx="298" cy="156"/>
            </a:xfrm>
            <a:prstGeom prst="rect">
              <a:avLst/>
            </a:prstGeom>
            <a:solidFill>
              <a:srgbClr val="CC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3" name="AutoShape 15"/>
            <p:cNvSpPr>
              <a:spLocks noChangeArrowheads="1"/>
            </p:cNvSpPr>
            <p:nvPr/>
          </p:nvSpPr>
          <p:spPr bwMode="auto">
            <a:xfrm>
              <a:off x="3936" y="1394"/>
              <a:ext cx="168" cy="310"/>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4" name="Text Box 16"/>
            <p:cNvSpPr txBox="1">
              <a:spLocks noChangeArrowheads="1"/>
            </p:cNvSpPr>
            <p:nvPr/>
          </p:nvSpPr>
          <p:spPr bwMode="invGray">
            <a:xfrm>
              <a:off x="4169" y="1377"/>
              <a:ext cx="66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Auto</a:t>
              </a:r>
              <a:br>
                <a:rPr lang="en-US" sz="1350">
                  <a:solidFill>
                    <a:srgbClr val="000000"/>
                  </a:solidFill>
                </a:rPr>
              </a:br>
              <a:r>
                <a:rPr lang="en-US" sz="1350">
                  <a:solidFill>
                    <a:srgbClr val="000000"/>
                  </a:solidFill>
                </a:rPr>
                <a:t>Step</a:t>
              </a:r>
            </a:p>
          </p:txBody>
        </p:sp>
      </p:grpSp>
      <p:sp>
        <p:nvSpPr>
          <p:cNvPr id="9222" name="Text Box 17"/>
          <p:cNvSpPr txBox="1">
            <a:spLocks noChangeArrowheads="1"/>
          </p:cNvSpPr>
          <p:nvPr/>
        </p:nvSpPr>
        <p:spPr bwMode="auto">
          <a:xfrm>
            <a:off x="3677841" y="611981"/>
            <a:ext cx="8572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3F8E39"/>
                </a:solidFill>
              </a:rPr>
              <a:t>if then...</a:t>
            </a:r>
          </a:p>
        </p:txBody>
      </p:sp>
      <p:sp>
        <p:nvSpPr>
          <p:cNvPr id="9223" name="Text Box 21"/>
          <p:cNvSpPr txBox="1">
            <a:spLocks noChangeArrowheads="1"/>
          </p:cNvSpPr>
          <p:nvPr/>
        </p:nvSpPr>
        <p:spPr bwMode="auto">
          <a:xfrm>
            <a:off x="4856560" y="738188"/>
            <a:ext cx="853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800">
                <a:solidFill>
                  <a:srgbClr val="D33941"/>
                </a:solidFill>
              </a:rPr>
              <a:t>NOW!</a:t>
            </a:r>
          </a:p>
        </p:txBody>
      </p:sp>
      <p:sp>
        <p:nvSpPr>
          <p:cNvPr id="9224" name="Line 22"/>
          <p:cNvSpPr>
            <a:spLocks noChangeShapeType="1"/>
          </p:cNvSpPr>
          <p:nvPr/>
        </p:nvSpPr>
        <p:spPr bwMode="auto">
          <a:xfrm>
            <a:off x="3765947" y="1775222"/>
            <a:ext cx="103822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25" name="Text Box 24"/>
          <p:cNvSpPr txBox="1">
            <a:spLocks noChangeArrowheads="1"/>
          </p:cNvSpPr>
          <p:nvPr/>
        </p:nvSpPr>
        <p:spPr bwMode="auto">
          <a:xfrm>
            <a:off x="4835129" y="1802606"/>
            <a:ext cx="853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800" i="1">
                <a:solidFill>
                  <a:srgbClr val="645893"/>
                </a:solidFill>
              </a:rPr>
              <a:t>later...</a:t>
            </a:r>
          </a:p>
        </p:txBody>
      </p:sp>
      <p:grpSp>
        <p:nvGrpSpPr>
          <p:cNvPr id="9226" name="Group 33"/>
          <p:cNvGrpSpPr>
            <a:grpSpLocks/>
          </p:cNvGrpSpPr>
          <p:nvPr/>
        </p:nvGrpSpPr>
        <p:grpSpPr bwMode="auto">
          <a:xfrm>
            <a:off x="1974305" y="2591054"/>
            <a:ext cx="1796464" cy="508939"/>
            <a:chOff x="342" y="942"/>
            <a:chExt cx="1025" cy="290"/>
          </a:xfrm>
        </p:grpSpPr>
        <p:sp>
          <p:nvSpPr>
            <p:cNvPr id="9265" name="Rectangle 34"/>
            <p:cNvSpPr>
              <a:spLocks noChangeArrowheads="1"/>
            </p:cNvSpPr>
            <p:nvPr/>
          </p:nvSpPr>
          <p:spPr bwMode="auto">
            <a:xfrm>
              <a:off x="396" y="942"/>
              <a:ext cx="971" cy="24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66" name="Text Box 35"/>
            <p:cNvSpPr txBox="1">
              <a:spLocks noChangeArrowheads="1"/>
            </p:cNvSpPr>
            <p:nvPr/>
          </p:nvSpPr>
          <p:spPr bwMode="invGray">
            <a:xfrm>
              <a:off x="761" y="942"/>
              <a:ext cx="55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Activity Step</a:t>
              </a:r>
            </a:p>
          </p:txBody>
        </p:sp>
        <p:sp>
          <p:nvSpPr>
            <p:cNvPr id="9267" name="Rectangle 36"/>
            <p:cNvSpPr>
              <a:spLocks noChangeArrowheads="1"/>
            </p:cNvSpPr>
            <p:nvPr/>
          </p:nvSpPr>
          <p:spPr bwMode="auto">
            <a:xfrm>
              <a:off x="342" y="944"/>
              <a:ext cx="347" cy="240"/>
            </a:xfrm>
            <a:prstGeom prst="rect">
              <a:avLst/>
            </a:prstGeom>
            <a:solidFill>
              <a:srgbClr val="CCECFF"/>
            </a:solidFill>
            <a:ln w="19050" algn="ctr">
              <a:solidFill>
                <a:schemeClr val="bg1"/>
              </a:solidFill>
              <a:miter lim="800000"/>
              <a:headEnd/>
              <a:tailEnd/>
            </a:ln>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9268" name="Group 37"/>
            <p:cNvGrpSpPr>
              <a:grpSpLocks/>
            </p:cNvGrpSpPr>
            <p:nvPr/>
          </p:nvGrpSpPr>
          <p:grpSpPr bwMode="auto">
            <a:xfrm>
              <a:off x="455" y="951"/>
              <a:ext cx="159" cy="281"/>
              <a:chOff x="2581" y="2247"/>
              <a:chExt cx="484" cy="856"/>
            </a:xfrm>
          </p:grpSpPr>
          <p:sp>
            <p:nvSpPr>
              <p:cNvPr id="9269" name="Freeform 38"/>
              <p:cNvSpPr>
                <a:spLocks/>
              </p:cNvSpPr>
              <p:nvPr/>
            </p:nvSpPr>
            <p:spPr bwMode="auto">
              <a:xfrm>
                <a:off x="2816" y="2629"/>
                <a:ext cx="0" cy="474"/>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0" name="Oval 39"/>
              <p:cNvSpPr>
                <a:spLocks noChangeArrowheads="1"/>
              </p:cNvSpPr>
              <p:nvPr/>
            </p:nvSpPr>
            <p:spPr bwMode="auto">
              <a:xfrm>
                <a:off x="2581" y="2247"/>
                <a:ext cx="484" cy="668"/>
              </a:xfrm>
              <a:prstGeom prst="ellipse">
                <a:avLst/>
              </a:prstGeom>
              <a:solidFill>
                <a:srgbClr val="FFCC99"/>
              </a:solidFill>
              <a:ln w="1905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9227" name="Text Box 61"/>
          <p:cNvSpPr txBox="1">
            <a:spLocks noChangeArrowheads="1"/>
          </p:cNvSpPr>
          <p:nvPr/>
        </p:nvSpPr>
        <p:spPr bwMode="auto">
          <a:xfrm>
            <a:off x="4835129" y="2977754"/>
            <a:ext cx="2287190"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lnSpc>
                <a:spcPct val="85000"/>
              </a:lnSpc>
              <a:spcBef>
                <a:spcPct val="50000"/>
              </a:spcBef>
              <a:spcAft>
                <a:spcPct val="0"/>
              </a:spcAft>
            </a:pPr>
            <a:r>
              <a:rPr lang="en-US" sz="1800" i="1">
                <a:solidFill>
                  <a:srgbClr val="04628C"/>
                </a:solidFill>
              </a:rPr>
              <a:t>After blocking activities complete</a:t>
            </a:r>
          </a:p>
        </p:txBody>
      </p:sp>
      <p:grpSp>
        <p:nvGrpSpPr>
          <p:cNvPr id="9228" name="Group 62"/>
          <p:cNvGrpSpPr>
            <a:grpSpLocks/>
          </p:cNvGrpSpPr>
          <p:nvPr/>
        </p:nvGrpSpPr>
        <p:grpSpPr bwMode="auto">
          <a:xfrm>
            <a:off x="3900248" y="1616515"/>
            <a:ext cx="192512" cy="324558"/>
            <a:chOff x="2554" y="3109"/>
            <a:chExt cx="433" cy="730"/>
          </a:xfrm>
        </p:grpSpPr>
        <p:sp>
          <p:nvSpPr>
            <p:cNvPr id="9263" name="Oval 63"/>
            <p:cNvSpPr>
              <a:spLocks noChangeArrowheads="1"/>
            </p:cNvSpPr>
            <p:nvPr/>
          </p:nvSpPr>
          <p:spPr bwMode="auto">
            <a:xfrm>
              <a:off x="2742" y="3109"/>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64" name="Freeform 64"/>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9229" name="Text Box 70"/>
          <p:cNvSpPr txBox="1">
            <a:spLocks noChangeArrowheads="1"/>
          </p:cNvSpPr>
          <p:nvPr/>
        </p:nvSpPr>
        <p:spPr bwMode="auto">
          <a:xfrm>
            <a:off x="4835129" y="2532460"/>
            <a:ext cx="853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fontAlgn="base">
              <a:spcBef>
                <a:spcPct val="50000"/>
              </a:spcBef>
              <a:spcAft>
                <a:spcPct val="0"/>
              </a:spcAft>
            </a:pPr>
            <a:r>
              <a:rPr lang="en-US" sz="1800" i="1">
                <a:solidFill>
                  <a:srgbClr val="645893"/>
                </a:solidFill>
              </a:rPr>
              <a:t>later...</a:t>
            </a:r>
          </a:p>
        </p:txBody>
      </p:sp>
      <p:grpSp>
        <p:nvGrpSpPr>
          <p:cNvPr id="9230" name="Group 58"/>
          <p:cNvGrpSpPr>
            <a:grpSpLocks/>
          </p:cNvGrpSpPr>
          <p:nvPr/>
        </p:nvGrpSpPr>
        <p:grpSpPr bwMode="auto">
          <a:xfrm>
            <a:off x="3786187" y="551890"/>
            <a:ext cx="1044179" cy="458539"/>
            <a:chOff x="6105832" y="1029380"/>
            <a:chExt cx="1391259" cy="611386"/>
          </a:xfrm>
        </p:grpSpPr>
        <p:sp>
          <p:nvSpPr>
            <p:cNvPr id="9259" name="Line 23"/>
            <p:cNvSpPr>
              <a:spLocks noChangeShapeType="1"/>
            </p:cNvSpPr>
            <p:nvPr/>
          </p:nvSpPr>
          <p:spPr bwMode="auto">
            <a:xfrm>
              <a:off x="6105832" y="1342103"/>
              <a:ext cx="1391259"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9260" name="Group 67"/>
            <p:cNvGrpSpPr>
              <a:grpSpLocks/>
            </p:cNvGrpSpPr>
            <p:nvPr/>
          </p:nvGrpSpPr>
          <p:grpSpPr bwMode="auto">
            <a:xfrm>
              <a:off x="7022223" y="1029380"/>
              <a:ext cx="266841" cy="611386"/>
              <a:chOff x="4375190" y="4587199"/>
              <a:chExt cx="266841" cy="611386"/>
            </a:xfrm>
          </p:grpSpPr>
          <p:sp>
            <p:nvSpPr>
              <p:cNvPr id="9261" name="Oval 66"/>
              <p:cNvSpPr>
                <a:spLocks noChangeArrowheads="1"/>
              </p:cNvSpPr>
              <p:nvPr/>
            </p:nvSpPr>
            <p:spPr bwMode="auto">
              <a:xfrm>
                <a:off x="4493289" y="4670001"/>
                <a:ext cx="120" cy="432792"/>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62" name="AutoShape 16"/>
              <p:cNvSpPr>
                <a:spLocks noChangeArrowheads="1"/>
              </p:cNvSpPr>
              <p:nvPr/>
            </p:nvSpPr>
            <p:spPr bwMode="auto">
              <a:xfrm>
                <a:off x="4375190" y="4587199"/>
                <a:ext cx="266841" cy="611386"/>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9231" name="Group 59"/>
          <p:cNvGrpSpPr>
            <a:grpSpLocks/>
          </p:cNvGrpSpPr>
          <p:nvPr/>
        </p:nvGrpSpPr>
        <p:grpSpPr bwMode="auto">
          <a:xfrm>
            <a:off x="3786187" y="872168"/>
            <a:ext cx="1044179" cy="458539"/>
            <a:chOff x="6105832" y="1029380"/>
            <a:chExt cx="1391259" cy="611386"/>
          </a:xfrm>
        </p:grpSpPr>
        <p:sp>
          <p:nvSpPr>
            <p:cNvPr id="9255" name="Line 23"/>
            <p:cNvSpPr>
              <a:spLocks noChangeShapeType="1"/>
            </p:cNvSpPr>
            <p:nvPr/>
          </p:nvSpPr>
          <p:spPr bwMode="auto">
            <a:xfrm>
              <a:off x="6105832" y="1342103"/>
              <a:ext cx="1391259"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9256" name="Group 67"/>
            <p:cNvGrpSpPr>
              <a:grpSpLocks/>
            </p:cNvGrpSpPr>
            <p:nvPr/>
          </p:nvGrpSpPr>
          <p:grpSpPr bwMode="auto">
            <a:xfrm>
              <a:off x="7022223" y="1029380"/>
              <a:ext cx="266841" cy="611386"/>
              <a:chOff x="4375190" y="4587199"/>
              <a:chExt cx="266841" cy="611386"/>
            </a:xfrm>
          </p:grpSpPr>
          <p:sp>
            <p:nvSpPr>
              <p:cNvPr id="9257" name="Oval 66"/>
              <p:cNvSpPr>
                <a:spLocks noChangeArrowheads="1"/>
              </p:cNvSpPr>
              <p:nvPr/>
            </p:nvSpPr>
            <p:spPr bwMode="auto">
              <a:xfrm>
                <a:off x="4493289" y="4670001"/>
                <a:ext cx="120" cy="432792"/>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58" name="AutoShape 16"/>
              <p:cNvSpPr>
                <a:spLocks noChangeArrowheads="1"/>
              </p:cNvSpPr>
              <p:nvPr/>
            </p:nvSpPr>
            <p:spPr bwMode="auto">
              <a:xfrm>
                <a:off x="4375190" y="4587199"/>
                <a:ext cx="266841" cy="611386"/>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9232" name="Text Box 17"/>
          <p:cNvSpPr txBox="1">
            <a:spLocks noChangeArrowheads="1"/>
          </p:cNvSpPr>
          <p:nvPr/>
        </p:nvSpPr>
        <p:spPr bwMode="auto">
          <a:xfrm>
            <a:off x="3644504" y="921544"/>
            <a:ext cx="8572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3F8E39"/>
                </a:solidFill>
              </a:rPr>
              <a:t>default</a:t>
            </a:r>
          </a:p>
        </p:txBody>
      </p:sp>
      <p:grpSp>
        <p:nvGrpSpPr>
          <p:cNvPr id="9233" name="Group 65"/>
          <p:cNvGrpSpPr>
            <a:grpSpLocks/>
          </p:cNvGrpSpPr>
          <p:nvPr/>
        </p:nvGrpSpPr>
        <p:grpSpPr bwMode="auto">
          <a:xfrm>
            <a:off x="3786187" y="3018865"/>
            <a:ext cx="1044179" cy="458539"/>
            <a:chOff x="6105832" y="1029380"/>
            <a:chExt cx="1391259" cy="611386"/>
          </a:xfrm>
        </p:grpSpPr>
        <p:sp>
          <p:nvSpPr>
            <p:cNvPr id="9251" name="Line 23"/>
            <p:cNvSpPr>
              <a:spLocks noChangeShapeType="1"/>
            </p:cNvSpPr>
            <p:nvPr/>
          </p:nvSpPr>
          <p:spPr bwMode="auto">
            <a:xfrm>
              <a:off x="6105832" y="1342103"/>
              <a:ext cx="1391259"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9252" name="Group 67"/>
            <p:cNvGrpSpPr>
              <a:grpSpLocks/>
            </p:cNvGrpSpPr>
            <p:nvPr/>
          </p:nvGrpSpPr>
          <p:grpSpPr bwMode="auto">
            <a:xfrm>
              <a:off x="7022223" y="1029380"/>
              <a:ext cx="266841" cy="611386"/>
              <a:chOff x="4375190" y="4587199"/>
              <a:chExt cx="266841" cy="611386"/>
            </a:xfrm>
          </p:grpSpPr>
          <p:sp>
            <p:nvSpPr>
              <p:cNvPr id="9253" name="Oval 66"/>
              <p:cNvSpPr>
                <a:spLocks noChangeArrowheads="1"/>
              </p:cNvSpPr>
              <p:nvPr/>
            </p:nvSpPr>
            <p:spPr bwMode="auto">
              <a:xfrm>
                <a:off x="4493289" y="4670001"/>
                <a:ext cx="120" cy="432792"/>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54" name="AutoShape 16"/>
              <p:cNvSpPr>
                <a:spLocks noChangeArrowheads="1"/>
              </p:cNvSpPr>
              <p:nvPr/>
            </p:nvSpPr>
            <p:spPr bwMode="auto">
              <a:xfrm>
                <a:off x="4375190" y="4587199"/>
                <a:ext cx="266841" cy="611386"/>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9234" name="Text Box 17"/>
          <p:cNvSpPr txBox="1">
            <a:spLocks noChangeArrowheads="1"/>
          </p:cNvSpPr>
          <p:nvPr/>
        </p:nvSpPr>
        <p:spPr bwMode="auto">
          <a:xfrm>
            <a:off x="3644504" y="3067050"/>
            <a:ext cx="8572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3F8E39"/>
                </a:solidFill>
              </a:rPr>
              <a:t>default</a:t>
            </a:r>
          </a:p>
        </p:txBody>
      </p:sp>
      <p:sp>
        <p:nvSpPr>
          <p:cNvPr id="9235" name="Line 22"/>
          <p:cNvSpPr>
            <a:spLocks noChangeShapeType="1"/>
          </p:cNvSpPr>
          <p:nvPr/>
        </p:nvSpPr>
        <p:spPr bwMode="auto">
          <a:xfrm>
            <a:off x="3765947" y="2162175"/>
            <a:ext cx="103822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36" name="Line 22"/>
          <p:cNvSpPr>
            <a:spLocks noChangeShapeType="1"/>
          </p:cNvSpPr>
          <p:nvPr/>
        </p:nvSpPr>
        <p:spPr bwMode="auto">
          <a:xfrm>
            <a:off x="3765947" y="2593181"/>
            <a:ext cx="103822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37" name="Line 22"/>
          <p:cNvSpPr>
            <a:spLocks noChangeShapeType="1"/>
          </p:cNvSpPr>
          <p:nvPr/>
        </p:nvSpPr>
        <p:spPr bwMode="auto">
          <a:xfrm>
            <a:off x="3765947" y="2947988"/>
            <a:ext cx="103822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9238" name="Group 42"/>
          <p:cNvGrpSpPr>
            <a:grpSpLocks/>
          </p:cNvGrpSpPr>
          <p:nvPr/>
        </p:nvGrpSpPr>
        <p:grpSpPr bwMode="auto">
          <a:xfrm>
            <a:off x="3900248" y="2382087"/>
            <a:ext cx="192512" cy="324558"/>
            <a:chOff x="2554" y="3109"/>
            <a:chExt cx="433" cy="730"/>
          </a:xfrm>
        </p:grpSpPr>
        <p:sp>
          <p:nvSpPr>
            <p:cNvPr id="9249" name="Oval 43"/>
            <p:cNvSpPr>
              <a:spLocks noChangeArrowheads="1"/>
            </p:cNvSpPr>
            <p:nvPr/>
          </p:nvSpPr>
          <p:spPr bwMode="auto">
            <a:xfrm>
              <a:off x="2742" y="3109"/>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50" name="Freeform 44"/>
            <p:cNvSpPr>
              <a:spLocks/>
            </p:cNvSpPr>
            <p:nvPr/>
          </p:nvSpPr>
          <p:spPr bwMode="auto">
            <a:xfrm>
              <a:off x="2554" y="3193"/>
              <a:ext cx="433" cy="519"/>
            </a:xfrm>
            <a:custGeom>
              <a:avLst/>
              <a:gdLst>
                <a:gd name="T0" fmla="*/ 4157 w 348"/>
                <a:gd name="T1" fmla="*/ 0 h 434"/>
                <a:gd name="T2" fmla="*/ 119 w 348"/>
                <a:gd name="T3" fmla="*/ 603 h 434"/>
                <a:gd name="T4" fmla="*/ 2187 w 348"/>
                <a:gd name="T5" fmla="*/ 603 h 434"/>
                <a:gd name="T6" fmla="*/ 0 w 348"/>
                <a:gd name="T7" fmla="*/ 1225 h 434"/>
                <a:gd name="T8" fmla="*/ 5970 w 348"/>
                <a:gd name="T9" fmla="*/ 420 h 434"/>
                <a:gd name="T10" fmla="*/ 3042 w 348"/>
                <a:gd name="T11" fmla="*/ 420 h 434"/>
                <a:gd name="T12" fmla="*/ 4157 w 348"/>
                <a:gd name="T13" fmla="*/ 0 h 434"/>
                <a:gd name="T14" fmla="*/ 0 60000 65536"/>
                <a:gd name="T15" fmla="*/ 0 60000 65536"/>
                <a:gd name="T16" fmla="*/ 0 60000 65536"/>
                <a:gd name="T17" fmla="*/ 0 60000 65536"/>
                <a:gd name="T18" fmla="*/ 0 60000 65536"/>
                <a:gd name="T19" fmla="*/ 0 60000 65536"/>
                <a:gd name="T20" fmla="*/ 0 60000 65536"/>
                <a:gd name="T21" fmla="*/ 0 w 348"/>
                <a:gd name="T22" fmla="*/ 0 h 434"/>
                <a:gd name="T23" fmla="*/ 348 w 348"/>
                <a:gd name="T24" fmla="*/ 434 h 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434">
                  <a:moveTo>
                    <a:pt x="242" y="0"/>
                  </a:moveTo>
                  <a:lnTo>
                    <a:pt x="7" y="214"/>
                  </a:lnTo>
                  <a:lnTo>
                    <a:pt x="128" y="214"/>
                  </a:lnTo>
                  <a:lnTo>
                    <a:pt x="0" y="434"/>
                  </a:lnTo>
                  <a:lnTo>
                    <a:pt x="348" y="150"/>
                  </a:lnTo>
                  <a:lnTo>
                    <a:pt x="178" y="150"/>
                  </a:lnTo>
                  <a:lnTo>
                    <a:pt x="242" y="0"/>
                  </a:lnTo>
                  <a:close/>
                </a:path>
              </a:pathLst>
            </a:custGeom>
            <a:solidFill>
              <a:schemeClr val="folHlink"/>
            </a:solidFill>
            <a:ln w="1905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9239" name="Group 45"/>
          <p:cNvGrpSpPr>
            <a:grpSpLocks/>
          </p:cNvGrpSpPr>
          <p:nvPr/>
        </p:nvGrpSpPr>
        <p:grpSpPr bwMode="auto">
          <a:xfrm>
            <a:off x="4168039" y="2771422"/>
            <a:ext cx="241863" cy="324559"/>
            <a:chOff x="4735" y="3026"/>
            <a:chExt cx="544" cy="730"/>
          </a:xfrm>
        </p:grpSpPr>
        <p:sp>
          <p:nvSpPr>
            <p:cNvPr id="9245" name="Oval 46"/>
            <p:cNvSpPr>
              <a:spLocks noChangeArrowheads="1"/>
            </p:cNvSpPr>
            <p:nvPr/>
          </p:nvSpPr>
          <p:spPr bwMode="auto">
            <a:xfrm>
              <a:off x="4950" y="3026"/>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46" name="Oval 47"/>
            <p:cNvSpPr>
              <a:spLocks noChangeArrowheads="1"/>
            </p:cNvSpPr>
            <p:nvPr/>
          </p:nvSpPr>
          <p:spPr bwMode="auto">
            <a:xfrm>
              <a:off x="4950" y="3026"/>
              <a:ext cx="0" cy="730"/>
            </a:xfrm>
            <a:prstGeom prst="ellipse">
              <a:avLst/>
            </a:prstGeom>
            <a:solidFill>
              <a:srgbClr val="FFCCFF"/>
            </a:solidFill>
            <a:ln w="28575" algn="ctr">
              <a:solidFill>
                <a:srgbClr val="FF000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47" name="AutoShape 48"/>
            <p:cNvSpPr>
              <a:spLocks noChangeArrowheads="1"/>
            </p:cNvSpPr>
            <p:nvPr/>
          </p:nvSpPr>
          <p:spPr bwMode="auto">
            <a:xfrm>
              <a:off x="4893" y="3048"/>
              <a:ext cx="111" cy="554"/>
            </a:xfrm>
            <a:prstGeom prst="upArrow">
              <a:avLst>
                <a:gd name="adj1" fmla="val 49648"/>
                <a:gd name="adj2" fmla="val 68202"/>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48" name="AutoShape 49"/>
            <p:cNvSpPr>
              <a:spLocks noChangeArrowheads="1"/>
            </p:cNvSpPr>
            <p:nvPr/>
          </p:nvSpPr>
          <p:spPr bwMode="auto">
            <a:xfrm rot="5400000">
              <a:off x="4951" y="3132"/>
              <a:ext cx="111" cy="544"/>
            </a:xfrm>
            <a:prstGeom prst="upArrow">
              <a:avLst>
                <a:gd name="adj1" fmla="val 49648"/>
                <a:gd name="adj2" fmla="val 53518"/>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9240" name="Group 65"/>
          <p:cNvGrpSpPr>
            <a:grpSpLocks/>
          </p:cNvGrpSpPr>
          <p:nvPr/>
        </p:nvGrpSpPr>
        <p:grpSpPr bwMode="auto">
          <a:xfrm>
            <a:off x="4168039" y="2005851"/>
            <a:ext cx="241863" cy="324559"/>
            <a:chOff x="4735" y="3026"/>
            <a:chExt cx="544" cy="730"/>
          </a:xfrm>
        </p:grpSpPr>
        <p:sp>
          <p:nvSpPr>
            <p:cNvPr id="9241" name="Oval 66"/>
            <p:cNvSpPr>
              <a:spLocks noChangeArrowheads="1"/>
            </p:cNvSpPr>
            <p:nvPr/>
          </p:nvSpPr>
          <p:spPr bwMode="auto">
            <a:xfrm>
              <a:off x="4950" y="3026"/>
              <a:ext cx="0" cy="730"/>
            </a:xfrm>
            <a:prstGeom prst="ellipse">
              <a:avLst/>
            </a:prstGeom>
            <a:solidFill>
              <a:schemeClr val="tx1"/>
            </a:solidFill>
            <a:ln w="28575" algn="ctr">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42" name="Oval 67"/>
            <p:cNvSpPr>
              <a:spLocks noChangeArrowheads="1"/>
            </p:cNvSpPr>
            <p:nvPr/>
          </p:nvSpPr>
          <p:spPr bwMode="auto">
            <a:xfrm>
              <a:off x="4950" y="3026"/>
              <a:ext cx="0" cy="730"/>
            </a:xfrm>
            <a:prstGeom prst="ellipse">
              <a:avLst/>
            </a:prstGeom>
            <a:solidFill>
              <a:srgbClr val="FFCCFF"/>
            </a:solidFill>
            <a:ln w="28575" algn="ctr">
              <a:solidFill>
                <a:srgbClr val="FF0000"/>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43" name="AutoShape 68"/>
            <p:cNvSpPr>
              <a:spLocks noChangeArrowheads="1"/>
            </p:cNvSpPr>
            <p:nvPr/>
          </p:nvSpPr>
          <p:spPr bwMode="auto">
            <a:xfrm>
              <a:off x="4893" y="3048"/>
              <a:ext cx="111" cy="554"/>
            </a:xfrm>
            <a:prstGeom prst="upArrow">
              <a:avLst>
                <a:gd name="adj1" fmla="val 49648"/>
                <a:gd name="adj2" fmla="val 68202"/>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44" name="AutoShape 69"/>
            <p:cNvSpPr>
              <a:spLocks noChangeArrowheads="1"/>
            </p:cNvSpPr>
            <p:nvPr/>
          </p:nvSpPr>
          <p:spPr bwMode="auto">
            <a:xfrm rot="5400000">
              <a:off x="4951" y="3132"/>
              <a:ext cx="111" cy="544"/>
            </a:xfrm>
            <a:prstGeom prst="upArrow">
              <a:avLst>
                <a:gd name="adj1" fmla="val 49648"/>
                <a:gd name="adj2" fmla="val 53518"/>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Tree>
    <p:extLst>
      <p:ext uri="{BB962C8B-B14F-4D97-AF65-F5344CB8AC3E}">
        <p14:creationId xmlns:p14="http://schemas.microsoft.com/office/powerpoint/2010/main" val="17359022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Step functionality</a:t>
            </a:r>
          </a:p>
        </p:txBody>
      </p:sp>
      <p:sp>
        <p:nvSpPr>
          <p:cNvPr id="10243" name="Rectangle 3"/>
          <p:cNvSpPr>
            <a:spLocks noGrp="1" noChangeArrowheads="1"/>
          </p:cNvSpPr>
          <p:nvPr>
            <p:ph idx="1"/>
          </p:nvPr>
        </p:nvSpPr>
        <p:spPr/>
        <p:txBody>
          <a:bodyPr/>
          <a:lstStyle/>
          <a:p>
            <a:pPr>
              <a:buFont typeface="Arial" charset="0"/>
              <a:buChar char="•"/>
            </a:pPr>
            <a:r>
              <a:rPr lang="en-US"/>
              <a:t>All steps allow you to add Gosu code to:</a:t>
            </a:r>
          </a:p>
          <a:p>
            <a:pPr lvl="1"/>
            <a:r>
              <a:rPr lang="en-US"/>
              <a:t>Enter scripts</a:t>
            </a:r>
          </a:p>
          <a:p>
            <a:pPr lvl="1"/>
            <a:r>
              <a:rPr lang="en-US"/>
              <a:t>Exit scripts</a:t>
            </a:r>
          </a:p>
          <a:p>
            <a:pPr lvl="1"/>
            <a:r>
              <a:rPr lang="en-US"/>
              <a:t>Assert conditions</a:t>
            </a:r>
          </a:p>
          <a:p>
            <a:pPr>
              <a:buFont typeface="Arial" charset="0"/>
              <a:buChar char="•"/>
            </a:pPr>
            <a:r>
              <a:rPr lang="en-US"/>
              <a:t>All steps allow you to create:</a:t>
            </a:r>
          </a:p>
          <a:p>
            <a:pPr lvl="1"/>
            <a:r>
              <a:rPr lang="en-US"/>
              <a:t>Events</a:t>
            </a:r>
          </a:p>
          <a:p>
            <a:pPr lvl="1"/>
            <a:r>
              <a:rPr lang="en-US"/>
              <a:t>Notification activities</a:t>
            </a:r>
          </a:p>
          <a:p>
            <a:pPr>
              <a:buFont typeface="Arial" charset="0"/>
              <a:buChar char="•"/>
            </a:pPr>
            <a:r>
              <a:rPr lang="en-US"/>
              <a:t>Only activity steps can create blocking activities</a:t>
            </a:r>
          </a:p>
        </p:txBody>
      </p:sp>
      <p:sp>
        <p:nvSpPr>
          <p:cNvPr id="10244" name="Line 5"/>
          <p:cNvSpPr>
            <a:spLocks noChangeShapeType="1"/>
          </p:cNvSpPr>
          <p:nvPr/>
        </p:nvSpPr>
        <p:spPr bwMode="auto">
          <a:xfrm>
            <a:off x="3663554" y="3848100"/>
            <a:ext cx="1491853" cy="0"/>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45" name="Text Box 6"/>
          <p:cNvSpPr txBox="1">
            <a:spLocks noChangeArrowheads="1"/>
          </p:cNvSpPr>
          <p:nvPr/>
        </p:nvSpPr>
        <p:spPr bwMode="auto">
          <a:xfrm>
            <a:off x="3424237" y="4110037"/>
            <a:ext cx="144303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fontAlgn="base">
              <a:spcBef>
                <a:spcPct val="50000"/>
              </a:spcBef>
              <a:spcAft>
                <a:spcPct val="0"/>
              </a:spcAft>
            </a:pPr>
            <a:r>
              <a:rPr lang="en-US" sz="1350">
                <a:solidFill>
                  <a:srgbClr val="000000"/>
                </a:solidFill>
              </a:rPr>
              <a:t>Blocking activity</a:t>
            </a:r>
          </a:p>
        </p:txBody>
      </p:sp>
      <p:sp>
        <p:nvSpPr>
          <p:cNvPr id="10246" name="AutoShape 14"/>
          <p:cNvSpPr>
            <a:spLocks noChangeArrowheads="1"/>
          </p:cNvSpPr>
          <p:nvPr/>
        </p:nvSpPr>
        <p:spPr bwMode="auto">
          <a:xfrm>
            <a:off x="5142310" y="3594497"/>
            <a:ext cx="484584" cy="494109"/>
          </a:xfrm>
          <a:prstGeom prst="smileyFace">
            <a:avLst>
              <a:gd name="adj" fmla="val 4653"/>
            </a:avLst>
          </a:prstGeom>
          <a:solidFill>
            <a:srgbClr val="FFFF99"/>
          </a:soli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247" name="Group 15"/>
          <p:cNvGrpSpPr>
            <a:grpSpLocks/>
          </p:cNvGrpSpPr>
          <p:nvPr/>
        </p:nvGrpSpPr>
        <p:grpSpPr bwMode="auto">
          <a:xfrm>
            <a:off x="3840956" y="3586162"/>
            <a:ext cx="486966" cy="539354"/>
            <a:chOff x="3560" y="2990"/>
            <a:chExt cx="409" cy="453"/>
          </a:xfrm>
        </p:grpSpPr>
        <p:grpSp>
          <p:nvGrpSpPr>
            <p:cNvPr id="10255" name="Group 16"/>
            <p:cNvGrpSpPr>
              <a:grpSpLocks/>
            </p:cNvGrpSpPr>
            <p:nvPr/>
          </p:nvGrpSpPr>
          <p:grpSpPr bwMode="auto">
            <a:xfrm>
              <a:off x="3560" y="2990"/>
              <a:ext cx="274" cy="369"/>
              <a:chOff x="2401" y="358"/>
              <a:chExt cx="907" cy="1221"/>
            </a:xfrm>
          </p:grpSpPr>
          <p:sp>
            <p:nvSpPr>
              <p:cNvPr id="10257" name="Rectangle 1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8" name="Line 1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9" name="Line 1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0" name="Rectangle 20"/>
              <p:cNvSpPr>
                <a:spLocks noChangeArrowheads="1"/>
              </p:cNvSpPr>
              <p:nvPr/>
            </p:nvSpPr>
            <p:spPr bwMode="auto">
              <a:xfrm rot="2658430">
                <a:off x="3056" y="358"/>
                <a:ext cx="0" cy="641"/>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1" name="Freeform 21"/>
              <p:cNvSpPr>
                <a:spLocks/>
              </p:cNvSpPr>
              <p:nvPr/>
            </p:nvSpPr>
            <p:spPr bwMode="auto">
              <a:xfrm>
                <a:off x="2797" y="597"/>
                <a:ext cx="0" cy="642"/>
              </a:xfrm>
              <a:custGeom>
                <a:avLst/>
                <a:gdLst>
                  <a:gd name="T0" fmla="*/ 4564 w 234"/>
                  <a:gd name="T1" fmla="*/ 0 h 195"/>
                  <a:gd name="T2" fmla="*/ 1013 w 234"/>
                  <a:gd name="T3" fmla="*/ 1499 h 195"/>
                  <a:gd name="T4" fmla="*/ 0 w 234"/>
                  <a:gd name="T5" fmla="*/ 7068 h 195"/>
                  <a:gd name="T6" fmla="*/ 6688 w 234"/>
                  <a:gd name="T7" fmla="*/ 7068 h 195"/>
                  <a:gd name="T8" fmla="*/ 8690 w 234"/>
                  <a:gd name="T9" fmla="*/ 4003 h 195"/>
                  <a:gd name="T10" fmla="*/ 456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2" name="Line 2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56" name="AutoShape 23"/>
            <p:cNvSpPr>
              <a:spLocks noChangeArrowheads="1"/>
            </p:cNvSpPr>
            <p:nvPr/>
          </p:nvSpPr>
          <p:spPr bwMode="auto">
            <a:xfrm>
              <a:off x="3724" y="3198"/>
              <a:ext cx="245" cy="245"/>
            </a:xfrm>
            <a:prstGeom prst="octagon">
              <a:avLst>
                <a:gd name="adj" fmla="val 29287"/>
              </a:avLst>
            </a:prstGeom>
            <a:solidFill>
              <a:srgbClr val="FF0000"/>
            </a:solidFill>
            <a:ln w="9525" algn="ctr">
              <a:solidFill>
                <a:schemeClr val="bg1"/>
              </a:solidFill>
              <a:miter lim="800000"/>
              <a:headEnd/>
              <a:tailEnd/>
            </a:ln>
          </p:spPr>
          <p:txBody>
            <a:bodyPr wrap="none" lIns="34290" rIns="3429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10248" name="Group 45"/>
          <p:cNvGrpSpPr>
            <a:grpSpLocks/>
          </p:cNvGrpSpPr>
          <p:nvPr/>
        </p:nvGrpSpPr>
        <p:grpSpPr bwMode="auto">
          <a:xfrm>
            <a:off x="2563416" y="3624491"/>
            <a:ext cx="1019384" cy="381083"/>
            <a:chOff x="384" y="3038"/>
            <a:chExt cx="930" cy="348"/>
          </a:xfrm>
        </p:grpSpPr>
        <p:sp>
          <p:nvSpPr>
            <p:cNvPr id="10249" name="Rectangle 46"/>
            <p:cNvSpPr>
              <a:spLocks noChangeArrowheads="1"/>
            </p:cNvSpPr>
            <p:nvPr/>
          </p:nvSpPr>
          <p:spPr bwMode="auto">
            <a:xfrm>
              <a:off x="869" y="3128"/>
              <a:ext cx="0" cy="211"/>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0" name="Rectangle 47"/>
            <p:cNvSpPr>
              <a:spLocks noChangeArrowheads="1"/>
            </p:cNvSpPr>
            <p:nvPr/>
          </p:nvSpPr>
          <p:spPr bwMode="auto">
            <a:xfrm>
              <a:off x="384" y="3128"/>
              <a:ext cx="309" cy="211"/>
            </a:xfrm>
            <a:prstGeom prst="rect">
              <a:avLst/>
            </a:prstGeom>
            <a:solidFill>
              <a:srgbClr val="CCECFF"/>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1" name="Text Box 48"/>
            <p:cNvSpPr txBox="1">
              <a:spLocks noChangeArrowheads="1"/>
            </p:cNvSpPr>
            <p:nvPr/>
          </p:nvSpPr>
          <p:spPr bwMode="invGray">
            <a:xfrm>
              <a:off x="722" y="3147"/>
              <a:ext cx="59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Activity</a:t>
              </a:r>
            </a:p>
          </p:txBody>
        </p:sp>
        <p:grpSp>
          <p:nvGrpSpPr>
            <p:cNvPr id="10252" name="Group 49"/>
            <p:cNvGrpSpPr>
              <a:grpSpLocks/>
            </p:cNvGrpSpPr>
            <p:nvPr/>
          </p:nvGrpSpPr>
          <p:grpSpPr bwMode="auto">
            <a:xfrm>
              <a:off x="454" y="3038"/>
              <a:ext cx="160" cy="348"/>
              <a:chOff x="2581" y="2133"/>
              <a:chExt cx="484" cy="1050"/>
            </a:xfrm>
          </p:grpSpPr>
          <p:sp>
            <p:nvSpPr>
              <p:cNvPr id="10253" name="Freeform 50"/>
              <p:cNvSpPr>
                <a:spLocks/>
              </p:cNvSpPr>
              <p:nvPr/>
            </p:nvSpPr>
            <p:spPr bwMode="auto">
              <a:xfrm>
                <a:off x="2816" y="2548"/>
                <a:ext cx="0" cy="635"/>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4" name="Oval 51"/>
              <p:cNvSpPr>
                <a:spLocks noChangeArrowheads="1"/>
              </p:cNvSpPr>
              <p:nvPr/>
            </p:nvSpPr>
            <p:spPr bwMode="auto">
              <a:xfrm>
                <a:off x="2581" y="2133"/>
                <a:ext cx="484" cy="894"/>
              </a:xfrm>
              <a:prstGeom prst="ellipse">
                <a:avLst/>
              </a:prstGeom>
              <a:solidFill>
                <a:srgbClr val="FFCC99"/>
              </a:solidFill>
              <a:ln w="1905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Tree>
    <p:extLst>
      <p:ext uri="{BB962C8B-B14F-4D97-AF65-F5344CB8AC3E}">
        <p14:creationId xmlns:p14="http://schemas.microsoft.com/office/powerpoint/2010/main" val="18911769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5963" y="673726"/>
            <a:ext cx="8737173" cy="3641865"/>
          </a:xfrm>
          <a:prstGeom prst="rect">
            <a:avLst/>
          </a:prstGeom>
        </p:spPr>
      </p:pic>
      <p:sp>
        <p:nvSpPr>
          <p:cNvPr id="11266" name="Rectangle 3"/>
          <p:cNvSpPr>
            <a:spLocks noGrp="1" noChangeArrowheads="1"/>
          </p:cNvSpPr>
          <p:nvPr>
            <p:ph type="title"/>
          </p:nvPr>
        </p:nvSpPr>
        <p:spPr/>
        <p:txBody>
          <a:bodyPr/>
          <a:lstStyle/>
          <a:p>
            <a:pPr eaLnBrk="1" hangingPunct="1"/>
            <a:r>
              <a:rPr lang="en-US"/>
              <a:t>Assert conditions</a:t>
            </a:r>
          </a:p>
        </p:txBody>
      </p:sp>
      <p:sp>
        <p:nvSpPr>
          <p:cNvPr id="11268" name="Text Box 6"/>
          <p:cNvSpPr txBox="1">
            <a:spLocks noChangeArrowheads="1"/>
          </p:cNvSpPr>
          <p:nvPr/>
        </p:nvSpPr>
        <p:spPr bwMode="auto">
          <a:xfrm>
            <a:off x="5596432" y="1380264"/>
            <a:ext cx="2492771" cy="692497"/>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dirty="0">
                <a:solidFill>
                  <a:srgbClr val="04628C"/>
                </a:solidFill>
              </a:rPr>
              <a:t>If any assert condition fails, processing for the step stops</a:t>
            </a:r>
          </a:p>
        </p:txBody>
      </p:sp>
    </p:spTree>
    <p:extLst>
      <p:ext uri="{BB962C8B-B14F-4D97-AF65-F5344CB8AC3E}">
        <p14:creationId xmlns:p14="http://schemas.microsoft.com/office/powerpoint/2010/main" val="23812279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52889" y="438304"/>
            <a:ext cx="4691003" cy="4630278"/>
          </a:xfrm>
          <a:prstGeom prst="rect">
            <a:avLst/>
          </a:prstGeom>
        </p:spPr>
      </p:pic>
      <p:sp>
        <p:nvSpPr>
          <p:cNvPr id="12290" name="Rectangle 2"/>
          <p:cNvSpPr>
            <a:spLocks noGrp="1" noChangeArrowheads="1"/>
          </p:cNvSpPr>
          <p:nvPr>
            <p:ph type="title"/>
          </p:nvPr>
        </p:nvSpPr>
        <p:spPr/>
        <p:txBody>
          <a:bodyPr/>
          <a:lstStyle/>
          <a:p>
            <a:pPr eaLnBrk="1" hangingPunct="1"/>
            <a:r>
              <a:rPr lang="en-US"/>
              <a:t>Enter and exit scripts</a:t>
            </a:r>
          </a:p>
        </p:txBody>
      </p:sp>
      <p:sp>
        <p:nvSpPr>
          <p:cNvPr id="12292" name="Text Box 7"/>
          <p:cNvSpPr txBox="1">
            <a:spLocks noChangeArrowheads="1"/>
          </p:cNvSpPr>
          <p:nvPr/>
        </p:nvSpPr>
        <p:spPr bwMode="auto">
          <a:xfrm>
            <a:off x="4848117" y="3779452"/>
            <a:ext cx="1987153" cy="830997"/>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68580" bIns="6858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dirty="0">
                <a:solidFill>
                  <a:srgbClr val="04628C"/>
                </a:solidFill>
              </a:rPr>
              <a:t>A block of </a:t>
            </a:r>
            <a:r>
              <a:rPr lang="en-US" sz="1500" dirty="0" err="1">
                <a:solidFill>
                  <a:srgbClr val="04628C"/>
                </a:solidFill>
              </a:rPr>
              <a:t>Gosu</a:t>
            </a:r>
            <a:r>
              <a:rPr lang="en-US" sz="1500" dirty="0">
                <a:solidFill>
                  <a:srgbClr val="04628C"/>
                </a:solidFill>
              </a:rPr>
              <a:t> that does the work of a step</a:t>
            </a:r>
          </a:p>
        </p:txBody>
      </p:sp>
    </p:spTree>
    <p:extLst>
      <p:ext uri="{BB962C8B-B14F-4D97-AF65-F5344CB8AC3E}">
        <p14:creationId xmlns:p14="http://schemas.microsoft.com/office/powerpoint/2010/main" val="2132609886"/>
      </p:ext>
    </p:extLst>
  </p:cSld>
  <p:clrMapOvr>
    <a:masterClrMapping/>
  </p:clrMapOvr>
  <p:transition/>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FB1B2E-909A-4B75-9E7F-74A256D5EFC7}">
  <ds:schemaRefs>
    <ds:schemaRef ds:uri="http://schemas.microsoft.com/sharepoint/v3/contenttype/forms"/>
  </ds:schemaRefs>
</ds:datastoreItem>
</file>

<file path=customXml/itemProps2.xml><?xml version="1.0" encoding="utf-8"?>
<ds:datastoreItem xmlns:ds="http://schemas.openxmlformats.org/officeDocument/2006/customXml" ds:itemID="{02ED72A2-F44A-4F0C-947C-651E24ACFF0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6C121E-37FB-4E5F-BF5E-15ACC1ECF13A}"/>
</file>

<file path=docProps/app.xml><?xml version="1.0" encoding="utf-8"?>
<Properties xmlns="http://schemas.openxmlformats.org/officeDocument/2006/extended-properties" xmlns:vt="http://schemas.openxmlformats.org/officeDocument/2006/docPropsVTypes">
  <Template>CognizantTheme</Template>
  <TotalTime>112</TotalTime>
  <Words>5886</Words>
  <Application>Microsoft Office PowerPoint</Application>
  <PresentationFormat>On-screen Show (16:9)</PresentationFormat>
  <Paragraphs>642</Paragraphs>
  <Slides>58</Slides>
  <Notes>51</Notes>
  <HiddenSlides>0</HiddenSlides>
  <MMClips>0</MMClips>
  <ScaleCrop>false</ScaleCrop>
  <HeadingPairs>
    <vt:vector size="4" baseType="variant">
      <vt:variant>
        <vt:lpstr>Theme</vt:lpstr>
      </vt:variant>
      <vt:variant>
        <vt:i4>3</vt:i4>
      </vt:variant>
      <vt:variant>
        <vt:lpstr>Slide Titles</vt:lpstr>
      </vt:variant>
      <vt:variant>
        <vt:i4>58</vt:i4>
      </vt:variant>
    </vt:vector>
  </HeadingPairs>
  <TitlesOfParts>
    <vt:vector size="61" baseType="lpstr">
      <vt:lpstr>CognizantTheme</vt:lpstr>
      <vt:lpstr>1_test-template</vt:lpstr>
      <vt:lpstr>2_test-template</vt:lpstr>
      <vt:lpstr>Configuring Workflow</vt:lpstr>
      <vt:lpstr>Lesson objectives</vt:lpstr>
      <vt:lpstr>Lesson outline</vt:lpstr>
      <vt:lpstr>Workflow elements</vt:lpstr>
      <vt:lpstr>Steps and their behaviors</vt:lpstr>
      <vt:lpstr>Allowable branches for step types</vt:lpstr>
      <vt:lpstr>Step functionality</vt:lpstr>
      <vt:lpstr>Assert conditions</vt:lpstr>
      <vt:lpstr>Enter and exit scripts</vt:lpstr>
      <vt:lpstr>Events</vt:lpstr>
      <vt:lpstr>Notifications</vt:lpstr>
      <vt:lpstr>Adding a notification</vt:lpstr>
      <vt:lpstr>Order of code execution (steps and branches)</vt:lpstr>
      <vt:lpstr>Workflow steps compared</vt:lpstr>
      <vt:lpstr>Lesson outline</vt:lpstr>
      <vt:lpstr>Creating steps and branches</vt:lpstr>
      <vt:lpstr>Creating an auto step</vt:lpstr>
      <vt:lpstr>"Go" branches</vt:lpstr>
      <vt:lpstr>Go branch conditions</vt:lpstr>
      <vt:lpstr>Changing order of branch evaluation</vt:lpstr>
      <vt:lpstr>Branch scripts</vt:lpstr>
      <vt:lpstr>Branches that traverse the same route</vt:lpstr>
      <vt:lpstr>Lesson outline</vt:lpstr>
      <vt:lpstr>Start</vt:lpstr>
      <vt:lpstr>Outcomes</vt:lpstr>
      <vt:lpstr>Finish</vt:lpstr>
      <vt:lpstr>Lesson outline</vt:lpstr>
      <vt:lpstr>Workflow activity functionality</vt:lpstr>
      <vt:lpstr>Creating activity steps</vt:lpstr>
      <vt:lpstr>Configuring blocking activities</vt:lpstr>
      <vt:lpstr>Activity step: go branch example</vt:lpstr>
      <vt:lpstr>Activity step: all branch types example</vt:lpstr>
      <vt:lpstr>Blocking activities in the UI</vt:lpstr>
      <vt:lpstr>Lesson outline</vt:lpstr>
      <vt:lpstr>Timeouts</vt:lpstr>
      <vt:lpstr>Creating a step with timeout branch</vt:lpstr>
      <vt:lpstr>Two ways to specify time for a timeout</vt:lpstr>
      <vt:lpstr>Testing workflows with timeouts</vt:lpstr>
      <vt:lpstr>Manually advancing a timeout branch</vt:lpstr>
      <vt:lpstr>Advancing system clock</vt:lpstr>
      <vt:lpstr>Lesson outline</vt:lpstr>
      <vt:lpstr>Triggers</vt:lpstr>
      <vt:lpstr>Creating a trigger</vt:lpstr>
      <vt:lpstr>Step 1: Extend WorkflowTriggerKey typelist </vt:lpstr>
      <vt:lpstr>Step 2: Create the trigger branch </vt:lpstr>
      <vt:lpstr>Step 3: Create code to invoke the trigger from a rule or class</vt:lpstr>
      <vt:lpstr>Step 3: Create code to invoke the trigger from a PCF</vt:lpstr>
      <vt:lpstr>Manually invoking a trigger</vt:lpstr>
      <vt:lpstr>Timeouts and triggers</vt:lpstr>
      <vt:lpstr> Lesson objectives review</vt:lpstr>
      <vt:lpstr>Review questions</vt:lpstr>
      <vt:lpstr>Demo</vt:lpstr>
      <vt:lpstr>PowerPoint Presentation</vt:lpstr>
      <vt:lpstr>Lab</vt:lpstr>
      <vt:lpstr>PowerPoint Presentation</vt:lpstr>
      <vt:lpstr>Review</vt:lpstr>
      <vt:lpstr>Notices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Rajusingaram, Keerthivasan (Cognizant)</cp:lastModifiedBy>
  <cp:revision>42</cp:revision>
  <dcterms:created xsi:type="dcterms:W3CDTF">2020-11-09T02:20:27Z</dcterms:created>
  <dcterms:modified xsi:type="dcterms:W3CDTF">2020-12-11T11:57:34Z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