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 id="2147483704" r:id="rId6"/>
  </p:sldMasterIdLst>
  <p:notesMasterIdLst>
    <p:notesMasterId r:id="rId50"/>
  </p:notesMasterIdLst>
  <p:sldIdLst>
    <p:sldId id="262" r:id="rId7"/>
    <p:sldId id="269" r:id="rId8"/>
    <p:sldId id="270" r:id="rId9"/>
    <p:sldId id="271" r:id="rId10"/>
    <p:sldId id="306" r:id="rId11"/>
    <p:sldId id="273" r:id="rId12"/>
    <p:sldId id="274" r:id="rId13"/>
    <p:sldId id="275" r:id="rId14"/>
    <p:sldId id="276" r:id="rId15"/>
    <p:sldId id="277" r:id="rId16"/>
    <p:sldId id="307"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264" r:id="rId42"/>
    <p:sldId id="266" r:id="rId43"/>
    <p:sldId id="265" r:id="rId44"/>
    <p:sldId id="308" r:id="rId45"/>
    <p:sldId id="257" r:id="rId46"/>
    <p:sldId id="305" r:id="rId47"/>
    <p:sldId id="304" r:id="rId48"/>
    <p:sldId id="263"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B8148-D4CC-4A17-BEB9-05CB807E90A1}" v="2" dt="2021-01-19T06:54:07.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kumar, Aiswarya (Cognizant)" userId="S::877871@cognizant.com::34177683-9076-4da5-b6c5-38b372721d06" providerId="AD" clId="Web-{FD8B8148-D4CC-4A17-BEB9-05CB807E90A1}"/>
    <pc:docChg chg="modSld">
      <pc:chgData name="Gopakumar, Aiswarya (Cognizant)" userId="S::877871@cognizant.com::34177683-9076-4da5-b6c5-38b372721d06" providerId="AD" clId="Web-{FD8B8148-D4CC-4A17-BEB9-05CB807E90A1}" dt="2021-01-19T06:54:07.565" v="1" actId="1076"/>
      <pc:docMkLst>
        <pc:docMk/>
      </pc:docMkLst>
      <pc:sldChg chg="modSp">
        <pc:chgData name="Gopakumar, Aiswarya (Cognizant)" userId="S::877871@cognizant.com::34177683-9076-4da5-b6c5-38b372721d06" providerId="AD" clId="Web-{FD8B8148-D4CC-4A17-BEB9-05CB807E90A1}" dt="2021-01-19T06:54:07.565" v="1" actId="1076"/>
        <pc:sldMkLst>
          <pc:docMk/>
          <pc:sldMk cId="1960387219" sldId="298"/>
        </pc:sldMkLst>
        <pc:picChg chg="mod">
          <ac:chgData name="Gopakumar, Aiswarya (Cognizant)" userId="S::877871@cognizant.com::34177683-9076-4da5-b6c5-38b372721d06" providerId="AD" clId="Web-{FD8B8148-D4CC-4A17-BEB9-05CB807E90A1}" dt="2021-01-19T06:54:07.565" v="1" actId="1076"/>
          <ac:picMkLst>
            <pc:docMk/>
            <pc:sldMk cId="1960387219" sldId="298"/>
            <ac:picMk id="1844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E57DD-ADDD-4745-87B4-446084BB16A1}"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BD393-F23F-45BB-8510-2BBB000BFA78}" type="slidenum">
              <a:rPr lang="en-US" smtClean="0"/>
              <a:t>‹#›</a:t>
            </a:fld>
            <a:endParaRPr lang="en-US"/>
          </a:p>
        </p:txBody>
      </p:sp>
    </p:spTree>
    <p:extLst>
      <p:ext uri="{BB962C8B-B14F-4D97-AF65-F5344CB8AC3E}">
        <p14:creationId xmlns:p14="http://schemas.microsoft.com/office/powerpoint/2010/main" val="228157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40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8322EE51-3B41-4A17-91B7-8EEC275873A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2846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32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754D01DC-D4AB-48A5-A6E3-E7E90285135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DelinquencyProcessExt is available in Guidewire Studio so that you can view and edit the existing delinquency workflow methods and add any new ones as required.</a:t>
            </a:r>
          </a:p>
          <a:p>
            <a:pPr eaLnBrk="1" hangingPunct="1"/>
            <a:r>
              <a:rPr lang="en-US"/>
              <a:t>Note: A "CA" activity is a collection agency activity.</a:t>
            </a:r>
          </a:p>
        </p:txBody>
      </p:sp>
    </p:spTree>
    <p:extLst>
      <p:ext uri="{BB962C8B-B14F-4D97-AF65-F5344CB8AC3E}">
        <p14:creationId xmlns:p14="http://schemas.microsoft.com/office/powerpoint/2010/main" val="2178636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427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FB896425-C725-4259-9F3F-C8EA4320F256}"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58390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529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E1005863-14C5-4015-9898-C607417DDEB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5322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632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07303304-D5E7-4941-B2EB-EAFB3C58250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If the delinquency plan is in use (that is, it is associated with an account, a policy period, or both), you will get a warning message when you click edit.</a:t>
            </a:r>
          </a:p>
        </p:txBody>
      </p:sp>
    </p:spTree>
    <p:extLst>
      <p:ext uri="{BB962C8B-B14F-4D97-AF65-F5344CB8AC3E}">
        <p14:creationId xmlns:p14="http://schemas.microsoft.com/office/powerpoint/2010/main" val="4000992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4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9E2B71D3-DEC5-4914-9B97-AF3629CD396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To refer to the value of a delinquency in Gosu, use typekey.DelinquencyReason.TC_&lt;reason&gt;; for example, typekey.DelinquencyReason.TC_PASTDUE. </a:t>
            </a:r>
          </a:p>
        </p:txBody>
      </p:sp>
    </p:spTree>
    <p:extLst>
      <p:ext uri="{BB962C8B-B14F-4D97-AF65-F5344CB8AC3E}">
        <p14:creationId xmlns:p14="http://schemas.microsoft.com/office/powerpoint/2010/main" val="800064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837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E0171B04-0609-4364-80D5-1D9E087BE4DD}"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2474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939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CF9D0DC0-B74C-471A-BC4B-F4C6120DE721}"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88808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041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2F713AEA-7FC1-40BC-B26E-96096988BB8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Trigger and Offset values are used to calculate the target date for the event. "Trigger" refers to the trigger basis specified in the </a:t>
            </a:r>
            <a:r>
              <a:rPr lang="en-US" err="1"/>
              <a:t>DelinquencyTriggerBasis</a:t>
            </a:r>
            <a:r>
              <a:rPr lang="en-US"/>
              <a:t> </a:t>
            </a:r>
            <a:r>
              <a:rPr lang="en-US" err="1"/>
              <a:t>typelist</a:t>
            </a:r>
            <a:r>
              <a:rPr lang="en-US"/>
              <a:t>. "Offset" refers to the number of days to add to the trigger basis in the calculation of the target date. The meaning of each trigger basis ("Inception Date", for example) is established programmatically in the workflow. The topic of "Target Dates" is discussed later in this lesson.</a:t>
            </a:r>
          </a:p>
          <a:p>
            <a:pPr eaLnBrk="1" hangingPunct="1"/>
            <a:r>
              <a:rPr lang="en-US"/>
              <a:t>If you have more than one delinquency event with the same target date (that is, with the same values for trigger and offset, then you need to set the relative order in which the event occurs. The relative order value determines the sequence of events in the </a:t>
            </a:r>
            <a:r>
              <a:rPr lang="en-US" err="1"/>
              <a:t>OrderedEvents</a:t>
            </a:r>
            <a:r>
              <a:rPr lang="en-US"/>
              <a:t> list of delinquency process events, which in turn controls the display order of events in the Delinquencies screen.</a:t>
            </a:r>
          </a:p>
          <a:p>
            <a:pPr eaLnBrk="1" hangingPunct="1"/>
            <a:r>
              <a:rPr lang="en-US"/>
              <a:t>Automatic is a switch used in the </a:t>
            </a:r>
            <a:r>
              <a:rPr lang="en-US" err="1"/>
              <a:t>StdDelinquency</a:t>
            </a:r>
            <a:r>
              <a:rPr lang="en-US"/>
              <a:t> workflow that controls whether a step that creates a notification activity needs to wait for approval. Set this value to yes unless you have provided additional logic to handle the approval process. See </a:t>
            </a:r>
            <a:r>
              <a:rPr lang="en-US" i="1"/>
              <a:t>Guidewire BillingCenter Configuration Guide</a:t>
            </a:r>
            <a:r>
              <a:rPr lang="en-US"/>
              <a:t> for more information.</a:t>
            </a:r>
          </a:p>
          <a:p>
            <a:pPr eaLnBrk="1" hangingPunct="1"/>
            <a:r>
              <a:rPr lang="en-US"/>
              <a:t>Note that the Trigger field on the delinquency plan is not related to trigger branches in workflow. </a:t>
            </a:r>
          </a:p>
        </p:txBody>
      </p:sp>
    </p:spTree>
    <p:extLst>
      <p:ext uri="{BB962C8B-B14F-4D97-AF65-F5344CB8AC3E}">
        <p14:creationId xmlns:p14="http://schemas.microsoft.com/office/powerpoint/2010/main" val="1089929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144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9F910E26-7C95-42E1-81CC-0DA99BF97BA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0739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B37C31E6-3504-4B0B-A0D4-1567924813E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err="1"/>
              <a:t>DelinquencyProcess</a:t>
            </a:r>
            <a:r>
              <a:rPr lang="en-US"/>
              <a:t> has a virtual property called </a:t>
            </a:r>
            <a:r>
              <a:rPr lang="en-US" err="1"/>
              <a:t>OrderedEvents</a:t>
            </a:r>
            <a:r>
              <a:rPr lang="en-US"/>
              <a:t> which contains a list of delinquency process events. The Delinquencies screen shows the workflow’s "Current Event" and "Next Event". Current Event is actually the last event to have been flagged complete. Next Event is the next one found in </a:t>
            </a:r>
            <a:r>
              <a:rPr lang="en-US" err="1"/>
              <a:t>OrderedEvents</a:t>
            </a:r>
            <a:r>
              <a:rPr lang="en-US"/>
              <a:t>. If the target date is identical for two events, the relative order determines the order of the events in the </a:t>
            </a:r>
            <a:r>
              <a:rPr lang="en-US" err="1"/>
              <a:t>OrderedEvents</a:t>
            </a:r>
            <a:r>
              <a:rPr lang="en-US"/>
              <a:t> list.</a:t>
            </a:r>
          </a:p>
          <a:p>
            <a:pPr eaLnBrk="1" hangingPunct="1"/>
            <a:endParaRPr lang="en-US"/>
          </a:p>
          <a:p>
            <a:pPr eaLnBrk="1" hangingPunct="1"/>
            <a:r>
              <a:rPr lang="en-US"/>
              <a:t>On the delinquency plan, the order of events is insignificant. Delinquency events are simply listed in the order they were added to the plan. </a:t>
            </a:r>
          </a:p>
        </p:txBody>
      </p:sp>
    </p:spTree>
    <p:extLst>
      <p:ext uri="{BB962C8B-B14F-4D97-AF65-F5344CB8AC3E}">
        <p14:creationId xmlns:p14="http://schemas.microsoft.com/office/powerpoint/2010/main" val="2363937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6CA34DEB-4D9C-4140-95E8-467533C4120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9842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49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3A9D6BE0-5FF3-49C7-ADCA-CCB468B1016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492" name="Rectangle 2"/>
          <p:cNvSpPr>
            <a:spLocks noGrp="1" noRot="1" noChangeAspect="1" noChangeArrowheads="1" noTextEdit="1"/>
          </p:cNvSpPr>
          <p:nvPr>
            <p:ph type="sldImg"/>
          </p:nvPr>
        </p:nvSpPr>
        <p:spPr>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Delinquencies screen shows the workflow’s "Current Event" and "Next Event". Current Event is actually the last event to have been flagged complete. Next Event is the next one found in </a:t>
            </a:r>
            <a:r>
              <a:rPr lang="en-US" err="1"/>
              <a:t>OrderedEvents</a:t>
            </a:r>
            <a:r>
              <a:rPr lang="en-US"/>
              <a:t>. </a:t>
            </a:r>
          </a:p>
          <a:p>
            <a:pPr eaLnBrk="1" hangingPunct="1"/>
            <a:endParaRPr lang="en-US"/>
          </a:p>
          <a:p>
            <a:pPr eaLnBrk="1" hangingPunct="1"/>
            <a:r>
              <a:rPr lang="en-US"/>
              <a:t>Note: The value for "Current Event" comes from the Previous Event property in the </a:t>
            </a:r>
            <a:r>
              <a:rPr lang="en-US" err="1"/>
              <a:t>OrderedEvents</a:t>
            </a:r>
            <a:r>
              <a:rPr lang="en-US"/>
              <a:t> list. There is no Current Event property in </a:t>
            </a:r>
            <a:r>
              <a:rPr lang="en-US" err="1"/>
              <a:t>OrderedEvents</a:t>
            </a:r>
            <a:r>
              <a:rPr lang="en-US"/>
              <a:t>.</a:t>
            </a:r>
          </a:p>
          <a:p>
            <a:pPr eaLnBrk="1" hangingPunct="1"/>
            <a:endParaRPr lang="en-US"/>
          </a:p>
        </p:txBody>
      </p:sp>
    </p:spTree>
    <p:extLst>
      <p:ext uri="{BB962C8B-B14F-4D97-AF65-F5344CB8AC3E}">
        <p14:creationId xmlns:p14="http://schemas.microsoft.com/office/powerpoint/2010/main" val="1727881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51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B910C1A5-B615-44A7-A9BF-984D41EDFF1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426581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553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9EDFF1D3-BCAA-4572-8CB4-991C15962C9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3867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656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D6FC5472-6296-4554-9DFA-0C780698A6D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Notice that the Workflow engine adds the offset to the trigger basis to calculate the event date. The offset value can be any positive or negative integer. </a:t>
            </a:r>
          </a:p>
          <a:p>
            <a:pPr eaLnBrk="1" hangingPunct="1"/>
            <a:r>
              <a:rPr lang="en-US"/>
              <a:t>A second method (getApprovalDate) in DelinquencyProcessExt also calculates a target date. This method always adds -7 days to the calculated target date. This usually ensures that a given timeout happens immediately. For example, the StdDelinquency workflow calls getApprovalDate() from the timeout branch that goes from the Inception step to the FirstDunningLetter step. This means that there is no delay between the end of inception and the start of sending the first dunning letter.</a:t>
            </a:r>
          </a:p>
          <a:p>
            <a:pPr eaLnBrk="1" hangingPunct="1"/>
            <a:r>
              <a:rPr lang="en-US"/>
              <a:t>Technically, a timeout can use any value for delta or absolute time. However, best practice is to calculate target dates from the trigger bases and offsets defined in the delinquency plan.</a:t>
            </a:r>
          </a:p>
          <a:p>
            <a:pPr eaLnBrk="1" hangingPunct="1"/>
            <a:endParaRPr lang="en-US"/>
          </a:p>
          <a:p>
            <a:pPr eaLnBrk="1" hangingPunct="1"/>
            <a:endParaRPr lang="en-US"/>
          </a:p>
        </p:txBody>
      </p:sp>
    </p:spTree>
    <p:extLst>
      <p:ext uri="{BB962C8B-B14F-4D97-AF65-F5344CB8AC3E}">
        <p14:creationId xmlns:p14="http://schemas.microsoft.com/office/powerpoint/2010/main" val="1154413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758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093DC0AB-4988-481A-97DA-71D2B85D96A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example is part of the StdDelinquency workflow type. </a:t>
            </a:r>
          </a:p>
          <a:p>
            <a:pPr eaLnBrk="1" hangingPunct="1"/>
            <a:r>
              <a:rPr lang="en-US"/>
              <a:t>In the BillingCenter base application, both getTargetDate() and getApprovalDate() return the event date</a:t>
            </a:r>
          </a:p>
        </p:txBody>
      </p:sp>
    </p:spTree>
    <p:extLst>
      <p:ext uri="{BB962C8B-B14F-4D97-AF65-F5344CB8AC3E}">
        <p14:creationId xmlns:p14="http://schemas.microsoft.com/office/powerpoint/2010/main" val="329535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861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01AAB22A-0344-4D53-B36F-D53F1B87705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 grace period is a period of time before an action (such as processing a delinquency) is taken.</a:t>
            </a:r>
          </a:p>
          <a:p>
            <a:pPr eaLnBrk="1" hangingPunct="1"/>
            <a:r>
              <a:rPr lang="en-US"/>
              <a:t>In the example, Grace Period Days is set to 1, and the GracePeriod step will be executed when the target date for the Grace Period event is reached. Unlike other delinquency events, Grace period target date has no offset.</a:t>
            </a:r>
          </a:p>
          <a:p>
            <a:pPr eaLnBrk="1" hangingPunct="1"/>
            <a:r>
              <a:rPr lang="en-US"/>
              <a:t>Note: GracePeriod can be defined by the delinquency plan, but it is only relevant and used in the event target date calculations if the workflow has a step that implements the grace period timeout to delay the call to inception until it is reached. </a:t>
            </a:r>
          </a:p>
        </p:txBody>
      </p:sp>
    </p:spTree>
    <p:extLst>
      <p:ext uri="{BB962C8B-B14F-4D97-AF65-F5344CB8AC3E}">
        <p14:creationId xmlns:p14="http://schemas.microsoft.com/office/powerpoint/2010/main" val="157199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C2B01C4A-1911-44B1-B2B3-9CDA4C99420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inception date isn’t set until the Inception step is reached. If there is a non-zero grace period specified on the delinquency plan and the GracePeriod step is implemented in the workflow, then the inception date occurs after the end of the grace period.</a:t>
            </a:r>
          </a:p>
          <a:p>
            <a:pPr eaLnBrk="1" hangingPunct="1"/>
            <a:r>
              <a:rPr lang="en-US"/>
              <a:t>As with other delinquency events, you must coordinate the Inception workflow step with the Inception delinquency event.</a:t>
            </a:r>
          </a:p>
          <a:p>
            <a:pPr eaLnBrk="1" hangingPunct="1"/>
            <a:r>
              <a:rPr lang="en-US"/>
              <a:t>Note: The "eventDate" variable in the function is used in the entry that is added in the history log for the account. It does not have special significance for delinquency workflow.</a:t>
            </a:r>
          </a:p>
        </p:txBody>
      </p:sp>
    </p:spTree>
    <p:extLst>
      <p:ext uri="{BB962C8B-B14F-4D97-AF65-F5344CB8AC3E}">
        <p14:creationId xmlns:p14="http://schemas.microsoft.com/office/powerpoint/2010/main" val="2831245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065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9375AFBD-5228-46E9-9A13-19AF00F96E88}"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0322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EventHandler plugin has two methods that BillingCenter calls before starting a delinquency process. </a:t>
            </a:r>
          </a:p>
          <a:p>
            <a:r>
              <a:rPr lang="en-US"/>
              <a:t>BillingCenter calls the canStartDelinquencyProcess method to determine whether to start a delinquency. It takes an account or policy period object (that is already past due but does not yet have an active delinquency process) and returns true or false. This method confirms whether to start the delinquency process for the account or policy.</a:t>
            </a:r>
          </a:p>
          <a:p>
            <a:r>
              <a:rPr lang="en-US"/>
              <a:t>Before starting delinquency processing of newly delinquent policies and/or accounts, BillingCenter calls the beforeStartDelinquencyProcessing method. It takes an array of delinquency targets.</a:t>
            </a:r>
          </a:p>
          <a:p>
            <a:endParaRPr lang="en-US"/>
          </a:p>
        </p:txBody>
      </p:sp>
      <p:sp>
        <p:nvSpPr>
          <p:cNvPr id="7168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16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9421AA14-2F2E-4A24-B7B4-C91383BD4F22}"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324020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27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329728D4-8826-479A-AC1D-235434D4A83B}"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2708" name="Rectangle 2"/>
          <p:cNvSpPr>
            <a:spLocks noGrp="1" noRot="1" noChangeAspect="1" noChangeArrowheads="1" noTextEdit="1"/>
          </p:cNvSpPr>
          <p:nvPr>
            <p:ph type="sldImg"/>
          </p:nvPr>
        </p:nvSpPr>
        <p:spPr>
          <a:ln/>
        </p:spPr>
      </p:sp>
      <p:sp>
        <p:nvSpPr>
          <p:cNvPr id="727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a:t>When a delinquency is launched, a target object of type Account or PolicyPeriod must be set to identify the object that has caused the delinquency. This will be held in the field DelinquencyProcess.Target, which is of type DelinquencyTarget. If a delinquency is launched against multiple targets (as can happen when the user clicks the Start Delinquency button), you must establish the array of targets and pass this to the startDelinquency() method.</a:t>
            </a:r>
          </a:p>
          <a:p>
            <a:pPr marL="190500" indent="-190500" eaLnBrk="1" hangingPunct="1"/>
            <a:r>
              <a:rPr lang="en-US"/>
              <a:t>In the single target example, the code: </a:t>
            </a:r>
          </a:p>
          <a:p>
            <a:pPr marL="419100" lvl="1" indent="-190500" eaLnBrk="1" hangingPunct="1"/>
            <a:r>
              <a:rPr lang="en-US"/>
              <a:t>Checks whether a relevant workflow is already in progress for this account</a:t>
            </a:r>
          </a:p>
          <a:p>
            <a:pPr marL="419100" lvl="1" indent="-190500" eaLnBrk="1" hangingPunct="1"/>
            <a:r>
              <a:rPr lang="en-US"/>
              <a:t>If no relevant workflow is in progress, launches the workflow using startDelinquency() method</a:t>
            </a:r>
          </a:p>
          <a:p>
            <a:pPr marL="419100" lvl="1" indent="-190500" eaLnBrk="1" hangingPunct="1"/>
            <a:endParaRPr lang="en-US"/>
          </a:p>
          <a:p>
            <a:pPr marL="419100" lvl="1" indent="-190500" eaLnBrk="1" hangingPunct="1">
              <a:buFontTx/>
              <a:buNone/>
            </a:pPr>
            <a:endParaRPr lang="en-US"/>
          </a:p>
          <a:p>
            <a:pPr marL="190500" indent="-190500" eaLnBrk="1" hangingPunct="1"/>
            <a:endParaRPr lang="en-US"/>
          </a:p>
          <a:p>
            <a:pPr marL="190500" indent="-190500" eaLnBrk="1" hangingPunct="1"/>
            <a:endParaRPr lang="en-US"/>
          </a:p>
        </p:txBody>
      </p:sp>
    </p:spTree>
    <p:extLst>
      <p:ext uri="{BB962C8B-B14F-4D97-AF65-F5344CB8AC3E}">
        <p14:creationId xmlns:p14="http://schemas.microsoft.com/office/powerpoint/2010/main" val="141127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340BDBE4-2B0B-4CD7-B667-1296C001027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Note: Some subtypes of DelProcessWorkflow are not shown in the diagram.</a:t>
            </a:r>
          </a:p>
        </p:txBody>
      </p:sp>
    </p:spTree>
    <p:extLst>
      <p:ext uri="{BB962C8B-B14F-4D97-AF65-F5344CB8AC3E}">
        <p14:creationId xmlns:p14="http://schemas.microsoft.com/office/powerpoint/2010/main" val="7394589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37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E63B4023-FF3F-42FD-ABC3-1397177EF71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manually initiate a delinquency for an account and its policy periods starting from the account Summary screen or the policy Summary screen. Click Start Delinquency, which calls the </a:t>
            </a:r>
            <a:r>
              <a:rPr lang="en-US" err="1"/>
              <a:t>StartDelinquencyProcessPopup</a:t>
            </a:r>
            <a:r>
              <a:rPr lang="en-US"/>
              <a:t>. After you select the targets for delinquency, click the Execute button, which calls the </a:t>
            </a:r>
            <a:r>
              <a:rPr lang="en-US" err="1"/>
              <a:t>performAction</a:t>
            </a:r>
            <a:r>
              <a:rPr lang="en-US"/>
              <a:t> () method to initiate a delinquency process for each of the selected targets.</a:t>
            </a:r>
          </a:p>
          <a:p>
            <a:pPr eaLnBrk="1" hangingPunct="1"/>
            <a:endParaRPr lang="en-US"/>
          </a:p>
          <a:p>
            <a:pPr eaLnBrk="1" hangingPunct="1"/>
            <a:r>
              <a:rPr lang="en-US"/>
              <a:t>In the BillingCenter base application, the Start Delinquency button functionality provides a good example of initiating a delinquency with multiple targets. The code calls the </a:t>
            </a:r>
            <a:r>
              <a:rPr lang="en-US" err="1"/>
              <a:t>startDelinquencies</a:t>
            </a:r>
            <a:r>
              <a:rPr lang="en-US"/>
              <a:t> method, passing it an array of delinquency targets and associated reasons. Recall that each delinquency reason is mapped to a workflow type.</a:t>
            </a:r>
          </a:p>
          <a:p>
            <a:pPr eaLnBrk="1" hangingPunct="1"/>
            <a:endParaRPr lang="en-US"/>
          </a:p>
          <a:p>
            <a:pPr eaLnBrk="1" hangingPunct="1"/>
            <a:endParaRPr lang="en-US"/>
          </a:p>
        </p:txBody>
      </p:sp>
    </p:spTree>
    <p:extLst>
      <p:ext uri="{BB962C8B-B14F-4D97-AF65-F5344CB8AC3E}">
        <p14:creationId xmlns:p14="http://schemas.microsoft.com/office/powerpoint/2010/main" val="1077138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7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C1DB8DEA-266E-4E1E-B733-951BAFE81D6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9071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57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35DAD569-1BFF-4554-AD79-D04C3D3D6923}"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33</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10000"/>
              </a:spcBef>
              <a:spcAft>
                <a:spcPct val="0"/>
              </a:spcAft>
              <a:buClrTx/>
              <a:buSzTx/>
              <a:buFontTx/>
              <a:buNone/>
              <a:tabLst/>
              <a:defRPr/>
            </a:pPr>
            <a:r>
              <a:rPr lang="en-US"/>
              <a:t>In the example, the Perform</a:t>
            </a:r>
            <a:r>
              <a:rPr lang="en-US" baseline="0"/>
              <a:t> Write-Off button uses </a:t>
            </a:r>
            <a:r>
              <a:rPr lang="en-US" err="1"/>
              <a:t>DelinquencyUtil.invokeTrigger</a:t>
            </a:r>
            <a:r>
              <a:rPr lang="en-US"/>
              <a:t>()</a:t>
            </a:r>
            <a:r>
              <a:rPr lang="en-US" baseline="0"/>
              <a:t> to invoke the </a:t>
            </a:r>
            <a:r>
              <a:rPr lang="en-US" baseline="0" err="1"/>
              <a:t>WriteOff</a:t>
            </a:r>
            <a:r>
              <a:rPr lang="en-US" baseline="0"/>
              <a:t> workflow trigger. </a:t>
            </a:r>
            <a:r>
              <a:rPr lang="en-US"/>
              <a:t>The Perform Write-Off button does not exist in the base application and is shown here to demonstrate the use of </a:t>
            </a:r>
            <a:r>
              <a:rPr lang="en-US" err="1"/>
              <a:t>DelinquencyUtil.invokeTrigger</a:t>
            </a:r>
            <a:r>
              <a:rPr lang="en-US"/>
              <a:t>().</a:t>
            </a:r>
          </a:p>
          <a:p>
            <a:pPr eaLnBrk="1" hangingPunct="1"/>
            <a:endParaRPr lang="en-US"/>
          </a:p>
          <a:p>
            <a:pPr eaLnBrk="1" hangingPunct="1"/>
            <a:r>
              <a:rPr lang="en-US"/>
              <a:t>To invoke a trigger from a PCF element, you need to commit the action after the trigger is invoked. Without the commit, the action is never performed. There are two ways you can do this:</a:t>
            </a:r>
          </a:p>
          <a:p>
            <a:pPr lvl="1" eaLnBrk="1" hangingPunct="1">
              <a:buFontTx/>
              <a:buChar char="•"/>
            </a:pPr>
            <a:r>
              <a:rPr lang="en-US"/>
              <a:t>Use the </a:t>
            </a:r>
            <a:r>
              <a:rPr lang="en-US" err="1"/>
              <a:t>invokeTrigger</a:t>
            </a:r>
            <a:r>
              <a:rPr lang="en-US"/>
              <a:t> method on </a:t>
            </a:r>
            <a:r>
              <a:rPr lang="en-US" err="1"/>
              <a:t>DelinquencyUtil</a:t>
            </a:r>
            <a:r>
              <a:rPr lang="en-US"/>
              <a:t>, which executes a commit after the trigger is invoked (see example on the slide)</a:t>
            </a:r>
          </a:p>
          <a:p>
            <a:pPr lvl="1" eaLnBrk="1" hangingPunct="1">
              <a:buFontTx/>
              <a:buChar char="•"/>
            </a:pPr>
            <a:r>
              <a:rPr lang="en-US"/>
              <a:t>Invoke the trigger using &lt;</a:t>
            </a:r>
            <a:r>
              <a:rPr lang="en-US" err="1"/>
              <a:t>ProcessObject</a:t>
            </a:r>
            <a:r>
              <a:rPr lang="en-US"/>
              <a:t>&gt;.</a:t>
            </a:r>
            <a:r>
              <a:rPr lang="en-US" err="1"/>
              <a:t>invokeTrigger</a:t>
            </a:r>
            <a:r>
              <a:rPr lang="en-US"/>
              <a:t>() and then call </a:t>
            </a:r>
            <a:r>
              <a:rPr lang="en-US" err="1"/>
              <a:t>CurrentLocation.commit</a:t>
            </a:r>
            <a:r>
              <a:rPr lang="en-US"/>
              <a:t>() explicitly.</a:t>
            </a:r>
          </a:p>
          <a:p>
            <a:pPr lvl="1" eaLnBrk="1" hangingPunct="1">
              <a:buFontTx/>
              <a:buChar char="•"/>
            </a:pPr>
            <a:endParaRPr lang="en-US"/>
          </a:p>
          <a:p>
            <a:pPr marL="0" lvl="0" indent="-114300" eaLnBrk="1" hangingPunct="1">
              <a:buFontTx/>
              <a:buNone/>
            </a:pPr>
            <a:r>
              <a:rPr lang="en-US"/>
              <a:t>Note:</a:t>
            </a:r>
          </a:p>
        </p:txBody>
      </p:sp>
    </p:spTree>
    <p:extLst>
      <p:ext uri="{BB962C8B-B14F-4D97-AF65-F5344CB8AC3E}">
        <p14:creationId xmlns:p14="http://schemas.microsoft.com/office/powerpoint/2010/main" val="406220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The side provides a detailed look at the delinquency data model. For even more detail, consult the BillingCenter Data Dictionary. </a:t>
            </a:r>
          </a:p>
          <a:p>
            <a:endParaRPr lang="en-US"/>
          </a:p>
        </p:txBody>
      </p:sp>
      <p:sp>
        <p:nvSpPr>
          <p:cNvPr id="7680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68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82A11071-5069-414F-9704-392E940260E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34</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628113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78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E680B1A3-2694-469A-80CC-336B7CA16FC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35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375633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5518EF41-B746-49F7-A509-290F6118A95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0500" indent="-190500" eaLnBrk="1" hangingPunct="1"/>
            <a:r>
              <a:rPr lang="en-US" b="1"/>
              <a:t>Answers</a:t>
            </a:r>
          </a:p>
          <a:p>
            <a:pPr marL="190500" indent="-190500" eaLnBrk="1" hangingPunct="1">
              <a:buFontTx/>
              <a:buAutoNum type="arabicPeriod"/>
            </a:pPr>
            <a:r>
              <a:rPr lang="en-US"/>
              <a:t>Delinquency events allow a BillingCenter user to track the progress of the delinquency workflow. An event is a business-level description of what’s happening in the workflow.</a:t>
            </a:r>
          </a:p>
          <a:p>
            <a:pPr marL="190500" indent="-190500" eaLnBrk="1" hangingPunct="1">
              <a:buFontTx/>
              <a:buAutoNum type="arabicPeriod"/>
            </a:pPr>
            <a:r>
              <a:rPr lang="en-US"/>
              <a:t>In the timeout branch that precedes the SecondDunningLetter step.</a:t>
            </a:r>
          </a:p>
          <a:p>
            <a:pPr marL="190500" indent="-190500" eaLnBrk="1" hangingPunct="1">
              <a:buFontTx/>
              <a:buAutoNum type="arabicPeriod"/>
            </a:pPr>
            <a:r>
              <a:rPr lang="en-US"/>
              <a:t>When the Inception step is reached (and the inception() function is executed).</a:t>
            </a:r>
          </a:p>
          <a:p>
            <a:pPr marL="190500" indent="-190500" eaLnBrk="1" hangingPunct="1">
              <a:buFontTx/>
              <a:buAutoNum type="arabicPeriod"/>
            </a:pPr>
            <a:r>
              <a:rPr lang="en-US"/>
              <a:t>Call DelinquencyUtil.InvokeTrigger("ExitDelinquency"), which performs a commit after it invokes the workflow trigger.</a:t>
            </a:r>
          </a:p>
          <a:p>
            <a:pPr marL="190500" indent="-190500" eaLnBrk="1" hangingPunct="1">
              <a:buFontTx/>
              <a:buAutoNum type="arabicPeriod"/>
            </a:pPr>
            <a:r>
              <a:rPr lang="en-US"/>
              <a:t>It provides the "Current Event" and "Next Event" values for the Delinquencies screen, and it determines the display sequence of delinquency events at the bottom of that screen.</a:t>
            </a:r>
          </a:p>
          <a:p>
            <a:pPr marL="190500" indent="-190500" eaLnBrk="1" hangingPunct="1">
              <a:buFontTx/>
              <a:buAutoNum type="arabicPeriod"/>
            </a:pPr>
            <a:endParaRPr lang="en-US"/>
          </a:p>
        </p:txBody>
      </p:sp>
    </p:spTree>
    <p:extLst>
      <p:ext uri="{BB962C8B-B14F-4D97-AF65-F5344CB8AC3E}">
        <p14:creationId xmlns:p14="http://schemas.microsoft.com/office/powerpoint/2010/main" val="4069695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pyright"/>
          <p:cNvSpPr>
            <a:spLocks noGrp="1" noChangeArrowheads="1"/>
          </p:cNvSpPr>
          <p:nvPr>
            <p:ph type="sldNum" sz="quarter" idx="5"/>
          </p:nvPr>
        </p:nvSpPr>
        <p:spPr/>
        <p:txBody>
          <a:body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r>
              <a:rPr kumimoji="0" lang="en-US" altLang="en-US" sz="1200" b="0" i="0" u="none" strike="noStrike" kern="1200" cap="none" spc="0" normalizeH="0" baseline="0" noProof="0" err="1">
                <a:ln>
                  <a:noFill/>
                </a:ln>
                <a:solidFill>
                  <a:srgbClr val="000000"/>
                </a:solidFill>
                <a:effectLst/>
                <a:uLnTx/>
                <a:uFillTx/>
                <a:latin typeface="Arial" charset="0"/>
                <a:ea typeface="+mn-ea"/>
                <a:cs typeface="+mn-cs"/>
              </a:rPr>
              <a:t>ConfiguringDelinquency</a:t>
            </a: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Workflow - </a:t>
            </a:r>
            <a:fld id="{211C349A-83C9-44D0-A356-DBEB3FC715FC}"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42</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0355" name="SectionName"/>
          <p:cNvSpPr>
            <a:spLocks noGrp="1" noChangeArrowheads="1"/>
          </p:cNvSpPr>
          <p:nvPr>
            <p:ph type="hdr" sz="quarter"/>
          </p:nvPr>
        </p:nvSpPr>
        <p:spPr/>
        <p:txBody>
          <a:body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0356" name="Rectangle 2"/>
          <p:cNvSpPr>
            <a:spLocks noGrp="1" noRot="1" noChangeAspect="1" noChangeArrowheads="1" noTextEdit="1"/>
          </p:cNvSpPr>
          <p:nvPr>
            <p:ph type="sldImg"/>
          </p:nvPr>
        </p:nvSpPr>
        <p:spPr>
          <a:ln/>
        </p:spPr>
      </p:sp>
      <p:sp>
        <p:nvSpPr>
          <p:cNvPr id="1003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3296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C0440E98-433E-4447-A1A6-4D959FD79C2A}"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5</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event is a business-level description of what is happening in the workflow. Because the user doesn’t need to know every step that the workflow is executing, the Delinquencies screen lists the events for a delinquency (not the workflow steps) and completion date and status of each delinquency event. </a:t>
            </a:r>
          </a:p>
          <a:p>
            <a:pPr eaLnBrk="1" hangingPunct="1"/>
            <a:r>
              <a:rPr lang="en-US"/>
              <a:t>Delinquency events are not natively part of workflow—they are specific to BillingCenter delinquency workflows.</a:t>
            </a:r>
          </a:p>
          <a:p>
            <a:pPr eaLnBrk="1" hangingPunct="1"/>
            <a:endParaRPr lang="en-US"/>
          </a:p>
        </p:txBody>
      </p:sp>
    </p:spTree>
    <p:extLst>
      <p:ext uri="{BB962C8B-B14F-4D97-AF65-F5344CB8AC3E}">
        <p14:creationId xmlns:p14="http://schemas.microsoft.com/office/powerpoint/2010/main" val="1539729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CF85A38C-3434-425C-AF4F-2C37C5A6DC47}"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6</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Delinquency events provide visual feedback to the BillingCenter representative on the status of the delinquency for an account or policy period. In the example, the FirstDunningLetter step executes two delinquency events: Dunning Letter 1 and Late Fee. In the StdDelinquency workflow, FirstDunningLetter is the only step that executes more than one delinquency event.</a:t>
            </a:r>
          </a:p>
          <a:p>
            <a:pPr eaLnBrk="1" hangingPunct="1"/>
            <a:r>
              <a:rPr lang="en-US"/>
              <a:t>Any workflow step can execute one or more delinquency events or no delinquency events. The only relationship between a workflow step and a delinquency event is established using Gosu, which you as the configurator control. </a:t>
            </a:r>
          </a:p>
        </p:txBody>
      </p:sp>
    </p:spTree>
    <p:extLst>
      <p:ext uri="{BB962C8B-B14F-4D97-AF65-F5344CB8AC3E}">
        <p14:creationId xmlns:p14="http://schemas.microsoft.com/office/powerpoint/2010/main" val="32858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9155"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9FDE6D60-FD15-4A7B-8030-5F53D40D9355}"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7</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example shows the delinquency reason, workflow type, and delinquency events defined in the Standard Delinquency Plan. The Failure to Report delinquency reason has no associated delinquency events, whereas the Past Due reason has several. Each reason has a different workflow type.</a:t>
            </a:r>
          </a:p>
        </p:txBody>
      </p:sp>
    </p:spTree>
    <p:extLst>
      <p:ext uri="{BB962C8B-B14F-4D97-AF65-F5344CB8AC3E}">
        <p14:creationId xmlns:p14="http://schemas.microsoft.com/office/powerpoint/2010/main" val="3664315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0179"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DDB663CA-52AB-4FC3-B99C-72CC250FE844}"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When an item on a policy period is past due, the delinquency plan on the policy period (if specified) takes precedence over the delinquency plan specified for the account.</a:t>
            </a:r>
          </a:p>
          <a:p>
            <a:pPr eaLnBrk="1" hangingPunct="1"/>
            <a:endParaRPr lang="en-US"/>
          </a:p>
        </p:txBody>
      </p:sp>
    </p:spTree>
    <p:extLst>
      <p:ext uri="{BB962C8B-B14F-4D97-AF65-F5344CB8AC3E}">
        <p14:creationId xmlns:p14="http://schemas.microsoft.com/office/powerpoint/2010/main" val="318637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1203"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53D7B095-328A-4A1B-888F-314F5DD92090}"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In the base configuration, the DelinquencyReason typelist defines a set of reasons for why the delinquency process started in. Guidewire provides a base configuration workflow for many of the base configuration delinquency reasons.</a:t>
            </a:r>
          </a:p>
          <a:p>
            <a:pPr eaLnBrk="1" hangingPunct="1"/>
            <a:endParaRPr lang="en-US"/>
          </a:p>
          <a:p>
            <a:pPr eaLnBrk="1" hangingPunct="1"/>
            <a:r>
              <a:rPr lang="en-US"/>
              <a:t>The example code checks</a:t>
            </a:r>
            <a:r>
              <a:rPr lang="en-US" baseline="0"/>
              <a:t> to see if the account has any active past due delinquency process. If not, it starts a past due delinquency.</a:t>
            </a:r>
            <a:endParaRPr lang="en-US"/>
          </a:p>
        </p:txBody>
      </p:sp>
    </p:spTree>
    <p:extLst>
      <p:ext uri="{BB962C8B-B14F-4D97-AF65-F5344CB8AC3E}">
        <p14:creationId xmlns:p14="http://schemas.microsoft.com/office/powerpoint/2010/main" val="245423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27"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Configuring Delinquency Workflow - </a:t>
            </a:r>
            <a:fld id="{CDDCA487-A3F3-45DD-A245-3B668BDD334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10</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The FirstDunningLetter workflow step in the StdDelinquency workflow contains the Gosu code in the Enter script to perform two events (send dunning letter and charge late fee) and to flag each event as completed. The completion of these two events signals that the workflow is ready to move to the next step. </a:t>
            </a:r>
          </a:p>
          <a:p>
            <a:pPr eaLnBrk="1" hangingPunct="1"/>
            <a:r>
              <a:rPr lang="en-US"/>
              <a:t>Note that tasks involved in carrying out a given delinquency event could involve multiple workflow steps, for example sending, approving, and cancelling the Dunning Letter. The user is simply informed when the workflow has completed a specific delinquency event.</a:t>
            </a:r>
          </a:p>
          <a:p>
            <a:pPr eaLnBrk="1" hangingPunct="1"/>
            <a:endParaRPr lang="en-US"/>
          </a:p>
        </p:txBody>
      </p:sp>
    </p:spTree>
    <p:extLst>
      <p:ext uri="{BB962C8B-B14F-4D97-AF65-F5344CB8AC3E}">
        <p14:creationId xmlns:p14="http://schemas.microsoft.com/office/powerpoint/2010/main" val="3010011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9378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123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121148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Tree>
    <p:extLst>
      <p:ext uri="{BB962C8B-B14F-4D97-AF65-F5344CB8AC3E}">
        <p14:creationId xmlns:p14="http://schemas.microsoft.com/office/powerpoint/2010/main" val="32274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0751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7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14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905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7081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340022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1354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8643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22375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389704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615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749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41819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571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165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a:t>Client/Partner Logo Here</a:t>
            </a:r>
          </a:p>
        </p:txBody>
      </p:sp>
    </p:spTree>
    <p:extLst>
      <p:ext uri="{BB962C8B-B14F-4D97-AF65-F5344CB8AC3E}">
        <p14:creationId xmlns:p14="http://schemas.microsoft.com/office/powerpoint/2010/main" val="2718668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5045417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01556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4405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9372436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nchor="t"/>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662067011"/>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0901481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8183720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279255835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4796058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958263"/>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56833617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7186949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3861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586712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115596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114489748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nchor="t"/>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75880603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209098924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8096382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3288486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2107651323"/>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330244446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58497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211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622142194"/>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62372074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3313641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8533654"/>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219846216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10570275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4075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1364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43933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2399723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image" Target="../media/image18.png"/><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image" Target="../media/image17.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theme" Target="../theme/theme3.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image" Target="../media/image18.png"/><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51A205F-2ED8-44D7-8862-333F943005AB}"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383027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17"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2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029" name="PageNumberBox"/>
          <p:cNvSpPr txBox="1">
            <a:spLocks noChangeArrowheads="1"/>
          </p:cNvSpPr>
          <p:nvPr/>
        </p:nvSpPr>
        <p:spPr bwMode="auto">
          <a:xfrm>
            <a:off x="4327526" y="4888707"/>
            <a:ext cx="519113" cy="170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350"/>
              </a:lnSpc>
              <a:spcBef>
                <a:spcPts val="450"/>
              </a:spcBef>
              <a:buFont typeface="Wingdings" pitchFamily="2" charset="2"/>
              <a:buNone/>
              <a:defRPr/>
            </a:pPr>
            <a:fld id="{31ECE251-741F-4F82-B018-2F4557BA370E}" type="slidenum">
              <a:rPr lang="en-US" sz="900" smtClean="0">
                <a:solidFill>
                  <a:srgbClr val="B2B2B2"/>
                </a:solidFill>
                <a:latin typeface="Calibri" pitchFamily="34" charset="0"/>
                <a:ea typeface="Calibri" pitchFamily="34" charset="0"/>
                <a:cs typeface="Calibri" pitchFamily="34" charset="0"/>
              </a:rPr>
              <a:pP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901617" y="4927997"/>
            <a:ext cx="2306722" cy="6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450"/>
              </a:spcBef>
              <a:buClr>
                <a:schemeClr val="tx2"/>
              </a:buClr>
              <a:buFont typeface="Arial" charset="0"/>
              <a:buNone/>
              <a:defRPr/>
            </a:pPr>
            <a:r>
              <a:rPr lang="en-US" sz="450">
                <a:solidFill>
                  <a:srgbClr val="B2B2B2"/>
                </a:solidFill>
              </a:rPr>
              <a:t>© Guidewire Software, Inc. All rights reserved. Do not distribute without permission.</a:t>
            </a:r>
          </a:p>
        </p:txBody>
      </p:sp>
    </p:spTree>
    <p:extLst>
      <p:ext uri="{BB962C8B-B14F-4D97-AF65-F5344CB8AC3E}">
        <p14:creationId xmlns:p14="http://schemas.microsoft.com/office/powerpoint/2010/main" val="86483182"/>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ransition/>
  <p:txStyles>
    <p:titleStyle>
      <a:lvl1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b="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0736C5C6-876E-441B-BA75-2F4EB96B30FA}"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1200366239"/>
      </p:ext>
    </p:extLst>
  </p:cSld>
  <p:clrMap bg1="dk2" tx1="lt1" bg2="dk1"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5.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5.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5.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45.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45.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45.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45.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45.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45.xml"/><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45.xml"/><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8.xml"/><Relationship Id="rId1" Type="http://schemas.openxmlformats.org/officeDocument/2006/relationships/slideLayout" Target="../slideLayouts/slideLayout45.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4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45.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47.xml"/><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561267"/>
            <a:ext cx="8348837" cy="1107996"/>
          </a:xfrm>
        </p:spPr>
        <p:txBody>
          <a:bodyPr/>
          <a:lstStyle/>
          <a:p>
            <a:r>
              <a:rPr lang="en-US"/>
              <a:t>Configuring Delinquency Workflow</a:t>
            </a:r>
          </a:p>
        </p:txBody>
      </p:sp>
      <p:sp>
        <p:nvSpPr>
          <p:cNvPr id="5" name="Text Placeholder 4"/>
          <p:cNvSpPr>
            <a:spLocks noGrp="1"/>
          </p:cNvSpPr>
          <p:nvPr>
            <p:ph type="body" sz="quarter" idx="13"/>
          </p:nvPr>
        </p:nvSpPr>
        <p:spPr/>
        <p:txBody>
          <a:bodyPr/>
          <a:lstStyle/>
          <a:p>
            <a:r>
              <a:rPr lang="en-US"/>
              <a:t>Editable List View</a:t>
            </a:r>
          </a:p>
        </p:txBody>
      </p:sp>
      <p:sp>
        <p:nvSpPr>
          <p:cNvPr id="6" name="Footer Placeholder 5"/>
          <p:cNvSpPr>
            <a:spLocks noGrp="1"/>
          </p:cNvSpPr>
          <p:nvPr>
            <p:ph type="ftr" sz="quarter" idx="3"/>
          </p:nvPr>
        </p:nvSpPr>
        <p:spPr/>
        <p:txBody>
          <a:bodyPr/>
          <a:lstStyle/>
          <a:p>
            <a:r>
              <a:rPr lang="en-US"/>
              <a:t>© 2020 Cognizant</a:t>
            </a:r>
          </a:p>
        </p:txBody>
      </p:sp>
    </p:spTree>
    <p:extLst>
      <p:ext uri="{BB962C8B-B14F-4D97-AF65-F5344CB8AC3E}">
        <p14:creationId xmlns:p14="http://schemas.microsoft.com/office/powerpoint/2010/main" val="369427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32584" y="3087834"/>
            <a:ext cx="4742525" cy="1313558"/>
          </a:xfrm>
          <a:prstGeom prst="rect">
            <a:avLst/>
          </a:prstGeom>
        </p:spPr>
      </p:pic>
      <p:sp>
        <p:nvSpPr>
          <p:cNvPr id="13315" name="Rectangle 2"/>
          <p:cNvSpPr>
            <a:spLocks noGrp="1" noChangeArrowheads="1"/>
          </p:cNvSpPr>
          <p:nvPr>
            <p:ph type="title"/>
          </p:nvPr>
        </p:nvSpPr>
        <p:spPr/>
        <p:txBody>
          <a:bodyPr/>
          <a:lstStyle/>
          <a:p>
            <a:pPr eaLnBrk="1" hangingPunct="1"/>
            <a:r>
              <a:rPr lang="en-US"/>
              <a:t>Flagging delinquency events</a:t>
            </a:r>
          </a:p>
        </p:txBody>
      </p:sp>
      <p:sp>
        <p:nvSpPr>
          <p:cNvPr id="13316" name="Rectangle 3"/>
          <p:cNvSpPr>
            <a:spLocks noGrp="1" noChangeArrowheads="1"/>
          </p:cNvSpPr>
          <p:nvPr>
            <p:ph idx="1"/>
          </p:nvPr>
        </p:nvSpPr>
        <p:spPr/>
        <p:txBody>
          <a:bodyPr/>
          <a:lstStyle/>
          <a:p>
            <a:pPr marL="342900" indent="-342900">
              <a:buFont typeface="Arial" charset="0"/>
              <a:buChar char="•"/>
            </a:pPr>
            <a:r>
              <a:rPr lang="en-US"/>
              <a:t>After any logic for delinquency event is executed …</a:t>
            </a:r>
          </a:p>
          <a:p>
            <a:pPr marL="342900" indent="-342900">
              <a:buFont typeface="Arial" charset="0"/>
              <a:buChar char="•"/>
            </a:pPr>
            <a:r>
              <a:rPr lang="en-US"/>
              <a:t>… code in workflow step calls method to flag delinquency event as completed</a:t>
            </a:r>
          </a:p>
          <a:p>
            <a:pPr marL="342900" indent="-342900">
              <a:buFont typeface="Arial" charset="0"/>
              <a:buChar char="•"/>
            </a:pPr>
            <a:endParaRPr lang="en-US"/>
          </a:p>
          <a:p>
            <a:pPr marL="614363" lvl="1" indent="-314325">
              <a:buNone/>
            </a:pPr>
            <a:endParaRPr lang="en-US"/>
          </a:p>
        </p:txBody>
      </p:sp>
      <p:pic>
        <p:nvPicPr>
          <p:cNvPr id="1331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369" y="1743075"/>
            <a:ext cx="1385888" cy="206216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13318" name="Line 8"/>
          <p:cNvSpPr>
            <a:spLocks noChangeShapeType="1"/>
          </p:cNvSpPr>
          <p:nvPr/>
        </p:nvSpPr>
        <p:spPr bwMode="auto">
          <a:xfrm flipH="1">
            <a:off x="3193257" y="3007519"/>
            <a:ext cx="353615" cy="835819"/>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319" name="Line 10"/>
          <p:cNvSpPr>
            <a:spLocks noChangeShapeType="1"/>
          </p:cNvSpPr>
          <p:nvPr/>
        </p:nvSpPr>
        <p:spPr bwMode="auto">
          <a:xfrm>
            <a:off x="3178969" y="3786188"/>
            <a:ext cx="353615" cy="714375"/>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320" name="AutoShape 11"/>
          <p:cNvSpPr>
            <a:spLocks noChangeArrowheads="1"/>
          </p:cNvSpPr>
          <p:nvPr/>
        </p:nvSpPr>
        <p:spPr bwMode="auto">
          <a:xfrm>
            <a:off x="4579145" y="3652379"/>
            <a:ext cx="3057525"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3321" name="AutoShape 16"/>
          <p:cNvSpPr>
            <a:spLocks noChangeArrowheads="1"/>
          </p:cNvSpPr>
          <p:nvPr/>
        </p:nvSpPr>
        <p:spPr bwMode="auto">
          <a:xfrm>
            <a:off x="4664869" y="4043362"/>
            <a:ext cx="2764631" cy="52863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6331292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90487"/>
            <a:ext cx="8318500" cy="454819"/>
          </a:xfrm>
        </p:spPr>
        <p:txBody>
          <a:bodyPr/>
          <a:lstStyle/>
          <a:p>
            <a:pPr eaLnBrk="1" hangingPunct="1"/>
            <a:r>
              <a:rPr lang="en-US"/>
              <a:t>APIs for delinquency workflow</a:t>
            </a:r>
          </a:p>
        </p:txBody>
      </p:sp>
      <p:sp>
        <p:nvSpPr>
          <p:cNvPr id="14339" name="Rectangle 3"/>
          <p:cNvSpPr>
            <a:spLocks noGrp="1" noChangeArrowheads="1"/>
          </p:cNvSpPr>
          <p:nvPr>
            <p:ph idx="1"/>
          </p:nvPr>
        </p:nvSpPr>
        <p:spPr>
          <a:xfrm>
            <a:off x="495300" y="545306"/>
            <a:ext cx="8318500" cy="4114800"/>
          </a:xfrm>
        </p:spPr>
        <p:txBody>
          <a:bodyPr/>
          <a:lstStyle/>
          <a:p>
            <a:pPr>
              <a:buFont typeface="Arial" charset="0"/>
              <a:buChar char="•"/>
            </a:pPr>
            <a:r>
              <a:rPr lang="en-US" b="1" err="1">
                <a:latin typeface="Courier New" pitchFamily="49" charset="0"/>
                <a:cs typeface="Courier New" pitchFamily="49" charset="0"/>
              </a:rPr>
              <a:t>DelinquencyProcessExt</a:t>
            </a:r>
            <a:r>
              <a:rPr lang="en-US" b="1"/>
              <a:t> </a:t>
            </a:r>
            <a:r>
              <a:rPr lang="en-US"/>
              <a:t>defines the APIs</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r>
              <a:rPr lang="en-US"/>
              <a:t>Functions include:</a:t>
            </a:r>
          </a:p>
          <a:p>
            <a:pPr lvl="1"/>
            <a:endParaRPr lang="en-US"/>
          </a:p>
        </p:txBody>
      </p:sp>
      <p:sp>
        <p:nvSpPr>
          <p:cNvPr id="14340" name="Rectangle 4"/>
          <p:cNvSpPr>
            <a:spLocks noChangeArrowheads="1"/>
          </p:cNvSpPr>
          <p:nvPr/>
        </p:nvSpPr>
        <p:spPr bwMode="auto">
          <a:xfrm>
            <a:off x="1467961" y="2381844"/>
            <a:ext cx="3276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onInception</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sendDunningLetterFromTarget</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cancelTarget</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addCancellationActivity</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resetStagingDelinquencyPlanIfPossible</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rescindOrReinstateTarget</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exitDelinquency</a:t>
            </a:r>
            <a:r>
              <a:rPr lang="en-US" sz="1350" b="1">
                <a:solidFill>
                  <a:srgbClr val="000000"/>
                </a:solidFill>
                <a:latin typeface="Courier New" pitchFamily="49" charset="0"/>
                <a:cs typeface="Courier New" pitchFamily="49" charset="0"/>
              </a:rPr>
              <a:t>()</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err="1">
                <a:solidFill>
                  <a:srgbClr val="000000"/>
                </a:solidFill>
                <a:latin typeface="Courier New" pitchFamily="49" charset="0"/>
                <a:cs typeface="Courier New" pitchFamily="49" charset="0"/>
              </a:rPr>
              <a:t>onChargesPaid</a:t>
            </a:r>
            <a:r>
              <a:rPr lang="en-US" sz="1350" b="1">
                <a:solidFill>
                  <a:srgbClr val="000000"/>
                </a:solidFill>
                <a:latin typeface="Courier New" pitchFamily="49" charset="0"/>
                <a:cs typeface="Courier New" pitchFamily="49" charset="0"/>
              </a:rPr>
              <a:t>()</a:t>
            </a:r>
          </a:p>
        </p:txBody>
      </p:sp>
      <p:sp>
        <p:nvSpPr>
          <p:cNvPr id="14341" name="Rectangle 5"/>
          <p:cNvSpPr>
            <a:spLocks noChangeArrowheads="1"/>
          </p:cNvSpPr>
          <p:nvPr/>
        </p:nvSpPr>
        <p:spPr bwMode="auto">
          <a:xfrm>
            <a:off x="5248036" y="2390543"/>
            <a:ext cx="3062288" cy="2456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pushForwardHeldEvents()</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flagEventCompleted()</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getApprovalDate()</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createApprovalActivity()</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createAssignCAActivity()</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getTargetDate()</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AssignCAActivity()</a:t>
            </a:r>
          </a:p>
          <a:p>
            <a:pPr marL="214313" indent="-214313" defTabSz="685800" eaLnBrk="0" fontAlgn="base" hangingPunct="0">
              <a:lnSpc>
                <a:spcPct val="90000"/>
              </a:lnSpc>
              <a:spcBef>
                <a:spcPct val="40000"/>
              </a:spcBef>
              <a:spcAft>
                <a:spcPct val="0"/>
              </a:spcAft>
              <a:buClr>
                <a:srgbClr val="04628C"/>
              </a:buClr>
              <a:buSzPct val="100000"/>
              <a:buFont typeface="Arial" charset="0"/>
              <a:buChar char="−"/>
            </a:pPr>
            <a:r>
              <a:rPr lang="en-US" sz="1350" b="1">
                <a:solidFill>
                  <a:srgbClr val="000000"/>
                </a:solidFill>
                <a:latin typeface="Courier New" pitchFamily="49" charset="0"/>
                <a:cs typeface="Courier New" pitchFamily="49" charset="0"/>
              </a:rPr>
              <a:t>cancelTomorrow()</a:t>
            </a:r>
          </a:p>
        </p:txBody>
      </p:sp>
      <p:pic>
        <p:nvPicPr>
          <p:cNvPr id="2" name="Picture 1"/>
          <p:cNvPicPr>
            <a:picLocks noChangeAspect="1"/>
          </p:cNvPicPr>
          <p:nvPr/>
        </p:nvPicPr>
        <p:blipFill>
          <a:blip r:embed="rId3"/>
          <a:stretch>
            <a:fillRect/>
          </a:stretch>
        </p:blipFill>
        <p:spPr>
          <a:xfrm>
            <a:off x="678939" y="845311"/>
            <a:ext cx="5574665" cy="1179432"/>
          </a:xfrm>
          <a:prstGeom prst="rect">
            <a:avLst/>
          </a:prstGeom>
        </p:spPr>
      </p:pic>
    </p:spTree>
    <p:extLst>
      <p:ext uri="{BB962C8B-B14F-4D97-AF65-F5344CB8AC3E}">
        <p14:creationId xmlns:p14="http://schemas.microsoft.com/office/powerpoint/2010/main" val="35815295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Lesson outline</a:t>
            </a:r>
          </a:p>
        </p:txBody>
      </p:sp>
      <p:sp>
        <p:nvSpPr>
          <p:cNvPr id="15363"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Overview</a:t>
            </a:r>
          </a:p>
          <a:p>
            <a:pPr>
              <a:lnSpc>
                <a:spcPct val="150000"/>
              </a:lnSpc>
              <a:buFont typeface="Arial" charset="0"/>
              <a:buChar char="•"/>
            </a:pPr>
            <a:r>
              <a:rPr lang="en-US" sz="2100"/>
              <a:t>Delinquency plan</a:t>
            </a:r>
          </a:p>
          <a:p>
            <a:pPr>
              <a:lnSpc>
                <a:spcPct val="150000"/>
              </a:lnSpc>
              <a:buFont typeface="Arial" charset="0"/>
              <a:buChar char="•"/>
            </a:pPr>
            <a:r>
              <a:rPr lang="en-US" sz="2100">
                <a:solidFill>
                  <a:srgbClr val="C0C0C0"/>
                </a:solidFill>
              </a:rPr>
              <a:t>Target dates</a:t>
            </a:r>
          </a:p>
          <a:p>
            <a:pPr>
              <a:lnSpc>
                <a:spcPct val="150000"/>
              </a:lnSpc>
              <a:buFont typeface="Arial" charset="0"/>
              <a:buChar char="•"/>
            </a:pPr>
            <a:r>
              <a:rPr lang="en-US" sz="2100">
                <a:solidFill>
                  <a:srgbClr val="C0C0C0"/>
                </a:solidFill>
              </a:rPr>
              <a:t>Initiating and exiting delinquency workflow</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37090297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General tab of delinquency plan</a:t>
            </a:r>
          </a:p>
        </p:txBody>
      </p:sp>
      <p:sp>
        <p:nvSpPr>
          <p:cNvPr id="16388" name="Rectangle 3"/>
          <p:cNvSpPr>
            <a:spLocks noGrp="1" noChangeArrowheads="1"/>
          </p:cNvSpPr>
          <p:nvPr>
            <p:ph idx="1"/>
          </p:nvPr>
        </p:nvSpPr>
        <p:spPr/>
        <p:txBody>
          <a:bodyPr/>
          <a:lstStyle/>
          <a:p>
            <a:pPr>
              <a:buFont typeface="Arial" charset="0"/>
              <a:buChar char="•"/>
            </a:pPr>
            <a:r>
              <a:rPr lang="en-US"/>
              <a:t>Information on the </a:t>
            </a:r>
            <a:r>
              <a:rPr lang="en-US" b="1">
                <a:latin typeface="Courier New" pitchFamily="49" charset="0"/>
                <a:cs typeface="Courier New" pitchFamily="49" charset="0"/>
              </a:rPr>
              <a:t>General</a:t>
            </a:r>
            <a:r>
              <a:rPr lang="en-US"/>
              <a:t> tab applies to all delinquency workflows associated with the plan</a:t>
            </a:r>
          </a:p>
        </p:txBody>
      </p:sp>
      <p:grpSp>
        <p:nvGrpSpPr>
          <p:cNvPr id="16389" name="Group 5"/>
          <p:cNvGrpSpPr>
            <a:grpSpLocks/>
          </p:cNvGrpSpPr>
          <p:nvPr/>
        </p:nvGrpSpPr>
        <p:grpSpPr bwMode="auto">
          <a:xfrm>
            <a:off x="6931819" y="96676"/>
            <a:ext cx="883444" cy="604100"/>
            <a:chOff x="1769" y="1965"/>
            <a:chExt cx="925" cy="632"/>
          </a:xfrm>
        </p:grpSpPr>
        <p:grpSp>
          <p:nvGrpSpPr>
            <p:cNvPr id="16390" name="Group 6"/>
            <p:cNvGrpSpPr>
              <a:grpSpLocks/>
            </p:cNvGrpSpPr>
            <p:nvPr/>
          </p:nvGrpSpPr>
          <p:grpSpPr bwMode="auto">
            <a:xfrm>
              <a:off x="2072" y="2010"/>
              <a:ext cx="622" cy="579"/>
              <a:chOff x="712" y="2265"/>
              <a:chExt cx="1153" cy="1072"/>
            </a:xfrm>
          </p:grpSpPr>
          <p:sp>
            <p:nvSpPr>
              <p:cNvPr id="16392" name="Oval 7"/>
              <p:cNvSpPr>
                <a:spLocks noChangeArrowheads="1"/>
              </p:cNvSpPr>
              <p:nvPr/>
            </p:nvSpPr>
            <p:spPr bwMode="auto">
              <a:xfrm>
                <a:off x="712" y="2609"/>
                <a:ext cx="889" cy="628"/>
              </a:xfrm>
              <a:prstGeom prst="ellipse">
                <a:avLst/>
              </a:prstGeom>
              <a:solidFill>
                <a:schemeClr val="bg1"/>
              </a:solidFill>
              <a:ln w="12700" algn="ctr">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93" name="AutoShape 8"/>
              <p:cNvSpPr>
                <a:spLocks noChangeArrowheads="1"/>
              </p:cNvSpPr>
              <p:nvPr/>
            </p:nvSpPr>
            <p:spPr bwMode="auto">
              <a:xfrm rot="2099521">
                <a:off x="1317" y="2265"/>
                <a:ext cx="237" cy="590"/>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6394" name="Group 9"/>
              <p:cNvGrpSpPr>
                <a:grpSpLocks/>
              </p:cNvGrpSpPr>
              <p:nvPr/>
            </p:nvGrpSpPr>
            <p:grpSpPr bwMode="auto">
              <a:xfrm rot="2037667">
                <a:off x="1598" y="3032"/>
                <a:ext cx="267" cy="305"/>
                <a:chOff x="1830" y="2215"/>
                <a:chExt cx="267" cy="305"/>
              </a:xfrm>
            </p:grpSpPr>
            <p:sp>
              <p:nvSpPr>
                <p:cNvPr id="16396" name="Line 10"/>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97" name="Line 11"/>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98" name="Line 12"/>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399" name="Line 13"/>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6400" name="Line 14"/>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6395" name="Freeform 15"/>
              <p:cNvSpPr>
                <a:spLocks/>
              </p:cNvSpPr>
              <p:nvPr/>
            </p:nvSpPr>
            <p:spPr bwMode="auto">
              <a:xfrm>
                <a:off x="1474" y="2547"/>
                <a:ext cx="344" cy="447"/>
              </a:xfrm>
              <a:custGeom>
                <a:avLst/>
                <a:gdLst>
                  <a:gd name="T0" fmla="*/ 0 w 443"/>
                  <a:gd name="T1" fmla="*/ 8 h 1023"/>
                  <a:gd name="T2" fmla="*/ 2 w 443"/>
                  <a:gd name="T3" fmla="*/ 3 h 1023"/>
                  <a:gd name="T4" fmla="*/ 2 w 443"/>
                  <a:gd name="T5" fmla="*/ 3 h 1023"/>
                  <a:gd name="T6" fmla="*/ 3 w 443"/>
                  <a:gd name="T7" fmla="*/ 3 h 1023"/>
                  <a:gd name="T8" fmla="*/ 4 w 443"/>
                  <a:gd name="T9" fmla="*/ 8 h 1023"/>
                  <a:gd name="T10" fmla="*/ 4 w 443"/>
                  <a:gd name="T11" fmla="*/ 17 h 1023"/>
                  <a:gd name="T12" fmla="*/ 4 w 443"/>
                  <a:gd name="T13" fmla="*/ 25 h 1023"/>
                  <a:gd name="T14" fmla="*/ 4 w 443"/>
                  <a:gd name="T15" fmla="*/ 35 h 1023"/>
                  <a:gd name="T16" fmla="*/ 3 w 443"/>
                  <a:gd name="T17" fmla="*/ 44 h 1023"/>
                  <a:gd name="T18" fmla="*/ 3 w 443"/>
                  <a:gd name="T19" fmla="*/ 52 h 1023"/>
                  <a:gd name="T20" fmla="*/ 3 w 443"/>
                  <a:gd name="T21" fmla="*/ 5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6391" name="AutoShape 16"/>
            <p:cNvSpPr>
              <a:spLocks noChangeArrowheads="1"/>
            </p:cNvSpPr>
            <p:nvPr/>
          </p:nvSpPr>
          <p:spPr bwMode="auto">
            <a:xfrm>
              <a:off x="1769" y="1965"/>
              <a:ext cx="491" cy="632"/>
            </a:xfrm>
            <a:prstGeom prst="rightArrow">
              <a:avLst>
                <a:gd name="adj1" fmla="val 38000"/>
                <a:gd name="adj2" fmla="val 5394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pic>
        <p:nvPicPr>
          <p:cNvPr id="2" name="Picture 1"/>
          <p:cNvPicPr>
            <a:picLocks noChangeAspect="1"/>
          </p:cNvPicPr>
          <p:nvPr/>
        </p:nvPicPr>
        <p:blipFill>
          <a:blip r:embed="rId3"/>
          <a:stretch>
            <a:fillRect/>
          </a:stretch>
        </p:blipFill>
        <p:spPr>
          <a:xfrm>
            <a:off x="2156111" y="1138752"/>
            <a:ext cx="5137475" cy="3799007"/>
          </a:xfrm>
          <a:prstGeom prst="rect">
            <a:avLst/>
          </a:prstGeom>
        </p:spPr>
      </p:pic>
    </p:spTree>
    <p:extLst>
      <p:ext uri="{BB962C8B-B14F-4D97-AF65-F5344CB8AC3E}">
        <p14:creationId xmlns:p14="http://schemas.microsoft.com/office/powerpoint/2010/main" val="7629650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62124" y="1775460"/>
            <a:ext cx="4448175" cy="3238500"/>
          </a:xfrm>
          <a:prstGeom prst="rect">
            <a:avLst/>
          </a:prstGeom>
        </p:spPr>
      </p:pic>
      <p:sp>
        <p:nvSpPr>
          <p:cNvPr id="17411" name="Rectangle 2"/>
          <p:cNvSpPr>
            <a:spLocks noGrp="1" noChangeArrowheads="1"/>
          </p:cNvSpPr>
          <p:nvPr>
            <p:ph type="title"/>
          </p:nvPr>
        </p:nvSpPr>
        <p:spPr/>
        <p:txBody>
          <a:bodyPr/>
          <a:lstStyle/>
          <a:p>
            <a:pPr eaLnBrk="1" hangingPunct="1"/>
            <a:r>
              <a:rPr lang="en-US"/>
              <a:t>Adding a reason to a delinquency plan</a:t>
            </a:r>
          </a:p>
        </p:txBody>
      </p:sp>
      <p:sp>
        <p:nvSpPr>
          <p:cNvPr id="17412" name="Rectangle 3"/>
          <p:cNvSpPr>
            <a:spLocks noGrp="1" noChangeArrowheads="1"/>
          </p:cNvSpPr>
          <p:nvPr>
            <p:ph idx="1"/>
          </p:nvPr>
        </p:nvSpPr>
        <p:spPr/>
        <p:txBody>
          <a:bodyPr/>
          <a:lstStyle/>
          <a:p>
            <a:pPr marL="342900" indent="-342900">
              <a:buFont typeface="Wingdings 3" pitchFamily="18" charset="2"/>
              <a:buAutoNum type="arabicPeriod"/>
            </a:pPr>
            <a:r>
              <a:rPr lang="en-US"/>
              <a:t>On </a:t>
            </a:r>
            <a:r>
              <a:rPr lang="en-US" b="1">
                <a:latin typeface="Courier New" pitchFamily="49" charset="0"/>
                <a:cs typeface="Courier New" pitchFamily="49" charset="0"/>
              </a:rPr>
              <a:t>Workflow</a:t>
            </a:r>
            <a:r>
              <a:rPr lang="en-US"/>
              <a:t> tab, click </a:t>
            </a:r>
            <a:r>
              <a:rPr lang="en-US" b="1">
                <a:latin typeface="Courier New" pitchFamily="49" charset="0"/>
                <a:cs typeface="Courier New" pitchFamily="49" charset="0"/>
              </a:rPr>
              <a:t>Edit</a:t>
            </a:r>
            <a:r>
              <a:rPr lang="en-US"/>
              <a:t>, then click </a:t>
            </a:r>
            <a:r>
              <a:rPr lang="en-US" b="1">
                <a:latin typeface="Courier New" pitchFamily="49" charset="0"/>
                <a:cs typeface="Courier New" pitchFamily="49" charset="0"/>
              </a:rPr>
              <a:t>Add</a:t>
            </a:r>
          </a:p>
          <a:p>
            <a:pPr marL="342900" indent="-342900">
              <a:buFont typeface="Wingdings 3" pitchFamily="18" charset="2"/>
              <a:buAutoNum type="arabicPeriod"/>
            </a:pPr>
            <a:r>
              <a:rPr lang="en-US"/>
              <a:t>Select </a:t>
            </a:r>
            <a:r>
              <a:rPr lang="en-US" b="1">
                <a:latin typeface="Courier New" pitchFamily="49" charset="0"/>
                <a:cs typeface="Courier New" pitchFamily="49" charset="0"/>
              </a:rPr>
              <a:t>Delinquency Reason </a:t>
            </a:r>
            <a:r>
              <a:rPr lang="en-US"/>
              <a:t>and </a:t>
            </a:r>
            <a:r>
              <a:rPr lang="en-US" b="1">
                <a:latin typeface="Courier New" pitchFamily="49" charset="0"/>
                <a:cs typeface="Courier New" pitchFamily="49" charset="0"/>
              </a:rPr>
              <a:t>Workflow Type</a:t>
            </a:r>
          </a:p>
          <a:p>
            <a:pPr marL="342900" indent="-342900">
              <a:buFont typeface="Wingdings 3" pitchFamily="18" charset="2"/>
              <a:buAutoNum type="arabicPeriod"/>
            </a:pPr>
            <a:r>
              <a:rPr lang="en-US"/>
              <a:t>Add events (if any)</a:t>
            </a:r>
          </a:p>
        </p:txBody>
      </p:sp>
      <p:sp>
        <p:nvSpPr>
          <p:cNvPr id="17413" name="AutoShape 6"/>
          <p:cNvSpPr>
            <a:spLocks noChangeArrowheads="1"/>
          </p:cNvSpPr>
          <p:nvPr/>
        </p:nvSpPr>
        <p:spPr bwMode="auto">
          <a:xfrm>
            <a:off x="2121659" y="2049140"/>
            <a:ext cx="70" cy="23083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7414" name="AutoShape 7"/>
          <p:cNvSpPr>
            <a:spLocks noChangeArrowheads="1"/>
          </p:cNvSpPr>
          <p:nvPr/>
        </p:nvSpPr>
        <p:spPr bwMode="auto">
          <a:xfrm>
            <a:off x="3986212" y="4079081"/>
            <a:ext cx="3357563" cy="571500"/>
          </a:xfrm>
          <a:prstGeom prst="wedgeRectCallout">
            <a:avLst>
              <a:gd name="adj1" fmla="val -59505"/>
              <a:gd name="adj2" fmla="val -55833"/>
            </a:avLst>
          </a:prstGeom>
          <a:solidFill>
            <a:schemeClr val="tx1"/>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350" b="1">
                <a:solidFill>
                  <a:srgbClr val="D33819"/>
                </a:solidFill>
                <a:latin typeface="Arial" charset="0"/>
              </a:rPr>
              <a:t>An existing reason is preselected—change the selection to the new reason</a:t>
            </a:r>
          </a:p>
        </p:txBody>
      </p:sp>
    </p:spTree>
    <p:extLst>
      <p:ext uri="{BB962C8B-B14F-4D97-AF65-F5344CB8AC3E}">
        <p14:creationId xmlns:p14="http://schemas.microsoft.com/office/powerpoint/2010/main" val="239112743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Specifying delinquency reasons </a:t>
            </a:r>
          </a:p>
        </p:txBody>
      </p:sp>
      <p:sp>
        <p:nvSpPr>
          <p:cNvPr id="18435" name="Rectangle 3"/>
          <p:cNvSpPr>
            <a:spLocks noGrp="1" noChangeArrowheads="1"/>
          </p:cNvSpPr>
          <p:nvPr>
            <p:ph idx="1"/>
          </p:nvPr>
        </p:nvSpPr>
        <p:spPr/>
        <p:txBody>
          <a:bodyPr/>
          <a:lstStyle/>
          <a:p>
            <a:pPr>
              <a:buFont typeface="Arial" charset="0"/>
              <a:buChar char="•"/>
            </a:pPr>
            <a:r>
              <a:rPr lang="en-US" b="1">
                <a:latin typeface="Courier New" pitchFamily="49" charset="0"/>
                <a:cs typeface="Courier New" pitchFamily="49" charset="0"/>
              </a:rPr>
              <a:t>DelinquencyReason</a:t>
            </a:r>
            <a:r>
              <a:rPr lang="en-US"/>
              <a:t> typelist contains available delinquency reasons</a:t>
            </a:r>
          </a:p>
          <a:p>
            <a:pPr>
              <a:buFont typeface="Arial" charset="0"/>
              <a:buChar char="•"/>
            </a:pPr>
            <a:r>
              <a:rPr lang="en-US"/>
              <a:t>You can add new reasons by extending the typelist in the data model</a:t>
            </a:r>
          </a:p>
        </p:txBody>
      </p:sp>
      <p:sp>
        <p:nvSpPr>
          <p:cNvPr id="18438" name="Rectangle 6"/>
          <p:cNvSpPr>
            <a:spLocks noChangeArrowheads="1"/>
          </p:cNvSpPr>
          <p:nvPr/>
        </p:nvSpPr>
        <p:spPr bwMode="auto">
          <a:xfrm>
            <a:off x="6629401" y="266700"/>
            <a:ext cx="927497" cy="344091"/>
          </a:xfrm>
          <a:prstGeom prst="rect">
            <a:avLst/>
          </a:prstGeom>
          <a:solidFill>
            <a:srgbClr val="DDDDDD"/>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050" b="1">
                <a:solidFill>
                  <a:srgbClr val="000000"/>
                </a:solidFill>
                <a:latin typeface="Arial" charset="0"/>
              </a:rPr>
              <a:t> Delinquency</a:t>
            </a:r>
            <a:br>
              <a:rPr lang="en-US" sz="1050" b="1">
                <a:solidFill>
                  <a:srgbClr val="000000"/>
                </a:solidFill>
                <a:latin typeface="Arial" charset="0"/>
              </a:rPr>
            </a:br>
            <a:r>
              <a:rPr lang="en-US" sz="1050" b="1">
                <a:solidFill>
                  <a:srgbClr val="000000"/>
                </a:solidFill>
                <a:latin typeface="Arial" charset="0"/>
              </a:rPr>
              <a:t>Reason</a:t>
            </a:r>
          </a:p>
        </p:txBody>
      </p:sp>
      <p:pic>
        <p:nvPicPr>
          <p:cNvPr id="2" name="Picture 1"/>
          <p:cNvPicPr>
            <a:picLocks noChangeAspect="1"/>
          </p:cNvPicPr>
          <p:nvPr/>
        </p:nvPicPr>
        <p:blipFill>
          <a:blip r:embed="rId3"/>
          <a:stretch>
            <a:fillRect/>
          </a:stretch>
        </p:blipFill>
        <p:spPr>
          <a:xfrm>
            <a:off x="853712" y="1739401"/>
            <a:ext cx="7410450" cy="2657475"/>
          </a:xfrm>
          <a:prstGeom prst="rect">
            <a:avLst/>
          </a:prstGeom>
        </p:spPr>
      </p:pic>
    </p:spTree>
    <p:extLst>
      <p:ext uri="{BB962C8B-B14F-4D97-AF65-F5344CB8AC3E}">
        <p14:creationId xmlns:p14="http://schemas.microsoft.com/office/powerpoint/2010/main" val="76613365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32118" y="1643995"/>
            <a:ext cx="8081682" cy="3037951"/>
          </a:xfrm>
          <a:prstGeom prst="rect">
            <a:avLst/>
          </a:prstGeom>
        </p:spPr>
      </p:pic>
      <p:sp>
        <p:nvSpPr>
          <p:cNvPr id="19458" name="Rectangle 6"/>
          <p:cNvSpPr>
            <a:spLocks noGrp="1" noChangeArrowheads="1"/>
          </p:cNvSpPr>
          <p:nvPr>
            <p:ph type="title"/>
          </p:nvPr>
        </p:nvSpPr>
        <p:spPr/>
        <p:txBody>
          <a:bodyPr/>
          <a:lstStyle/>
          <a:p>
            <a:pPr eaLnBrk="1" hangingPunct="1"/>
            <a:r>
              <a:rPr lang="en-US"/>
              <a:t>Adding events to delinquency plan</a:t>
            </a:r>
          </a:p>
        </p:txBody>
      </p:sp>
      <p:sp>
        <p:nvSpPr>
          <p:cNvPr id="19459" name="Rectangle 7"/>
          <p:cNvSpPr>
            <a:spLocks noGrp="1" noChangeArrowheads="1"/>
          </p:cNvSpPr>
          <p:nvPr>
            <p:ph idx="1"/>
          </p:nvPr>
        </p:nvSpPr>
        <p:spPr/>
        <p:txBody>
          <a:bodyPr/>
          <a:lstStyle/>
          <a:p>
            <a:pPr>
              <a:buFont typeface="Arial" charset="0"/>
              <a:buChar char="•"/>
            </a:pPr>
            <a:r>
              <a:rPr lang="en-US"/>
              <a:t>Event must be in </a:t>
            </a:r>
            <a:r>
              <a:rPr lang="en-US" b="1">
                <a:latin typeface="Courier New" pitchFamily="49" charset="0"/>
                <a:cs typeface="Courier New" pitchFamily="49" charset="0"/>
              </a:rPr>
              <a:t>DelinquencyEventName</a:t>
            </a:r>
            <a:r>
              <a:rPr lang="en-US"/>
              <a:t> typelist</a:t>
            </a:r>
          </a:p>
          <a:p>
            <a:pPr>
              <a:buFont typeface="Arial" charset="0"/>
              <a:buChar char="•"/>
            </a:pPr>
            <a:r>
              <a:rPr lang="en-US"/>
              <a:t>Associated workflow must implement the event</a:t>
            </a:r>
          </a:p>
        </p:txBody>
      </p:sp>
      <p:sp>
        <p:nvSpPr>
          <p:cNvPr id="19462" name="AutoShape 8"/>
          <p:cNvSpPr>
            <a:spLocks noChangeArrowheads="1"/>
          </p:cNvSpPr>
          <p:nvPr/>
        </p:nvSpPr>
        <p:spPr bwMode="auto">
          <a:xfrm>
            <a:off x="1032918" y="2990032"/>
            <a:ext cx="1185863" cy="173001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9464" name="Rectangle 13"/>
          <p:cNvSpPr>
            <a:spLocks noChangeArrowheads="1"/>
          </p:cNvSpPr>
          <p:nvPr/>
        </p:nvSpPr>
        <p:spPr bwMode="auto">
          <a:xfrm>
            <a:off x="6843713" y="130968"/>
            <a:ext cx="927497" cy="344091"/>
          </a:xfrm>
          <a:prstGeom prst="rect">
            <a:avLst/>
          </a:prstGeom>
          <a:solidFill>
            <a:srgbClr val="DDDDDD"/>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050" b="1">
                <a:solidFill>
                  <a:srgbClr val="000000"/>
                </a:solidFill>
                <a:latin typeface="Arial" charset="0"/>
              </a:rPr>
              <a:t> Delinquency</a:t>
            </a:r>
            <a:br>
              <a:rPr lang="en-US" sz="1050" b="1">
                <a:solidFill>
                  <a:srgbClr val="000000"/>
                </a:solidFill>
                <a:latin typeface="Arial" charset="0"/>
              </a:rPr>
            </a:br>
            <a:r>
              <a:rPr lang="en-US" sz="1050" b="1">
                <a:solidFill>
                  <a:srgbClr val="000000"/>
                </a:solidFill>
                <a:latin typeface="Arial" charset="0"/>
              </a:rPr>
              <a:t>EventName</a:t>
            </a:r>
          </a:p>
        </p:txBody>
      </p:sp>
    </p:spTree>
    <p:extLst>
      <p:ext uri="{BB962C8B-B14F-4D97-AF65-F5344CB8AC3E}">
        <p14:creationId xmlns:p14="http://schemas.microsoft.com/office/powerpoint/2010/main" val="132843479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86187" y="1872343"/>
            <a:ext cx="5671230" cy="2131848"/>
          </a:xfrm>
          <a:prstGeom prst="rect">
            <a:avLst/>
          </a:prstGeom>
        </p:spPr>
      </p:pic>
      <p:sp>
        <p:nvSpPr>
          <p:cNvPr id="20482" name="Rectangle 2"/>
          <p:cNvSpPr>
            <a:spLocks noGrp="1" noChangeArrowheads="1"/>
          </p:cNvSpPr>
          <p:nvPr>
            <p:ph type="title"/>
          </p:nvPr>
        </p:nvSpPr>
        <p:spPr>
          <a:xfrm>
            <a:off x="1514475" y="90487"/>
            <a:ext cx="6343650" cy="557213"/>
          </a:xfrm>
        </p:spPr>
        <p:txBody>
          <a:bodyPr/>
          <a:lstStyle/>
          <a:p>
            <a:pPr eaLnBrk="1" hangingPunct="1"/>
            <a:r>
              <a:rPr lang="en-US"/>
              <a:t>How to add events to delinquency plan (1 of 2)</a:t>
            </a:r>
          </a:p>
        </p:txBody>
      </p:sp>
      <p:sp>
        <p:nvSpPr>
          <p:cNvPr id="20483" name="Rectangle 3"/>
          <p:cNvSpPr>
            <a:spLocks noGrp="1" noChangeArrowheads="1"/>
          </p:cNvSpPr>
          <p:nvPr>
            <p:ph idx="1"/>
          </p:nvPr>
        </p:nvSpPr>
        <p:spPr/>
        <p:txBody>
          <a:bodyPr/>
          <a:lstStyle/>
          <a:p>
            <a:pPr marL="342900" indent="-342900">
              <a:buFont typeface="Wingdings 3" pitchFamily="18" charset="2"/>
              <a:buAutoNum type="arabicPeriod"/>
            </a:pPr>
            <a:r>
              <a:rPr lang="en-US"/>
              <a:t>Open delinquency plan in edit mode</a:t>
            </a:r>
          </a:p>
          <a:p>
            <a:pPr marL="342900" indent="-342900">
              <a:buFont typeface="Wingdings 3" pitchFamily="18" charset="2"/>
              <a:buAutoNum type="arabicPeriod"/>
            </a:pPr>
            <a:r>
              <a:rPr lang="en-US"/>
              <a:t>On </a:t>
            </a:r>
            <a:r>
              <a:rPr lang="en-US" b="1">
                <a:latin typeface="Courier New" pitchFamily="49" charset="0"/>
                <a:cs typeface="Courier New" pitchFamily="49" charset="0"/>
              </a:rPr>
              <a:t>Workflow</a:t>
            </a:r>
            <a:r>
              <a:rPr lang="en-US"/>
              <a:t> tab, </a:t>
            </a:r>
            <a:br>
              <a:rPr lang="en-US"/>
            </a:br>
            <a:r>
              <a:rPr lang="en-US"/>
              <a:t>select the </a:t>
            </a:r>
            <a:br>
              <a:rPr lang="en-US"/>
            </a:br>
            <a:r>
              <a:rPr lang="en-US"/>
              <a:t>delinquency </a:t>
            </a:r>
            <a:br>
              <a:rPr lang="en-US"/>
            </a:br>
            <a:r>
              <a:rPr lang="en-US"/>
              <a:t>reason</a:t>
            </a:r>
          </a:p>
          <a:p>
            <a:pPr marL="342900" indent="-342900">
              <a:buFont typeface="Wingdings 3" pitchFamily="18" charset="2"/>
              <a:buAutoNum type="arabicPeriod"/>
            </a:pPr>
            <a:r>
              <a:rPr lang="en-US"/>
              <a:t>Click </a:t>
            </a:r>
            <a:r>
              <a:rPr lang="en-US" b="1">
                <a:latin typeface="Courier New" pitchFamily="49" charset="0"/>
                <a:cs typeface="Courier New" pitchFamily="49" charset="0"/>
              </a:rPr>
              <a:t>Add</a:t>
            </a:r>
            <a:r>
              <a:rPr lang="en-US"/>
              <a:t> button </a:t>
            </a:r>
            <a:br>
              <a:rPr lang="en-US"/>
            </a:br>
            <a:r>
              <a:rPr lang="en-US"/>
              <a:t>under Events</a:t>
            </a:r>
          </a:p>
          <a:p>
            <a:pPr marL="342900" indent="-342900">
              <a:buNone/>
            </a:pPr>
            <a:endParaRPr lang="en-US"/>
          </a:p>
        </p:txBody>
      </p:sp>
      <p:sp>
        <p:nvSpPr>
          <p:cNvPr id="20485" name="Line 10"/>
          <p:cNvSpPr>
            <a:spLocks noChangeShapeType="1"/>
          </p:cNvSpPr>
          <p:nvPr/>
        </p:nvSpPr>
        <p:spPr bwMode="auto">
          <a:xfrm>
            <a:off x="2621756" y="2078832"/>
            <a:ext cx="1285875"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0488" name="Line 9"/>
          <p:cNvSpPr>
            <a:spLocks noChangeShapeType="1"/>
          </p:cNvSpPr>
          <p:nvPr/>
        </p:nvSpPr>
        <p:spPr bwMode="auto">
          <a:xfrm flipH="1">
            <a:off x="3043239" y="2614612"/>
            <a:ext cx="921544" cy="928688"/>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3" name="Picture 2"/>
          <p:cNvPicPr>
            <a:picLocks noChangeAspect="1"/>
          </p:cNvPicPr>
          <p:nvPr/>
        </p:nvPicPr>
        <p:blipFill>
          <a:blip r:embed="rId4"/>
          <a:stretch>
            <a:fillRect/>
          </a:stretch>
        </p:blipFill>
        <p:spPr>
          <a:xfrm>
            <a:off x="2468636" y="3285103"/>
            <a:ext cx="1823711" cy="1473533"/>
          </a:xfrm>
          <a:prstGeom prst="rect">
            <a:avLst/>
          </a:prstGeom>
        </p:spPr>
      </p:pic>
      <p:sp>
        <p:nvSpPr>
          <p:cNvPr id="20487" name="AutoShape 5"/>
          <p:cNvSpPr>
            <a:spLocks noChangeArrowheads="1"/>
          </p:cNvSpPr>
          <p:nvPr/>
        </p:nvSpPr>
        <p:spPr bwMode="auto">
          <a:xfrm>
            <a:off x="2593182" y="3397747"/>
            <a:ext cx="407194"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4309374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12706" y="1099803"/>
            <a:ext cx="3875451" cy="2048210"/>
          </a:xfrm>
          <a:prstGeom prst="rect">
            <a:avLst/>
          </a:prstGeom>
        </p:spPr>
      </p:pic>
      <p:sp>
        <p:nvSpPr>
          <p:cNvPr id="21506" name="Rectangle 2"/>
          <p:cNvSpPr>
            <a:spLocks noGrp="1" noChangeArrowheads="1"/>
          </p:cNvSpPr>
          <p:nvPr>
            <p:ph type="title"/>
          </p:nvPr>
        </p:nvSpPr>
        <p:spPr>
          <a:xfrm>
            <a:off x="1514475" y="90487"/>
            <a:ext cx="6343650" cy="557213"/>
          </a:xfrm>
        </p:spPr>
        <p:txBody>
          <a:bodyPr/>
          <a:lstStyle/>
          <a:p>
            <a:pPr eaLnBrk="1" hangingPunct="1"/>
            <a:r>
              <a:rPr lang="en-US"/>
              <a:t>How to add events to delinquency plan (2 of 2)</a:t>
            </a:r>
          </a:p>
        </p:txBody>
      </p:sp>
      <p:sp>
        <p:nvSpPr>
          <p:cNvPr id="21507" name="Rectangle 3"/>
          <p:cNvSpPr>
            <a:spLocks noGrp="1" noChangeArrowheads="1"/>
          </p:cNvSpPr>
          <p:nvPr>
            <p:ph idx="1"/>
          </p:nvPr>
        </p:nvSpPr>
        <p:spPr>
          <a:xfrm>
            <a:off x="153353" y="366152"/>
            <a:ext cx="8318500" cy="4114800"/>
          </a:xfrm>
        </p:spPr>
        <p:txBody>
          <a:bodyPr/>
          <a:lstStyle/>
          <a:p>
            <a:pPr marL="342900" indent="-342900">
              <a:buFont typeface="Wingdings 3" pitchFamily="18" charset="2"/>
              <a:buAutoNum type="arabicPeriod" startAt="4"/>
            </a:pPr>
            <a:r>
              <a:rPr lang="en-US"/>
              <a:t>Define the event</a:t>
            </a:r>
          </a:p>
          <a:p>
            <a:pPr marL="342900" indent="-342900">
              <a:buFont typeface="Wingdings 3" pitchFamily="18" charset="2"/>
              <a:buAutoNum type="arabicPeriod" startAt="4"/>
            </a:pPr>
            <a:endParaRPr lang="en-US"/>
          </a:p>
          <a:p>
            <a:pPr marL="342900" indent="-342900">
              <a:buFont typeface="Wingdings 3" pitchFamily="18" charset="2"/>
              <a:buAutoNum type="arabicPeriod" startAt="4"/>
            </a:pPr>
            <a:endParaRPr lang="en-US"/>
          </a:p>
          <a:p>
            <a:pPr marL="342900" indent="-342900">
              <a:buFont typeface="Wingdings 3" pitchFamily="18" charset="2"/>
              <a:buAutoNum type="arabicPeriod" startAt="4"/>
            </a:pPr>
            <a:endParaRPr lang="en-US"/>
          </a:p>
          <a:p>
            <a:pPr marL="342900" indent="-342900">
              <a:buFont typeface="Wingdings 3" pitchFamily="18" charset="2"/>
              <a:buAutoNum type="arabicPeriod" startAt="4"/>
            </a:pPr>
            <a:endParaRPr lang="en-US"/>
          </a:p>
          <a:p>
            <a:pPr marL="342900" indent="-342900">
              <a:buFont typeface="Wingdings 3" pitchFamily="18" charset="2"/>
              <a:buAutoNum type="arabicPeriod" startAt="4"/>
            </a:pPr>
            <a:endParaRPr lang="en-US"/>
          </a:p>
          <a:p>
            <a:pPr marL="342900" indent="-342900">
              <a:buNone/>
            </a:pPr>
            <a:endParaRPr lang="en-US"/>
          </a:p>
        </p:txBody>
      </p:sp>
      <p:sp>
        <p:nvSpPr>
          <p:cNvPr id="21522" name="Rectangle 9"/>
          <p:cNvSpPr>
            <a:spLocks noChangeArrowheads="1"/>
          </p:cNvSpPr>
          <p:nvPr/>
        </p:nvSpPr>
        <p:spPr bwMode="auto">
          <a:xfrm>
            <a:off x="6010276" y="2405066"/>
            <a:ext cx="975122" cy="475060"/>
          </a:xfrm>
          <a:prstGeom prst="rect">
            <a:avLst/>
          </a:prstGeom>
          <a:solidFill>
            <a:srgbClr val="DDDDDD"/>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050" b="1">
                <a:solidFill>
                  <a:srgbClr val="000000"/>
                </a:solidFill>
                <a:latin typeface="Arial" charset="0"/>
              </a:rPr>
              <a:t>Delinquency</a:t>
            </a:r>
            <a:br>
              <a:rPr lang="en-US" sz="1050" b="1">
                <a:solidFill>
                  <a:srgbClr val="000000"/>
                </a:solidFill>
                <a:latin typeface="Arial" charset="0"/>
              </a:rPr>
            </a:br>
            <a:r>
              <a:rPr lang="en-US" sz="1050" b="1">
                <a:solidFill>
                  <a:srgbClr val="000000"/>
                </a:solidFill>
                <a:latin typeface="Arial" charset="0"/>
              </a:rPr>
              <a:t>Trigger</a:t>
            </a:r>
            <a:br>
              <a:rPr lang="en-US" sz="1050" b="1">
                <a:solidFill>
                  <a:srgbClr val="000000"/>
                </a:solidFill>
                <a:latin typeface="Arial" charset="0"/>
              </a:rPr>
            </a:br>
            <a:r>
              <a:rPr lang="en-US" sz="1050" b="1">
                <a:solidFill>
                  <a:srgbClr val="000000"/>
                </a:solidFill>
                <a:latin typeface="Arial" charset="0"/>
              </a:rPr>
              <a:t>Basis</a:t>
            </a:r>
          </a:p>
        </p:txBody>
      </p:sp>
      <p:sp>
        <p:nvSpPr>
          <p:cNvPr id="21520" name="Rectangle 13"/>
          <p:cNvSpPr>
            <a:spLocks noChangeArrowheads="1"/>
          </p:cNvSpPr>
          <p:nvPr/>
        </p:nvSpPr>
        <p:spPr bwMode="auto">
          <a:xfrm>
            <a:off x="6461741" y="1347791"/>
            <a:ext cx="975122" cy="344091"/>
          </a:xfrm>
          <a:prstGeom prst="rect">
            <a:avLst/>
          </a:prstGeom>
          <a:solidFill>
            <a:srgbClr val="DDDDDD"/>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050" b="1">
                <a:solidFill>
                  <a:srgbClr val="000000"/>
                </a:solidFill>
                <a:latin typeface="Arial" charset="0"/>
              </a:rPr>
              <a:t>Delinquency</a:t>
            </a:r>
            <a:br>
              <a:rPr lang="en-US" sz="1050" b="1">
                <a:solidFill>
                  <a:srgbClr val="000000"/>
                </a:solidFill>
                <a:latin typeface="Arial" charset="0"/>
              </a:rPr>
            </a:br>
            <a:r>
              <a:rPr lang="en-US" sz="1050" b="1" err="1">
                <a:solidFill>
                  <a:srgbClr val="000000"/>
                </a:solidFill>
                <a:latin typeface="Arial" charset="0"/>
              </a:rPr>
              <a:t>EventName</a:t>
            </a:r>
            <a:endParaRPr lang="en-US" sz="1050" b="1">
              <a:solidFill>
                <a:srgbClr val="000000"/>
              </a:solidFill>
              <a:latin typeface="Arial" charset="0"/>
            </a:endParaRPr>
          </a:p>
        </p:txBody>
      </p:sp>
      <p:sp>
        <p:nvSpPr>
          <p:cNvPr id="21511" name="Line 16"/>
          <p:cNvSpPr>
            <a:spLocks noChangeShapeType="1"/>
          </p:cNvSpPr>
          <p:nvPr/>
        </p:nvSpPr>
        <p:spPr bwMode="auto">
          <a:xfrm>
            <a:off x="4136231" y="2636044"/>
            <a:ext cx="1871663"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13" name="Line 18"/>
          <p:cNvSpPr>
            <a:spLocks noChangeShapeType="1"/>
          </p:cNvSpPr>
          <p:nvPr/>
        </p:nvSpPr>
        <p:spPr bwMode="auto">
          <a:xfrm>
            <a:off x="3954509" y="2009571"/>
            <a:ext cx="2464594"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14" name="Text Box 19"/>
          <p:cNvSpPr txBox="1">
            <a:spLocks noChangeArrowheads="1"/>
          </p:cNvSpPr>
          <p:nvPr/>
        </p:nvSpPr>
        <p:spPr bwMode="auto">
          <a:xfrm>
            <a:off x="6579003" y="1879627"/>
            <a:ext cx="146847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Usually set to Yes</a:t>
            </a:r>
          </a:p>
        </p:txBody>
      </p:sp>
      <p:sp>
        <p:nvSpPr>
          <p:cNvPr id="21515" name="Rounded Rectangle 14"/>
          <p:cNvSpPr>
            <a:spLocks noChangeArrowheads="1"/>
          </p:cNvSpPr>
          <p:nvPr/>
        </p:nvSpPr>
        <p:spPr bwMode="auto">
          <a:xfrm>
            <a:off x="1821657" y="2411611"/>
            <a:ext cx="2993231" cy="385763"/>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16" name="Text Box 19"/>
          <p:cNvSpPr txBox="1">
            <a:spLocks noChangeArrowheads="1"/>
          </p:cNvSpPr>
          <p:nvPr/>
        </p:nvSpPr>
        <p:spPr bwMode="auto">
          <a:xfrm>
            <a:off x="1821657" y="3148013"/>
            <a:ext cx="3178969"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04628C"/>
                </a:solidFill>
                <a:latin typeface="Courier New" pitchFamily="49" charset="0"/>
                <a:cs typeface="Courier New" pitchFamily="49" charset="0"/>
              </a:rPr>
              <a:t>Trigger</a:t>
            </a:r>
            <a:r>
              <a:rPr lang="en-US" sz="1500">
                <a:solidFill>
                  <a:srgbClr val="04628C"/>
                </a:solidFill>
              </a:rPr>
              <a:t> + </a:t>
            </a:r>
            <a:r>
              <a:rPr lang="en-US" sz="1500">
                <a:solidFill>
                  <a:srgbClr val="04628C"/>
                </a:solidFill>
                <a:latin typeface="Courier New" pitchFamily="49" charset="0"/>
                <a:cs typeface="Courier New" pitchFamily="49" charset="0"/>
              </a:rPr>
              <a:t>Offset</a:t>
            </a:r>
            <a:r>
              <a:rPr lang="en-US" sz="1500">
                <a:solidFill>
                  <a:srgbClr val="04628C"/>
                </a:solidFill>
              </a:rPr>
              <a:t> = target date, when workflow can move to next step</a:t>
            </a:r>
          </a:p>
        </p:txBody>
      </p:sp>
      <p:sp>
        <p:nvSpPr>
          <p:cNvPr id="21517" name="Freeform 16"/>
          <p:cNvSpPr>
            <a:spLocks/>
          </p:cNvSpPr>
          <p:nvPr/>
        </p:nvSpPr>
        <p:spPr bwMode="auto">
          <a:xfrm>
            <a:off x="1701371" y="2774231"/>
            <a:ext cx="65" cy="230832"/>
          </a:xfrm>
          <a:custGeom>
            <a:avLst/>
            <a:gdLst>
              <a:gd name="T0" fmla="*/ 377825 w 377825"/>
              <a:gd name="T1" fmla="*/ 0 h 962025"/>
              <a:gd name="T2" fmla="*/ 6350 w 377825"/>
              <a:gd name="T3" fmla="*/ 447675 h 962025"/>
              <a:gd name="T4" fmla="*/ 339725 w 377825"/>
              <a:gd name="T5" fmla="*/ 962025 h 962025"/>
              <a:gd name="T6" fmla="*/ 0 60000 65536"/>
              <a:gd name="T7" fmla="*/ 0 60000 65536"/>
              <a:gd name="T8" fmla="*/ 0 60000 65536"/>
              <a:gd name="T9" fmla="*/ 0 w 377825"/>
              <a:gd name="T10" fmla="*/ 0 h 962025"/>
              <a:gd name="T11" fmla="*/ 377825 w 377825"/>
              <a:gd name="T12" fmla="*/ 962025 h 962025"/>
            </a:gdLst>
            <a:ahLst/>
            <a:cxnLst>
              <a:cxn ang="T6">
                <a:pos x="T0" y="T1"/>
              </a:cxn>
              <a:cxn ang="T7">
                <a:pos x="T2" y="T3"/>
              </a:cxn>
              <a:cxn ang="T8">
                <a:pos x="T4" y="T5"/>
              </a:cxn>
            </a:cxnLst>
            <a:rect l="T9" t="T10" r="T11" b="T12"/>
            <a:pathLst>
              <a:path w="377825" h="962025">
                <a:moveTo>
                  <a:pt x="377825" y="0"/>
                </a:moveTo>
                <a:cubicBezTo>
                  <a:pt x="195262" y="143668"/>
                  <a:pt x="12700" y="287337"/>
                  <a:pt x="6350" y="447675"/>
                </a:cubicBezTo>
                <a:cubicBezTo>
                  <a:pt x="0" y="608013"/>
                  <a:pt x="169862" y="785019"/>
                  <a:pt x="339725" y="962025"/>
                </a:cubicBezTo>
              </a:path>
            </a:pathLst>
          </a:cu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1519" name="Text Box 19"/>
          <p:cNvSpPr txBox="1">
            <a:spLocks noChangeArrowheads="1"/>
          </p:cNvSpPr>
          <p:nvPr/>
        </p:nvSpPr>
        <p:spPr bwMode="auto">
          <a:xfrm>
            <a:off x="4079082" y="3662363"/>
            <a:ext cx="3450431"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500">
                <a:solidFill>
                  <a:srgbClr val="D33941"/>
                </a:solidFill>
              </a:rPr>
              <a:t>Determines sequence of events in </a:t>
            </a:r>
            <a:r>
              <a:rPr lang="en-US" sz="1500">
                <a:solidFill>
                  <a:srgbClr val="D33941"/>
                </a:solidFill>
                <a:latin typeface="Courier New" pitchFamily="49" charset="0"/>
                <a:cs typeface="Courier New" pitchFamily="49" charset="0"/>
              </a:rPr>
              <a:t>OrderedEvents</a:t>
            </a:r>
            <a:r>
              <a:rPr lang="en-US" sz="1500">
                <a:solidFill>
                  <a:srgbClr val="D33941"/>
                </a:solidFill>
              </a:rPr>
              <a:t> list when multiple events have same target date</a:t>
            </a:r>
          </a:p>
        </p:txBody>
      </p:sp>
      <p:sp>
        <p:nvSpPr>
          <p:cNvPr id="21" name="Line 16"/>
          <p:cNvSpPr>
            <a:spLocks noChangeShapeType="1"/>
          </p:cNvSpPr>
          <p:nvPr/>
        </p:nvSpPr>
        <p:spPr bwMode="auto">
          <a:xfrm>
            <a:off x="4542207" y="1508131"/>
            <a:ext cx="1871663"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05177178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Specifying delinquency events</a:t>
            </a:r>
          </a:p>
        </p:txBody>
      </p:sp>
      <p:sp>
        <p:nvSpPr>
          <p:cNvPr id="22531" name="Rectangle 3"/>
          <p:cNvSpPr>
            <a:spLocks noGrp="1" noChangeArrowheads="1"/>
          </p:cNvSpPr>
          <p:nvPr>
            <p:ph idx="1"/>
          </p:nvPr>
        </p:nvSpPr>
        <p:spPr/>
        <p:txBody>
          <a:bodyPr/>
          <a:lstStyle/>
          <a:p>
            <a:pPr>
              <a:buFont typeface="Arial" charset="0"/>
              <a:buChar char="•"/>
            </a:pPr>
            <a:r>
              <a:rPr lang="en-US" b="1">
                <a:latin typeface="Courier New" pitchFamily="49" charset="0"/>
                <a:cs typeface="Courier New" pitchFamily="49" charset="0"/>
              </a:rPr>
              <a:t>DelinquencyEventName</a:t>
            </a:r>
            <a:r>
              <a:rPr lang="en-US"/>
              <a:t> typelist contains available delinquency events</a:t>
            </a:r>
          </a:p>
          <a:p>
            <a:pPr>
              <a:buFont typeface="Arial" charset="0"/>
              <a:buChar char="•"/>
            </a:pPr>
            <a:r>
              <a:rPr lang="en-US"/>
              <a:t>You can add new events by extending the typelist in the data model</a:t>
            </a:r>
          </a:p>
        </p:txBody>
      </p:sp>
      <p:sp>
        <p:nvSpPr>
          <p:cNvPr id="22532" name="Text Box 5"/>
          <p:cNvSpPr txBox="1">
            <a:spLocks noChangeArrowheads="1"/>
          </p:cNvSpPr>
          <p:nvPr/>
        </p:nvSpPr>
        <p:spPr bwMode="auto">
          <a:xfrm>
            <a:off x="7181255" y="1981453"/>
            <a:ext cx="1490663" cy="76174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68580" bIns="6858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4628C"/>
                </a:solidFill>
              </a:rPr>
              <a:t>Name value is what user sees in BillingCenter</a:t>
            </a:r>
          </a:p>
        </p:txBody>
      </p:sp>
      <p:sp>
        <p:nvSpPr>
          <p:cNvPr id="22533" name="Text Box 6"/>
          <p:cNvSpPr txBox="1">
            <a:spLocks noChangeArrowheads="1"/>
          </p:cNvSpPr>
          <p:nvPr/>
        </p:nvSpPr>
        <p:spPr bwMode="auto">
          <a:xfrm>
            <a:off x="827374" y="1981453"/>
            <a:ext cx="1138238" cy="761747"/>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tIns="68580" bIns="6858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4628C"/>
                </a:solidFill>
              </a:rPr>
              <a:t>Code value is used in </a:t>
            </a:r>
            <a:r>
              <a:rPr lang="en-US" sz="1350" err="1">
                <a:solidFill>
                  <a:srgbClr val="04628C"/>
                </a:solidFill>
              </a:rPr>
              <a:t>Gosu</a:t>
            </a:r>
            <a:endParaRPr lang="en-US" sz="1350">
              <a:solidFill>
                <a:srgbClr val="04628C"/>
              </a:solidFill>
            </a:endParaRPr>
          </a:p>
        </p:txBody>
      </p:sp>
      <p:sp>
        <p:nvSpPr>
          <p:cNvPr id="22536" name="Rectangle 11"/>
          <p:cNvSpPr>
            <a:spLocks noChangeArrowheads="1"/>
          </p:cNvSpPr>
          <p:nvPr/>
        </p:nvSpPr>
        <p:spPr bwMode="auto">
          <a:xfrm>
            <a:off x="6693694" y="119063"/>
            <a:ext cx="975122" cy="344091"/>
          </a:xfrm>
          <a:prstGeom prst="rect">
            <a:avLst/>
          </a:prstGeom>
          <a:solidFill>
            <a:srgbClr val="DDDDDD"/>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050" b="1">
                <a:solidFill>
                  <a:srgbClr val="000000"/>
                </a:solidFill>
                <a:latin typeface="Arial" charset="0"/>
              </a:rPr>
              <a:t>Delinquency</a:t>
            </a:r>
            <a:br>
              <a:rPr lang="en-US" sz="1050" b="1">
                <a:solidFill>
                  <a:srgbClr val="000000"/>
                </a:solidFill>
                <a:latin typeface="Arial" charset="0"/>
              </a:rPr>
            </a:br>
            <a:r>
              <a:rPr lang="en-US" sz="1050" b="1">
                <a:solidFill>
                  <a:srgbClr val="000000"/>
                </a:solidFill>
                <a:latin typeface="Arial" charset="0"/>
              </a:rPr>
              <a:t>EventName</a:t>
            </a:r>
          </a:p>
        </p:txBody>
      </p:sp>
      <p:pic>
        <p:nvPicPr>
          <p:cNvPr id="3" name="Picture 2"/>
          <p:cNvPicPr>
            <a:picLocks noChangeAspect="1"/>
          </p:cNvPicPr>
          <p:nvPr/>
        </p:nvPicPr>
        <p:blipFill>
          <a:blip r:embed="rId3"/>
          <a:stretch>
            <a:fillRect/>
          </a:stretch>
        </p:blipFill>
        <p:spPr>
          <a:xfrm>
            <a:off x="2131307" y="1531493"/>
            <a:ext cx="5094112" cy="3138478"/>
          </a:xfrm>
          <a:prstGeom prst="rect">
            <a:avLst/>
          </a:prstGeom>
        </p:spPr>
      </p:pic>
    </p:spTree>
    <p:extLst>
      <p:ext uri="{BB962C8B-B14F-4D97-AF65-F5344CB8AC3E}">
        <p14:creationId xmlns:p14="http://schemas.microsoft.com/office/powerpoint/2010/main" val="41108163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Lesson objectives</a:t>
            </a:r>
          </a:p>
        </p:txBody>
      </p:sp>
      <p:sp>
        <p:nvSpPr>
          <p:cNvPr id="5123" name="Rectangle 3"/>
          <p:cNvSpPr>
            <a:spLocks noGrp="1" noChangeArrowheads="1"/>
          </p:cNvSpPr>
          <p:nvPr>
            <p:ph idx="1"/>
          </p:nvPr>
        </p:nvSpPr>
        <p:spPr/>
        <p:txBody>
          <a:bodyPr/>
          <a:lstStyle/>
          <a:p>
            <a:pPr>
              <a:buFont typeface="Arial" charset="0"/>
              <a:buChar char="•"/>
            </a:pPr>
            <a:r>
              <a:rPr lang="en-US"/>
              <a:t>By the end of this lesson, you should be able to:</a:t>
            </a:r>
          </a:p>
          <a:p>
            <a:pPr lvl="1"/>
            <a:r>
              <a:rPr lang="en-US"/>
              <a:t>Describe the relationship between workflow steps and delinquency events</a:t>
            </a:r>
          </a:p>
          <a:p>
            <a:pPr lvl="1"/>
            <a:r>
              <a:rPr lang="en-US"/>
              <a:t>Add a new delinquency reason to a delinquency plan</a:t>
            </a:r>
          </a:p>
          <a:p>
            <a:pPr lvl="1"/>
            <a:r>
              <a:rPr lang="en-US"/>
              <a:t>Define delinquency events for a delinquency reason</a:t>
            </a:r>
          </a:p>
          <a:p>
            <a:pPr lvl="1"/>
            <a:r>
              <a:rPr lang="en-US"/>
              <a:t>Initiate delinquency workflow instances</a:t>
            </a:r>
          </a:p>
          <a:p>
            <a:pPr lvl="1"/>
            <a:r>
              <a:rPr lang="en-US"/>
              <a:t>Be familiar with the delinquency data model </a:t>
            </a:r>
          </a:p>
        </p:txBody>
      </p:sp>
      <p:sp>
        <p:nvSpPr>
          <p:cNvPr id="5124"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marL="342900" lvl="1" defTabSz="685800" eaLnBrk="0" fontAlgn="base" hangingPunct="0">
              <a:spcBef>
                <a:spcPct val="20000"/>
              </a:spcBef>
              <a:spcAft>
                <a:spcPct val="0"/>
              </a:spcAft>
              <a:buClr>
                <a:srgbClr val="0146AD"/>
              </a:buClr>
              <a:buSzPct val="90000"/>
            </a:pPr>
            <a:r>
              <a:rPr lang="en-US" sz="1050">
                <a:solidFill>
                  <a:srgbClr val="AA3704"/>
                </a:solidFill>
                <a:latin typeface="Arial" charset="0"/>
              </a:rPr>
              <a:t>This lesson uses the notes section for additional explanation and information.</a:t>
            </a:r>
            <a:br>
              <a:rPr lang="en-US" sz="1050">
                <a:solidFill>
                  <a:srgbClr val="AA3704"/>
                </a:solidFill>
                <a:latin typeface="Arial" charset="0"/>
              </a:rPr>
            </a:br>
            <a:r>
              <a:rPr lang="en-US" sz="1050">
                <a:solidFill>
                  <a:srgbClr val="AA3704"/>
                </a:solidFill>
                <a:latin typeface="Arial" charset="0"/>
              </a:rPr>
              <a:t>To view the notes in PowerPoint, choose View</a:t>
            </a:r>
            <a:r>
              <a:rPr lang="en-US" sz="1050">
                <a:solidFill>
                  <a:srgbClr val="AA3704"/>
                </a:solidFill>
                <a:latin typeface="Arial" charset="0"/>
                <a:sym typeface="Wingdings" pitchFamily="2" charset="2"/>
              </a:rPr>
              <a:t>Normal or </a:t>
            </a:r>
            <a:r>
              <a:rPr lang="en-US" sz="1050">
                <a:solidFill>
                  <a:srgbClr val="AA3704"/>
                </a:solidFill>
                <a:latin typeface="Arial" charset="0"/>
              </a:rPr>
              <a:t>View</a:t>
            </a:r>
            <a:r>
              <a:rPr lang="en-US" sz="1050">
                <a:solidFill>
                  <a:srgbClr val="AA3704"/>
                </a:solidFill>
                <a:latin typeface="Arial" charset="0"/>
                <a:sym typeface="Wingdings" pitchFamily="2" charset="2"/>
              </a:rPr>
              <a:t></a:t>
            </a:r>
            <a:r>
              <a:rPr lang="en-US" sz="1050">
                <a:solidFill>
                  <a:srgbClr val="AA3704"/>
                </a:solidFill>
                <a:latin typeface="Arial" charset="0"/>
              </a:rPr>
              <a:t>Notes Page.</a:t>
            </a:r>
            <a:br>
              <a:rPr lang="en-US" sz="1050">
                <a:solidFill>
                  <a:srgbClr val="AA3704"/>
                </a:solidFill>
                <a:latin typeface="Arial" charset="0"/>
              </a:rPr>
            </a:br>
            <a:r>
              <a:rPr lang="en-US" sz="1050">
                <a:solidFill>
                  <a:srgbClr val="AA3704"/>
                </a:solidFill>
                <a:latin typeface="Arial" charset="0"/>
              </a:rPr>
              <a:t>If you choose to print the notes for the lesson, be sure to select "Print hidden slides."</a:t>
            </a:r>
          </a:p>
          <a:p>
            <a:pPr marL="342900" lvl="1" defTabSz="685800" eaLnBrk="0" fontAlgn="base" hangingPunct="0">
              <a:spcBef>
                <a:spcPct val="20000"/>
              </a:spcBef>
              <a:spcAft>
                <a:spcPct val="0"/>
              </a:spcAft>
              <a:buClr>
                <a:srgbClr val="0146AD"/>
              </a:buClr>
              <a:buSzPct val="90000"/>
            </a:pPr>
            <a:endParaRPr lang="en-US" sz="1050">
              <a:solidFill>
                <a:srgbClr val="AA3704"/>
              </a:solidFill>
              <a:latin typeface="Arial" charset="0"/>
            </a:endParaRPr>
          </a:p>
        </p:txBody>
      </p:sp>
    </p:spTree>
    <p:extLst>
      <p:ext uri="{BB962C8B-B14F-4D97-AF65-F5344CB8AC3E}">
        <p14:creationId xmlns:p14="http://schemas.microsoft.com/office/powerpoint/2010/main" val="9768052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Order of delinquency events</a:t>
            </a:r>
          </a:p>
        </p:txBody>
      </p:sp>
      <p:sp>
        <p:nvSpPr>
          <p:cNvPr id="23555" name="Rectangle 3"/>
          <p:cNvSpPr>
            <a:spLocks noGrp="1" noChangeArrowheads="1"/>
          </p:cNvSpPr>
          <p:nvPr>
            <p:ph idx="1"/>
          </p:nvPr>
        </p:nvSpPr>
        <p:spPr/>
        <p:txBody>
          <a:bodyPr/>
          <a:lstStyle/>
          <a:p>
            <a:pPr>
              <a:buFont typeface="Arial" charset="0"/>
              <a:buChar char="•"/>
            </a:pPr>
            <a:r>
              <a:rPr lang="en-US"/>
              <a:t>Events are ordered by target date</a:t>
            </a:r>
          </a:p>
          <a:p>
            <a:pPr lvl="1"/>
            <a:r>
              <a:rPr lang="en-US" sz="1800" b="1">
                <a:latin typeface="Courier New" pitchFamily="49" charset="0"/>
                <a:cs typeface="Courier New" pitchFamily="49" charset="0"/>
              </a:rPr>
              <a:t>DelinquencyProcess.OrderedEvents</a:t>
            </a:r>
            <a:r>
              <a:rPr lang="en-US"/>
              <a:t> is ordered list of delinquency process events</a:t>
            </a:r>
          </a:p>
          <a:p>
            <a:pPr lvl="1"/>
            <a:r>
              <a:rPr lang="en-US"/>
              <a:t>Relative order is important only for events with same target date</a:t>
            </a:r>
          </a:p>
          <a:p>
            <a:pPr>
              <a:buFont typeface="Arial" charset="0"/>
              <a:buChar char="•"/>
            </a:pPr>
            <a:r>
              <a:rPr lang="en-US" b="1">
                <a:latin typeface="Courier New" pitchFamily="49" charset="0"/>
                <a:cs typeface="Courier New" pitchFamily="49" charset="0"/>
              </a:rPr>
              <a:t>OrderedEvents</a:t>
            </a:r>
            <a:r>
              <a:rPr lang="en-US"/>
              <a:t> is used to:</a:t>
            </a:r>
          </a:p>
          <a:p>
            <a:pPr lvl="1"/>
            <a:r>
              <a:rPr lang="en-US"/>
              <a:t>Determine current event and next event</a:t>
            </a:r>
          </a:p>
          <a:p>
            <a:pPr lvl="1"/>
            <a:r>
              <a:rPr lang="en-US"/>
              <a:t>Populate the list of events on </a:t>
            </a:r>
            <a:r>
              <a:rPr lang="en-US" sz="1800" b="1">
                <a:latin typeface="Courier New" pitchFamily="49" charset="0"/>
                <a:cs typeface="Courier New" pitchFamily="49" charset="0"/>
              </a:rPr>
              <a:t>Delinquencies</a:t>
            </a:r>
            <a:r>
              <a:rPr lang="en-US"/>
              <a:t> screen</a:t>
            </a:r>
          </a:p>
          <a:p>
            <a:pPr>
              <a:buFont typeface="Wingdings 3" pitchFamily="18" charset="2"/>
              <a:buNone/>
            </a:pPr>
            <a:endParaRPr lang="en-US"/>
          </a:p>
          <a:p>
            <a:pPr>
              <a:buFont typeface="Arial" charset="0"/>
              <a:buChar char="•"/>
            </a:pPr>
            <a:endParaRPr lang="en-US"/>
          </a:p>
          <a:p>
            <a:pPr>
              <a:buFont typeface="Arial" charset="0"/>
              <a:buChar char="•"/>
            </a:pPr>
            <a:endParaRPr lang="en-US"/>
          </a:p>
          <a:p>
            <a:pPr>
              <a:buFont typeface="Arial" charset="0"/>
              <a:buChar char="•"/>
            </a:pPr>
            <a:endParaRPr lang="en-US"/>
          </a:p>
        </p:txBody>
      </p:sp>
      <p:sp>
        <p:nvSpPr>
          <p:cNvPr id="23558" name="Line 11"/>
          <p:cNvSpPr>
            <a:spLocks noChangeShapeType="1"/>
          </p:cNvSpPr>
          <p:nvPr/>
        </p:nvSpPr>
        <p:spPr bwMode="auto">
          <a:xfrm>
            <a:off x="5857875" y="4071938"/>
            <a:ext cx="385763"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3559" name="Text Box 12"/>
          <p:cNvSpPr txBox="1">
            <a:spLocks noChangeArrowheads="1"/>
          </p:cNvSpPr>
          <p:nvPr/>
        </p:nvSpPr>
        <p:spPr bwMode="auto">
          <a:xfrm>
            <a:off x="6101954" y="3328987"/>
            <a:ext cx="222647" cy="41549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0</a:t>
            </a:r>
            <a:br>
              <a:rPr lang="en-US" sz="1350">
                <a:solidFill>
                  <a:srgbClr val="D33941"/>
                </a:solidFill>
              </a:rPr>
            </a:br>
            <a:r>
              <a:rPr lang="en-US" sz="1350">
                <a:solidFill>
                  <a:srgbClr val="D33941"/>
                </a:solidFill>
              </a:rPr>
              <a:t>1</a:t>
            </a:r>
          </a:p>
        </p:txBody>
      </p:sp>
      <p:sp>
        <p:nvSpPr>
          <p:cNvPr id="23560" name="Text Box 13"/>
          <p:cNvSpPr txBox="1">
            <a:spLocks noChangeArrowheads="1"/>
          </p:cNvSpPr>
          <p:nvPr/>
        </p:nvSpPr>
        <p:spPr bwMode="auto">
          <a:xfrm>
            <a:off x="5591175" y="3136107"/>
            <a:ext cx="1244204" cy="20774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Relative order:</a:t>
            </a:r>
          </a:p>
        </p:txBody>
      </p:sp>
      <p:sp>
        <p:nvSpPr>
          <p:cNvPr id="23561" name="Text Box 15"/>
          <p:cNvSpPr txBox="1">
            <a:spLocks noChangeArrowheads="1"/>
          </p:cNvSpPr>
          <p:nvPr/>
        </p:nvSpPr>
        <p:spPr bwMode="auto">
          <a:xfrm>
            <a:off x="6121004" y="3871912"/>
            <a:ext cx="1244203" cy="623248"/>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These have unique target dates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5839" y="3100321"/>
            <a:ext cx="3108187" cy="17062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3557" name="AutoShape 9"/>
          <p:cNvSpPr>
            <a:spLocks noChangeArrowheads="1"/>
          </p:cNvSpPr>
          <p:nvPr/>
        </p:nvSpPr>
        <p:spPr bwMode="auto">
          <a:xfrm>
            <a:off x="4057651" y="4062116"/>
            <a:ext cx="1735931"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5807834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75880" y="1740027"/>
            <a:ext cx="4227110" cy="2960560"/>
          </a:xfrm>
          <a:prstGeom prst="rect">
            <a:avLst/>
          </a:prstGeom>
        </p:spPr>
      </p:pic>
      <p:sp>
        <p:nvSpPr>
          <p:cNvPr id="24579" name="Rectangle 2"/>
          <p:cNvSpPr>
            <a:spLocks noGrp="1" noChangeArrowheads="1"/>
          </p:cNvSpPr>
          <p:nvPr>
            <p:ph type="title"/>
          </p:nvPr>
        </p:nvSpPr>
        <p:spPr/>
        <p:txBody>
          <a:bodyPr/>
          <a:lstStyle/>
          <a:p>
            <a:pPr eaLnBrk="1" hangingPunct="1"/>
            <a:r>
              <a:rPr lang="en-US"/>
              <a:t>Current event and next event</a:t>
            </a:r>
          </a:p>
        </p:txBody>
      </p:sp>
      <p:sp>
        <p:nvSpPr>
          <p:cNvPr id="24580" name="Rectangle 3"/>
          <p:cNvSpPr>
            <a:spLocks noGrp="1" noChangeArrowheads="1"/>
          </p:cNvSpPr>
          <p:nvPr>
            <p:ph idx="1"/>
          </p:nvPr>
        </p:nvSpPr>
        <p:spPr/>
        <p:txBody>
          <a:bodyPr/>
          <a:lstStyle/>
          <a:p>
            <a:pPr>
              <a:buFont typeface="Arial" charset="0"/>
              <a:buChar char="•"/>
            </a:pPr>
            <a:r>
              <a:rPr lang="en-US" b="1">
                <a:latin typeface="Courier New" pitchFamily="49" charset="0"/>
                <a:cs typeface="Courier New" pitchFamily="49" charset="0"/>
              </a:rPr>
              <a:t>Current event </a:t>
            </a:r>
            <a:r>
              <a:rPr lang="en-US"/>
              <a:t>is the last event that was flagged competed</a:t>
            </a:r>
          </a:p>
          <a:p>
            <a:pPr>
              <a:buFont typeface="Arial" charset="0"/>
              <a:buChar char="•"/>
            </a:pPr>
            <a:r>
              <a:rPr lang="en-US" b="1">
                <a:latin typeface="Courier New" pitchFamily="49" charset="0"/>
                <a:cs typeface="Courier New" pitchFamily="49" charset="0"/>
              </a:rPr>
              <a:t>Next event </a:t>
            </a:r>
            <a:r>
              <a:rPr lang="en-US"/>
              <a:t>is next event in </a:t>
            </a:r>
            <a:r>
              <a:rPr lang="en-US" b="1">
                <a:latin typeface="Courier New" pitchFamily="49" charset="0"/>
                <a:cs typeface="Courier New" pitchFamily="49" charset="0"/>
              </a:rPr>
              <a:t>OrderedEvents</a:t>
            </a:r>
          </a:p>
          <a:p>
            <a:pPr>
              <a:buFont typeface="Arial" charset="0"/>
              <a:buChar char="•"/>
            </a:pPr>
            <a:r>
              <a:rPr lang="en-US"/>
              <a:t>Delinquencies screen shows both events </a:t>
            </a:r>
          </a:p>
        </p:txBody>
      </p:sp>
      <p:sp>
        <p:nvSpPr>
          <p:cNvPr id="24581" name="AutoShape 6"/>
          <p:cNvSpPr>
            <a:spLocks noChangeArrowheads="1"/>
          </p:cNvSpPr>
          <p:nvPr/>
        </p:nvSpPr>
        <p:spPr bwMode="auto">
          <a:xfrm>
            <a:off x="1971675" y="4171950"/>
            <a:ext cx="1479351" cy="52863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4582" name="Line 7"/>
          <p:cNvSpPr>
            <a:spLocks noChangeShapeType="1"/>
          </p:cNvSpPr>
          <p:nvPr/>
        </p:nvSpPr>
        <p:spPr bwMode="auto">
          <a:xfrm flipV="1">
            <a:off x="3451027" y="3957637"/>
            <a:ext cx="878087" cy="52506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114" y="3796902"/>
            <a:ext cx="2530565" cy="81796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778122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Delinquency plan checklist</a:t>
            </a:r>
          </a:p>
        </p:txBody>
      </p:sp>
      <p:sp>
        <p:nvSpPr>
          <p:cNvPr id="25603" name="Rectangle 3"/>
          <p:cNvSpPr>
            <a:spLocks noGrp="1" noChangeArrowheads="1"/>
          </p:cNvSpPr>
          <p:nvPr>
            <p:ph idx="1"/>
          </p:nvPr>
        </p:nvSpPr>
        <p:spPr/>
        <p:txBody>
          <a:bodyPr/>
          <a:lstStyle/>
          <a:p>
            <a:pPr>
              <a:buFont typeface="Arial" charset="0"/>
              <a:buChar char="•"/>
            </a:pPr>
            <a:r>
              <a:rPr lang="en-US"/>
              <a:t>Prepare the data model: add new delinquency reasons, events, triggers, and trigger bases to the data model</a:t>
            </a:r>
          </a:p>
          <a:p>
            <a:pPr>
              <a:buFont typeface="Arial" charset="0"/>
              <a:buChar char="•"/>
            </a:pPr>
            <a:r>
              <a:rPr lang="en-US"/>
              <a:t>In delinquency plan and corresponding workflows:</a:t>
            </a:r>
          </a:p>
          <a:p>
            <a:pPr lvl="1"/>
            <a:r>
              <a:rPr lang="en-US"/>
              <a:t>For each delinquency reason, all associated delinquency events are completed in corresponding workflow</a:t>
            </a:r>
          </a:p>
          <a:p>
            <a:pPr lvl="1"/>
            <a:r>
              <a:rPr lang="en-US"/>
              <a:t>Display order of events mirrors sequence of event completions in workflow</a:t>
            </a:r>
          </a:p>
          <a:p>
            <a:pPr lvl="1"/>
            <a:r>
              <a:rPr lang="en-US"/>
              <a:t>Relative order is specified for events that have same target dates</a:t>
            </a:r>
          </a:p>
          <a:p>
            <a:pPr lvl="1"/>
            <a:r>
              <a:rPr lang="en-US"/>
              <a:t>Delinquency event names generally match name of corresponding workflow step</a:t>
            </a:r>
          </a:p>
          <a:p>
            <a:pPr lvl="1"/>
            <a:endParaRPr lang="en-US"/>
          </a:p>
          <a:p>
            <a:pPr>
              <a:buFont typeface="Arial" charset="0"/>
              <a:buChar char="•"/>
            </a:pPr>
            <a:endParaRPr lang="en-US"/>
          </a:p>
        </p:txBody>
      </p:sp>
    </p:spTree>
    <p:extLst>
      <p:ext uri="{BB962C8B-B14F-4D97-AF65-F5344CB8AC3E}">
        <p14:creationId xmlns:p14="http://schemas.microsoft.com/office/powerpoint/2010/main" val="91555648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Lesson outline</a:t>
            </a:r>
          </a:p>
        </p:txBody>
      </p:sp>
      <p:sp>
        <p:nvSpPr>
          <p:cNvPr id="2662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Overview</a:t>
            </a:r>
          </a:p>
          <a:p>
            <a:pPr>
              <a:lnSpc>
                <a:spcPct val="150000"/>
              </a:lnSpc>
              <a:buFont typeface="Arial" charset="0"/>
              <a:buChar char="•"/>
            </a:pPr>
            <a:r>
              <a:rPr lang="en-US" sz="2100">
                <a:solidFill>
                  <a:srgbClr val="C0C0C0"/>
                </a:solidFill>
              </a:rPr>
              <a:t>Delinquency plan</a:t>
            </a:r>
          </a:p>
          <a:p>
            <a:pPr>
              <a:lnSpc>
                <a:spcPct val="150000"/>
              </a:lnSpc>
              <a:buFont typeface="Arial" charset="0"/>
              <a:buChar char="•"/>
            </a:pPr>
            <a:r>
              <a:rPr lang="en-US" sz="2100"/>
              <a:t>Target dates</a:t>
            </a:r>
          </a:p>
          <a:p>
            <a:pPr>
              <a:lnSpc>
                <a:spcPct val="150000"/>
              </a:lnSpc>
              <a:buFont typeface="Arial" charset="0"/>
              <a:buChar char="•"/>
            </a:pPr>
            <a:r>
              <a:rPr lang="en-US" sz="2100">
                <a:solidFill>
                  <a:srgbClr val="C0C0C0"/>
                </a:solidFill>
              </a:rPr>
              <a:t>Initiating and exiting delinquency workflow</a:t>
            </a:r>
            <a:r>
              <a:rPr lang="en-US" sz="2100"/>
              <a:t> </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357413388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564482"/>
            <a:ext cx="1932385" cy="158410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7650" name="Rectangle 2"/>
          <p:cNvSpPr>
            <a:spLocks noGrp="1" noChangeArrowheads="1"/>
          </p:cNvSpPr>
          <p:nvPr>
            <p:ph type="title"/>
          </p:nvPr>
        </p:nvSpPr>
        <p:spPr/>
        <p:txBody>
          <a:bodyPr/>
          <a:lstStyle/>
          <a:p>
            <a:pPr eaLnBrk="1" hangingPunct="1"/>
            <a:r>
              <a:rPr lang="en-US"/>
              <a:t>Calculating the target date</a:t>
            </a:r>
          </a:p>
        </p:txBody>
      </p:sp>
      <p:sp>
        <p:nvSpPr>
          <p:cNvPr id="27651" name="Rectangle 3"/>
          <p:cNvSpPr>
            <a:spLocks noGrp="1" noChangeArrowheads="1"/>
          </p:cNvSpPr>
          <p:nvPr>
            <p:ph idx="1"/>
          </p:nvPr>
        </p:nvSpPr>
        <p:spPr/>
        <p:txBody>
          <a:bodyPr/>
          <a:lstStyle/>
          <a:p>
            <a:pPr>
              <a:buFont typeface="Arial" charset="0"/>
              <a:buChar char="•"/>
            </a:pPr>
            <a:r>
              <a:rPr lang="en-US" b="1"/>
              <a:t>Target date</a:t>
            </a:r>
            <a:r>
              <a:rPr lang="en-US"/>
              <a:t> is the date on which a workflow can move to the next step</a:t>
            </a:r>
          </a:p>
          <a:p>
            <a:pPr lvl="1"/>
            <a:r>
              <a:rPr lang="en-US"/>
              <a:t>Used as </a:t>
            </a:r>
            <a:r>
              <a:rPr lang="en-US" b="1">
                <a:latin typeface="Courier New" pitchFamily="49" charset="0"/>
                <a:cs typeface="Courier New" pitchFamily="49" charset="0"/>
              </a:rPr>
              <a:t>Time Absolute </a:t>
            </a:r>
            <a:r>
              <a:rPr lang="en-US"/>
              <a:t>for timeout branch</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sz="1650" b="1">
              <a:latin typeface="Courier New" pitchFamily="49" charset="0"/>
              <a:cs typeface="Courier New" pitchFamily="49" charset="0"/>
            </a:endParaRPr>
          </a:p>
          <a:p>
            <a:pPr>
              <a:buFont typeface="Arial" charset="0"/>
              <a:buChar char="•"/>
            </a:pPr>
            <a:r>
              <a:rPr lang="en-US" sz="1650" b="1" err="1">
                <a:latin typeface="Courier New" pitchFamily="49" charset="0"/>
                <a:cs typeface="Courier New" pitchFamily="49" charset="0"/>
              </a:rPr>
              <a:t>getTargetDate</a:t>
            </a:r>
            <a:r>
              <a:rPr lang="en-US" sz="1650" b="1">
                <a:latin typeface="Courier New" pitchFamily="49" charset="0"/>
                <a:cs typeface="Courier New" pitchFamily="49" charset="0"/>
              </a:rPr>
              <a:t>()</a:t>
            </a:r>
            <a:r>
              <a:rPr lang="en-US"/>
              <a:t> returns </a:t>
            </a:r>
            <a:r>
              <a:rPr lang="en-US" err="1"/>
              <a:t>event.TargetDate</a:t>
            </a:r>
            <a:endParaRPr lang="en-US"/>
          </a:p>
          <a:p>
            <a:pPr lvl="1"/>
            <a:r>
              <a:rPr lang="en-US"/>
              <a:t>Generally calculated as Trigger Basis + Offset</a:t>
            </a:r>
          </a:p>
          <a:p>
            <a:pPr>
              <a:buFont typeface="Arial" charset="0"/>
              <a:buChar char="•"/>
            </a:pPr>
            <a:r>
              <a:rPr lang="en-US" sz="1650" b="1" err="1">
                <a:latin typeface="Courier New" pitchFamily="49" charset="0"/>
                <a:cs typeface="Courier New" pitchFamily="49" charset="0"/>
              </a:rPr>
              <a:t>getApprovalDate</a:t>
            </a:r>
            <a:r>
              <a:rPr lang="en-US" sz="1650" b="1">
                <a:latin typeface="Courier New" pitchFamily="49" charset="0"/>
                <a:cs typeface="Courier New" pitchFamily="49" charset="0"/>
              </a:rPr>
              <a:t>()</a:t>
            </a:r>
            <a:r>
              <a:rPr lang="en-US" sz="1650" b="1">
                <a:cs typeface="Courier New" pitchFamily="49" charset="0"/>
              </a:rPr>
              <a:t> </a:t>
            </a:r>
            <a:r>
              <a:rPr lang="en-US"/>
              <a:t>adds -7 to calculated target date </a:t>
            </a:r>
          </a:p>
        </p:txBody>
      </p:sp>
      <p:sp>
        <p:nvSpPr>
          <p:cNvPr id="27654" name="Line 6"/>
          <p:cNvSpPr>
            <a:spLocks noChangeShapeType="1"/>
          </p:cNvSpPr>
          <p:nvPr/>
        </p:nvSpPr>
        <p:spPr bwMode="auto">
          <a:xfrm>
            <a:off x="2871788" y="2264569"/>
            <a:ext cx="485775" cy="135731"/>
          </a:xfrm>
          <a:prstGeom prst="line">
            <a:avLst/>
          </a:prstGeom>
          <a:noFill/>
          <a:ln w="19050">
            <a:solidFill>
              <a:srgbClr val="D33941"/>
            </a:solidFill>
            <a:round/>
            <a:headEnd type="none" w="med" len="med"/>
            <a:tailEnd type="none" w="med" len="me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2182416"/>
            <a:ext cx="3884294" cy="38933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8221786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Where to put the timeout branch?</a:t>
            </a:r>
          </a:p>
        </p:txBody>
      </p:sp>
      <p:sp>
        <p:nvSpPr>
          <p:cNvPr id="28675" name="Rectangle 3"/>
          <p:cNvSpPr>
            <a:spLocks noGrp="1" noChangeArrowheads="1"/>
          </p:cNvSpPr>
          <p:nvPr>
            <p:ph idx="1"/>
          </p:nvPr>
        </p:nvSpPr>
        <p:spPr/>
        <p:txBody>
          <a:bodyPr/>
          <a:lstStyle/>
          <a:p>
            <a:pPr>
              <a:buFont typeface="Arial" charset="0"/>
              <a:buChar char="•"/>
            </a:pPr>
            <a:r>
              <a:rPr lang="en-US"/>
              <a:t>Timeout value references target time of the event that will be performed by the next step</a:t>
            </a:r>
          </a:p>
          <a:p>
            <a:pPr>
              <a:buFont typeface="Wingdings 3" pitchFamily="18" charset="2"/>
              <a:buNone/>
            </a:pPr>
            <a:endParaRPr lang="en-US"/>
          </a:p>
        </p:txBody>
      </p:sp>
      <p:pic>
        <p:nvPicPr>
          <p:cNvPr id="286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307307"/>
            <a:ext cx="1243013" cy="316111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28677" name="Line 5"/>
          <p:cNvSpPr>
            <a:spLocks noChangeShapeType="1"/>
          </p:cNvSpPr>
          <p:nvPr/>
        </p:nvSpPr>
        <p:spPr bwMode="auto">
          <a:xfrm>
            <a:off x="2321719" y="1893094"/>
            <a:ext cx="878681"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8681" name="Text Box 10"/>
          <p:cNvSpPr txBox="1">
            <a:spLocks noChangeArrowheads="1"/>
          </p:cNvSpPr>
          <p:nvPr/>
        </p:nvSpPr>
        <p:spPr bwMode="auto">
          <a:xfrm>
            <a:off x="3200400" y="1783557"/>
            <a:ext cx="3125856"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latin typeface="Courier New" pitchFamily="49" charset="0"/>
                <a:cs typeface="Courier New" pitchFamily="49" charset="0"/>
              </a:rPr>
              <a:t>dlnqProcess.GracePeriodEndDate</a:t>
            </a:r>
          </a:p>
        </p:txBody>
      </p:sp>
      <p:sp>
        <p:nvSpPr>
          <p:cNvPr id="28682" name="Text Box 12"/>
          <p:cNvSpPr txBox="1">
            <a:spLocks noChangeArrowheads="1"/>
          </p:cNvSpPr>
          <p:nvPr/>
        </p:nvSpPr>
        <p:spPr bwMode="auto">
          <a:xfrm>
            <a:off x="3200401" y="2512219"/>
            <a:ext cx="47929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latin typeface="Courier New" pitchFamily="49" charset="0"/>
                <a:cs typeface="Courier New" pitchFamily="49" charset="0"/>
              </a:rPr>
              <a:t>dlnqProcess.getApprovalDate (typekey.</a:t>
            </a:r>
            <a:br>
              <a:rPr lang="en-US" sz="1350">
                <a:solidFill>
                  <a:srgbClr val="000000"/>
                </a:solidFill>
                <a:latin typeface="Courier New" pitchFamily="49" charset="0"/>
                <a:cs typeface="Courier New" pitchFamily="49" charset="0"/>
              </a:rPr>
            </a:br>
            <a:r>
              <a:rPr lang="en-US" sz="1350">
                <a:solidFill>
                  <a:srgbClr val="000000"/>
                </a:solidFill>
                <a:latin typeface="Courier New" pitchFamily="49" charset="0"/>
                <a:cs typeface="Courier New" pitchFamily="49" charset="0"/>
              </a:rPr>
              <a:t>       DelinquencyEventName.TC_DUNNINGLETTER1)</a:t>
            </a:r>
          </a:p>
        </p:txBody>
      </p:sp>
      <p:sp>
        <p:nvSpPr>
          <p:cNvPr id="28683" name="Text Box 13"/>
          <p:cNvSpPr txBox="1">
            <a:spLocks noChangeArrowheads="1"/>
          </p:cNvSpPr>
          <p:nvPr/>
        </p:nvSpPr>
        <p:spPr bwMode="auto">
          <a:xfrm>
            <a:off x="3200401" y="2997994"/>
            <a:ext cx="47929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latin typeface="Courier New" pitchFamily="49" charset="0"/>
                <a:cs typeface="Courier New" pitchFamily="49" charset="0"/>
              </a:rPr>
              <a:t>dlnqProcess.getTargetDate (typekey.</a:t>
            </a:r>
            <a:br>
              <a:rPr lang="en-US" sz="1350">
                <a:solidFill>
                  <a:srgbClr val="000000"/>
                </a:solidFill>
                <a:latin typeface="Courier New" pitchFamily="49" charset="0"/>
                <a:cs typeface="Courier New" pitchFamily="49" charset="0"/>
              </a:rPr>
            </a:br>
            <a:r>
              <a:rPr lang="en-US" sz="1350">
                <a:solidFill>
                  <a:srgbClr val="000000"/>
                </a:solidFill>
                <a:latin typeface="Courier New" pitchFamily="49" charset="0"/>
                <a:cs typeface="Courier New" pitchFamily="49" charset="0"/>
              </a:rPr>
              <a:t>       DelinquencyEventName.TC_DUNNINGLETTER2)</a:t>
            </a:r>
          </a:p>
        </p:txBody>
      </p:sp>
      <p:sp>
        <p:nvSpPr>
          <p:cNvPr id="28684" name="Text Box 14"/>
          <p:cNvSpPr txBox="1">
            <a:spLocks noChangeArrowheads="1"/>
          </p:cNvSpPr>
          <p:nvPr/>
        </p:nvSpPr>
        <p:spPr bwMode="auto">
          <a:xfrm>
            <a:off x="3200400" y="3676650"/>
            <a:ext cx="4584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000000"/>
                </a:solidFill>
                <a:latin typeface="Courier New" pitchFamily="49" charset="0"/>
                <a:cs typeface="Courier New" pitchFamily="49" charset="0"/>
              </a:rPr>
              <a:t>dlnqProcess.getApprovalDate (typekey.</a:t>
            </a:r>
            <a:br>
              <a:rPr lang="en-US" sz="1350">
                <a:solidFill>
                  <a:srgbClr val="000000"/>
                </a:solidFill>
                <a:latin typeface="Courier New" pitchFamily="49" charset="0"/>
                <a:cs typeface="Courier New" pitchFamily="49" charset="0"/>
              </a:rPr>
            </a:br>
            <a:r>
              <a:rPr lang="en-US" sz="1350">
                <a:solidFill>
                  <a:srgbClr val="000000"/>
                </a:solidFill>
                <a:latin typeface="Courier New" pitchFamily="49" charset="0"/>
                <a:cs typeface="Courier New" pitchFamily="49" charset="0"/>
              </a:rPr>
              <a:t>       DelinquencyEventName.TC_CANCELLATION)</a:t>
            </a:r>
          </a:p>
        </p:txBody>
      </p:sp>
      <p:sp>
        <p:nvSpPr>
          <p:cNvPr id="13" name="Line 5"/>
          <p:cNvSpPr>
            <a:spLocks noChangeShapeType="1"/>
          </p:cNvSpPr>
          <p:nvPr/>
        </p:nvSpPr>
        <p:spPr bwMode="auto">
          <a:xfrm>
            <a:off x="2321719" y="2628900"/>
            <a:ext cx="878681"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4" name="Line 5"/>
          <p:cNvSpPr>
            <a:spLocks noChangeShapeType="1"/>
          </p:cNvSpPr>
          <p:nvPr/>
        </p:nvSpPr>
        <p:spPr bwMode="auto">
          <a:xfrm>
            <a:off x="2321719" y="3114675"/>
            <a:ext cx="878681"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5" name="Line 5"/>
          <p:cNvSpPr>
            <a:spLocks noChangeShapeType="1"/>
          </p:cNvSpPr>
          <p:nvPr/>
        </p:nvSpPr>
        <p:spPr bwMode="auto">
          <a:xfrm>
            <a:off x="1964532" y="3800475"/>
            <a:ext cx="1235869"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87102901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566" y="3514725"/>
            <a:ext cx="1513723" cy="8715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992" y="1007269"/>
            <a:ext cx="2578342" cy="193952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9698" name="Rectangle 2"/>
          <p:cNvSpPr>
            <a:spLocks noGrp="1" noChangeArrowheads="1"/>
          </p:cNvSpPr>
          <p:nvPr>
            <p:ph type="title"/>
          </p:nvPr>
        </p:nvSpPr>
        <p:spPr/>
        <p:txBody>
          <a:bodyPr/>
          <a:lstStyle/>
          <a:p>
            <a:pPr eaLnBrk="1" hangingPunct="1"/>
            <a:r>
              <a:rPr lang="en-US"/>
              <a:t>Grace period</a:t>
            </a:r>
          </a:p>
        </p:txBody>
      </p:sp>
      <p:sp>
        <p:nvSpPr>
          <p:cNvPr id="29699" name="Rectangle 3"/>
          <p:cNvSpPr>
            <a:spLocks noGrp="1" noChangeArrowheads="1"/>
          </p:cNvSpPr>
          <p:nvPr>
            <p:ph idx="1"/>
          </p:nvPr>
        </p:nvSpPr>
        <p:spPr/>
        <p:txBody>
          <a:bodyPr/>
          <a:lstStyle/>
          <a:p>
            <a:pPr>
              <a:buFont typeface="Arial" charset="0"/>
              <a:buChar char="•"/>
            </a:pPr>
            <a:r>
              <a:rPr lang="en-US"/>
              <a:t>Grace period is set on </a:t>
            </a:r>
            <a:r>
              <a:rPr lang="en-US" b="1">
                <a:latin typeface="Courier New" pitchFamily="49" charset="0"/>
                <a:cs typeface="Courier New" pitchFamily="49" charset="0"/>
              </a:rPr>
              <a:t>General</a:t>
            </a:r>
            <a:r>
              <a:rPr lang="en-US"/>
              <a:t> tab of delinquency plan</a:t>
            </a:r>
          </a:p>
          <a:p>
            <a:pPr lvl="1"/>
            <a:r>
              <a:rPr lang="en-US"/>
              <a:t>Applies to all </a:t>
            </a:r>
            <a:br>
              <a:rPr lang="en-US"/>
            </a:br>
            <a:r>
              <a:rPr lang="en-US"/>
              <a:t>workflows in the </a:t>
            </a:r>
            <a:br>
              <a:rPr lang="en-US"/>
            </a:br>
            <a:r>
              <a:rPr lang="en-US"/>
              <a:t>plan that implement</a:t>
            </a:r>
            <a:br>
              <a:rPr lang="en-US"/>
            </a:br>
            <a:r>
              <a:rPr lang="en-US"/>
              <a:t>a grace period</a:t>
            </a:r>
          </a:p>
          <a:p>
            <a:pPr>
              <a:buFont typeface="Arial" charset="0"/>
              <a:buChar char="•"/>
            </a:pPr>
            <a:r>
              <a:rPr lang="en-US"/>
              <a:t>If implemented, the</a:t>
            </a:r>
            <a:br>
              <a:rPr lang="en-US"/>
            </a:br>
            <a:r>
              <a:rPr lang="en-US" b="1">
                <a:latin typeface="Courier New" pitchFamily="49" charset="0"/>
                <a:cs typeface="Courier New" pitchFamily="49" charset="0"/>
              </a:rPr>
              <a:t>Grace Period </a:t>
            </a:r>
            <a:r>
              <a:rPr lang="en-US"/>
              <a:t>step </a:t>
            </a:r>
            <a:br>
              <a:rPr lang="en-US"/>
            </a:br>
            <a:r>
              <a:rPr lang="en-US"/>
              <a:t>should have timeout </a:t>
            </a:r>
            <a:br>
              <a:rPr lang="en-US"/>
            </a:br>
            <a:r>
              <a:rPr lang="en-US"/>
              <a:t>branch set to grace period end date</a:t>
            </a:r>
          </a:p>
          <a:p>
            <a:pPr lvl="1"/>
            <a:endParaRPr lang="en-US"/>
          </a:p>
        </p:txBody>
      </p:sp>
      <p:sp>
        <p:nvSpPr>
          <p:cNvPr id="29701" name="Line 8"/>
          <p:cNvSpPr>
            <a:spLocks noChangeShapeType="1"/>
          </p:cNvSpPr>
          <p:nvPr/>
        </p:nvSpPr>
        <p:spPr bwMode="auto">
          <a:xfrm flipV="1">
            <a:off x="2728913" y="3907631"/>
            <a:ext cx="1042988" cy="357188"/>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02" name="Rectangle 9"/>
          <p:cNvSpPr>
            <a:spLocks noChangeArrowheads="1"/>
          </p:cNvSpPr>
          <p:nvPr/>
        </p:nvSpPr>
        <p:spPr bwMode="auto">
          <a:xfrm>
            <a:off x="1928812" y="3763640"/>
            <a:ext cx="1385888" cy="230832"/>
          </a:xfrm>
          <a:prstGeom prst="rect">
            <a:avLst/>
          </a:prstGeom>
          <a:noFill/>
          <a:ln w="12700" algn="ctr">
            <a:no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29704" name="AutoShape 5"/>
          <p:cNvSpPr>
            <a:spLocks noChangeArrowheads="1"/>
          </p:cNvSpPr>
          <p:nvPr/>
        </p:nvSpPr>
        <p:spPr bwMode="auto">
          <a:xfrm>
            <a:off x="4314825" y="2728021"/>
            <a:ext cx="2157413"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235" y="3650456"/>
            <a:ext cx="3278981" cy="30003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045982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111" y="2820111"/>
            <a:ext cx="4335293" cy="189190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157" y="1200151"/>
            <a:ext cx="3307202" cy="99298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0722" name="Rectangle 4"/>
          <p:cNvSpPr>
            <a:spLocks noGrp="1" noChangeArrowheads="1"/>
          </p:cNvSpPr>
          <p:nvPr>
            <p:ph type="title"/>
          </p:nvPr>
        </p:nvSpPr>
        <p:spPr/>
        <p:txBody>
          <a:bodyPr/>
          <a:lstStyle/>
          <a:p>
            <a:pPr eaLnBrk="1" hangingPunct="1"/>
            <a:r>
              <a:rPr lang="en-US"/>
              <a:t>Inception</a:t>
            </a:r>
          </a:p>
        </p:txBody>
      </p:sp>
      <p:sp>
        <p:nvSpPr>
          <p:cNvPr id="30723" name="Rectangle 18"/>
          <p:cNvSpPr>
            <a:spLocks noGrp="1" noChangeArrowheads="1"/>
          </p:cNvSpPr>
          <p:nvPr>
            <p:ph idx="1"/>
          </p:nvPr>
        </p:nvSpPr>
        <p:spPr>
          <a:xfrm>
            <a:off x="1532335" y="685801"/>
            <a:ext cx="6238875" cy="1707356"/>
          </a:xfrm>
        </p:spPr>
        <p:txBody>
          <a:bodyPr/>
          <a:lstStyle/>
          <a:p>
            <a:pPr>
              <a:buFont typeface="Arial" charset="0"/>
              <a:buChar char="•"/>
            </a:pPr>
            <a:r>
              <a:rPr lang="en-US"/>
              <a:t>Inception date is set when </a:t>
            </a:r>
            <a:r>
              <a:rPr lang="en-US" b="1">
                <a:latin typeface="Courier New" pitchFamily="49" charset="0"/>
                <a:cs typeface="Courier New" pitchFamily="49" charset="0"/>
              </a:rPr>
              <a:t>Inception</a:t>
            </a:r>
            <a:r>
              <a:rPr lang="en-US"/>
              <a:t> step is reached</a:t>
            </a:r>
          </a:p>
        </p:txBody>
      </p:sp>
      <p:sp>
        <p:nvSpPr>
          <p:cNvPr id="30725" name="Line 9"/>
          <p:cNvSpPr>
            <a:spLocks noChangeShapeType="1"/>
          </p:cNvSpPr>
          <p:nvPr/>
        </p:nvSpPr>
        <p:spPr bwMode="auto">
          <a:xfrm flipH="1">
            <a:off x="3207544" y="2193131"/>
            <a:ext cx="328613" cy="400050"/>
          </a:xfrm>
          <a:prstGeom prst="line">
            <a:avLst/>
          </a:prstGeom>
          <a:noFill/>
          <a:ln w="1270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3072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062" y="1117997"/>
            <a:ext cx="1557338" cy="149066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30729" name="AutoShape 13"/>
          <p:cNvSpPr>
            <a:spLocks noChangeArrowheads="1"/>
          </p:cNvSpPr>
          <p:nvPr/>
        </p:nvSpPr>
        <p:spPr bwMode="auto">
          <a:xfrm>
            <a:off x="5664994" y="2264569"/>
            <a:ext cx="1414463" cy="457200"/>
          </a:xfrm>
          <a:prstGeom prst="wedgeRectCallout">
            <a:avLst>
              <a:gd name="adj1" fmla="val -70537"/>
              <a:gd name="adj2" fmla="val 163803"/>
            </a:avLst>
          </a:prstGeom>
          <a:solidFill>
            <a:schemeClr val="tx1"/>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350" b="1">
                <a:solidFill>
                  <a:srgbClr val="D33941"/>
                </a:solidFill>
                <a:latin typeface="Arial" charset="0"/>
              </a:rPr>
              <a:t>Sets inception date</a:t>
            </a:r>
          </a:p>
        </p:txBody>
      </p:sp>
      <p:sp>
        <p:nvSpPr>
          <p:cNvPr id="30730" name="AutoShape 11"/>
          <p:cNvSpPr>
            <a:spLocks noChangeArrowheads="1"/>
          </p:cNvSpPr>
          <p:nvPr/>
        </p:nvSpPr>
        <p:spPr bwMode="auto">
          <a:xfrm>
            <a:off x="3600451" y="3215582"/>
            <a:ext cx="1878806" cy="255389"/>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0731" name="Line 17"/>
          <p:cNvSpPr>
            <a:spLocks noChangeShapeType="1"/>
          </p:cNvSpPr>
          <p:nvPr/>
        </p:nvSpPr>
        <p:spPr bwMode="auto">
          <a:xfrm flipH="1">
            <a:off x="4636294" y="2143125"/>
            <a:ext cx="714375" cy="885825"/>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0732" name="Line 8"/>
          <p:cNvSpPr>
            <a:spLocks noChangeShapeType="1"/>
          </p:cNvSpPr>
          <p:nvPr/>
        </p:nvSpPr>
        <p:spPr bwMode="auto">
          <a:xfrm flipH="1">
            <a:off x="3171826" y="1207294"/>
            <a:ext cx="364331" cy="857250"/>
          </a:xfrm>
          <a:prstGeom prst="line">
            <a:avLst/>
          </a:prstGeom>
          <a:noFill/>
          <a:ln w="1270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23915207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Lesson outline</a:t>
            </a:r>
          </a:p>
        </p:txBody>
      </p:sp>
      <p:sp>
        <p:nvSpPr>
          <p:cNvPr id="31747" name="Rectangle 3"/>
          <p:cNvSpPr>
            <a:spLocks noGrp="1" noChangeArrowheads="1"/>
          </p:cNvSpPr>
          <p:nvPr>
            <p:ph idx="1"/>
          </p:nvPr>
        </p:nvSpPr>
        <p:spPr/>
        <p:txBody>
          <a:bodyPr/>
          <a:lstStyle/>
          <a:p>
            <a:pPr>
              <a:lnSpc>
                <a:spcPct val="150000"/>
              </a:lnSpc>
              <a:buFont typeface="Arial" charset="0"/>
              <a:buChar char="•"/>
            </a:pPr>
            <a:r>
              <a:rPr lang="en-US" sz="2100">
                <a:solidFill>
                  <a:srgbClr val="C0C0C0"/>
                </a:solidFill>
              </a:rPr>
              <a:t>Overview</a:t>
            </a:r>
          </a:p>
          <a:p>
            <a:pPr>
              <a:lnSpc>
                <a:spcPct val="150000"/>
              </a:lnSpc>
              <a:buFont typeface="Arial" charset="0"/>
              <a:buChar char="•"/>
            </a:pPr>
            <a:r>
              <a:rPr lang="en-US" sz="2100">
                <a:solidFill>
                  <a:srgbClr val="C0C0C0"/>
                </a:solidFill>
              </a:rPr>
              <a:t>Delinquency plan </a:t>
            </a:r>
          </a:p>
          <a:p>
            <a:pPr>
              <a:lnSpc>
                <a:spcPct val="150000"/>
              </a:lnSpc>
              <a:buFont typeface="Arial" charset="0"/>
              <a:buChar char="•"/>
            </a:pPr>
            <a:r>
              <a:rPr lang="en-US" sz="2100">
                <a:solidFill>
                  <a:srgbClr val="C0C0C0"/>
                </a:solidFill>
              </a:rPr>
              <a:t>Target dates</a:t>
            </a:r>
          </a:p>
          <a:p>
            <a:pPr>
              <a:lnSpc>
                <a:spcPct val="150000"/>
              </a:lnSpc>
              <a:buFont typeface="Arial" charset="0"/>
              <a:buChar char="•"/>
            </a:pPr>
            <a:r>
              <a:rPr lang="en-US" sz="2100"/>
              <a:t>Initiating and exiting delinquency workflow</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125258106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Before delinquency process starts</a:t>
            </a:r>
          </a:p>
        </p:txBody>
      </p:sp>
      <p:sp>
        <p:nvSpPr>
          <p:cNvPr id="32771" name="Content Placeholder 16"/>
          <p:cNvSpPr>
            <a:spLocks noGrp="1"/>
          </p:cNvSpPr>
          <p:nvPr>
            <p:ph idx="1"/>
          </p:nvPr>
        </p:nvSpPr>
        <p:spPr/>
        <p:txBody>
          <a:bodyPr/>
          <a:lstStyle/>
          <a:p>
            <a:pPr>
              <a:buFont typeface="Arial" charset="0"/>
              <a:buChar char="•"/>
            </a:pPr>
            <a:r>
              <a:rPr lang="en-US"/>
              <a:t>BillingCenter calls two plugin methods before starting a delinquency process</a:t>
            </a:r>
          </a:p>
          <a:p>
            <a:pPr lvl="1"/>
            <a:r>
              <a:rPr lang="en-US" b="1">
                <a:latin typeface="Courier New" pitchFamily="49" charset="0"/>
                <a:cs typeface="Courier New" pitchFamily="49" charset="0"/>
              </a:rPr>
              <a:t>canStartDelinquencyProcessing()</a:t>
            </a:r>
            <a:r>
              <a:rPr lang="en-US">
                <a:latin typeface="Courier New" pitchFamily="49" charset="0"/>
                <a:cs typeface="Courier New" pitchFamily="49" charset="0"/>
              </a:rPr>
              <a:t> </a:t>
            </a:r>
            <a:r>
              <a:rPr lang="en-US"/>
              <a:t>is called when policy or account is past due, but there is no associated active delinquency process</a:t>
            </a:r>
            <a:br>
              <a:rPr lang="en-US"/>
            </a:br>
            <a:br>
              <a:rPr lang="en-US"/>
            </a:br>
            <a:br>
              <a:rPr lang="en-US"/>
            </a:br>
            <a:br>
              <a:rPr lang="en-US"/>
            </a:br>
            <a:endParaRPr lang="en-US"/>
          </a:p>
          <a:p>
            <a:pPr lvl="1"/>
            <a:r>
              <a:rPr lang="en-US" b="1">
                <a:latin typeface="Courier New" pitchFamily="49" charset="0"/>
                <a:cs typeface="Courier New" pitchFamily="49" charset="0"/>
              </a:rPr>
              <a:t>beforeStartDelinquencyProcessing() </a:t>
            </a:r>
            <a:r>
              <a:rPr lang="en-US"/>
              <a:t>is called before starting delinquency processing</a:t>
            </a:r>
          </a:p>
        </p:txBody>
      </p:sp>
      <p:sp>
        <p:nvSpPr>
          <p:cNvPr id="32772" name="Text Box 20"/>
          <p:cNvSpPr txBox="1">
            <a:spLocks noChangeArrowheads="1"/>
          </p:cNvSpPr>
          <p:nvPr/>
        </p:nvSpPr>
        <p:spPr bwMode="auto">
          <a:xfrm>
            <a:off x="6393657" y="150019"/>
            <a:ext cx="1465660" cy="347663"/>
          </a:xfrm>
          <a:prstGeom prst="rect">
            <a:avLst/>
          </a:prstGeom>
          <a:solidFill>
            <a:srgbClr val="DDDDDD"/>
          </a:solidFill>
          <a:ln w="9525" algn="ctr">
            <a:solidFill>
              <a:schemeClr val="bg1"/>
            </a:solidFill>
            <a:miter lim="800000"/>
            <a:headEnd/>
            <a:tailEnd/>
          </a:ln>
        </p:spPr>
        <p:txBody>
          <a:bodyPr lIns="0" tIns="0" rIns="0" bIns="0" anchor="ct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br>
              <a:rPr lang="en-US" sz="1275">
                <a:solidFill>
                  <a:srgbClr val="003399"/>
                </a:solidFill>
              </a:rPr>
            </a:br>
            <a:r>
              <a:rPr lang="en-US" sz="1275">
                <a:solidFill>
                  <a:srgbClr val="003399"/>
                </a:solidFill>
              </a:rPr>
              <a:t>EventHandler.gs</a:t>
            </a:r>
            <a:br>
              <a:rPr lang="en-US" sz="1275" b="0">
                <a:solidFill>
                  <a:srgbClr val="003399"/>
                </a:solidFill>
              </a:rPr>
            </a:br>
            <a:endParaRPr lang="en-US" sz="1275" b="0">
              <a:solidFill>
                <a:srgbClr val="003399"/>
              </a:solidFill>
            </a:endParaRPr>
          </a:p>
        </p:txBody>
      </p:sp>
      <p:grpSp>
        <p:nvGrpSpPr>
          <p:cNvPr id="32773" name="Group 16"/>
          <p:cNvGrpSpPr>
            <a:grpSpLocks/>
          </p:cNvGrpSpPr>
          <p:nvPr/>
        </p:nvGrpSpPr>
        <p:grpSpPr bwMode="auto">
          <a:xfrm>
            <a:off x="7498304" y="388431"/>
            <a:ext cx="339587" cy="500305"/>
            <a:chOff x="8645092" y="610091"/>
            <a:chExt cx="281421" cy="415025"/>
          </a:xfrm>
        </p:grpSpPr>
        <p:sp>
          <p:nvSpPr>
            <p:cNvPr id="32780" name="Freeform 22"/>
            <p:cNvSpPr>
              <a:spLocks/>
            </p:cNvSpPr>
            <p:nvPr/>
          </p:nvSpPr>
          <p:spPr bwMode="auto">
            <a:xfrm>
              <a:off x="8785473" y="743251"/>
              <a:ext cx="54" cy="191485"/>
            </a:xfrm>
            <a:custGeom>
              <a:avLst/>
              <a:gdLst>
                <a:gd name="T0" fmla="*/ 0 w 1887"/>
                <a:gd name="T1" fmla="*/ 0 h 2365"/>
                <a:gd name="T2" fmla="*/ 0 w 1887"/>
                <a:gd name="T3" fmla="*/ 0 h 2365"/>
                <a:gd name="T4" fmla="*/ 0 w 1887"/>
                <a:gd name="T5" fmla="*/ 0 h 2365"/>
                <a:gd name="T6" fmla="*/ 0 w 1887"/>
                <a:gd name="T7" fmla="*/ 0 h 2365"/>
                <a:gd name="T8" fmla="*/ 0 w 1887"/>
                <a:gd name="T9" fmla="*/ 0 h 2365"/>
                <a:gd name="T10" fmla="*/ 0 w 1887"/>
                <a:gd name="T11" fmla="*/ 0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1" name="Rectangle 23"/>
            <p:cNvSpPr>
              <a:spLocks noChangeArrowheads="1"/>
            </p:cNvSpPr>
            <p:nvPr/>
          </p:nvSpPr>
          <p:spPr bwMode="auto">
            <a:xfrm>
              <a:off x="8722392" y="787236"/>
              <a:ext cx="132860" cy="1914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2" name="Rectangle 24"/>
            <p:cNvSpPr>
              <a:spLocks noChangeArrowheads="1"/>
            </p:cNvSpPr>
            <p:nvPr/>
          </p:nvSpPr>
          <p:spPr bwMode="auto">
            <a:xfrm>
              <a:off x="8773095" y="740842"/>
              <a:ext cx="54" cy="1914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3" name="Rectangle 25"/>
            <p:cNvSpPr>
              <a:spLocks noChangeArrowheads="1"/>
            </p:cNvSpPr>
            <p:nvPr/>
          </p:nvSpPr>
          <p:spPr bwMode="auto">
            <a:xfrm>
              <a:off x="8722392" y="833631"/>
              <a:ext cx="132860" cy="191485"/>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4" name="Line 26"/>
            <p:cNvSpPr>
              <a:spLocks noChangeShapeType="1"/>
            </p:cNvSpPr>
            <p:nvPr/>
          </p:nvSpPr>
          <p:spPr bwMode="auto">
            <a:xfrm>
              <a:off x="8645092" y="1012825"/>
              <a:ext cx="28142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5" name="Line 27"/>
            <p:cNvSpPr>
              <a:spLocks noChangeShapeType="1"/>
            </p:cNvSpPr>
            <p:nvPr/>
          </p:nvSpPr>
          <p:spPr bwMode="auto">
            <a:xfrm flipV="1">
              <a:off x="8925305" y="744095"/>
              <a:ext cx="0" cy="26873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6" name="Freeform 28"/>
            <p:cNvSpPr>
              <a:spLocks/>
            </p:cNvSpPr>
            <p:nvPr/>
          </p:nvSpPr>
          <p:spPr bwMode="auto">
            <a:xfrm>
              <a:off x="8884515" y="610091"/>
              <a:ext cx="54" cy="19148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7" name="Rectangle 29"/>
            <p:cNvSpPr>
              <a:spLocks noChangeArrowheads="1"/>
            </p:cNvSpPr>
            <p:nvPr/>
          </p:nvSpPr>
          <p:spPr bwMode="auto">
            <a:xfrm>
              <a:off x="8688244" y="610995"/>
              <a:ext cx="54" cy="191485"/>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8" name="Rectangle 30"/>
            <p:cNvSpPr>
              <a:spLocks noChangeArrowheads="1"/>
            </p:cNvSpPr>
            <p:nvPr/>
          </p:nvSpPr>
          <p:spPr bwMode="auto">
            <a:xfrm>
              <a:off x="8728103" y="610995"/>
              <a:ext cx="54" cy="191485"/>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89" name="Freeform 31"/>
            <p:cNvSpPr>
              <a:spLocks/>
            </p:cNvSpPr>
            <p:nvPr/>
          </p:nvSpPr>
          <p:spPr bwMode="auto">
            <a:xfrm>
              <a:off x="8661975" y="717343"/>
              <a:ext cx="54" cy="191485"/>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2790" name="Freeform 32"/>
            <p:cNvSpPr>
              <a:spLocks/>
            </p:cNvSpPr>
            <p:nvPr/>
          </p:nvSpPr>
          <p:spPr bwMode="auto">
            <a:xfrm>
              <a:off x="8707570" y="677575"/>
              <a:ext cx="54" cy="19148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110979"/>
            <a:ext cx="4492601" cy="90368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4550" y="3767183"/>
            <a:ext cx="4509814" cy="75737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63011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100"/>
              <a:t>Overview</a:t>
            </a:r>
          </a:p>
          <a:p>
            <a:pPr>
              <a:lnSpc>
                <a:spcPct val="150000"/>
              </a:lnSpc>
              <a:buFont typeface="Arial" charset="0"/>
              <a:buChar char="•"/>
            </a:pPr>
            <a:r>
              <a:rPr lang="en-US" sz="2100">
                <a:solidFill>
                  <a:srgbClr val="C0C0C0"/>
                </a:solidFill>
              </a:rPr>
              <a:t>Delinquency plan</a:t>
            </a:r>
          </a:p>
          <a:p>
            <a:pPr>
              <a:lnSpc>
                <a:spcPct val="150000"/>
              </a:lnSpc>
              <a:buFont typeface="Arial" charset="0"/>
              <a:buChar char="•"/>
            </a:pPr>
            <a:r>
              <a:rPr lang="en-US" sz="2100">
                <a:solidFill>
                  <a:srgbClr val="C0C0C0"/>
                </a:solidFill>
              </a:rPr>
              <a:t>Target dates</a:t>
            </a:r>
          </a:p>
          <a:p>
            <a:pPr>
              <a:lnSpc>
                <a:spcPct val="150000"/>
              </a:lnSpc>
              <a:buFont typeface="Arial" charset="0"/>
              <a:buChar char="•"/>
            </a:pPr>
            <a:r>
              <a:rPr lang="en-US" sz="2100">
                <a:solidFill>
                  <a:srgbClr val="C0C0C0"/>
                </a:solidFill>
              </a:rPr>
              <a:t>Initiating and exiting delinquency workflow</a:t>
            </a: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a:p>
            <a:pPr>
              <a:lnSpc>
                <a:spcPct val="150000"/>
              </a:lnSpc>
              <a:buFont typeface="Arial" charset="0"/>
              <a:buChar char="•"/>
            </a:pPr>
            <a:endParaRPr lang="en-US" sz="2100">
              <a:solidFill>
                <a:srgbClr val="C0C0C0"/>
              </a:solidFill>
            </a:endParaRPr>
          </a:p>
        </p:txBody>
      </p:sp>
    </p:spTree>
    <p:extLst>
      <p:ext uri="{BB962C8B-B14F-4D97-AF65-F5344CB8AC3E}">
        <p14:creationId xmlns:p14="http://schemas.microsoft.com/office/powerpoint/2010/main" val="283541307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14475" y="90487"/>
            <a:ext cx="6486525" cy="557213"/>
          </a:xfrm>
        </p:spPr>
        <p:txBody>
          <a:bodyPr/>
          <a:lstStyle/>
          <a:p>
            <a:pPr eaLnBrk="1" hangingPunct="1"/>
            <a:r>
              <a:rPr lang="en-US"/>
              <a:t>Methods for initiating a delinquency workflow</a:t>
            </a:r>
          </a:p>
        </p:txBody>
      </p:sp>
      <p:sp>
        <p:nvSpPr>
          <p:cNvPr id="33795" name="Rectangle 3"/>
          <p:cNvSpPr>
            <a:spLocks noGrp="1" noChangeArrowheads="1"/>
          </p:cNvSpPr>
          <p:nvPr>
            <p:ph idx="1"/>
          </p:nvPr>
        </p:nvSpPr>
        <p:spPr/>
        <p:txBody>
          <a:bodyPr/>
          <a:lstStyle/>
          <a:p>
            <a:pPr marL="342900" indent="-342900">
              <a:buFont typeface="Arial" charset="0"/>
              <a:buChar char="•"/>
            </a:pPr>
            <a:r>
              <a:rPr lang="en-US"/>
              <a:t>Method to use depends on number of targets</a:t>
            </a:r>
          </a:p>
          <a:p>
            <a:pPr marL="614363" lvl="1" indent="-314325"/>
            <a:r>
              <a:rPr lang="en-US" b="1"/>
              <a:t>Delinquency target</a:t>
            </a:r>
            <a:r>
              <a:rPr lang="en-US"/>
              <a:t> is the account or policy period that caused the delinquency</a:t>
            </a:r>
          </a:p>
          <a:p>
            <a:pPr marL="342900" indent="-342900">
              <a:buFont typeface="Arial" charset="0"/>
              <a:buChar char="•"/>
            </a:pPr>
            <a:r>
              <a:rPr lang="en-US"/>
              <a:t>For a single, specific target, use </a:t>
            </a:r>
            <a:br>
              <a:rPr lang="en-US"/>
            </a:br>
            <a:r>
              <a:rPr lang="en-US" b="1" i="1">
                <a:solidFill>
                  <a:srgbClr val="04628C"/>
                </a:solidFill>
              </a:rPr>
              <a:t>target</a:t>
            </a:r>
            <a:r>
              <a:rPr lang="en-US">
                <a:solidFill>
                  <a:srgbClr val="04628C"/>
                </a:solidFill>
              </a:rPr>
              <a:t>.startDelinquency( </a:t>
            </a:r>
            <a:r>
              <a:rPr lang="en-US" b="1" i="1">
                <a:solidFill>
                  <a:srgbClr val="04628C"/>
                </a:solidFill>
              </a:rPr>
              <a:t>reason </a:t>
            </a:r>
            <a:r>
              <a:rPr lang="en-US">
                <a:solidFill>
                  <a:srgbClr val="04628C"/>
                </a:solidFill>
              </a:rPr>
              <a:t>)</a:t>
            </a:r>
          </a:p>
          <a:p>
            <a:pPr marL="342900" indent="-342900">
              <a:buFont typeface="Arial" charset="0"/>
              <a:buChar char="•"/>
            </a:pPr>
            <a:endParaRPr lang="en-US">
              <a:solidFill>
                <a:srgbClr val="FF0000"/>
              </a:solidFill>
            </a:endParaRPr>
          </a:p>
          <a:p>
            <a:pPr marL="342900" indent="-342900">
              <a:buFont typeface="Arial" charset="0"/>
              <a:buChar char="•"/>
            </a:pPr>
            <a:endParaRPr lang="en-US">
              <a:solidFill>
                <a:srgbClr val="FF0000"/>
              </a:solidFill>
            </a:endParaRPr>
          </a:p>
          <a:p>
            <a:pPr marL="342900" indent="-342900">
              <a:buFont typeface="Arial" charset="0"/>
              <a:buChar char="•"/>
            </a:pPr>
            <a:endParaRPr lang="en-US">
              <a:solidFill>
                <a:srgbClr val="FF0000"/>
              </a:solidFill>
            </a:endParaRPr>
          </a:p>
          <a:p>
            <a:pPr marL="342900" indent="-342900">
              <a:buFont typeface="Arial" charset="0"/>
              <a:buChar char="•"/>
            </a:pPr>
            <a:r>
              <a:rPr lang="en-US"/>
              <a:t>For multiple targets, use</a:t>
            </a:r>
            <a:r>
              <a:rPr lang="en-US">
                <a:solidFill>
                  <a:srgbClr val="FF0000"/>
                </a:solidFill>
              </a:rPr>
              <a:t> </a:t>
            </a:r>
            <a:r>
              <a:rPr lang="en-US">
                <a:solidFill>
                  <a:srgbClr val="04628C"/>
                </a:solidFill>
              </a:rPr>
              <a:t>DelinquencyUtil.startDelinquencies( </a:t>
            </a:r>
            <a:r>
              <a:rPr lang="en-US" b="1" i="1">
                <a:solidFill>
                  <a:srgbClr val="04628C"/>
                </a:solidFill>
              </a:rPr>
              <a:t>target</a:t>
            </a:r>
            <a:r>
              <a:rPr lang="en-US">
                <a:solidFill>
                  <a:srgbClr val="04628C"/>
                </a:solidFill>
              </a:rPr>
              <a:t>[ ] , </a:t>
            </a:r>
            <a:r>
              <a:rPr lang="en-US" b="1" i="1">
                <a:solidFill>
                  <a:srgbClr val="04628C"/>
                </a:solidFill>
              </a:rPr>
              <a:t>reason</a:t>
            </a:r>
            <a:r>
              <a:rPr lang="en-US">
                <a:solidFill>
                  <a:srgbClr val="04628C"/>
                </a:solidFill>
              </a:rPr>
              <a:t> )</a:t>
            </a:r>
          </a:p>
          <a:p>
            <a:pPr marL="342900" indent="-342900">
              <a:buFont typeface="Arial" charset="0"/>
              <a:buChar char="•"/>
            </a:pPr>
            <a:endParaRPr lang="en-US">
              <a:solidFill>
                <a:srgbClr val="FF0000"/>
              </a:solidFill>
            </a:endParaRPr>
          </a:p>
          <a:p>
            <a:pPr marL="342900" indent="-342900">
              <a:buFont typeface="Arial" charset="0"/>
              <a:buChar char="•"/>
            </a:pPr>
            <a:endParaRPr lang="en-US"/>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228" y="2390776"/>
            <a:ext cx="5745766" cy="73223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3797" name="AutoShape 5"/>
          <p:cNvSpPr>
            <a:spLocks noChangeArrowheads="1"/>
          </p:cNvSpPr>
          <p:nvPr/>
        </p:nvSpPr>
        <p:spPr bwMode="auto">
          <a:xfrm>
            <a:off x="2149079" y="2733497"/>
            <a:ext cx="2815828" cy="35754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34290" rIns="3429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06380329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4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711" y="1778794"/>
            <a:ext cx="4014788" cy="150018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6282" y="1657351"/>
            <a:ext cx="3158308" cy="69889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843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423" y="585788"/>
            <a:ext cx="1985963" cy="9715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843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7390" y="3429001"/>
            <a:ext cx="4904523" cy="141089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4819" name="Rectangle 2"/>
          <p:cNvSpPr>
            <a:spLocks noGrp="1" noChangeArrowheads="1"/>
          </p:cNvSpPr>
          <p:nvPr>
            <p:ph type="title"/>
          </p:nvPr>
        </p:nvSpPr>
        <p:spPr/>
        <p:txBody>
          <a:bodyPr/>
          <a:lstStyle/>
          <a:p>
            <a:pPr eaLnBrk="1" hangingPunct="1"/>
            <a:r>
              <a:rPr lang="en-US"/>
              <a:t>Initiating a delinquency, multiple targets</a:t>
            </a:r>
          </a:p>
        </p:txBody>
      </p:sp>
      <p:sp>
        <p:nvSpPr>
          <p:cNvPr id="34824" name="Line 10"/>
          <p:cNvSpPr>
            <a:spLocks noChangeShapeType="1"/>
          </p:cNvSpPr>
          <p:nvPr/>
        </p:nvSpPr>
        <p:spPr bwMode="auto">
          <a:xfrm>
            <a:off x="1737974" y="2093119"/>
            <a:ext cx="2798308" cy="185738"/>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4826" name="Text Box 12"/>
          <p:cNvSpPr txBox="1">
            <a:spLocks noChangeArrowheads="1"/>
          </p:cNvSpPr>
          <p:nvPr/>
        </p:nvSpPr>
        <p:spPr bwMode="auto">
          <a:xfrm>
            <a:off x="4472372" y="1437085"/>
            <a:ext cx="3305392"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StartDelinquencyProcessPopup Toolbar</a:t>
            </a:r>
          </a:p>
        </p:txBody>
      </p:sp>
      <p:sp>
        <p:nvSpPr>
          <p:cNvPr id="34828" name="Text Box 15"/>
          <p:cNvSpPr txBox="1">
            <a:spLocks noChangeArrowheads="1"/>
          </p:cNvSpPr>
          <p:nvPr/>
        </p:nvSpPr>
        <p:spPr bwMode="auto">
          <a:xfrm>
            <a:off x="6150769" y="3305175"/>
            <a:ext cx="1531144" cy="415498"/>
          </a:xfrm>
          <a:prstGeom prst="rect">
            <a:avLst/>
          </a:prstGeom>
          <a:solidFill>
            <a:schemeClr val="tx1"/>
          </a:solidFill>
          <a:ln w="12700" algn="ctr">
            <a:solidFill>
              <a:schemeClr val="bg1"/>
            </a:solidFill>
            <a:miter lim="800000"/>
            <a:headEnd/>
            <a:tailEnd/>
          </a:ln>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StartDelinquency</a:t>
            </a:r>
            <a:br>
              <a:rPr lang="en-US" sz="1350">
                <a:solidFill>
                  <a:srgbClr val="D33941"/>
                </a:solidFill>
              </a:rPr>
            </a:br>
            <a:r>
              <a:rPr lang="en-US" sz="1350">
                <a:solidFill>
                  <a:srgbClr val="D33941"/>
                </a:solidFill>
              </a:rPr>
              <a:t>ProcessPopup</a:t>
            </a:r>
          </a:p>
        </p:txBody>
      </p:sp>
      <p:sp>
        <p:nvSpPr>
          <p:cNvPr id="34829" name="AutoShape 16"/>
          <p:cNvSpPr>
            <a:spLocks noChangeArrowheads="1"/>
          </p:cNvSpPr>
          <p:nvPr/>
        </p:nvSpPr>
        <p:spPr bwMode="auto">
          <a:xfrm>
            <a:off x="3418285" y="3970138"/>
            <a:ext cx="4130278" cy="716162"/>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lIns="34290" rIns="3429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4825" name="Line 11"/>
          <p:cNvSpPr>
            <a:spLocks noChangeShapeType="1"/>
          </p:cNvSpPr>
          <p:nvPr/>
        </p:nvSpPr>
        <p:spPr bwMode="auto">
          <a:xfrm flipH="1">
            <a:off x="5936456" y="2357437"/>
            <a:ext cx="828675" cy="1071563"/>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3" name="Straight Arrow Connector 2"/>
          <p:cNvCxnSpPr/>
          <p:nvPr/>
        </p:nvCxnSpPr>
        <p:spPr bwMode="auto">
          <a:xfrm>
            <a:off x="2378869" y="1014413"/>
            <a:ext cx="0" cy="764381"/>
          </a:xfrm>
          <a:prstGeom prst="straightConnector1">
            <a:avLst/>
          </a:prstGeom>
          <a:noFill/>
          <a:ln w="19050" cap="flat" cmpd="sng" algn="ctr">
            <a:solidFill>
              <a:srgbClr val="D33941"/>
            </a:solidFill>
            <a:prstDash val="solid"/>
            <a:round/>
            <a:headEnd type="none" w="med" len="med"/>
            <a:tailEnd type="arrow"/>
          </a:ln>
          <a:effectLst/>
        </p:spPr>
      </p:cxnSp>
      <p:grpSp>
        <p:nvGrpSpPr>
          <p:cNvPr id="24" name="Group 143"/>
          <p:cNvGrpSpPr>
            <a:grpSpLocks/>
          </p:cNvGrpSpPr>
          <p:nvPr/>
        </p:nvGrpSpPr>
        <p:grpSpPr bwMode="auto">
          <a:xfrm>
            <a:off x="2272903" y="585788"/>
            <a:ext cx="211931" cy="228600"/>
            <a:chOff x="4149725" y="4149725"/>
            <a:chExt cx="282575" cy="304800"/>
          </a:xfrm>
        </p:grpSpPr>
        <p:sp>
          <p:nvSpPr>
            <p:cNvPr id="25"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26"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1</a:t>
              </a:r>
            </a:p>
          </p:txBody>
        </p:sp>
      </p:grpSp>
      <p:grpSp>
        <p:nvGrpSpPr>
          <p:cNvPr id="27" name="Group 144"/>
          <p:cNvGrpSpPr>
            <a:grpSpLocks/>
          </p:cNvGrpSpPr>
          <p:nvPr/>
        </p:nvGrpSpPr>
        <p:grpSpPr bwMode="auto">
          <a:xfrm>
            <a:off x="2371726" y="2006798"/>
            <a:ext cx="211931" cy="228600"/>
            <a:chOff x="4149725" y="4149725"/>
            <a:chExt cx="282575" cy="304800"/>
          </a:xfrm>
        </p:grpSpPr>
        <p:sp>
          <p:nvSpPr>
            <p:cNvPr id="28"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29"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2</a:t>
              </a:r>
            </a:p>
          </p:txBody>
        </p:sp>
      </p:grpSp>
      <p:grpSp>
        <p:nvGrpSpPr>
          <p:cNvPr id="30" name="Group 147"/>
          <p:cNvGrpSpPr>
            <a:grpSpLocks/>
          </p:cNvGrpSpPr>
          <p:nvPr/>
        </p:nvGrpSpPr>
        <p:grpSpPr bwMode="auto">
          <a:xfrm>
            <a:off x="6400801" y="2618185"/>
            <a:ext cx="211931" cy="228600"/>
            <a:chOff x="4149725" y="4149725"/>
            <a:chExt cx="282575" cy="304800"/>
          </a:xfrm>
        </p:grpSpPr>
        <p:sp>
          <p:nvSpPr>
            <p:cNvPr id="31"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pPr algn="ctr" defTabSz="685800" fontAlgn="base">
                <a:spcBef>
                  <a:spcPct val="50000"/>
                </a:spcBef>
                <a:spcAft>
                  <a:spcPct val="30000"/>
                </a:spcAft>
                <a:buClr>
                  <a:srgbClr val="FFFFFF"/>
                </a:buClr>
              </a:pPr>
              <a:endParaRPr lang="en-US" sz="1350" b="1">
                <a:solidFill>
                  <a:srgbClr val="FF0000"/>
                </a:solidFill>
                <a:latin typeface="Arial" charset="0"/>
              </a:endParaRPr>
            </a:p>
          </p:txBody>
        </p:sp>
        <p:sp>
          <p:nvSpPr>
            <p:cNvPr id="32"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pitchFamily="34" charset="0"/>
                  <a:cs typeface="Arial" pitchFamily="34" charset="0"/>
                </a:defRPr>
              </a:lvl1pPr>
              <a:lvl2pPr marL="742950" indent="-285750" eaLnBrk="0" hangingPunct="0">
                <a:defRPr sz="2000" b="1">
                  <a:solidFill>
                    <a:srgbClr val="FF0000"/>
                  </a:solidFill>
                  <a:latin typeface="Arial" pitchFamily="34" charset="0"/>
                  <a:cs typeface="Arial" pitchFamily="34" charset="0"/>
                </a:defRPr>
              </a:lvl2pPr>
              <a:lvl3pPr marL="1143000" indent="-228600" eaLnBrk="0" hangingPunct="0">
                <a:defRPr sz="2000" b="1">
                  <a:solidFill>
                    <a:srgbClr val="FF0000"/>
                  </a:solidFill>
                  <a:latin typeface="Arial" pitchFamily="34" charset="0"/>
                  <a:cs typeface="Arial" pitchFamily="34" charset="0"/>
                </a:defRPr>
              </a:lvl3pPr>
              <a:lvl4pPr marL="1600200" indent="-228600" eaLnBrk="0" hangingPunct="0">
                <a:defRPr sz="2000" b="1">
                  <a:solidFill>
                    <a:srgbClr val="FF0000"/>
                  </a:solidFill>
                  <a:latin typeface="Arial" pitchFamily="34" charset="0"/>
                  <a:cs typeface="Arial" pitchFamily="34" charset="0"/>
                </a:defRPr>
              </a:lvl4pPr>
              <a:lvl5pPr marL="2057400" indent="-228600" eaLnBrk="0" hangingPunct="0">
                <a:defRPr sz="2000" b="1">
                  <a:solidFill>
                    <a:srgbClr val="FF0000"/>
                  </a:solidFill>
                  <a:latin typeface="Arial" pitchFamily="34" charset="0"/>
                  <a:cs typeface="Arial" pitchFamily="34" charset="0"/>
                </a:defRPr>
              </a:lvl5pPr>
              <a:lvl6pPr marL="2514600" indent="-228600" eaLnBrk="0" fontAlgn="base" hangingPunct="0">
                <a:spcBef>
                  <a:spcPct val="0"/>
                </a:spcBef>
                <a:spcAft>
                  <a:spcPct val="0"/>
                </a:spcAft>
                <a:defRPr sz="2000" b="1">
                  <a:solidFill>
                    <a:srgbClr val="FF0000"/>
                  </a:solidFill>
                  <a:latin typeface="Arial" pitchFamily="34" charset="0"/>
                  <a:cs typeface="Arial" pitchFamily="34" charset="0"/>
                </a:defRPr>
              </a:lvl6pPr>
              <a:lvl7pPr marL="2971800" indent="-228600" eaLnBrk="0" fontAlgn="base" hangingPunct="0">
                <a:spcBef>
                  <a:spcPct val="0"/>
                </a:spcBef>
                <a:spcAft>
                  <a:spcPct val="0"/>
                </a:spcAft>
                <a:defRPr sz="2000" b="1">
                  <a:solidFill>
                    <a:srgbClr val="FF0000"/>
                  </a:solidFill>
                  <a:latin typeface="Arial" pitchFamily="34" charset="0"/>
                  <a:cs typeface="Arial" pitchFamily="34" charset="0"/>
                </a:defRPr>
              </a:lvl7pPr>
              <a:lvl8pPr marL="3429000" indent="-228600" eaLnBrk="0" fontAlgn="base" hangingPunct="0">
                <a:spcBef>
                  <a:spcPct val="0"/>
                </a:spcBef>
                <a:spcAft>
                  <a:spcPct val="0"/>
                </a:spcAft>
                <a:defRPr sz="2000" b="1">
                  <a:solidFill>
                    <a:srgbClr val="FF0000"/>
                  </a:solidFill>
                  <a:latin typeface="Arial" pitchFamily="34" charset="0"/>
                  <a:cs typeface="Arial" pitchFamily="34" charset="0"/>
                </a:defRPr>
              </a:lvl8pPr>
              <a:lvl9pPr marL="3886200" indent="-228600" eaLnBrk="0" fontAlgn="base" hangingPunct="0">
                <a:spcBef>
                  <a:spcPct val="0"/>
                </a:spcBef>
                <a:spcAft>
                  <a:spcPct val="0"/>
                </a:spcAft>
                <a:defRPr sz="2000" b="1">
                  <a:solidFill>
                    <a:srgbClr val="FF0000"/>
                  </a:solidFill>
                  <a:latin typeface="Arial" pitchFamily="34" charset="0"/>
                  <a:cs typeface="Arial" pitchFamily="34"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3</a:t>
              </a:r>
            </a:p>
          </p:txBody>
        </p:sp>
      </p:grpSp>
    </p:spTree>
    <p:extLst>
      <p:ext uri="{BB962C8B-B14F-4D97-AF65-F5344CB8AC3E}">
        <p14:creationId xmlns:p14="http://schemas.microsoft.com/office/powerpoint/2010/main" val="19603872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Exiting a delinquency</a:t>
            </a:r>
          </a:p>
        </p:txBody>
      </p:sp>
      <p:sp>
        <p:nvSpPr>
          <p:cNvPr id="35843" name="Rectangle 3"/>
          <p:cNvSpPr>
            <a:spLocks noGrp="1" noChangeArrowheads="1"/>
          </p:cNvSpPr>
          <p:nvPr>
            <p:ph idx="1"/>
          </p:nvPr>
        </p:nvSpPr>
        <p:spPr/>
        <p:txBody>
          <a:bodyPr/>
          <a:lstStyle/>
          <a:p>
            <a:pPr>
              <a:buFont typeface="Arial" charset="0"/>
              <a:buChar char="•"/>
            </a:pPr>
            <a:r>
              <a:rPr lang="en-US"/>
              <a:t>Invoke the </a:t>
            </a:r>
            <a:r>
              <a:rPr lang="en-US" b="1">
                <a:latin typeface="Courier New" pitchFamily="49" charset="0"/>
                <a:cs typeface="Courier New" pitchFamily="49" charset="0"/>
              </a:rPr>
              <a:t>ExitDelinquency</a:t>
            </a:r>
            <a:r>
              <a:rPr lang="en-US"/>
              <a:t> trigger</a:t>
            </a:r>
            <a:r>
              <a:rPr lang="en-US" b="1"/>
              <a:t> </a:t>
            </a:r>
          </a:p>
          <a:p>
            <a:pPr>
              <a:buFont typeface="Arial" charset="0"/>
              <a:buChar char="•"/>
            </a:pPr>
            <a:r>
              <a:rPr lang="en-US"/>
              <a:t>From a rule or class, use </a:t>
            </a:r>
            <a:r>
              <a:rPr lang="en-US">
                <a:solidFill>
                  <a:srgbClr val="04628C"/>
                </a:solidFill>
              </a:rPr>
              <a:t>DelinquencyProcess.exitDelinquency() </a:t>
            </a:r>
          </a:p>
          <a:p>
            <a:pPr>
              <a:buFont typeface="Arial" charset="0"/>
              <a:buChar char="•"/>
            </a:pPr>
            <a:r>
              <a:rPr lang="en-US"/>
              <a:t>From a PCF, use </a:t>
            </a:r>
            <a:r>
              <a:rPr lang="en-US">
                <a:solidFill>
                  <a:srgbClr val="04628C"/>
                </a:solidFill>
              </a:rPr>
              <a:t>DelinquencyUtil.invokeTrigger()</a:t>
            </a:r>
            <a:r>
              <a:rPr lang="en-US"/>
              <a:t>, which performs a commit after invoking trigger</a:t>
            </a:r>
          </a:p>
        </p:txBody>
      </p:sp>
      <p:sp>
        <p:nvSpPr>
          <p:cNvPr id="35844" name="Text Box 42"/>
          <p:cNvSpPr txBox="1">
            <a:spLocks noChangeArrowheads="1"/>
          </p:cNvSpPr>
          <p:nvPr/>
        </p:nvSpPr>
        <p:spPr bwMode="auto">
          <a:xfrm>
            <a:off x="1768079" y="3405187"/>
            <a:ext cx="164901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D33941"/>
                </a:solidFill>
              </a:rPr>
              <a:t>ExitDelinquency</a:t>
            </a:r>
            <a:br>
              <a:rPr lang="en-US" sz="1350">
                <a:solidFill>
                  <a:srgbClr val="D33941"/>
                </a:solidFill>
              </a:rPr>
            </a:br>
            <a:r>
              <a:rPr lang="en-US" sz="1350">
                <a:solidFill>
                  <a:srgbClr val="D33941"/>
                </a:solidFill>
              </a:rPr>
              <a:t>trigger</a:t>
            </a:r>
          </a:p>
        </p:txBody>
      </p:sp>
      <p:pic>
        <p:nvPicPr>
          <p:cNvPr id="35845"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5429" y="2682479"/>
            <a:ext cx="2763440" cy="159305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rgbClr val="FFFFFF"/>
                </a:solidFill>
              </a14:hiddenFill>
            </a:ext>
          </a:extLst>
        </p:spPr>
      </p:pic>
      <p:sp>
        <p:nvSpPr>
          <p:cNvPr id="35846" name="Line 46"/>
          <p:cNvSpPr>
            <a:spLocks noChangeShapeType="1"/>
          </p:cNvSpPr>
          <p:nvPr/>
        </p:nvSpPr>
        <p:spPr bwMode="auto">
          <a:xfrm>
            <a:off x="3350419" y="3521869"/>
            <a:ext cx="671513" cy="0"/>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313807662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760" y="3155752"/>
            <a:ext cx="5444870" cy="133766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2341" y="842963"/>
            <a:ext cx="4007644" cy="191452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36866" name="Rectangle 2"/>
          <p:cNvSpPr>
            <a:spLocks noGrp="1" noChangeArrowheads="1"/>
          </p:cNvSpPr>
          <p:nvPr>
            <p:ph type="title"/>
          </p:nvPr>
        </p:nvSpPr>
        <p:spPr/>
        <p:txBody>
          <a:bodyPr/>
          <a:lstStyle/>
          <a:p>
            <a:pPr eaLnBrk="1" hangingPunct="1"/>
            <a:r>
              <a:rPr lang="en-US"/>
              <a:t>Example: invoking a workflow trigger from a PCF</a:t>
            </a:r>
            <a:endParaRPr lang="en-US" sz="1950"/>
          </a:p>
        </p:txBody>
      </p:sp>
      <p:sp>
        <p:nvSpPr>
          <p:cNvPr id="36869" name="AutoShape 8"/>
          <p:cNvSpPr>
            <a:spLocks noChangeArrowheads="1"/>
          </p:cNvSpPr>
          <p:nvPr/>
        </p:nvSpPr>
        <p:spPr bwMode="auto">
          <a:xfrm>
            <a:off x="2958703" y="3712369"/>
            <a:ext cx="4785122" cy="381000"/>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36870" name="Line 9"/>
          <p:cNvSpPr>
            <a:spLocks noChangeShapeType="1"/>
          </p:cNvSpPr>
          <p:nvPr/>
        </p:nvSpPr>
        <p:spPr bwMode="auto">
          <a:xfrm>
            <a:off x="2479477" y="2187179"/>
            <a:ext cx="1342430" cy="1525190"/>
          </a:xfrm>
          <a:prstGeom prst="line">
            <a:avLst/>
          </a:prstGeom>
          <a:noFill/>
          <a:ln w="19050">
            <a:solidFill>
              <a:srgbClr val="D33941"/>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253087029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t>Delinquency data model revisited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3741" y="364331"/>
            <a:ext cx="6436519" cy="452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744410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Lesson objectives review</a:t>
            </a:r>
          </a:p>
        </p:txBody>
      </p:sp>
      <p:sp>
        <p:nvSpPr>
          <p:cNvPr id="38915" name="Rectangle 3"/>
          <p:cNvSpPr>
            <a:spLocks noGrp="1" noChangeArrowheads="1"/>
          </p:cNvSpPr>
          <p:nvPr>
            <p:ph idx="1"/>
          </p:nvPr>
        </p:nvSpPr>
        <p:spPr/>
        <p:txBody>
          <a:bodyPr/>
          <a:lstStyle/>
          <a:p>
            <a:pPr>
              <a:buFont typeface="Arial" charset="0"/>
              <a:buChar char="•"/>
            </a:pPr>
            <a:r>
              <a:rPr lang="en-US"/>
              <a:t>By the end of this lesson, you should be able to:</a:t>
            </a:r>
          </a:p>
          <a:p>
            <a:pPr lvl="1"/>
            <a:r>
              <a:rPr lang="en-US"/>
              <a:t>Describe the relationship between workflow steps and delinquency events</a:t>
            </a:r>
          </a:p>
          <a:p>
            <a:pPr lvl="1"/>
            <a:r>
              <a:rPr lang="en-US"/>
              <a:t>Add a new delinquency reason to a delinquency plan</a:t>
            </a:r>
          </a:p>
          <a:p>
            <a:pPr lvl="1"/>
            <a:r>
              <a:rPr lang="en-US"/>
              <a:t>Define delinquency events for a delinquency reason</a:t>
            </a:r>
          </a:p>
          <a:p>
            <a:pPr lvl="1"/>
            <a:r>
              <a:rPr lang="en-US"/>
              <a:t>Initiate delinquency workflow instances </a:t>
            </a:r>
          </a:p>
          <a:p>
            <a:pPr lvl="1"/>
            <a:r>
              <a:rPr lang="en-US"/>
              <a:t>Be familiar with the delinquency data model </a:t>
            </a:r>
          </a:p>
          <a:p>
            <a:pPr lvl="1"/>
            <a:endParaRPr lang="en-US"/>
          </a:p>
        </p:txBody>
      </p:sp>
      <p:sp>
        <p:nvSpPr>
          <p:cNvPr id="38916" name="Rectangle 4"/>
          <p:cNvSpPr>
            <a:spLocks noChangeArrowheads="1"/>
          </p:cNvSpPr>
          <p:nvPr/>
        </p:nvSpPr>
        <p:spPr bwMode="auto">
          <a:xfrm>
            <a:off x="1490663" y="4412457"/>
            <a:ext cx="5953125" cy="678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marL="342900" lvl="1" defTabSz="685800" eaLnBrk="0" fontAlgn="base" hangingPunct="0">
              <a:spcBef>
                <a:spcPct val="20000"/>
              </a:spcBef>
              <a:spcAft>
                <a:spcPct val="0"/>
              </a:spcAft>
              <a:buClr>
                <a:srgbClr val="0146AD"/>
              </a:buClr>
              <a:buSzPct val="90000"/>
            </a:pPr>
            <a:r>
              <a:rPr lang="en-US" sz="1050">
                <a:solidFill>
                  <a:srgbClr val="AA3704"/>
                </a:solidFill>
                <a:latin typeface="Arial" charset="0"/>
              </a:rPr>
              <a:t>This lesson uses the notes section for additional explanation and information.</a:t>
            </a:r>
            <a:br>
              <a:rPr lang="en-US" sz="1050">
                <a:solidFill>
                  <a:srgbClr val="AA3704"/>
                </a:solidFill>
                <a:latin typeface="Arial" charset="0"/>
              </a:rPr>
            </a:br>
            <a:r>
              <a:rPr lang="en-US" sz="1050">
                <a:solidFill>
                  <a:srgbClr val="AA3704"/>
                </a:solidFill>
                <a:latin typeface="Arial" charset="0"/>
              </a:rPr>
              <a:t>To view the notes in PowerPoint, choose View</a:t>
            </a:r>
            <a:r>
              <a:rPr lang="en-US" sz="1050">
                <a:solidFill>
                  <a:srgbClr val="AA3704"/>
                </a:solidFill>
                <a:latin typeface="Arial" charset="0"/>
                <a:sym typeface="Wingdings" pitchFamily="2" charset="2"/>
              </a:rPr>
              <a:t>Normal or </a:t>
            </a:r>
            <a:r>
              <a:rPr lang="en-US" sz="1050">
                <a:solidFill>
                  <a:srgbClr val="AA3704"/>
                </a:solidFill>
                <a:latin typeface="Arial" charset="0"/>
              </a:rPr>
              <a:t>View</a:t>
            </a:r>
            <a:r>
              <a:rPr lang="en-US" sz="1050">
                <a:solidFill>
                  <a:srgbClr val="AA3704"/>
                </a:solidFill>
                <a:latin typeface="Arial" charset="0"/>
                <a:sym typeface="Wingdings" pitchFamily="2" charset="2"/>
              </a:rPr>
              <a:t></a:t>
            </a:r>
            <a:r>
              <a:rPr lang="en-US" sz="1050">
                <a:solidFill>
                  <a:srgbClr val="AA3704"/>
                </a:solidFill>
                <a:latin typeface="Arial" charset="0"/>
              </a:rPr>
              <a:t>Notes Page.</a:t>
            </a:r>
            <a:br>
              <a:rPr lang="en-US" sz="1050">
                <a:solidFill>
                  <a:srgbClr val="AA3704"/>
                </a:solidFill>
                <a:latin typeface="Arial" charset="0"/>
              </a:rPr>
            </a:br>
            <a:r>
              <a:rPr lang="en-US" sz="1050">
                <a:solidFill>
                  <a:srgbClr val="AA3704"/>
                </a:solidFill>
                <a:latin typeface="Arial" charset="0"/>
              </a:rPr>
              <a:t>If you choose to print the notes for the lesson, be sure to select "Print hidden slides."</a:t>
            </a:r>
          </a:p>
          <a:p>
            <a:pPr marL="342900" lvl="1" defTabSz="685800" eaLnBrk="0" fontAlgn="base" hangingPunct="0">
              <a:spcBef>
                <a:spcPct val="20000"/>
              </a:spcBef>
              <a:spcAft>
                <a:spcPct val="0"/>
              </a:spcAft>
              <a:buClr>
                <a:srgbClr val="0146AD"/>
              </a:buClr>
              <a:buSzPct val="90000"/>
            </a:pPr>
            <a:endParaRPr lang="en-US" sz="1050">
              <a:solidFill>
                <a:srgbClr val="AA3704"/>
              </a:solidFill>
              <a:latin typeface="Arial" charset="0"/>
            </a:endParaRPr>
          </a:p>
        </p:txBody>
      </p:sp>
    </p:spTree>
    <p:extLst>
      <p:ext uri="{BB962C8B-B14F-4D97-AF65-F5344CB8AC3E}">
        <p14:creationId xmlns:p14="http://schemas.microsoft.com/office/powerpoint/2010/main" val="39830914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a:t>Demo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p>
        </p:txBody>
      </p:sp>
    </p:spTree>
    <p:extLst>
      <p:ext uri="{BB962C8B-B14F-4D97-AF65-F5344CB8AC3E}">
        <p14:creationId xmlns:p14="http://schemas.microsoft.com/office/powerpoint/2010/main" val="1224412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Provide demo details and link to the demo video</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Tree>
    <p:extLst>
      <p:ext uri="{BB962C8B-B14F-4D97-AF65-F5344CB8AC3E}">
        <p14:creationId xmlns:p14="http://schemas.microsoft.com/office/powerpoint/2010/main" val="2599445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a:t>Lab</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p>
        </p:txBody>
      </p:sp>
    </p:spTree>
    <p:extLst>
      <p:ext uri="{BB962C8B-B14F-4D97-AF65-F5344CB8AC3E}">
        <p14:creationId xmlns:p14="http://schemas.microsoft.com/office/powerpoint/2010/main" val="2635920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2A1"/>
                </a:solidFill>
                <a:latin typeface="Arial" panose="020B0604020202020204" pitchFamily="34" charset="0"/>
              </a:rPr>
              <a:t>7</a:t>
            </a:r>
          </a:p>
        </p:txBody>
      </p:sp>
      <p:sp>
        <p:nvSpPr>
          <p:cNvPr id="4" name="Rectangle 3"/>
          <p:cNvSpPr/>
          <p:nvPr/>
        </p:nvSpPr>
        <p:spPr>
          <a:xfrm>
            <a:off x="494410" y="568730"/>
            <a:ext cx="8006123" cy="1200329"/>
          </a:xfrm>
          <a:prstGeom prst="rect">
            <a:avLst/>
          </a:prstGeom>
        </p:spPr>
        <p:txBody>
          <a:bodyPr wrap="square">
            <a:spAutoFit/>
          </a:bodyPr>
          <a:lstStyle/>
          <a:p>
            <a:r>
              <a:rPr lang="en-US">
                <a:solidFill>
                  <a:schemeClr val="tx2"/>
                </a:solidFill>
              </a:rPr>
              <a:t>Complete the exercises listed in  “</a:t>
            </a:r>
            <a:r>
              <a:rPr lang="en-US"/>
              <a:t>Configuring Delinquency Workflow</a:t>
            </a:r>
            <a:r>
              <a:rPr lang="en-US">
                <a:solidFill>
                  <a:schemeClr val="tx2"/>
                </a:solidFill>
              </a:rPr>
              <a:t>” chapter in the “</a:t>
            </a:r>
            <a:r>
              <a:rPr lang="en-US"/>
              <a:t>BillingCenter 10 Configuration: Essentials</a:t>
            </a:r>
            <a:r>
              <a:rPr lang="en-US">
                <a:solidFill>
                  <a:schemeClr val="tx2"/>
                </a:solidFill>
              </a:rPr>
              <a:t>“ work book</a:t>
            </a:r>
          </a:p>
          <a:p>
            <a:endParaRPr lang="en-US">
              <a:solidFill>
                <a:schemeClr val="tx2"/>
              </a:solidFill>
            </a:endParaRPr>
          </a:p>
          <a:p>
            <a:endParaRPr lang="en-US">
              <a:solidFill>
                <a:schemeClr val="tx2"/>
              </a:solidFill>
            </a:endParaRPr>
          </a:p>
        </p:txBody>
      </p:sp>
    </p:spTree>
    <p:extLst>
      <p:ext uri="{BB962C8B-B14F-4D97-AF65-F5344CB8AC3E}">
        <p14:creationId xmlns:p14="http://schemas.microsoft.com/office/powerpoint/2010/main" val="3911399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title"/>
          </p:nvPr>
        </p:nvSpPr>
        <p:spPr/>
        <p:txBody>
          <a:bodyPr/>
          <a:lstStyle/>
          <a:p>
            <a:pPr eaLnBrk="1" hangingPunct="1"/>
            <a:r>
              <a:rPr lang="en-US"/>
              <a:t>Delinquency data model overview</a:t>
            </a:r>
          </a:p>
        </p:txBody>
      </p:sp>
      <p:pic>
        <p:nvPicPr>
          <p:cNvPr id="71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041" y="550069"/>
            <a:ext cx="6436519"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380371650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1799" y="1709543"/>
            <a:ext cx="6731000" cy="609398"/>
          </a:xfrm>
        </p:spPr>
        <p:txBody>
          <a:bodyPr/>
          <a:lstStyle/>
          <a:p>
            <a:r>
              <a:rPr lang="en-US"/>
              <a:t>Review</a:t>
            </a:r>
          </a:p>
        </p:txBody>
      </p:sp>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algn="ctr"/>
            <a:r>
              <a:rPr lang="en-US" sz="800">
                <a:solidFill>
                  <a:srgbClr val="0033A0"/>
                </a:solidFill>
                <a:latin typeface="Arial" panose="020B0604020202020204" pitchFamily="34" charset="0"/>
              </a:rPr>
              <a:t>6</a:t>
            </a:r>
          </a:p>
        </p:txBody>
      </p:sp>
    </p:spTree>
    <p:extLst>
      <p:ext uri="{BB962C8B-B14F-4D97-AF65-F5344CB8AC3E}">
        <p14:creationId xmlns:p14="http://schemas.microsoft.com/office/powerpoint/2010/main" val="3234238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Review questions</a:t>
            </a:r>
          </a:p>
        </p:txBody>
      </p:sp>
      <p:sp>
        <p:nvSpPr>
          <p:cNvPr id="39939" name="Rectangle 3"/>
          <p:cNvSpPr>
            <a:spLocks noGrp="1" noChangeArrowheads="1"/>
          </p:cNvSpPr>
          <p:nvPr>
            <p:ph idx="1"/>
          </p:nvPr>
        </p:nvSpPr>
        <p:spPr/>
        <p:txBody>
          <a:bodyPr/>
          <a:lstStyle/>
          <a:p>
            <a:pPr marL="342900" indent="-342900">
              <a:buFont typeface="Webdings" pitchFamily="18" charset="2"/>
              <a:buAutoNum type="arabicPeriod"/>
            </a:pPr>
            <a:r>
              <a:rPr lang="en-US"/>
              <a:t>What is the purpose of a delinquency event?</a:t>
            </a:r>
          </a:p>
          <a:p>
            <a:pPr marL="342900" indent="-342900">
              <a:buFont typeface="Webdings" pitchFamily="18" charset="2"/>
              <a:buAutoNum type="arabicPeriod"/>
            </a:pPr>
            <a:r>
              <a:rPr lang="en-US"/>
              <a:t>Where would you put the logic that determines when to send the second dunning letter?</a:t>
            </a:r>
          </a:p>
          <a:p>
            <a:pPr marL="342900" indent="-342900">
              <a:buFont typeface="Webdings" pitchFamily="18" charset="2"/>
              <a:buAutoNum type="arabicPeriod"/>
            </a:pPr>
            <a:r>
              <a:rPr lang="en-US"/>
              <a:t>When is the inception date set in the </a:t>
            </a:r>
            <a:r>
              <a:rPr lang="en-US" b="1">
                <a:latin typeface="Courier New" pitchFamily="49" charset="0"/>
                <a:cs typeface="Courier New" pitchFamily="49" charset="0"/>
              </a:rPr>
              <a:t>Standard Delinquency</a:t>
            </a:r>
            <a:r>
              <a:rPr lang="en-US"/>
              <a:t> workflow? </a:t>
            </a:r>
          </a:p>
          <a:p>
            <a:pPr marL="342900" indent="-342900">
              <a:buFont typeface="Webdings" pitchFamily="18" charset="2"/>
              <a:buAutoNum type="arabicPeriod"/>
            </a:pPr>
            <a:r>
              <a:rPr lang="en-US"/>
              <a:t>From a PCF element, how would you invoke a trigger to exit a delinquency?</a:t>
            </a:r>
          </a:p>
          <a:p>
            <a:pPr marL="342900" indent="-342900">
              <a:buFont typeface="Webdings" pitchFamily="18" charset="2"/>
              <a:buAutoNum type="arabicPeriod"/>
            </a:pPr>
            <a:r>
              <a:rPr lang="en-US"/>
              <a:t>Describe two ways the </a:t>
            </a:r>
            <a:r>
              <a:rPr lang="en-US" b="1" err="1">
                <a:latin typeface="Courier New" pitchFamily="49" charset="0"/>
                <a:cs typeface="Courier New" pitchFamily="49" charset="0"/>
              </a:rPr>
              <a:t>OrderedEvents</a:t>
            </a:r>
            <a:r>
              <a:rPr lang="en-US"/>
              <a:t> list is used.</a:t>
            </a:r>
          </a:p>
        </p:txBody>
      </p:sp>
    </p:spTree>
    <p:extLst>
      <p:ext uri="{BB962C8B-B14F-4D97-AF65-F5344CB8AC3E}">
        <p14:creationId xmlns:p14="http://schemas.microsoft.com/office/powerpoint/2010/main" val="69645392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Notices</a:t>
            </a:r>
          </a:p>
        </p:txBody>
      </p:sp>
      <p:sp>
        <p:nvSpPr>
          <p:cNvPr id="51203" name="Rectangle 3"/>
          <p:cNvSpPr>
            <a:spLocks noGrp="1" noChangeArrowheads="1"/>
          </p:cNvSpPr>
          <p:nvPr>
            <p:ph type="body" idx="1"/>
          </p:nvPr>
        </p:nvSpPr>
        <p:spPr/>
        <p:txBody>
          <a:bodyPr/>
          <a:lstStyle/>
          <a:p>
            <a:pPr marL="0" indent="0">
              <a:buNone/>
            </a:pPr>
            <a:r>
              <a:rPr lang="en-US" sz="1200" b="1"/>
              <a:t>Copyright © 2001-2014 Guidewire Software, Inc. All rights reserved.</a:t>
            </a:r>
          </a:p>
          <a:p>
            <a:pPr marL="0" indent="0">
              <a:buNone/>
            </a:pPr>
            <a:r>
              <a:rPr lang="en-US" sz="1200"/>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p>
          <a:p>
            <a:pPr marL="0" indent="0">
              <a:buNone/>
            </a:pPr>
            <a:r>
              <a:rPr lang="en-US" sz="1200"/>
              <a:t>All other trademarks are the property of their respective owners.</a:t>
            </a:r>
          </a:p>
          <a:p>
            <a:pPr marL="0" indent="0">
              <a:buNone/>
            </a:pPr>
            <a:r>
              <a:rPr lang="en-US" sz="1200" b="1"/>
              <a:t>This material is confidential and proprietary to Guidewire and subject to the confidentiality terms in the applicable license agreement and/or separate nondisclosure agreement.</a:t>
            </a:r>
          </a:p>
          <a:p>
            <a:pPr marL="0" indent="0">
              <a:buNone/>
            </a:pPr>
            <a:r>
              <a:rPr lang="en-US" sz="1200"/>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a:p>
            <a:pPr marL="0" indent="0">
              <a:buNone/>
            </a:pPr>
            <a:r>
              <a:rPr lang="en-US" sz="1200"/>
              <a:t>Guidewire products are protected by one or more United States patents.</a:t>
            </a:r>
          </a:p>
        </p:txBody>
      </p:sp>
    </p:spTree>
    <p:extLst>
      <p:ext uri="{BB962C8B-B14F-4D97-AF65-F5344CB8AC3E}">
        <p14:creationId xmlns:p14="http://schemas.microsoft.com/office/powerpoint/2010/main" val="12016560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19474" b="19474"/>
          <a:stretch>
            <a:fillRect/>
          </a:stretch>
        </p:blipFill>
        <p:spPr/>
      </p:pic>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16702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6284" y="1487131"/>
            <a:ext cx="6266497" cy="3340814"/>
          </a:xfrm>
          <a:prstGeom prst="rect">
            <a:avLst/>
          </a:prstGeom>
        </p:spPr>
      </p:pic>
      <p:sp>
        <p:nvSpPr>
          <p:cNvPr id="8194" name="Rectangle 2"/>
          <p:cNvSpPr>
            <a:spLocks noGrp="1" noChangeArrowheads="1"/>
          </p:cNvSpPr>
          <p:nvPr>
            <p:ph type="title"/>
          </p:nvPr>
        </p:nvSpPr>
        <p:spPr/>
        <p:txBody>
          <a:bodyPr/>
          <a:lstStyle/>
          <a:p>
            <a:pPr eaLnBrk="1" hangingPunct="1"/>
            <a:r>
              <a:rPr lang="en-US"/>
              <a:t>Users track delinquency through events</a:t>
            </a:r>
          </a:p>
        </p:txBody>
      </p:sp>
      <p:sp>
        <p:nvSpPr>
          <p:cNvPr id="8195" name="Rectangle 4"/>
          <p:cNvSpPr>
            <a:spLocks noGrp="1" noChangeArrowheads="1"/>
          </p:cNvSpPr>
          <p:nvPr>
            <p:ph idx="1"/>
          </p:nvPr>
        </p:nvSpPr>
        <p:spPr>
          <a:xfrm>
            <a:off x="1532335" y="685800"/>
            <a:ext cx="6238875" cy="2943225"/>
          </a:xfrm>
        </p:spPr>
        <p:txBody>
          <a:bodyPr/>
          <a:lstStyle/>
          <a:p>
            <a:pPr>
              <a:buFont typeface="Arial" charset="0"/>
              <a:buChar char="•"/>
            </a:pPr>
            <a:r>
              <a:rPr lang="en-US"/>
              <a:t>A </a:t>
            </a:r>
            <a:r>
              <a:rPr lang="en-US" b="1"/>
              <a:t>delinquency event</a:t>
            </a:r>
            <a:r>
              <a:rPr lang="en-US"/>
              <a:t> provides a way for a BillingCenter user to track the progress of a delinquency</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p:txBody>
      </p:sp>
      <p:sp>
        <p:nvSpPr>
          <p:cNvPr id="8197" name="AutoShape 14"/>
          <p:cNvSpPr>
            <a:spLocks noChangeArrowheads="1"/>
          </p:cNvSpPr>
          <p:nvPr/>
        </p:nvSpPr>
        <p:spPr bwMode="auto">
          <a:xfrm>
            <a:off x="4651772" y="3629025"/>
            <a:ext cx="1278731"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198" name="AutoShape 15"/>
          <p:cNvSpPr>
            <a:spLocks noChangeArrowheads="1"/>
          </p:cNvSpPr>
          <p:nvPr/>
        </p:nvSpPr>
        <p:spPr bwMode="auto">
          <a:xfrm>
            <a:off x="3903752" y="3592105"/>
            <a:ext cx="535781" cy="25538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199" name="AutoShape 17"/>
          <p:cNvSpPr>
            <a:spLocks noChangeArrowheads="1"/>
          </p:cNvSpPr>
          <p:nvPr/>
        </p:nvSpPr>
        <p:spPr bwMode="auto">
          <a:xfrm>
            <a:off x="5877318" y="2900363"/>
            <a:ext cx="1328738" cy="514350"/>
          </a:xfrm>
          <a:prstGeom prst="wedgeRectCallout">
            <a:avLst>
              <a:gd name="adj1" fmla="val -41668"/>
              <a:gd name="adj2" fmla="val 108796"/>
            </a:avLst>
          </a:prstGeom>
          <a:solidFill>
            <a:schemeClr val="tx1"/>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500" b="1">
                <a:solidFill>
                  <a:srgbClr val="D33941"/>
                </a:solidFill>
                <a:latin typeface="Arial" charset="0"/>
              </a:rPr>
              <a:t>Delinquency events</a:t>
            </a:r>
          </a:p>
        </p:txBody>
      </p:sp>
      <p:sp>
        <p:nvSpPr>
          <p:cNvPr id="8200" name="AutoShape 18"/>
          <p:cNvSpPr>
            <a:spLocks noChangeArrowheads="1"/>
          </p:cNvSpPr>
          <p:nvPr/>
        </p:nvSpPr>
        <p:spPr bwMode="auto">
          <a:xfrm>
            <a:off x="2717889" y="3823369"/>
            <a:ext cx="1185863" cy="514350"/>
          </a:xfrm>
          <a:prstGeom prst="wedgeRectCallout">
            <a:avLst>
              <a:gd name="adj1" fmla="val 45481"/>
              <a:gd name="adj2" fmla="val -80093"/>
            </a:avLst>
          </a:prstGeom>
          <a:solidFill>
            <a:schemeClr val="tx1"/>
          </a:solidFill>
          <a:ln w="12700" algn="ctr">
            <a:solidFill>
              <a:schemeClr val="bg1"/>
            </a:solidFill>
            <a:miter lim="800000"/>
            <a:headEnd/>
            <a:tailEnd/>
          </a:ln>
        </p:spPr>
        <p:txBody>
          <a:bodyPr lIns="0" tIns="0" rIns="0" bIns="0" anchor="ctr"/>
          <a:lstStyle/>
          <a:p>
            <a:pPr algn="ctr" defTabSz="685800" fontAlgn="base">
              <a:spcBef>
                <a:spcPct val="50000"/>
              </a:spcBef>
              <a:spcAft>
                <a:spcPct val="30000"/>
              </a:spcAft>
              <a:buClr>
                <a:srgbClr val="FFFFFF"/>
              </a:buClr>
            </a:pPr>
            <a:r>
              <a:rPr lang="en-US" sz="1500" b="1">
                <a:solidFill>
                  <a:srgbClr val="D33941"/>
                </a:solidFill>
                <a:latin typeface="Arial" charset="0"/>
              </a:rPr>
              <a:t>Completed flag</a:t>
            </a:r>
          </a:p>
        </p:txBody>
      </p:sp>
    </p:spTree>
    <p:extLst>
      <p:ext uri="{BB962C8B-B14F-4D97-AF65-F5344CB8AC3E}">
        <p14:creationId xmlns:p14="http://schemas.microsoft.com/office/powerpoint/2010/main" val="12301410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9769" y="2471179"/>
            <a:ext cx="1329333" cy="95782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9218" name="Picture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385" y="2311004"/>
            <a:ext cx="3093244" cy="112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9219" name="Rectangle 4"/>
          <p:cNvSpPr>
            <a:spLocks noGrp="1" noChangeArrowheads="1"/>
          </p:cNvSpPr>
          <p:nvPr>
            <p:ph type="title"/>
          </p:nvPr>
        </p:nvSpPr>
        <p:spPr/>
        <p:txBody>
          <a:bodyPr/>
          <a:lstStyle/>
          <a:p>
            <a:pPr eaLnBrk="1" hangingPunct="1"/>
            <a:r>
              <a:rPr lang="en-US"/>
              <a:t>Gosu communicates workflow progress</a:t>
            </a:r>
          </a:p>
        </p:txBody>
      </p:sp>
      <p:sp>
        <p:nvSpPr>
          <p:cNvPr id="9220" name="Content Placeholder 60"/>
          <p:cNvSpPr>
            <a:spLocks noGrp="1"/>
          </p:cNvSpPr>
          <p:nvPr>
            <p:ph idx="1"/>
          </p:nvPr>
        </p:nvSpPr>
        <p:spPr/>
        <p:txBody>
          <a:bodyPr/>
          <a:lstStyle/>
          <a:p>
            <a:pPr>
              <a:buFont typeface="Arial" charset="0"/>
              <a:buChar char="•"/>
            </a:pPr>
            <a:r>
              <a:rPr lang="en-US"/>
              <a:t>Delinquency events are programmatically associated with workflow</a:t>
            </a:r>
          </a:p>
        </p:txBody>
      </p:sp>
      <p:grpSp>
        <p:nvGrpSpPr>
          <p:cNvPr id="9221" name="Group 61"/>
          <p:cNvGrpSpPr>
            <a:grpSpLocks/>
          </p:cNvGrpSpPr>
          <p:nvPr/>
        </p:nvGrpSpPr>
        <p:grpSpPr bwMode="auto">
          <a:xfrm>
            <a:off x="1664626" y="1381744"/>
            <a:ext cx="860557" cy="765171"/>
            <a:chOff x="695501" y="2105799"/>
            <a:chExt cx="1147409" cy="1021874"/>
          </a:xfrm>
        </p:grpSpPr>
        <p:sp>
          <p:nvSpPr>
            <p:cNvPr id="9271" name="Text Box 7"/>
            <p:cNvSpPr txBox="1">
              <a:spLocks noChangeArrowheads="1"/>
            </p:cNvSpPr>
            <p:nvPr/>
          </p:nvSpPr>
          <p:spPr bwMode="auto">
            <a:xfrm>
              <a:off x="695501" y="2819400"/>
              <a:ext cx="1147409" cy="30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Workflow</a:t>
              </a:r>
            </a:p>
          </p:txBody>
        </p:sp>
        <p:grpSp>
          <p:nvGrpSpPr>
            <p:cNvPr id="9272" name="Group 27"/>
            <p:cNvGrpSpPr>
              <a:grpSpLocks/>
            </p:cNvGrpSpPr>
            <p:nvPr/>
          </p:nvGrpSpPr>
          <p:grpSpPr bwMode="auto">
            <a:xfrm>
              <a:off x="937224" y="2105799"/>
              <a:ext cx="694724" cy="679488"/>
              <a:chOff x="2868" y="502"/>
              <a:chExt cx="768" cy="939"/>
            </a:xfrm>
          </p:grpSpPr>
          <p:sp>
            <p:nvSpPr>
              <p:cNvPr id="9273" name="Line 2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4" name="Line 2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5" name="Line 3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6" name="Line 3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7" name="Rectangle 32"/>
              <p:cNvSpPr>
                <a:spLocks noChangeArrowheads="1"/>
              </p:cNvSpPr>
              <p:nvPr/>
            </p:nvSpPr>
            <p:spPr bwMode="auto">
              <a:xfrm>
                <a:off x="3065" y="502"/>
                <a:ext cx="451" cy="426"/>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8" name="Rectangle 33"/>
              <p:cNvSpPr>
                <a:spLocks noChangeArrowheads="1"/>
              </p:cNvSpPr>
              <p:nvPr/>
            </p:nvSpPr>
            <p:spPr bwMode="auto">
              <a:xfrm>
                <a:off x="2926" y="1015"/>
                <a:ext cx="0" cy="426"/>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9" name="Rectangle 34"/>
              <p:cNvSpPr>
                <a:spLocks noChangeArrowheads="1"/>
              </p:cNvSpPr>
              <p:nvPr/>
            </p:nvSpPr>
            <p:spPr bwMode="auto">
              <a:xfrm>
                <a:off x="3280" y="1004"/>
                <a:ext cx="356" cy="426"/>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9222" name="Group 68"/>
          <p:cNvGrpSpPr>
            <a:grpSpLocks/>
          </p:cNvGrpSpPr>
          <p:nvPr/>
        </p:nvGrpSpPr>
        <p:grpSpPr bwMode="auto">
          <a:xfrm>
            <a:off x="6149578" y="1200150"/>
            <a:ext cx="1195388" cy="1154907"/>
            <a:chOff x="341" y="774"/>
            <a:chExt cx="1004" cy="970"/>
          </a:xfrm>
        </p:grpSpPr>
        <p:sp>
          <p:nvSpPr>
            <p:cNvPr id="9255" name="Text Box 12"/>
            <p:cNvSpPr txBox="1">
              <a:spLocks noChangeArrowheads="1"/>
            </p:cNvSpPr>
            <p:nvPr/>
          </p:nvSpPr>
          <p:spPr bwMode="auto">
            <a:xfrm>
              <a:off x="341" y="1356"/>
              <a:ext cx="100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BillingCenter</a:t>
              </a:r>
              <a:br>
                <a:rPr lang="en-US" sz="1500">
                  <a:solidFill>
                    <a:srgbClr val="000000"/>
                  </a:solidFill>
                </a:rPr>
              </a:br>
              <a:r>
                <a:rPr lang="en-US" sz="1500">
                  <a:solidFill>
                    <a:srgbClr val="000000"/>
                  </a:solidFill>
                </a:rPr>
                <a:t>User</a:t>
              </a:r>
            </a:p>
          </p:txBody>
        </p:sp>
        <p:grpSp>
          <p:nvGrpSpPr>
            <p:cNvPr id="9256" name="Group 38"/>
            <p:cNvGrpSpPr>
              <a:grpSpLocks/>
            </p:cNvGrpSpPr>
            <p:nvPr/>
          </p:nvGrpSpPr>
          <p:grpSpPr bwMode="auto">
            <a:xfrm>
              <a:off x="525" y="774"/>
              <a:ext cx="603" cy="553"/>
              <a:chOff x="4341" y="804"/>
              <a:chExt cx="603" cy="553"/>
            </a:xfrm>
          </p:grpSpPr>
          <p:sp>
            <p:nvSpPr>
              <p:cNvPr id="9257" name="AutoShape 39"/>
              <p:cNvSpPr>
                <a:spLocks noChangeArrowheads="1"/>
              </p:cNvSpPr>
              <p:nvPr/>
            </p:nvSpPr>
            <p:spPr bwMode="auto">
              <a:xfrm>
                <a:off x="4373" y="809"/>
                <a:ext cx="428" cy="436"/>
              </a:xfrm>
              <a:prstGeom prst="smileyFace">
                <a:avLst>
                  <a:gd name="adj" fmla="val 4653"/>
                </a:avLst>
              </a:prstGeom>
              <a:solidFill>
                <a:srgbClr val="FFFF99"/>
              </a:solidFill>
              <a:ln w="12700">
                <a:solidFill>
                  <a:srgbClr val="000000"/>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58" name="Group 40"/>
              <p:cNvGrpSpPr>
                <a:grpSpLocks/>
              </p:cNvGrpSpPr>
              <p:nvPr/>
            </p:nvGrpSpPr>
            <p:grpSpPr bwMode="auto">
              <a:xfrm flipH="1">
                <a:off x="4341" y="804"/>
                <a:ext cx="450" cy="426"/>
                <a:chOff x="4386" y="804"/>
                <a:chExt cx="450" cy="426"/>
              </a:xfrm>
            </p:grpSpPr>
            <p:sp>
              <p:nvSpPr>
                <p:cNvPr id="9267" name="Oval 41"/>
                <p:cNvSpPr>
                  <a:spLocks noChangeArrowheads="1"/>
                </p:cNvSpPr>
                <p:nvPr/>
              </p:nvSpPr>
              <p:spPr bwMode="auto">
                <a:xfrm>
                  <a:off x="4550" y="1175"/>
                  <a:ext cx="101" cy="55"/>
                </a:xfrm>
                <a:prstGeom prst="ellipse">
                  <a:avLst/>
                </a:prstGeom>
                <a:solidFill>
                  <a:srgbClr val="FAD461"/>
                </a:solidFill>
                <a:ln w="28575" algn="ctr">
                  <a:solidFill>
                    <a:schemeClr val="bg1"/>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8" name="Freeform 42"/>
                <p:cNvSpPr>
                  <a:spLocks/>
                </p:cNvSpPr>
                <p:nvPr/>
              </p:nvSpPr>
              <p:spPr bwMode="auto">
                <a:xfrm>
                  <a:off x="4642" y="986"/>
                  <a:ext cx="155" cy="209"/>
                </a:xfrm>
                <a:custGeom>
                  <a:avLst/>
                  <a:gdLst>
                    <a:gd name="T0" fmla="*/ 0 w 162"/>
                    <a:gd name="T1" fmla="*/ 119 h 216"/>
                    <a:gd name="T2" fmla="*/ 33 w 162"/>
                    <a:gd name="T3" fmla="*/ 101 h 216"/>
                    <a:gd name="T4" fmla="*/ 64 w 162"/>
                    <a:gd name="T5" fmla="*/ 45 h 216"/>
                    <a:gd name="T6" fmla="*/ 74 w 162"/>
                    <a:gd name="T7" fmla="*/ 0 h 216"/>
                    <a:gd name="T8" fmla="*/ 0 60000 65536"/>
                    <a:gd name="T9" fmla="*/ 0 60000 65536"/>
                    <a:gd name="T10" fmla="*/ 0 60000 65536"/>
                    <a:gd name="T11" fmla="*/ 0 60000 65536"/>
                    <a:gd name="T12" fmla="*/ 0 w 162"/>
                    <a:gd name="T13" fmla="*/ 0 h 216"/>
                    <a:gd name="T14" fmla="*/ 162 w 162"/>
                    <a:gd name="T15" fmla="*/ 216 h 216"/>
                  </a:gdLst>
                  <a:ahLst/>
                  <a:cxnLst>
                    <a:cxn ang="T8">
                      <a:pos x="T0" y="T1"/>
                    </a:cxn>
                    <a:cxn ang="T9">
                      <a:pos x="T2" y="T3"/>
                    </a:cxn>
                    <a:cxn ang="T10">
                      <a:pos x="T4" y="T5"/>
                    </a:cxn>
                    <a:cxn ang="T11">
                      <a:pos x="T6" y="T7"/>
                    </a:cxn>
                  </a:cxnLst>
                  <a:rect l="T12" t="T13" r="T14" b="T15"/>
                  <a:pathLst>
                    <a:path w="162" h="216">
                      <a:moveTo>
                        <a:pt x="0" y="216"/>
                      </a:moveTo>
                      <a:cubicBezTo>
                        <a:pt x="25" y="210"/>
                        <a:pt x="51" y="205"/>
                        <a:pt x="75" y="183"/>
                      </a:cubicBezTo>
                      <a:cubicBezTo>
                        <a:pt x="99" y="161"/>
                        <a:pt x="127" y="114"/>
                        <a:pt x="141" y="84"/>
                      </a:cubicBezTo>
                      <a:cubicBezTo>
                        <a:pt x="155" y="54"/>
                        <a:pt x="159" y="14"/>
                        <a:pt x="162"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9" name="Freeform 43"/>
                <p:cNvSpPr>
                  <a:spLocks/>
                </p:cNvSpPr>
                <p:nvPr/>
              </p:nvSpPr>
              <p:spPr bwMode="auto">
                <a:xfrm>
                  <a:off x="4386" y="804"/>
                  <a:ext cx="423" cy="200"/>
                </a:xfrm>
                <a:custGeom>
                  <a:avLst/>
                  <a:gdLst>
                    <a:gd name="T0" fmla="*/ 0 w 446"/>
                    <a:gd name="T1" fmla="*/ 99 h 206"/>
                    <a:gd name="T2" fmla="*/ 11 w 446"/>
                    <a:gd name="T3" fmla="*/ 46 h 206"/>
                    <a:gd name="T4" fmla="*/ 56 w 446"/>
                    <a:gd name="T5" fmla="*/ 17 h 206"/>
                    <a:gd name="T6" fmla="*/ 96 w 446"/>
                    <a:gd name="T7" fmla="*/ 5 h 206"/>
                    <a:gd name="T8" fmla="*/ 141 w 446"/>
                    <a:gd name="T9" fmla="*/ 32 h 206"/>
                    <a:gd name="T10" fmla="*/ 168 w 446"/>
                    <a:gd name="T11" fmla="*/ 87 h 206"/>
                    <a:gd name="T12" fmla="*/ 167 w 446"/>
                    <a:gd name="T13" fmla="*/ 121 h 206"/>
                    <a:gd name="T14" fmla="*/ 0 60000 65536"/>
                    <a:gd name="T15" fmla="*/ 0 60000 65536"/>
                    <a:gd name="T16" fmla="*/ 0 60000 65536"/>
                    <a:gd name="T17" fmla="*/ 0 60000 65536"/>
                    <a:gd name="T18" fmla="*/ 0 60000 65536"/>
                    <a:gd name="T19" fmla="*/ 0 60000 65536"/>
                    <a:gd name="T20" fmla="*/ 0 60000 65536"/>
                    <a:gd name="T21" fmla="*/ 0 w 446"/>
                    <a:gd name="T22" fmla="*/ 0 h 206"/>
                    <a:gd name="T23" fmla="*/ 446 w 446"/>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6" h="206">
                      <a:moveTo>
                        <a:pt x="0" y="167"/>
                      </a:moveTo>
                      <a:cubicBezTo>
                        <a:pt x="3" y="134"/>
                        <a:pt x="6" y="102"/>
                        <a:pt x="30" y="77"/>
                      </a:cubicBezTo>
                      <a:cubicBezTo>
                        <a:pt x="54" y="52"/>
                        <a:pt x="108" y="32"/>
                        <a:pt x="144" y="20"/>
                      </a:cubicBezTo>
                      <a:cubicBezTo>
                        <a:pt x="180" y="8"/>
                        <a:pt x="209" y="0"/>
                        <a:pt x="246" y="5"/>
                      </a:cubicBezTo>
                      <a:cubicBezTo>
                        <a:pt x="283" y="10"/>
                        <a:pt x="335" y="26"/>
                        <a:pt x="366" y="50"/>
                      </a:cubicBezTo>
                      <a:cubicBezTo>
                        <a:pt x="397" y="74"/>
                        <a:pt x="424" y="123"/>
                        <a:pt x="435" y="149"/>
                      </a:cubicBezTo>
                      <a:cubicBezTo>
                        <a:pt x="446" y="175"/>
                        <a:pt x="439" y="190"/>
                        <a:pt x="432" y="206"/>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70" name="Oval 44"/>
                <p:cNvSpPr>
                  <a:spLocks noChangeArrowheads="1"/>
                </p:cNvSpPr>
                <p:nvPr/>
              </p:nvSpPr>
              <p:spPr bwMode="auto">
                <a:xfrm>
                  <a:off x="4764" y="928"/>
                  <a:ext cx="72" cy="116"/>
                </a:xfrm>
                <a:prstGeom prst="ellipse">
                  <a:avLst/>
                </a:prstGeom>
                <a:solidFill>
                  <a:srgbClr val="FAD461"/>
                </a:solidFill>
                <a:ln w="28575">
                  <a:solidFill>
                    <a:schemeClr val="bg1"/>
                  </a:solidFill>
                  <a:round/>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9259" name="Group 45"/>
              <p:cNvGrpSpPr>
                <a:grpSpLocks/>
              </p:cNvGrpSpPr>
              <p:nvPr/>
            </p:nvGrpSpPr>
            <p:grpSpPr bwMode="auto">
              <a:xfrm>
                <a:off x="4671" y="1170"/>
                <a:ext cx="273" cy="187"/>
                <a:chOff x="1843" y="2413"/>
                <a:chExt cx="529" cy="364"/>
              </a:xfrm>
            </p:grpSpPr>
            <p:sp>
              <p:nvSpPr>
                <p:cNvPr id="9260" name="Rectangle 46"/>
                <p:cNvSpPr>
                  <a:spLocks noChangeArrowheads="1"/>
                </p:cNvSpPr>
                <p:nvPr/>
              </p:nvSpPr>
              <p:spPr bwMode="auto">
                <a:xfrm>
                  <a:off x="1843" y="2413"/>
                  <a:ext cx="529" cy="364"/>
                </a:xfrm>
                <a:prstGeom prst="rect">
                  <a:avLst/>
                </a:prstGeom>
                <a:solidFill>
                  <a:srgbClr val="CC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9261" name="Group 47"/>
                <p:cNvGrpSpPr>
                  <a:grpSpLocks/>
                </p:cNvGrpSpPr>
                <p:nvPr/>
              </p:nvGrpSpPr>
              <p:grpSpPr bwMode="auto">
                <a:xfrm>
                  <a:off x="1991" y="2422"/>
                  <a:ext cx="232" cy="346"/>
                  <a:chOff x="2380" y="2995"/>
                  <a:chExt cx="342" cy="509"/>
                </a:xfrm>
              </p:grpSpPr>
              <p:sp>
                <p:nvSpPr>
                  <p:cNvPr id="9262" name="AutoShape 48"/>
                  <p:cNvSpPr>
                    <a:spLocks noChangeAspect="1" noChangeArrowheads="1" noTextEdit="1"/>
                  </p:cNvSpPr>
                  <p:nvPr/>
                </p:nvSpPr>
                <p:spPr bwMode="auto">
                  <a:xfrm>
                    <a:off x="2380" y="2995"/>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3" name="Freeform 49"/>
                  <p:cNvSpPr>
                    <a:spLocks/>
                  </p:cNvSpPr>
                  <p:nvPr/>
                </p:nvSpPr>
                <p:spPr bwMode="auto">
                  <a:xfrm>
                    <a:off x="2553" y="3286"/>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4" name="Freeform 50"/>
                  <p:cNvSpPr>
                    <a:spLocks/>
                  </p:cNvSpPr>
                  <p:nvPr/>
                </p:nvSpPr>
                <p:spPr bwMode="auto">
                  <a:xfrm>
                    <a:off x="2382" y="2995"/>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5" name="Freeform 51"/>
                  <p:cNvSpPr>
                    <a:spLocks/>
                  </p:cNvSpPr>
                  <p:nvPr/>
                </p:nvSpPr>
                <p:spPr bwMode="auto">
                  <a:xfrm>
                    <a:off x="2507" y="3055"/>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66" name="Freeform 52"/>
                  <p:cNvSpPr>
                    <a:spLocks/>
                  </p:cNvSpPr>
                  <p:nvPr/>
                </p:nvSpPr>
                <p:spPr bwMode="auto">
                  <a:xfrm>
                    <a:off x="2553" y="2995"/>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grpSp>
      <p:sp>
        <p:nvSpPr>
          <p:cNvPr id="9244" name="Text Box 6"/>
          <p:cNvSpPr txBox="1">
            <a:spLocks noChangeArrowheads="1"/>
          </p:cNvSpPr>
          <p:nvPr/>
        </p:nvSpPr>
        <p:spPr bwMode="auto">
          <a:xfrm>
            <a:off x="4097546" y="1968104"/>
            <a:ext cx="4905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500">
                <a:solidFill>
                  <a:srgbClr val="000000"/>
                </a:solidFill>
              </a:rPr>
              <a:t>Gosu</a:t>
            </a:r>
          </a:p>
        </p:txBody>
      </p:sp>
      <p:sp>
        <p:nvSpPr>
          <p:cNvPr id="9224" name="Freeform 83"/>
          <p:cNvSpPr>
            <a:spLocks/>
          </p:cNvSpPr>
          <p:nvPr/>
        </p:nvSpPr>
        <p:spPr bwMode="auto">
          <a:xfrm>
            <a:off x="5936457" y="3388593"/>
            <a:ext cx="192881" cy="230832"/>
          </a:xfrm>
          <a:custGeom>
            <a:avLst/>
            <a:gdLst>
              <a:gd name="T0" fmla="*/ 0 w 162"/>
              <a:gd name="T1" fmla="*/ 0 h 1218"/>
              <a:gd name="T2" fmla="*/ 0 w 162"/>
              <a:gd name="T3" fmla="*/ 2147483647 h 1218"/>
              <a:gd name="T4" fmla="*/ 2147483647 w 162"/>
              <a:gd name="T5" fmla="*/ 2147483647 h 1218"/>
              <a:gd name="T6" fmla="*/ 0 60000 65536"/>
              <a:gd name="T7" fmla="*/ 0 60000 65536"/>
              <a:gd name="T8" fmla="*/ 0 60000 65536"/>
              <a:gd name="T9" fmla="*/ 0 w 162"/>
              <a:gd name="T10" fmla="*/ 0 h 1218"/>
              <a:gd name="T11" fmla="*/ 162 w 162"/>
              <a:gd name="T12" fmla="*/ 1218 h 1218"/>
            </a:gdLst>
            <a:ahLst/>
            <a:cxnLst>
              <a:cxn ang="T6">
                <a:pos x="T0" y="T1"/>
              </a:cxn>
              <a:cxn ang="T7">
                <a:pos x="T2" y="T3"/>
              </a:cxn>
              <a:cxn ang="T8">
                <a:pos x="T4" y="T5"/>
              </a:cxn>
            </a:cxnLst>
            <a:rect l="T9" t="T10" r="T11" b="T12"/>
            <a:pathLst>
              <a:path w="162" h="1218">
                <a:moveTo>
                  <a:pt x="0" y="0"/>
                </a:moveTo>
                <a:lnTo>
                  <a:pt x="0" y="1218"/>
                </a:lnTo>
                <a:lnTo>
                  <a:pt x="162" y="1218"/>
                </a:lnTo>
              </a:path>
            </a:pathLst>
          </a:custGeom>
          <a:noFill/>
          <a:ln w="19050">
            <a:solidFill>
              <a:srgbClr val="D3394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25" name="Freeform 84"/>
          <p:cNvSpPr>
            <a:spLocks/>
          </p:cNvSpPr>
          <p:nvPr/>
        </p:nvSpPr>
        <p:spPr bwMode="auto">
          <a:xfrm>
            <a:off x="5600700" y="3752924"/>
            <a:ext cx="528638" cy="230832"/>
          </a:xfrm>
          <a:custGeom>
            <a:avLst/>
            <a:gdLst>
              <a:gd name="T0" fmla="*/ 0 w 162"/>
              <a:gd name="T1" fmla="*/ 0 h 1218"/>
              <a:gd name="T2" fmla="*/ 0 w 162"/>
              <a:gd name="T3" fmla="*/ 2147483647 h 1218"/>
              <a:gd name="T4" fmla="*/ 2147483647 w 162"/>
              <a:gd name="T5" fmla="*/ 2147483647 h 1218"/>
              <a:gd name="T6" fmla="*/ 0 60000 65536"/>
              <a:gd name="T7" fmla="*/ 0 60000 65536"/>
              <a:gd name="T8" fmla="*/ 0 60000 65536"/>
              <a:gd name="T9" fmla="*/ 0 w 162"/>
              <a:gd name="T10" fmla="*/ 0 h 1218"/>
              <a:gd name="T11" fmla="*/ 162 w 162"/>
              <a:gd name="T12" fmla="*/ 1218 h 1218"/>
            </a:gdLst>
            <a:ahLst/>
            <a:cxnLst>
              <a:cxn ang="T6">
                <a:pos x="T0" y="T1"/>
              </a:cxn>
              <a:cxn ang="T7">
                <a:pos x="T2" y="T3"/>
              </a:cxn>
              <a:cxn ang="T8">
                <a:pos x="T4" y="T5"/>
              </a:cxn>
            </a:cxnLst>
            <a:rect l="T9" t="T10" r="T11" b="T12"/>
            <a:pathLst>
              <a:path w="162" h="1218">
                <a:moveTo>
                  <a:pt x="0" y="0"/>
                </a:moveTo>
                <a:lnTo>
                  <a:pt x="0" y="1218"/>
                </a:lnTo>
                <a:lnTo>
                  <a:pt x="162" y="1218"/>
                </a:lnTo>
              </a:path>
            </a:pathLst>
          </a:custGeom>
          <a:noFill/>
          <a:ln w="19050">
            <a:solidFill>
              <a:srgbClr val="D3394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27" name="Line 100"/>
          <p:cNvSpPr>
            <a:spLocks noChangeShapeType="1"/>
          </p:cNvSpPr>
          <p:nvPr/>
        </p:nvSpPr>
        <p:spPr bwMode="auto">
          <a:xfrm>
            <a:off x="6290073" y="3242072"/>
            <a:ext cx="146446" cy="822722"/>
          </a:xfrm>
          <a:prstGeom prst="line">
            <a:avLst/>
          </a:prstGeom>
          <a:noFill/>
          <a:ln w="1270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28" name="Line 101"/>
          <p:cNvSpPr>
            <a:spLocks noChangeShapeType="1"/>
          </p:cNvSpPr>
          <p:nvPr/>
        </p:nvSpPr>
        <p:spPr bwMode="auto">
          <a:xfrm flipH="1">
            <a:off x="6958971" y="3220641"/>
            <a:ext cx="14288" cy="822722"/>
          </a:xfrm>
          <a:prstGeom prst="line">
            <a:avLst/>
          </a:prstGeom>
          <a:noFill/>
          <a:ln w="12700">
            <a:solidFill>
              <a:srgbClr val="D3394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29" name="AutoShape 102"/>
          <p:cNvSpPr>
            <a:spLocks noChangeArrowheads="1"/>
          </p:cNvSpPr>
          <p:nvPr/>
        </p:nvSpPr>
        <p:spPr bwMode="auto">
          <a:xfrm>
            <a:off x="6956041" y="3023072"/>
            <a:ext cx="70" cy="230832"/>
          </a:xfrm>
          <a:prstGeom prst="roundRect">
            <a:avLst>
              <a:gd name="adj" fmla="val 16667"/>
            </a:avLst>
          </a:prstGeom>
          <a:noFill/>
          <a:ln w="127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9230" name="AutoShape 103"/>
          <p:cNvSpPr>
            <a:spLocks noChangeArrowheads="1"/>
          </p:cNvSpPr>
          <p:nvPr/>
        </p:nvSpPr>
        <p:spPr bwMode="auto">
          <a:xfrm>
            <a:off x="6290038" y="3048074"/>
            <a:ext cx="70" cy="230832"/>
          </a:xfrm>
          <a:prstGeom prst="roundRect">
            <a:avLst>
              <a:gd name="adj" fmla="val 16667"/>
            </a:avLst>
          </a:prstGeom>
          <a:noFill/>
          <a:ln w="1270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pic>
        <p:nvPicPr>
          <p:cNvPr id="9231"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887" y="2185987"/>
            <a:ext cx="1385888"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9232" name="Freeform 105"/>
          <p:cNvSpPr>
            <a:spLocks/>
          </p:cNvSpPr>
          <p:nvPr/>
        </p:nvSpPr>
        <p:spPr bwMode="auto">
          <a:xfrm>
            <a:off x="2757488" y="3131418"/>
            <a:ext cx="335756" cy="230832"/>
          </a:xfrm>
          <a:custGeom>
            <a:avLst/>
            <a:gdLst>
              <a:gd name="T0" fmla="*/ 0 w 282"/>
              <a:gd name="T1" fmla="*/ 2147483647 h 1464"/>
              <a:gd name="T2" fmla="*/ 2147483647 w 282"/>
              <a:gd name="T3" fmla="*/ 2147483647 h 1464"/>
              <a:gd name="T4" fmla="*/ 2147483647 w 282"/>
              <a:gd name="T5" fmla="*/ 0 h 1464"/>
              <a:gd name="T6" fmla="*/ 2147483647 w 282"/>
              <a:gd name="T7" fmla="*/ 0 h 1464"/>
              <a:gd name="T8" fmla="*/ 0 60000 65536"/>
              <a:gd name="T9" fmla="*/ 0 60000 65536"/>
              <a:gd name="T10" fmla="*/ 0 60000 65536"/>
              <a:gd name="T11" fmla="*/ 0 60000 65536"/>
              <a:gd name="T12" fmla="*/ 0 w 282"/>
              <a:gd name="T13" fmla="*/ 0 h 1464"/>
              <a:gd name="T14" fmla="*/ 282 w 282"/>
              <a:gd name="T15" fmla="*/ 1464 h 1464"/>
            </a:gdLst>
            <a:ahLst/>
            <a:cxnLst>
              <a:cxn ang="T8">
                <a:pos x="T0" y="T1"/>
              </a:cxn>
              <a:cxn ang="T9">
                <a:pos x="T2" y="T3"/>
              </a:cxn>
              <a:cxn ang="T10">
                <a:pos x="T4" y="T5"/>
              </a:cxn>
              <a:cxn ang="T11">
                <a:pos x="T6" y="T7"/>
              </a:cxn>
            </a:cxnLst>
            <a:rect l="T12" t="T13" r="T14" b="T15"/>
            <a:pathLst>
              <a:path w="282" h="1464">
                <a:moveTo>
                  <a:pt x="0" y="1464"/>
                </a:moveTo>
                <a:lnTo>
                  <a:pt x="168" y="1464"/>
                </a:lnTo>
                <a:lnTo>
                  <a:pt x="168" y="0"/>
                </a:lnTo>
                <a:lnTo>
                  <a:pt x="282" y="0"/>
                </a:lnTo>
              </a:path>
            </a:pathLst>
          </a:custGeom>
          <a:noFill/>
          <a:ln w="19050">
            <a:solidFill>
              <a:srgbClr val="D33941"/>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cxnSp>
        <p:nvCxnSpPr>
          <p:cNvPr id="9234" name="Straight Connector 63"/>
          <p:cNvCxnSpPr>
            <a:cxnSpLocks noChangeShapeType="1"/>
          </p:cNvCxnSpPr>
          <p:nvPr/>
        </p:nvCxnSpPr>
        <p:spPr bwMode="auto">
          <a:xfrm flipV="1">
            <a:off x="5193507" y="2871788"/>
            <a:ext cx="975122" cy="7144"/>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cxnSp>
        <p:nvCxnSpPr>
          <p:cNvPr id="9235" name="Straight Connector 64"/>
          <p:cNvCxnSpPr>
            <a:cxnSpLocks noChangeShapeType="1"/>
          </p:cNvCxnSpPr>
          <p:nvPr/>
        </p:nvCxnSpPr>
        <p:spPr bwMode="auto">
          <a:xfrm>
            <a:off x="5164932" y="3429000"/>
            <a:ext cx="621506" cy="7144"/>
          </a:xfrm>
          <a:prstGeom prst="line">
            <a:avLst/>
          </a:prstGeom>
          <a:noFill/>
          <a:ln w="19050" algn="ctr">
            <a:solidFill>
              <a:srgbClr val="D33941"/>
            </a:solidFill>
            <a:round/>
            <a:headEnd/>
            <a:tailEnd/>
          </a:ln>
          <a:extLst>
            <a:ext uri="{909E8E84-426E-40DD-AFC4-6F175D3DCCD1}">
              <a14:hiddenFill xmlns:a14="http://schemas.microsoft.com/office/drawing/2010/main">
                <a:noFill/>
              </a14:hiddenFill>
            </a:ext>
          </a:extLst>
        </p:spPr>
      </p:cxn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7874" y="3821906"/>
            <a:ext cx="1400175" cy="6000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855387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Every account </a:t>
            </a:r>
            <a:r>
              <a:rPr lang="en-US" i="1"/>
              <a:t>must</a:t>
            </a:r>
            <a:r>
              <a:rPr lang="en-US"/>
              <a:t> have a delinquency plan</a:t>
            </a:r>
          </a:p>
        </p:txBody>
      </p:sp>
      <p:sp>
        <p:nvSpPr>
          <p:cNvPr id="10243" name="Rectangle 114"/>
          <p:cNvSpPr>
            <a:spLocks noGrp="1" noChangeArrowheads="1"/>
          </p:cNvSpPr>
          <p:nvPr>
            <p:ph idx="1"/>
          </p:nvPr>
        </p:nvSpPr>
        <p:spPr/>
        <p:txBody>
          <a:bodyPr/>
          <a:lstStyle/>
          <a:p>
            <a:pPr>
              <a:buFont typeface="Arial" charset="0"/>
              <a:buChar char="•"/>
            </a:pPr>
            <a:r>
              <a:rPr lang="en-US"/>
              <a:t>A policy period can also have a delinquency plan</a:t>
            </a:r>
          </a:p>
          <a:p>
            <a:pPr>
              <a:buFont typeface="Arial" charset="0"/>
              <a:buChar char="•"/>
            </a:pPr>
            <a:r>
              <a:rPr lang="en-US"/>
              <a:t>Delinquency plan associates each delinquency reason with a workflow type and 0 or </a:t>
            </a:r>
            <a:br>
              <a:rPr lang="en-US"/>
            </a:br>
            <a:r>
              <a:rPr lang="en-US"/>
              <a:t>more delinquency events</a:t>
            </a:r>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a:p>
            <a:pPr>
              <a:buFont typeface="Arial" charset="0"/>
              <a:buChar char="•"/>
            </a:pPr>
            <a:endParaRPr lang="en-US"/>
          </a:p>
        </p:txBody>
      </p:sp>
      <p:sp>
        <p:nvSpPr>
          <p:cNvPr id="10244" name="AutoShape 61"/>
          <p:cNvSpPr>
            <a:spLocks/>
          </p:cNvSpPr>
          <p:nvPr/>
        </p:nvSpPr>
        <p:spPr bwMode="auto">
          <a:xfrm>
            <a:off x="4273154" y="2973735"/>
            <a:ext cx="675084" cy="268784"/>
          </a:xfrm>
          <a:prstGeom prst="leftBrace">
            <a:avLst>
              <a:gd name="adj1" fmla="val 30115"/>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45" name="Group 113"/>
          <p:cNvGrpSpPr>
            <a:grpSpLocks/>
          </p:cNvGrpSpPr>
          <p:nvPr/>
        </p:nvGrpSpPr>
        <p:grpSpPr bwMode="auto">
          <a:xfrm>
            <a:off x="4737498" y="2041923"/>
            <a:ext cx="2802731" cy="1073944"/>
            <a:chOff x="3091" y="695"/>
            <a:chExt cx="2354" cy="902"/>
          </a:xfrm>
        </p:grpSpPr>
        <p:pic>
          <p:nvPicPr>
            <p:cNvPr id="10333"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 y="695"/>
              <a:ext cx="234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0334"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9" y="876"/>
              <a:ext cx="233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0335"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1" y="1042"/>
              <a:ext cx="2354"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336" name="Rectangle 76"/>
            <p:cNvSpPr>
              <a:spLocks noChangeArrowheads="1"/>
            </p:cNvSpPr>
            <p:nvPr/>
          </p:nvSpPr>
          <p:spPr bwMode="auto">
            <a:xfrm>
              <a:off x="3096" y="1040"/>
              <a:ext cx="2339" cy="1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46" name="Rectangle 84"/>
          <p:cNvSpPr>
            <a:spLocks noChangeArrowheads="1"/>
          </p:cNvSpPr>
          <p:nvPr/>
        </p:nvSpPr>
        <p:spPr bwMode="auto">
          <a:xfrm>
            <a:off x="4737498" y="3616003"/>
            <a:ext cx="23741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47" name="Group 103"/>
          <p:cNvGrpSpPr>
            <a:grpSpLocks/>
          </p:cNvGrpSpPr>
          <p:nvPr/>
        </p:nvGrpSpPr>
        <p:grpSpPr bwMode="auto">
          <a:xfrm>
            <a:off x="4737497" y="3152467"/>
            <a:ext cx="2794397" cy="1039815"/>
            <a:chOff x="3268" y="1547"/>
            <a:chExt cx="1980" cy="737"/>
          </a:xfrm>
        </p:grpSpPr>
        <p:pic>
          <p:nvPicPr>
            <p:cNvPr id="10330" name="Picture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8" y="1547"/>
              <a:ext cx="1975"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0331"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2" y="1927"/>
              <a:ext cx="197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332" name="Rectangle 99"/>
            <p:cNvSpPr>
              <a:spLocks noChangeArrowheads="1"/>
            </p:cNvSpPr>
            <p:nvPr/>
          </p:nvSpPr>
          <p:spPr bwMode="auto">
            <a:xfrm>
              <a:off x="3271" y="1835"/>
              <a:ext cx="1974" cy="16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48" name="Rectangle 90"/>
          <p:cNvSpPr>
            <a:spLocks noChangeArrowheads="1"/>
          </p:cNvSpPr>
          <p:nvPr/>
        </p:nvSpPr>
        <p:spPr bwMode="auto">
          <a:xfrm>
            <a:off x="4794648" y="4056534"/>
            <a:ext cx="237410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49" name="Line 116"/>
          <p:cNvSpPr>
            <a:spLocks noChangeShapeType="1"/>
          </p:cNvSpPr>
          <p:nvPr/>
        </p:nvSpPr>
        <p:spPr bwMode="auto">
          <a:xfrm>
            <a:off x="2374106" y="3956447"/>
            <a:ext cx="1268016"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0" name="Line 117"/>
          <p:cNvSpPr>
            <a:spLocks noChangeShapeType="1"/>
          </p:cNvSpPr>
          <p:nvPr/>
        </p:nvSpPr>
        <p:spPr bwMode="auto">
          <a:xfrm>
            <a:off x="2014538" y="3250406"/>
            <a:ext cx="0" cy="257175"/>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51" name="Line 118"/>
          <p:cNvSpPr>
            <a:spLocks noChangeShapeType="1"/>
          </p:cNvSpPr>
          <p:nvPr/>
        </p:nvSpPr>
        <p:spPr bwMode="auto">
          <a:xfrm>
            <a:off x="2531269" y="3120629"/>
            <a:ext cx="1110854"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52" name="Group 119"/>
          <p:cNvGrpSpPr>
            <a:grpSpLocks/>
          </p:cNvGrpSpPr>
          <p:nvPr/>
        </p:nvGrpSpPr>
        <p:grpSpPr bwMode="auto">
          <a:xfrm>
            <a:off x="1735964" y="3408348"/>
            <a:ext cx="321191" cy="555502"/>
            <a:chOff x="2442" y="379"/>
            <a:chExt cx="707" cy="1224"/>
          </a:xfrm>
        </p:grpSpPr>
        <p:sp>
          <p:nvSpPr>
            <p:cNvPr id="10321" name="AutoShape 120"/>
            <p:cNvSpPr>
              <a:spLocks noChangeArrowheads="1"/>
            </p:cNvSpPr>
            <p:nvPr/>
          </p:nvSpPr>
          <p:spPr bwMode="auto">
            <a:xfrm rot="16200000">
              <a:off x="2265" y="643"/>
              <a:ext cx="1052" cy="636"/>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2" name="Freeform 121"/>
            <p:cNvSpPr>
              <a:spLocks/>
            </p:cNvSpPr>
            <p:nvPr/>
          </p:nvSpPr>
          <p:spPr bwMode="auto">
            <a:xfrm>
              <a:off x="2442" y="379"/>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3" name="Freeform 122"/>
            <p:cNvSpPr>
              <a:spLocks/>
            </p:cNvSpPr>
            <p:nvPr/>
          </p:nvSpPr>
          <p:spPr bwMode="auto">
            <a:xfrm>
              <a:off x="2442" y="710"/>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4" name="Freeform 123"/>
            <p:cNvSpPr>
              <a:spLocks/>
            </p:cNvSpPr>
            <p:nvPr/>
          </p:nvSpPr>
          <p:spPr bwMode="auto">
            <a:xfrm>
              <a:off x="2442" y="1042"/>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325" name="Group 124"/>
            <p:cNvGrpSpPr>
              <a:grpSpLocks/>
            </p:cNvGrpSpPr>
            <p:nvPr/>
          </p:nvGrpSpPr>
          <p:grpSpPr bwMode="auto">
            <a:xfrm>
              <a:off x="2963" y="652"/>
              <a:ext cx="186" cy="951"/>
              <a:chOff x="2889" y="2751"/>
              <a:chExt cx="279" cy="1441"/>
            </a:xfrm>
          </p:grpSpPr>
          <p:sp>
            <p:nvSpPr>
              <p:cNvPr id="10326" name="AutoShape 125"/>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7" name="AutoShape 126"/>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8" name="AutoShape 127"/>
              <p:cNvSpPr>
                <a:spLocks noChangeArrowheads="1"/>
              </p:cNvSpPr>
              <p:nvPr/>
            </p:nvSpPr>
            <p:spPr bwMode="auto">
              <a:xfrm>
                <a:off x="3045" y="2751"/>
                <a:ext cx="0" cy="1441"/>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9" name="Oval 128"/>
              <p:cNvSpPr>
                <a:spLocks noChangeArrowheads="1"/>
              </p:cNvSpPr>
              <p:nvPr/>
            </p:nvSpPr>
            <p:spPr bwMode="auto">
              <a:xfrm>
                <a:off x="3040" y="2926"/>
                <a:ext cx="0" cy="108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10253" name="Group 129"/>
          <p:cNvGrpSpPr>
            <a:grpSpLocks/>
          </p:cNvGrpSpPr>
          <p:nvPr/>
        </p:nvGrpSpPr>
        <p:grpSpPr bwMode="auto">
          <a:xfrm>
            <a:off x="1652587" y="2734867"/>
            <a:ext cx="729854" cy="602456"/>
            <a:chOff x="465" y="602"/>
            <a:chExt cx="798" cy="659"/>
          </a:xfrm>
        </p:grpSpPr>
        <p:sp>
          <p:nvSpPr>
            <p:cNvPr id="10301" name="AutoShape 130"/>
            <p:cNvSpPr>
              <a:spLocks noChangeArrowheads="1"/>
            </p:cNvSpPr>
            <p:nvPr/>
          </p:nvSpPr>
          <p:spPr bwMode="auto">
            <a:xfrm>
              <a:off x="465" y="730"/>
              <a:ext cx="798" cy="531"/>
            </a:xfrm>
            <a:prstGeom prst="cube">
              <a:avLst>
                <a:gd name="adj" fmla="val 18921"/>
              </a:avLst>
            </a:prstGeom>
            <a:solidFill>
              <a:srgbClr val="FFCC99"/>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2" name="Rectangle 131"/>
            <p:cNvSpPr>
              <a:spLocks noChangeArrowheads="1"/>
            </p:cNvSpPr>
            <p:nvPr/>
          </p:nvSpPr>
          <p:spPr bwMode="auto">
            <a:xfrm>
              <a:off x="696" y="893"/>
              <a:ext cx="230" cy="368"/>
            </a:xfrm>
            <a:prstGeom prst="rect">
              <a:avLst/>
            </a:prstGeom>
            <a:solidFill>
              <a:srgbClr val="CC9900"/>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3" name="Rectangle 132"/>
            <p:cNvSpPr>
              <a:spLocks noChangeArrowheads="1"/>
            </p:cNvSpPr>
            <p:nvPr/>
          </p:nvSpPr>
          <p:spPr bwMode="auto">
            <a:xfrm>
              <a:off x="514" y="893"/>
              <a:ext cx="116" cy="172"/>
            </a:xfrm>
            <a:prstGeom prst="rect">
              <a:avLst/>
            </a:prstGeom>
            <a:solidFill>
              <a:srgbClr val="00CCFF"/>
            </a:solidFill>
            <a:ln w="12700">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4" name="Rectangle 133"/>
            <p:cNvSpPr>
              <a:spLocks noChangeArrowheads="1"/>
            </p:cNvSpPr>
            <p:nvPr/>
          </p:nvSpPr>
          <p:spPr bwMode="auto">
            <a:xfrm>
              <a:off x="984" y="893"/>
              <a:ext cx="120" cy="172"/>
            </a:xfrm>
            <a:prstGeom prst="rect">
              <a:avLst/>
            </a:prstGeom>
            <a:solidFill>
              <a:srgbClr val="00CCFF"/>
            </a:solidFill>
            <a:ln w="12700" algn="ctr">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5" name="Rectangle 134"/>
            <p:cNvSpPr>
              <a:spLocks noChangeArrowheads="1"/>
            </p:cNvSpPr>
            <p:nvPr/>
          </p:nvSpPr>
          <p:spPr bwMode="auto">
            <a:xfrm>
              <a:off x="869" y="1056"/>
              <a:ext cx="32" cy="76"/>
            </a:xfrm>
            <a:prstGeom prst="rect">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6" name="Rectangle 135"/>
            <p:cNvSpPr>
              <a:spLocks noChangeArrowheads="1"/>
            </p:cNvSpPr>
            <p:nvPr/>
          </p:nvSpPr>
          <p:spPr bwMode="auto">
            <a:xfrm>
              <a:off x="546" y="602"/>
              <a:ext cx="571" cy="223"/>
            </a:xfrm>
            <a:prstGeom prst="rect">
              <a:avLst/>
            </a:prstGeom>
            <a:solidFill>
              <a:srgbClr val="CC9900"/>
            </a:solidFill>
            <a:ln w="12700" algn="ctr">
              <a:solidFill>
                <a:schemeClr val="bg1"/>
              </a:solidFill>
              <a:miter lim="800000"/>
              <a:headEnd/>
              <a:tailEnd/>
            </a:ln>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7" name="Line 136"/>
            <p:cNvSpPr>
              <a:spLocks noChangeShapeType="1"/>
            </p:cNvSpPr>
            <p:nvPr/>
          </p:nvSpPr>
          <p:spPr bwMode="auto">
            <a:xfrm>
              <a:off x="1112" y="652"/>
              <a:ext cx="94" cy="101"/>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8" name="Line 137"/>
            <p:cNvSpPr>
              <a:spLocks noChangeShapeType="1"/>
            </p:cNvSpPr>
            <p:nvPr/>
          </p:nvSpPr>
          <p:spPr bwMode="auto">
            <a:xfrm>
              <a:off x="1119" y="738"/>
              <a:ext cx="50" cy="52"/>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309" name="Group 138"/>
            <p:cNvGrpSpPr>
              <a:grpSpLocks/>
            </p:cNvGrpSpPr>
            <p:nvPr/>
          </p:nvGrpSpPr>
          <p:grpSpPr bwMode="auto">
            <a:xfrm>
              <a:off x="575" y="644"/>
              <a:ext cx="508" cy="139"/>
              <a:chOff x="3046" y="1026"/>
              <a:chExt cx="502" cy="138"/>
            </a:xfrm>
          </p:grpSpPr>
          <p:sp>
            <p:nvSpPr>
              <p:cNvPr id="10310" name="Line 139"/>
              <p:cNvSpPr>
                <a:spLocks noChangeShapeType="1"/>
              </p:cNvSpPr>
              <p:nvPr/>
            </p:nvSpPr>
            <p:spPr bwMode="invGray">
              <a:xfrm>
                <a:off x="317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1" name="Line 140"/>
              <p:cNvSpPr>
                <a:spLocks noChangeShapeType="1"/>
              </p:cNvSpPr>
              <p:nvPr/>
            </p:nvSpPr>
            <p:spPr bwMode="invGray">
              <a:xfrm>
                <a:off x="3266"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2" name="Line 141"/>
              <p:cNvSpPr>
                <a:spLocks noChangeShapeType="1"/>
              </p:cNvSpPr>
              <p:nvPr/>
            </p:nvSpPr>
            <p:spPr bwMode="invGray">
              <a:xfrm>
                <a:off x="3169" y="1092"/>
                <a:ext cx="100"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3" name="Line 142"/>
              <p:cNvSpPr>
                <a:spLocks noChangeShapeType="1"/>
              </p:cNvSpPr>
              <p:nvPr/>
            </p:nvSpPr>
            <p:spPr bwMode="invGray">
              <a:xfrm>
                <a:off x="3464" y="1026"/>
                <a:ext cx="0" cy="138"/>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4" name="Line 143"/>
              <p:cNvSpPr>
                <a:spLocks noChangeShapeType="1"/>
              </p:cNvSpPr>
              <p:nvPr/>
            </p:nvSpPr>
            <p:spPr bwMode="invGray">
              <a:xfrm>
                <a:off x="3462" y="1034"/>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5" name="Line 144"/>
              <p:cNvSpPr>
                <a:spLocks noChangeShapeType="1"/>
              </p:cNvSpPr>
              <p:nvPr/>
            </p:nvSpPr>
            <p:spPr bwMode="invGray">
              <a:xfrm>
                <a:off x="3462" y="1100"/>
                <a:ext cx="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6" name="Oval 145"/>
              <p:cNvSpPr>
                <a:spLocks noChangeArrowheads="1"/>
              </p:cNvSpPr>
              <p:nvPr/>
            </p:nvSpPr>
            <p:spPr bwMode="invGray">
              <a:xfrm>
                <a:off x="3306" y="1032"/>
                <a:ext cx="117" cy="125"/>
              </a:xfrm>
              <a:prstGeom prst="ellipse">
                <a:avLst/>
              </a:prstGeom>
              <a:noFill/>
              <a:ln w="28575" algn="ctr">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7" name="Freeform 146"/>
              <p:cNvSpPr>
                <a:spLocks/>
              </p:cNvSpPr>
              <p:nvPr/>
            </p:nvSpPr>
            <p:spPr bwMode="invGray">
              <a:xfrm>
                <a:off x="3521" y="1034"/>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8" name="Freeform 147"/>
              <p:cNvSpPr>
                <a:spLocks/>
              </p:cNvSpPr>
              <p:nvPr/>
            </p:nvSpPr>
            <p:spPr bwMode="invGray">
              <a:xfrm flipV="1">
                <a:off x="3520" y="1061"/>
                <a:ext cx="27" cy="39"/>
              </a:xfrm>
              <a:custGeom>
                <a:avLst/>
                <a:gdLst>
                  <a:gd name="T0" fmla="*/ 0 w 27"/>
                  <a:gd name="T1" fmla="*/ 0 h 39"/>
                  <a:gd name="T2" fmla="*/ 18 w 27"/>
                  <a:gd name="T3" fmla="*/ 6 h 39"/>
                  <a:gd name="T4" fmla="*/ 25 w 27"/>
                  <a:gd name="T5" fmla="*/ 21 h 39"/>
                  <a:gd name="T6" fmla="*/ 27 w 27"/>
                  <a:gd name="T7" fmla="*/ 39 h 39"/>
                  <a:gd name="T8" fmla="*/ 0 60000 65536"/>
                  <a:gd name="T9" fmla="*/ 0 60000 65536"/>
                  <a:gd name="T10" fmla="*/ 0 60000 65536"/>
                  <a:gd name="T11" fmla="*/ 0 60000 65536"/>
                  <a:gd name="T12" fmla="*/ 0 w 27"/>
                  <a:gd name="T13" fmla="*/ 0 h 39"/>
                  <a:gd name="T14" fmla="*/ 27 w 27"/>
                  <a:gd name="T15" fmla="*/ 39 h 39"/>
                </a:gdLst>
                <a:ahLst/>
                <a:cxnLst>
                  <a:cxn ang="T8">
                    <a:pos x="T0" y="T1"/>
                  </a:cxn>
                  <a:cxn ang="T9">
                    <a:pos x="T2" y="T3"/>
                  </a:cxn>
                  <a:cxn ang="T10">
                    <a:pos x="T4" y="T5"/>
                  </a:cxn>
                  <a:cxn ang="T11">
                    <a:pos x="T6" y="T7"/>
                  </a:cxn>
                </a:cxnLst>
                <a:rect l="T12" t="T13" r="T14" b="T15"/>
                <a:pathLst>
                  <a:path w="27" h="39">
                    <a:moveTo>
                      <a:pt x="0" y="0"/>
                    </a:moveTo>
                    <a:cubicBezTo>
                      <a:pt x="7" y="1"/>
                      <a:pt x="14" y="3"/>
                      <a:pt x="18" y="6"/>
                    </a:cubicBezTo>
                    <a:cubicBezTo>
                      <a:pt x="22" y="9"/>
                      <a:pt x="24" y="16"/>
                      <a:pt x="25" y="21"/>
                    </a:cubicBezTo>
                    <a:cubicBezTo>
                      <a:pt x="26" y="26"/>
                      <a:pt x="26" y="32"/>
                      <a:pt x="27" y="39"/>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19" name="Freeform 148"/>
              <p:cNvSpPr>
                <a:spLocks/>
              </p:cNvSpPr>
              <p:nvPr/>
            </p:nvSpPr>
            <p:spPr bwMode="invGray">
              <a:xfrm>
                <a:off x="3046" y="1032"/>
                <a:ext cx="83" cy="68"/>
              </a:xfrm>
              <a:custGeom>
                <a:avLst/>
                <a:gdLst>
                  <a:gd name="T0" fmla="*/ 83 w 83"/>
                  <a:gd name="T1" fmla="*/ 30 h 68"/>
                  <a:gd name="T2" fmla="*/ 76 w 83"/>
                  <a:gd name="T3" fmla="*/ 12 h 68"/>
                  <a:gd name="T4" fmla="*/ 55 w 83"/>
                  <a:gd name="T5" fmla="*/ 2 h 68"/>
                  <a:gd name="T6" fmla="*/ 44 w 83"/>
                  <a:gd name="T7" fmla="*/ 0 h 68"/>
                  <a:gd name="T8" fmla="*/ 20 w 83"/>
                  <a:gd name="T9" fmla="*/ 3 h 68"/>
                  <a:gd name="T10" fmla="*/ 5 w 83"/>
                  <a:gd name="T11" fmla="*/ 14 h 68"/>
                  <a:gd name="T12" fmla="*/ 1 w 83"/>
                  <a:gd name="T13" fmla="*/ 33 h 68"/>
                  <a:gd name="T14" fmla="*/ 8 w 83"/>
                  <a:gd name="T15" fmla="*/ 50 h 68"/>
                  <a:gd name="T16" fmla="*/ 34 w 83"/>
                  <a:gd name="T17" fmla="*/ 59 h 68"/>
                  <a:gd name="T18" fmla="*/ 58 w 83"/>
                  <a:gd name="T19" fmla="*/ 63 h 68"/>
                  <a:gd name="T20" fmla="*/ 67 w 83"/>
                  <a:gd name="T21" fmla="*/ 68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83" y="30"/>
                    </a:moveTo>
                    <a:cubicBezTo>
                      <a:pt x="82" y="23"/>
                      <a:pt x="81" y="17"/>
                      <a:pt x="76" y="12"/>
                    </a:cubicBezTo>
                    <a:cubicBezTo>
                      <a:pt x="71" y="7"/>
                      <a:pt x="60" y="4"/>
                      <a:pt x="55" y="2"/>
                    </a:cubicBezTo>
                    <a:cubicBezTo>
                      <a:pt x="50" y="0"/>
                      <a:pt x="50" y="0"/>
                      <a:pt x="44" y="0"/>
                    </a:cubicBezTo>
                    <a:cubicBezTo>
                      <a:pt x="38" y="0"/>
                      <a:pt x="26" y="1"/>
                      <a:pt x="20" y="3"/>
                    </a:cubicBezTo>
                    <a:cubicBezTo>
                      <a:pt x="14" y="5"/>
                      <a:pt x="8" y="9"/>
                      <a:pt x="5" y="14"/>
                    </a:cubicBezTo>
                    <a:cubicBezTo>
                      <a:pt x="2" y="19"/>
                      <a:pt x="0" y="27"/>
                      <a:pt x="1" y="33"/>
                    </a:cubicBezTo>
                    <a:cubicBezTo>
                      <a:pt x="2" y="39"/>
                      <a:pt x="2" y="46"/>
                      <a:pt x="8" y="50"/>
                    </a:cubicBezTo>
                    <a:cubicBezTo>
                      <a:pt x="14" y="54"/>
                      <a:pt x="26" y="57"/>
                      <a:pt x="34" y="59"/>
                    </a:cubicBezTo>
                    <a:cubicBezTo>
                      <a:pt x="42" y="61"/>
                      <a:pt x="53" y="62"/>
                      <a:pt x="58" y="63"/>
                    </a:cubicBezTo>
                    <a:cubicBezTo>
                      <a:pt x="63" y="64"/>
                      <a:pt x="65" y="66"/>
                      <a:pt x="67" y="68"/>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20" name="Freeform 149"/>
              <p:cNvSpPr>
                <a:spLocks/>
              </p:cNvSpPr>
              <p:nvPr/>
            </p:nvSpPr>
            <p:spPr bwMode="invGray">
              <a:xfrm>
                <a:off x="3047" y="1086"/>
                <a:ext cx="83" cy="68"/>
              </a:xfrm>
              <a:custGeom>
                <a:avLst/>
                <a:gdLst>
                  <a:gd name="T0" fmla="*/ 0 w 83"/>
                  <a:gd name="T1" fmla="*/ 38 h 68"/>
                  <a:gd name="T2" fmla="*/ 7 w 83"/>
                  <a:gd name="T3" fmla="*/ 56 h 68"/>
                  <a:gd name="T4" fmla="*/ 28 w 83"/>
                  <a:gd name="T5" fmla="*/ 66 h 68"/>
                  <a:gd name="T6" fmla="*/ 39 w 83"/>
                  <a:gd name="T7" fmla="*/ 68 h 68"/>
                  <a:gd name="T8" fmla="*/ 63 w 83"/>
                  <a:gd name="T9" fmla="*/ 65 h 68"/>
                  <a:gd name="T10" fmla="*/ 78 w 83"/>
                  <a:gd name="T11" fmla="*/ 54 h 68"/>
                  <a:gd name="T12" fmla="*/ 82 w 83"/>
                  <a:gd name="T13" fmla="*/ 35 h 68"/>
                  <a:gd name="T14" fmla="*/ 75 w 83"/>
                  <a:gd name="T15" fmla="*/ 18 h 68"/>
                  <a:gd name="T16" fmla="*/ 48 w 83"/>
                  <a:gd name="T17" fmla="*/ 11 h 68"/>
                  <a:gd name="T18" fmla="*/ 25 w 83"/>
                  <a:gd name="T19" fmla="*/ 5 h 68"/>
                  <a:gd name="T20" fmla="*/ 16 w 83"/>
                  <a:gd name="T21" fmla="*/ 0 h 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68"/>
                  <a:gd name="T35" fmla="*/ 83 w 83"/>
                  <a:gd name="T36" fmla="*/ 68 h 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68">
                    <a:moveTo>
                      <a:pt x="0" y="38"/>
                    </a:moveTo>
                    <a:cubicBezTo>
                      <a:pt x="1" y="45"/>
                      <a:pt x="2" y="51"/>
                      <a:pt x="7" y="56"/>
                    </a:cubicBezTo>
                    <a:cubicBezTo>
                      <a:pt x="12" y="61"/>
                      <a:pt x="23" y="64"/>
                      <a:pt x="28" y="66"/>
                    </a:cubicBezTo>
                    <a:cubicBezTo>
                      <a:pt x="33" y="68"/>
                      <a:pt x="33" y="68"/>
                      <a:pt x="39" y="68"/>
                    </a:cubicBezTo>
                    <a:cubicBezTo>
                      <a:pt x="45" y="68"/>
                      <a:pt x="57" y="67"/>
                      <a:pt x="63" y="65"/>
                    </a:cubicBezTo>
                    <a:cubicBezTo>
                      <a:pt x="69" y="63"/>
                      <a:pt x="75" y="59"/>
                      <a:pt x="78" y="54"/>
                    </a:cubicBezTo>
                    <a:cubicBezTo>
                      <a:pt x="81" y="49"/>
                      <a:pt x="83" y="41"/>
                      <a:pt x="82" y="35"/>
                    </a:cubicBezTo>
                    <a:cubicBezTo>
                      <a:pt x="81" y="29"/>
                      <a:pt x="81" y="22"/>
                      <a:pt x="75" y="18"/>
                    </a:cubicBezTo>
                    <a:cubicBezTo>
                      <a:pt x="69" y="14"/>
                      <a:pt x="56" y="13"/>
                      <a:pt x="48" y="11"/>
                    </a:cubicBezTo>
                    <a:cubicBezTo>
                      <a:pt x="40" y="9"/>
                      <a:pt x="30" y="7"/>
                      <a:pt x="25" y="5"/>
                    </a:cubicBezTo>
                    <a:cubicBezTo>
                      <a:pt x="20" y="3"/>
                      <a:pt x="18" y="2"/>
                      <a:pt x="16" y="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10254" name="Group 150"/>
          <p:cNvGrpSpPr>
            <a:grpSpLocks/>
          </p:cNvGrpSpPr>
          <p:nvPr/>
        </p:nvGrpSpPr>
        <p:grpSpPr bwMode="auto">
          <a:xfrm>
            <a:off x="1928845" y="3514314"/>
            <a:ext cx="321191" cy="555501"/>
            <a:chOff x="2442" y="379"/>
            <a:chExt cx="707" cy="1224"/>
          </a:xfrm>
        </p:grpSpPr>
        <p:sp>
          <p:nvSpPr>
            <p:cNvPr id="10292" name="AutoShape 151"/>
            <p:cNvSpPr>
              <a:spLocks noChangeArrowheads="1"/>
            </p:cNvSpPr>
            <p:nvPr/>
          </p:nvSpPr>
          <p:spPr bwMode="auto">
            <a:xfrm rot="16200000">
              <a:off x="2265" y="643"/>
              <a:ext cx="1052" cy="636"/>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3" name="Freeform 152"/>
            <p:cNvSpPr>
              <a:spLocks/>
            </p:cNvSpPr>
            <p:nvPr/>
          </p:nvSpPr>
          <p:spPr bwMode="auto">
            <a:xfrm>
              <a:off x="2442" y="379"/>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4" name="Freeform 153"/>
            <p:cNvSpPr>
              <a:spLocks/>
            </p:cNvSpPr>
            <p:nvPr/>
          </p:nvSpPr>
          <p:spPr bwMode="auto">
            <a:xfrm>
              <a:off x="2442" y="710"/>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5" name="Freeform 154"/>
            <p:cNvSpPr>
              <a:spLocks/>
            </p:cNvSpPr>
            <p:nvPr/>
          </p:nvSpPr>
          <p:spPr bwMode="auto">
            <a:xfrm>
              <a:off x="2442" y="1042"/>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96" name="Group 155"/>
            <p:cNvGrpSpPr>
              <a:grpSpLocks/>
            </p:cNvGrpSpPr>
            <p:nvPr/>
          </p:nvGrpSpPr>
          <p:grpSpPr bwMode="auto">
            <a:xfrm>
              <a:off x="2963" y="652"/>
              <a:ext cx="186" cy="951"/>
              <a:chOff x="2889" y="2751"/>
              <a:chExt cx="279" cy="1441"/>
            </a:xfrm>
          </p:grpSpPr>
          <p:sp>
            <p:nvSpPr>
              <p:cNvPr id="10297" name="AutoShape 156"/>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8" name="AutoShape 157"/>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9" name="AutoShape 158"/>
              <p:cNvSpPr>
                <a:spLocks noChangeArrowheads="1"/>
              </p:cNvSpPr>
              <p:nvPr/>
            </p:nvSpPr>
            <p:spPr bwMode="auto">
              <a:xfrm>
                <a:off x="3045" y="2751"/>
                <a:ext cx="0" cy="1441"/>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300" name="Oval 159"/>
              <p:cNvSpPr>
                <a:spLocks noChangeArrowheads="1"/>
              </p:cNvSpPr>
              <p:nvPr/>
            </p:nvSpPr>
            <p:spPr bwMode="auto">
              <a:xfrm>
                <a:off x="3040" y="2926"/>
                <a:ext cx="0" cy="108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sp>
        <p:nvSpPr>
          <p:cNvPr id="10255" name="Text Box 160"/>
          <p:cNvSpPr txBox="1">
            <a:spLocks noChangeArrowheads="1"/>
          </p:cNvSpPr>
          <p:nvPr/>
        </p:nvSpPr>
        <p:spPr bwMode="auto">
          <a:xfrm>
            <a:off x="1589485" y="2500313"/>
            <a:ext cx="94654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spcBef>
                <a:spcPct val="50000"/>
              </a:spcBef>
              <a:spcAft>
                <a:spcPct val="30000"/>
              </a:spcAft>
              <a:buClr>
                <a:srgbClr val="FFFFFF"/>
              </a:buClr>
            </a:pPr>
            <a:r>
              <a:rPr lang="en-US" sz="1350">
                <a:solidFill>
                  <a:srgbClr val="000000"/>
                </a:solidFill>
              </a:rPr>
              <a:t>Account</a:t>
            </a:r>
          </a:p>
        </p:txBody>
      </p:sp>
      <p:sp>
        <p:nvSpPr>
          <p:cNvPr id="10256" name="Line 161"/>
          <p:cNvSpPr>
            <a:spLocks noChangeShapeType="1"/>
          </p:cNvSpPr>
          <p:nvPr/>
        </p:nvSpPr>
        <p:spPr bwMode="auto">
          <a:xfrm>
            <a:off x="2374106" y="3120629"/>
            <a:ext cx="1268016" cy="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57" name="Group 162"/>
          <p:cNvGrpSpPr>
            <a:grpSpLocks/>
          </p:cNvGrpSpPr>
          <p:nvPr/>
        </p:nvGrpSpPr>
        <p:grpSpPr bwMode="auto">
          <a:xfrm>
            <a:off x="3443288" y="2801835"/>
            <a:ext cx="828675" cy="603950"/>
            <a:chOff x="1769" y="1943"/>
            <a:chExt cx="925" cy="675"/>
          </a:xfrm>
        </p:grpSpPr>
        <p:grpSp>
          <p:nvGrpSpPr>
            <p:cNvPr id="10281" name="Group 163"/>
            <p:cNvGrpSpPr>
              <a:grpSpLocks/>
            </p:cNvGrpSpPr>
            <p:nvPr/>
          </p:nvGrpSpPr>
          <p:grpSpPr bwMode="auto">
            <a:xfrm>
              <a:off x="2072" y="2000"/>
              <a:ext cx="622" cy="587"/>
              <a:chOff x="712" y="2249"/>
              <a:chExt cx="1153" cy="1088"/>
            </a:xfrm>
          </p:grpSpPr>
          <p:sp>
            <p:nvSpPr>
              <p:cNvPr id="10283" name="Oval 164"/>
              <p:cNvSpPr>
                <a:spLocks noChangeArrowheads="1"/>
              </p:cNvSpPr>
              <p:nvPr/>
            </p:nvSpPr>
            <p:spPr bwMode="auto">
              <a:xfrm>
                <a:off x="712" y="2587"/>
                <a:ext cx="889" cy="673"/>
              </a:xfrm>
              <a:prstGeom prst="ellipse">
                <a:avLst/>
              </a:prstGeom>
              <a:solidFill>
                <a:schemeClr val="bg1"/>
              </a:solidFill>
              <a:ln w="12700" algn="ctr">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4" name="AutoShape 165"/>
              <p:cNvSpPr>
                <a:spLocks noChangeArrowheads="1"/>
              </p:cNvSpPr>
              <p:nvPr/>
            </p:nvSpPr>
            <p:spPr bwMode="auto">
              <a:xfrm rot="2099521">
                <a:off x="1317" y="2249"/>
                <a:ext cx="237" cy="622"/>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85" name="Group 166"/>
              <p:cNvGrpSpPr>
                <a:grpSpLocks/>
              </p:cNvGrpSpPr>
              <p:nvPr/>
            </p:nvGrpSpPr>
            <p:grpSpPr bwMode="auto">
              <a:xfrm rot="2037667">
                <a:off x="1598" y="3032"/>
                <a:ext cx="267" cy="305"/>
                <a:chOff x="1830" y="2215"/>
                <a:chExt cx="267" cy="305"/>
              </a:xfrm>
            </p:grpSpPr>
            <p:sp>
              <p:nvSpPr>
                <p:cNvPr id="10287" name="Line 167"/>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8" name="Line 168"/>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9" name="Line 169"/>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0" name="Line 170"/>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91" name="Line 171"/>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86" name="Freeform 172"/>
              <p:cNvSpPr>
                <a:spLocks/>
              </p:cNvSpPr>
              <p:nvPr/>
            </p:nvSpPr>
            <p:spPr bwMode="auto">
              <a:xfrm>
                <a:off x="1474" y="2532"/>
                <a:ext cx="344" cy="478"/>
              </a:xfrm>
              <a:custGeom>
                <a:avLst/>
                <a:gdLst>
                  <a:gd name="T0" fmla="*/ 0 w 443"/>
                  <a:gd name="T1" fmla="*/ 8 h 1023"/>
                  <a:gd name="T2" fmla="*/ 2 w 443"/>
                  <a:gd name="T3" fmla="*/ 3 h 1023"/>
                  <a:gd name="T4" fmla="*/ 2 w 443"/>
                  <a:gd name="T5" fmla="*/ 3 h 1023"/>
                  <a:gd name="T6" fmla="*/ 3 w 443"/>
                  <a:gd name="T7" fmla="*/ 3 h 1023"/>
                  <a:gd name="T8" fmla="*/ 4 w 443"/>
                  <a:gd name="T9" fmla="*/ 8 h 1023"/>
                  <a:gd name="T10" fmla="*/ 4 w 443"/>
                  <a:gd name="T11" fmla="*/ 17 h 1023"/>
                  <a:gd name="T12" fmla="*/ 4 w 443"/>
                  <a:gd name="T13" fmla="*/ 25 h 1023"/>
                  <a:gd name="T14" fmla="*/ 4 w 443"/>
                  <a:gd name="T15" fmla="*/ 35 h 1023"/>
                  <a:gd name="T16" fmla="*/ 3 w 443"/>
                  <a:gd name="T17" fmla="*/ 44 h 1023"/>
                  <a:gd name="T18" fmla="*/ 3 w 443"/>
                  <a:gd name="T19" fmla="*/ 52 h 1023"/>
                  <a:gd name="T20" fmla="*/ 3 w 443"/>
                  <a:gd name="T21" fmla="*/ 5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82" name="AutoShape 173"/>
            <p:cNvSpPr>
              <a:spLocks noChangeArrowheads="1"/>
            </p:cNvSpPr>
            <p:nvPr/>
          </p:nvSpPr>
          <p:spPr bwMode="auto">
            <a:xfrm>
              <a:off x="1769" y="1943"/>
              <a:ext cx="490" cy="675"/>
            </a:xfrm>
            <a:prstGeom prst="rightArrow">
              <a:avLst>
                <a:gd name="adj1" fmla="val 38000"/>
                <a:gd name="adj2" fmla="val 5394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58" name="Text Box 174"/>
          <p:cNvSpPr txBox="1">
            <a:spLocks noChangeArrowheads="1"/>
          </p:cNvSpPr>
          <p:nvPr/>
        </p:nvSpPr>
        <p:spPr bwMode="auto">
          <a:xfrm>
            <a:off x="3261122" y="2407444"/>
            <a:ext cx="1060847"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lnSpc>
                <a:spcPct val="90000"/>
              </a:lnSpc>
              <a:spcBef>
                <a:spcPct val="50000"/>
              </a:spcBef>
              <a:spcAft>
                <a:spcPct val="30000"/>
              </a:spcAft>
              <a:buClr>
                <a:srgbClr val="FFFFFF"/>
              </a:buClr>
            </a:pPr>
            <a:r>
              <a:rPr lang="en-US" sz="1350">
                <a:solidFill>
                  <a:srgbClr val="000000"/>
                </a:solidFill>
              </a:rPr>
              <a:t>Delinquency plan</a:t>
            </a:r>
          </a:p>
        </p:txBody>
      </p:sp>
      <p:grpSp>
        <p:nvGrpSpPr>
          <p:cNvPr id="10259" name="Group 175"/>
          <p:cNvGrpSpPr>
            <a:grpSpLocks/>
          </p:cNvGrpSpPr>
          <p:nvPr/>
        </p:nvGrpSpPr>
        <p:grpSpPr bwMode="auto">
          <a:xfrm>
            <a:off x="2064577" y="3585752"/>
            <a:ext cx="321191" cy="555501"/>
            <a:chOff x="2442" y="379"/>
            <a:chExt cx="707" cy="1224"/>
          </a:xfrm>
        </p:grpSpPr>
        <p:sp>
          <p:nvSpPr>
            <p:cNvPr id="10272" name="AutoShape 176"/>
            <p:cNvSpPr>
              <a:spLocks noChangeArrowheads="1"/>
            </p:cNvSpPr>
            <p:nvPr/>
          </p:nvSpPr>
          <p:spPr bwMode="auto">
            <a:xfrm rot="16200000">
              <a:off x="2265" y="643"/>
              <a:ext cx="1052" cy="636"/>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3" name="Freeform 177"/>
            <p:cNvSpPr>
              <a:spLocks/>
            </p:cNvSpPr>
            <p:nvPr/>
          </p:nvSpPr>
          <p:spPr bwMode="auto">
            <a:xfrm>
              <a:off x="2442" y="379"/>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4" name="Freeform 178"/>
            <p:cNvSpPr>
              <a:spLocks/>
            </p:cNvSpPr>
            <p:nvPr/>
          </p:nvSpPr>
          <p:spPr bwMode="auto">
            <a:xfrm>
              <a:off x="2442" y="710"/>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5" name="Freeform 179"/>
            <p:cNvSpPr>
              <a:spLocks/>
            </p:cNvSpPr>
            <p:nvPr/>
          </p:nvSpPr>
          <p:spPr bwMode="auto">
            <a:xfrm>
              <a:off x="2442" y="1042"/>
              <a:ext cx="229" cy="509"/>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76" name="Group 180"/>
            <p:cNvGrpSpPr>
              <a:grpSpLocks/>
            </p:cNvGrpSpPr>
            <p:nvPr/>
          </p:nvGrpSpPr>
          <p:grpSpPr bwMode="auto">
            <a:xfrm>
              <a:off x="2963" y="652"/>
              <a:ext cx="186" cy="951"/>
              <a:chOff x="2889" y="2751"/>
              <a:chExt cx="279" cy="1441"/>
            </a:xfrm>
          </p:grpSpPr>
          <p:sp>
            <p:nvSpPr>
              <p:cNvPr id="10277" name="AutoShape 181"/>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8" name="AutoShape 182"/>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9" name="AutoShape 183"/>
              <p:cNvSpPr>
                <a:spLocks noChangeArrowheads="1"/>
              </p:cNvSpPr>
              <p:nvPr/>
            </p:nvSpPr>
            <p:spPr bwMode="auto">
              <a:xfrm>
                <a:off x="3045" y="2751"/>
                <a:ext cx="0" cy="1441"/>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80" name="Oval 184"/>
              <p:cNvSpPr>
                <a:spLocks noChangeArrowheads="1"/>
              </p:cNvSpPr>
              <p:nvPr/>
            </p:nvSpPr>
            <p:spPr bwMode="auto">
              <a:xfrm>
                <a:off x="3040" y="2926"/>
                <a:ext cx="0" cy="1084"/>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10260" name="Group 185"/>
          <p:cNvGrpSpPr>
            <a:grpSpLocks/>
          </p:cNvGrpSpPr>
          <p:nvPr/>
        </p:nvGrpSpPr>
        <p:grpSpPr bwMode="auto">
          <a:xfrm>
            <a:off x="3443288" y="3680517"/>
            <a:ext cx="828675" cy="603950"/>
            <a:chOff x="1769" y="1943"/>
            <a:chExt cx="925" cy="675"/>
          </a:xfrm>
        </p:grpSpPr>
        <p:grpSp>
          <p:nvGrpSpPr>
            <p:cNvPr id="10261" name="Group 186"/>
            <p:cNvGrpSpPr>
              <a:grpSpLocks/>
            </p:cNvGrpSpPr>
            <p:nvPr/>
          </p:nvGrpSpPr>
          <p:grpSpPr bwMode="auto">
            <a:xfrm>
              <a:off x="2072" y="2000"/>
              <a:ext cx="622" cy="587"/>
              <a:chOff x="712" y="2249"/>
              <a:chExt cx="1153" cy="1088"/>
            </a:xfrm>
          </p:grpSpPr>
          <p:sp>
            <p:nvSpPr>
              <p:cNvPr id="10263" name="Oval 187"/>
              <p:cNvSpPr>
                <a:spLocks noChangeArrowheads="1"/>
              </p:cNvSpPr>
              <p:nvPr/>
            </p:nvSpPr>
            <p:spPr bwMode="auto">
              <a:xfrm>
                <a:off x="712" y="2587"/>
                <a:ext cx="889" cy="673"/>
              </a:xfrm>
              <a:prstGeom prst="ellipse">
                <a:avLst/>
              </a:prstGeom>
              <a:solidFill>
                <a:schemeClr val="bg1"/>
              </a:solidFill>
              <a:ln w="12700" algn="ctr">
                <a:solidFill>
                  <a:schemeClr val="hlink"/>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4" name="AutoShape 188"/>
              <p:cNvSpPr>
                <a:spLocks noChangeArrowheads="1"/>
              </p:cNvSpPr>
              <p:nvPr/>
            </p:nvSpPr>
            <p:spPr bwMode="auto">
              <a:xfrm rot="2099521">
                <a:off x="1317" y="2249"/>
                <a:ext cx="237" cy="622"/>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0265" name="Group 189"/>
              <p:cNvGrpSpPr>
                <a:grpSpLocks/>
              </p:cNvGrpSpPr>
              <p:nvPr/>
            </p:nvGrpSpPr>
            <p:grpSpPr bwMode="auto">
              <a:xfrm rot="2037667">
                <a:off x="1598" y="3032"/>
                <a:ext cx="267" cy="305"/>
                <a:chOff x="1830" y="2215"/>
                <a:chExt cx="267" cy="305"/>
              </a:xfrm>
            </p:grpSpPr>
            <p:sp>
              <p:nvSpPr>
                <p:cNvPr id="10267" name="Line 190"/>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8" name="Line 191"/>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69" name="Line 192"/>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0" name="Line 193"/>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0271" name="Line 194"/>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66" name="Freeform 195"/>
              <p:cNvSpPr>
                <a:spLocks/>
              </p:cNvSpPr>
              <p:nvPr/>
            </p:nvSpPr>
            <p:spPr bwMode="auto">
              <a:xfrm>
                <a:off x="1474" y="2532"/>
                <a:ext cx="344" cy="478"/>
              </a:xfrm>
              <a:custGeom>
                <a:avLst/>
                <a:gdLst>
                  <a:gd name="T0" fmla="*/ 0 w 443"/>
                  <a:gd name="T1" fmla="*/ 8 h 1023"/>
                  <a:gd name="T2" fmla="*/ 2 w 443"/>
                  <a:gd name="T3" fmla="*/ 3 h 1023"/>
                  <a:gd name="T4" fmla="*/ 2 w 443"/>
                  <a:gd name="T5" fmla="*/ 3 h 1023"/>
                  <a:gd name="T6" fmla="*/ 3 w 443"/>
                  <a:gd name="T7" fmla="*/ 3 h 1023"/>
                  <a:gd name="T8" fmla="*/ 4 w 443"/>
                  <a:gd name="T9" fmla="*/ 8 h 1023"/>
                  <a:gd name="T10" fmla="*/ 4 w 443"/>
                  <a:gd name="T11" fmla="*/ 17 h 1023"/>
                  <a:gd name="T12" fmla="*/ 4 w 443"/>
                  <a:gd name="T13" fmla="*/ 25 h 1023"/>
                  <a:gd name="T14" fmla="*/ 4 w 443"/>
                  <a:gd name="T15" fmla="*/ 35 h 1023"/>
                  <a:gd name="T16" fmla="*/ 3 w 443"/>
                  <a:gd name="T17" fmla="*/ 44 h 1023"/>
                  <a:gd name="T18" fmla="*/ 3 w 443"/>
                  <a:gd name="T19" fmla="*/ 52 h 1023"/>
                  <a:gd name="T20" fmla="*/ 3 w 443"/>
                  <a:gd name="T21" fmla="*/ 5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0262" name="AutoShape 196"/>
            <p:cNvSpPr>
              <a:spLocks noChangeArrowheads="1"/>
            </p:cNvSpPr>
            <p:nvPr/>
          </p:nvSpPr>
          <p:spPr bwMode="auto">
            <a:xfrm>
              <a:off x="1769" y="1943"/>
              <a:ext cx="490" cy="675"/>
            </a:xfrm>
            <a:prstGeom prst="rightArrow">
              <a:avLst>
                <a:gd name="adj1" fmla="val 38000"/>
                <a:gd name="adj2" fmla="val 53949"/>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Tree>
    <p:extLst>
      <p:ext uri="{BB962C8B-B14F-4D97-AF65-F5344CB8AC3E}">
        <p14:creationId xmlns:p14="http://schemas.microsoft.com/office/powerpoint/2010/main" val="41789555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Which delinquency plan is used?</a:t>
            </a:r>
          </a:p>
        </p:txBody>
      </p:sp>
      <p:sp>
        <p:nvSpPr>
          <p:cNvPr id="11267" name="Rectangle 3"/>
          <p:cNvSpPr>
            <a:spLocks noGrp="1" noChangeArrowheads="1"/>
          </p:cNvSpPr>
          <p:nvPr>
            <p:ph sz="half" idx="1"/>
          </p:nvPr>
        </p:nvSpPr>
        <p:spPr>
          <a:xfrm>
            <a:off x="4626769" y="672704"/>
            <a:ext cx="3062288" cy="3898106"/>
          </a:xfrm>
        </p:spPr>
        <p:txBody>
          <a:bodyPr/>
          <a:lstStyle/>
          <a:p>
            <a:pPr>
              <a:buFont typeface="Arial" charset="0"/>
              <a:buChar char="•"/>
            </a:pPr>
            <a:r>
              <a:rPr lang="en-US" sz="1650" b="1"/>
              <a:t>Owner account’s</a:t>
            </a:r>
            <a:r>
              <a:rPr lang="en-US" sz="1650"/>
              <a:t> delinquency plan is used if:</a:t>
            </a:r>
          </a:p>
          <a:p>
            <a:pPr lvl="1">
              <a:buFont typeface="Arial" charset="0"/>
              <a:buChar char="-"/>
            </a:pPr>
            <a:r>
              <a:rPr lang="en-US" sz="1500"/>
              <a:t>Policy period has no delinquency plan, or </a:t>
            </a:r>
          </a:p>
          <a:p>
            <a:pPr lvl="1">
              <a:buFont typeface="Arial" charset="0"/>
              <a:buChar char="-"/>
            </a:pPr>
            <a:r>
              <a:rPr lang="en-US" sz="1500"/>
              <a:t>Charge is account level</a:t>
            </a:r>
          </a:p>
          <a:p>
            <a:pPr lvl="1">
              <a:buFont typeface="Arial" charset="0"/>
              <a:buChar char="-"/>
            </a:pPr>
            <a:endParaRPr lang="en-US" sz="1500"/>
          </a:p>
          <a:p>
            <a:pPr lvl="1">
              <a:buFont typeface="Arial" charset="0"/>
              <a:buChar char="-"/>
            </a:pPr>
            <a:endParaRPr lang="en-US" sz="1500"/>
          </a:p>
        </p:txBody>
      </p:sp>
      <p:sp>
        <p:nvSpPr>
          <p:cNvPr id="11268" name="Line 4"/>
          <p:cNvSpPr>
            <a:spLocks noChangeShapeType="1"/>
          </p:cNvSpPr>
          <p:nvPr/>
        </p:nvSpPr>
        <p:spPr bwMode="auto">
          <a:xfrm>
            <a:off x="5304235" y="2519363"/>
            <a:ext cx="0" cy="829866"/>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69" name="Text Box 5"/>
          <p:cNvSpPr txBox="1">
            <a:spLocks noChangeArrowheads="1"/>
          </p:cNvSpPr>
          <p:nvPr/>
        </p:nvSpPr>
        <p:spPr bwMode="auto">
          <a:xfrm>
            <a:off x="5641182" y="2794397"/>
            <a:ext cx="1731243"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Invoice fee</a:t>
            </a:r>
            <a:br>
              <a:rPr lang="en-US" sz="1350">
                <a:solidFill>
                  <a:srgbClr val="D33941"/>
                </a:solidFill>
              </a:rPr>
            </a:br>
            <a:r>
              <a:rPr lang="en-US" sz="1350">
                <a:solidFill>
                  <a:srgbClr val="D33941"/>
                </a:solidFill>
              </a:rPr>
              <a:t>Late fee</a:t>
            </a:r>
            <a:br>
              <a:rPr lang="en-US" sz="1350">
                <a:solidFill>
                  <a:srgbClr val="D33941"/>
                </a:solidFill>
              </a:rPr>
            </a:br>
            <a:r>
              <a:rPr lang="en-US" sz="1350">
                <a:solidFill>
                  <a:srgbClr val="D33941"/>
                </a:solidFill>
              </a:rPr>
              <a:t>Payment reversal fee</a:t>
            </a:r>
          </a:p>
        </p:txBody>
      </p:sp>
      <p:grpSp>
        <p:nvGrpSpPr>
          <p:cNvPr id="11270" name="Group 6"/>
          <p:cNvGrpSpPr>
            <a:grpSpLocks/>
          </p:cNvGrpSpPr>
          <p:nvPr/>
        </p:nvGrpSpPr>
        <p:grpSpPr bwMode="auto">
          <a:xfrm>
            <a:off x="5023247" y="2978169"/>
            <a:ext cx="561975" cy="234115"/>
            <a:chOff x="3589" y="1514"/>
            <a:chExt cx="566" cy="235"/>
          </a:xfrm>
        </p:grpSpPr>
        <p:sp>
          <p:nvSpPr>
            <p:cNvPr id="11335" name="Rectangle 7"/>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336" name="Group 8"/>
            <p:cNvGrpSpPr>
              <a:grpSpLocks/>
            </p:cNvGrpSpPr>
            <p:nvPr/>
          </p:nvGrpSpPr>
          <p:grpSpPr bwMode="auto">
            <a:xfrm>
              <a:off x="4088" y="1514"/>
              <a:ext cx="2" cy="232"/>
              <a:chOff x="3754" y="1170"/>
              <a:chExt cx="19" cy="2238"/>
            </a:xfrm>
          </p:grpSpPr>
          <p:sp>
            <p:nvSpPr>
              <p:cNvPr id="11338" name="Freeform 9"/>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39" name="Line 10"/>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337" name="Rectangle 11"/>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1271" name="Group 12"/>
          <p:cNvGrpSpPr>
            <a:grpSpLocks/>
          </p:cNvGrpSpPr>
          <p:nvPr/>
        </p:nvGrpSpPr>
        <p:grpSpPr bwMode="auto">
          <a:xfrm>
            <a:off x="5023247" y="2791240"/>
            <a:ext cx="561975" cy="234117"/>
            <a:chOff x="3589" y="1514"/>
            <a:chExt cx="566" cy="235"/>
          </a:xfrm>
        </p:grpSpPr>
        <p:sp>
          <p:nvSpPr>
            <p:cNvPr id="11330" name="Rectangle 13"/>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331" name="Group 14"/>
            <p:cNvGrpSpPr>
              <a:grpSpLocks/>
            </p:cNvGrpSpPr>
            <p:nvPr/>
          </p:nvGrpSpPr>
          <p:grpSpPr bwMode="auto">
            <a:xfrm>
              <a:off x="4088" y="1514"/>
              <a:ext cx="2" cy="232"/>
              <a:chOff x="3754" y="1170"/>
              <a:chExt cx="19" cy="2238"/>
            </a:xfrm>
          </p:grpSpPr>
          <p:sp>
            <p:nvSpPr>
              <p:cNvPr id="11333" name="Freeform 15"/>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34" name="Line 16"/>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332" name="Rectangle 17"/>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1272" name="Group 18"/>
          <p:cNvGrpSpPr>
            <a:grpSpLocks/>
          </p:cNvGrpSpPr>
          <p:nvPr/>
        </p:nvGrpSpPr>
        <p:grpSpPr bwMode="auto">
          <a:xfrm>
            <a:off x="5023247" y="3169858"/>
            <a:ext cx="561975" cy="234117"/>
            <a:chOff x="3589" y="1514"/>
            <a:chExt cx="566" cy="235"/>
          </a:xfrm>
        </p:grpSpPr>
        <p:sp>
          <p:nvSpPr>
            <p:cNvPr id="11325" name="Rectangle 19"/>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326" name="Group 20"/>
            <p:cNvGrpSpPr>
              <a:grpSpLocks/>
            </p:cNvGrpSpPr>
            <p:nvPr/>
          </p:nvGrpSpPr>
          <p:grpSpPr bwMode="auto">
            <a:xfrm>
              <a:off x="4088" y="1514"/>
              <a:ext cx="2" cy="232"/>
              <a:chOff x="3754" y="1170"/>
              <a:chExt cx="19" cy="2238"/>
            </a:xfrm>
          </p:grpSpPr>
          <p:sp>
            <p:nvSpPr>
              <p:cNvPr id="11328" name="Freeform 21"/>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29" name="Line 22"/>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327" name="Rectangle 23"/>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273" name="Rectangle 24"/>
          <p:cNvSpPr>
            <a:spLocks noChangeArrowheads="1"/>
          </p:cNvSpPr>
          <p:nvPr/>
        </p:nvSpPr>
        <p:spPr bwMode="auto">
          <a:xfrm>
            <a:off x="1565672" y="672704"/>
            <a:ext cx="3062288" cy="3898106"/>
          </a:xfrm>
          <a:prstGeom prst="rect">
            <a:avLst/>
          </a:prstGeom>
          <a:noFill/>
          <a:ln w="9525">
            <a:noFill/>
            <a:miter lim="800000"/>
            <a:headEnd/>
            <a:tailEnd/>
          </a:ln>
        </p:spPr>
        <p:txBody>
          <a:bodyPr lIns="0" tIns="0" rIns="0" bIns="0"/>
          <a:lstStyle/>
          <a:p>
            <a:pPr marL="214313" indent="-214313" defTabSz="685800" eaLnBrk="0" fontAlgn="base" hangingPunct="0">
              <a:spcBef>
                <a:spcPct val="40000"/>
              </a:spcBef>
              <a:spcAft>
                <a:spcPct val="0"/>
              </a:spcAft>
              <a:buClr>
                <a:srgbClr val="04628C"/>
              </a:buClr>
              <a:buFont typeface="Arial" pitchFamily="34" charset="0"/>
              <a:buChar char="•"/>
              <a:defRPr/>
            </a:pPr>
            <a:r>
              <a:rPr lang="en-US" sz="1650" b="1">
                <a:solidFill>
                  <a:srgbClr val="000000"/>
                </a:solidFill>
                <a:latin typeface="Arial" charset="0"/>
              </a:rPr>
              <a:t>Policy period’s</a:t>
            </a:r>
            <a:r>
              <a:rPr lang="en-US" sz="1650">
                <a:solidFill>
                  <a:srgbClr val="000000"/>
                </a:solidFill>
                <a:latin typeface="Arial" charset="0"/>
              </a:rPr>
              <a:t> delinquency plan is used if:</a:t>
            </a:r>
          </a:p>
          <a:p>
            <a:pPr marL="471488" lvl="1" indent="-171450" defTabSz="685800" eaLnBrk="0" fontAlgn="base" hangingPunct="0">
              <a:spcBef>
                <a:spcPct val="20000"/>
              </a:spcBef>
              <a:spcAft>
                <a:spcPct val="0"/>
              </a:spcAft>
              <a:buClr>
                <a:srgbClr val="04628C"/>
              </a:buClr>
              <a:buSzPct val="90000"/>
              <a:buFont typeface="Arial" charset="0"/>
              <a:buChar char="-"/>
              <a:defRPr/>
            </a:pPr>
            <a:r>
              <a:rPr lang="en-US" sz="1500">
                <a:solidFill>
                  <a:srgbClr val="000000"/>
                </a:solidFill>
                <a:latin typeface="Arial"/>
                <a:ea typeface="Calibri" pitchFamily="34" charset="0"/>
                <a:cs typeface="Calibri" pitchFamily="34" charset="0"/>
              </a:rPr>
              <a:t>Policy period has a delinquency plan, and</a:t>
            </a:r>
          </a:p>
          <a:p>
            <a:pPr marL="471488" lvl="1" indent="-171450" defTabSz="685800" eaLnBrk="0" fontAlgn="base" hangingPunct="0">
              <a:spcBef>
                <a:spcPct val="20000"/>
              </a:spcBef>
              <a:spcAft>
                <a:spcPct val="0"/>
              </a:spcAft>
              <a:buClr>
                <a:srgbClr val="04628C"/>
              </a:buClr>
              <a:buSzPct val="90000"/>
              <a:buFont typeface="Arial" charset="0"/>
              <a:buChar char="-"/>
              <a:defRPr/>
            </a:pPr>
            <a:r>
              <a:rPr lang="en-US" sz="1500">
                <a:solidFill>
                  <a:srgbClr val="000000"/>
                </a:solidFill>
                <a:latin typeface="Arial"/>
                <a:ea typeface="Calibri" pitchFamily="34" charset="0"/>
                <a:cs typeface="Calibri" pitchFamily="34" charset="0"/>
              </a:rPr>
              <a:t>Charge is for policy period</a:t>
            </a:r>
          </a:p>
        </p:txBody>
      </p:sp>
      <p:sp>
        <p:nvSpPr>
          <p:cNvPr id="11274" name="Line 25"/>
          <p:cNvSpPr>
            <a:spLocks noChangeShapeType="1"/>
          </p:cNvSpPr>
          <p:nvPr/>
        </p:nvSpPr>
        <p:spPr bwMode="auto">
          <a:xfrm>
            <a:off x="2318147" y="2519363"/>
            <a:ext cx="0" cy="829866"/>
          </a:xfrm>
          <a:prstGeom prst="line">
            <a:avLst/>
          </a:prstGeom>
          <a:noFill/>
          <a:ln w="19050">
            <a:solidFill>
              <a:srgbClr val="D3394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75" name="Text Box 26"/>
          <p:cNvSpPr txBox="1">
            <a:spLocks noChangeArrowheads="1"/>
          </p:cNvSpPr>
          <p:nvPr/>
        </p:nvSpPr>
        <p:spPr bwMode="auto">
          <a:xfrm>
            <a:off x="2655094" y="2794398"/>
            <a:ext cx="121187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defTabSz="685800" eaLnBrk="1" fontAlgn="base" hangingPunct="1">
              <a:spcBef>
                <a:spcPct val="50000"/>
              </a:spcBef>
              <a:spcAft>
                <a:spcPct val="30000"/>
              </a:spcAft>
              <a:buClr>
                <a:srgbClr val="FFFFFF"/>
              </a:buClr>
            </a:pPr>
            <a:r>
              <a:rPr lang="en-US" sz="1350">
                <a:solidFill>
                  <a:srgbClr val="D33941"/>
                </a:solidFill>
              </a:rPr>
              <a:t>Premium</a:t>
            </a:r>
            <a:br>
              <a:rPr lang="en-US" sz="1350">
                <a:solidFill>
                  <a:srgbClr val="D33941"/>
                </a:solidFill>
              </a:rPr>
            </a:br>
            <a:r>
              <a:rPr lang="en-US" sz="1350">
                <a:solidFill>
                  <a:srgbClr val="D33941"/>
                </a:solidFill>
              </a:rPr>
              <a:t>Taxes</a:t>
            </a:r>
            <a:br>
              <a:rPr lang="en-US" sz="1350">
                <a:solidFill>
                  <a:srgbClr val="D33941"/>
                </a:solidFill>
              </a:rPr>
            </a:br>
            <a:r>
              <a:rPr lang="en-US" sz="1350">
                <a:solidFill>
                  <a:srgbClr val="D33941"/>
                </a:solidFill>
              </a:rPr>
              <a:t>Installment fee</a:t>
            </a:r>
            <a:br>
              <a:rPr lang="en-US" sz="1350"/>
            </a:br>
            <a:endParaRPr lang="en-US" sz="1350"/>
          </a:p>
        </p:txBody>
      </p:sp>
      <p:grpSp>
        <p:nvGrpSpPr>
          <p:cNvPr id="11276" name="Group 27"/>
          <p:cNvGrpSpPr>
            <a:grpSpLocks/>
          </p:cNvGrpSpPr>
          <p:nvPr/>
        </p:nvGrpSpPr>
        <p:grpSpPr bwMode="auto">
          <a:xfrm>
            <a:off x="2037160" y="2978169"/>
            <a:ext cx="561975" cy="234115"/>
            <a:chOff x="3589" y="1514"/>
            <a:chExt cx="566" cy="235"/>
          </a:xfrm>
        </p:grpSpPr>
        <p:sp>
          <p:nvSpPr>
            <p:cNvPr id="11320" name="Rectangle 28"/>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321" name="Group 29"/>
            <p:cNvGrpSpPr>
              <a:grpSpLocks/>
            </p:cNvGrpSpPr>
            <p:nvPr/>
          </p:nvGrpSpPr>
          <p:grpSpPr bwMode="auto">
            <a:xfrm>
              <a:off x="4088" y="1514"/>
              <a:ext cx="2" cy="232"/>
              <a:chOff x="3754" y="1170"/>
              <a:chExt cx="19" cy="2238"/>
            </a:xfrm>
          </p:grpSpPr>
          <p:sp>
            <p:nvSpPr>
              <p:cNvPr id="11323" name="Freeform 30"/>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24" name="Line 31"/>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322" name="Rectangle 32"/>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1277" name="Group 33"/>
          <p:cNvGrpSpPr>
            <a:grpSpLocks/>
          </p:cNvGrpSpPr>
          <p:nvPr/>
        </p:nvGrpSpPr>
        <p:grpSpPr bwMode="auto">
          <a:xfrm>
            <a:off x="2037160" y="2791240"/>
            <a:ext cx="561975" cy="234117"/>
            <a:chOff x="3589" y="1514"/>
            <a:chExt cx="566" cy="235"/>
          </a:xfrm>
        </p:grpSpPr>
        <p:sp>
          <p:nvSpPr>
            <p:cNvPr id="11315" name="Rectangle 34"/>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316" name="Group 35"/>
            <p:cNvGrpSpPr>
              <a:grpSpLocks/>
            </p:cNvGrpSpPr>
            <p:nvPr/>
          </p:nvGrpSpPr>
          <p:grpSpPr bwMode="auto">
            <a:xfrm>
              <a:off x="4088" y="1514"/>
              <a:ext cx="2" cy="232"/>
              <a:chOff x="3754" y="1170"/>
              <a:chExt cx="19" cy="2238"/>
            </a:xfrm>
          </p:grpSpPr>
          <p:sp>
            <p:nvSpPr>
              <p:cNvPr id="11318" name="Freeform 36"/>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19" name="Line 37"/>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317" name="Rectangle 38"/>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1278" name="Group 39"/>
          <p:cNvGrpSpPr>
            <a:grpSpLocks/>
          </p:cNvGrpSpPr>
          <p:nvPr/>
        </p:nvGrpSpPr>
        <p:grpSpPr bwMode="auto">
          <a:xfrm>
            <a:off x="2037160" y="3169858"/>
            <a:ext cx="561975" cy="234117"/>
            <a:chOff x="3589" y="1514"/>
            <a:chExt cx="566" cy="235"/>
          </a:xfrm>
        </p:grpSpPr>
        <p:sp>
          <p:nvSpPr>
            <p:cNvPr id="11310" name="Rectangle 40"/>
            <p:cNvSpPr>
              <a:spLocks noChangeArrowheads="1"/>
            </p:cNvSpPr>
            <p:nvPr/>
          </p:nvSpPr>
          <p:spPr bwMode="auto">
            <a:xfrm>
              <a:off x="3589" y="1517"/>
              <a:ext cx="566" cy="232"/>
            </a:xfrm>
            <a:prstGeom prst="rect">
              <a:avLst/>
            </a:prstGeom>
            <a:solidFill>
              <a:srgbClr val="FFFFCC"/>
            </a:solidFill>
            <a:ln w="1270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311" name="Group 41"/>
            <p:cNvGrpSpPr>
              <a:grpSpLocks/>
            </p:cNvGrpSpPr>
            <p:nvPr/>
          </p:nvGrpSpPr>
          <p:grpSpPr bwMode="auto">
            <a:xfrm>
              <a:off x="4088" y="1514"/>
              <a:ext cx="2" cy="232"/>
              <a:chOff x="3754" y="1170"/>
              <a:chExt cx="19" cy="2238"/>
            </a:xfrm>
          </p:grpSpPr>
          <p:sp>
            <p:nvSpPr>
              <p:cNvPr id="11313" name="Freeform 42"/>
              <p:cNvSpPr>
                <a:spLocks/>
              </p:cNvSpPr>
              <p:nvPr/>
            </p:nvSpPr>
            <p:spPr bwMode="auto">
              <a:xfrm>
                <a:off x="3754" y="1170"/>
                <a:ext cx="1" cy="2238"/>
              </a:xfrm>
              <a:custGeom>
                <a:avLst/>
                <a:gdLst>
                  <a:gd name="T0" fmla="*/ 601 w 631"/>
                  <a:gd name="T1" fmla="*/ 138 h 882"/>
                  <a:gd name="T2" fmla="*/ 510 w 631"/>
                  <a:gd name="T3" fmla="*/ 29 h 882"/>
                  <a:gd name="T4" fmla="*/ 326 w 631"/>
                  <a:gd name="T5" fmla="*/ 4 h 882"/>
                  <a:gd name="T6" fmla="*/ 142 w 631"/>
                  <a:gd name="T7" fmla="*/ 54 h 882"/>
                  <a:gd name="T8" fmla="*/ 17 w 631"/>
                  <a:gd name="T9" fmla="*/ 188 h 882"/>
                  <a:gd name="T10" fmla="*/ 126 w 631"/>
                  <a:gd name="T11" fmla="*/ 346 h 882"/>
                  <a:gd name="T12" fmla="*/ 242 w 631"/>
                  <a:gd name="T13" fmla="*/ 397 h 882"/>
                  <a:gd name="T14" fmla="*/ 426 w 631"/>
                  <a:gd name="T15" fmla="*/ 480 h 882"/>
                  <a:gd name="T16" fmla="*/ 543 w 631"/>
                  <a:gd name="T17" fmla="*/ 538 h 882"/>
                  <a:gd name="T18" fmla="*/ 618 w 631"/>
                  <a:gd name="T19" fmla="*/ 647 h 882"/>
                  <a:gd name="T20" fmla="*/ 618 w 631"/>
                  <a:gd name="T21" fmla="*/ 756 h 882"/>
                  <a:gd name="T22" fmla="*/ 568 w 631"/>
                  <a:gd name="T23" fmla="*/ 831 h 882"/>
                  <a:gd name="T24" fmla="*/ 459 w 631"/>
                  <a:gd name="T25" fmla="*/ 872 h 882"/>
                  <a:gd name="T26" fmla="*/ 334 w 631"/>
                  <a:gd name="T27" fmla="*/ 881 h 882"/>
                  <a:gd name="T28" fmla="*/ 151 w 631"/>
                  <a:gd name="T29" fmla="*/ 864 h 882"/>
                  <a:gd name="T30" fmla="*/ 42 w 631"/>
                  <a:gd name="T31" fmla="*/ 789 h 882"/>
                  <a:gd name="T32" fmla="*/ 0 w 631"/>
                  <a:gd name="T33" fmla="*/ 680 h 8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1"/>
                  <a:gd name="T52" fmla="*/ 0 h 882"/>
                  <a:gd name="T53" fmla="*/ 631 w 631"/>
                  <a:gd name="T54" fmla="*/ 882 h 8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1" h="882">
                    <a:moveTo>
                      <a:pt x="601" y="138"/>
                    </a:moveTo>
                    <a:cubicBezTo>
                      <a:pt x="578" y="94"/>
                      <a:pt x="556" y="51"/>
                      <a:pt x="510" y="29"/>
                    </a:cubicBezTo>
                    <a:cubicBezTo>
                      <a:pt x="464" y="7"/>
                      <a:pt x="387" y="0"/>
                      <a:pt x="326" y="4"/>
                    </a:cubicBezTo>
                    <a:cubicBezTo>
                      <a:pt x="265" y="8"/>
                      <a:pt x="193" y="23"/>
                      <a:pt x="142" y="54"/>
                    </a:cubicBezTo>
                    <a:cubicBezTo>
                      <a:pt x="91" y="85"/>
                      <a:pt x="20" y="139"/>
                      <a:pt x="17" y="188"/>
                    </a:cubicBezTo>
                    <a:cubicBezTo>
                      <a:pt x="14" y="237"/>
                      <a:pt x="89" y="311"/>
                      <a:pt x="126" y="346"/>
                    </a:cubicBezTo>
                    <a:cubicBezTo>
                      <a:pt x="163" y="381"/>
                      <a:pt x="192" y="375"/>
                      <a:pt x="242" y="397"/>
                    </a:cubicBezTo>
                    <a:cubicBezTo>
                      <a:pt x="292" y="419"/>
                      <a:pt x="376" y="457"/>
                      <a:pt x="426" y="480"/>
                    </a:cubicBezTo>
                    <a:cubicBezTo>
                      <a:pt x="476" y="503"/>
                      <a:pt x="511" y="510"/>
                      <a:pt x="543" y="538"/>
                    </a:cubicBezTo>
                    <a:cubicBezTo>
                      <a:pt x="575" y="566"/>
                      <a:pt x="605" y="611"/>
                      <a:pt x="618" y="647"/>
                    </a:cubicBezTo>
                    <a:cubicBezTo>
                      <a:pt x="631" y="683"/>
                      <a:pt x="626" y="725"/>
                      <a:pt x="618" y="756"/>
                    </a:cubicBezTo>
                    <a:cubicBezTo>
                      <a:pt x="610" y="787"/>
                      <a:pt x="594" y="812"/>
                      <a:pt x="568" y="831"/>
                    </a:cubicBezTo>
                    <a:cubicBezTo>
                      <a:pt x="542" y="850"/>
                      <a:pt x="498" y="864"/>
                      <a:pt x="459" y="872"/>
                    </a:cubicBezTo>
                    <a:cubicBezTo>
                      <a:pt x="420" y="880"/>
                      <a:pt x="385" y="882"/>
                      <a:pt x="334" y="881"/>
                    </a:cubicBezTo>
                    <a:cubicBezTo>
                      <a:pt x="283" y="880"/>
                      <a:pt x="200" y="879"/>
                      <a:pt x="151" y="864"/>
                    </a:cubicBezTo>
                    <a:cubicBezTo>
                      <a:pt x="102" y="849"/>
                      <a:pt x="67" y="820"/>
                      <a:pt x="42" y="789"/>
                    </a:cubicBezTo>
                    <a:cubicBezTo>
                      <a:pt x="17" y="758"/>
                      <a:pt x="8" y="719"/>
                      <a:pt x="0" y="680"/>
                    </a:cubicBezTo>
                  </a:path>
                </a:pathLst>
              </a:cu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314" name="Line 43"/>
              <p:cNvSpPr>
                <a:spLocks noChangeShapeType="1"/>
              </p:cNvSpPr>
              <p:nvPr/>
            </p:nvSpPr>
            <p:spPr bwMode="auto">
              <a:xfrm>
                <a:off x="3773" y="1711"/>
                <a:ext cx="0" cy="1219"/>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1312" name="Rectangle 44"/>
            <p:cNvSpPr>
              <a:spLocks noChangeArrowheads="1"/>
            </p:cNvSpPr>
            <p:nvPr/>
          </p:nvSpPr>
          <p:spPr bwMode="auto">
            <a:xfrm>
              <a:off x="3638" y="1517"/>
              <a:ext cx="309" cy="232"/>
            </a:xfrm>
            <a:prstGeom prst="rect">
              <a:avLst/>
            </a:prstGeom>
            <a:solidFill>
              <a:schemeClr val="bg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1280" name="Group 66"/>
          <p:cNvGrpSpPr>
            <a:grpSpLocks/>
          </p:cNvGrpSpPr>
          <p:nvPr/>
        </p:nvGrpSpPr>
        <p:grpSpPr bwMode="auto">
          <a:xfrm>
            <a:off x="2147371" y="2100075"/>
            <a:ext cx="346453" cy="572182"/>
            <a:chOff x="2442" y="398"/>
            <a:chExt cx="707" cy="1173"/>
          </a:xfrm>
        </p:grpSpPr>
        <p:sp>
          <p:nvSpPr>
            <p:cNvPr id="11281" name="AutoShape 67"/>
            <p:cNvSpPr>
              <a:spLocks noChangeArrowheads="1"/>
            </p:cNvSpPr>
            <p:nvPr/>
          </p:nvSpPr>
          <p:spPr bwMode="auto">
            <a:xfrm rot="16200000">
              <a:off x="2265" y="665"/>
              <a:ext cx="1052" cy="590"/>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2" name="Freeform 68"/>
            <p:cNvSpPr>
              <a:spLocks/>
            </p:cNvSpPr>
            <p:nvPr/>
          </p:nvSpPr>
          <p:spPr bwMode="auto">
            <a:xfrm>
              <a:off x="2442" y="398"/>
              <a:ext cx="229" cy="4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3" name="Freeform 69"/>
            <p:cNvSpPr>
              <a:spLocks/>
            </p:cNvSpPr>
            <p:nvPr/>
          </p:nvSpPr>
          <p:spPr bwMode="auto">
            <a:xfrm>
              <a:off x="2442" y="729"/>
              <a:ext cx="229" cy="4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4" name="Freeform 70"/>
            <p:cNvSpPr>
              <a:spLocks/>
            </p:cNvSpPr>
            <p:nvPr/>
          </p:nvSpPr>
          <p:spPr bwMode="auto">
            <a:xfrm>
              <a:off x="2442" y="1061"/>
              <a:ext cx="229" cy="47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11285" name="Group 71"/>
            <p:cNvGrpSpPr>
              <a:grpSpLocks/>
            </p:cNvGrpSpPr>
            <p:nvPr/>
          </p:nvGrpSpPr>
          <p:grpSpPr bwMode="auto">
            <a:xfrm>
              <a:off x="2963" y="686"/>
              <a:ext cx="186" cy="885"/>
              <a:chOff x="2889" y="2801"/>
              <a:chExt cx="279" cy="1340"/>
            </a:xfrm>
          </p:grpSpPr>
          <p:sp>
            <p:nvSpPr>
              <p:cNvPr id="11286" name="AutoShape 7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7" name="AutoShape 7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8" name="AutoShape 74"/>
              <p:cNvSpPr>
                <a:spLocks noChangeArrowheads="1"/>
              </p:cNvSpPr>
              <p:nvPr/>
            </p:nvSpPr>
            <p:spPr bwMode="auto">
              <a:xfrm>
                <a:off x="3045" y="2801"/>
                <a:ext cx="0" cy="1340"/>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1289" name="Oval 75"/>
              <p:cNvSpPr>
                <a:spLocks noChangeArrowheads="1"/>
              </p:cNvSpPr>
              <p:nvPr/>
            </p:nvSpPr>
            <p:spPr bwMode="auto">
              <a:xfrm>
                <a:off x="3040" y="2963"/>
                <a:ext cx="0" cy="1008"/>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nvGrpSpPr>
          <p:cNvPr id="76" name="Group 148"/>
          <p:cNvGrpSpPr>
            <a:grpSpLocks/>
          </p:cNvGrpSpPr>
          <p:nvPr/>
        </p:nvGrpSpPr>
        <p:grpSpPr bwMode="auto">
          <a:xfrm>
            <a:off x="4943038" y="2079122"/>
            <a:ext cx="736244" cy="542635"/>
            <a:chOff x="3942556" y="1245638"/>
            <a:chExt cx="1284287" cy="1016000"/>
          </a:xfrm>
        </p:grpSpPr>
        <p:pic>
          <p:nvPicPr>
            <p:cNvPr id="77"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8" name="Group 3"/>
            <p:cNvGrpSpPr>
              <a:grpSpLocks/>
            </p:cNvGrpSpPr>
            <p:nvPr/>
          </p:nvGrpSpPr>
          <p:grpSpPr bwMode="auto">
            <a:xfrm rot="-960000">
              <a:off x="4468667" y="1405595"/>
              <a:ext cx="492270" cy="847378"/>
              <a:chOff x="2252" y="160"/>
              <a:chExt cx="1078" cy="1857"/>
            </a:xfrm>
          </p:grpSpPr>
          <p:sp>
            <p:nvSpPr>
              <p:cNvPr id="79" name="AutoShape 4"/>
              <p:cNvSpPr>
                <a:spLocks noChangeArrowheads="1"/>
              </p:cNvSpPr>
              <p:nvPr/>
            </p:nvSpPr>
            <p:spPr bwMode="auto">
              <a:xfrm rot="16200000">
                <a:off x="2265" y="422"/>
                <a:ext cx="1052" cy="1078"/>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0" name="Freeform 5"/>
              <p:cNvSpPr>
                <a:spLocks/>
              </p:cNvSpPr>
              <p:nvPr/>
            </p:nvSpPr>
            <p:spPr bwMode="auto">
              <a:xfrm>
                <a:off x="2442" y="160"/>
                <a:ext cx="229" cy="94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1" name="Freeform 6"/>
              <p:cNvSpPr>
                <a:spLocks/>
              </p:cNvSpPr>
              <p:nvPr/>
            </p:nvSpPr>
            <p:spPr bwMode="auto">
              <a:xfrm>
                <a:off x="2442" y="491"/>
                <a:ext cx="229" cy="94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2" name="Freeform 7"/>
              <p:cNvSpPr>
                <a:spLocks/>
              </p:cNvSpPr>
              <p:nvPr/>
            </p:nvSpPr>
            <p:spPr bwMode="auto">
              <a:xfrm>
                <a:off x="2442" y="823"/>
                <a:ext cx="229" cy="947"/>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nvGrpSpPr>
              <p:cNvPr id="83" name="Group 8"/>
              <p:cNvGrpSpPr>
                <a:grpSpLocks/>
              </p:cNvGrpSpPr>
              <p:nvPr/>
            </p:nvGrpSpPr>
            <p:grpSpPr bwMode="auto">
              <a:xfrm>
                <a:off x="2963" y="245"/>
                <a:ext cx="186" cy="1772"/>
                <a:chOff x="2889" y="2131"/>
                <a:chExt cx="279" cy="2681"/>
              </a:xfrm>
            </p:grpSpPr>
            <p:sp>
              <p:nvSpPr>
                <p:cNvPr id="84"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5"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6" name="AutoShape 11"/>
                <p:cNvSpPr>
                  <a:spLocks noChangeArrowheads="1"/>
                </p:cNvSpPr>
                <p:nvPr/>
              </p:nvSpPr>
              <p:spPr bwMode="auto">
                <a:xfrm>
                  <a:off x="3045" y="2131"/>
                  <a:ext cx="1" cy="2681"/>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87" name="Oval 12"/>
                <p:cNvSpPr>
                  <a:spLocks noChangeArrowheads="1"/>
                </p:cNvSpPr>
                <p:nvPr/>
              </p:nvSpPr>
              <p:spPr bwMode="auto">
                <a:xfrm>
                  <a:off x="3040" y="2459"/>
                  <a:ext cx="1" cy="2015"/>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grpSp>
    </p:spTree>
    <p:extLst>
      <p:ext uri="{BB962C8B-B14F-4D97-AF65-F5344CB8AC3E}">
        <p14:creationId xmlns:p14="http://schemas.microsoft.com/office/powerpoint/2010/main" val="16896562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701" y="2708674"/>
            <a:ext cx="6142382" cy="73580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2290" name="Rectangle 13"/>
          <p:cNvSpPr>
            <a:spLocks noGrp="1" noChangeArrowheads="1"/>
          </p:cNvSpPr>
          <p:nvPr>
            <p:ph type="title"/>
          </p:nvPr>
        </p:nvSpPr>
        <p:spPr/>
        <p:txBody>
          <a:bodyPr/>
          <a:lstStyle/>
          <a:p>
            <a:pPr eaLnBrk="1" hangingPunct="1"/>
            <a:r>
              <a:rPr lang="en-US"/>
              <a:t>Delinquency reason and workflow type</a:t>
            </a:r>
          </a:p>
        </p:txBody>
      </p:sp>
      <p:sp>
        <p:nvSpPr>
          <p:cNvPr id="12291" name="Rectangle 14"/>
          <p:cNvSpPr>
            <a:spLocks noGrp="1" noChangeArrowheads="1"/>
          </p:cNvSpPr>
          <p:nvPr>
            <p:ph idx="1"/>
          </p:nvPr>
        </p:nvSpPr>
        <p:spPr/>
        <p:txBody>
          <a:bodyPr/>
          <a:lstStyle/>
          <a:p>
            <a:pPr>
              <a:buFont typeface="Arial" charset="0"/>
              <a:buChar char="•"/>
            </a:pPr>
            <a:r>
              <a:rPr lang="en-US"/>
              <a:t>Delinquency reason on delinquency plan identifies the delinquency workflow process to run</a:t>
            </a:r>
          </a:p>
        </p:txBody>
      </p:sp>
      <p:grpSp>
        <p:nvGrpSpPr>
          <p:cNvPr id="12292" name="Group 18"/>
          <p:cNvGrpSpPr>
            <a:grpSpLocks/>
          </p:cNvGrpSpPr>
          <p:nvPr/>
        </p:nvGrpSpPr>
        <p:grpSpPr bwMode="auto">
          <a:xfrm>
            <a:off x="1485900" y="1599010"/>
            <a:ext cx="2914650" cy="1073944"/>
            <a:chOff x="3048" y="2555"/>
            <a:chExt cx="2448" cy="902"/>
          </a:xfrm>
        </p:grpSpPr>
        <p:grpSp>
          <p:nvGrpSpPr>
            <p:cNvPr id="12307" name="Group 5"/>
            <p:cNvGrpSpPr>
              <a:grpSpLocks/>
            </p:cNvGrpSpPr>
            <p:nvPr/>
          </p:nvGrpSpPr>
          <p:grpSpPr bwMode="auto">
            <a:xfrm>
              <a:off x="3091" y="2555"/>
              <a:ext cx="2354" cy="902"/>
              <a:chOff x="3091" y="695"/>
              <a:chExt cx="2354" cy="902"/>
            </a:xfrm>
          </p:grpSpPr>
          <p:pic>
            <p:nvPicPr>
              <p:cNvPr id="1230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 y="695"/>
                <a:ext cx="234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3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9" y="876"/>
                <a:ext cx="233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12311"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1" y="1042"/>
                <a:ext cx="2354"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2312" name="Rectangle 9"/>
              <p:cNvSpPr>
                <a:spLocks noChangeArrowheads="1"/>
              </p:cNvSpPr>
              <p:nvPr/>
            </p:nvSpPr>
            <p:spPr bwMode="auto">
              <a:xfrm>
                <a:off x="3096" y="1040"/>
                <a:ext cx="2339" cy="194"/>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2308" name="AutoShape 16"/>
            <p:cNvSpPr>
              <a:spLocks noChangeArrowheads="1"/>
            </p:cNvSpPr>
            <p:nvPr/>
          </p:nvSpPr>
          <p:spPr bwMode="auto">
            <a:xfrm>
              <a:off x="3048" y="2716"/>
              <a:ext cx="2448" cy="21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grpSp>
        <p:nvGrpSpPr>
          <p:cNvPr id="12294" name="Group 20"/>
          <p:cNvGrpSpPr>
            <a:grpSpLocks/>
          </p:cNvGrpSpPr>
          <p:nvPr/>
        </p:nvGrpSpPr>
        <p:grpSpPr bwMode="auto">
          <a:xfrm>
            <a:off x="6973811" y="4066094"/>
            <a:ext cx="687860" cy="703924"/>
            <a:chOff x="2868" y="590"/>
            <a:chExt cx="768" cy="764"/>
          </a:xfrm>
        </p:grpSpPr>
        <p:sp>
          <p:nvSpPr>
            <p:cNvPr id="12298" name="Line 21"/>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299" name="Line 22"/>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300" name="Line 23"/>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301" name="Line 24"/>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302" name="Rectangle 25"/>
            <p:cNvSpPr>
              <a:spLocks noChangeArrowheads="1"/>
            </p:cNvSpPr>
            <p:nvPr/>
          </p:nvSpPr>
          <p:spPr bwMode="auto">
            <a:xfrm>
              <a:off x="3065" y="590"/>
              <a:ext cx="451" cy="251"/>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303" name="Rectangle 26"/>
            <p:cNvSpPr>
              <a:spLocks noChangeArrowheads="1"/>
            </p:cNvSpPr>
            <p:nvPr/>
          </p:nvSpPr>
          <p:spPr bwMode="auto">
            <a:xfrm>
              <a:off x="2926" y="1103"/>
              <a:ext cx="0" cy="251"/>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304" name="Rectangle 27"/>
            <p:cNvSpPr>
              <a:spLocks noChangeArrowheads="1"/>
            </p:cNvSpPr>
            <p:nvPr/>
          </p:nvSpPr>
          <p:spPr bwMode="auto">
            <a:xfrm>
              <a:off x="3280" y="1092"/>
              <a:ext cx="356" cy="251"/>
            </a:xfrm>
            <a:prstGeom prst="rect">
              <a:avLst/>
            </a:prstGeom>
            <a:solidFill>
              <a:srgbClr val="FFFFCC"/>
            </a:solidFill>
            <a:ln w="19050" algn="ctr">
              <a:solidFill>
                <a:schemeClr val="bg1"/>
              </a:solidFill>
              <a:miter lim="800000"/>
              <a:headEnd/>
              <a:tailEnd/>
            </a:ln>
          </p:spPr>
          <p:txBody>
            <a:bodyPr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grpSp>
      <p:sp>
        <p:nvSpPr>
          <p:cNvPr id="12295" name="Line 17"/>
          <p:cNvSpPr>
            <a:spLocks noChangeShapeType="1"/>
          </p:cNvSpPr>
          <p:nvPr/>
        </p:nvSpPr>
        <p:spPr bwMode="auto">
          <a:xfrm>
            <a:off x="4393406" y="2021681"/>
            <a:ext cx="2107406" cy="1000125"/>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
        <p:nvSpPr>
          <p:cNvPr id="12297" name="Text Box 29"/>
          <p:cNvSpPr txBox="1">
            <a:spLocks noChangeArrowheads="1"/>
          </p:cNvSpPr>
          <p:nvPr/>
        </p:nvSpPr>
        <p:spPr bwMode="auto">
          <a:xfrm>
            <a:off x="6734174" y="3551416"/>
            <a:ext cx="1203722" cy="373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defTabSz="685800" eaLnBrk="1" fontAlgn="base" hangingPunct="1">
              <a:lnSpc>
                <a:spcPct val="90000"/>
              </a:lnSpc>
              <a:spcBef>
                <a:spcPct val="50000"/>
              </a:spcBef>
              <a:spcAft>
                <a:spcPct val="30000"/>
              </a:spcAft>
              <a:buClr>
                <a:srgbClr val="FFFFFF"/>
              </a:buClr>
            </a:pPr>
            <a:r>
              <a:rPr lang="en-US" sz="1350">
                <a:solidFill>
                  <a:srgbClr val="000000"/>
                </a:solidFill>
              </a:rPr>
              <a:t>Standard Delinquency</a:t>
            </a:r>
          </a:p>
        </p:txBody>
      </p:sp>
      <p:sp>
        <p:nvSpPr>
          <p:cNvPr id="2" name="Freeform 1"/>
          <p:cNvSpPr/>
          <p:nvPr/>
        </p:nvSpPr>
        <p:spPr>
          <a:xfrm>
            <a:off x="3479006" y="3444479"/>
            <a:ext cx="3257550" cy="437492"/>
          </a:xfrm>
          <a:custGeom>
            <a:avLst/>
            <a:gdLst>
              <a:gd name="connsiteX0" fmla="*/ 0 w 4343400"/>
              <a:gd name="connsiteY0" fmla="*/ 0 h 737312"/>
              <a:gd name="connsiteX1" fmla="*/ 1724025 w 4343400"/>
              <a:gd name="connsiteY1" fmla="*/ 695325 h 737312"/>
              <a:gd name="connsiteX2" fmla="*/ 4343400 w 4343400"/>
              <a:gd name="connsiteY2" fmla="*/ 600075 h 737312"/>
            </a:gdLst>
            <a:ahLst/>
            <a:cxnLst>
              <a:cxn ang="0">
                <a:pos x="connsiteX0" y="connsiteY0"/>
              </a:cxn>
              <a:cxn ang="0">
                <a:pos x="connsiteX1" y="connsiteY1"/>
              </a:cxn>
              <a:cxn ang="0">
                <a:pos x="connsiteX2" y="connsiteY2"/>
              </a:cxn>
            </a:cxnLst>
            <a:rect l="l" t="t" r="r" b="b"/>
            <a:pathLst>
              <a:path w="4343400" h="737312">
                <a:moveTo>
                  <a:pt x="0" y="0"/>
                </a:moveTo>
                <a:cubicBezTo>
                  <a:pt x="500062" y="297656"/>
                  <a:pt x="1000125" y="595313"/>
                  <a:pt x="1724025" y="695325"/>
                </a:cubicBezTo>
                <a:cubicBezTo>
                  <a:pt x="2447925" y="795338"/>
                  <a:pt x="3395662" y="697706"/>
                  <a:pt x="4343400" y="600075"/>
                </a:cubicBezTo>
              </a:path>
            </a:pathLst>
          </a:custGeom>
          <a:ln w="19050">
            <a:solidFill>
              <a:srgbClr val="D33941"/>
            </a:solidFill>
            <a:headEnd type="none" w="med" len="med"/>
            <a:tailEnd type="arrow" w="med" len="med"/>
          </a:ln>
        </p:spPr>
        <p:txBody>
          <a:bodyPr vert="horz" wrap="none" lIns="0" tIns="0" rIns="0" bIns="0" numCol="1" rtlCol="0" anchor="ctr" anchorCtr="0" compatLnSpc="1">
            <a:prstTxWarp prst="textNoShape">
              <a:avLst/>
            </a:prstTxWarp>
            <a:noAutofit/>
          </a:bodyPr>
          <a:lstStyle/>
          <a:p>
            <a:pPr algn="ctr" defTabSz="685800" fontAlgn="base">
              <a:spcBef>
                <a:spcPct val="50000"/>
              </a:spcBef>
              <a:spcAft>
                <a:spcPct val="30000"/>
              </a:spcAft>
              <a:buClr>
                <a:srgbClr val="FFFFFF"/>
              </a:buClr>
            </a:pPr>
            <a:endParaRPr lang="en-US" sz="1500" b="1">
              <a:solidFill>
                <a:srgbClr val="FF0000"/>
              </a:solidFill>
              <a:latin typeface="Arial" charset="0"/>
            </a:endParaRPr>
          </a:p>
        </p:txBody>
      </p:sp>
    </p:spTree>
    <p:extLst>
      <p:ext uri="{BB962C8B-B14F-4D97-AF65-F5344CB8AC3E}">
        <p14:creationId xmlns:p14="http://schemas.microsoft.com/office/powerpoint/2010/main" val="1766723856"/>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7F4BBC-6DAD-46B6-8397-88ECD4499ACE}"/>
</file>

<file path=customXml/itemProps2.xml><?xml version="1.0" encoding="utf-8"?>
<ds:datastoreItem xmlns:ds="http://schemas.openxmlformats.org/officeDocument/2006/customXml" ds:itemID="{64C82CD2-0051-4F1C-9626-B1A9B4E587F1}">
  <ds:schemaRefs>
    <ds:schemaRef ds:uri="http://schemas.microsoft.com/sharepoint/v3/contenttype/forms"/>
  </ds:schemaRefs>
</ds:datastoreItem>
</file>

<file path=customXml/itemProps3.xml><?xml version="1.0" encoding="utf-8"?>
<ds:datastoreItem xmlns:ds="http://schemas.openxmlformats.org/officeDocument/2006/customXml" ds:itemID="{0F59A677-9EB2-42B5-993C-58C872B03F6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CognizantTheme</Template>
  <Application>Microsoft Office PowerPoint</Application>
  <PresentationFormat>On-screen Show (16:9)</PresentationFormat>
  <Slides>43</Slides>
  <Notes>36</Notes>
  <HiddenSlides>0</HiddenSlide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CognizantTheme</vt:lpstr>
      <vt:lpstr>1_test-template</vt:lpstr>
      <vt:lpstr>2_test-template</vt:lpstr>
      <vt:lpstr>Configuring Delinquency Workflow</vt:lpstr>
      <vt:lpstr>Lesson objectives</vt:lpstr>
      <vt:lpstr>Lesson outline</vt:lpstr>
      <vt:lpstr>Delinquency data model overview</vt:lpstr>
      <vt:lpstr>Users track delinquency through events</vt:lpstr>
      <vt:lpstr>Gosu communicates workflow progress</vt:lpstr>
      <vt:lpstr>Every account must have a delinquency plan</vt:lpstr>
      <vt:lpstr>Which delinquency plan is used?</vt:lpstr>
      <vt:lpstr>Delinquency reason and workflow type</vt:lpstr>
      <vt:lpstr>Flagging delinquency events</vt:lpstr>
      <vt:lpstr>APIs for delinquency workflow</vt:lpstr>
      <vt:lpstr>Lesson outline</vt:lpstr>
      <vt:lpstr>General tab of delinquency plan</vt:lpstr>
      <vt:lpstr>Adding a reason to a delinquency plan</vt:lpstr>
      <vt:lpstr>Specifying delinquency reasons </vt:lpstr>
      <vt:lpstr>Adding events to delinquency plan</vt:lpstr>
      <vt:lpstr>How to add events to delinquency plan (1 of 2)</vt:lpstr>
      <vt:lpstr>How to add events to delinquency plan (2 of 2)</vt:lpstr>
      <vt:lpstr>Specifying delinquency events</vt:lpstr>
      <vt:lpstr>Order of delinquency events</vt:lpstr>
      <vt:lpstr>Current event and next event</vt:lpstr>
      <vt:lpstr>Delinquency plan checklist</vt:lpstr>
      <vt:lpstr>Lesson outline</vt:lpstr>
      <vt:lpstr>Calculating the target date</vt:lpstr>
      <vt:lpstr>Where to put the timeout branch?</vt:lpstr>
      <vt:lpstr>Grace period</vt:lpstr>
      <vt:lpstr>Inception</vt:lpstr>
      <vt:lpstr>Lesson outline</vt:lpstr>
      <vt:lpstr>Before delinquency process starts</vt:lpstr>
      <vt:lpstr>Methods for initiating a delinquency workflow</vt:lpstr>
      <vt:lpstr>Initiating a delinquency, multiple targets</vt:lpstr>
      <vt:lpstr>Exiting a delinquency</vt:lpstr>
      <vt:lpstr>Example: invoking a workflow trigger from a PCF</vt:lpstr>
      <vt:lpstr>Delinquency data model revisited</vt:lpstr>
      <vt:lpstr>Lesson objectives review</vt:lpstr>
      <vt:lpstr>Demo</vt:lpstr>
      <vt:lpstr>PowerPoint Presentation</vt:lpstr>
      <vt:lpstr>Lab</vt:lpstr>
      <vt:lpstr>PowerPoint Presentation</vt:lpstr>
      <vt:lpstr>Review</vt:lpstr>
      <vt:lpstr>Review questions</vt:lpstr>
      <vt:lpstr>Notices</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revision>1</cp:revision>
  <dcterms:created xsi:type="dcterms:W3CDTF">2020-11-09T02:20:27Z</dcterms:created>
  <dcterms:modified xsi:type="dcterms:W3CDTF">2021-01-19T06:54:13Z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