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89" r:id="rId4"/>
    <p:sldMasterId id="2147484310" r:id="rId5"/>
  </p:sldMasterIdLst>
  <p:notesMasterIdLst>
    <p:notesMasterId r:id="rId49"/>
  </p:notesMasterIdLst>
  <p:handoutMasterIdLst>
    <p:handoutMasterId r:id="rId50"/>
  </p:handoutMasterIdLst>
  <p:sldIdLst>
    <p:sldId id="1868" r:id="rId6"/>
    <p:sldId id="1299" r:id="rId7"/>
    <p:sldId id="1739" r:id="rId8"/>
    <p:sldId id="1840" r:id="rId9"/>
    <p:sldId id="1830" r:id="rId10"/>
    <p:sldId id="1841" r:id="rId11"/>
    <p:sldId id="1829" r:id="rId12"/>
    <p:sldId id="1842" r:id="rId13"/>
    <p:sldId id="1845" r:id="rId14"/>
    <p:sldId id="1817" r:id="rId15"/>
    <p:sldId id="1818" r:id="rId16"/>
    <p:sldId id="1819" r:id="rId17"/>
    <p:sldId id="1820" r:id="rId18"/>
    <p:sldId id="1821" r:id="rId19"/>
    <p:sldId id="1857" r:id="rId20"/>
    <p:sldId id="1861" r:id="rId21"/>
    <p:sldId id="1850" r:id="rId22"/>
    <p:sldId id="1855" r:id="rId23"/>
    <p:sldId id="1862" r:id="rId24"/>
    <p:sldId id="1853" r:id="rId25"/>
    <p:sldId id="1865" r:id="rId26"/>
    <p:sldId id="1864" r:id="rId27"/>
    <p:sldId id="1826" r:id="rId28"/>
    <p:sldId id="1856" r:id="rId29"/>
    <p:sldId id="1867" r:id="rId30"/>
    <p:sldId id="1828" r:id="rId31"/>
    <p:sldId id="1811" r:id="rId32"/>
    <p:sldId id="1812" r:id="rId33"/>
    <p:sldId id="1813" r:id="rId34"/>
    <p:sldId id="1814" r:id="rId35"/>
    <p:sldId id="1834" r:id="rId36"/>
    <p:sldId id="1838" r:id="rId37"/>
    <p:sldId id="1835" r:id="rId38"/>
    <p:sldId id="1846" r:id="rId39"/>
    <p:sldId id="1551" r:id="rId40"/>
    <p:sldId id="1869" r:id="rId41"/>
    <p:sldId id="1870" r:id="rId42"/>
    <p:sldId id="1871" r:id="rId43"/>
    <p:sldId id="1872" r:id="rId44"/>
    <p:sldId id="1873" r:id="rId45"/>
    <p:sldId id="1719" r:id="rId46"/>
    <p:sldId id="1863" r:id="rId47"/>
    <p:sldId id="1874" r:id="rId48"/>
  </p:sldIdLst>
  <p:sldSz cx="9144000" cy="6858000" type="screen4x3"/>
  <p:notesSz cx="6858000" cy="9296400"/>
  <p:defaultTextStyle>
    <a:defPPr>
      <a:defRPr lang="en-US"/>
    </a:defPPr>
    <a:lvl1pPr algn="l" rtl="0" fontAlgn="base">
      <a:spcBef>
        <a:spcPct val="0"/>
      </a:spcBef>
      <a:spcAft>
        <a:spcPct val="0"/>
      </a:spcAft>
      <a:defRPr sz="2000" b="1" kern="1200">
        <a:solidFill>
          <a:srgbClr val="FF0000"/>
        </a:solidFill>
        <a:latin typeface="Arial" charset="0"/>
        <a:ea typeface="+mn-ea"/>
        <a:cs typeface="Arial" charset="0"/>
      </a:defRPr>
    </a:lvl1pPr>
    <a:lvl2pPr marL="457200" algn="l" rtl="0" fontAlgn="base">
      <a:spcBef>
        <a:spcPct val="0"/>
      </a:spcBef>
      <a:spcAft>
        <a:spcPct val="0"/>
      </a:spcAft>
      <a:defRPr sz="2000" b="1" kern="1200">
        <a:solidFill>
          <a:srgbClr val="FF0000"/>
        </a:solidFill>
        <a:latin typeface="Arial" charset="0"/>
        <a:ea typeface="+mn-ea"/>
        <a:cs typeface="Arial" charset="0"/>
      </a:defRPr>
    </a:lvl2pPr>
    <a:lvl3pPr marL="914400" algn="l" rtl="0" fontAlgn="base">
      <a:spcBef>
        <a:spcPct val="0"/>
      </a:spcBef>
      <a:spcAft>
        <a:spcPct val="0"/>
      </a:spcAft>
      <a:defRPr sz="2000" b="1" kern="1200">
        <a:solidFill>
          <a:srgbClr val="FF0000"/>
        </a:solidFill>
        <a:latin typeface="Arial" charset="0"/>
        <a:ea typeface="+mn-ea"/>
        <a:cs typeface="Arial" charset="0"/>
      </a:defRPr>
    </a:lvl3pPr>
    <a:lvl4pPr marL="1371600" algn="l" rtl="0" fontAlgn="base">
      <a:spcBef>
        <a:spcPct val="0"/>
      </a:spcBef>
      <a:spcAft>
        <a:spcPct val="0"/>
      </a:spcAft>
      <a:defRPr sz="2000" b="1" kern="1200">
        <a:solidFill>
          <a:srgbClr val="FF0000"/>
        </a:solidFill>
        <a:latin typeface="Arial" charset="0"/>
        <a:ea typeface="+mn-ea"/>
        <a:cs typeface="Arial" charset="0"/>
      </a:defRPr>
    </a:lvl4pPr>
    <a:lvl5pPr marL="1828800" algn="l" rtl="0" fontAlgn="base">
      <a:spcBef>
        <a:spcPct val="0"/>
      </a:spcBef>
      <a:spcAft>
        <a:spcPct val="0"/>
      </a:spcAft>
      <a:defRPr sz="2000" b="1" kern="1200">
        <a:solidFill>
          <a:srgbClr val="FF0000"/>
        </a:solidFill>
        <a:latin typeface="Arial" charset="0"/>
        <a:ea typeface="+mn-ea"/>
        <a:cs typeface="Arial" charset="0"/>
      </a:defRPr>
    </a:lvl5pPr>
    <a:lvl6pPr marL="2286000" algn="l" defTabSz="914400" rtl="0" eaLnBrk="1" latinLnBrk="0" hangingPunct="1">
      <a:defRPr sz="2000" b="1" kern="1200">
        <a:solidFill>
          <a:srgbClr val="FF0000"/>
        </a:solidFill>
        <a:latin typeface="Arial" charset="0"/>
        <a:ea typeface="+mn-ea"/>
        <a:cs typeface="Arial" charset="0"/>
      </a:defRPr>
    </a:lvl6pPr>
    <a:lvl7pPr marL="2743200" algn="l" defTabSz="914400" rtl="0" eaLnBrk="1" latinLnBrk="0" hangingPunct="1">
      <a:defRPr sz="2000" b="1" kern="1200">
        <a:solidFill>
          <a:srgbClr val="FF0000"/>
        </a:solidFill>
        <a:latin typeface="Arial" charset="0"/>
        <a:ea typeface="+mn-ea"/>
        <a:cs typeface="Arial" charset="0"/>
      </a:defRPr>
    </a:lvl7pPr>
    <a:lvl8pPr marL="3200400" algn="l" defTabSz="914400" rtl="0" eaLnBrk="1" latinLnBrk="0" hangingPunct="1">
      <a:defRPr sz="2000" b="1" kern="1200">
        <a:solidFill>
          <a:srgbClr val="FF0000"/>
        </a:solidFill>
        <a:latin typeface="Arial" charset="0"/>
        <a:ea typeface="+mn-ea"/>
        <a:cs typeface="Arial" charset="0"/>
      </a:defRPr>
    </a:lvl8pPr>
    <a:lvl9pPr marL="3657600" algn="l" defTabSz="914400" rtl="0" eaLnBrk="1" latinLnBrk="0" hangingPunct="1">
      <a:defRPr sz="2000" b="1" kern="1200">
        <a:solidFill>
          <a:srgbClr val="FF0000"/>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04628C"/>
    <a:srgbClr val="D33819"/>
    <a:srgbClr val="FCFEAE"/>
    <a:srgbClr val="ECA474"/>
    <a:srgbClr val="7FCA7A"/>
    <a:srgbClr val="F3AB9D"/>
    <a:srgbClr val="3F8E39"/>
    <a:srgbClr val="FEE9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5643B0-0283-469C-B47D-77908605CFE6}" v="1" dt="2020-12-11T17:00:53.2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6129" autoAdjust="0"/>
    <p:restoredTop sz="81752" autoAdjust="0"/>
  </p:normalViewPr>
  <p:slideViewPr>
    <p:cSldViewPr snapToGrid="0" showGuides="1">
      <p:cViewPr varScale="1">
        <p:scale>
          <a:sx n="60" d="100"/>
          <a:sy n="60" d="100"/>
        </p:scale>
        <p:origin x="1044" y="60"/>
      </p:cViewPr>
      <p:guideLst>
        <p:guide orient="horz" pos="2160"/>
        <p:guide pos="2880"/>
      </p:guideLst>
    </p:cSldViewPr>
  </p:slideViewPr>
  <p:outlineViewPr>
    <p:cViewPr>
      <p:scale>
        <a:sx n="25" d="100"/>
        <a:sy n="25"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84" d="100"/>
          <a:sy n="84" d="100"/>
        </p:scale>
        <p:origin x="-3804" y="-84"/>
      </p:cViewPr>
      <p:guideLst>
        <p:guide orient="horz" pos="2928"/>
        <p:guide pos="2160"/>
      </p:guideLst>
    </p:cSldViewPr>
  </p:notes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handoutMaster" Target="handoutMasters/handoutMaster1.xml"/><Relationship Id="rId55" Type="http://schemas.microsoft.com/office/2016/11/relationships/changesInfo" Target="changesInfos/changesInfo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heme" Target="theme/theme1.xml"/><Relationship Id="rId5" Type="http://schemas.openxmlformats.org/officeDocument/2006/relationships/slideMaster" Target="slideMasters/slideMaster2.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microsoft.com/office/2015/10/relationships/revisionInfo" Target="revisionInfo.xml"/><Relationship Id="rId8" Type="http://schemas.openxmlformats.org/officeDocument/2006/relationships/slide" Target="slides/slide3.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slide" Target="slides/slide7.xml"/><Relationship Id="rId1" Type="http://schemas.openxmlformats.org/officeDocument/2006/relationships/slide" Target="slides/slide3.xml"/><Relationship Id="rId4" Type="http://schemas.openxmlformats.org/officeDocument/2006/relationships/slide" Target="slides/slide2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nraj, Anitha (cognizant)" userId="S::128359@cognizant.com::085e830e-983b-4521-8f13-4fc1271ebc67" providerId="AD" clId="Web-{5F5643B0-0283-469C-B47D-77908605CFE6}"/>
    <pc:docChg chg="modSld">
      <pc:chgData name="Mohanraj, Anitha (cognizant)" userId="S::128359@cognizant.com::085e830e-983b-4521-8f13-4fc1271ebc67" providerId="AD" clId="Web-{5F5643B0-0283-469C-B47D-77908605CFE6}" dt="2020-12-11T17:00:53.218" v="0" actId="20577"/>
      <pc:docMkLst>
        <pc:docMk/>
      </pc:docMkLst>
      <pc:sldChg chg="modSp">
        <pc:chgData name="Mohanraj, Anitha (cognizant)" userId="S::128359@cognizant.com::085e830e-983b-4521-8f13-4fc1271ebc67" providerId="AD" clId="Web-{5F5643B0-0283-469C-B47D-77908605CFE6}" dt="2020-12-11T17:00:53.218" v="0" actId="20577"/>
        <pc:sldMkLst>
          <pc:docMk/>
          <pc:sldMk cId="670261478" sldId="1872"/>
        </pc:sldMkLst>
        <pc:spChg chg="mod">
          <ac:chgData name="Mohanraj, Anitha (cognizant)" userId="S::128359@cognizant.com::085e830e-983b-4521-8f13-4fc1271ebc67" providerId="AD" clId="Web-{5F5643B0-0283-469C-B47D-77908605CFE6}" dt="2020-12-11T17:00:53.218" v="0" actId="20577"/>
          <ac:spMkLst>
            <pc:docMk/>
            <pc:sldMk cId="670261478" sldId="1872"/>
            <ac:spMk id="2"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cs typeface="+mn-cs"/>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cs typeface="+mn-cs"/>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cs typeface="+mn-cs"/>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cs typeface="+mn-cs"/>
              </a:defRPr>
            </a:lvl1pPr>
          </a:lstStyle>
          <a:p>
            <a:pPr>
              <a:defRPr/>
            </a:pPr>
            <a:fld id="{F1D419CE-34D0-45B3-A3CF-C6C6EA2039CD}" type="slidenum">
              <a:rPr lang="en-US" altLang="en-US"/>
              <a:pPr>
                <a:defRPr/>
              </a:pPr>
              <a:t>‹#›</a:t>
            </a:fld>
            <a:endParaRPr lang="en-US" altLang="en-US" dirty="0"/>
          </a:p>
        </p:txBody>
      </p:sp>
    </p:spTree>
    <p:extLst>
      <p:ext uri="{BB962C8B-B14F-4D97-AF65-F5344CB8AC3E}">
        <p14:creationId xmlns:p14="http://schemas.microsoft.com/office/powerpoint/2010/main" val="10545145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22535"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latin typeface="Arial" charset="0"/>
                <a:cs typeface="+mn-cs"/>
              </a:defRPr>
            </a:lvl1pPr>
          </a:lstStyle>
          <a:p>
            <a:pPr>
              <a:defRPr/>
            </a:pPr>
            <a:r>
              <a:rPr lang="en-US" altLang="en-US"/>
              <a:t>	Configuring Charge Invoicing Plugins  - </a:t>
            </a:r>
            <a:fld id="{03EBABF2-4E8E-47AE-8331-DBD59B13A64D}" type="slidenum">
              <a:rPr lang="en-US" altLang="en-US" smtClean="0"/>
              <a:pPr>
                <a:defRPr/>
              </a:pPr>
              <a:t>‹#›</a:t>
            </a:fld>
            <a:endParaRPr lang="en-US" altLang="en-US"/>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latin typeface="Arial" charset="0"/>
                <a:cs typeface="+mn-cs"/>
              </a:defRPr>
            </a:lvl1pPr>
          </a:lstStyle>
          <a:p>
            <a:pPr>
              <a:defRPr/>
            </a:pPr>
            <a:r>
              <a:rPr lang="en-US" altLang="en-US"/>
              <a:t>	</a:t>
            </a:r>
            <a:endParaRPr lang="en-US"/>
          </a:p>
        </p:txBody>
      </p:sp>
      <p:sp>
        <p:nvSpPr>
          <p:cNvPr id="33798" name="ModuleNumber" hidden="1"/>
          <p:cNvSpPr>
            <a:spLocks noChangeArrowheads="1"/>
          </p:cNvSpPr>
          <p:nvPr/>
        </p:nvSpPr>
        <p:spPr bwMode="auto">
          <a:xfrm>
            <a:off x="4157663" y="320675"/>
            <a:ext cx="2551112" cy="15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p>
            <a:pPr algn="r" defTabSz="942975" eaLnBrk="0" hangingPunct="0">
              <a:lnSpc>
                <a:spcPts val="1875"/>
              </a:lnSpc>
              <a:spcBef>
                <a:spcPts val="625"/>
              </a:spcBef>
              <a:buFont typeface="Wingdings" pitchFamily="2" charset="2"/>
              <a:buNone/>
            </a:pPr>
            <a:r>
              <a:rPr lang="en-US" sz="1100" b="0" i="1">
                <a:solidFill>
                  <a:srgbClr val="000000"/>
                </a:solidFill>
                <a:latin typeface="Times New Roman" pitchFamily="18" charset="0"/>
                <a:cs typeface="Times New Roman" pitchFamily="18" charset="0"/>
              </a:rPr>
              <a:t>Introduction, 2.</a:t>
            </a:r>
            <a:fld id="{4B998CB2-FE52-415D-AA93-9AA4A4661669}"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buFont typeface="Wingdings" pitchFamily="2" charset="2"/>
                <a:buNone/>
              </a:pPr>
              <a:t>‹#›</a:t>
            </a:fld>
            <a:endParaRPr lang="en-US" sz="1100" b="0" i="1">
              <a:solidFill>
                <a:srgbClr val="000000"/>
              </a:solidFill>
              <a:latin typeface="Times New Roman" pitchFamily="18" charset="0"/>
              <a:cs typeface="Times New Roman" pitchFamily="18" charset="0"/>
            </a:endParaRPr>
          </a:p>
        </p:txBody>
      </p:sp>
      <p:sp>
        <p:nvSpPr>
          <p:cNvPr id="33799" name="Line 18"/>
          <p:cNvSpPr>
            <a:spLocks noChangeShapeType="1"/>
          </p:cNvSpPr>
          <p:nvPr/>
        </p:nvSpPr>
        <p:spPr bwMode="auto">
          <a:xfrm>
            <a:off x="406400" y="8905875"/>
            <a:ext cx="6069013"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extLst>
      <p:ext uri="{BB962C8B-B14F-4D97-AF65-F5344CB8AC3E}">
        <p14:creationId xmlns:p14="http://schemas.microsoft.com/office/powerpoint/2010/main" val="3744745992"/>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pyright"/>
          <p:cNvSpPr>
            <a:spLocks noGrp="1" noChangeArrowheads="1"/>
          </p:cNvSpPr>
          <p:nvPr>
            <p:ph type="sldNum" sz="quarter" idx="5"/>
          </p:nvPr>
        </p:nvSpPr>
        <p:spPr/>
        <p:txBody>
          <a:bodyPr/>
          <a:lstStyle/>
          <a:p>
            <a:pPr>
              <a:defRPr/>
            </a:pPr>
            <a:r>
              <a:rPr lang="en-US" altLang="en-US"/>
              <a:t>	Configuring Charge Invoicing Plugins  - </a:t>
            </a:r>
            <a:fld id="{226F8CC2-2481-4A1A-971D-4AE345BE3B5F}" type="slidenum">
              <a:rPr lang="en-US" altLang="en-US" smtClean="0"/>
              <a:pPr>
                <a:defRPr/>
              </a:pPr>
              <a:t>2</a:t>
            </a:fld>
            <a:endParaRPr lang="en-US" altLang="en-US"/>
          </a:p>
        </p:txBody>
      </p:sp>
      <p:sp>
        <p:nvSpPr>
          <p:cNvPr id="35843" name="SectionName"/>
          <p:cNvSpPr>
            <a:spLocks noGrp="1" noChangeArrowheads="1"/>
          </p:cNvSpPr>
          <p:nvPr>
            <p:ph type="hdr" sz="quarter"/>
          </p:nvPr>
        </p:nvSpPr>
        <p:spPr/>
        <p:txBody>
          <a:bodyPr/>
          <a:lstStyle/>
          <a:p>
            <a:pPr>
              <a:defRPr/>
            </a:pPr>
            <a:r>
              <a:rPr lang="en-US" altLang="en-US"/>
              <a:t>	</a:t>
            </a:r>
            <a:endParaRPr lang="en-US"/>
          </a:p>
        </p:txBody>
      </p:sp>
      <p:sp>
        <p:nvSpPr>
          <p:cNvPr id="35844" name="Rectangle 2"/>
          <p:cNvSpPr>
            <a:spLocks noGrp="1" noRot="1" noChangeAspect="1" noChangeArrowheads="1" noTextEdit="1"/>
          </p:cNvSpPr>
          <p:nvPr>
            <p:ph type="sldImg"/>
          </p:nvPr>
        </p:nvSpPr>
        <p:spPr>
          <a:ln/>
        </p:spPr>
      </p:sp>
      <p:sp>
        <p:nvSpPr>
          <p:cNvPr id="358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pyright"/>
          <p:cNvSpPr>
            <a:spLocks noGrp="1" noChangeArrowheads="1"/>
          </p:cNvSpPr>
          <p:nvPr>
            <p:ph type="sldNum" sz="quarter" idx="5"/>
          </p:nvPr>
        </p:nvSpPr>
        <p:spPr/>
        <p:txBody>
          <a:bodyPr/>
          <a:lstStyle/>
          <a:p>
            <a:pPr>
              <a:defRPr/>
            </a:pPr>
            <a:r>
              <a:rPr lang="en-US" altLang="en-US"/>
              <a:t>	Configuring Charge Invoicing Plugins  - </a:t>
            </a:r>
            <a:fld id="{F76058E6-6680-4048-B8A8-663A6C0F5062}" type="slidenum">
              <a:rPr lang="en-US" altLang="en-US" smtClean="0"/>
              <a:pPr>
                <a:defRPr/>
              </a:pPr>
              <a:t>11</a:t>
            </a:fld>
            <a:endParaRPr lang="en-US" altLang="en-US"/>
          </a:p>
        </p:txBody>
      </p:sp>
      <p:sp>
        <p:nvSpPr>
          <p:cNvPr id="44035" name="SectionName"/>
          <p:cNvSpPr>
            <a:spLocks noGrp="1" noChangeArrowheads="1"/>
          </p:cNvSpPr>
          <p:nvPr>
            <p:ph type="hdr" sz="quarter"/>
          </p:nvPr>
        </p:nvSpPr>
        <p:spPr/>
        <p:txBody>
          <a:bodyPr/>
          <a:lstStyle/>
          <a:p>
            <a:pPr>
              <a:defRPr/>
            </a:pPr>
            <a:r>
              <a:rPr lang="en-US" altLang="en-US"/>
              <a:t>	</a:t>
            </a:r>
            <a:endParaRPr lang="en-US"/>
          </a:p>
        </p:txBody>
      </p:sp>
      <p:sp>
        <p:nvSpPr>
          <p:cNvPr id="45060" name="Rectangle 2"/>
          <p:cNvSpPr>
            <a:spLocks noGrp="1" noRot="1" noChangeAspect="1" noChangeArrowheads="1" noTextEdit="1"/>
          </p:cNvSpPr>
          <p:nvPr>
            <p:ph type="sldImg"/>
          </p:nvPr>
        </p:nvSpPr>
        <p:spPr>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 Account</a:t>
            </a:r>
            <a:r>
              <a:rPr lang="en-US">
                <a:sym typeface="Wingdings" pitchFamily="2" charset="2"/>
              </a:rPr>
              <a:t>Invoices screen has an Invoice Stream filter that allows you to view a selected stream.</a:t>
            </a: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 ad hoc invoice is placed on the invoice stream specified by the periodicity of the payment plan. (Recall that all invoices must be contained in a stream.)  An ad hoc invoice that is created when an existing invoice is not available is off sequence, but it is still a part of the stream. </a:t>
            </a:r>
          </a:p>
          <a:p>
            <a:pPr eaLnBrk="1" hangingPunct="1"/>
            <a:endParaRPr lang="en-US"/>
          </a:p>
          <a:p>
            <a:pPr eaLnBrk="1" hangingPunct="1"/>
            <a:r>
              <a:rPr lang="en-US"/>
              <a:t>Suppose BillingCenter receives two billing instructions for charges on the same day but several hours apart, and both charges need to be billed immediately. In this case, BillingCenter would place the items for both charges on the same ad hoc invoice as long as the invoice is not yet billed.</a:t>
            </a:r>
          </a:p>
          <a:p>
            <a:endParaRPr lang="en-US"/>
          </a:p>
        </p:txBody>
      </p:sp>
      <p:sp>
        <p:nvSpPr>
          <p:cNvPr id="45060" name="Slide Number Placeholder 3"/>
          <p:cNvSpPr>
            <a:spLocks noGrp="1"/>
          </p:cNvSpPr>
          <p:nvPr>
            <p:ph type="sldNum" sz="quarter" idx="5"/>
          </p:nvPr>
        </p:nvSpPr>
        <p:spPr/>
        <p:txBody>
          <a:bodyPr/>
          <a:lstStyle/>
          <a:p>
            <a:pPr>
              <a:defRPr/>
            </a:pPr>
            <a:r>
              <a:rPr lang="en-US" altLang="en-US"/>
              <a:t>	Configuring Charge Invoicing Plugins  - </a:t>
            </a:r>
            <a:fld id="{7E34FD11-D592-4D4D-9F51-0FB184B4163E}" type="slidenum">
              <a:rPr lang="en-US" altLang="en-US" smtClean="0"/>
              <a:pPr>
                <a:defRPr/>
              </a:pPr>
              <a:t>12</a:t>
            </a:fld>
            <a:endParaRPr lang="en-US" altLang="en-US"/>
          </a:p>
        </p:txBody>
      </p:sp>
      <p:sp>
        <p:nvSpPr>
          <p:cNvPr id="45061" name="Header Placeholder 4"/>
          <p:cNvSpPr>
            <a:spLocks noGrp="1"/>
          </p:cNvSpPr>
          <p:nvPr>
            <p:ph type="hdr" sz="quarter"/>
          </p:nvPr>
        </p:nvSpPr>
        <p:spPr/>
        <p:txBody>
          <a:bodyPr/>
          <a:lstStyle/>
          <a:p>
            <a:pPr>
              <a:defRPr/>
            </a:pPr>
            <a:r>
              <a:rPr lang="en-US" altLang="en-US"/>
              <a:t>	</a:t>
            </a: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pyright"/>
          <p:cNvSpPr>
            <a:spLocks noGrp="1" noChangeArrowheads="1"/>
          </p:cNvSpPr>
          <p:nvPr>
            <p:ph type="sldNum" sz="quarter" idx="5"/>
          </p:nvPr>
        </p:nvSpPr>
        <p:spPr/>
        <p:txBody>
          <a:bodyPr/>
          <a:lstStyle/>
          <a:p>
            <a:pPr>
              <a:defRPr/>
            </a:pPr>
            <a:r>
              <a:rPr lang="en-US" altLang="en-US"/>
              <a:t>	Configuring Charge Invoicing Plugins  - </a:t>
            </a:r>
            <a:fld id="{21A870AE-9D71-4470-BF65-DDC09F452FE7}" type="slidenum">
              <a:rPr lang="en-US" altLang="en-US" smtClean="0"/>
              <a:pPr>
                <a:defRPr/>
              </a:pPr>
              <a:t>13</a:t>
            </a:fld>
            <a:endParaRPr lang="en-US" altLang="en-US"/>
          </a:p>
        </p:txBody>
      </p:sp>
      <p:sp>
        <p:nvSpPr>
          <p:cNvPr id="46083" name="SectionName"/>
          <p:cNvSpPr>
            <a:spLocks noGrp="1" noChangeArrowheads="1"/>
          </p:cNvSpPr>
          <p:nvPr>
            <p:ph type="hdr" sz="quarter"/>
          </p:nvPr>
        </p:nvSpPr>
        <p:spPr/>
        <p:txBody>
          <a:bodyPr/>
          <a:lstStyle/>
          <a:p>
            <a:pPr>
              <a:defRPr/>
            </a:pPr>
            <a:r>
              <a:rPr lang="en-US" altLang="en-US"/>
              <a:t>	</a:t>
            </a:r>
            <a:endParaRPr lang="en-US"/>
          </a:p>
        </p:txBody>
      </p:sp>
      <p:sp>
        <p:nvSpPr>
          <p:cNvPr id="47108" name="Rectangle 2"/>
          <p:cNvSpPr>
            <a:spLocks noGrp="1" noRot="1" noChangeAspect="1" noChangeArrowheads="1" noTextEdit="1"/>
          </p:cNvSpPr>
          <p:nvPr>
            <p:ph type="sldImg"/>
          </p:nvPr>
        </p:nvSpPr>
        <p:spPr>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pyright"/>
          <p:cNvSpPr>
            <a:spLocks noGrp="1" noChangeArrowheads="1"/>
          </p:cNvSpPr>
          <p:nvPr>
            <p:ph type="sldNum" sz="quarter" idx="5"/>
          </p:nvPr>
        </p:nvSpPr>
        <p:spPr/>
        <p:txBody>
          <a:bodyPr/>
          <a:lstStyle/>
          <a:p>
            <a:pPr>
              <a:defRPr/>
            </a:pPr>
            <a:r>
              <a:rPr lang="en-US" altLang="en-US"/>
              <a:t>	Configuring Charge Invoicing Plugins  - </a:t>
            </a:r>
            <a:fld id="{A099EB9E-B8A4-4DA5-A675-31617A7F2AF6}" type="slidenum">
              <a:rPr lang="en-US" altLang="en-US" smtClean="0"/>
              <a:pPr>
                <a:defRPr/>
              </a:pPr>
              <a:t>14</a:t>
            </a:fld>
            <a:endParaRPr lang="en-US" altLang="en-US"/>
          </a:p>
        </p:txBody>
      </p:sp>
      <p:sp>
        <p:nvSpPr>
          <p:cNvPr id="47107" name="SectionName"/>
          <p:cNvSpPr>
            <a:spLocks noGrp="1" noChangeArrowheads="1"/>
          </p:cNvSpPr>
          <p:nvPr>
            <p:ph type="hdr" sz="quarter"/>
          </p:nvPr>
        </p:nvSpPr>
        <p:spPr/>
        <p:txBody>
          <a:bodyPr/>
          <a:lstStyle/>
          <a:p>
            <a:pPr>
              <a:defRPr/>
            </a:pPr>
            <a:r>
              <a:rPr lang="en-US" altLang="en-US"/>
              <a:t>	</a:t>
            </a:r>
            <a:endParaRPr lang="en-US"/>
          </a:p>
        </p:txBody>
      </p:sp>
      <p:sp>
        <p:nvSpPr>
          <p:cNvPr id="48132" name="Rectangle 2"/>
          <p:cNvSpPr>
            <a:spLocks noGrp="1" noRot="1" noChangeAspect="1" noChangeArrowheads="1" noTextEdit="1"/>
          </p:cNvSpPr>
          <p:nvPr>
            <p:ph type="sldImg"/>
          </p:nvPr>
        </p:nvSpPr>
        <p:spPr>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 BillToday attribute on an invoice item, when set to true, tells BillingCenter not to wait for the next planned invoice, but instead to bill the item today. If today is an invoice bill day, then BillingCenter uses the regularly scheduled invoice. Otherwise, it creates an "ad hoc" invoice. </a:t>
            </a:r>
          </a:p>
          <a:p>
            <a:pPr eaLnBrk="1" hangingPunct="1"/>
            <a:endParaRPr lang="en-US"/>
          </a:p>
          <a:p>
            <a:pPr eaLnBrk="1" hangingPunct="1"/>
            <a:r>
              <a:rPr lang="en-US" b="1"/>
              <a:t>Ad Hoc Invoices</a:t>
            </a:r>
          </a:p>
          <a:p>
            <a:pPr eaLnBrk="1" hangingPunct="1"/>
            <a:r>
              <a:rPr lang="en-US"/>
              <a:t>The InvoiceStream sets an invoice to be AdHoc only if the invoice it is making is "off sequence" (that is, the invoice date does not match any date in the date sequence of the invoice stream). In the base application, off-sequence invoices are made in the following cases:</a:t>
            </a:r>
          </a:p>
          <a:p>
            <a:pPr lvl="1" eaLnBrk="1" hangingPunct="1"/>
            <a:r>
              <a:rPr lang="en-US"/>
              <a:t>A policy change billing instruction requests "bill immediately" special handling</a:t>
            </a:r>
          </a:p>
          <a:p>
            <a:pPr lvl="1" eaLnBrk="1" hangingPunct="1"/>
            <a:r>
              <a:rPr lang="en-US"/>
              <a:t>BillingCenter is creating a catch up invoice, such as when the payer of charge is reassigned (for example, changing from direct bill to agency bill)</a:t>
            </a:r>
          </a:p>
          <a:p>
            <a:pPr lvl="1" eaLnBrk="1" hangingPunct="1"/>
            <a:endParaRPr lang="en-US"/>
          </a:p>
          <a:p>
            <a:pPr eaLnBrk="1" hangingPunct="1"/>
            <a:r>
              <a:rPr lang="en-US"/>
              <a:t>BillingCenter treats ad hoc invoices differently from other invoices. For example, a held charge will not be placed on an ad hoc invoice. Instead, the item is placed on the next </a:t>
            </a:r>
            <a:r>
              <a:rPr lang="en-US" i="1"/>
              <a:t>planned</a:t>
            </a:r>
            <a:r>
              <a:rPr lang="en-US"/>
              <a:t> invoice in the invoice stream.</a:t>
            </a:r>
          </a:p>
          <a:p>
            <a:pPr eaLnBrk="1" hangingPunct="1"/>
            <a:r>
              <a:rPr lang="en-US"/>
              <a:t>If you want an AdHoc invoice to be treated like a regular invoice by BillingCenter, simply set AdHoc to false: newInvoice.AdHoc = false.</a:t>
            </a:r>
          </a:p>
          <a:p>
            <a:pPr eaLnBrk="1" hangingPunct="1"/>
            <a:endParaRPr lang="en-US"/>
          </a:p>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pyright"/>
          <p:cNvSpPr>
            <a:spLocks noGrp="1" noChangeArrowheads="1"/>
          </p:cNvSpPr>
          <p:nvPr>
            <p:ph type="sldNum" sz="quarter" idx="5"/>
          </p:nvPr>
        </p:nvSpPr>
        <p:spPr/>
        <p:txBody>
          <a:bodyPr/>
          <a:lstStyle/>
          <a:p>
            <a:pPr>
              <a:defRPr/>
            </a:pPr>
            <a:r>
              <a:rPr lang="en-US" altLang="en-US"/>
              <a:t>	Configuring Charge Invoicing Plugins  - </a:t>
            </a:r>
            <a:fld id="{49E1792D-4C1E-4D5F-9504-99946C013B6E}" type="slidenum">
              <a:rPr lang="en-US" altLang="en-US" smtClean="0"/>
              <a:pPr>
                <a:defRPr/>
              </a:pPr>
              <a:t>15</a:t>
            </a:fld>
            <a:endParaRPr lang="en-US" altLang="en-US"/>
          </a:p>
        </p:txBody>
      </p:sp>
      <p:sp>
        <p:nvSpPr>
          <p:cNvPr id="36867" name="SectionName"/>
          <p:cNvSpPr>
            <a:spLocks noGrp="1" noChangeArrowheads="1"/>
          </p:cNvSpPr>
          <p:nvPr>
            <p:ph type="hdr" sz="quarter"/>
          </p:nvPr>
        </p:nvSpPr>
        <p:spPr/>
        <p:txBody>
          <a:bodyPr/>
          <a:lstStyle/>
          <a:p>
            <a:pPr>
              <a:defRPr/>
            </a:pPr>
            <a:r>
              <a:rPr lang="en-US" altLang="en-US"/>
              <a:t>	</a:t>
            </a:r>
            <a:endParaRPr lang="en-US"/>
          </a:p>
        </p:txBody>
      </p:sp>
      <p:sp>
        <p:nvSpPr>
          <p:cNvPr id="36869" name="SectionName"/>
          <p:cNvSpPr txBox="1">
            <a:spLocks noGrp="1" noChangeArrowheads="1"/>
          </p:cNvSpPr>
          <p:nvPr/>
        </p:nvSpPr>
        <p:spPr bwMode="auto">
          <a:xfrm>
            <a:off x="692150" y="320675"/>
            <a:ext cx="54800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942975" eaLnBrk="0" hangingPunct="0">
              <a:tabLst>
                <a:tab pos="5591175" algn="r"/>
              </a:tabLst>
              <a:defRPr sz="2000" b="1">
                <a:solidFill>
                  <a:srgbClr val="FF0000"/>
                </a:solidFill>
                <a:latin typeface="Arial" charset="0"/>
                <a:cs typeface="Arial" charset="0"/>
              </a:defRPr>
            </a:lvl1pPr>
            <a:lvl2pPr marL="742950" indent="-285750" defTabSz="942975" eaLnBrk="0" hangingPunct="0">
              <a:tabLst>
                <a:tab pos="5591175" algn="r"/>
              </a:tabLst>
              <a:defRPr sz="2000" b="1">
                <a:solidFill>
                  <a:srgbClr val="FF0000"/>
                </a:solidFill>
                <a:latin typeface="Arial" charset="0"/>
                <a:cs typeface="Arial" charset="0"/>
              </a:defRPr>
            </a:lvl2pPr>
            <a:lvl3pPr marL="1143000" indent="-228600" defTabSz="942975" eaLnBrk="0" hangingPunct="0">
              <a:tabLst>
                <a:tab pos="5591175" algn="r"/>
              </a:tabLst>
              <a:defRPr sz="2000" b="1">
                <a:solidFill>
                  <a:srgbClr val="FF0000"/>
                </a:solidFill>
                <a:latin typeface="Arial" charset="0"/>
                <a:cs typeface="Arial" charset="0"/>
              </a:defRPr>
            </a:lvl3pPr>
            <a:lvl4pPr marL="1600200" indent="-228600" defTabSz="942975" eaLnBrk="0" hangingPunct="0">
              <a:tabLst>
                <a:tab pos="5591175" algn="r"/>
              </a:tabLst>
              <a:defRPr sz="2000" b="1">
                <a:solidFill>
                  <a:srgbClr val="FF0000"/>
                </a:solidFill>
                <a:latin typeface="Arial" charset="0"/>
                <a:cs typeface="Arial" charset="0"/>
              </a:defRPr>
            </a:lvl4pPr>
            <a:lvl5pPr marL="2057400" indent="-228600" defTabSz="942975" eaLnBrk="0" hangingPunct="0">
              <a:tabLst>
                <a:tab pos="5591175" algn="r"/>
              </a:tabLst>
              <a:defRPr sz="2000" b="1">
                <a:solidFill>
                  <a:srgbClr val="FF0000"/>
                </a:solidFill>
                <a:latin typeface="Arial" charset="0"/>
                <a:cs typeface="Arial" charset="0"/>
              </a:defRPr>
            </a:lvl5pPr>
            <a:lvl6pPr marL="2514600" indent="-228600" defTabSz="942975" eaLnBrk="0" fontAlgn="base" hangingPunct="0">
              <a:spcBef>
                <a:spcPct val="0"/>
              </a:spcBef>
              <a:spcAft>
                <a:spcPct val="0"/>
              </a:spcAft>
              <a:tabLst>
                <a:tab pos="5591175" algn="r"/>
              </a:tabLst>
              <a:defRPr sz="2000" b="1">
                <a:solidFill>
                  <a:srgbClr val="FF0000"/>
                </a:solidFill>
                <a:latin typeface="Arial" charset="0"/>
                <a:cs typeface="Arial" charset="0"/>
              </a:defRPr>
            </a:lvl6pPr>
            <a:lvl7pPr marL="2971800" indent="-228600" defTabSz="942975" eaLnBrk="0" fontAlgn="base" hangingPunct="0">
              <a:spcBef>
                <a:spcPct val="0"/>
              </a:spcBef>
              <a:spcAft>
                <a:spcPct val="0"/>
              </a:spcAft>
              <a:tabLst>
                <a:tab pos="5591175" algn="r"/>
              </a:tabLst>
              <a:defRPr sz="2000" b="1">
                <a:solidFill>
                  <a:srgbClr val="FF0000"/>
                </a:solidFill>
                <a:latin typeface="Arial" charset="0"/>
                <a:cs typeface="Arial" charset="0"/>
              </a:defRPr>
            </a:lvl7pPr>
            <a:lvl8pPr marL="3429000" indent="-228600" defTabSz="942975" eaLnBrk="0" fontAlgn="base" hangingPunct="0">
              <a:spcBef>
                <a:spcPct val="0"/>
              </a:spcBef>
              <a:spcAft>
                <a:spcPct val="0"/>
              </a:spcAft>
              <a:tabLst>
                <a:tab pos="5591175" algn="r"/>
              </a:tabLst>
              <a:defRPr sz="2000" b="1">
                <a:solidFill>
                  <a:srgbClr val="FF0000"/>
                </a:solidFill>
                <a:latin typeface="Arial" charset="0"/>
                <a:cs typeface="Arial" charset="0"/>
              </a:defRPr>
            </a:lvl8pPr>
            <a:lvl9pPr marL="3886200" indent="-228600" defTabSz="942975" eaLnBrk="0" fontAlgn="base" hangingPunct="0">
              <a:spcBef>
                <a:spcPct val="0"/>
              </a:spcBef>
              <a:spcAft>
                <a:spcPct val="0"/>
              </a:spcAft>
              <a:tabLst>
                <a:tab pos="5591175" algn="r"/>
              </a:tabLst>
              <a:defRPr sz="2000" b="1">
                <a:solidFill>
                  <a:srgbClr val="FF0000"/>
                </a:solidFill>
                <a:latin typeface="Arial" charset="0"/>
                <a:cs typeface="Arial" charset="0"/>
              </a:defRPr>
            </a:lvl9pPr>
          </a:lstStyle>
          <a:p>
            <a:pPr>
              <a:lnSpc>
                <a:spcPts val="1875"/>
              </a:lnSpc>
              <a:spcBef>
                <a:spcPts val="625"/>
              </a:spcBef>
              <a:buFont typeface="Wingdings" pitchFamily="2" charset="2"/>
              <a:buNone/>
            </a:pPr>
            <a:r>
              <a:rPr lang="en-US" altLang="en-US" sz="1200" b="0">
                <a:solidFill>
                  <a:schemeClr val="tx1"/>
                </a:solidFill>
              </a:rPr>
              <a:t>	</a:t>
            </a:r>
            <a:endParaRPr lang="en-US" sz="1200" b="0">
              <a:solidFill>
                <a:schemeClr val="tx1"/>
              </a:solidFill>
            </a:endParaRPr>
          </a:p>
        </p:txBody>
      </p:sp>
      <p:sp>
        <p:nvSpPr>
          <p:cNvPr id="36870" name="Rectangle 2"/>
          <p:cNvSpPr>
            <a:spLocks noGrp="1" noRot="1" noChangeAspect="1" noChangeArrowheads="1" noTextEdit="1"/>
          </p:cNvSpPr>
          <p:nvPr>
            <p:ph type="sldImg"/>
          </p:nvPr>
        </p:nvSpPr>
        <p:spPr>
          <a:ln/>
        </p:spPr>
      </p:sp>
      <p:sp>
        <p:nvSpPr>
          <p:cNvPr id="368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10000"/>
              </a:spcBef>
              <a:spcAft>
                <a:spcPct val="0"/>
              </a:spcAft>
              <a:buClrTx/>
              <a:buSzTx/>
              <a:buFontTx/>
              <a:buNone/>
              <a:tabLst/>
              <a:defRPr/>
            </a:pPr>
            <a:r>
              <a:rPr lang="en-US" sz="900"/>
              <a:t>In </a:t>
            </a:r>
            <a:r>
              <a:rPr lang="en-US" sz="900" dirty="0"/>
              <a:t>BillingCenter 8.0</a:t>
            </a:r>
            <a:r>
              <a:rPr lang="en-US" sz="900"/>
              <a:t>, instead of modifying a charge directly, you use an intermediary class (ChargeInitializer) that provides</a:t>
            </a:r>
            <a:r>
              <a:rPr lang="en-US" sz="900" baseline="0"/>
              <a:t> consistent handling of charge and invoice item creation no matter how the charge was initiated. </a:t>
            </a:r>
          </a:p>
          <a:p>
            <a:pPr marL="0" marR="0" lvl="1" indent="0" algn="l" defTabSz="914400" rtl="0" eaLnBrk="0" fontAlgn="base" latinLnBrk="0" hangingPunct="0">
              <a:lnSpc>
                <a:spcPct val="100000"/>
              </a:lnSpc>
              <a:spcBef>
                <a:spcPct val="10000"/>
              </a:spcBef>
              <a:spcAft>
                <a:spcPct val="0"/>
              </a:spcAft>
              <a:buClrTx/>
              <a:buSzTx/>
              <a:buFontTx/>
              <a:buNone/>
              <a:tabLst/>
              <a:defRPr/>
            </a:pPr>
            <a:endParaRPr lang="en-US" sz="900" baseline="0"/>
          </a:p>
          <a:p>
            <a:pPr marL="0" marR="0" lvl="1" indent="0" algn="l" defTabSz="914400" rtl="0" eaLnBrk="0" fontAlgn="base" latinLnBrk="0" hangingPunct="0">
              <a:lnSpc>
                <a:spcPct val="100000"/>
              </a:lnSpc>
              <a:spcBef>
                <a:spcPct val="10000"/>
              </a:spcBef>
              <a:spcAft>
                <a:spcPct val="0"/>
              </a:spcAft>
              <a:buClrTx/>
              <a:buSzTx/>
              <a:buFontTx/>
              <a:buNone/>
              <a:tabLst/>
              <a:defRPr/>
            </a:pPr>
            <a:r>
              <a:rPr lang="en-US"/>
              <a:t>BillingCenter separates code that creates a charge from code that modifies a charge.</a:t>
            </a:r>
            <a:r>
              <a:rPr lang="en-US" sz="1000"/>
              <a:t> A second plugin, ChargeInstallmentChanger,</a:t>
            </a:r>
            <a:r>
              <a:rPr lang="en-US" sz="1000" baseline="0"/>
              <a:t> is used to modify an existing charge. </a:t>
            </a:r>
            <a:endParaRPr lang="en-US"/>
          </a:p>
          <a:p>
            <a:pPr marL="0" marR="0" lvl="1" indent="0" algn="l" defTabSz="914400" rtl="0" eaLnBrk="0" fontAlgn="base" latinLnBrk="0" hangingPunct="0">
              <a:lnSpc>
                <a:spcPct val="100000"/>
              </a:lnSpc>
              <a:spcBef>
                <a:spcPct val="10000"/>
              </a:spcBef>
              <a:spcAft>
                <a:spcPct val="0"/>
              </a:spcAft>
              <a:buClrTx/>
              <a:buSzTx/>
              <a:buFontTx/>
              <a:buNone/>
              <a:tabLst/>
              <a:defRPr/>
            </a:pPr>
            <a:endParaRPr lang="en-US"/>
          </a:p>
          <a:p>
            <a:endParaRPr lang="en-US" sz="900" dirty="0"/>
          </a:p>
          <a:p>
            <a:endParaRPr lang="en-US" sz="900" dirty="0"/>
          </a:p>
          <a:p>
            <a:endParaRPr lang="en-US" dirty="0"/>
          </a:p>
        </p:txBody>
      </p:sp>
      <p:sp>
        <p:nvSpPr>
          <p:cNvPr id="4" name="Slide Number Placeholder 3"/>
          <p:cNvSpPr>
            <a:spLocks noGrp="1"/>
          </p:cNvSpPr>
          <p:nvPr>
            <p:ph type="sldNum" sz="quarter" idx="10"/>
          </p:nvPr>
        </p:nvSpPr>
        <p:spPr/>
        <p:txBody>
          <a:bodyPr/>
          <a:lstStyle/>
          <a:p>
            <a:pPr>
              <a:defRPr/>
            </a:pPr>
            <a:r>
              <a:rPr lang="en-US" altLang="en-US"/>
              <a:t>	 Configuring Charge Invoicing Plugins  - </a:t>
            </a:r>
            <a:fld id="{EBE90EC8-477D-4D7F-AA25-D782A41581B8}" type="slidenum">
              <a:rPr lang="en-US" altLang="en-US" smtClean="0"/>
              <a:pPr>
                <a:defRPr/>
              </a:pPr>
              <a:t>16</a:t>
            </a:fld>
            <a:endParaRPr lang="en-US" altLang="en-US" dirty="0"/>
          </a:p>
        </p:txBody>
      </p:sp>
      <p:sp>
        <p:nvSpPr>
          <p:cNvPr id="5" name="Header Placeholder 4"/>
          <p:cNvSpPr>
            <a:spLocks noGrp="1"/>
          </p:cNvSpPr>
          <p:nvPr>
            <p:ph type="hdr" sz="quarter" idx="11"/>
          </p:nvPr>
        </p:nvSpPr>
        <p:spPr/>
        <p:txBody>
          <a:bodyPr/>
          <a:lstStyle/>
          <a:p>
            <a:pPr>
              <a:defRPr/>
            </a:pPr>
            <a:r>
              <a:rPr lang="en-US" altLang="en-US"/>
              <a:t>	</a:t>
            </a:r>
            <a:endParaRPr lang="en-US"/>
          </a:p>
        </p:txBody>
      </p:sp>
    </p:spTree>
    <p:extLst>
      <p:ext uri="{BB962C8B-B14F-4D97-AF65-F5344CB8AC3E}">
        <p14:creationId xmlns:p14="http://schemas.microsoft.com/office/powerpoint/2010/main" val="29600138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52129">
              <a:defRPr/>
            </a:pPr>
            <a:r>
              <a:rPr lang="en-US"/>
              <a:t>ChargeInitializer methods allow you to configure a</a:t>
            </a:r>
            <a:r>
              <a:rPr lang="en-US" baseline="0"/>
              <a:t> future charge. Each ChargeInitializer </a:t>
            </a:r>
            <a:r>
              <a:rPr lang="en-US" i="1" baseline="0"/>
              <a:t>entry</a:t>
            </a:r>
            <a:r>
              <a:rPr lang="en-US" baseline="0"/>
              <a:t> is a blueprint for an invoice item.</a:t>
            </a:r>
            <a:endParaRPr lang="en-US" dirty="0"/>
          </a:p>
        </p:txBody>
      </p:sp>
      <p:sp>
        <p:nvSpPr>
          <p:cNvPr id="4" name="Slide Number Placeholder 3"/>
          <p:cNvSpPr>
            <a:spLocks noGrp="1"/>
          </p:cNvSpPr>
          <p:nvPr>
            <p:ph type="sldNum" sz="quarter" idx="10"/>
          </p:nvPr>
        </p:nvSpPr>
        <p:spPr/>
        <p:txBody>
          <a:bodyPr/>
          <a:lstStyle/>
          <a:p>
            <a:pPr>
              <a:defRPr/>
            </a:pPr>
            <a:r>
              <a:rPr lang="en-US" altLang="en-US"/>
              <a:t>	 Configuring Charge Invoicing Plugins  - </a:t>
            </a:r>
            <a:fld id="{EBE90EC8-477D-4D7F-AA25-D782A41581B8}" type="slidenum">
              <a:rPr lang="en-US" altLang="en-US" smtClean="0"/>
              <a:pPr>
                <a:defRPr/>
              </a:pPr>
              <a:t>17</a:t>
            </a:fld>
            <a:endParaRPr lang="en-US" altLang="en-US" dirty="0"/>
          </a:p>
        </p:txBody>
      </p:sp>
      <p:sp>
        <p:nvSpPr>
          <p:cNvPr id="5" name="Header Placeholder 4"/>
          <p:cNvSpPr>
            <a:spLocks noGrp="1"/>
          </p:cNvSpPr>
          <p:nvPr>
            <p:ph type="hdr" sz="quarter" idx="11"/>
          </p:nvPr>
        </p:nvSpPr>
        <p:spPr/>
        <p:txBody>
          <a:bodyPr/>
          <a:lstStyle/>
          <a:p>
            <a:pPr>
              <a:defRPr/>
            </a:pPr>
            <a:r>
              <a:rPr lang="en-US" altLang="en-US"/>
              <a:t>	</a:t>
            </a:r>
            <a:endParaRPr lang="en-US"/>
          </a:p>
        </p:txBody>
      </p:sp>
    </p:spTree>
    <p:extLst>
      <p:ext uri="{BB962C8B-B14F-4D97-AF65-F5344CB8AC3E}">
        <p14:creationId xmlns:p14="http://schemas.microsoft.com/office/powerpoint/2010/main" val="15829051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51962">
              <a:defRPr/>
            </a:pPr>
            <a:r>
              <a:rPr lang="en-US" dirty="0"/>
              <a:t>When a billing instruction is received by BillingCenter, BillingCenter "slices" each charge into one or more invoice items according to the payment plan. A premium charge is typically sliced into a single down payment invoice item and one or more installment invoice items. BillingCenter generates the required invoices, places the invoices in the appropriate invoice stream, and assigns each invoice item to one of the invoices</a:t>
            </a:r>
            <a:r>
              <a:rPr lang="en-US"/>
              <a:t>. </a:t>
            </a:r>
            <a:endParaRPr lang="en-US" dirty="0"/>
          </a:p>
        </p:txBody>
      </p:sp>
      <p:sp>
        <p:nvSpPr>
          <p:cNvPr id="4" name="Slide Number Placeholder 3"/>
          <p:cNvSpPr>
            <a:spLocks noGrp="1"/>
          </p:cNvSpPr>
          <p:nvPr>
            <p:ph type="sldNum" sz="quarter" idx="10"/>
          </p:nvPr>
        </p:nvSpPr>
        <p:spPr/>
        <p:txBody>
          <a:bodyPr/>
          <a:lstStyle/>
          <a:p>
            <a:pPr>
              <a:defRPr/>
            </a:pPr>
            <a:r>
              <a:rPr lang="en-US" altLang="en-US"/>
              <a:t>	 Configuring Charge Invoicing Plugins  - </a:t>
            </a:r>
            <a:fld id="{EBE90EC8-477D-4D7F-AA25-D782A41581B8}" type="slidenum">
              <a:rPr lang="en-US" altLang="en-US" smtClean="0"/>
              <a:pPr>
                <a:defRPr/>
              </a:pPr>
              <a:t>18</a:t>
            </a:fld>
            <a:endParaRPr lang="en-US" altLang="en-US" dirty="0"/>
          </a:p>
        </p:txBody>
      </p:sp>
      <p:sp>
        <p:nvSpPr>
          <p:cNvPr id="5" name="Header Placeholder 4"/>
          <p:cNvSpPr>
            <a:spLocks noGrp="1"/>
          </p:cNvSpPr>
          <p:nvPr>
            <p:ph type="hdr" sz="quarter" idx="11"/>
          </p:nvPr>
        </p:nvSpPr>
        <p:spPr/>
        <p:txBody>
          <a:bodyPr/>
          <a:lstStyle/>
          <a:p>
            <a:pPr>
              <a:defRPr/>
            </a:pPr>
            <a:r>
              <a:rPr lang="en-US" altLang="en-US" dirty="0"/>
              <a:t>	</a:t>
            </a:r>
            <a:endParaRPr lang="en-US" dirty="0"/>
          </a:p>
        </p:txBody>
      </p:sp>
    </p:spTree>
    <p:extLst>
      <p:ext uri="{BB962C8B-B14F-4D97-AF65-F5344CB8AC3E}">
        <p14:creationId xmlns:p14="http://schemas.microsoft.com/office/powerpoint/2010/main" val="32801270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r>
              <a:rPr lang="en-US" altLang="en-US"/>
              <a:t>	Configuring Charge Invoicing Plugins  - </a:t>
            </a:r>
            <a:fld id="{03EBABF2-4E8E-47AE-8331-DBD59B13A64D}" type="slidenum">
              <a:rPr lang="en-US" altLang="en-US" smtClean="0"/>
              <a:pPr>
                <a:defRPr/>
              </a:pPr>
              <a:t>19</a:t>
            </a:fld>
            <a:endParaRPr lang="en-US" altLang="en-US"/>
          </a:p>
        </p:txBody>
      </p:sp>
      <p:sp>
        <p:nvSpPr>
          <p:cNvPr id="5" name="Header Placeholder 4"/>
          <p:cNvSpPr>
            <a:spLocks noGrp="1"/>
          </p:cNvSpPr>
          <p:nvPr>
            <p:ph type="hdr" sz="quarter" idx="11"/>
          </p:nvPr>
        </p:nvSpPr>
        <p:spPr/>
        <p:txBody>
          <a:bodyPr/>
          <a:lstStyle/>
          <a:p>
            <a:pPr>
              <a:defRPr/>
            </a:pPr>
            <a:r>
              <a:rPr lang="en-US" altLang="en-US"/>
              <a:t>	</a:t>
            </a:r>
            <a:endParaRPr lang="en-US"/>
          </a:p>
        </p:txBody>
      </p:sp>
    </p:spTree>
    <p:extLst>
      <p:ext uri="{BB962C8B-B14F-4D97-AF65-F5344CB8AC3E}">
        <p14:creationId xmlns:p14="http://schemas.microsoft.com/office/powerpoint/2010/main" val="5845137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screenshot shows</a:t>
            </a:r>
            <a:r>
              <a:rPr lang="en-US" baseline="0"/>
              <a:t> unconfigured NonPolicyPeriodChargeSlicer code. SpecialHandlingChargeSlicer makes a similar call to ChargeInitializer.</a:t>
            </a:r>
            <a:endParaRPr lang="en-US" dirty="0"/>
          </a:p>
        </p:txBody>
      </p:sp>
      <p:sp>
        <p:nvSpPr>
          <p:cNvPr id="4" name="Slide Number Placeholder 3"/>
          <p:cNvSpPr>
            <a:spLocks noGrp="1"/>
          </p:cNvSpPr>
          <p:nvPr>
            <p:ph type="sldNum" sz="quarter" idx="10"/>
          </p:nvPr>
        </p:nvSpPr>
        <p:spPr/>
        <p:txBody>
          <a:bodyPr/>
          <a:lstStyle/>
          <a:p>
            <a:pPr>
              <a:defRPr/>
            </a:pPr>
            <a:r>
              <a:rPr lang="en-US" altLang="en-US"/>
              <a:t>	 Configuring Charge Invoicing Plugins  - </a:t>
            </a:r>
            <a:fld id="{EBE90EC8-477D-4D7F-AA25-D782A41581B8}" type="slidenum">
              <a:rPr lang="en-US" altLang="en-US" smtClean="0"/>
              <a:pPr>
                <a:defRPr/>
              </a:pPr>
              <a:t>20</a:t>
            </a:fld>
            <a:endParaRPr lang="en-US" altLang="en-US" dirty="0"/>
          </a:p>
        </p:txBody>
      </p:sp>
      <p:sp>
        <p:nvSpPr>
          <p:cNvPr id="5" name="Header Placeholder 4"/>
          <p:cNvSpPr>
            <a:spLocks noGrp="1"/>
          </p:cNvSpPr>
          <p:nvPr>
            <p:ph type="hdr" sz="quarter" idx="11"/>
          </p:nvPr>
        </p:nvSpPr>
        <p:spPr/>
        <p:txBody>
          <a:bodyPr/>
          <a:lstStyle/>
          <a:p>
            <a:pPr>
              <a:defRPr/>
            </a:pPr>
            <a:r>
              <a:rPr lang="en-US" altLang="en-US"/>
              <a:t>	</a:t>
            </a:r>
            <a:endParaRPr lang="en-US"/>
          </a:p>
        </p:txBody>
      </p:sp>
    </p:spTree>
    <p:extLst>
      <p:ext uri="{BB962C8B-B14F-4D97-AF65-F5344CB8AC3E}">
        <p14:creationId xmlns:p14="http://schemas.microsoft.com/office/powerpoint/2010/main" val="2405068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pyright"/>
          <p:cNvSpPr>
            <a:spLocks noGrp="1" noChangeArrowheads="1"/>
          </p:cNvSpPr>
          <p:nvPr>
            <p:ph type="sldNum" sz="quarter" idx="5"/>
          </p:nvPr>
        </p:nvSpPr>
        <p:spPr/>
        <p:txBody>
          <a:bodyPr/>
          <a:lstStyle/>
          <a:p>
            <a:pPr>
              <a:defRPr/>
            </a:pPr>
            <a:r>
              <a:rPr lang="en-US" altLang="en-US"/>
              <a:t>	Configuring Charge Invoicing Plugins  - </a:t>
            </a:r>
            <a:fld id="{49E1792D-4C1E-4D5F-9504-99946C013B6E}" type="slidenum">
              <a:rPr lang="en-US" altLang="en-US" smtClean="0"/>
              <a:pPr>
                <a:defRPr/>
              </a:pPr>
              <a:t>3</a:t>
            </a:fld>
            <a:endParaRPr lang="en-US" altLang="en-US"/>
          </a:p>
        </p:txBody>
      </p:sp>
      <p:sp>
        <p:nvSpPr>
          <p:cNvPr id="36867" name="SectionName"/>
          <p:cNvSpPr>
            <a:spLocks noGrp="1" noChangeArrowheads="1"/>
          </p:cNvSpPr>
          <p:nvPr>
            <p:ph type="hdr" sz="quarter"/>
          </p:nvPr>
        </p:nvSpPr>
        <p:spPr/>
        <p:txBody>
          <a:bodyPr/>
          <a:lstStyle/>
          <a:p>
            <a:pPr>
              <a:defRPr/>
            </a:pPr>
            <a:r>
              <a:rPr lang="en-US" altLang="en-US"/>
              <a:t>	</a:t>
            </a:r>
            <a:endParaRPr lang="en-US"/>
          </a:p>
        </p:txBody>
      </p:sp>
      <p:sp>
        <p:nvSpPr>
          <p:cNvPr id="36869" name="SectionName"/>
          <p:cNvSpPr txBox="1">
            <a:spLocks noGrp="1" noChangeArrowheads="1"/>
          </p:cNvSpPr>
          <p:nvPr/>
        </p:nvSpPr>
        <p:spPr bwMode="auto">
          <a:xfrm>
            <a:off x="692150" y="320675"/>
            <a:ext cx="54800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942975" eaLnBrk="0" hangingPunct="0">
              <a:tabLst>
                <a:tab pos="5591175" algn="r"/>
              </a:tabLst>
              <a:defRPr sz="2000" b="1">
                <a:solidFill>
                  <a:srgbClr val="FF0000"/>
                </a:solidFill>
                <a:latin typeface="Arial" charset="0"/>
                <a:cs typeface="Arial" charset="0"/>
              </a:defRPr>
            </a:lvl1pPr>
            <a:lvl2pPr marL="742950" indent="-285750" defTabSz="942975" eaLnBrk="0" hangingPunct="0">
              <a:tabLst>
                <a:tab pos="5591175" algn="r"/>
              </a:tabLst>
              <a:defRPr sz="2000" b="1">
                <a:solidFill>
                  <a:srgbClr val="FF0000"/>
                </a:solidFill>
                <a:latin typeface="Arial" charset="0"/>
                <a:cs typeface="Arial" charset="0"/>
              </a:defRPr>
            </a:lvl2pPr>
            <a:lvl3pPr marL="1143000" indent="-228600" defTabSz="942975" eaLnBrk="0" hangingPunct="0">
              <a:tabLst>
                <a:tab pos="5591175" algn="r"/>
              </a:tabLst>
              <a:defRPr sz="2000" b="1">
                <a:solidFill>
                  <a:srgbClr val="FF0000"/>
                </a:solidFill>
                <a:latin typeface="Arial" charset="0"/>
                <a:cs typeface="Arial" charset="0"/>
              </a:defRPr>
            </a:lvl3pPr>
            <a:lvl4pPr marL="1600200" indent="-228600" defTabSz="942975" eaLnBrk="0" hangingPunct="0">
              <a:tabLst>
                <a:tab pos="5591175" algn="r"/>
              </a:tabLst>
              <a:defRPr sz="2000" b="1">
                <a:solidFill>
                  <a:srgbClr val="FF0000"/>
                </a:solidFill>
                <a:latin typeface="Arial" charset="0"/>
                <a:cs typeface="Arial" charset="0"/>
              </a:defRPr>
            </a:lvl4pPr>
            <a:lvl5pPr marL="2057400" indent="-228600" defTabSz="942975" eaLnBrk="0" hangingPunct="0">
              <a:tabLst>
                <a:tab pos="5591175" algn="r"/>
              </a:tabLst>
              <a:defRPr sz="2000" b="1">
                <a:solidFill>
                  <a:srgbClr val="FF0000"/>
                </a:solidFill>
                <a:latin typeface="Arial" charset="0"/>
                <a:cs typeface="Arial" charset="0"/>
              </a:defRPr>
            </a:lvl5pPr>
            <a:lvl6pPr marL="2514600" indent="-228600" defTabSz="942975" eaLnBrk="0" fontAlgn="base" hangingPunct="0">
              <a:spcBef>
                <a:spcPct val="0"/>
              </a:spcBef>
              <a:spcAft>
                <a:spcPct val="0"/>
              </a:spcAft>
              <a:tabLst>
                <a:tab pos="5591175" algn="r"/>
              </a:tabLst>
              <a:defRPr sz="2000" b="1">
                <a:solidFill>
                  <a:srgbClr val="FF0000"/>
                </a:solidFill>
                <a:latin typeface="Arial" charset="0"/>
                <a:cs typeface="Arial" charset="0"/>
              </a:defRPr>
            </a:lvl6pPr>
            <a:lvl7pPr marL="2971800" indent="-228600" defTabSz="942975" eaLnBrk="0" fontAlgn="base" hangingPunct="0">
              <a:spcBef>
                <a:spcPct val="0"/>
              </a:spcBef>
              <a:spcAft>
                <a:spcPct val="0"/>
              </a:spcAft>
              <a:tabLst>
                <a:tab pos="5591175" algn="r"/>
              </a:tabLst>
              <a:defRPr sz="2000" b="1">
                <a:solidFill>
                  <a:srgbClr val="FF0000"/>
                </a:solidFill>
                <a:latin typeface="Arial" charset="0"/>
                <a:cs typeface="Arial" charset="0"/>
              </a:defRPr>
            </a:lvl7pPr>
            <a:lvl8pPr marL="3429000" indent="-228600" defTabSz="942975" eaLnBrk="0" fontAlgn="base" hangingPunct="0">
              <a:spcBef>
                <a:spcPct val="0"/>
              </a:spcBef>
              <a:spcAft>
                <a:spcPct val="0"/>
              </a:spcAft>
              <a:tabLst>
                <a:tab pos="5591175" algn="r"/>
              </a:tabLst>
              <a:defRPr sz="2000" b="1">
                <a:solidFill>
                  <a:srgbClr val="FF0000"/>
                </a:solidFill>
                <a:latin typeface="Arial" charset="0"/>
                <a:cs typeface="Arial" charset="0"/>
              </a:defRPr>
            </a:lvl8pPr>
            <a:lvl9pPr marL="3886200" indent="-228600" defTabSz="942975" eaLnBrk="0" fontAlgn="base" hangingPunct="0">
              <a:spcBef>
                <a:spcPct val="0"/>
              </a:spcBef>
              <a:spcAft>
                <a:spcPct val="0"/>
              </a:spcAft>
              <a:tabLst>
                <a:tab pos="5591175" algn="r"/>
              </a:tabLst>
              <a:defRPr sz="2000" b="1">
                <a:solidFill>
                  <a:srgbClr val="FF0000"/>
                </a:solidFill>
                <a:latin typeface="Arial" charset="0"/>
                <a:cs typeface="Arial" charset="0"/>
              </a:defRPr>
            </a:lvl9pPr>
          </a:lstStyle>
          <a:p>
            <a:pPr>
              <a:lnSpc>
                <a:spcPts val="1875"/>
              </a:lnSpc>
              <a:spcBef>
                <a:spcPts val="625"/>
              </a:spcBef>
              <a:buFont typeface="Wingdings" pitchFamily="2" charset="2"/>
              <a:buNone/>
            </a:pPr>
            <a:r>
              <a:rPr lang="en-US" altLang="en-US" sz="1200" b="0">
                <a:solidFill>
                  <a:schemeClr val="tx1"/>
                </a:solidFill>
              </a:rPr>
              <a:t>	</a:t>
            </a:r>
            <a:endParaRPr lang="en-US" sz="1200" b="0">
              <a:solidFill>
                <a:schemeClr val="tx1"/>
              </a:solidFill>
            </a:endParaRPr>
          </a:p>
        </p:txBody>
      </p:sp>
      <p:sp>
        <p:nvSpPr>
          <p:cNvPr id="36870" name="Rectangle 2"/>
          <p:cNvSpPr>
            <a:spLocks noGrp="1" noRot="1" noChangeAspect="1" noChangeArrowheads="1" noTextEdit="1"/>
          </p:cNvSpPr>
          <p:nvPr>
            <p:ph type="sldImg"/>
          </p:nvPr>
        </p:nvSpPr>
        <p:spPr>
          <a:ln/>
        </p:spPr>
      </p:sp>
      <p:sp>
        <p:nvSpPr>
          <p:cNvPr id="368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next slide shows a</a:t>
            </a:r>
            <a:r>
              <a:rPr lang="en-US" baseline="0"/>
              <a:t> coded example of creating a new invoice and adding an invoice item to the invoice.</a:t>
            </a:r>
          </a:p>
          <a:p>
            <a:endParaRPr lang="en-US"/>
          </a:p>
          <a:p>
            <a:endParaRPr lang="en-US"/>
          </a:p>
          <a:p>
            <a:endParaRPr lang="en-US"/>
          </a:p>
          <a:p>
            <a:endParaRPr lang="en-US"/>
          </a:p>
        </p:txBody>
      </p:sp>
      <p:sp>
        <p:nvSpPr>
          <p:cNvPr id="4" name="Slide Number Placeholder 3"/>
          <p:cNvSpPr>
            <a:spLocks noGrp="1"/>
          </p:cNvSpPr>
          <p:nvPr>
            <p:ph type="sldNum" sz="quarter" idx="10"/>
          </p:nvPr>
        </p:nvSpPr>
        <p:spPr/>
        <p:txBody>
          <a:bodyPr/>
          <a:lstStyle/>
          <a:p>
            <a:pPr>
              <a:defRPr/>
            </a:pPr>
            <a:r>
              <a:rPr lang="en-US" altLang="en-US"/>
              <a:t>	Configuring Charge Invoicing Plugins  - </a:t>
            </a:r>
            <a:fld id="{03EBABF2-4E8E-47AE-8331-DBD59B13A64D}" type="slidenum">
              <a:rPr lang="en-US" altLang="en-US" smtClean="0"/>
              <a:pPr>
                <a:defRPr/>
              </a:pPr>
              <a:t>21</a:t>
            </a:fld>
            <a:endParaRPr lang="en-US" altLang="en-US"/>
          </a:p>
        </p:txBody>
      </p:sp>
      <p:sp>
        <p:nvSpPr>
          <p:cNvPr id="5" name="Header Placeholder 4"/>
          <p:cNvSpPr>
            <a:spLocks noGrp="1"/>
          </p:cNvSpPr>
          <p:nvPr>
            <p:ph type="hdr" sz="quarter" idx="11"/>
          </p:nvPr>
        </p:nvSpPr>
        <p:spPr/>
        <p:txBody>
          <a:bodyPr/>
          <a:lstStyle/>
          <a:p>
            <a:pPr>
              <a:defRPr/>
            </a:pPr>
            <a:r>
              <a:rPr lang="en-US" altLang="en-US"/>
              <a:t>	</a:t>
            </a:r>
            <a:endParaRPr lang="en-US"/>
          </a:p>
        </p:txBody>
      </p:sp>
    </p:spTree>
    <p:extLst>
      <p:ext uri="{BB962C8B-B14F-4D97-AF65-F5344CB8AC3E}">
        <p14:creationId xmlns:p14="http://schemas.microsoft.com/office/powerpoint/2010/main" val="33734194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r>
              <a:rPr lang="en-US" altLang="en-US"/>
              <a:t>	Configuring Charge Invoicing Plugins  - </a:t>
            </a:r>
            <a:fld id="{03EBABF2-4E8E-47AE-8331-DBD59B13A64D}" type="slidenum">
              <a:rPr lang="en-US" altLang="en-US" smtClean="0"/>
              <a:pPr>
                <a:defRPr/>
              </a:pPr>
              <a:t>22</a:t>
            </a:fld>
            <a:endParaRPr lang="en-US" altLang="en-US"/>
          </a:p>
        </p:txBody>
      </p:sp>
      <p:sp>
        <p:nvSpPr>
          <p:cNvPr id="5" name="Header Placeholder 4"/>
          <p:cNvSpPr>
            <a:spLocks noGrp="1"/>
          </p:cNvSpPr>
          <p:nvPr>
            <p:ph type="hdr" sz="quarter" idx="11"/>
          </p:nvPr>
        </p:nvSpPr>
        <p:spPr/>
        <p:txBody>
          <a:bodyPr/>
          <a:lstStyle/>
          <a:p>
            <a:pPr>
              <a:defRPr/>
            </a:pPr>
            <a:r>
              <a:rPr lang="en-US" altLang="en-US"/>
              <a:t>	</a:t>
            </a:r>
            <a:endParaRPr lang="en-US"/>
          </a:p>
        </p:txBody>
      </p:sp>
    </p:spTree>
    <p:extLst>
      <p:ext uri="{BB962C8B-B14F-4D97-AF65-F5344CB8AC3E}">
        <p14:creationId xmlns:p14="http://schemas.microsoft.com/office/powerpoint/2010/main" val="25965390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pyright"/>
          <p:cNvSpPr>
            <a:spLocks noGrp="1" noChangeArrowheads="1"/>
          </p:cNvSpPr>
          <p:nvPr>
            <p:ph type="sldNum" sz="quarter" idx="5"/>
          </p:nvPr>
        </p:nvSpPr>
        <p:spPr/>
        <p:txBody>
          <a:bodyPr/>
          <a:lstStyle/>
          <a:p>
            <a:pPr>
              <a:defRPr/>
            </a:pPr>
            <a:r>
              <a:rPr lang="en-US" altLang="en-US"/>
              <a:t>	Configuring Charge Invoicing Plugins  - </a:t>
            </a:r>
            <a:fld id="{3C4F09F5-DF30-4A60-9620-13B620483108}" type="slidenum">
              <a:rPr lang="en-US" altLang="en-US" smtClean="0"/>
              <a:pPr>
                <a:defRPr/>
              </a:pPr>
              <a:t>23</a:t>
            </a:fld>
            <a:endParaRPr lang="en-US" altLang="en-US"/>
          </a:p>
        </p:txBody>
      </p:sp>
      <p:sp>
        <p:nvSpPr>
          <p:cNvPr id="49155" name="SectionName"/>
          <p:cNvSpPr>
            <a:spLocks noGrp="1" noChangeArrowheads="1"/>
          </p:cNvSpPr>
          <p:nvPr>
            <p:ph type="hdr" sz="quarter"/>
          </p:nvPr>
        </p:nvSpPr>
        <p:spPr/>
        <p:txBody>
          <a:bodyPr/>
          <a:lstStyle/>
          <a:p>
            <a:pPr>
              <a:defRPr/>
            </a:pPr>
            <a:r>
              <a:rPr lang="en-US" altLang="en-US"/>
              <a:t>	</a:t>
            </a:r>
            <a:endParaRPr lang="en-US"/>
          </a:p>
        </p:txBody>
      </p:sp>
      <p:sp>
        <p:nvSpPr>
          <p:cNvPr id="50180" name="Rectangle 2"/>
          <p:cNvSpPr>
            <a:spLocks noGrp="1" noRot="1" noChangeAspect="1" noChangeArrowheads="1" noTextEdit="1"/>
          </p:cNvSpPr>
          <p:nvPr>
            <p:ph type="sldImg"/>
          </p:nvPr>
        </p:nvSpPr>
        <p:spPr>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This simple requirement provides the opportunity to write code that illustrates how to modify an invoice item in a set of invoice items, create a new invoice item, and add the new invoice item to the set.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r>
              <a:rPr lang="en-US" altLang="en-US"/>
              <a:t>	Configuring Charge Invoicing Plugins  - </a:t>
            </a:r>
            <a:fld id="{03EBABF2-4E8E-47AE-8331-DBD59B13A64D}" type="slidenum">
              <a:rPr lang="en-US" altLang="en-US" smtClean="0"/>
              <a:pPr>
                <a:defRPr/>
              </a:pPr>
              <a:t>24</a:t>
            </a:fld>
            <a:endParaRPr lang="en-US" altLang="en-US"/>
          </a:p>
        </p:txBody>
      </p:sp>
      <p:sp>
        <p:nvSpPr>
          <p:cNvPr id="5" name="Header Placeholder 4"/>
          <p:cNvSpPr>
            <a:spLocks noGrp="1"/>
          </p:cNvSpPr>
          <p:nvPr>
            <p:ph type="hdr" sz="quarter" idx="11"/>
          </p:nvPr>
        </p:nvSpPr>
        <p:spPr/>
        <p:txBody>
          <a:bodyPr/>
          <a:lstStyle/>
          <a:p>
            <a:pPr>
              <a:defRPr/>
            </a:pPr>
            <a:r>
              <a:rPr lang="en-US" altLang="en-US"/>
              <a:t>	</a:t>
            </a:r>
            <a:endParaRPr lang="en-US"/>
          </a:p>
        </p:txBody>
      </p:sp>
    </p:spTree>
    <p:extLst>
      <p:ext uri="{BB962C8B-B14F-4D97-AF65-F5344CB8AC3E}">
        <p14:creationId xmlns:p14="http://schemas.microsoft.com/office/powerpoint/2010/main" val="31841437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pyright"/>
          <p:cNvSpPr>
            <a:spLocks noGrp="1" noChangeArrowheads="1"/>
          </p:cNvSpPr>
          <p:nvPr>
            <p:ph type="sldNum" sz="quarter" idx="5"/>
          </p:nvPr>
        </p:nvSpPr>
        <p:spPr/>
        <p:txBody>
          <a:bodyPr/>
          <a:lstStyle/>
          <a:p>
            <a:pPr>
              <a:defRPr/>
            </a:pPr>
            <a:r>
              <a:rPr lang="en-US" altLang="en-US"/>
              <a:t>	Configuring Charge Invoicing Plugins  - </a:t>
            </a:r>
            <a:fld id="{D042946A-0520-4A96-BF7C-5CA2919B1C3B}" type="slidenum">
              <a:rPr lang="en-US" altLang="en-US" smtClean="0"/>
              <a:pPr>
                <a:defRPr/>
              </a:pPr>
              <a:t>25</a:t>
            </a:fld>
            <a:endParaRPr lang="en-US" altLang="en-US"/>
          </a:p>
        </p:txBody>
      </p:sp>
      <p:sp>
        <p:nvSpPr>
          <p:cNvPr id="48131" name="SectionName"/>
          <p:cNvSpPr>
            <a:spLocks noGrp="1" noChangeArrowheads="1"/>
          </p:cNvSpPr>
          <p:nvPr>
            <p:ph type="hdr" sz="quarter"/>
          </p:nvPr>
        </p:nvSpPr>
        <p:spPr/>
        <p:txBody>
          <a:bodyPr/>
          <a:lstStyle/>
          <a:p>
            <a:pPr>
              <a:defRPr/>
            </a:pPr>
            <a:r>
              <a:rPr lang="en-US" altLang="en-US"/>
              <a:t>	</a:t>
            </a:r>
            <a:endParaRPr lang="en-US"/>
          </a:p>
        </p:txBody>
      </p:sp>
      <p:sp>
        <p:nvSpPr>
          <p:cNvPr id="49156" name="Rectangle 2"/>
          <p:cNvSpPr>
            <a:spLocks noGrp="1" noRot="1" noChangeAspect="1" noChangeArrowheads="1" noTextEdit="1"/>
          </p:cNvSpPr>
          <p:nvPr>
            <p:ph type="sldImg"/>
          </p:nvPr>
        </p:nvSpPr>
        <p:spPr>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The createFullSetOfInstallmentEventDates()</a:t>
            </a:r>
            <a:r>
              <a:rPr lang="en-US" baseline="0"/>
              <a:t> meth</a:t>
            </a:r>
            <a:r>
              <a:rPr lang="en-US"/>
              <a:t>od allows you to modify item event dates for installment items only. If you add or remove dates, the amount of the charge (minus the down payment) is distributed evenly across the list of installment dates. Generally, configuring this method is relatively simple because</a:t>
            </a:r>
            <a:r>
              <a:rPr lang="en-US" baseline="0"/>
              <a:t> </a:t>
            </a:r>
            <a:r>
              <a:rPr lang="en-US"/>
              <a:t>you are dealing exclusively with event dates and allowing BillingCenter to adjust item amounts, if required. </a:t>
            </a:r>
          </a:p>
          <a:p>
            <a:endParaRPr lang="en-US"/>
          </a:p>
          <a:p>
            <a:r>
              <a:rPr lang="en-US"/>
              <a:t>Note</a:t>
            </a:r>
            <a:r>
              <a:rPr lang="en-US" baseline="0"/>
              <a:t> that the first declaration of </a:t>
            </a:r>
            <a:r>
              <a:rPr lang="en-US"/>
              <a:t>createFullSetOfInstallmentEventDates(), </a:t>
            </a:r>
            <a:r>
              <a:rPr lang="en-US" baseline="0"/>
              <a:t>meth</a:t>
            </a:r>
            <a:r>
              <a:rPr lang="en-US"/>
              <a:t>od which accepts a Charge,</a:t>
            </a:r>
            <a:r>
              <a:rPr lang="en-US" baseline="0"/>
              <a:t> </a:t>
            </a:r>
            <a:r>
              <a:rPr lang="en-US"/>
              <a:t>is deprecated.</a:t>
            </a:r>
            <a:r>
              <a:rPr lang="en-US" baseline="0"/>
              <a:t>The second declaration, which accepts a ChargeInitializer instead of a Charge, is called when a new charge is being processed. ChargeInitializers were introduced in BillingCenter 8.0 to provide an intermediary class for modifying </a:t>
            </a:r>
            <a:r>
              <a:rPr lang="en-US" sz="1000"/>
              <a:t>invoice items. </a:t>
            </a:r>
            <a:r>
              <a:rPr lang="en-US" sz="1000" baseline="0"/>
              <a:t>ChargeInitializers provide a consistent way of handling charge creation regardless of where the charge is created.</a:t>
            </a:r>
          </a:p>
          <a:p>
            <a:endParaRPr lang="en-US"/>
          </a:p>
          <a:p>
            <a:r>
              <a:rPr lang="en-US"/>
              <a:t>The createFullSetOfInvoiceItems()</a:t>
            </a:r>
            <a:r>
              <a:rPr lang="en-US" baseline="0"/>
              <a:t> method (not shown on the slide) is used for only for refactoring payment plans and not for processing new charges. ChargeInitializer is used instead.</a:t>
            </a:r>
            <a:endParaRPr lang="en-US"/>
          </a:p>
          <a:p>
            <a:endParaRPr lang="en-US" b="1"/>
          </a:p>
          <a:p>
            <a:r>
              <a:rPr lang="en-US"/>
              <a:t>The PaymentPlan plugin has two types of methods:</a:t>
            </a:r>
          </a:p>
          <a:p>
            <a:endParaRPr lang="en-US">
              <a:solidFill>
                <a:srgbClr val="04628C"/>
              </a:solidFill>
            </a:endParaRPr>
          </a:p>
          <a:p>
            <a:r>
              <a:rPr lang="en-US" b="1"/>
              <a:t>Create methods</a:t>
            </a:r>
            <a:r>
              <a:rPr lang="en-US"/>
              <a:t> are called when:</a:t>
            </a:r>
          </a:p>
          <a:p>
            <a:pPr lvl="1"/>
            <a:r>
              <a:rPr lang="en-US"/>
              <a:t>A new charge is received from a billing instruction</a:t>
            </a:r>
          </a:p>
          <a:p>
            <a:pPr lvl="1"/>
            <a:r>
              <a:rPr lang="en-US"/>
              <a:t>"Refactor </a:t>
            </a:r>
            <a:r>
              <a:rPr lang="en-US" i="1"/>
              <a:t>all</a:t>
            </a:r>
            <a:r>
              <a:rPr lang="en-US"/>
              <a:t> invoice items" is selected on payment plan change</a:t>
            </a:r>
          </a:p>
          <a:p>
            <a:pPr lvl="1"/>
            <a:endParaRPr lang="en-US"/>
          </a:p>
          <a:p>
            <a:r>
              <a:rPr lang="en-US" b="1"/>
              <a:t>Recreate methods</a:t>
            </a:r>
            <a:r>
              <a:rPr lang="en-US"/>
              <a:t> are called when: </a:t>
            </a:r>
          </a:p>
          <a:p>
            <a:pPr lvl="1"/>
            <a:r>
              <a:rPr lang="en-US"/>
              <a:t>"Refactor </a:t>
            </a:r>
            <a:r>
              <a:rPr lang="en-US" i="1"/>
              <a:t>planned </a:t>
            </a:r>
            <a:r>
              <a:rPr lang="en-US"/>
              <a:t> invoice items" is selected on payment plan change</a:t>
            </a:r>
          </a:p>
          <a:p>
            <a:pPr lvl="1"/>
            <a:endParaRPr lang="en-US"/>
          </a:p>
          <a:p>
            <a:pPr eaLnBrk="1" hangingPunct="1"/>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pyright"/>
          <p:cNvSpPr>
            <a:spLocks noGrp="1" noChangeArrowheads="1"/>
          </p:cNvSpPr>
          <p:nvPr>
            <p:ph type="sldNum" sz="quarter" idx="5"/>
          </p:nvPr>
        </p:nvSpPr>
        <p:spPr/>
        <p:txBody>
          <a:bodyPr/>
          <a:lstStyle/>
          <a:p>
            <a:pPr>
              <a:defRPr/>
            </a:pPr>
            <a:r>
              <a:rPr lang="en-US" altLang="en-US"/>
              <a:t>	Configuring Charge Invoicing Plugins  - </a:t>
            </a:r>
            <a:fld id="{46DB7D6A-FBD5-4656-BADB-42269E127F9B}" type="slidenum">
              <a:rPr lang="en-US" altLang="en-US" smtClean="0"/>
              <a:pPr>
                <a:defRPr/>
              </a:pPr>
              <a:t>26</a:t>
            </a:fld>
            <a:endParaRPr lang="en-US" altLang="en-US"/>
          </a:p>
        </p:txBody>
      </p:sp>
      <p:sp>
        <p:nvSpPr>
          <p:cNvPr id="51203" name="SectionName"/>
          <p:cNvSpPr>
            <a:spLocks noGrp="1" noChangeArrowheads="1"/>
          </p:cNvSpPr>
          <p:nvPr>
            <p:ph type="hdr" sz="quarter"/>
          </p:nvPr>
        </p:nvSpPr>
        <p:spPr/>
        <p:txBody>
          <a:bodyPr/>
          <a:lstStyle/>
          <a:p>
            <a:pPr>
              <a:defRPr/>
            </a:pPr>
            <a:r>
              <a:rPr lang="en-US" altLang="en-US"/>
              <a:t>	</a:t>
            </a:r>
            <a:endParaRPr lang="en-US"/>
          </a:p>
        </p:txBody>
      </p:sp>
      <p:sp>
        <p:nvSpPr>
          <p:cNvPr id="52228" name="Rectangle 2"/>
          <p:cNvSpPr>
            <a:spLocks noGrp="1" noRot="1" noChangeAspect="1" noChangeArrowheads="1" noTextEdit="1"/>
          </p:cNvSpPr>
          <p:nvPr>
            <p:ph type="sldImg"/>
          </p:nvPr>
        </p:nvSpPr>
        <p:spPr>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pyright"/>
          <p:cNvSpPr>
            <a:spLocks noGrp="1" noChangeArrowheads="1"/>
          </p:cNvSpPr>
          <p:nvPr>
            <p:ph type="sldNum" sz="quarter" idx="5"/>
          </p:nvPr>
        </p:nvSpPr>
        <p:spPr/>
        <p:txBody>
          <a:bodyPr/>
          <a:lstStyle/>
          <a:p>
            <a:pPr>
              <a:defRPr/>
            </a:pPr>
            <a:r>
              <a:rPr lang="en-US" altLang="en-US"/>
              <a:t>	Configuring Charge Invoicing Plugins  - </a:t>
            </a:r>
            <a:fld id="{901E5B79-B8D5-4FC9-8E95-E57428C23877}" type="slidenum">
              <a:rPr lang="en-US" altLang="en-US" smtClean="0"/>
              <a:pPr>
                <a:defRPr/>
              </a:pPr>
              <a:t>27</a:t>
            </a:fld>
            <a:endParaRPr lang="en-US" altLang="en-US"/>
          </a:p>
        </p:txBody>
      </p:sp>
      <p:sp>
        <p:nvSpPr>
          <p:cNvPr id="52227" name="SectionName"/>
          <p:cNvSpPr>
            <a:spLocks noGrp="1" noChangeArrowheads="1"/>
          </p:cNvSpPr>
          <p:nvPr>
            <p:ph type="hdr" sz="quarter"/>
          </p:nvPr>
        </p:nvSpPr>
        <p:spPr/>
        <p:txBody>
          <a:bodyPr/>
          <a:lstStyle/>
          <a:p>
            <a:pPr>
              <a:defRPr/>
            </a:pPr>
            <a:r>
              <a:rPr lang="en-US" altLang="en-US"/>
              <a:t>	</a:t>
            </a:r>
            <a:endParaRPr lang="en-US"/>
          </a:p>
        </p:txBody>
      </p:sp>
      <p:sp>
        <p:nvSpPr>
          <p:cNvPr id="53252" name="Rectangle 2"/>
          <p:cNvSpPr>
            <a:spLocks noGrp="1" noRot="1" noChangeAspect="1" noChangeArrowheads="1" noTextEdit="1"/>
          </p:cNvSpPr>
          <p:nvPr>
            <p:ph type="sldImg"/>
          </p:nvPr>
        </p:nvSpPr>
        <p:spPr>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All date sequences used in the BillingCenter base application are based on periodicity, but it is possible to define a custom date sequence of arbitrary dates with no set interval.</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Copyright"/>
          <p:cNvSpPr>
            <a:spLocks noGrp="1" noChangeArrowheads="1"/>
          </p:cNvSpPr>
          <p:nvPr>
            <p:ph type="sldNum" sz="quarter" idx="5"/>
          </p:nvPr>
        </p:nvSpPr>
        <p:spPr/>
        <p:txBody>
          <a:bodyPr/>
          <a:lstStyle/>
          <a:p>
            <a:pPr>
              <a:defRPr/>
            </a:pPr>
            <a:r>
              <a:rPr lang="en-US" altLang="en-US"/>
              <a:t>	Configuring Charge Invoicing Plugins  - </a:t>
            </a:r>
            <a:fld id="{C27AA07C-BCC8-4094-B0A3-1B1D8C09F647}" type="slidenum">
              <a:rPr lang="en-US" altLang="en-US" smtClean="0"/>
              <a:pPr>
                <a:defRPr/>
              </a:pPr>
              <a:t>28</a:t>
            </a:fld>
            <a:endParaRPr lang="en-US" altLang="en-US"/>
          </a:p>
        </p:txBody>
      </p:sp>
      <p:sp>
        <p:nvSpPr>
          <p:cNvPr id="53251" name="SectionName"/>
          <p:cNvSpPr>
            <a:spLocks noGrp="1" noChangeArrowheads="1"/>
          </p:cNvSpPr>
          <p:nvPr>
            <p:ph type="hdr" sz="quarter"/>
          </p:nvPr>
        </p:nvSpPr>
        <p:spPr/>
        <p:txBody>
          <a:bodyPr/>
          <a:lstStyle/>
          <a:p>
            <a:pPr>
              <a:defRPr/>
            </a:pPr>
            <a:r>
              <a:rPr lang="en-US" altLang="en-US"/>
              <a:t>	</a:t>
            </a:r>
            <a:endParaRPr lang="en-US"/>
          </a:p>
        </p:txBody>
      </p:sp>
      <p:sp>
        <p:nvSpPr>
          <p:cNvPr id="54276" name="Rectangle 2"/>
          <p:cNvSpPr>
            <a:spLocks noGrp="1" noRot="1" noChangeAspect="1" noChangeArrowheads="1" noTextEdit="1"/>
          </p:cNvSpPr>
          <p:nvPr>
            <p:ph type="sldImg"/>
          </p:nvPr>
        </p:nvSpPr>
        <p:spPr>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The DateSequence plugin creates a date sequence that contains the anchor date and that has the given periodicity. You can configure the plugin to return a different date sequence than the default date sequence. Two other plugins, PaymentPlan and InvoiceStream, use the DateSequence plugin. </a:t>
            </a:r>
          </a:p>
          <a:p>
            <a:r>
              <a:rPr lang="en-US"/>
              <a:t> </a:t>
            </a:r>
          </a:p>
          <a:p>
            <a:r>
              <a:rPr lang="en-US" b="1"/>
              <a:t>Anchor dates</a:t>
            </a:r>
          </a:p>
          <a:p>
            <a:r>
              <a:rPr lang="en-US"/>
              <a:t>The first anchor date is one date that is in the sequence. It determines:</a:t>
            </a:r>
          </a:p>
          <a:p>
            <a:pPr lvl="1"/>
            <a:r>
              <a:rPr lang="en-US"/>
              <a:t>Day of month for monthly sequences</a:t>
            </a:r>
          </a:p>
          <a:p>
            <a:pPr lvl="1"/>
            <a:r>
              <a:rPr lang="en-US"/>
              <a:t>Days of month for twice-per-month sequences</a:t>
            </a:r>
          </a:p>
          <a:p>
            <a:pPr lvl="1"/>
            <a:r>
              <a:rPr lang="en-US"/>
              <a:t>Day of week for weekly sequences</a:t>
            </a:r>
          </a:p>
          <a:p>
            <a:pPr lvl="1"/>
            <a:r>
              <a:rPr lang="en-US"/>
              <a:t>A particular day for every other week sequences.  </a:t>
            </a:r>
          </a:p>
          <a:p>
            <a:r>
              <a:rPr lang="en-US"/>
              <a:t>If the periodicity is twice-per-month and there is only one anchor date supplied, the plugin assumes that the second anchor date is half a month (that is, 14 days) from the given first anchor date. If the first anchor date is 29, 30, or 31, then 15 is used for the (unspecified) second anchor date.</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Copyright"/>
          <p:cNvSpPr>
            <a:spLocks noGrp="1" noChangeArrowheads="1"/>
          </p:cNvSpPr>
          <p:nvPr>
            <p:ph type="sldNum" sz="quarter" idx="5"/>
          </p:nvPr>
        </p:nvSpPr>
        <p:spPr/>
        <p:txBody>
          <a:bodyPr/>
          <a:lstStyle/>
          <a:p>
            <a:pPr>
              <a:defRPr/>
            </a:pPr>
            <a:r>
              <a:rPr lang="en-US" altLang="en-US"/>
              <a:t>	Configuring Charge Invoicing Plugins  - </a:t>
            </a:r>
            <a:fld id="{8E8B0D49-77EB-4EA7-8BAD-9C843F6F55AE}" type="slidenum">
              <a:rPr lang="en-US" altLang="en-US" smtClean="0"/>
              <a:pPr>
                <a:defRPr/>
              </a:pPr>
              <a:t>29</a:t>
            </a:fld>
            <a:endParaRPr lang="en-US" altLang="en-US"/>
          </a:p>
        </p:txBody>
      </p:sp>
      <p:sp>
        <p:nvSpPr>
          <p:cNvPr id="54275" name="SectionName"/>
          <p:cNvSpPr>
            <a:spLocks noGrp="1" noChangeArrowheads="1"/>
          </p:cNvSpPr>
          <p:nvPr>
            <p:ph type="hdr" sz="quarter"/>
          </p:nvPr>
        </p:nvSpPr>
        <p:spPr/>
        <p:txBody>
          <a:bodyPr/>
          <a:lstStyle/>
          <a:p>
            <a:pPr>
              <a:defRPr/>
            </a:pPr>
            <a:r>
              <a:rPr lang="en-US" altLang="en-US"/>
              <a:t>	</a:t>
            </a:r>
            <a:endParaRPr lang="en-US"/>
          </a:p>
        </p:txBody>
      </p:sp>
      <p:sp>
        <p:nvSpPr>
          <p:cNvPr id="55300" name="Rectangle 2"/>
          <p:cNvSpPr>
            <a:spLocks noGrp="1" noRot="1" noChangeAspect="1" noChangeArrowheads="1" noTextEdit="1"/>
          </p:cNvSpPr>
          <p:nvPr>
            <p:ph type="sldImg"/>
          </p:nvPr>
        </p:nvSpPr>
        <p:spPr>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The diagram provides a visual explanation of how the "combinedWith" method works. An example of the method is shown on the next slide.</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Copyright"/>
          <p:cNvSpPr>
            <a:spLocks noGrp="1" noChangeArrowheads="1"/>
          </p:cNvSpPr>
          <p:nvPr>
            <p:ph type="sldNum" sz="quarter" idx="5"/>
          </p:nvPr>
        </p:nvSpPr>
        <p:spPr/>
        <p:txBody>
          <a:bodyPr/>
          <a:lstStyle/>
          <a:p>
            <a:pPr>
              <a:defRPr/>
            </a:pPr>
            <a:r>
              <a:rPr lang="en-US" altLang="en-US"/>
              <a:t>	Configuring Charge Invoicing Plugins  - </a:t>
            </a:r>
            <a:fld id="{A6A57325-1144-401E-B7BE-F4C113A787B7}" type="slidenum">
              <a:rPr lang="en-US" altLang="en-US" smtClean="0"/>
              <a:pPr>
                <a:defRPr/>
              </a:pPr>
              <a:t>30</a:t>
            </a:fld>
            <a:endParaRPr lang="en-US" altLang="en-US"/>
          </a:p>
        </p:txBody>
      </p:sp>
      <p:sp>
        <p:nvSpPr>
          <p:cNvPr id="55299" name="SectionName"/>
          <p:cNvSpPr>
            <a:spLocks noGrp="1" noChangeArrowheads="1"/>
          </p:cNvSpPr>
          <p:nvPr>
            <p:ph type="hdr" sz="quarter"/>
          </p:nvPr>
        </p:nvSpPr>
        <p:spPr/>
        <p:txBody>
          <a:bodyPr/>
          <a:lstStyle/>
          <a:p>
            <a:pPr>
              <a:defRPr/>
            </a:pPr>
            <a:r>
              <a:rPr lang="en-US" altLang="en-US"/>
              <a:t>	</a:t>
            </a:r>
            <a:endParaRPr lang="en-US"/>
          </a:p>
        </p:txBody>
      </p:sp>
      <p:sp>
        <p:nvSpPr>
          <p:cNvPr id="56324" name="Rectangle 2"/>
          <p:cNvSpPr>
            <a:spLocks noGrp="1" noRot="1" noChangeAspect="1" noChangeArrowheads="1" noTextEdit="1"/>
          </p:cNvSpPr>
          <p:nvPr>
            <p:ph type="sldImg"/>
          </p:nvPr>
        </p:nvSpPr>
        <p:spPr>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The code example was taken from the createPeriodicSequenceWith() override function in the DateSequence plugin. Notice that it uses Joda, which is an open source project for date and time processing. BillingCenter ships with the Joda libraries.</a:t>
            </a:r>
          </a:p>
          <a:p>
            <a:r>
              <a:rPr lang="en-US"/>
              <a:t>The "combinedWith" method means that you can use this syntax: </a:t>
            </a:r>
          </a:p>
          <a:p>
            <a:pPr lvl="1"/>
            <a:r>
              <a:rPr lang="en-US"/>
              <a:t>var the1stAnd2ndOfEveryMonth =  the1stOfEveryMonth.combinedWith(the2ndOfEveryMonth)  </a:t>
            </a:r>
          </a:p>
          <a:p>
            <a:r>
              <a:rPr lang="en-US"/>
              <a:t>instead of:</a:t>
            </a:r>
          </a:p>
          <a:p>
            <a:pPr lvl="1"/>
            <a:r>
              <a:rPr lang="en-US"/>
              <a:t>var  the1stAnd2ndOfEveryMonth =  new CompositeDateSequence( {  the1stOfEveryMonth, the2ndOfEveryMonth } ) </a:t>
            </a:r>
          </a:p>
          <a:p>
            <a:pPr lvl="1"/>
            <a:endParaRPr lang="en-US"/>
          </a:p>
          <a:p>
            <a:r>
              <a:rPr lang="en-US"/>
              <a:t>Note: There is also a CompositeDateSequence() method, which is a constructor. However, the combinedWith() method is simpler to use and makes your code more self descriptive.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The four plugins that are highlighted in the slide are covered in this lesson. The InvoiceAssembler</a:t>
            </a:r>
            <a:r>
              <a:rPr lang="en-US" baseline="0"/>
              <a:t> plugin, which is another invoice plugin, is used for modified charges only. It is not called during the processing of new charges.</a:t>
            </a:r>
            <a:endParaRPr lang="en-US"/>
          </a:p>
        </p:txBody>
      </p:sp>
      <p:sp>
        <p:nvSpPr>
          <p:cNvPr id="37892" name="Slide Number Placeholder 3"/>
          <p:cNvSpPr>
            <a:spLocks noGrp="1"/>
          </p:cNvSpPr>
          <p:nvPr>
            <p:ph type="sldNum" sz="quarter" idx="5"/>
          </p:nvPr>
        </p:nvSpPr>
        <p:spPr/>
        <p:txBody>
          <a:bodyPr/>
          <a:lstStyle/>
          <a:p>
            <a:pPr>
              <a:defRPr/>
            </a:pPr>
            <a:r>
              <a:rPr lang="en-US" altLang="en-US"/>
              <a:t>	Configuring Charge Invoicing Plugins  - </a:t>
            </a:r>
            <a:fld id="{CA25099F-70C5-45DD-A47D-49A12991EF1E}" type="slidenum">
              <a:rPr lang="en-US" altLang="en-US" smtClean="0"/>
              <a:pPr>
                <a:defRPr/>
              </a:pPr>
              <a:t>4</a:t>
            </a:fld>
            <a:endParaRPr lang="en-US" altLang="en-US"/>
          </a:p>
        </p:txBody>
      </p:sp>
      <p:sp>
        <p:nvSpPr>
          <p:cNvPr id="37893" name="Header Placeholder 4"/>
          <p:cNvSpPr>
            <a:spLocks noGrp="1"/>
          </p:cNvSpPr>
          <p:nvPr>
            <p:ph type="hdr" sz="quarter"/>
          </p:nvPr>
        </p:nvSpPr>
        <p:spPr/>
        <p:txBody>
          <a:bodyPr/>
          <a:lstStyle/>
          <a:p>
            <a:pPr>
              <a:defRPr/>
            </a:pPr>
            <a:r>
              <a:rPr lang="en-US" altLang="en-US"/>
              <a:t>	</a:t>
            </a:r>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Copyright"/>
          <p:cNvSpPr>
            <a:spLocks noGrp="1" noChangeArrowheads="1"/>
          </p:cNvSpPr>
          <p:nvPr>
            <p:ph type="sldNum" sz="quarter" idx="5"/>
          </p:nvPr>
        </p:nvSpPr>
        <p:spPr/>
        <p:txBody>
          <a:bodyPr/>
          <a:lstStyle/>
          <a:p>
            <a:pPr>
              <a:defRPr/>
            </a:pPr>
            <a:r>
              <a:rPr lang="en-US" altLang="en-US"/>
              <a:t>	 Configuring Charge Invoicing Plugins  - </a:t>
            </a:r>
            <a:fld id="{26BEE1D9-DAED-4F45-B0A7-E4F3835B4F4E}" type="slidenum">
              <a:rPr lang="en-US" altLang="en-US" smtClean="0"/>
              <a:pPr>
                <a:defRPr/>
              </a:pPr>
              <a:t>31</a:t>
            </a:fld>
            <a:endParaRPr lang="en-US" altLang="en-US"/>
          </a:p>
        </p:txBody>
      </p:sp>
      <p:sp>
        <p:nvSpPr>
          <p:cNvPr id="56323" name="SectionName"/>
          <p:cNvSpPr>
            <a:spLocks noGrp="1" noChangeArrowheads="1"/>
          </p:cNvSpPr>
          <p:nvPr>
            <p:ph type="hdr" sz="quarter"/>
          </p:nvPr>
        </p:nvSpPr>
        <p:spPr/>
        <p:txBody>
          <a:bodyPr/>
          <a:lstStyle/>
          <a:p>
            <a:pPr>
              <a:defRPr/>
            </a:pPr>
            <a:r>
              <a:rPr lang="en-US" altLang="en-US"/>
              <a:t>	</a:t>
            </a:r>
            <a:endParaRPr lang="en-US"/>
          </a:p>
        </p:txBody>
      </p:sp>
      <p:sp>
        <p:nvSpPr>
          <p:cNvPr id="57348" name="Rectangle 2"/>
          <p:cNvSpPr>
            <a:spLocks noGrp="1" noRot="1" noChangeAspect="1" noChangeArrowheads="1" noTextEdit="1"/>
          </p:cNvSpPr>
          <p:nvPr>
            <p:ph type="sldImg"/>
          </p:nvPr>
        </p:nvSpPr>
        <p:spPr>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The InvoiceStream plugin returns an invoice stream onto which invoice items (and therefore the invoices) will be placed according to the given payment plan. </a:t>
            </a:r>
          </a:p>
          <a:p>
            <a:endParaRPr lang="en-US"/>
          </a:p>
          <a:p>
            <a:r>
              <a:rPr lang="en-US"/>
              <a:t>Note there are two </a:t>
            </a:r>
            <a:r>
              <a:rPr lang="en-US">
                <a:solidFill>
                  <a:schemeClr val="bg1"/>
                </a:solidFill>
              </a:rPr>
              <a:t>customizeNewInvoiceStream() methods:</a:t>
            </a:r>
          </a:p>
          <a:p>
            <a:pPr lvl="1"/>
            <a:r>
              <a:rPr lang="en-US"/>
              <a:t>customizeNewInvoiceStream(InvoicePayer payer, Charge charge, InvoiceStream newInvoiceStream)</a:t>
            </a:r>
          </a:p>
          <a:p>
            <a:pPr lvl="1"/>
            <a:r>
              <a:rPr lang="en-US"/>
              <a:t>customizeNewInvoiceStream(InvoicePayer payer, InvoiceStream newInvoiceStream)</a:t>
            </a:r>
          </a:p>
          <a:p>
            <a:pPr eaLnBrk="1" hangingPunct="1"/>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Recall that the Monthly invoice stream is used for policy periods with several periodicities such as quarterly and monthly. Placing quarterly invoices on an invoice stream that is separate from the stream used by any monthly invoices does not require configuration because you can create multiple monthly streams and associate a quarterly policy with a specific stream. However, configuration is necessary to implement the requirement to set billing dates to specific calendar dates.</a:t>
            </a:r>
          </a:p>
        </p:txBody>
      </p:sp>
      <p:sp>
        <p:nvSpPr>
          <p:cNvPr id="57348" name="Slide Number Placeholder 3"/>
          <p:cNvSpPr>
            <a:spLocks noGrp="1"/>
          </p:cNvSpPr>
          <p:nvPr>
            <p:ph type="sldNum" sz="quarter" idx="5"/>
          </p:nvPr>
        </p:nvSpPr>
        <p:spPr/>
        <p:txBody>
          <a:bodyPr/>
          <a:lstStyle/>
          <a:p>
            <a:pPr>
              <a:defRPr/>
            </a:pPr>
            <a:r>
              <a:rPr lang="en-US" altLang="en-US"/>
              <a:t>	Configuring Charge Invoicing Plugins  - </a:t>
            </a:r>
            <a:fld id="{1D417865-7138-4258-B03B-C88F57766671}" type="slidenum">
              <a:rPr lang="en-US" altLang="en-US" smtClean="0"/>
              <a:pPr>
                <a:defRPr/>
              </a:pPr>
              <a:t>32</a:t>
            </a:fld>
            <a:endParaRPr lang="en-US" altLang="en-US"/>
          </a:p>
        </p:txBody>
      </p:sp>
      <p:sp>
        <p:nvSpPr>
          <p:cNvPr id="57349" name="Header Placeholder 4"/>
          <p:cNvSpPr>
            <a:spLocks noGrp="1"/>
          </p:cNvSpPr>
          <p:nvPr>
            <p:ph type="hdr" sz="quarter"/>
          </p:nvPr>
        </p:nvSpPr>
        <p:spPr/>
        <p:txBody>
          <a:bodyPr/>
          <a:lstStyle/>
          <a:p>
            <a:pPr>
              <a:defRPr/>
            </a:pPr>
            <a:r>
              <a:rPr lang="en-US" altLang="en-US"/>
              <a:t>	</a:t>
            </a:r>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BillingCenter knows about several periodicities including quarterly, but the base application places invoice items for charges with a quarterly payment in the Monthly stream.</a:t>
            </a:r>
          </a:p>
          <a:p>
            <a:r>
              <a:rPr lang="en-US"/>
              <a:t>In our example, we want to handle quarterly charges differently from other "monthly" periodicities.</a:t>
            </a:r>
          </a:p>
          <a:p>
            <a:r>
              <a:rPr lang="en-US"/>
              <a:t>Line 20 in the code example shows what the unconfigured method returns.</a:t>
            </a:r>
          </a:p>
          <a:p>
            <a:endParaRPr lang="en-US"/>
          </a:p>
        </p:txBody>
      </p:sp>
      <p:sp>
        <p:nvSpPr>
          <p:cNvPr id="58372" name="Slide Number Placeholder 3"/>
          <p:cNvSpPr>
            <a:spLocks noGrp="1"/>
          </p:cNvSpPr>
          <p:nvPr>
            <p:ph type="sldNum" sz="quarter" idx="5"/>
          </p:nvPr>
        </p:nvSpPr>
        <p:spPr/>
        <p:txBody>
          <a:bodyPr/>
          <a:lstStyle/>
          <a:p>
            <a:pPr>
              <a:defRPr/>
            </a:pPr>
            <a:r>
              <a:rPr lang="en-US" altLang="en-US"/>
              <a:t>	Configuring Charge Invoicing Plugins  - </a:t>
            </a:r>
            <a:fld id="{3744EBD8-EA4E-43D0-B7BB-07744D28B3E5}" type="slidenum">
              <a:rPr lang="en-US" altLang="en-US" smtClean="0"/>
              <a:pPr>
                <a:defRPr/>
              </a:pPr>
              <a:t>33</a:t>
            </a:fld>
            <a:endParaRPr lang="en-US" altLang="en-US"/>
          </a:p>
        </p:txBody>
      </p:sp>
      <p:sp>
        <p:nvSpPr>
          <p:cNvPr id="58373" name="Header Placeholder 4"/>
          <p:cNvSpPr>
            <a:spLocks noGrp="1"/>
          </p:cNvSpPr>
          <p:nvPr>
            <p:ph type="hdr" sz="quarter"/>
          </p:nvPr>
        </p:nvSpPr>
        <p:spPr/>
        <p:txBody>
          <a:bodyPr/>
          <a:lstStyle/>
          <a:p>
            <a:pPr>
              <a:defRPr/>
            </a:pPr>
            <a:r>
              <a:rPr lang="en-US" altLang="en-US"/>
              <a:t>	</a:t>
            </a:r>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The getAnchorDatesForCustomPeriodicity() method is called only for custom periodicities. In our example, we want the quarterly stream to start with a specific anchor date (January 15). Note that the year of the from date does not matter.  </a:t>
            </a:r>
          </a:p>
        </p:txBody>
      </p:sp>
      <p:sp>
        <p:nvSpPr>
          <p:cNvPr id="59396" name="Slide Number Placeholder 3"/>
          <p:cNvSpPr>
            <a:spLocks noGrp="1"/>
          </p:cNvSpPr>
          <p:nvPr>
            <p:ph type="sldNum" sz="quarter" idx="5"/>
          </p:nvPr>
        </p:nvSpPr>
        <p:spPr/>
        <p:txBody>
          <a:bodyPr/>
          <a:lstStyle/>
          <a:p>
            <a:pPr>
              <a:defRPr/>
            </a:pPr>
            <a:r>
              <a:rPr lang="en-US" altLang="en-US"/>
              <a:t>	Configuring Charge Invoicing Plugins  - </a:t>
            </a:r>
            <a:fld id="{69B9FD78-C677-489A-8FEA-2E8C2FE2C440}" type="slidenum">
              <a:rPr lang="en-US" altLang="en-US" smtClean="0"/>
              <a:pPr>
                <a:defRPr/>
              </a:pPr>
              <a:t>34</a:t>
            </a:fld>
            <a:endParaRPr lang="en-US" altLang="en-US"/>
          </a:p>
        </p:txBody>
      </p:sp>
      <p:sp>
        <p:nvSpPr>
          <p:cNvPr id="59397" name="Header Placeholder 4"/>
          <p:cNvSpPr>
            <a:spLocks noGrp="1"/>
          </p:cNvSpPr>
          <p:nvPr>
            <p:ph type="hdr" sz="quarter"/>
          </p:nvPr>
        </p:nvSpPr>
        <p:spPr/>
        <p:txBody>
          <a:bodyPr/>
          <a:lstStyle/>
          <a:p>
            <a:pPr>
              <a:defRPr/>
            </a:pPr>
            <a:r>
              <a:rPr lang="en-US" altLang="en-US"/>
              <a:t>	</a:t>
            </a:r>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Copyright"/>
          <p:cNvSpPr>
            <a:spLocks noGrp="1" noChangeArrowheads="1"/>
          </p:cNvSpPr>
          <p:nvPr>
            <p:ph type="sldNum" sz="quarter" idx="5"/>
          </p:nvPr>
        </p:nvSpPr>
        <p:spPr/>
        <p:txBody>
          <a:bodyPr/>
          <a:lstStyle/>
          <a:p>
            <a:pPr>
              <a:defRPr/>
            </a:pPr>
            <a:r>
              <a:rPr lang="en-US" altLang="en-US"/>
              <a:t>	Configuring Charge Invoicing Plugins  - </a:t>
            </a:r>
            <a:fld id="{BFBCA76B-9603-4C2D-8C35-6CD50A81497E}" type="slidenum">
              <a:rPr lang="en-US" altLang="en-US" smtClean="0"/>
              <a:pPr>
                <a:defRPr/>
              </a:pPr>
              <a:t>35</a:t>
            </a:fld>
            <a:endParaRPr lang="en-US" altLang="en-US"/>
          </a:p>
        </p:txBody>
      </p:sp>
      <p:sp>
        <p:nvSpPr>
          <p:cNvPr id="61443" name="SectionName"/>
          <p:cNvSpPr>
            <a:spLocks noGrp="1" noChangeArrowheads="1"/>
          </p:cNvSpPr>
          <p:nvPr>
            <p:ph type="hdr" sz="quarter"/>
          </p:nvPr>
        </p:nvSpPr>
        <p:spPr/>
        <p:txBody>
          <a:bodyPr/>
          <a:lstStyle/>
          <a:p>
            <a:pPr>
              <a:defRPr/>
            </a:pPr>
            <a:r>
              <a:rPr lang="en-US" altLang="en-US"/>
              <a:t>	</a:t>
            </a:r>
            <a:endParaRPr lang="en-US"/>
          </a:p>
        </p:txBody>
      </p:sp>
      <p:sp>
        <p:nvSpPr>
          <p:cNvPr id="61444" name="Rectangle 2"/>
          <p:cNvSpPr>
            <a:spLocks noGrp="1" noRot="1" noChangeAspect="1" noChangeArrowheads="1" noTextEdit="1"/>
          </p:cNvSpPr>
          <p:nvPr>
            <p:ph type="sldImg"/>
          </p:nvPr>
        </p:nvSpPr>
        <p:spPr>
          <a:xfrm>
            <a:off x="715963" y="630238"/>
            <a:ext cx="5432425" cy="4073525"/>
          </a:xfrm>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Copyright"/>
          <p:cNvSpPr>
            <a:spLocks noGrp="1" noChangeArrowheads="1"/>
          </p:cNvSpPr>
          <p:nvPr>
            <p:ph type="sldNum" sz="quarter" idx="5"/>
          </p:nvPr>
        </p:nvSpPr>
        <p:spPr/>
        <p:txBody>
          <a:bodyPr/>
          <a:lstStyle/>
          <a:p>
            <a:pPr>
              <a:defRPr/>
            </a:pPr>
            <a:r>
              <a:rPr lang="en-US" altLang="en-US" dirty="0"/>
              <a:t>	Configuring Charge Invoicing Plugins  - </a:t>
            </a:r>
            <a:fld id="{D3701EC0-8BB8-4B08-A1F4-F1E4F2F831A8}" type="slidenum">
              <a:rPr lang="en-US" altLang="en-US" smtClean="0"/>
              <a:pPr>
                <a:defRPr/>
              </a:pPr>
              <a:t>41</a:t>
            </a:fld>
            <a:endParaRPr lang="en-US" altLang="en-US" dirty="0"/>
          </a:p>
        </p:txBody>
      </p:sp>
      <p:sp>
        <p:nvSpPr>
          <p:cNvPr id="62467" name="SectionName"/>
          <p:cNvSpPr>
            <a:spLocks noGrp="1" noChangeArrowheads="1"/>
          </p:cNvSpPr>
          <p:nvPr>
            <p:ph type="hdr" sz="quarter"/>
          </p:nvPr>
        </p:nvSpPr>
        <p:spPr/>
        <p:txBody>
          <a:bodyPr/>
          <a:lstStyle/>
          <a:p>
            <a:pPr>
              <a:defRPr/>
            </a:pPr>
            <a:r>
              <a:rPr lang="en-US" altLang="en-US"/>
              <a:t>	</a:t>
            </a:r>
            <a:endParaRPr lang="en-US"/>
          </a:p>
        </p:txBody>
      </p:sp>
      <p:sp>
        <p:nvSpPr>
          <p:cNvPr id="62468" name="Rectangle 2"/>
          <p:cNvSpPr>
            <a:spLocks noGrp="1" noRot="1" noChangeAspect="1" noChangeArrowheads="1" noTextEdit="1"/>
          </p:cNvSpPr>
          <p:nvPr>
            <p:ph type="sldImg"/>
          </p:nvPr>
        </p:nvSpPr>
        <p:spPr>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19100" lvl="1" indent="-190500" eaLnBrk="1" hangingPunct="1">
              <a:buFontTx/>
              <a:buAutoNum type="arabicPeriod"/>
            </a:pPr>
            <a:r>
              <a:rPr lang="en-US"/>
              <a:t> (1) PaymentPlan </a:t>
            </a:r>
            <a:r>
              <a:rPr lang="en-US">
                <a:sym typeface="Wingdings" pitchFamily="2" charset="2"/>
              </a:rPr>
              <a:t> (d) c</a:t>
            </a:r>
            <a:r>
              <a:rPr lang="en-US"/>
              <a:t>reateFullSetOfInstallmentEventDates, </a:t>
            </a:r>
            <a:br>
              <a:rPr lang="en-US"/>
            </a:br>
            <a:r>
              <a:rPr lang="en-US"/>
              <a:t> </a:t>
            </a:r>
            <a:r>
              <a:rPr lang="en-US">
                <a:sym typeface="Wingdings" pitchFamily="2" charset="2"/>
              </a:rPr>
              <a:t>(2) InvoiceStream  (c) </a:t>
            </a:r>
            <a:r>
              <a:rPr lang="en-US"/>
              <a:t>getInvoiceStreamFor</a:t>
            </a:r>
            <a:br>
              <a:rPr lang="en-US"/>
            </a:br>
            <a:r>
              <a:rPr lang="en-US"/>
              <a:t> </a:t>
            </a:r>
            <a:r>
              <a:rPr lang="en-US">
                <a:sym typeface="Wingdings" pitchFamily="2" charset="2"/>
              </a:rPr>
              <a:t>(3) DateSequence  (a) </a:t>
            </a:r>
            <a:r>
              <a:rPr lang="en-US"/>
              <a:t>createPeriodicSequenceWith</a:t>
            </a:r>
            <a:br>
              <a:rPr lang="en-US"/>
            </a:br>
            <a:r>
              <a:rPr lang="en-US" baseline="0"/>
              <a:t> (4) ChargeInitializer </a:t>
            </a:r>
            <a:r>
              <a:rPr lang="en-US" baseline="0">
                <a:sym typeface="Wingdings" pitchFamily="2" charset="2"/>
              </a:rPr>
              <a:t> (b) customizeChargeInitializer</a:t>
            </a:r>
            <a:br>
              <a:rPr lang="en-US"/>
            </a:br>
            <a:endParaRPr lang="en-US"/>
          </a:p>
          <a:p>
            <a:pPr marL="419100" marR="0" lvl="1" indent="-190500" algn="l" defTabSz="914400" rtl="0" eaLnBrk="1" fontAlgn="base" latinLnBrk="0" hangingPunct="1">
              <a:lnSpc>
                <a:spcPct val="100000"/>
              </a:lnSpc>
              <a:spcBef>
                <a:spcPct val="10000"/>
              </a:spcBef>
              <a:spcAft>
                <a:spcPct val="0"/>
              </a:spcAft>
              <a:buClrTx/>
              <a:buSzTx/>
              <a:buFontTx/>
              <a:buAutoNum type="arabicPeriod"/>
              <a:tabLst/>
              <a:defRPr/>
            </a:pPr>
            <a:r>
              <a:rPr lang="en-US"/>
              <a:t>ChargeInitializer is an intermediary between configuration code for modifying</a:t>
            </a:r>
            <a:r>
              <a:rPr lang="en-US" baseline="0"/>
              <a:t> a charge and the charge itself. It </a:t>
            </a:r>
            <a:r>
              <a:rPr lang="en-US" sz="1000" baseline="0"/>
              <a:t>insulates a charge from invalid operations by configuration code. It also </a:t>
            </a:r>
            <a:r>
              <a:rPr lang="en-US"/>
              <a:t>pr</a:t>
            </a:r>
            <a:r>
              <a:rPr lang="en-US" sz="1000"/>
              <a:t>ovides</a:t>
            </a:r>
            <a:r>
              <a:rPr lang="en-US" sz="1000" baseline="0"/>
              <a:t> consistent handling of charge and invoice item creation no matter how the charge was initiated. </a:t>
            </a:r>
            <a:br>
              <a:rPr lang="en-US" sz="1000" baseline="0"/>
            </a:br>
            <a:endParaRPr lang="en-US" sz="1000" baseline="0"/>
          </a:p>
          <a:p>
            <a:pPr marL="419100" marR="0" lvl="1" indent="-190500" algn="l" defTabSz="914400" rtl="0" eaLnBrk="1" fontAlgn="base" latinLnBrk="0" hangingPunct="1">
              <a:lnSpc>
                <a:spcPct val="100000"/>
              </a:lnSpc>
              <a:spcBef>
                <a:spcPct val="10000"/>
              </a:spcBef>
              <a:spcAft>
                <a:spcPct val="0"/>
              </a:spcAft>
              <a:buClrTx/>
              <a:buSzTx/>
              <a:buFontTx/>
              <a:buAutoNum type="arabicPeriod"/>
              <a:tabLst/>
              <a:defRPr/>
            </a:pPr>
            <a:r>
              <a:rPr lang="en-US" sz="1000" baseline="0"/>
              <a:t>The charge doesn't exist yet because ChargeInitializer hasn't been executed.</a:t>
            </a:r>
          </a:p>
          <a:p>
            <a:pPr marL="419100" marR="0" lvl="1" indent="-190500" algn="l" defTabSz="914400" rtl="0" eaLnBrk="1" fontAlgn="base" latinLnBrk="0" hangingPunct="1">
              <a:lnSpc>
                <a:spcPct val="100000"/>
              </a:lnSpc>
              <a:spcBef>
                <a:spcPct val="10000"/>
              </a:spcBef>
              <a:spcAft>
                <a:spcPct val="0"/>
              </a:spcAft>
              <a:buClrTx/>
              <a:buSzTx/>
              <a:buFontTx/>
              <a:buAutoNum type="arabicPeriod"/>
              <a:tabLst/>
              <a:defRPr/>
            </a:pPr>
            <a:endParaRPr lang="en-US" sz="1000" baseline="0"/>
          </a:p>
          <a:p>
            <a:pPr marL="419100" marR="0" lvl="1" indent="-190500" algn="l" defTabSz="914400" rtl="0" eaLnBrk="1" fontAlgn="base" latinLnBrk="0" hangingPunct="1">
              <a:lnSpc>
                <a:spcPct val="100000"/>
              </a:lnSpc>
              <a:spcBef>
                <a:spcPct val="10000"/>
              </a:spcBef>
              <a:spcAft>
                <a:spcPct val="0"/>
              </a:spcAft>
              <a:buClrTx/>
              <a:buSzTx/>
              <a:buFontTx/>
              <a:buAutoNum type="arabicPeriod"/>
              <a:tabLst/>
              <a:defRPr/>
            </a:pPr>
            <a:r>
              <a:rPr lang="en-US" sz="1000" baseline="0"/>
              <a:t>var currency = initializer.BillingInstruction.Currency</a:t>
            </a:r>
            <a:br>
              <a:rPr lang="en-US" sz="1000" baseline="0"/>
            </a:br>
            <a:endParaRPr lang="en-US"/>
          </a:p>
          <a:p>
            <a:pPr marL="419100" lvl="1" indent="-190500" eaLnBrk="1" hangingPunct="1">
              <a:buFontTx/>
              <a:buAutoNum type="arabicPeriod"/>
            </a:pPr>
            <a:r>
              <a:rPr lang="en-US"/>
              <a:t>If there is an invoice in the same invoice stream that is to be billed today, BillingCenter places the item on that invoice. Otherwise, it creates an "off sequence" invoice in the same stream and BillingCenter places the item on that invoice.</a:t>
            </a:r>
          </a:p>
          <a:p>
            <a:pPr marL="419100" lvl="1" indent="-190500" eaLnBrk="1" hangingPunct="1"/>
            <a:endParaRPr lang="en-US"/>
          </a:p>
          <a:p>
            <a:pPr marL="419100" lvl="1" indent="-190500" eaLnBrk="1" hangingPunct="1">
              <a:buFontTx/>
              <a:buAutoNum type="arabicPeriod"/>
            </a:pPr>
            <a:endParaRPr lang="en-US"/>
          </a:p>
          <a:p>
            <a:pPr marL="419100" lvl="1" indent="-190500" eaLnBrk="1" hangingPunct="1">
              <a:buFontTx/>
              <a:buAutoNum type="arabicPeriod"/>
            </a:pPr>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pyright"/>
          <p:cNvSpPr>
            <a:spLocks noGrp="1" noChangeArrowheads="1"/>
          </p:cNvSpPr>
          <p:nvPr>
            <p:ph type="sldNum" sz="quarter" idx="5"/>
          </p:nvPr>
        </p:nvSpPr>
        <p:spPr/>
        <p:txBody>
          <a:bodyPr/>
          <a:lstStyle/>
          <a:p>
            <a:pPr>
              <a:defRPr/>
            </a:pPr>
            <a:r>
              <a:rPr lang="en-US" altLang="en-US" dirty="0"/>
              <a:t>	Configuring Charge Invoicing Plugins - </a:t>
            </a:r>
            <a:fld id="{211C349A-83C9-44D0-A356-DBEB3FC715FC}" type="slidenum">
              <a:rPr lang="en-US" altLang="en-US" smtClean="0"/>
              <a:pPr>
                <a:defRPr/>
              </a:pPr>
              <a:t>42</a:t>
            </a:fld>
            <a:endParaRPr lang="en-US" altLang="en-US" dirty="0"/>
          </a:p>
        </p:txBody>
      </p:sp>
      <p:sp>
        <p:nvSpPr>
          <p:cNvPr id="100355" name="SectionName"/>
          <p:cNvSpPr>
            <a:spLocks noGrp="1" noChangeArrowheads="1"/>
          </p:cNvSpPr>
          <p:nvPr>
            <p:ph type="hdr" sz="quarter"/>
          </p:nvPr>
        </p:nvSpPr>
        <p:spPr/>
        <p:txBody>
          <a:bodyPr/>
          <a:lstStyle/>
          <a:p>
            <a:pPr>
              <a:defRPr/>
            </a:pPr>
            <a:r>
              <a:rPr lang="en-US" altLang="en-US"/>
              <a:t>	</a:t>
            </a:r>
            <a:endParaRPr lang="en-US"/>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ABF1849-C783-4F45-BDF6-75CB4B4E056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5905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pyright"/>
          <p:cNvSpPr>
            <a:spLocks noGrp="1" noChangeArrowheads="1"/>
          </p:cNvSpPr>
          <p:nvPr>
            <p:ph type="sldNum" sz="quarter" idx="5"/>
          </p:nvPr>
        </p:nvSpPr>
        <p:spPr/>
        <p:txBody>
          <a:bodyPr/>
          <a:lstStyle/>
          <a:p>
            <a:pPr>
              <a:defRPr/>
            </a:pPr>
            <a:r>
              <a:rPr lang="en-US" altLang="en-US"/>
              <a:t>	Configuring Charge Invoicing Plugins  - </a:t>
            </a:r>
            <a:fld id="{A7BCB8C6-FFD7-4BDB-8BA8-95E083EFC2CF}" type="slidenum">
              <a:rPr lang="en-US" altLang="en-US" smtClean="0"/>
              <a:pPr>
                <a:defRPr/>
              </a:pPr>
              <a:t>5</a:t>
            </a:fld>
            <a:endParaRPr lang="en-US" altLang="en-US"/>
          </a:p>
        </p:txBody>
      </p:sp>
      <p:sp>
        <p:nvSpPr>
          <p:cNvPr id="38915" name="SectionName"/>
          <p:cNvSpPr>
            <a:spLocks noGrp="1" noChangeArrowheads="1"/>
          </p:cNvSpPr>
          <p:nvPr>
            <p:ph type="hdr" sz="quarter"/>
          </p:nvPr>
        </p:nvSpPr>
        <p:spPr/>
        <p:txBody>
          <a:bodyPr/>
          <a:lstStyle/>
          <a:p>
            <a:pPr>
              <a:defRPr/>
            </a:pPr>
            <a:r>
              <a:rPr lang="en-US" altLang="en-US"/>
              <a:t>	</a:t>
            </a:r>
            <a:endParaRPr lang="en-US"/>
          </a:p>
        </p:txBody>
      </p:sp>
      <p:sp>
        <p:nvSpPr>
          <p:cNvPr id="38916" name="Rectangle 2"/>
          <p:cNvSpPr>
            <a:spLocks noGrp="1" noRot="1" noChangeAspect="1" noChangeArrowheads="1" noTextEdit="1"/>
          </p:cNvSpPr>
          <p:nvPr>
            <p:ph type="sldImg"/>
          </p:nvPr>
        </p:nvSpPr>
        <p:spPr>
          <a:ln/>
        </p:spPr>
      </p:sp>
      <p:sp>
        <p:nvSpPr>
          <p:cNvPr id="389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 text in the boxes for each charge describes the processing performed by BillingCenter when a billing instruction is received.</a:t>
            </a:r>
          </a:p>
          <a:p>
            <a:pPr eaLnBrk="1" hangingPunct="1"/>
            <a:r>
              <a:rPr lang="en-US"/>
              <a:t>Pro-rata charges (that is, those charges that are split into multiple invoice items) are the primary reason for configuring charge invoicing. One-time charges (that is, those charges that are invoiced as a single item) are easily assigned to an invoice.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pyright"/>
          <p:cNvSpPr>
            <a:spLocks noGrp="1" noChangeArrowheads="1"/>
          </p:cNvSpPr>
          <p:nvPr>
            <p:ph type="sldNum" sz="quarter" idx="5"/>
          </p:nvPr>
        </p:nvSpPr>
        <p:spPr/>
        <p:txBody>
          <a:bodyPr/>
          <a:lstStyle/>
          <a:p>
            <a:pPr>
              <a:defRPr/>
            </a:pPr>
            <a:r>
              <a:rPr lang="en-US" altLang="en-US"/>
              <a:t>	Configuring Charge Invoicing Plugins  - </a:t>
            </a:r>
            <a:fld id="{139122A8-0A1A-4C66-8477-9F5FAC4490A9}" type="slidenum">
              <a:rPr lang="en-US" altLang="en-US" smtClean="0"/>
              <a:pPr>
                <a:defRPr/>
              </a:pPr>
              <a:t>6</a:t>
            </a:fld>
            <a:endParaRPr lang="en-US" altLang="en-US"/>
          </a:p>
        </p:txBody>
      </p:sp>
      <p:sp>
        <p:nvSpPr>
          <p:cNvPr id="39939" name="SectionName"/>
          <p:cNvSpPr>
            <a:spLocks noGrp="1" noChangeArrowheads="1"/>
          </p:cNvSpPr>
          <p:nvPr>
            <p:ph type="hdr" sz="quarter"/>
          </p:nvPr>
        </p:nvSpPr>
        <p:spPr/>
        <p:txBody>
          <a:bodyPr/>
          <a:lstStyle/>
          <a:p>
            <a:pPr>
              <a:defRPr/>
            </a:pPr>
            <a:r>
              <a:rPr lang="en-US" altLang="en-US"/>
              <a:t>	</a:t>
            </a:r>
            <a:endParaRPr lang="en-US"/>
          </a:p>
        </p:txBody>
      </p:sp>
      <p:sp>
        <p:nvSpPr>
          <p:cNvPr id="39940" name="Rectangle 2"/>
          <p:cNvSpPr>
            <a:spLocks noGrp="1" noRot="1" noChangeAspect="1" noChangeArrowheads="1" noTextEdit="1"/>
          </p:cNvSpPr>
          <p:nvPr>
            <p:ph type="sldImg"/>
          </p:nvPr>
        </p:nvSpPr>
        <p:spPr>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 red box surrounds the charge invoicing steps that take place for each new charge. The plugin points represent places where you can modify (or completely replace) the output of each step. The PaymentPlan and ChargeInitializer plugins provide override methods for this purpose.</a:t>
            </a:r>
          </a:p>
          <a:p>
            <a:pPr eaLnBrk="1" hangingPunct="1"/>
            <a:r>
              <a:rPr lang="en-US"/>
              <a:t>The BillingInstruction plugin provides hooks for configuring logic related to billing instructions. BillingInstruction.gs is not within the scope of this lesson.</a:t>
            </a:r>
          </a:p>
          <a:p>
            <a:pPr eaLnBrk="1" hangingPunct="1"/>
            <a:r>
              <a:rPr lang="en-US"/>
              <a:t>The flowchart shows a new policy billing instruction as the input. Until the last step, the charge handling code is working with invoice item entries (that is, planned invoice items), which are converted into invoice items in the last step. The ChargeInitializer plugin is used to configure invoice item entries before they become actual invoice items.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pyright"/>
          <p:cNvSpPr>
            <a:spLocks noGrp="1" noChangeArrowheads="1"/>
          </p:cNvSpPr>
          <p:nvPr>
            <p:ph type="sldNum" sz="quarter" idx="5"/>
          </p:nvPr>
        </p:nvSpPr>
        <p:spPr/>
        <p:txBody>
          <a:bodyPr/>
          <a:lstStyle/>
          <a:p>
            <a:pPr>
              <a:defRPr/>
            </a:pPr>
            <a:r>
              <a:rPr lang="en-US" altLang="en-US"/>
              <a:t>	Configuring Charge Invoicing Plugins  - </a:t>
            </a:r>
            <a:fld id="{02144E21-C890-469C-A060-350D058A052F}" type="slidenum">
              <a:rPr lang="en-US" altLang="en-US" smtClean="0"/>
              <a:pPr>
                <a:defRPr/>
              </a:pPr>
              <a:t>7</a:t>
            </a:fld>
            <a:endParaRPr lang="en-US" altLang="en-US"/>
          </a:p>
        </p:txBody>
      </p:sp>
      <p:sp>
        <p:nvSpPr>
          <p:cNvPr id="40963" name="SectionName"/>
          <p:cNvSpPr>
            <a:spLocks noGrp="1" noChangeArrowheads="1"/>
          </p:cNvSpPr>
          <p:nvPr>
            <p:ph type="hdr" sz="quarter"/>
          </p:nvPr>
        </p:nvSpPr>
        <p:spPr/>
        <p:txBody>
          <a:bodyPr/>
          <a:lstStyle/>
          <a:p>
            <a:pPr>
              <a:defRPr/>
            </a:pPr>
            <a:r>
              <a:rPr lang="en-US" altLang="en-US"/>
              <a:t>	</a:t>
            </a:r>
            <a:endParaRPr lang="en-US"/>
          </a:p>
        </p:txBody>
      </p:sp>
      <p:sp>
        <p:nvSpPr>
          <p:cNvPr id="40965" name="SectionName"/>
          <p:cNvSpPr txBox="1">
            <a:spLocks noGrp="1" noChangeArrowheads="1"/>
          </p:cNvSpPr>
          <p:nvPr/>
        </p:nvSpPr>
        <p:spPr bwMode="auto">
          <a:xfrm>
            <a:off x="692150" y="320675"/>
            <a:ext cx="54800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942975" eaLnBrk="0" hangingPunct="0">
              <a:tabLst>
                <a:tab pos="5591175" algn="r"/>
              </a:tabLst>
              <a:defRPr sz="2000" b="1">
                <a:solidFill>
                  <a:srgbClr val="FF0000"/>
                </a:solidFill>
                <a:latin typeface="Arial" charset="0"/>
                <a:cs typeface="Arial" charset="0"/>
              </a:defRPr>
            </a:lvl1pPr>
            <a:lvl2pPr marL="742950" indent="-285750" defTabSz="942975" eaLnBrk="0" hangingPunct="0">
              <a:tabLst>
                <a:tab pos="5591175" algn="r"/>
              </a:tabLst>
              <a:defRPr sz="2000" b="1">
                <a:solidFill>
                  <a:srgbClr val="FF0000"/>
                </a:solidFill>
                <a:latin typeface="Arial" charset="0"/>
                <a:cs typeface="Arial" charset="0"/>
              </a:defRPr>
            </a:lvl2pPr>
            <a:lvl3pPr marL="1143000" indent="-228600" defTabSz="942975" eaLnBrk="0" hangingPunct="0">
              <a:tabLst>
                <a:tab pos="5591175" algn="r"/>
              </a:tabLst>
              <a:defRPr sz="2000" b="1">
                <a:solidFill>
                  <a:srgbClr val="FF0000"/>
                </a:solidFill>
                <a:latin typeface="Arial" charset="0"/>
                <a:cs typeface="Arial" charset="0"/>
              </a:defRPr>
            </a:lvl3pPr>
            <a:lvl4pPr marL="1600200" indent="-228600" defTabSz="942975" eaLnBrk="0" hangingPunct="0">
              <a:tabLst>
                <a:tab pos="5591175" algn="r"/>
              </a:tabLst>
              <a:defRPr sz="2000" b="1">
                <a:solidFill>
                  <a:srgbClr val="FF0000"/>
                </a:solidFill>
                <a:latin typeface="Arial" charset="0"/>
                <a:cs typeface="Arial" charset="0"/>
              </a:defRPr>
            </a:lvl4pPr>
            <a:lvl5pPr marL="2057400" indent="-228600" defTabSz="942975" eaLnBrk="0" hangingPunct="0">
              <a:tabLst>
                <a:tab pos="5591175" algn="r"/>
              </a:tabLst>
              <a:defRPr sz="2000" b="1">
                <a:solidFill>
                  <a:srgbClr val="FF0000"/>
                </a:solidFill>
                <a:latin typeface="Arial" charset="0"/>
                <a:cs typeface="Arial" charset="0"/>
              </a:defRPr>
            </a:lvl5pPr>
            <a:lvl6pPr marL="2514600" indent="-228600" defTabSz="942975" eaLnBrk="0" fontAlgn="base" hangingPunct="0">
              <a:spcBef>
                <a:spcPct val="0"/>
              </a:spcBef>
              <a:spcAft>
                <a:spcPct val="0"/>
              </a:spcAft>
              <a:tabLst>
                <a:tab pos="5591175" algn="r"/>
              </a:tabLst>
              <a:defRPr sz="2000" b="1">
                <a:solidFill>
                  <a:srgbClr val="FF0000"/>
                </a:solidFill>
                <a:latin typeface="Arial" charset="0"/>
                <a:cs typeface="Arial" charset="0"/>
              </a:defRPr>
            </a:lvl6pPr>
            <a:lvl7pPr marL="2971800" indent="-228600" defTabSz="942975" eaLnBrk="0" fontAlgn="base" hangingPunct="0">
              <a:spcBef>
                <a:spcPct val="0"/>
              </a:spcBef>
              <a:spcAft>
                <a:spcPct val="0"/>
              </a:spcAft>
              <a:tabLst>
                <a:tab pos="5591175" algn="r"/>
              </a:tabLst>
              <a:defRPr sz="2000" b="1">
                <a:solidFill>
                  <a:srgbClr val="FF0000"/>
                </a:solidFill>
                <a:latin typeface="Arial" charset="0"/>
                <a:cs typeface="Arial" charset="0"/>
              </a:defRPr>
            </a:lvl7pPr>
            <a:lvl8pPr marL="3429000" indent="-228600" defTabSz="942975" eaLnBrk="0" fontAlgn="base" hangingPunct="0">
              <a:spcBef>
                <a:spcPct val="0"/>
              </a:spcBef>
              <a:spcAft>
                <a:spcPct val="0"/>
              </a:spcAft>
              <a:tabLst>
                <a:tab pos="5591175" algn="r"/>
              </a:tabLst>
              <a:defRPr sz="2000" b="1">
                <a:solidFill>
                  <a:srgbClr val="FF0000"/>
                </a:solidFill>
                <a:latin typeface="Arial" charset="0"/>
                <a:cs typeface="Arial" charset="0"/>
              </a:defRPr>
            </a:lvl8pPr>
            <a:lvl9pPr marL="3886200" indent="-228600" defTabSz="942975" eaLnBrk="0" fontAlgn="base" hangingPunct="0">
              <a:spcBef>
                <a:spcPct val="0"/>
              </a:spcBef>
              <a:spcAft>
                <a:spcPct val="0"/>
              </a:spcAft>
              <a:tabLst>
                <a:tab pos="5591175" algn="r"/>
              </a:tabLst>
              <a:defRPr sz="2000" b="1">
                <a:solidFill>
                  <a:srgbClr val="FF0000"/>
                </a:solidFill>
                <a:latin typeface="Arial" charset="0"/>
                <a:cs typeface="Arial" charset="0"/>
              </a:defRPr>
            </a:lvl9pPr>
          </a:lstStyle>
          <a:p>
            <a:pPr>
              <a:lnSpc>
                <a:spcPts val="1875"/>
              </a:lnSpc>
              <a:spcBef>
                <a:spcPts val="625"/>
              </a:spcBef>
              <a:buFont typeface="Wingdings" pitchFamily="2" charset="2"/>
              <a:buNone/>
            </a:pPr>
            <a:r>
              <a:rPr lang="en-US" altLang="en-US" sz="1200" b="0">
                <a:solidFill>
                  <a:schemeClr val="tx1"/>
                </a:solidFill>
              </a:rPr>
              <a:t>	</a:t>
            </a:r>
            <a:endParaRPr lang="en-US" sz="1200" b="0">
              <a:solidFill>
                <a:schemeClr val="tx1"/>
              </a:solidFill>
            </a:endParaRPr>
          </a:p>
        </p:txBody>
      </p:sp>
      <p:sp>
        <p:nvSpPr>
          <p:cNvPr id="40966" name="Rectangle 2"/>
          <p:cNvSpPr>
            <a:spLocks noGrp="1" noRot="1" noChangeAspect="1" noChangeArrowheads="1" noTextEdit="1"/>
          </p:cNvSpPr>
          <p:nvPr>
            <p:ph type="sldImg"/>
          </p:nvPr>
        </p:nvSpPr>
        <p:spPr>
          <a:ln/>
        </p:spPr>
      </p:sp>
      <p:sp>
        <p:nvSpPr>
          <p:cNvPr id="409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pyright"/>
          <p:cNvSpPr>
            <a:spLocks noGrp="1" noChangeArrowheads="1"/>
          </p:cNvSpPr>
          <p:nvPr>
            <p:ph type="sldNum" sz="quarter" idx="5"/>
          </p:nvPr>
        </p:nvSpPr>
        <p:spPr/>
        <p:txBody>
          <a:bodyPr/>
          <a:lstStyle/>
          <a:p>
            <a:pPr>
              <a:defRPr/>
            </a:pPr>
            <a:r>
              <a:rPr lang="en-US" altLang="en-US"/>
              <a:t>	Configuring Charge Invoicing Plugins  - </a:t>
            </a:r>
            <a:fld id="{47EA57F7-61D9-466C-A49B-74BC3A8D8575}" type="slidenum">
              <a:rPr lang="en-US" altLang="en-US" smtClean="0"/>
              <a:pPr>
                <a:defRPr/>
              </a:pPr>
              <a:t>8</a:t>
            </a:fld>
            <a:endParaRPr lang="en-US" altLang="en-US"/>
          </a:p>
        </p:txBody>
      </p:sp>
      <p:sp>
        <p:nvSpPr>
          <p:cNvPr id="41987" name="SectionName"/>
          <p:cNvSpPr>
            <a:spLocks noGrp="1" noChangeArrowheads="1"/>
          </p:cNvSpPr>
          <p:nvPr>
            <p:ph type="hdr" sz="quarter"/>
          </p:nvPr>
        </p:nvSpPr>
        <p:spPr/>
        <p:txBody>
          <a:bodyPr/>
          <a:lstStyle/>
          <a:p>
            <a:pPr>
              <a:defRPr/>
            </a:pPr>
            <a:r>
              <a:rPr lang="en-US" altLang="en-US"/>
              <a:t>	</a:t>
            </a:r>
            <a:endParaRPr lang="en-US"/>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An invoice stream is a mechanism for grouping invoices so that the invoices are billed at regular intervals, are paid by the same payment method (such as credit card or ACH/EFT), and (typically) have the same payer. The use of invoice streams allows for a clean separation between the various date sequences. </a:t>
            </a:r>
          </a:p>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err="1"/>
              <a:t>BillingCenter</a:t>
            </a:r>
            <a:r>
              <a:rPr lang="en-US" dirty="0"/>
              <a:t> supports both account-level and policy-level billing for direct bill and list bill invoicing. When placing invoice items on invoices, </a:t>
            </a:r>
            <a:r>
              <a:rPr lang="en-US" dirty="0" err="1"/>
              <a:t>BillingCenter</a:t>
            </a:r>
            <a:r>
              <a:rPr lang="en-US" dirty="0"/>
              <a:t> first determines which invoice stream to use. This decision is based on information contained in the payment plan associated with the policy period. It also depends on whether the account uses account-level or policy-level billing. </a:t>
            </a:r>
          </a:p>
          <a:p>
            <a:pPr eaLnBrk="1" hangingPunct="1"/>
            <a:endParaRPr lang="en-US" dirty="0"/>
          </a:p>
          <a:p>
            <a:pPr lvl="1" eaLnBrk="1" hangingPunct="1"/>
            <a:r>
              <a:rPr lang="en-US" b="1" dirty="0"/>
              <a:t>Account-level billing </a:t>
            </a:r>
            <a:r>
              <a:rPr lang="en-US" dirty="0"/>
              <a:t>means that </a:t>
            </a:r>
            <a:r>
              <a:rPr lang="en-US" dirty="0" err="1"/>
              <a:t>BillingCenter</a:t>
            </a:r>
            <a:r>
              <a:rPr lang="en-US" dirty="0"/>
              <a:t> combines charges for policies that have the same account payer. Assuming the same periodicity for the policies (such as monthly or twice a month), only one invoice stream is used for the account’s policies. So the account receives a single invoice for multiple policies and pays for the policies using the same payment instrument such as a credit card. </a:t>
            </a:r>
          </a:p>
          <a:p>
            <a:pPr lvl="1" eaLnBrk="1" hangingPunct="1"/>
            <a:endParaRPr lang="en-US" dirty="0"/>
          </a:p>
          <a:p>
            <a:pPr lvl="1" eaLnBrk="1" hangingPunct="1"/>
            <a:r>
              <a:rPr lang="en-US" b="1" dirty="0"/>
              <a:t>Policy-level billing  </a:t>
            </a:r>
            <a:r>
              <a:rPr lang="en-US" dirty="0"/>
              <a:t>means that each policy has its own set of invoices that are contained within a dedicated invoice stream. From the UI, you can customize each stream to have different bill and due dates, a different paying account, and a different payment instrument.</a:t>
            </a:r>
          </a:p>
          <a:p>
            <a:pPr eaLnBrk="1" hangingPunct="1"/>
            <a:r>
              <a:rPr lang="en-US" dirty="0"/>
              <a:t>Invoice streams make it easy to implement both billing levels without any configuration needed.</a:t>
            </a:r>
          </a:p>
          <a:p>
            <a:pPr eaLnBrk="1" hangingPunct="1"/>
            <a:endParaRPr lang="en-US" dirty="0"/>
          </a:p>
          <a:p>
            <a:pPr eaLnBrk="1" hangingPunct="1"/>
            <a:r>
              <a:rPr lang="en-US" dirty="0"/>
              <a:t>When a held invoice item is carried over to the next invoice, only the next invoice in the same stream is considered. </a:t>
            </a:r>
          </a:p>
          <a:p>
            <a:pPr eaLnBrk="1" hangingPunct="1"/>
            <a:endParaRPr lang="en-US" dirty="0"/>
          </a:p>
          <a:p>
            <a:endParaRPr lang="en-US" dirty="0"/>
          </a:p>
        </p:txBody>
      </p:sp>
      <p:sp>
        <p:nvSpPr>
          <p:cNvPr id="56324" name="Slide Number Placeholder 3"/>
          <p:cNvSpPr>
            <a:spLocks noGrp="1"/>
          </p:cNvSpPr>
          <p:nvPr>
            <p:ph type="sldNum" sz="quarter" idx="5"/>
          </p:nvPr>
        </p:nvSpPr>
        <p:spPr/>
        <p:txBody>
          <a:bodyPr/>
          <a:lstStyle/>
          <a:p>
            <a:pPr>
              <a:defRPr/>
            </a:pPr>
            <a:r>
              <a:rPr lang="en-US" altLang="en-US"/>
              <a:t>	 Configuring Charge Invoicing Plugins  - </a:t>
            </a:r>
            <a:fld id="{E6329D70-FF8E-47EF-81A2-E8A7F5D22C64}" type="slidenum">
              <a:rPr lang="en-US" altLang="en-US" smtClean="0"/>
              <a:pPr>
                <a:defRPr/>
              </a:pPr>
              <a:t>9</a:t>
            </a:fld>
            <a:endParaRPr lang="en-US" altLang="en-US"/>
          </a:p>
        </p:txBody>
      </p:sp>
      <p:sp>
        <p:nvSpPr>
          <p:cNvPr id="56325" name="Header Placeholder 4"/>
          <p:cNvSpPr>
            <a:spLocks noGrp="1"/>
          </p:cNvSpPr>
          <p:nvPr>
            <p:ph type="hdr" sz="quarter"/>
          </p:nvPr>
        </p:nvSpPr>
        <p:spPr/>
        <p:txBody>
          <a:bodyPr/>
          <a:lstStyle/>
          <a:p>
            <a:pPr>
              <a:defRPr/>
            </a:pPr>
            <a:r>
              <a:rPr lang="en-US" altLang="en-US"/>
              <a:t>	</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pyright"/>
          <p:cNvSpPr>
            <a:spLocks noGrp="1" noChangeArrowheads="1"/>
          </p:cNvSpPr>
          <p:nvPr>
            <p:ph type="sldNum" sz="quarter" idx="5"/>
          </p:nvPr>
        </p:nvSpPr>
        <p:spPr/>
        <p:txBody>
          <a:bodyPr/>
          <a:lstStyle/>
          <a:p>
            <a:pPr>
              <a:defRPr/>
            </a:pPr>
            <a:r>
              <a:rPr lang="en-US" altLang="en-US"/>
              <a:t>	Configuring Charge Invoicing Plugins  - </a:t>
            </a:r>
            <a:fld id="{00146756-ECEE-4CD3-B170-C2CA8A4FE1D9}" type="slidenum">
              <a:rPr lang="en-US" altLang="en-US" smtClean="0"/>
              <a:pPr>
                <a:defRPr/>
              </a:pPr>
              <a:t>10</a:t>
            </a:fld>
            <a:endParaRPr lang="en-US" altLang="en-US"/>
          </a:p>
        </p:txBody>
      </p:sp>
      <p:sp>
        <p:nvSpPr>
          <p:cNvPr id="43011" name="SectionName"/>
          <p:cNvSpPr>
            <a:spLocks noGrp="1" noChangeArrowheads="1"/>
          </p:cNvSpPr>
          <p:nvPr>
            <p:ph type="hdr" sz="quarter"/>
          </p:nvPr>
        </p:nvSpPr>
        <p:spPr/>
        <p:txBody>
          <a:bodyPr/>
          <a:lstStyle/>
          <a:p>
            <a:pPr>
              <a:defRPr/>
            </a:pPr>
            <a:r>
              <a:rPr lang="en-US" altLang="en-US"/>
              <a:t>	</a:t>
            </a:r>
            <a:endParaRPr lang="en-US"/>
          </a:p>
        </p:txBody>
      </p:sp>
      <p:sp>
        <p:nvSpPr>
          <p:cNvPr id="44036" name="Rectangle 2"/>
          <p:cNvSpPr>
            <a:spLocks noGrp="1" noRot="1" noChangeAspect="1" noChangeArrowheads="1" noTextEdit="1"/>
          </p:cNvSpPr>
          <p:nvPr>
            <p:ph type="sldImg"/>
          </p:nvPr>
        </p:nvSpPr>
        <p:spPr>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 account contains all invoice streams that are used for the account that is the payer. Accounts using account-level billing have up to four invoice streams – a monthly stream, a weekly stream, a twice-a-month stream, and an every-other-week stream.  This provides appropriate streams for all of the account’s charges, regardless of the payment intervals of their payment plans. Accounts using policy-level billing  have a separate invoice stream for each policy. You can create custom invoice streams in the UI or through configuration. Through configuration, you can create custom periodicities and invoice streams that support your custom periodicities. </a:t>
            </a:r>
          </a:p>
          <a:p>
            <a:pPr eaLnBrk="1" hangingPunct="1"/>
            <a:r>
              <a:rPr lang="en-US"/>
              <a:t>BillingCenter creates invoice streams "lazily"—that is, each stream is created only when there is a charge to be invoiced in that stream. Every invoice must be within a stream—an invoice cannot be associated directly with an account. </a:t>
            </a:r>
          </a:p>
          <a:p>
            <a:pPr eaLnBrk="1" hangingPunct="1"/>
            <a:r>
              <a:rPr lang="en-US"/>
              <a:t>Each invoice stream has a base interval (weekly, every other week, monthly, and twice monthly). Notice that any interval that is a multiple of "Monthly" uses the monthly stream. The monthly stream is also used for all account-level charges. </a:t>
            </a:r>
          </a:p>
          <a:p>
            <a:pPr eaLnBrk="1" hangingPunct="1"/>
            <a:r>
              <a:rPr lang="en-US"/>
              <a:t>"Every Other Week" and "Twice per Month" require different invoice streams because there is a requirement to synchronize the dates with a carrier’s payroll. "Twice per month"  requires two dates (such as 15 and 31) for establishing invoice dates whereas "every other week" has simply a day of week such as Friday. </a:t>
            </a:r>
          </a:p>
          <a:p>
            <a:pPr eaLnBrk="1" hangingPunct="1"/>
            <a:r>
              <a:rPr lang="en-US"/>
              <a:t>Note: "31" is used to indicate the last day of the month. This date is automatically adjusted for the number of days in the month. In the case of February, "31" can mean 28 Feb or 29 Feb depending on the year.</a:t>
            </a:r>
          </a:p>
          <a:p>
            <a:pPr eaLnBrk="1" hangingPunct="1"/>
            <a:endParaRPr lang="en-US"/>
          </a:p>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a:t>Click to edit Master text styles</a:t>
            </a:r>
          </a:p>
        </p:txBody>
      </p:sp>
    </p:spTree>
    <p:extLst>
      <p:ext uri="{BB962C8B-B14F-4D97-AF65-F5344CB8AC3E}">
        <p14:creationId xmlns:p14="http://schemas.microsoft.com/office/powerpoint/2010/main" val="328433921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a:t>Click to edit Master title style</a:t>
            </a:r>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6689704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a:t>Click to edit Master title style</a:t>
            </a:r>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3939023766"/>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914915166"/>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over Slid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355E128-3976-D54B-8CB4-188AFAC60306}"/>
              </a:ext>
            </a:extLst>
          </p:cNvPr>
          <p:cNvSpPr>
            <a:spLocks noGrp="1"/>
          </p:cNvSpPr>
          <p:nvPr>
            <p:ph type="ctrTitle" hasCustomPrompt="1"/>
          </p:nvPr>
        </p:nvSpPr>
        <p:spPr bwMode="white">
          <a:xfrm>
            <a:off x="414164" y="2451021"/>
            <a:ext cx="8348837" cy="1107996"/>
          </a:xfrm>
        </p:spPr>
        <p:txBody>
          <a:bodyPr wrap="square" anchor="b"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br>
              <a:rPr lang="en-US" dirty="0"/>
            </a:br>
            <a:r>
              <a:rPr lang="en-US" dirty="0"/>
              <a:t>Title Goes Here</a:t>
            </a:r>
          </a:p>
        </p:txBody>
      </p:sp>
      <p:cxnSp>
        <p:nvCxnSpPr>
          <p:cNvPr id="17" name="Straight Connector 16">
            <a:extLst>
              <a:ext uri="{FF2B5EF4-FFF2-40B4-BE49-F238E27FC236}">
                <a16:creationId xmlns:a16="http://schemas.microsoft.com/office/drawing/2014/main" id="{0B09602A-3D3C-C044-8D3B-591771500E32}"/>
              </a:ext>
            </a:extLst>
          </p:cNvPr>
          <p:cNvCxnSpPr>
            <a:cxnSpLocks/>
          </p:cNvCxnSpPr>
          <p:nvPr/>
        </p:nvCxnSpPr>
        <p:spPr bwMode="white">
          <a:xfrm flipH="1">
            <a:off x="392897" y="4487651"/>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id="{7EFC0216-CC29-8049-971C-0588BD188ED6}"/>
              </a:ext>
            </a:extLst>
          </p:cNvPr>
          <p:cNvSpPr>
            <a:spLocks noGrp="1"/>
          </p:cNvSpPr>
          <p:nvPr>
            <p:ph type="body" sz="quarter" idx="12" hasCustomPrompt="1"/>
          </p:nvPr>
        </p:nvSpPr>
        <p:spPr>
          <a:xfrm>
            <a:off x="414163" y="3640417"/>
            <a:ext cx="8327698" cy="541969"/>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id="{BB16F16B-768F-984C-A591-9BB9760A963B}"/>
              </a:ext>
            </a:extLst>
          </p:cNvPr>
          <p:cNvSpPr>
            <a:spLocks noGrp="1"/>
          </p:cNvSpPr>
          <p:nvPr>
            <p:ph type="body" sz="quarter" idx="13" hasCustomPrompt="1"/>
          </p:nvPr>
        </p:nvSpPr>
        <p:spPr>
          <a:xfrm>
            <a:off x="414164" y="4646992"/>
            <a:ext cx="8324523" cy="338667"/>
          </a:xfrm>
        </p:spPr>
        <p:txBody>
          <a:bodyPr anchor="ctr" anchorCtr="0">
            <a:normAutofit/>
          </a:bodyPr>
          <a:lstStyle>
            <a:lvl1pPr>
              <a:defRPr sz="1600">
                <a:solidFill>
                  <a:schemeClr val="accent4"/>
                </a:solidFill>
              </a:defRPr>
            </a:lvl1pPr>
          </a:lstStyle>
          <a:p>
            <a:r>
              <a:rPr lang="en-US" dirty="0"/>
              <a:t>Speaker title and/or date</a:t>
            </a:r>
          </a:p>
        </p:txBody>
      </p:sp>
      <p:pic>
        <p:nvPicPr>
          <p:cNvPr id="20" name="Picture 19">
            <a:extLst>
              <a:ext uri="{FF2B5EF4-FFF2-40B4-BE49-F238E27FC236}">
                <a16:creationId xmlns:a16="http://schemas.microsoft.com/office/drawing/2014/main" id="{41D0A58E-F413-134E-B7FA-239403A9526F}"/>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444120" y="510502"/>
            <a:ext cx="2624563" cy="744557"/>
          </a:xfrm>
          <a:prstGeom prst="rect">
            <a:avLst/>
          </a:prstGeom>
        </p:spPr>
      </p:pic>
      <p:sp>
        <p:nvSpPr>
          <p:cNvPr id="8" name="Footer Placeholder 8">
            <a:extLst>
              <a:ext uri="{FF2B5EF4-FFF2-40B4-BE49-F238E27FC236}">
                <a16:creationId xmlns:a16="http://schemas.microsoft.com/office/drawing/2014/main" id="{81672A8D-4DB7-8348-A169-64D8EC326CDA}"/>
              </a:ext>
            </a:extLst>
          </p:cNvPr>
          <p:cNvSpPr>
            <a:spLocks noGrp="1"/>
          </p:cNvSpPr>
          <p:nvPr>
            <p:ph type="ftr" sz="quarter" idx="3"/>
          </p:nvPr>
        </p:nvSpPr>
        <p:spPr>
          <a:xfrm>
            <a:off x="381000" y="6260549"/>
            <a:ext cx="4572000" cy="249655"/>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1535036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_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861"/>
            <a:ext cx="9144000" cy="6861724"/>
          </a:xfrm>
          <a:prstGeom prst="rect">
            <a:avLst/>
          </a:prstGeom>
        </p:spPr>
      </p:pic>
      <p:sp>
        <p:nvSpPr>
          <p:cNvPr id="29" name="Rectangle 28">
            <a:extLst>
              <a:ext uri="{FF2B5EF4-FFF2-40B4-BE49-F238E27FC236}">
                <a16:creationId xmlns:a16="http://schemas.microsoft.com/office/drawing/2014/main" id="{C96E9237-80A4-8D4D-AF8F-78866C6D2C05}"/>
              </a:ext>
            </a:extLst>
          </p:cNvPr>
          <p:cNvSpPr/>
          <p:nvPr/>
        </p:nvSpPr>
        <p:spPr>
          <a:xfrm>
            <a:off x="0" y="1863"/>
            <a:ext cx="9144000" cy="68580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444120" y="510502"/>
            <a:ext cx="2624563" cy="744557"/>
          </a:xfrm>
          <a:prstGeom prst="rect">
            <a:avLst/>
          </a:prstGeom>
        </p:spPr>
      </p:pic>
      <p:sp>
        <p:nvSpPr>
          <p:cNvPr id="10" name="Title 1">
            <a:extLst>
              <a:ext uri="{FF2B5EF4-FFF2-40B4-BE49-F238E27FC236}">
                <a16:creationId xmlns:a16="http://schemas.microsoft.com/office/drawing/2014/main" id="{62C1B911-F437-1644-81AF-E4F0D63347D5}"/>
              </a:ext>
            </a:extLst>
          </p:cNvPr>
          <p:cNvSpPr>
            <a:spLocks noGrp="1"/>
          </p:cNvSpPr>
          <p:nvPr>
            <p:ph type="ctrTitle" hasCustomPrompt="1"/>
          </p:nvPr>
        </p:nvSpPr>
        <p:spPr bwMode="white">
          <a:xfrm>
            <a:off x="414164" y="2451021"/>
            <a:ext cx="8348837" cy="1107996"/>
          </a:xfrm>
        </p:spPr>
        <p:txBody>
          <a:bodyPr wrap="square" anchor="b"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br>
              <a:rPr lang="en-US" dirty="0"/>
            </a:br>
            <a:r>
              <a:rPr lang="en-US" dirty="0"/>
              <a:t>Title Goes Here</a:t>
            </a:r>
          </a:p>
        </p:txBody>
      </p:sp>
      <p:cxnSp>
        <p:nvCxnSpPr>
          <p:cNvPr id="12" name="Straight Connector 11">
            <a:extLst>
              <a:ext uri="{FF2B5EF4-FFF2-40B4-BE49-F238E27FC236}">
                <a16:creationId xmlns:a16="http://schemas.microsoft.com/office/drawing/2014/main" id="{36779121-E465-634B-B2F7-19C558723B11}"/>
              </a:ext>
            </a:extLst>
          </p:cNvPr>
          <p:cNvCxnSpPr>
            <a:cxnSpLocks/>
          </p:cNvCxnSpPr>
          <p:nvPr/>
        </p:nvCxnSpPr>
        <p:spPr bwMode="white">
          <a:xfrm flipH="1">
            <a:off x="392897" y="4487651"/>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B6882BFA-92D1-754C-8A6B-468712FCC892}"/>
              </a:ext>
            </a:extLst>
          </p:cNvPr>
          <p:cNvSpPr>
            <a:spLocks noGrp="1"/>
          </p:cNvSpPr>
          <p:nvPr>
            <p:ph type="body" sz="quarter" idx="12" hasCustomPrompt="1"/>
          </p:nvPr>
        </p:nvSpPr>
        <p:spPr>
          <a:xfrm>
            <a:off x="414163" y="3640417"/>
            <a:ext cx="8327698" cy="541969"/>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E25F6749-10D1-E840-B58E-0BD71C6C4BD7}"/>
              </a:ext>
            </a:extLst>
          </p:cNvPr>
          <p:cNvSpPr>
            <a:spLocks noGrp="1"/>
          </p:cNvSpPr>
          <p:nvPr>
            <p:ph type="body" sz="quarter" idx="13" hasCustomPrompt="1"/>
          </p:nvPr>
        </p:nvSpPr>
        <p:spPr>
          <a:xfrm>
            <a:off x="414164" y="4646992"/>
            <a:ext cx="8324523" cy="338667"/>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9E90ED61-02F0-014B-ABEE-2397CF3B968C}"/>
              </a:ext>
            </a:extLst>
          </p:cNvPr>
          <p:cNvSpPr>
            <a:spLocks noGrp="1"/>
          </p:cNvSpPr>
          <p:nvPr>
            <p:ph type="ftr" sz="quarter" idx="3"/>
          </p:nvPr>
        </p:nvSpPr>
        <p:spPr>
          <a:xfrm>
            <a:off x="381000" y="6260549"/>
            <a:ext cx="4572000" cy="249655"/>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18352472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2_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id="{729CBCB3-DFC4-6A43-9125-F8D01C1DBC97}"/>
              </a:ext>
            </a:extLst>
          </p:cNvPr>
          <p:cNvPicPr>
            <a:picLocks noChangeAspect="1"/>
          </p:cNvPicPr>
          <p:nvPr/>
        </p:nvPicPr>
        <p:blipFill>
          <a:blip r:embed="rId2"/>
          <a:stretch>
            <a:fillRect/>
          </a:stretch>
        </p:blipFill>
        <p:spPr>
          <a:xfrm>
            <a:off x="131957" y="106135"/>
            <a:ext cx="3237409" cy="1562623"/>
          </a:xfrm>
          <a:prstGeom prst="rect">
            <a:avLst/>
          </a:prstGeom>
        </p:spPr>
      </p:pic>
      <p:sp>
        <p:nvSpPr>
          <p:cNvPr id="20" name="Picture Placeholder 3">
            <a:extLst>
              <a:ext uri="{FF2B5EF4-FFF2-40B4-BE49-F238E27FC236}">
                <a16:creationId xmlns:a16="http://schemas.microsoft.com/office/drawing/2014/main" id="{DF24104C-8FB7-894E-951E-C148D518F3FB}"/>
              </a:ext>
            </a:extLst>
          </p:cNvPr>
          <p:cNvSpPr>
            <a:spLocks noGrp="1"/>
          </p:cNvSpPr>
          <p:nvPr>
            <p:ph type="pic" sz="quarter" idx="14" hasCustomPrompt="1"/>
          </p:nvPr>
        </p:nvSpPr>
        <p:spPr>
          <a:xfrm>
            <a:off x="3514013" y="408954"/>
            <a:ext cx="2777457" cy="819151"/>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4" y="2543354"/>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p:nvCxnSpPr>
        <p:spPr bwMode="white">
          <a:xfrm flipH="1">
            <a:off x="392897" y="4116591"/>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3" y="3269357"/>
            <a:ext cx="8327698" cy="541969"/>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414164" y="4275932"/>
            <a:ext cx="8324523" cy="338667"/>
          </a:xfrm>
        </p:spPr>
        <p:txBody>
          <a:bodyPr anchor="ctr" anchorCtr="0">
            <a:normAutofit/>
          </a:bodyPr>
          <a:lstStyle>
            <a:lvl1pPr>
              <a:defRPr sz="1600">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6260549"/>
            <a:ext cx="4572000" cy="249655"/>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10718651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ue Speed Graphic Sing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404F555-4B35-F044-B7D0-D32F73D755D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6858000"/>
          </a:xfrm>
          <a:prstGeom prst="rect">
            <a:avLst/>
          </a:prstGeom>
        </p:spPr>
      </p:pic>
      <p:pic>
        <p:nvPicPr>
          <p:cNvPr id="21" name="Picture 20">
            <a:extLst>
              <a:ext uri="{FF2B5EF4-FFF2-40B4-BE49-F238E27FC236}">
                <a16:creationId xmlns:a16="http://schemas.microsoft.com/office/drawing/2014/main" id="{C6865CC2-EE1E-B44E-B46B-DD0F56CB7AB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20" y="510502"/>
            <a:ext cx="2624563" cy="744557"/>
          </a:xfrm>
          <a:prstGeom prst="rect">
            <a:avLst/>
          </a:prstGeom>
        </p:spPr>
      </p:pic>
      <p:sp>
        <p:nvSpPr>
          <p:cNvPr id="14" name="Title 1">
            <a:extLst>
              <a:ext uri="{FF2B5EF4-FFF2-40B4-BE49-F238E27FC236}">
                <a16:creationId xmlns:a16="http://schemas.microsoft.com/office/drawing/2014/main" id="{FE1258A4-09D8-664D-934C-0C07D252D404}"/>
              </a:ext>
            </a:extLst>
          </p:cNvPr>
          <p:cNvSpPr>
            <a:spLocks noGrp="1"/>
          </p:cNvSpPr>
          <p:nvPr>
            <p:ph type="ctrTitle" hasCustomPrompt="1"/>
          </p:nvPr>
        </p:nvSpPr>
        <p:spPr bwMode="white">
          <a:xfrm>
            <a:off x="414164" y="2543354"/>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FDA0D648-BD2B-5645-81FD-088044B6FFDC}"/>
              </a:ext>
            </a:extLst>
          </p:cNvPr>
          <p:cNvCxnSpPr>
            <a:cxnSpLocks/>
          </p:cNvCxnSpPr>
          <p:nvPr/>
        </p:nvCxnSpPr>
        <p:spPr bwMode="white">
          <a:xfrm flipH="1">
            <a:off x="392897" y="4116591"/>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FF9AFFB6-D22A-3C4E-9092-D2D3A372AC03}"/>
              </a:ext>
            </a:extLst>
          </p:cNvPr>
          <p:cNvSpPr>
            <a:spLocks noGrp="1"/>
          </p:cNvSpPr>
          <p:nvPr>
            <p:ph type="body" sz="quarter" idx="12" hasCustomPrompt="1"/>
          </p:nvPr>
        </p:nvSpPr>
        <p:spPr>
          <a:xfrm>
            <a:off x="414163" y="3269357"/>
            <a:ext cx="8327698" cy="541969"/>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23" name="Text Placeholder 20">
            <a:extLst>
              <a:ext uri="{FF2B5EF4-FFF2-40B4-BE49-F238E27FC236}">
                <a16:creationId xmlns:a16="http://schemas.microsoft.com/office/drawing/2014/main" id="{C7EEFB4D-8BD1-7A49-BC27-5F48B29E81C5}"/>
              </a:ext>
            </a:extLst>
          </p:cNvPr>
          <p:cNvSpPr>
            <a:spLocks noGrp="1"/>
          </p:cNvSpPr>
          <p:nvPr>
            <p:ph type="body" sz="quarter" idx="13" hasCustomPrompt="1"/>
          </p:nvPr>
        </p:nvSpPr>
        <p:spPr>
          <a:xfrm>
            <a:off x="414164" y="4275932"/>
            <a:ext cx="8324523" cy="338667"/>
          </a:xfrm>
        </p:spPr>
        <p:txBody>
          <a:bodyPr anchor="ctr" anchorCtr="0">
            <a:normAutofit/>
          </a:bodyPr>
          <a:lstStyle>
            <a:lvl1pPr>
              <a:defRPr sz="1600">
                <a:solidFill>
                  <a:schemeClr val="accent4"/>
                </a:solidFill>
              </a:defRPr>
            </a:lvl1pPr>
          </a:lstStyle>
          <a:p>
            <a:r>
              <a:rPr lang="en-US" dirty="0"/>
              <a:t>Speaker title and/or date</a:t>
            </a:r>
          </a:p>
        </p:txBody>
      </p:sp>
      <p:sp>
        <p:nvSpPr>
          <p:cNvPr id="24" name="Footer Placeholder 8">
            <a:extLst>
              <a:ext uri="{FF2B5EF4-FFF2-40B4-BE49-F238E27FC236}">
                <a16:creationId xmlns:a16="http://schemas.microsoft.com/office/drawing/2014/main" id="{C7676DE8-F28E-344A-8FEC-386AE8A49C64}"/>
              </a:ext>
            </a:extLst>
          </p:cNvPr>
          <p:cNvSpPr>
            <a:spLocks noGrp="1"/>
          </p:cNvSpPr>
          <p:nvPr>
            <p:ph type="ftr" sz="quarter" idx="3"/>
          </p:nvPr>
        </p:nvSpPr>
        <p:spPr>
          <a:xfrm>
            <a:off x="381000" y="6260549"/>
            <a:ext cx="4572000" cy="249655"/>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14178388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Blue Gradient Double Line Tit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355E128-3976-D54B-8CB4-188AFAC60306}"/>
              </a:ext>
            </a:extLst>
          </p:cNvPr>
          <p:cNvSpPr>
            <a:spLocks noGrp="1"/>
          </p:cNvSpPr>
          <p:nvPr>
            <p:ph type="ctrTitle" hasCustomPrompt="1"/>
          </p:nvPr>
        </p:nvSpPr>
        <p:spPr bwMode="white">
          <a:xfrm>
            <a:off x="414164" y="2266355"/>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7" name="Straight Connector 16">
            <a:extLst>
              <a:ext uri="{FF2B5EF4-FFF2-40B4-BE49-F238E27FC236}">
                <a16:creationId xmlns:a16="http://schemas.microsoft.com/office/drawing/2014/main" id="{0B09602A-3D3C-C044-8D3B-591771500E32}"/>
              </a:ext>
            </a:extLst>
          </p:cNvPr>
          <p:cNvCxnSpPr>
            <a:cxnSpLocks/>
          </p:cNvCxnSpPr>
          <p:nvPr/>
        </p:nvCxnSpPr>
        <p:spPr bwMode="white">
          <a:xfrm flipH="1">
            <a:off x="392897" y="4487651"/>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id="{7EFC0216-CC29-8049-971C-0588BD188ED6}"/>
              </a:ext>
            </a:extLst>
          </p:cNvPr>
          <p:cNvSpPr>
            <a:spLocks noGrp="1"/>
          </p:cNvSpPr>
          <p:nvPr>
            <p:ph type="body" sz="quarter" idx="12" hasCustomPrompt="1"/>
          </p:nvPr>
        </p:nvSpPr>
        <p:spPr>
          <a:xfrm>
            <a:off x="414163" y="3640417"/>
            <a:ext cx="8327698" cy="541969"/>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id="{BB16F16B-768F-984C-A591-9BB9760A963B}"/>
              </a:ext>
            </a:extLst>
          </p:cNvPr>
          <p:cNvSpPr>
            <a:spLocks noGrp="1"/>
          </p:cNvSpPr>
          <p:nvPr>
            <p:ph type="body" sz="quarter" idx="13" hasCustomPrompt="1"/>
          </p:nvPr>
        </p:nvSpPr>
        <p:spPr>
          <a:xfrm>
            <a:off x="414164" y="4646992"/>
            <a:ext cx="8324523" cy="338667"/>
          </a:xfrm>
        </p:spPr>
        <p:txBody>
          <a:bodyPr anchor="ctr" anchorCtr="0">
            <a:normAutofit/>
          </a:bodyPr>
          <a:lstStyle>
            <a:lvl1pPr>
              <a:defRPr sz="1600">
                <a:solidFill>
                  <a:schemeClr val="accent4"/>
                </a:solidFill>
              </a:defRPr>
            </a:lvl1pPr>
          </a:lstStyle>
          <a:p>
            <a:r>
              <a:rPr lang="en-US" dirty="0"/>
              <a:t>Speaker title and/or date</a:t>
            </a:r>
          </a:p>
        </p:txBody>
      </p:sp>
      <p:pic>
        <p:nvPicPr>
          <p:cNvPr id="20" name="Picture 19">
            <a:extLst>
              <a:ext uri="{FF2B5EF4-FFF2-40B4-BE49-F238E27FC236}">
                <a16:creationId xmlns:a16="http://schemas.microsoft.com/office/drawing/2014/main" id="{41D0A58E-F413-134E-B7FA-239403A952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44120" y="510502"/>
            <a:ext cx="2624563" cy="744557"/>
          </a:xfrm>
          <a:prstGeom prst="rect">
            <a:avLst/>
          </a:prstGeom>
        </p:spPr>
      </p:pic>
      <p:sp>
        <p:nvSpPr>
          <p:cNvPr id="8" name="Footer Placeholder 8">
            <a:extLst>
              <a:ext uri="{FF2B5EF4-FFF2-40B4-BE49-F238E27FC236}">
                <a16:creationId xmlns:a16="http://schemas.microsoft.com/office/drawing/2014/main" id="{81672A8D-4DB7-8348-A169-64D8EC326CDA}"/>
              </a:ext>
            </a:extLst>
          </p:cNvPr>
          <p:cNvSpPr>
            <a:spLocks noGrp="1"/>
          </p:cNvSpPr>
          <p:nvPr>
            <p:ph type="ftr" sz="quarter" idx="3"/>
          </p:nvPr>
        </p:nvSpPr>
        <p:spPr>
          <a:xfrm>
            <a:off x="381000" y="6260549"/>
            <a:ext cx="4572000" cy="249655"/>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4357976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861"/>
            <a:ext cx="9144000" cy="6861724"/>
          </a:xfrm>
          <a:prstGeom prst="rect">
            <a:avLst/>
          </a:prstGeom>
        </p:spPr>
      </p:pic>
      <p:sp>
        <p:nvSpPr>
          <p:cNvPr id="29" name="Rectangle 28">
            <a:extLst>
              <a:ext uri="{FF2B5EF4-FFF2-40B4-BE49-F238E27FC236}">
                <a16:creationId xmlns:a16="http://schemas.microsoft.com/office/drawing/2014/main" id="{C96E9237-80A4-8D4D-AF8F-78866C6D2C05}"/>
              </a:ext>
            </a:extLst>
          </p:cNvPr>
          <p:cNvSpPr/>
          <p:nvPr/>
        </p:nvSpPr>
        <p:spPr>
          <a:xfrm>
            <a:off x="0" y="0"/>
            <a:ext cx="9144000" cy="68580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20" y="510502"/>
            <a:ext cx="2624563" cy="744557"/>
          </a:xfrm>
          <a:prstGeom prst="rect">
            <a:avLst/>
          </a:prstGeom>
        </p:spPr>
      </p:pic>
      <p:sp>
        <p:nvSpPr>
          <p:cNvPr id="10" name="Title 1">
            <a:extLst>
              <a:ext uri="{FF2B5EF4-FFF2-40B4-BE49-F238E27FC236}">
                <a16:creationId xmlns:a16="http://schemas.microsoft.com/office/drawing/2014/main" id="{62C1B911-F437-1644-81AF-E4F0D63347D5}"/>
              </a:ext>
            </a:extLst>
          </p:cNvPr>
          <p:cNvSpPr>
            <a:spLocks noGrp="1"/>
          </p:cNvSpPr>
          <p:nvPr>
            <p:ph type="ctrTitle" hasCustomPrompt="1"/>
          </p:nvPr>
        </p:nvSpPr>
        <p:spPr bwMode="white">
          <a:xfrm>
            <a:off x="414164" y="2266355"/>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2" name="Straight Connector 11">
            <a:extLst>
              <a:ext uri="{FF2B5EF4-FFF2-40B4-BE49-F238E27FC236}">
                <a16:creationId xmlns:a16="http://schemas.microsoft.com/office/drawing/2014/main" id="{36779121-E465-634B-B2F7-19C558723B11}"/>
              </a:ext>
            </a:extLst>
          </p:cNvPr>
          <p:cNvCxnSpPr>
            <a:cxnSpLocks/>
          </p:cNvCxnSpPr>
          <p:nvPr/>
        </p:nvCxnSpPr>
        <p:spPr bwMode="white">
          <a:xfrm flipH="1">
            <a:off x="392897" y="4487651"/>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B6882BFA-92D1-754C-8A6B-468712FCC892}"/>
              </a:ext>
            </a:extLst>
          </p:cNvPr>
          <p:cNvSpPr>
            <a:spLocks noGrp="1"/>
          </p:cNvSpPr>
          <p:nvPr>
            <p:ph type="body" sz="quarter" idx="12" hasCustomPrompt="1"/>
          </p:nvPr>
        </p:nvSpPr>
        <p:spPr>
          <a:xfrm>
            <a:off x="414163" y="3640417"/>
            <a:ext cx="8327698" cy="541969"/>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E25F6749-10D1-E840-B58E-0BD71C6C4BD7}"/>
              </a:ext>
            </a:extLst>
          </p:cNvPr>
          <p:cNvSpPr>
            <a:spLocks noGrp="1"/>
          </p:cNvSpPr>
          <p:nvPr>
            <p:ph type="body" sz="quarter" idx="13" hasCustomPrompt="1"/>
          </p:nvPr>
        </p:nvSpPr>
        <p:spPr>
          <a:xfrm>
            <a:off x="414164" y="4646992"/>
            <a:ext cx="8324523" cy="338667"/>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9E90ED61-02F0-014B-ABEE-2397CF3B968C}"/>
              </a:ext>
            </a:extLst>
          </p:cNvPr>
          <p:cNvSpPr>
            <a:spLocks noGrp="1"/>
          </p:cNvSpPr>
          <p:nvPr>
            <p:ph type="ftr" sz="quarter" idx="3"/>
          </p:nvPr>
        </p:nvSpPr>
        <p:spPr>
          <a:xfrm>
            <a:off x="381000" y="6260549"/>
            <a:ext cx="4572000" cy="249655"/>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8105361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ue Speed Graphic Doub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380DC35-22AA-CB4D-B036-9AE68A672CD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6858000"/>
          </a:xfrm>
          <a:prstGeom prst="rect">
            <a:avLst/>
          </a:prstGeom>
        </p:spPr>
      </p:pic>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20" y="510502"/>
            <a:ext cx="2624563" cy="744557"/>
          </a:xfrm>
          <a:prstGeom prst="rect">
            <a:avLst/>
          </a:prstGeom>
        </p:spPr>
      </p:pic>
      <p:sp>
        <p:nvSpPr>
          <p:cNvPr id="9" name="Title 1">
            <a:extLst>
              <a:ext uri="{FF2B5EF4-FFF2-40B4-BE49-F238E27FC236}">
                <a16:creationId xmlns:a16="http://schemas.microsoft.com/office/drawing/2014/main" id="{1A8502E8-6D49-0148-8E79-74D110828003}"/>
              </a:ext>
            </a:extLst>
          </p:cNvPr>
          <p:cNvSpPr>
            <a:spLocks noGrp="1"/>
          </p:cNvSpPr>
          <p:nvPr>
            <p:ph type="ctrTitle" hasCustomPrompt="1"/>
          </p:nvPr>
        </p:nvSpPr>
        <p:spPr bwMode="white">
          <a:xfrm>
            <a:off x="414164" y="2266355"/>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1" name="Straight Connector 10">
            <a:extLst>
              <a:ext uri="{FF2B5EF4-FFF2-40B4-BE49-F238E27FC236}">
                <a16:creationId xmlns:a16="http://schemas.microsoft.com/office/drawing/2014/main" id="{CC3AB9D5-63D5-C845-9EE9-47323B47D8D3}"/>
              </a:ext>
            </a:extLst>
          </p:cNvPr>
          <p:cNvCxnSpPr>
            <a:cxnSpLocks/>
          </p:cNvCxnSpPr>
          <p:nvPr/>
        </p:nvCxnSpPr>
        <p:spPr bwMode="white">
          <a:xfrm flipH="1">
            <a:off x="392897" y="4487651"/>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Text Placeholder 6">
            <a:extLst>
              <a:ext uri="{FF2B5EF4-FFF2-40B4-BE49-F238E27FC236}">
                <a16:creationId xmlns:a16="http://schemas.microsoft.com/office/drawing/2014/main" id="{CF1D9D5A-91BF-5D48-B927-A5B58455E5A2}"/>
              </a:ext>
            </a:extLst>
          </p:cNvPr>
          <p:cNvSpPr>
            <a:spLocks noGrp="1"/>
          </p:cNvSpPr>
          <p:nvPr>
            <p:ph type="body" sz="quarter" idx="12" hasCustomPrompt="1"/>
          </p:nvPr>
        </p:nvSpPr>
        <p:spPr>
          <a:xfrm>
            <a:off x="414163" y="3640417"/>
            <a:ext cx="8327698" cy="541969"/>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5ACADCEC-F0AC-1A4F-BF69-1862F17AB2DB}"/>
              </a:ext>
            </a:extLst>
          </p:cNvPr>
          <p:cNvSpPr>
            <a:spLocks noGrp="1"/>
          </p:cNvSpPr>
          <p:nvPr>
            <p:ph type="body" sz="quarter" idx="13" hasCustomPrompt="1"/>
          </p:nvPr>
        </p:nvSpPr>
        <p:spPr>
          <a:xfrm>
            <a:off x="414164" y="4646992"/>
            <a:ext cx="8324523" cy="338667"/>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C4C956A-E6D9-D24C-87B4-60CBB21635C7}"/>
              </a:ext>
            </a:extLst>
          </p:cNvPr>
          <p:cNvSpPr>
            <a:spLocks noGrp="1"/>
          </p:cNvSpPr>
          <p:nvPr>
            <p:ph type="ftr" sz="quarter" idx="3"/>
          </p:nvPr>
        </p:nvSpPr>
        <p:spPr>
          <a:xfrm>
            <a:off x="381000" y="6260549"/>
            <a:ext cx="4572000" cy="249655"/>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3714156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a:t>Click to edit Master title style</a:t>
            </a:r>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492407676"/>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1_White Cover + Client Logo_Double Line">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E1BCDCE1-35CA-004E-8A2B-18D80E76E3AE}"/>
              </a:ext>
            </a:extLst>
          </p:cNvPr>
          <p:cNvCxnSpPr>
            <a:cxnSpLocks/>
          </p:cNvCxnSpPr>
          <p:nvPr/>
        </p:nvCxnSpPr>
        <p:spPr>
          <a:xfrm flipV="1">
            <a:off x="3111568" y="763730"/>
            <a:ext cx="0" cy="865637"/>
          </a:xfrm>
          <a:prstGeom prst="line">
            <a:avLst/>
          </a:prstGeom>
          <a:ln w="19050" cap="rnd">
            <a:solidFill>
              <a:schemeClr val="bg2"/>
            </a:solidFill>
            <a:prstDash val="sysDot"/>
            <a:round/>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automatically generated">
            <a:extLst>
              <a:ext uri="{FF2B5EF4-FFF2-40B4-BE49-F238E27FC236}">
                <a16:creationId xmlns:a16="http://schemas.microsoft.com/office/drawing/2014/main" id="{4CD00A0B-19B3-AE44-9414-54B79855AA4B}"/>
              </a:ext>
            </a:extLst>
          </p:cNvPr>
          <p:cNvPicPr>
            <a:picLocks noChangeAspect="1"/>
          </p:cNvPicPr>
          <p:nvPr/>
        </p:nvPicPr>
        <p:blipFill>
          <a:blip r:embed="rId2"/>
          <a:stretch>
            <a:fillRect/>
          </a:stretch>
        </p:blipFill>
        <p:spPr>
          <a:xfrm>
            <a:off x="131957" y="106135"/>
            <a:ext cx="3237409" cy="1562623"/>
          </a:xfrm>
          <a:prstGeom prst="rect">
            <a:avLst/>
          </a:prstGeom>
        </p:spPr>
      </p:pic>
      <p:sp>
        <p:nvSpPr>
          <p:cNvPr id="11" name="Picture Placeholder 3">
            <a:extLst>
              <a:ext uri="{FF2B5EF4-FFF2-40B4-BE49-F238E27FC236}">
                <a16:creationId xmlns:a16="http://schemas.microsoft.com/office/drawing/2014/main" id="{2A573C84-40C4-8C40-AA0B-78E1756B2B15}"/>
              </a:ext>
            </a:extLst>
          </p:cNvPr>
          <p:cNvSpPr>
            <a:spLocks noGrp="1"/>
          </p:cNvSpPr>
          <p:nvPr>
            <p:ph type="pic" sz="quarter" idx="14" hasCustomPrompt="1"/>
          </p:nvPr>
        </p:nvSpPr>
        <p:spPr>
          <a:xfrm>
            <a:off x="3514013" y="408954"/>
            <a:ext cx="2777457" cy="819151"/>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2" name="Title 1">
            <a:extLst>
              <a:ext uri="{FF2B5EF4-FFF2-40B4-BE49-F238E27FC236}">
                <a16:creationId xmlns:a16="http://schemas.microsoft.com/office/drawing/2014/main" id="{700CE5C8-92DF-234A-BCE9-4D8228A620AA}"/>
              </a:ext>
            </a:extLst>
          </p:cNvPr>
          <p:cNvSpPr>
            <a:spLocks noGrp="1"/>
          </p:cNvSpPr>
          <p:nvPr>
            <p:ph type="ctrTitle" hasCustomPrompt="1"/>
          </p:nvPr>
        </p:nvSpPr>
        <p:spPr bwMode="white">
          <a:xfrm>
            <a:off x="414164" y="2451021"/>
            <a:ext cx="8348837" cy="1107996"/>
          </a:xfrm>
        </p:spPr>
        <p:txBody>
          <a:bodyPr wrap="square" anchor="b"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3" name="Straight Connector 12">
            <a:extLst>
              <a:ext uri="{FF2B5EF4-FFF2-40B4-BE49-F238E27FC236}">
                <a16:creationId xmlns:a16="http://schemas.microsoft.com/office/drawing/2014/main" id="{662BF120-174E-F14D-A8E6-DB694BF08E0D}"/>
              </a:ext>
            </a:extLst>
          </p:cNvPr>
          <p:cNvCxnSpPr>
            <a:cxnSpLocks/>
          </p:cNvCxnSpPr>
          <p:nvPr/>
        </p:nvCxnSpPr>
        <p:spPr bwMode="white">
          <a:xfrm flipH="1">
            <a:off x="392897" y="4487651"/>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Text Placeholder 6">
            <a:extLst>
              <a:ext uri="{FF2B5EF4-FFF2-40B4-BE49-F238E27FC236}">
                <a16:creationId xmlns:a16="http://schemas.microsoft.com/office/drawing/2014/main" id="{428A13C9-C291-9B4A-83A8-715B7AC0FB45}"/>
              </a:ext>
            </a:extLst>
          </p:cNvPr>
          <p:cNvSpPr>
            <a:spLocks noGrp="1"/>
          </p:cNvSpPr>
          <p:nvPr>
            <p:ph type="body" sz="quarter" idx="12" hasCustomPrompt="1"/>
          </p:nvPr>
        </p:nvSpPr>
        <p:spPr>
          <a:xfrm>
            <a:off x="414163" y="3640417"/>
            <a:ext cx="8327698" cy="541969"/>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6" name="Text Placeholder 20">
            <a:extLst>
              <a:ext uri="{FF2B5EF4-FFF2-40B4-BE49-F238E27FC236}">
                <a16:creationId xmlns:a16="http://schemas.microsoft.com/office/drawing/2014/main" id="{09653D53-CFCB-F64B-AB0E-8B1239B019D7}"/>
              </a:ext>
            </a:extLst>
          </p:cNvPr>
          <p:cNvSpPr>
            <a:spLocks noGrp="1"/>
          </p:cNvSpPr>
          <p:nvPr>
            <p:ph type="body" sz="quarter" idx="13" hasCustomPrompt="1"/>
          </p:nvPr>
        </p:nvSpPr>
        <p:spPr>
          <a:xfrm>
            <a:off x="414164" y="4646992"/>
            <a:ext cx="8324523" cy="338667"/>
          </a:xfrm>
        </p:spPr>
        <p:txBody>
          <a:bodyPr anchor="ctr" anchorCtr="0">
            <a:normAutofit/>
          </a:bodyPr>
          <a:lstStyle>
            <a:lvl1pPr>
              <a:defRPr sz="1600">
                <a:solidFill>
                  <a:schemeClr val="accent4"/>
                </a:solidFill>
              </a:defRPr>
            </a:lvl1pPr>
          </a:lstStyle>
          <a:p>
            <a:r>
              <a:rPr lang="en-US" dirty="0"/>
              <a:t>Speaker title and/or date</a:t>
            </a:r>
          </a:p>
        </p:txBody>
      </p:sp>
      <p:sp>
        <p:nvSpPr>
          <p:cNvPr id="17" name="Footer Placeholder 8">
            <a:extLst>
              <a:ext uri="{FF2B5EF4-FFF2-40B4-BE49-F238E27FC236}">
                <a16:creationId xmlns:a16="http://schemas.microsoft.com/office/drawing/2014/main" id="{6E1D5D37-263A-134E-A978-EABB8ACB44A2}"/>
              </a:ext>
            </a:extLst>
          </p:cNvPr>
          <p:cNvSpPr>
            <a:spLocks noGrp="1"/>
          </p:cNvSpPr>
          <p:nvPr>
            <p:ph type="ftr" sz="quarter" idx="3"/>
          </p:nvPr>
        </p:nvSpPr>
        <p:spPr>
          <a:xfrm>
            <a:off x="381000" y="6260549"/>
            <a:ext cx="4572000" cy="249655"/>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5984066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Blue Gradient Cover Single + Client Logo_Sing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9E394311-CCC6-F94F-925A-AA4EE294BA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5457" y="510502"/>
            <a:ext cx="2624563" cy="744557"/>
          </a:xfrm>
          <a:prstGeom prst="rect">
            <a:avLst/>
          </a:prstGeom>
        </p:spPr>
      </p:pic>
      <p:sp>
        <p:nvSpPr>
          <p:cNvPr id="20" name="Picture Placeholder 3">
            <a:extLst>
              <a:ext uri="{FF2B5EF4-FFF2-40B4-BE49-F238E27FC236}">
                <a16:creationId xmlns:a16="http://schemas.microsoft.com/office/drawing/2014/main" id="{7C58A344-CE77-2840-9D7F-E36E95488277}"/>
              </a:ext>
            </a:extLst>
          </p:cNvPr>
          <p:cNvSpPr>
            <a:spLocks noGrp="1"/>
          </p:cNvSpPr>
          <p:nvPr>
            <p:ph type="pic" sz="quarter" idx="14" hasCustomPrompt="1"/>
          </p:nvPr>
        </p:nvSpPr>
        <p:spPr>
          <a:xfrm>
            <a:off x="3514013" y="408954"/>
            <a:ext cx="2777457" cy="819151"/>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id="{08944D65-B84E-A049-98EE-5270F8EEF106}"/>
              </a:ext>
            </a:extLst>
          </p:cNvPr>
          <p:cNvSpPr>
            <a:spLocks noGrp="1"/>
          </p:cNvSpPr>
          <p:nvPr>
            <p:ph type="ctrTitle" hasCustomPrompt="1"/>
          </p:nvPr>
        </p:nvSpPr>
        <p:spPr bwMode="white">
          <a:xfrm>
            <a:off x="414164" y="2543354"/>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0" name="Straight Connector 9">
            <a:extLst>
              <a:ext uri="{FF2B5EF4-FFF2-40B4-BE49-F238E27FC236}">
                <a16:creationId xmlns:a16="http://schemas.microsoft.com/office/drawing/2014/main" id="{BF3F2592-9A69-2945-909D-AF9293BA5882}"/>
              </a:ext>
            </a:extLst>
          </p:cNvPr>
          <p:cNvCxnSpPr>
            <a:cxnSpLocks/>
          </p:cNvCxnSpPr>
          <p:nvPr/>
        </p:nvCxnSpPr>
        <p:spPr bwMode="white">
          <a:xfrm flipH="1">
            <a:off x="392897" y="4116591"/>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F36DBBC6-5A42-814E-A38D-B5720F6B246C}"/>
              </a:ext>
            </a:extLst>
          </p:cNvPr>
          <p:cNvSpPr>
            <a:spLocks noGrp="1"/>
          </p:cNvSpPr>
          <p:nvPr>
            <p:ph type="body" sz="quarter" idx="12" hasCustomPrompt="1"/>
          </p:nvPr>
        </p:nvSpPr>
        <p:spPr>
          <a:xfrm>
            <a:off x="414163" y="3269357"/>
            <a:ext cx="8327698" cy="541969"/>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D23382F7-67E9-6D40-8247-B2FB027F3D40}"/>
              </a:ext>
            </a:extLst>
          </p:cNvPr>
          <p:cNvSpPr>
            <a:spLocks noGrp="1"/>
          </p:cNvSpPr>
          <p:nvPr>
            <p:ph type="body" sz="quarter" idx="13" hasCustomPrompt="1"/>
          </p:nvPr>
        </p:nvSpPr>
        <p:spPr>
          <a:xfrm>
            <a:off x="414164" y="4275932"/>
            <a:ext cx="8324523" cy="338667"/>
          </a:xfrm>
        </p:spPr>
        <p:txBody>
          <a:bodyPr anchor="ctr" anchorCtr="0">
            <a:normAutofit/>
          </a:bodyPr>
          <a:lstStyle>
            <a:lvl1pPr>
              <a:defRPr sz="1600">
                <a:solidFill>
                  <a:schemeClr val="accent4"/>
                </a:solidFill>
              </a:defRPr>
            </a:lvl1pPr>
          </a:lstStyle>
          <a:p>
            <a:r>
              <a:rPr lang="en-US" dirty="0"/>
              <a:t>Speaker title and/or date</a:t>
            </a:r>
          </a:p>
        </p:txBody>
      </p:sp>
      <p:sp>
        <p:nvSpPr>
          <p:cNvPr id="16" name="Footer Placeholder 8">
            <a:extLst>
              <a:ext uri="{FF2B5EF4-FFF2-40B4-BE49-F238E27FC236}">
                <a16:creationId xmlns:a16="http://schemas.microsoft.com/office/drawing/2014/main" id="{CD2FB1B5-CBA0-AB44-9892-F8CE09330C7E}"/>
              </a:ext>
            </a:extLst>
          </p:cNvPr>
          <p:cNvSpPr>
            <a:spLocks noGrp="1"/>
          </p:cNvSpPr>
          <p:nvPr>
            <p:ph type="ftr" sz="quarter" idx="3"/>
          </p:nvPr>
        </p:nvSpPr>
        <p:spPr>
          <a:xfrm>
            <a:off x="381000" y="6260549"/>
            <a:ext cx="4572000" cy="249655"/>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19611668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Blue Gradient Cover Double + Client Logo_Doub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3A90430C-755F-CC48-B69D-C7B5FE58167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5457" y="510502"/>
            <a:ext cx="2624563" cy="744557"/>
          </a:xfrm>
          <a:prstGeom prst="rect">
            <a:avLst/>
          </a:prstGeom>
        </p:spPr>
      </p:pic>
      <p:sp>
        <p:nvSpPr>
          <p:cNvPr id="23" name="Picture Placeholder 3">
            <a:extLst>
              <a:ext uri="{FF2B5EF4-FFF2-40B4-BE49-F238E27FC236}">
                <a16:creationId xmlns:a16="http://schemas.microsoft.com/office/drawing/2014/main" id="{2A8B2F9B-A651-3F4E-8B67-3E1B494E2A0B}"/>
              </a:ext>
            </a:extLst>
          </p:cNvPr>
          <p:cNvSpPr>
            <a:spLocks noGrp="1"/>
          </p:cNvSpPr>
          <p:nvPr>
            <p:ph type="pic" sz="quarter" idx="14" hasCustomPrompt="1"/>
          </p:nvPr>
        </p:nvSpPr>
        <p:spPr>
          <a:xfrm>
            <a:off x="3514013" y="408954"/>
            <a:ext cx="2777457" cy="819151"/>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id="{A7FD6EC7-574A-D447-8D14-F23F7EC6F819}"/>
              </a:ext>
            </a:extLst>
          </p:cNvPr>
          <p:cNvSpPr>
            <a:spLocks noGrp="1"/>
          </p:cNvSpPr>
          <p:nvPr>
            <p:ph type="ctrTitle" hasCustomPrompt="1"/>
          </p:nvPr>
        </p:nvSpPr>
        <p:spPr bwMode="white">
          <a:xfrm>
            <a:off x="414164" y="2266355"/>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0" name="Straight Connector 9">
            <a:extLst>
              <a:ext uri="{FF2B5EF4-FFF2-40B4-BE49-F238E27FC236}">
                <a16:creationId xmlns:a16="http://schemas.microsoft.com/office/drawing/2014/main" id="{B21861E9-BDB1-744A-AB6C-6D5ABCB7AE12}"/>
              </a:ext>
            </a:extLst>
          </p:cNvPr>
          <p:cNvCxnSpPr>
            <a:cxnSpLocks/>
          </p:cNvCxnSpPr>
          <p:nvPr/>
        </p:nvCxnSpPr>
        <p:spPr bwMode="white">
          <a:xfrm flipH="1">
            <a:off x="392897" y="4487651"/>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5BDD266F-DC19-6041-AB55-46A421EDB633}"/>
              </a:ext>
            </a:extLst>
          </p:cNvPr>
          <p:cNvSpPr>
            <a:spLocks noGrp="1"/>
          </p:cNvSpPr>
          <p:nvPr>
            <p:ph type="body" sz="quarter" idx="12" hasCustomPrompt="1"/>
          </p:nvPr>
        </p:nvSpPr>
        <p:spPr>
          <a:xfrm>
            <a:off x="414163" y="3640417"/>
            <a:ext cx="8327698" cy="541969"/>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04D6F6F8-C665-8C49-8B1B-AEE354F16BC4}"/>
              </a:ext>
            </a:extLst>
          </p:cNvPr>
          <p:cNvSpPr>
            <a:spLocks noGrp="1"/>
          </p:cNvSpPr>
          <p:nvPr>
            <p:ph type="body" sz="quarter" idx="13" hasCustomPrompt="1"/>
          </p:nvPr>
        </p:nvSpPr>
        <p:spPr>
          <a:xfrm>
            <a:off x="414164" y="4646992"/>
            <a:ext cx="8324523" cy="338667"/>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6C5299D-07B1-D544-A185-7F1BEB9DFB57}"/>
              </a:ext>
            </a:extLst>
          </p:cNvPr>
          <p:cNvSpPr>
            <a:spLocks noGrp="1"/>
          </p:cNvSpPr>
          <p:nvPr>
            <p:ph type="ftr" sz="quarter" idx="3"/>
          </p:nvPr>
        </p:nvSpPr>
        <p:spPr>
          <a:xfrm>
            <a:off x="381000" y="6260549"/>
            <a:ext cx="4572000" cy="249655"/>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37501409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p:nvSpPr>
        <p:spPr>
          <a:xfrm>
            <a:off x="0" y="0"/>
            <a:ext cx="9144000" cy="68580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365761"/>
            <a:ext cx="8378952" cy="828040"/>
          </a:xfrm>
        </p:spPr>
        <p:txBody>
          <a:bodyPr wrap="none">
            <a:noAutofit/>
          </a:bodyPr>
          <a:lstStyle>
            <a:lvl1pPr>
              <a:defRPr sz="2400">
                <a:solidFill>
                  <a:schemeClr val="bg1"/>
                </a:solidFill>
              </a:defRPr>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6260549"/>
            <a:ext cx="4572000" cy="249655"/>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6387092"/>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151A205F-2ED8-44D7-8862-333F943005AB}" type="slidenum">
              <a:rPr lang="en-US" smtClean="0"/>
              <a:t>‹#›</a:t>
            </a:fld>
            <a:endParaRPr lang="en-US"/>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7734301" y="6335346"/>
            <a:ext cx="1029775" cy="294681"/>
          </a:xfrm>
          <a:prstGeom prst="rect">
            <a:avLst/>
          </a:prstGeom>
        </p:spPr>
      </p:pic>
      <p:sp>
        <p:nvSpPr>
          <p:cNvPr id="18" name="Content Placeholder 2">
            <a:extLst>
              <a:ext uri="{FF2B5EF4-FFF2-40B4-BE49-F238E27FC236}">
                <a16:creationId xmlns:a16="http://schemas.microsoft.com/office/drawing/2014/main" id="{FAEC6B79-D329-DE46-B777-F072288C8C0F}"/>
              </a:ext>
            </a:extLst>
          </p:cNvPr>
          <p:cNvSpPr>
            <a:spLocks noGrp="1"/>
          </p:cNvSpPr>
          <p:nvPr>
            <p:ph idx="1" hasCustomPrompt="1"/>
          </p:nvPr>
        </p:nvSpPr>
        <p:spPr>
          <a:xfrm>
            <a:off x="377952" y="1481868"/>
            <a:ext cx="8385048" cy="4425696"/>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Tree>
    <p:extLst>
      <p:ext uri="{BB962C8B-B14F-4D97-AF65-F5344CB8AC3E}">
        <p14:creationId xmlns:p14="http://schemas.microsoft.com/office/powerpoint/2010/main" val="20149990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ain Layout_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365761"/>
            <a:ext cx="8417052" cy="828040"/>
          </a:xfrm>
        </p:spPr>
        <p:txBody>
          <a:bodyPr wrap="none">
            <a:noAutofit/>
          </a:bodyPr>
          <a:lstStyle>
            <a:lvl1pPr>
              <a:defRPr sz="2400"/>
            </a:lvl1pPr>
          </a:lstStyle>
          <a:p>
            <a:r>
              <a:rPr lang="en-US"/>
              <a:t>Click to edit Master title style</a:t>
            </a:r>
            <a:endParaRPr lang="en-US" dirty="0"/>
          </a:p>
        </p:txBody>
      </p:sp>
      <p:sp>
        <p:nvSpPr>
          <p:cNvPr id="10" name="Content Placeholder 9">
            <a:extLst>
              <a:ext uri="{FF2B5EF4-FFF2-40B4-BE49-F238E27FC236}">
                <a16:creationId xmlns:a16="http://schemas.microsoft.com/office/drawing/2014/main" id="{C938DDBF-3A18-FC4C-9433-65FAE5265169}"/>
              </a:ext>
            </a:extLst>
          </p:cNvPr>
          <p:cNvSpPr>
            <a:spLocks noGrp="1"/>
          </p:cNvSpPr>
          <p:nvPr>
            <p:ph sz="quarter" idx="13"/>
          </p:nvPr>
        </p:nvSpPr>
        <p:spPr>
          <a:xfrm>
            <a:off x="381000" y="1549401"/>
            <a:ext cx="8417052" cy="441536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6260549"/>
            <a:ext cx="4572000" cy="249655"/>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6387092"/>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51A205F-2ED8-44D7-8862-333F943005AB}" type="slidenum">
              <a:rPr lang="en-US" smtClean="0"/>
              <a:t>‹#›</a:t>
            </a:fld>
            <a:endParaRPr lang="en-US"/>
          </a:p>
        </p:txBody>
      </p:sp>
    </p:spTree>
    <p:extLst>
      <p:ext uri="{BB962C8B-B14F-4D97-AF65-F5344CB8AC3E}">
        <p14:creationId xmlns:p14="http://schemas.microsoft.com/office/powerpoint/2010/main" val="30695981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2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365761"/>
            <a:ext cx="8417052" cy="828040"/>
          </a:xfrm>
        </p:spPr>
        <p:txBody>
          <a:bodyPr wrap="none">
            <a:noAutofit/>
          </a:bodyPr>
          <a:lstStyle>
            <a:lvl1pPr>
              <a:defRPr sz="2400"/>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6260549"/>
            <a:ext cx="4572000" cy="249655"/>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6387092"/>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51A205F-2ED8-44D7-8862-333F943005AB}" type="slidenum">
              <a:rPr lang="en-US" smtClean="0"/>
              <a:t>‹#›</a:t>
            </a:fld>
            <a:endParaRPr lang="en-US"/>
          </a:p>
        </p:txBody>
      </p:sp>
      <p:sp>
        <p:nvSpPr>
          <p:cNvPr id="11" name="Content Placeholder 2">
            <a:extLst>
              <a:ext uri="{FF2B5EF4-FFF2-40B4-BE49-F238E27FC236}">
                <a16:creationId xmlns:a16="http://schemas.microsoft.com/office/drawing/2014/main" id="{97462C10-2E2B-9246-8923-A71FA9D87C88}"/>
              </a:ext>
            </a:extLst>
          </p:cNvPr>
          <p:cNvSpPr>
            <a:spLocks noGrp="1"/>
          </p:cNvSpPr>
          <p:nvPr>
            <p:ph idx="1"/>
          </p:nvPr>
        </p:nvSpPr>
        <p:spPr>
          <a:xfrm>
            <a:off x="384048" y="1549400"/>
            <a:ext cx="4030790" cy="4425696"/>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a:extLst>
              <a:ext uri="{FF2B5EF4-FFF2-40B4-BE49-F238E27FC236}">
                <a16:creationId xmlns:a16="http://schemas.microsoft.com/office/drawing/2014/main" id="{F7DE6069-021D-AC40-B1ED-C63CD3B48D1C}"/>
              </a:ext>
            </a:extLst>
          </p:cNvPr>
          <p:cNvSpPr>
            <a:spLocks noGrp="1"/>
          </p:cNvSpPr>
          <p:nvPr>
            <p:ph idx="13"/>
          </p:nvPr>
        </p:nvSpPr>
        <p:spPr>
          <a:xfrm>
            <a:off x="4733286" y="1549400"/>
            <a:ext cx="4030790" cy="4425696"/>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216219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3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365761"/>
            <a:ext cx="8417052" cy="828040"/>
          </a:xfrm>
        </p:spPr>
        <p:txBody>
          <a:bodyPr wrap="none">
            <a:noAutofit/>
          </a:bodyPr>
          <a:lstStyle>
            <a:lvl1pPr>
              <a:defRPr sz="2400"/>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6260549"/>
            <a:ext cx="4572000" cy="249655"/>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6387092"/>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51A205F-2ED8-44D7-8862-333F943005AB}" type="slidenum">
              <a:rPr lang="en-US" smtClean="0"/>
              <a:t>‹#›</a:t>
            </a:fld>
            <a:endParaRPr lang="en-US"/>
          </a:p>
        </p:txBody>
      </p:sp>
      <p:sp>
        <p:nvSpPr>
          <p:cNvPr id="7" name="Content Placeholder 2">
            <a:extLst>
              <a:ext uri="{FF2B5EF4-FFF2-40B4-BE49-F238E27FC236}">
                <a16:creationId xmlns:a16="http://schemas.microsoft.com/office/drawing/2014/main" id="{B5626B74-7C61-A145-BD70-21148590E430}"/>
              </a:ext>
            </a:extLst>
          </p:cNvPr>
          <p:cNvSpPr>
            <a:spLocks noGrp="1"/>
          </p:cNvSpPr>
          <p:nvPr>
            <p:ph sz="half" idx="1"/>
          </p:nvPr>
        </p:nvSpPr>
        <p:spPr>
          <a:xfrm>
            <a:off x="384048" y="1549400"/>
            <a:ext cx="2688336" cy="44256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a:extLst>
              <a:ext uri="{FF2B5EF4-FFF2-40B4-BE49-F238E27FC236}">
                <a16:creationId xmlns:a16="http://schemas.microsoft.com/office/drawing/2014/main" id="{0D149372-F04D-CC48-8B4F-76F0320F37B7}"/>
              </a:ext>
            </a:extLst>
          </p:cNvPr>
          <p:cNvSpPr>
            <a:spLocks noGrp="1"/>
          </p:cNvSpPr>
          <p:nvPr>
            <p:ph sz="half" idx="2"/>
          </p:nvPr>
        </p:nvSpPr>
        <p:spPr>
          <a:xfrm>
            <a:off x="3232404" y="1549400"/>
            <a:ext cx="2688336" cy="44256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a:extLst>
              <a:ext uri="{FF2B5EF4-FFF2-40B4-BE49-F238E27FC236}">
                <a16:creationId xmlns:a16="http://schemas.microsoft.com/office/drawing/2014/main" id="{6548ADF5-6624-B449-B0AB-E8FDF55A3B8B}"/>
              </a:ext>
            </a:extLst>
          </p:cNvPr>
          <p:cNvSpPr>
            <a:spLocks noGrp="1"/>
          </p:cNvSpPr>
          <p:nvPr>
            <p:ph sz="half" idx="13"/>
          </p:nvPr>
        </p:nvSpPr>
        <p:spPr>
          <a:xfrm>
            <a:off x="6080760" y="1549400"/>
            <a:ext cx="2688336" cy="44256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784457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Divider Slide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B04ED9-CA93-3142-B4EC-8ED6F34D15E9}"/>
              </a:ext>
            </a:extLst>
          </p:cNvPr>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142" y="0"/>
            <a:ext cx="9143716" cy="6858000"/>
          </a:xfrm>
          <a:prstGeom prst="rect">
            <a:avLst/>
          </a:prstGeom>
        </p:spPr>
      </p:pic>
      <p:pic>
        <p:nvPicPr>
          <p:cNvPr id="7" name="Picture 6">
            <a:extLst>
              <a:ext uri="{FF2B5EF4-FFF2-40B4-BE49-F238E27FC236}">
                <a16:creationId xmlns:a16="http://schemas.microsoft.com/office/drawing/2014/main" id="{CB22C87B-454A-5546-8346-08CD9A74FE5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1" y="6258180"/>
            <a:ext cx="1029775" cy="294681"/>
          </a:xfrm>
          <a:prstGeom prst="rect">
            <a:avLst/>
          </a:prstGeom>
        </p:spPr>
      </p:pic>
      <p:sp>
        <p:nvSpPr>
          <p:cNvPr id="14" name="Title 1">
            <a:extLst>
              <a:ext uri="{FF2B5EF4-FFF2-40B4-BE49-F238E27FC236}">
                <a16:creationId xmlns:a16="http://schemas.microsoft.com/office/drawing/2014/main" id="{63D68EAA-2800-2247-8628-ED1190D00080}"/>
              </a:ext>
            </a:extLst>
          </p:cNvPr>
          <p:cNvSpPr>
            <a:spLocks noGrp="1"/>
          </p:cNvSpPr>
          <p:nvPr>
            <p:ph type="ctrTitle" hasCustomPrompt="1"/>
          </p:nvPr>
        </p:nvSpPr>
        <p:spPr bwMode="white">
          <a:xfrm>
            <a:off x="821799" y="2279391"/>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id="{F15D67C1-E5E2-DA4B-B9CA-F4770AE7E188}"/>
              </a:ext>
            </a:extLst>
          </p:cNvPr>
          <p:cNvCxnSpPr>
            <a:cxnSpLocks/>
          </p:cNvCxnSpPr>
          <p:nvPr/>
        </p:nvCxnSpPr>
        <p:spPr>
          <a:xfrm>
            <a:off x="821799" y="2010157"/>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999904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Divider Slide 3">
    <p:spTree>
      <p:nvGrpSpPr>
        <p:cNvPr id="1" name=""/>
        <p:cNvGrpSpPr/>
        <p:nvPr/>
      </p:nvGrpSpPr>
      <p:grpSpPr>
        <a:xfrm>
          <a:off x="0" y="0"/>
          <a:ext cx="0" cy="0"/>
          <a:chOff x="0" y="0"/>
          <a:chExt cx="0" cy="0"/>
        </a:xfrm>
      </p:grpSpPr>
      <p:pic>
        <p:nvPicPr>
          <p:cNvPr id="4" name="Picture 3" descr="A picture containing animal, bed, computer, sitting&#10;&#10;Description automatically generated">
            <a:extLst>
              <a:ext uri="{FF2B5EF4-FFF2-40B4-BE49-F238E27FC236}">
                <a16:creationId xmlns:a16="http://schemas.microsoft.com/office/drawing/2014/main" id="{A1136187-A332-734A-993D-A693410B0D54}"/>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9144000" cy="6858000"/>
          </a:xfrm>
          <a:prstGeom prst="rect">
            <a:avLst/>
          </a:prstGeom>
          <a:solidFill>
            <a:srgbClr val="0A0C40"/>
          </a:solidFill>
        </p:spPr>
      </p:pic>
      <p:pic>
        <p:nvPicPr>
          <p:cNvPr id="8" name="Picture 7">
            <a:extLst>
              <a:ext uri="{FF2B5EF4-FFF2-40B4-BE49-F238E27FC236}">
                <a16:creationId xmlns:a16="http://schemas.microsoft.com/office/drawing/2014/main" id="{FF0D9D5E-4D2E-CA4D-AD11-F48A3C1E8D6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1" y="6258180"/>
            <a:ext cx="1029775" cy="294681"/>
          </a:xfrm>
          <a:prstGeom prst="rect">
            <a:avLst/>
          </a:prstGeom>
        </p:spPr>
      </p:pic>
      <p:sp>
        <p:nvSpPr>
          <p:cNvPr id="7" name="Title 1">
            <a:extLst>
              <a:ext uri="{FF2B5EF4-FFF2-40B4-BE49-F238E27FC236}">
                <a16:creationId xmlns:a16="http://schemas.microsoft.com/office/drawing/2014/main" id="{AAAFF55D-6D18-1F44-A693-04D09308D0F7}"/>
              </a:ext>
            </a:extLst>
          </p:cNvPr>
          <p:cNvSpPr>
            <a:spLocks noGrp="1"/>
          </p:cNvSpPr>
          <p:nvPr>
            <p:ph type="ctrTitle" hasCustomPrompt="1"/>
          </p:nvPr>
        </p:nvSpPr>
        <p:spPr bwMode="white">
          <a:xfrm>
            <a:off x="821799" y="2279391"/>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1F7C825B-B4FF-FF40-84F6-962714FC3A43}"/>
              </a:ext>
            </a:extLst>
          </p:cNvPr>
          <p:cNvCxnSpPr>
            <a:cxnSpLocks/>
          </p:cNvCxnSpPr>
          <p:nvPr/>
        </p:nvCxnSpPr>
        <p:spPr>
          <a:xfrm>
            <a:off x="821799" y="2010157"/>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135442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Divider Slide 1">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63D68EAA-2800-2247-8628-ED1190D00080}"/>
              </a:ext>
            </a:extLst>
          </p:cNvPr>
          <p:cNvSpPr>
            <a:spLocks noGrp="1"/>
          </p:cNvSpPr>
          <p:nvPr>
            <p:ph type="ctrTitle" hasCustomPrompt="1"/>
          </p:nvPr>
        </p:nvSpPr>
        <p:spPr bwMode="white">
          <a:xfrm>
            <a:off x="821799" y="2279391"/>
            <a:ext cx="6731000" cy="1218795"/>
          </a:xfrm>
        </p:spPr>
        <p:txBody>
          <a:bodyPr wrap="square" anchor="t" anchorCtr="0">
            <a:spAutoFit/>
          </a:bodyPr>
          <a:lstStyle>
            <a:lvl1pPr algn="l">
              <a:defRPr sz="4400" b="0" i="0">
                <a:solidFill>
                  <a:schemeClr val="accent2"/>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id="{F15D67C1-E5E2-DA4B-B9CA-F4770AE7E188}"/>
              </a:ext>
            </a:extLst>
          </p:cNvPr>
          <p:cNvCxnSpPr>
            <a:cxnSpLocks/>
          </p:cNvCxnSpPr>
          <p:nvPr/>
        </p:nvCxnSpPr>
        <p:spPr>
          <a:xfrm>
            <a:off x="821799" y="2010157"/>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F15D67C1-E5E2-DA4B-B9CA-F4770AE7E188}"/>
              </a:ext>
            </a:extLst>
          </p:cNvPr>
          <p:cNvCxnSpPr>
            <a:cxnSpLocks/>
          </p:cNvCxnSpPr>
          <p:nvPr/>
        </p:nvCxnSpPr>
        <p:spPr>
          <a:xfrm>
            <a:off x="821799" y="2010157"/>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F15D67C1-E5E2-DA4B-B9CA-F4770AE7E188}"/>
              </a:ext>
            </a:extLst>
          </p:cNvPr>
          <p:cNvCxnSpPr>
            <a:cxnSpLocks/>
          </p:cNvCxnSpPr>
          <p:nvPr/>
        </p:nvCxnSpPr>
        <p:spPr>
          <a:xfrm>
            <a:off x="821799" y="2010157"/>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3969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a:t>Click to edit Master title style</a:t>
            </a:r>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2870465"/>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Divider Slide 4">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580102-CAD4-A748-BD95-3E5812A2AD6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10800000">
            <a:off x="1928" y="-3"/>
            <a:ext cx="9142072" cy="6858001"/>
          </a:xfrm>
          <a:prstGeom prst="rect">
            <a:avLst/>
          </a:prstGeom>
        </p:spPr>
      </p:pic>
      <p:pic>
        <p:nvPicPr>
          <p:cNvPr id="6" name="Picture 5">
            <a:extLst>
              <a:ext uri="{FF2B5EF4-FFF2-40B4-BE49-F238E27FC236}">
                <a16:creationId xmlns:a16="http://schemas.microsoft.com/office/drawing/2014/main" id="{74AF8623-17CF-6240-8EE3-A38651F2E38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1" y="6258180"/>
            <a:ext cx="1029775" cy="294681"/>
          </a:xfrm>
          <a:prstGeom prst="rect">
            <a:avLst/>
          </a:prstGeom>
        </p:spPr>
      </p:pic>
      <p:sp>
        <p:nvSpPr>
          <p:cNvPr id="8" name="Title 1">
            <a:extLst>
              <a:ext uri="{FF2B5EF4-FFF2-40B4-BE49-F238E27FC236}">
                <a16:creationId xmlns:a16="http://schemas.microsoft.com/office/drawing/2014/main" id="{5210EB9E-64BF-9644-B205-F00F04A6F5DA}"/>
              </a:ext>
            </a:extLst>
          </p:cNvPr>
          <p:cNvSpPr>
            <a:spLocks noGrp="1"/>
          </p:cNvSpPr>
          <p:nvPr>
            <p:ph type="ctrTitle" hasCustomPrompt="1"/>
          </p:nvPr>
        </p:nvSpPr>
        <p:spPr bwMode="white">
          <a:xfrm>
            <a:off x="821799" y="2279391"/>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010DD0DB-372F-554C-AC14-50A4A4866945}"/>
              </a:ext>
            </a:extLst>
          </p:cNvPr>
          <p:cNvCxnSpPr>
            <a:cxnSpLocks/>
          </p:cNvCxnSpPr>
          <p:nvPr/>
        </p:nvCxnSpPr>
        <p:spPr>
          <a:xfrm>
            <a:off x="821799" y="2010157"/>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385680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ech Background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p:nvSpPr>
        <p:spPr>
          <a:xfrm>
            <a:off x="0" y="5410200"/>
            <a:ext cx="9144000" cy="1447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pic>
        <p:nvPicPr>
          <p:cNvPr id="3" name="Picture 2">
            <a:extLst>
              <a:ext uri="{FF2B5EF4-FFF2-40B4-BE49-F238E27FC236}">
                <a16:creationId xmlns:a16="http://schemas.microsoft.com/office/drawing/2014/main" id="{5F363CBB-0CE6-524D-A91E-F704F804A718}"/>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a:off x="142" y="0"/>
            <a:ext cx="9143716" cy="6858000"/>
          </a:xfrm>
          <a:prstGeom prst="rect">
            <a:avLst/>
          </a:prstGeom>
        </p:spPr>
      </p:pic>
      <p:sp>
        <p:nvSpPr>
          <p:cNvPr id="5" name="Title Placeholder 6"/>
          <p:cNvSpPr>
            <a:spLocks noGrp="1"/>
          </p:cNvSpPr>
          <p:nvPr>
            <p:ph type="body" sz="quarter" idx="10"/>
          </p:nvPr>
        </p:nvSpPr>
        <p:spPr>
          <a:xfrm>
            <a:off x="704088" y="1133856"/>
            <a:ext cx="7726680" cy="4425696"/>
          </a:xfrm>
          <a:ln>
            <a:noFill/>
          </a:ln>
        </p:spPr>
        <p:txBody>
          <a:bodyPr lIns="91440" tIns="45720" rIns="91440" bIns="45720" anchor="t" anchorCtr="0">
            <a:noAutofit/>
          </a:bodyPr>
          <a:lstStyle>
            <a:lvl1pPr>
              <a:defRPr sz="4400">
                <a:solidFill>
                  <a:schemeClr val="bg1"/>
                </a:solidFill>
                <a:latin typeface="+mn-lt"/>
              </a:defRPr>
            </a:lvl1pPr>
          </a:lstStyle>
          <a:p>
            <a:pPr lvl="0"/>
            <a:r>
              <a:rPr lang="en-US"/>
              <a:t>Edit Master text styles</a:t>
            </a:r>
          </a:p>
        </p:txBody>
      </p:sp>
    </p:spTree>
    <p:extLst>
      <p:ext uri="{BB962C8B-B14F-4D97-AF65-F5344CB8AC3E}">
        <p14:creationId xmlns:p14="http://schemas.microsoft.com/office/powerpoint/2010/main" val="350458432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ech Background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p:nvSpPr>
        <p:spPr>
          <a:xfrm>
            <a:off x="0" y="5410200"/>
            <a:ext cx="9144000" cy="1447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pic>
        <p:nvPicPr>
          <p:cNvPr id="6" name="Picture 5" descr="A picture containing animal, bed, computer, sitting&#10;&#10;Description automatically generated">
            <a:extLst>
              <a:ext uri="{FF2B5EF4-FFF2-40B4-BE49-F238E27FC236}">
                <a16:creationId xmlns:a16="http://schemas.microsoft.com/office/drawing/2014/main" id="{AFD0E892-AD84-1E4B-88EE-D37B1E173C5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660"/>
            <a:ext cx="9144000" cy="6856680"/>
          </a:xfrm>
          <a:prstGeom prst="rect">
            <a:avLst/>
          </a:prstGeom>
        </p:spPr>
      </p:pic>
      <p:sp>
        <p:nvSpPr>
          <p:cNvPr id="5" name="title Placeholder 6"/>
          <p:cNvSpPr>
            <a:spLocks noGrp="1"/>
          </p:cNvSpPr>
          <p:nvPr>
            <p:ph type="body" sz="quarter" idx="10"/>
          </p:nvPr>
        </p:nvSpPr>
        <p:spPr>
          <a:xfrm>
            <a:off x="704088" y="1133856"/>
            <a:ext cx="7726680" cy="4425696"/>
          </a:xfrm>
          <a:ln>
            <a:noFill/>
          </a:ln>
        </p:spPr>
        <p:txBody>
          <a:bodyPr lIns="91440" tIns="45720" rIns="91440" bIns="45720" anchor="t" anchorCtr="0">
            <a:noAutofit/>
          </a:bodyPr>
          <a:lstStyle>
            <a:lvl1pPr>
              <a:defRPr sz="4400">
                <a:solidFill>
                  <a:schemeClr val="bg1"/>
                </a:solidFill>
                <a:latin typeface="+mn-lt"/>
              </a:defRPr>
            </a:lvl1pPr>
          </a:lstStyle>
          <a:p>
            <a:pPr lvl="0"/>
            <a:r>
              <a:rPr lang="en-US"/>
              <a:t>Edit Master text styles</a:t>
            </a:r>
          </a:p>
        </p:txBody>
      </p:sp>
    </p:spTree>
    <p:extLst>
      <p:ext uri="{BB962C8B-B14F-4D97-AF65-F5344CB8AC3E}">
        <p14:creationId xmlns:p14="http://schemas.microsoft.com/office/powerpoint/2010/main" val="389182126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Blank Slide">
    <p:spTree>
      <p:nvGrpSpPr>
        <p:cNvPr id="1" name=""/>
        <p:cNvGrpSpPr/>
        <p:nvPr/>
      </p:nvGrpSpPr>
      <p:grpSpPr>
        <a:xfrm>
          <a:off x="0" y="0"/>
          <a:ext cx="0" cy="0"/>
          <a:chOff x="0" y="0"/>
          <a:chExt cx="0" cy="0"/>
        </a:xfrm>
      </p:grpSpPr>
      <p:sp>
        <p:nvSpPr>
          <p:cNvPr id="7" name="Title Placeholder 6"/>
          <p:cNvSpPr>
            <a:spLocks noGrp="1"/>
          </p:cNvSpPr>
          <p:nvPr>
            <p:ph type="body" sz="quarter" idx="10"/>
          </p:nvPr>
        </p:nvSpPr>
        <p:spPr>
          <a:xfrm>
            <a:off x="704088" y="1133856"/>
            <a:ext cx="7726680" cy="4425696"/>
          </a:xfrm>
          <a:ln>
            <a:noFill/>
          </a:ln>
        </p:spPr>
        <p:txBody>
          <a:bodyPr lIns="91440" tIns="45720" rIns="91440" bIns="45720" anchor="t" anchorCtr="0">
            <a:noAutofit/>
          </a:bodyPr>
          <a:lstStyle>
            <a:lvl1pPr>
              <a:defRPr sz="4400">
                <a:solidFill>
                  <a:srgbClr val="0032A1"/>
                </a:solidFill>
                <a:latin typeface="+mn-lt"/>
              </a:defRPr>
            </a:lvl1pPr>
          </a:lstStyle>
          <a:p>
            <a:pPr lvl="0"/>
            <a:r>
              <a:rPr lang="en-US"/>
              <a:t>Edit Master text styles</a:t>
            </a:r>
          </a:p>
        </p:txBody>
      </p:sp>
    </p:spTree>
    <p:extLst>
      <p:ext uri="{BB962C8B-B14F-4D97-AF65-F5344CB8AC3E}">
        <p14:creationId xmlns:p14="http://schemas.microsoft.com/office/powerpoint/2010/main" val="191936440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1_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p:nvSpPr>
        <p:spPr>
          <a:xfrm>
            <a:off x="0" y="0"/>
            <a:ext cx="9144000" cy="68580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365761"/>
            <a:ext cx="8378952" cy="828040"/>
          </a:xfrm>
        </p:spPr>
        <p:txBody>
          <a:bodyPr wrap="none">
            <a:noAutofit/>
          </a:bodyPr>
          <a:lstStyle>
            <a:lvl1pPr>
              <a:defRPr sz="2400">
                <a:solidFill>
                  <a:schemeClr val="bg1"/>
                </a:solidFill>
              </a:defRPr>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6260549"/>
            <a:ext cx="4572000" cy="249655"/>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6387092"/>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151A205F-2ED8-44D7-8862-333F943005AB}" type="slidenum">
              <a:rPr lang="en-US" smtClean="0"/>
              <a:t>‹#›</a:t>
            </a:fld>
            <a:endParaRPr lang="en-US"/>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p:nvPicPr>
        <p:blipFill>
          <a:blip r:embed="rId2"/>
          <a:stretch>
            <a:fillRect/>
          </a:stretch>
        </p:blipFill>
        <p:spPr bwMode="black">
          <a:xfrm>
            <a:off x="7734301" y="6335346"/>
            <a:ext cx="1029775" cy="294681"/>
          </a:xfrm>
          <a:prstGeom prst="rect">
            <a:avLst/>
          </a:prstGeom>
        </p:spPr>
      </p:pic>
      <p:sp>
        <p:nvSpPr>
          <p:cNvPr id="18" name="Content Placeholder 2">
            <a:extLst>
              <a:ext uri="{FF2B5EF4-FFF2-40B4-BE49-F238E27FC236}">
                <a16:creationId xmlns:a16="http://schemas.microsoft.com/office/drawing/2014/main" id="{FAEC6B79-D329-DE46-B777-F072288C8C0F}"/>
              </a:ext>
            </a:extLst>
          </p:cNvPr>
          <p:cNvSpPr>
            <a:spLocks noGrp="1"/>
          </p:cNvSpPr>
          <p:nvPr>
            <p:ph idx="1" hasCustomPrompt="1"/>
          </p:nvPr>
        </p:nvSpPr>
        <p:spPr>
          <a:xfrm>
            <a:off x="377952" y="1481868"/>
            <a:ext cx="8385048" cy="4425696"/>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Tree>
    <p:extLst>
      <p:ext uri="{BB962C8B-B14F-4D97-AF65-F5344CB8AC3E}">
        <p14:creationId xmlns:p14="http://schemas.microsoft.com/office/powerpoint/2010/main" val="203681227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91B630-BDD5-844D-9F57-E0F3DA8DE29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738552" y="5802219"/>
            <a:ext cx="2024449" cy="574312"/>
          </a:xfrm>
          <a:prstGeom prst="rect">
            <a:avLst/>
          </a:prstGeom>
        </p:spPr>
      </p:pic>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3667620"/>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4243072"/>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2221185"/>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p:nvCxnSpPr>
        <p:spPr>
          <a:xfrm>
            <a:off x="391633" y="339108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043881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Thank You Slide + Partner Log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499B342-4542-7F44-B4EF-9314EC77E720}"/>
              </a:ext>
            </a:extLst>
          </p:cNvPr>
          <p:cNvSpPr>
            <a:spLocks noGrp="1"/>
          </p:cNvSpPr>
          <p:nvPr>
            <p:ph type="pic" sz="quarter" idx="13" hasCustomPrompt="1"/>
          </p:nvPr>
        </p:nvSpPr>
        <p:spPr>
          <a:xfrm>
            <a:off x="6950878" y="5616679"/>
            <a:ext cx="1812123" cy="819563"/>
          </a:xfrm>
        </p:spPr>
        <p:txBody>
          <a:bodyPr anchor="ctr" anchorCtr="0">
            <a:normAutofit/>
          </a:bodyPr>
          <a:lstStyle>
            <a:lvl1pPr algn="ctr">
              <a:defRPr sz="1200"/>
            </a:lvl1pPr>
          </a:lstStyle>
          <a:p>
            <a:r>
              <a:rPr lang="en-US" dirty="0"/>
              <a:t>Client/Partner Logo Here</a:t>
            </a:r>
          </a:p>
        </p:txBody>
      </p:sp>
      <p:pic>
        <p:nvPicPr>
          <p:cNvPr id="12" name="Picture 11" descr="A close up of a sign&#10;&#10;Description automatically generated">
            <a:extLst>
              <a:ext uri="{FF2B5EF4-FFF2-40B4-BE49-F238E27FC236}">
                <a16:creationId xmlns:a16="http://schemas.microsoft.com/office/drawing/2014/main" id="{1E3CF8DA-271C-CB40-9A53-7C2CBDDD591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69237" y="5486401"/>
            <a:ext cx="2509524" cy="1211287"/>
          </a:xfrm>
          <a:prstGeom prst="rect">
            <a:avLst/>
          </a:prstGeom>
        </p:spPr>
      </p:pic>
      <p:sp>
        <p:nvSpPr>
          <p:cNvPr id="14" name="Text Placeholder 4">
            <a:extLst>
              <a:ext uri="{FF2B5EF4-FFF2-40B4-BE49-F238E27FC236}">
                <a16:creationId xmlns:a16="http://schemas.microsoft.com/office/drawing/2014/main" id="{8002238E-5B2E-B247-94DB-4A3ABA560FAF}"/>
              </a:ext>
            </a:extLst>
          </p:cNvPr>
          <p:cNvSpPr>
            <a:spLocks noGrp="1"/>
          </p:cNvSpPr>
          <p:nvPr>
            <p:ph type="body" sz="quarter" idx="11" hasCustomPrompt="1"/>
          </p:nvPr>
        </p:nvSpPr>
        <p:spPr>
          <a:xfrm>
            <a:off x="391633" y="3667620"/>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15" name="Text Placeholder 4">
            <a:extLst>
              <a:ext uri="{FF2B5EF4-FFF2-40B4-BE49-F238E27FC236}">
                <a16:creationId xmlns:a16="http://schemas.microsoft.com/office/drawing/2014/main" id="{B3660F06-908D-324A-9D22-12DB921A123B}"/>
              </a:ext>
            </a:extLst>
          </p:cNvPr>
          <p:cNvSpPr>
            <a:spLocks noGrp="1"/>
          </p:cNvSpPr>
          <p:nvPr>
            <p:ph type="body" sz="quarter" idx="12" hasCustomPrompt="1"/>
          </p:nvPr>
        </p:nvSpPr>
        <p:spPr>
          <a:xfrm>
            <a:off x="391633" y="4243072"/>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6" name="Title 1">
            <a:extLst>
              <a:ext uri="{FF2B5EF4-FFF2-40B4-BE49-F238E27FC236}">
                <a16:creationId xmlns:a16="http://schemas.microsoft.com/office/drawing/2014/main" id="{3E5196DC-63C2-DC4C-9AD0-F8EA668BF41B}"/>
              </a:ext>
            </a:extLst>
          </p:cNvPr>
          <p:cNvSpPr>
            <a:spLocks noGrp="1"/>
          </p:cNvSpPr>
          <p:nvPr>
            <p:ph type="ctrTitle" hasCustomPrompt="1"/>
          </p:nvPr>
        </p:nvSpPr>
        <p:spPr bwMode="white">
          <a:xfrm>
            <a:off x="391633" y="2221185"/>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7" name="Straight Connector 16">
            <a:extLst>
              <a:ext uri="{FF2B5EF4-FFF2-40B4-BE49-F238E27FC236}">
                <a16:creationId xmlns:a16="http://schemas.microsoft.com/office/drawing/2014/main" id="{616FDEC5-70F3-8242-B371-DE69C53DE33E}"/>
              </a:ext>
            </a:extLst>
          </p:cNvPr>
          <p:cNvCxnSpPr>
            <a:cxnSpLocks/>
          </p:cNvCxnSpPr>
          <p:nvPr/>
        </p:nvCxnSpPr>
        <p:spPr>
          <a:xfrm>
            <a:off x="391633" y="339108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823391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ech Background 4">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4672F0-3606-864E-B5C6-3D3E01E37D5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28" y="0"/>
            <a:ext cx="9160462" cy="6858000"/>
          </a:xfrm>
          <a:prstGeom prst="rect">
            <a:avLst/>
          </a:prstGeom>
        </p:spPr>
      </p:pic>
    </p:spTree>
    <p:extLst>
      <p:ext uri="{BB962C8B-B14F-4D97-AF65-F5344CB8AC3E}">
        <p14:creationId xmlns:p14="http://schemas.microsoft.com/office/powerpoint/2010/main" val="266561541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Blue Gradient Background">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147818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id="{729CBCB3-DFC4-6A43-9125-F8D01C1DBC9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31957" y="106135"/>
            <a:ext cx="3237409" cy="1562623"/>
          </a:xfrm>
          <a:prstGeom prst="rect">
            <a:avLst/>
          </a:prstGeom>
        </p:spPr>
      </p:pic>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4" y="2543354"/>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p:nvCxnSpPr>
        <p:spPr bwMode="white">
          <a:xfrm flipH="1">
            <a:off x="392897" y="4116591"/>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3" y="3269357"/>
            <a:ext cx="8327698" cy="541969"/>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414164" y="4275932"/>
            <a:ext cx="8324523" cy="338667"/>
          </a:xfrm>
        </p:spPr>
        <p:txBody>
          <a:bodyPr anchor="ctr" anchorCtr="0">
            <a:normAutofit/>
          </a:bodyPr>
          <a:lstStyle>
            <a:lvl1pPr>
              <a:defRPr sz="1600">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6260549"/>
            <a:ext cx="4572000" cy="249655"/>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736338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a:t>Click to edit Master title style</a:t>
            </a:r>
          </a:p>
        </p:txBody>
      </p:sp>
    </p:spTree>
    <p:extLst>
      <p:ext uri="{BB962C8B-B14F-4D97-AF65-F5344CB8AC3E}">
        <p14:creationId xmlns:p14="http://schemas.microsoft.com/office/powerpoint/2010/main" val="3925402702"/>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1_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91B630-BDD5-844D-9F57-E0F3DA8DE29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10378" y="5804887"/>
            <a:ext cx="2024449" cy="574312"/>
          </a:xfrm>
          <a:prstGeom prst="rect">
            <a:avLst/>
          </a:prstGeom>
        </p:spPr>
      </p:pic>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3667620"/>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4243072"/>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2221185"/>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p:nvCxnSpPr>
        <p:spPr>
          <a:xfrm>
            <a:off x="391633" y="339108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
        <p:nvSpPr>
          <p:cNvPr id="12" name="Picture Placeholder 2">
            <a:extLst>
              <a:ext uri="{FF2B5EF4-FFF2-40B4-BE49-F238E27FC236}">
                <a16:creationId xmlns:a16="http://schemas.microsoft.com/office/drawing/2014/main" id="{E43575F0-2D79-7E43-8455-55C88625BB96}"/>
              </a:ext>
            </a:extLst>
          </p:cNvPr>
          <p:cNvSpPr>
            <a:spLocks noGrp="1"/>
          </p:cNvSpPr>
          <p:nvPr>
            <p:ph type="pic" sz="quarter" idx="13" hasCustomPrompt="1"/>
          </p:nvPr>
        </p:nvSpPr>
        <p:spPr>
          <a:xfrm>
            <a:off x="6950878" y="5616679"/>
            <a:ext cx="1812123" cy="819563"/>
          </a:xfrm>
        </p:spPr>
        <p:txBody>
          <a:bodyPr anchor="ctr" anchorCtr="0">
            <a:normAutofit/>
          </a:bodyPr>
          <a:lstStyle>
            <a:lvl1pPr algn="ctr">
              <a:defRPr sz="1200">
                <a:solidFill>
                  <a:schemeClr val="bg1"/>
                </a:solidFill>
              </a:defRPr>
            </a:lvl1pPr>
          </a:lstStyle>
          <a:p>
            <a:r>
              <a:rPr lang="en-US" dirty="0"/>
              <a:t>Client/Partner Logo Here</a:t>
            </a:r>
          </a:p>
        </p:txBody>
      </p:sp>
    </p:spTree>
    <p:extLst>
      <p:ext uri="{BB962C8B-B14F-4D97-AF65-F5344CB8AC3E}">
        <p14:creationId xmlns:p14="http://schemas.microsoft.com/office/powerpoint/2010/main" val="372672624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Thank You + White BG">
    <p:bg>
      <p:bgRef idx="1001">
        <a:schemeClr val="bg2"/>
      </p:bgRef>
    </p:bg>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DBFD3179-5709-AE4F-A788-E4498F3E161A}"/>
              </a:ext>
            </a:extLst>
          </p:cNvPr>
          <p:cNvSpPr>
            <a:spLocks noGrp="1"/>
          </p:cNvSpPr>
          <p:nvPr>
            <p:ph type="body" sz="quarter" idx="11" hasCustomPrompt="1"/>
          </p:nvPr>
        </p:nvSpPr>
        <p:spPr>
          <a:xfrm>
            <a:off x="391633" y="3667620"/>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7" name="Text Placeholder 4">
            <a:extLst>
              <a:ext uri="{FF2B5EF4-FFF2-40B4-BE49-F238E27FC236}">
                <a16:creationId xmlns:a16="http://schemas.microsoft.com/office/drawing/2014/main" id="{9506C890-9727-1D43-B575-700E7811631D}"/>
              </a:ext>
            </a:extLst>
          </p:cNvPr>
          <p:cNvSpPr>
            <a:spLocks noGrp="1"/>
          </p:cNvSpPr>
          <p:nvPr>
            <p:ph type="body" sz="quarter" idx="12" hasCustomPrompt="1"/>
          </p:nvPr>
        </p:nvSpPr>
        <p:spPr>
          <a:xfrm>
            <a:off x="391633" y="4243072"/>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9" name="Title 1">
            <a:extLst>
              <a:ext uri="{FF2B5EF4-FFF2-40B4-BE49-F238E27FC236}">
                <a16:creationId xmlns:a16="http://schemas.microsoft.com/office/drawing/2014/main" id="{E53485B7-9363-D842-9596-0299E998A58C}"/>
              </a:ext>
            </a:extLst>
          </p:cNvPr>
          <p:cNvSpPr>
            <a:spLocks noGrp="1"/>
          </p:cNvSpPr>
          <p:nvPr>
            <p:ph type="ctrTitle" hasCustomPrompt="1"/>
          </p:nvPr>
        </p:nvSpPr>
        <p:spPr bwMode="white">
          <a:xfrm>
            <a:off x="391633" y="2221185"/>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2" name="Straight Connector 11">
            <a:extLst>
              <a:ext uri="{FF2B5EF4-FFF2-40B4-BE49-F238E27FC236}">
                <a16:creationId xmlns:a16="http://schemas.microsoft.com/office/drawing/2014/main" id="{082CA94C-BBE0-1846-921C-E1AFFD0BB14A}"/>
              </a:ext>
            </a:extLst>
          </p:cNvPr>
          <p:cNvCxnSpPr>
            <a:cxnSpLocks/>
          </p:cNvCxnSpPr>
          <p:nvPr/>
        </p:nvCxnSpPr>
        <p:spPr>
          <a:xfrm>
            <a:off x="391633" y="339108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11" name="Picture 10" descr="A close up of a sign&#10;&#10;Description automatically generated">
            <a:extLst>
              <a:ext uri="{FF2B5EF4-FFF2-40B4-BE49-F238E27FC236}">
                <a16:creationId xmlns:a16="http://schemas.microsoft.com/office/drawing/2014/main" id="{C2914087-A4EF-E640-A3E0-574DF86EFCB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491441" y="5486401"/>
            <a:ext cx="2509524" cy="1211287"/>
          </a:xfrm>
          <a:prstGeom prst="rect">
            <a:avLst/>
          </a:prstGeom>
        </p:spPr>
      </p:pic>
    </p:spTree>
    <p:extLst>
      <p:ext uri="{BB962C8B-B14F-4D97-AF65-F5344CB8AC3E}">
        <p14:creationId xmlns:p14="http://schemas.microsoft.com/office/powerpoint/2010/main" val="1109150854"/>
      </p:ext>
    </p:extLst>
  </p:cSld>
  <p:clrMapOvr>
    <a:overrideClrMapping bg1="lt1" tx1="dk1" bg2="lt2" tx2="dk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Header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48B4-F4ED-4DA0-AE35-136D1133A4FD}"/>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51544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30405087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6285669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417082433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266032679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1096968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29" Type="http://schemas.openxmlformats.org/officeDocument/2006/relationships/slideLayout" Target="../slideLayouts/slideLayout41.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32" Type="http://schemas.openxmlformats.org/officeDocument/2006/relationships/image" Target="../media/image5.png"/><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slideLayout" Target="../slideLayouts/slideLayout40.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31" Type="http://schemas.openxmlformats.org/officeDocument/2006/relationships/theme" Target="../theme/theme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slideLayout" Target="../slideLayouts/slideLayout39.xml"/><Relationship Id="rId30"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algn="ctr" eaLnBrk="0" hangingPunct="0">
                <a:spcBef>
                  <a:spcPct val="50000"/>
                </a:spcBef>
                <a:spcAft>
                  <a:spcPct val="30000"/>
                </a:spcAft>
                <a:buClr>
                  <a:schemeClr val="tx1"/>
                </a:buClr>
              </a:pPr>
              <a:endParaRPr lang="en-US" sz="1600" b="0">
                <a:solidFill>
                  <a:srgbClr val="000000"/>
                </a:solidFill>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 </a:t>
            </a:r>
          </a:p>
          <a:p>
            <a:pPr lvl="1"/>
            <a:r>
              <a:rPr lang="en-US" altLang="en-US"/>
              <a:t>Second level</a:t>
            </a:r>
          </a:p>
          <a:p>
            <a:pPr lvl="2"/>
            <a:r>
              <a:rPr lang="en-US" altLang="en-US"/>
              <a:t>Third level</a:t>
            </a:r>
          </a:p>
          <a:p>
            <a:pPr lvl="3"/>
            <a:r>
              <a:rPr lang="en-US" altLang="en-US"/>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a:lnSpc>
                <a:spcPts val="1800"/>
              </a:lnSpc>
              <a:spcBef>
                <a:spcPts val="600"/>
              </a:spcBef>
              <a:spcAft>
                <a:spcPct val="30000"/>
              </a:spcAft>
              <a:buClr>
                <a:schemeClr val="tx1"/>
              </a:buClr>
              <a:buFont typeface="Wingdings" pitchFamily="2" charset="2"/>
              <a:buNone/>
              <a:defRPr/>
            </a:pPr>
            <a:fld id="{BD21DDA0-4B6D-4EF9-A373-21B21D27FF05}" type="slidenum">
              <a:rPr lang="en-US" sz="1200" smtClean="0">
                <a:solidFill>
                  <a:srgbClr val="B2B2B2"/>
                </a:solidFill>
                <a:latin typeface="Calibri" pitchFamily="34" charset="0"/>
              </a:rPr>
              <a:pPr algn="ctr">
                <a:lnSpc>
                  <a:spcPts val="1800"/>
                </a:lnSpc>
                <a:spcBef>
                  <a:spcPts val="600"/>
                </a:spcBef>
                <a:spcAft>
                  <a:spcPct val="30000"/>
                </a:spcAft>
                <a:buClr>
                  <a:schemeClr val="tx1"/>
                </a:buClr>
                <a:buFont typeface="Wingdings" pitchFamily="2" charset="2"/>
                <a:buNone/>
                <a:defRPr/>
              </a:pPr>
              <a:t>‹#›</a:t>
            </a:fld>
            <a:r>
              <a:rPr lang="en-US" sz="1800" i="1">
                <a:solidFill>
                  <a:srgbClr val="B2B2B2"/>
                </a:solidFill>
                <a:cs typeface="Times New Roman" pitchFamily="18" charset="0"/>
              </a:rPr>
              <a:t> </a:t>
            </a:r>
          </a:p>
        </p:txBody>
      </p:sp>
      <p:pic>
        <p:nvPicPr>
          <p:cNvPr id="1030" name="Picture 1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p:nvSpPr>
        <p:spPr bwMode="auto">
          <a:xfrm>
            <a:off x="560388" y="6570663"/>
            <a:ext cx="2647950" cy="9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r" eaLnBrk="1" hangingPunct="1">
              <a:spcBef>
                <a:spcPts val="600"/>
              </a:spcBef>
              <a:spcAft>
                <a:spcPct val="30000"/>
              </a:spcAft>
              <a:buClr>
                <a:schemeClr val="tx2"/>
              </a:buClr>
              <a:buFont typeface="Arial" charset="0"/>
              <a:buNone/>
              <a:defRPr/>
            </a:pPr>
            <a:r>
              <a:rPr lang="en-US" sz="600">
                <a:solidFill>
                  <a:srgbClr val="B2B2B2"/>
                </a:solidFill>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4308" r:id="rId1"/>
    <p:sldLayoutId id="2147484298" r:id="rId2"/>
    <p:sldLayoutId id="2147484299" r:id="rId3"/>
    <p:sldLayoutId id="2147484300" r:id="rId4"/>
    <p:sldLayoutId id="2147484301" r:id="rId5"/>
    <p:sldLayoutId id="2147484302" r:id="rId6"/>
    <p:sldLayoutId id="2147484303" r:id="rId7"/>
    <p:sldLayoutId id="2147484304" r:id="rId8"/>
    <p:sldLayoutId id="2147484305" r:id="rId9"/>
    <p:sldLayoutId id="2147484306" r:id="rId10"/>
    <p:sldLayoutId id="2147484307" r:id="rId11"/>
    <p:sldLayoutId id="2147484309" r:id="rId12"/>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365760"/>
            <a:ext cx="8378952" cy="828040"/>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457739"/>
            <a:ext cx="8378952" cy="450574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660386" y="6260549"/>
            <a:ext cx="4572000" cy="249655"/>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385100" y="6387092"/>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51A205F-2ED8-44D7-8862-333F943005AB}" type="slidenum">
              <a:rPr lang="en-US" smtClean="0"/>
              <a:t>‹#›</a:t>
            </a:fld>
            <a:endParaRPr lang="en-US"/>
          </a:p>
        </p:txBody>
      </p:sp>
      <p:pic>
        <p:nvPicPr>
          <p:cNvPr id="7" name="Picture 6">
            <a:extLst>
              <a:ext uri="{FF2B5EF4-FFF2-40B4-BE49-F238E27FC236}">
                <a16:creationId xmlns:a16="http://schemas.microsoft.com/office/drawing/2014/main" id="{A75C5FF7-2DC4-5442-BB0D-C1FF3C41C2F6}"/>
              </a:ext>
            </a:extLst>
          </p:cNvPr>
          <p:cNvPicPr>
            <a:picLocks noChangeAspect="1"/>
          </p:cNvPicPr>
          <p:nvPr/>
        </p:nvPicPr>
        <p:blipFill>
          <a:blip r:embed="rId32" cstate="screen">
            <a:extLst>
              <a:ext uri="{28A0092B-C50C-407E-A947-70E740481C1C}">
                <a14:useLocalDpi xmlns:a14="http://schemas.microsoft.com/office/drawing/2010/main"/>
              </a:ext>
            </a:extLst>
          </a:blip>
          <a:stretch>
            <a:fillRect/>
          </a:stretch>
        </p:blipFill>
        <p:spPr bwMode="black">
          <a:xfrm>
            <a:off x="7723970" y="6322756"/>
            <a:ext cx="1039031" cy="297329"/>
          </a:xfrm>
          <a:prstGeom prst="rect">
            <a:avLst/>
          </a:prstGeom>
        </p:spPr>
      </p:pic>
    </p:spTree>
    <p:extLst>
      <p:ext uri="{BB962C8B-B14F-4D97-AF65-F5344CB8AC3E}">
        <p14:creationId xmlns:p14="http://schemas.microsoft.com/office/powerpoint/2010/main" val="288970800"/>
      </p:ext>
    </p:extLst>
  </p:cSld>
  <p:clrMap bg1="lt1" tx1="dk1" bg2="lt2" tx2="dk2" accent1="accent1" accent2="accent2" accent3="accent3" accent4="accent4" accent5="accent5" accent6="accent6" hlink="hlink" folHlink="folHlink"/>
  <p:sldLayoutIdLst>
    <p:sldLayoutId id="2147484311" r:id="rId1"/>
    <p:sldLayoutId id="2147484312" r:id="rId2"/>
    <p:sldLayoutId id="2147484313" r:id="rId3"/>
    <p:sldLayoutId id="2147484314" r:id="rId4"/>
    <p:sldLayoutId id="2147484315" r:id="rId5"/>
    <p:sldLayoutId id="2147484316" r:id="rId6"/>
    <p:sldLayoutId id="2147484317" r:id="rId7"/>
    <p:sldLayoutId id="2147484318" r:id="rId8"/>
    <p:sldLayoutId id="2147484319" r:id="rId9"/>
    <p:sldLayoutId id="2147484320" r:id="rId10"/>
    <p:sldLayoutId id="2147484321" r:id="rId11"/>
    <p:sldLayoutId id="2147484322" r:id="rId12"/>
    <p:sldLayoutId id="2147484323" r:id="rId13"/>
    <p:sldLayoutId id="2147484324" r:id="rId14"/>
    <p:sldLayoutId id="2147484325" r:id="rId15"/>
    <p:sldLayoutId id="2147484326" r:id="rId16"/>
    <p:sldLayoutId id="2147484327" r:id="rId17"/>
    <p:sldLayoutId id="2147484328" r:id="rId18"/>
    <p:sldLayoutId id="2147484329" r:id="rId19"/>
    <p:sldLayoutId id="2147484330" r:id="rId20"/>
    <p:sldLayoutId id="2147484331" r:id="rId21"/>
    <p:sldLayoutId id="2147484332" r:id="rId22"/>
    <p:sldLayoutId id="2147484333" r:id="rId23"/>
    <p:sldLayoutId id="2147484334" r:id="rId24"/>
    <p:sldLayoutId id="2147484335" r:id="rId25"/>
    <p:sldLayoutId id="2147484336" r:id="rId26"/>
    <p:sldLayoutId id="2147484337" r:id="rId27"/>
    <p:sldLayoutId id="2147484338" r:id="rId28"/>
    <p:sldLayoutId id="2147484339" r:id="rId29"/>
    <p:sldLayoutId id="2147484340" r:id="rId30"/>
  </p:sldLayoutIdLst>
  <p:txStyles>
    <p:titleStyle>
      <a:lvl1pPr algn="l" defTabSz="914378" rtl="0" eaLnBrk="1" latinLnBrk="0" hangingPunct="1">
        <a:lnSpc>
          <a:spcPct val="90000"/>
        </a:lnSpc>
        <a:spcBef>
          <a:spcPct val="0"/>
        </a:spcBef>
        <a:buNone/>
        <a:defRPr sz="24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378" rtl="0" eaLnBrk="1" latinLnBrk="0" hangingPunct="1">
        <a:lnSpc>
          <a:spcPct val="100000"/>
        </a:lnSpc>
        <a:spcBef>
          <a:spcPts val="600"/>
        </a:spcBef>
        <a:buFont typeface="Arial" panose="020B0604020202020204" pitchFamily="34" charset="0"/>
        <a:buNone/>
        <a:defRPr sz="1800" kern="1200">
          <a:solidFill>
            <a:schemeClr val="tx2">
              <a:lumMod val="75000"/>
              <a:lumOff val="25000"/>
            </a:schemeClr>
          </a:solidFill>
          <a:latin typeface="Arial" panose="020B0604020202020204" pitchFamily="34" charset="0"/>
          <a:ea typeface="+mn-ea"/>
          <a:cs typeface="Arial" panose="020B0604020202020204" pitchFamily="34" charset="0"/>
        </a:defRPr>
      </a:lvl1pPr>
      <a:lvl2pPr marL="171450" indent="-171450" algn="l" defTabSz="914378" rtl="0" eaLnBrk="1" latinLnBrk="0" hangingPunct="1">
        <a:lnSpc>
          <a:spcPct val="100000"/>
        </a:lnSpc>
        <a:spcBef>
          <a:spcPts val="600"/>
        </a:spcBef>
        <a:buClrTx/>
        <a:buSzPct val="125000"/>
        <a:buFont typeface="Arial" panose="020B0604020202020204" pitchFamily="34" charset="0"/>
        <a:buChar char="•"/>
        <a:tabLst/>
        <a:defRPr sz="1400" kern="1200">
          <a:solidFill>
            <a:schemeClr val="tx2">
              <a:lumMod val="75000"/>
              <a:lumOff val="25000"/>
            </a:schemeClr>
          </a:solidFill>
          <a:latin typeface="Arial" panose="020B0604020202020204" pitchFamily="34" charset="0"/>
          <a:ea typeface="+mn-ea"/>
          <a:cs typeface="Arial" panose="020B0604020202020204" pitchFamily="34" charset="0"/>
        </a:defRPr>
      </a:lvl2pPr>
      <a:lvl3pPr marL="400050" indent="-171450" algn="l" defTabSz="914378" rtl="0" eaLnBrk="1" latinLnBrk="0" hangingPunct="1">
        <a:lnSpc>
          <a:spcPct val="100000"/>
        </a:lnSpc>
        <a:spcBef>
          <a:spcPts val="400"/>
        </a:spcBef>
        <a:buClrTx/>
        <a:buSzPct val="100000"/>
        <a:buFont typeface="Arial" panose="020B0604020202020204" pitchFamily="34" charset="0"/>
        <a:buChar char="–"/>
        <a:tabLst/>
        <a:defRPr sz="1200" kern="1200">
          <a:solidFill>
            <a:schemeClr val="tx2">
              <a:lumMod val="75000"/>
              <a:lumOff val="25000"/>
            </a:schemeClr>
          </a:solidFill>
          <a:latin typeface="Arial" panose="020B0604020202020204" pitchFamily="34" charset="0"/>
          <a:ea typeface="+mn-ea"/>
          <a:cs typeface="Arial" panose="020B0604020202020204" pitchFamily="34" charset="0"/>
        </a:defRPr>
      </a:lvl3pPr>
      <a:lvl4pPr marL="573088" indent="-115888" algn="l" defTabSz="914378" rtl="0" eaLnBrk="1" latinLnBrk="0" hangingPunct="1">
        <a:lnSpc>
          <a:spcPct val="100000"/>
        </a:lnSpc>
        <a:spcBef>
          <a:spcPts val="400"/>
        </a:spcBef>
        <a:buClrTx/>
        <a:buSzPct val="100000"/>
        <a:buFont typeface="Arial" panose="020B0604020202020204" pitchFamily="34" charset="0"/>
        <a:buChar char="•"/>
        <a:tabLst/>
        <a:defRPr sz="1050" kern="1200">
          <a:solidFill>
            <a:schemeClr val="tx2">
              <a:lumMod val="75000"/>
              <a:lumOff val="25000"/>
            </a:schemeClr>
          </a:solidFill>
          <a:latin typeface="Arial" panose="020B0604020202020204" pitchFamily="34" charset="0"/>
          <a:ea typeface="+mn-ea"/>
          <a:cs typeface="Arial" panose="020B0604020202020204" pitchFamily="34" charset="0"/>
        </a:defRPr>
      </a:lvl4pPr>
      <a:lvl5pPr marL="858838" indent="-173038" algn="l" defTabSz="914378" rtl="0" eaLnBrk="1" latinLnBrk="0" hangingPunct="1">
        <a:lnSpc>
          <a:spcPct val="100000"/>
        </a:lnSpc>
        <a:spcBef>
          <a:spcPts val="400"/>
        </a:spcBef>
        <a:buClrTx/>
        <a:buSzPct val="100000"/>
        <a:buFont typeface="Arial" panose="020B0604020202020204" pitchFamily="34" charset="0"/>
        <a:buChar char="–"/>
        <a:tabLst/>
        <a:defRPr sz="900" kern="1200">
          <a:solidFill>
            <a:schemeClr val="tx2">
              <a:lumMod val="75000"/>
              <a:lumOff val="25000"/>
            </a:schemeClr>
          </a:solidFill>
          <a:latin typeface="Arial" panose="020B0604020202020204" pitchFamily="34" charset="0"/>
          <a:ea typeface="+mn-ea"/>
          <a:cs typeface="Arial" panose="020B0604020202020204" pitchFamily="34" charset="0"/>
        </a:defRPr>
      </a:lvl5pPr>
      <a:lvl6pPr marL="1142972" indent="-228594" algn="l" defTabSz="914378"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566" indent="-228594" algn="l" defTabSz="914378"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160" indent="-228594" algn="l" defTabSz="914378"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160" indent="-228594" algn="l" defTabSz="914378"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pos="240">
          <p15:clr>
            <a:srgbClr val="F26B43"/>
          </p15:clr>
        </p15:guide>
        <p15:guide id="15" pos="5520">
          <p15:clr>
            <a:srgbClr val="F26B43"/>
          </p15:clr>
        </p15:guide>
        <p15:guide id="16" orient="horz" pos="2988">
          <p15:clr>
            <a:srgbClr val="F26B43"/>
          </p15:clr>
        </p15:guide>
        <p15:guide id="17" orient="horz" pos="5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wmf"/><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2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2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58.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3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3.wmf"/></Relationships>
</file>

<file path=ppt/slides/_rels/slide9.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t="30086" b="30086"/>
          <a:stretch>
            <a:fillRect/>
          </a:stretch>
        </p:blipFill>
        <p:spPr/>
      </p:pic>
      <p:sp>
        <p:nvSpPr>
          <p:cNvPr id="3" name="Title 2"/>
          <p:cNvSpPr>
            <a:spLocks noGrp="1"/>
          </p:cNvSpPr>
          <p:nvPr>
            <p:ph type="ctrTitle"/>
          </p:nvPr>
        </p:nvSpPr>
        <p:spPr>
          <a:xfrm>
            <a:off x="414164" y="2695516"/>
            <a:ext cx="8348837" cy="553998"/>
          </a:xfrm>
        </p:spPr>
        <p:txBody>
          <a:bodyPr/>
          <a:lstStyle/>
          <a:p>
            <a:r>
              <a:rPr lang="en-US" dirty="0" err="1"/>
              <a:t>BillingCenter</a:t>
            </a:r>
            <a:r>
              <a:rPr lang="en-US" dirty="0"/>
              <a:t> 10 Configuration</a:t>
            </a:r>
          </a:p>
        </p:txBody>
      </p:sp>
      <p:sp>
        <p:nvSpPr>
          <p:cNvPr id="5" name="Text Placeholder 4"/>
          <p:cNvSpPr>
            <a:spLocks noGrp="1"/>
          </p:cNvSpPr>
          <p:nvPr>
            <p:ph type="body" sz="quarter" idx="13"/>
          </p:nvPr>
        </p:nvSpPr>
        <p:spPr/>
        <p:txBody>
          <a:bodyPr>
            <a:normAutofit lnSpcReduction="10000"/>
          </a:bodyPr>
          <a:lstStyle/>
          <a:p>
            <a:r>
              <a:rPr lang="en-US" sz="2400" dirty="0"/>
              <a:t>Configuring Charge Invoicing Plugins</a:t>
            </a:r>
          </a:p>
        </p:txBody>
      </p:sp>
      <p:sp>
        <p:nvSpPr>
          <p:cNvPr id="6" name="Footer Placeholder 5"/>
          <p:cNvSpPr>
            <a:spLocks noGrp="1"/>
          </p:cNvSpPr>
          <p:nvPr>
            <p:ph type="ftr" sz="quarter" idx="3"/>
          </p:nvPr>
        </p:nvSpPr>
        <p:spPr/>
        <p:txBody>
          <a:bodyPr/>
          <a:lstStyle/>
          <a:p>
            <a:pPr defTabSz="457200" fontAlgn="auto">
              <a:spcBef>
                <a:spcPts val="0"/>
              </a:spcBef>
              <a:spcAft>
                <a:spcPts val="0"/>
              </a:spcAft>
            </a:pPr>
            <a:r>
              <a:rPr lang="en-US" b="0">
                <a:solidFill>
                  <a:srgbClr val="0033A0"/>
                </a:solidFill>
              </a:rPr>
              <a:t>© 2020 Cognizant</a:t>
            </a:r>
          </a:p>
        </p:txBody>
      </p:sp>
    </p:spTree>
    <p:extLst>
      <p:ext uri="{BB962C8B-B14F-4D97-AF65-F5344CB8AC3E}">
        <p14:creationId xmlns:p14="http://schemas.microsoft.com/office/powerpoint/2010/main" val="2505444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ounded Rectangle 95"/>
          <p:cNvSpPr>
            <a:spLocks noChangeArrowheads="1"/>
          </p:cNvSpPr>
          <p:nvPr/>
        </p:nvSpPr>
        <p:spPr bwMode="auto">
          <a:xfrm>
            <a:off x="1885950" y="2771775"/>
            <a:ext cx="1133475" cy="2990850"/>
          </a:xfrm>
          <a:prstGeom prst="roundRect">
            <a:avLst>
              <a:gd name="adj" fmla="val 16667"/>
            </a:avLst>
          </a:prstGeom>
          <a:solidFill>
            <a:srgbClr val="FCFEAE"/>
          </a:solidFill>
          <a:ln w="6350" algn="ctr">
            <a:solidFill>
              <a:schemeClr val="bg1"/>
            </a:solidFill>
            <a:round/>
            <a:headEnd/>
            <a:tailEnd/>
          </a:ln>
        </p:spPr>
        <p:txBody>
          <a:bodyPr wrap="none" lIns="0" tIns="0" rIns="0" bIns="0" anchor="ctr"/>
          <a:lstStyle/>
          <a:p>
            <a:endParaRPr lang="en-US"/>
          </a:p>
        </p:txBody>
      </p:sp>
      <p:sp>
        <p:nvSpPr>
          <p:cNvPr id="13315" name="Rounded Rectangle 96"/>
          <p:cNvSpPr>
            <a:spLocks noChangeArrowheads="1"/>
          </p:cNvSpPr>
          <p:nvPr/>
        </p:nvSpPr>
        <p:spPr bwMode="auto">
          <a:xfrm>
            <a:off x="3667125" y="2771775"/>
            <a:ext cx="1133475" cy="2990850"/>
          </a:xfrm>
          <a:prstGeom prst="roundRect">
            <a:avLst>
              <a:gd name="adj" fmla="val 16667"/>
            </a:avLst>
          </a:prstGeom>
          <a:solidFill>
            <a:srgbClr val="FCFEAE"/>
          </a:solidFill>
          <a:ln w="6350" algn="ctr">
            <a:solidFill>
              <a:schemeClr val="bg1"/>
            </a:solidFill>
            <a:round/>
            <a:headEnd/>
            <a:tailEnd/>
          </a:ln>
        </p:spPr>
        <p:txBody>
          <a:bodyPr wrap="none" lIns="0" tIns="0" rIns="0" bIns="0" anchor="ctr"/>
          <a:lstStyle/>
          <a:p>
            <a:endParaRPr lang="en-US"/>
          </a:p>
        </p:txBody>
      </p:sp>
      <p:sp>
        <p:nvSpPr>
          <p:cNvPr id="13316" name="Rounded Rectangle 97"/>
          <p:cNvSpPr>
            <a:spLocks noChangeArrowheads="1"/>
          </p:cNvSpPr>
          <p:nvPr/>
        </p:nvSpPr>
        <p:spPr bwMode="auto">
          <a:xfrm>
            <a:off x="5514975" y="2771775"/>
            <a:ext cx="1133475" cy="2990850"/>
          </a:xfrm>
          <a:prstGeom prst="roundRect">
            <a:avLst>
              <a:gd name="adj" fmla="val 16667"/>
            </a:avLst>
          </a:prstGeom>
          <a:solidFill>
            <a:srgbClr val="FCFEAE"/>
          </a:solidFill>
          <a:ln w="6350" algn="ctr">
            <a:solidFill>
              <a:schemeClr val="bg1"/>
            </a:solidFill>
            <a:round/>
            <a:headEnd/>
            <a:tailEnd/>
          </a:ln>
        </p:spPr>
        <p:txBody>
          <a:bodyPr wrap="none" lIns="0" tIns="0" rIns="0" bIns="0" anchor="ctr"/>
          <a:lstStyle/>
          <a:p>
            <a:endParaRPr lang="en-US"/>
          </a:p>
        </p:txBody>
      </p:sp>
      <p:sp>
        <p:nvSpPr>
          <p:cNvPr id="13317" name="Rounded Rectangle 98"/>
          <p:cNvSpPr>
            <a:spLocks noChangeArrowheads="1"/>
          </p:cNvSpPr>
          <p:nvPr/>
        </p:nvSpPr>
        <p:spPr bwMode="auto">
          <a:xfrm>
            <a:off x="7334250" y="2771775"/>
            <a:ext cx="1133475" cy="2990850"/>
          </a:xfrm>
          <a:prstGeom prst="roundRect">
            <a:avLst>
              <a:gd name="adj" fmla="val 16667"/>
            </a:avLst>
          </a:prstGeom>
          <a:solidFill>
            <a:srgbClr val="FCFEAE"/>
          </a:solidFill>
          <a:ln w="6350" algn="ctr">
            <a:solidFill>
              <a:schemeClr val="bg1"/>
            </a:solidFill>
            <a:round/>
            <a:headEnd/>
            <a:tailEnd/>
          </a:ln>
        </p:spPr>
        <p:txBody>
          <a:bodyPr wrap="none" lIns="0" tIns="0" rIns="0" bIns="0" anchor="ctr"/>
          <a:lstStyle/>
          <a:p>
            <a:endParaRPr lang="en-US"/>
          </a:p>
        </p:txBody>
      </p:sp>
      <p:sp>
        <p:nvSpPr>
          <p:cNvPr id="13318" name="Line 2"/>
          <p:cNvSpPr>
            <a:spLocks noChangeShapeType="1"/>
          </p:cNvSpPr>
          <p:nvPr/>
        </p:nvSpPr>
        <p:spPr bwMode="auto">
          <a:xfrm>
            <a:off x="5014913" y="1581150"/>
            <a:ext cx="0" cy="277813"/>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19" name="Rectangle 3"/>
          <p:cNvSpPr>
            <a:spLocks noGrp="1" noChangeArrowheads="1"/>
          </p:cNvSpPr>
          <p:nvPr>
            <p:ph type="title"/>
          </p:nvPr>
        </p:nvSpPr>
        <p:spPr>
          <a:xfrm>
            <a:off x="495300" y="120650"/>
            <a:ext cx="8648700" cy="742950"/>
          </a:xfrm>
        </p:spPr>
        <p:txBody>
          <a:bodyPr/>
          <a:lstStyle/>
          <a:p>
            <a:pPr eaLnBrk="1" hangingPunct="1"/>
            <a:r>
              <a:rPr lang="en-US"/>
              <a:t>Four invoice stream periodicities</a:t>
            </a:r>
            <a:endParaRPr lang="en-US" sz="2900"/>
          </a:p>
        </p:txBody>
      </p:sp>
      <p:sp>
        <p:nvSpPr>
          <p:cNvPr id="13321" name="Text Box 25"/>
          <p:cNvSpPr txBox="1">
            <a:spLocks noChangeArrowheads="1"/>
          </p:cNvSpPr>
          <p:nvPr/>
        </p:nvSpPr>
        <p:spPr bwMode="auto">
          <a:xfrm>
            <a:off x="5464175" y="1285875"/>
            <a:ext cx="10683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spcBef>
                <a:spcPct val="50000"/>
              </a:spcBef>
              <a:spcAft>
                <a:spcPct val="30000"/>
              </a:spcAft>
              <a:buClr>
                <a:schemeClr val="tx1"/>
              </a:buClr>
            </a:pPr>
            <a:r>
              <a:rPr lang="en-US" sz="1800">
                <a:solidFill>
                  <a:schemeClr val="bg1"/>
                </a:solidFill>
              </a:rPr>
              <a:t>Account</a:t>
            </a:r>
          </a:p>
        </p:txBody>
      </p:sp>
      <p:sp>
        <p:nvSpPr>
          <p:cNvPr id="13322" name="Text Box 26"/>
          <p:cNvSpPr txBox="1">
            <a:spLocks noChangeArrowheads="1"/>
          </p:cNvSpPr>
          <p:nvPr/>
        </p:nvSpPr>
        <p:spPr bwMode="auto">
          <a:xfrm>
            <a:off x="5730875" y="2268538"/>
            <a:ext cx="685800" cy="466725"/>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lnSpc>
                <a:spcPct val="85000"/>
              </a:lnSpc>
              <a:spcBef>
                <a:spcPct val="50000"/>
              </a:spcBef>
              <a:spcAft>
                <a:spcPct val="30000"/>
              </a:spcAft>
              <a:buClr>
                <a:schemeClr val="tx1"/>
              </a:buClr>
            </a:pPr>
            <a:r>
              <a:rPr lang="en-US" sz="1800">
                <a:solidFill>
                  <a:schemeClr val="bg1"/>
                </a:solidFill>
              </a:rPr>
              <a:t>Every </a:t>
            </a:r>
            <a:br>
              <a:rPr lang="en-US" sz="1800">
                <a:solidFill>
                  <a:schemeClr val="bg1"/>
                </a:solidFill>
              </a:rPr>
            </a:br>
            <a:r>
              <a:rPr lang="en-US" sz="1800">
                <a:solidFill>
                  <a:schemeClr val="bg1"/>
                </a:solidFill>
              </a:rPr>
              <a:t>week</a:t>
            </a:r>
          </a:p>
        </p:txBody>
      </p:sp>
      <p:sp>
        <p:nvSpPr>
          <p:cNvPr id="13323" name="Text Box 27"/>
          <p:cNvSpPr txBox="1">
            <a:spLocks noChangeArrowheads="1"/>
          </p:cNvSpPr>
          <p:nvPr/>
        </p:nvSpPr>
        <p:spPr bwMode="auto">
          <a:xfrm>
            <a:off x="2008188" y="2235200"/>
            <a:ext cx="876300" cy="274638"/>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spcBef>
                <a:spcPct val="50000"/>
              </a:spcBef>
              <a:spcAft>
                <a:spcPct val="30000"/>
              </a:spcAft>
              <a:buClr>
                <a:schemeClr val="tx1"/>
              </a:buClr>
            </a:pPr>
            <a:r>
              <a:rPr lang="en-US" sz="1800">
                <a:solidFill>
                  <a:schemeClr val="bg1"/>
                </a:solidFill>
              </a:rPr>
              <a:t>Monthly</a:t>
            </a:r>
          </a:p>
        </p:txBody>
      </p:sp>
      <p:sp>
        <p:nvSpPr>
          <p:cNvPr id="13324" name="Text Box 28"/>
          <p:cNvSpPr txBox="1">
            <a:spLocks noChangeArrowheads="1"/>
          </p:cNvSpPr>
          <p:nvPr/>
        </p:nvSpPr>
        <p:spPr bwMode="auto">
          <a:xfrm>
            <a:off x="3384550" y="2235200"/>
            <a:ext cx="1695450" cy="466725"/>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lnSpc>
                <a:spcPct val="85000"/>
              </a:lnSpc>
              <a:spcBef>
                <a:spcPct val="50000"/>
              </a:spcBef>
              <a:spcAft>
                <a:spcPct val="30000"/>
              </a:spcAft>
              <a:buClr>
                <a:schemeClr val="tx1"/>
              </a:buClr>
            </a:pPr>
            <a:r>
              <a:rPr lang="en-US" sz="1800">
                <a:solidFill>
                  <a:schemeClr val="bg1"/>
                </a:solidFill>
              </a:rPr>
              <a:t>Twice per month</a:t>
            </a:r>
          </a:p>
        </p:txBody>
      </p:sp>
      <p:sp>
        <p:nvSpPr>
          <p:cNvPr id="13325" name="Text Box 29"/>
          <p:cNvSpPr txBox="1">
            <a:spLocks noChangeArrowheads="1"/>
          </p:cNvSpPr>
          <p:nvPr/>
        </p:nvSpPr>
        <p:spPr bwMode="auto">
          <a:xfrm>
            <a:off x="7248525" y="2268538"/>
            <a:ext cx="1320800" cy="466725"/>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lnSpc>
                <a:spcPct val="85000"/>
              </a:lnSpc>
              <a:spcBef>
                <a:spcPct val="50000"/>
              </a:spcBef>
              <a:spcAft>
                <a:spcPct val="30000"/>
              </a:spcAft>
              <a:buClr>
                <a:schemeClr val="tx1"/>
              </a:buClr>
            </a:pPr>
            <a:r>
              <a:rPr lang="en-US" sz="1800">
                <a:solidFill>
                  <a:schemeClr val="bg1"/>
                </a:solidFill>
              </a:rPr>
              <a:t>Every other </a:t>
            </a:r>
            <a:br>
              <a:rPr lang="en-US" sz="1800">
                <a:solidFill>
                  <a:schemeClr val="bg1"/>
                </a:solidFill>
              </a:rPr>
            </a:br>
            <a:r>
              <a:rPr lang="en-US" sz="1800">
                <a:solidFill>
                  <a:schemeClr val="bg1"/>
                </a:solidFill>
              </a:rPr>
              <a:t>week</a:t>
            </a:r>
          </a:p>
        </p:txBody>
      </p:sp>
      <p:sp>
        <p:nvSpPr>
          <p:cNvPr id="13326" name="Text Box 30"/>
          <p:cNvSpPr txBox="1">
            <a:spLocks noChangeArrowheads="1"/>
          </p:cNvSpPr>
          <p:nvPr/>
        </p:nvSpPr>
        <p:spPr bwMode="auto">
          <a:xfrm>
            <a:off x="477838" y="2874963"/>
            <a:ext cx="1193800" cy="258762"/>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spcBef>
                <a:spcPct val="50000"/>
              </a:spcBef>
              <a:spcAft>
                <a:spcPct val="30000"/>
              </a:spcAft>
              <a:buClr>
                <a:schemeClr val="tx1"/>
              </a:buClr>
            </a:pPr>
            <a:r>
              <a:rPr lang="en-US" sz="1700" b="0">
                <a:solidFill>
                  <a:schemeClr val="bg1"/>
                </a:solidFill>
              </a:rPr>
              <a:t>15 Jan 2010</a:t>
            </a:r>
          </a:p>
        </p:txBody>
      </p:sp>
      <p:sp>
        <p:nvSpPr>
          <p:cNvPr id="13327" name="Text Box 31"/>
          <p:cNvSpPr txBox="1">
            <a:spLocks noChangeArrowheads="1"/>
          </p:cNvSpPr>
          <p:nvPr/>
        </p:nvSpPr>
        <p:spPr bwMode="auto">
          <a:xfrm>
            <a:off x="477838" y="3222625"/>
            <a:ext cx="1193800" cy="258763"/>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spcBef>
                <a:spcPct val="50000"/>
              </a:spcBef>
              <a:spcAft>
                <a:spcPct val="30000"/>
              </a:spcAft>
              <a:buClr>
                <a:schemeClr val="tx1"/>
              </a:buClr>
            </a:pPr>
            <a:r>
              <a:rPr lang="en-US" sz="1700" b="0">
                <a:solidFill>
                  <a:schemeClr val="bg1"/>
                </a:solidFill>
              </a:rPr>
              <a:t>31 Jan 2010</a:t>
            </a:r>
          </a:p>
        </p:txBody>
      </p:sp>
      <p:sp>
        <p:nvSpPr>
          <p:cNvPr id="13328" name="Text Box 32"/>
          <p:cNvSpPr txBox="1">
            <a:spLocks noChangeArrowheads="1"/>
          </p:cNvSpPr>
          <p:nvPr/>
        </p:nvSpPr>
        <p:spPr bwMode="auto">
          <a:xfrm>
            <a:off x="477838" y="3617913"/>
            <a:ext cx="1217612" cy="258762"/>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spcBef>
                <a:spcPct val="50000"/>
              </a:spcBef>
              <a:spcAft>
                <a:spcPct val="30000"/>
              </a:spcAft>
              <a:buClr>
                <a:schemeClr val="tx1"/>
              </a:buClr>
            </a:pPr>
            <a:r>
              <a:rPr lang="en-US" sz="1700" b="0">
                <a:solidFill>
                  <a:schemeClr val="bg1"/>
                </a:solidFill>
              </a:rPr>
              <a:t>15 Feb 2010</a:t>
            </a:r>
          </a:p>
        </p:txBody>
      </p:sp>
      <p:sp>
        <p:nvSpPr>
          <p:cNvPr id="13329" name="Text Box 33"/>
          <p:cNvSpPr txBox="1">
            <a:spLocks noChangeArrowheads="1"/>
          </p:cNvSpPr>
          <p:nvPr/>
        </p:nvSpPr>
        <p:spPr bwMode="auto">
          <a:xfrm>
            <a:off x="477838" y="4021138"/>
            <a:ext cx="1217612" cy="258762"/>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spcBef>
                <a:spcPct val="50000"/>
              </a:spcBef>
              <a:spcAft>
                <a:spcPct val="30000"/>
              </a:spcAft>
              <a:buClr>
                <a:schemeClr val="tx1"/>
              </a:buClr>
            </a:pPr>
            <a:r>
              <a:rPr lang="en-US" sz="1700" b="0">
                <a:solidFill>
                  <a:schemeClr val="bg1"/>
                </a:solidFill>
              </a:rPr>
              <a:t>28 Feb 2010</a:t>
            </a:r>
          </a:p>
        </p:txBody>
      </p:sp>
      <p:sp>
        <p:nvSpPr>
          <p:cNvPr id="13330" name="Text Box 34"/>
          <p:cNvSpPr txBox="1">
            <a:spLocks noChangeArrowheads="1"/>
          </p:cNvSpPr>
          <p:nvPr/>
        </p:nvSpPr>
        <p:spPr bwMode="auto">
          <a:xfrm>
            <a:off x="477838" y="4406900"/>
            <a:ext cx="1216025" cy="258763"/>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spcBef>
                <a:spcPct val="50000"/>
              </a:spcBef>
              <a:spcAft>
                <a:spcPct val="30000"/>
              </a:spcAft>
              <a:buClr>
                <a:schemeClr val="tx1"/>
              </a:buClr>
            </a:pPr>
            <a:r>
              <a:rPr lang="en-US" sz="1700" b="0">
                <a:solidFill>
                  <a:schemeClr val="bg1"/>
                </a:solidFill>
              </a:rPr>
              <a:t>15 Mar 2010</a:t>
            </a:r>
          </a:p>
        </p:txBody>
      </p:sp>
      <p:sp>
        <p:nvSpPr>
          <p:cNvPr id="13331" name="Text Box 35"/>
          <p:cNvSpPr txBox="1">
            <a:spLocks noChangeArrowheads="1"/>
          </p:cNvSpPr>
          <p:nvPr/>
        </p:nvSpPr>
        <p:spPr bwMode="auto">
          <a:xfrm>
            <a:off x="477838" y="4772025"/>
            <a:ext cx="1216025" cy="258763"/>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spcBef>
                <a:spcPct val="50000"/>
              </a:spcBef>
              <a:spcAft>
                <a:spcPct val="30000"/>
              </a:spcAft>
              <a:buClr>
                <a:schemeClr val="tx1"/>
              </a:buClr>
            </a:pPr>
            <a:r>
              <a:rPr lang="en-US" sz="1700" b="0">
                <a:solidFill>
                  <a:schemeClr val="bg1"/>
                </a:solidFill>
              </a:rPr>
              <a:t>31 Mar 2010</a:t>
            </a:r>
          </a:p>
        </p:txBody>
      </p:sp>
      <p:sp>
        <p:nvSpPr>
          <p:cNvPr id="13332" name="Text Box 36"/>
          <p:cNvSpPr txBox="1">
            <a:spLocks noChangeArrowheads="1"/>
          </p:cNvSpPr>
          <p:nvPr/>
        </p:nvSpPr>
        <p:spPr bwMode="auto">
          <a:xfrm>
            <a:off x="477838" y="5129213"/>
            <a:ext cx="1181100" cy="258762"/>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spcBef>
                <a:spcPct val="50000"/>
              </a:spcBef>
              <a:spcAft>
                <a:spcPct val="30000"/>
              </a:spcAft>
              <a:buClr>
                <a:schemeClr val="tx1"/>
              </a:buClr>
            </a:pPr>
            <a:r>
              <a:rPr lang="en-US" sz="1700" b="0">
                <a:solidFill>
                  <a:schemeClr val="bg1"/>
                </a:solidFill>
              </a:rPr>
              <a:t>15 Apr 2010</a:t>
            </a:r>
          </a:p>
        </p:txBody>
      </p:sp>
      <p:sp>
        <p:nvSpPr>
          <p:cNvPr id="13333" name="Line 37"/>
          <p:cNvSpPr>
            <a:spLocks noChangeShapeType="1"/>
          </p:cNvSpPr>
          <p:nvPr/>
        </p:nvSpPr>
        <p:spPr bwMode="auto">
          <a:xfrm>
            <a:off x="508000" y="3135313"/>
            <a:ext cx="8066088"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34" name="Line 38"/>
          <p:cNvSpPr>
            <a:spLocks noChangeShapeType="1"/>
          </p:cNvSpPr>
          <p:nvPr/>
        </p:nvSpPr>
        <p:spPr bwMode="auto">
          <a:xfrm>
            <a:off x="508000" y="3511550"/>
            <a:ext cx="8066088"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35" name="Line 39"/>
          <p:cNvSpPr>
            <a:spLocks noChangeShapeType="1"/>
          </p:cNvSpPr>
          <p:nvPr/>
        </p:nvSpPr>
        <p:spPr bwMode="auto">
          <a:xfrm>
            <a:off x="508000" y="3889375"/>
            <a:ext cx="8066088"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36" name="Line 40"/>
          <p:cNvSpPr>
            <a:spLocks noChangeShapeType="1"/>
          </p:cNvSpPr>
          <p:nvPr/>
        </p:nvSpPr>
        <p:spPr bwMode="auto">
          <a:xfrm>
            <a:off x="508000" y="4267200"/>
            <a:ext cx="8066088"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37" name="Line 41"/>
          <p:cNvSpPr>
            <a:spLocks noChangeShapeType="1"/>
          </p:cNvSpPr>
          <p:nvPr/>
        </p:nvSpPr>
        <p:spPr bwMode="auto">
          <a:xfrm>
            <a:off x="508000" y="4643438"/>
            <a:ext cx="8066088"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38" name="Line 42"/>
          <p:cNvSpPr>
            <a:spLocks noChangeShapeType="1"/>
          </p:cNvSpPr>
          <p:nvPr/>
        </p:nvSpPr>
        <p:spPr bwMode="auto">
          <a:xfrm>
            <a:off x="508000" y="5021263"/>
            <a:ext cx="8066088"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39" name="Line 43"/>
          <p:cNvSpPr>
            <a:spLocks noChangeShapeType="1"/>
          </p:cNvSpPr>
          <p:nvPr/>
        </p:nvSpPr>
        <p:spPr bwMode="auto">
          <a:xfrm>
            <a:off x="508000" y="5399088"/>
            <a:ext cx="8066088"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40" name="Rectangle 44"/>
          <p:cNvSpPr>
            <a:spLocks noChangeArrowheads="1"/>
          </p:cNvSpPr>
          <p:nvPr/>
        </p:nvSpPr>
        <p:spPr bwMode="auto">
          <a:xfrm>
            <a:off x="1941513" y="2955925"/>
            <a:ext cx="1011237" cy="336550"/>
          </a:xfrm>
          <a:prstGeom prst="rect">
            <a:avLst/>
          </a:prstGeom>
          <a:solidFill>
            <a:srgbClr val="FEE991"/>
          </a:solidFill>
          <a:ln w="9525" algn="ctr">
            <a:solidFill>
              <a:schemeClr val="bg1"/>
            </a:solidFill>
            <a:miter lim="800000"/>
            <a:headEnd/>
            <a:tailEnd/>
          </a:ln>
        </p:spPr>
        <p:txBody>
          <a:bodyPr wrap="none" lIns="0" tIns="0" rIns="0" bIns="0" anchor="ctr">
            <a:spAutoFit/>
          </a:bodyPr>
          <a:lstStyle/>
          <a:p>
            <a:pPr algn="ctr">
              <a:spcBef>
                <a:spcPct val="50000"/>
              </a:spcBef>
              <a:spcAft>
                <a:spcPct val="30000"/>
              </a:spcAft>
              <a:buClr>
                <a:schemeClr val="tx1"/>
              </a:buClr>
            </a:pPr>
            <a:endParaRPr lang="en-US"/>
          </a:p>
        </p:txBody>
      </p:sp>
      <p:sp>
        <p:nvSpPr>
          <p:cNvPr id="13341" name="Rectangle 45"/>
          <p:cNvSpPr>
            <a:spLocks noChangeArrowheads="1"/>
          </p:cNvSpPr>
          <p:nvPr/>
        </p:nvSpPr>
        <p:spPr bwMode="auto">
          <a:xfrm>
            <a:off x="1941513" y="3719513"/>
            <a:ext cx="1011237" cy="336550"/>
          </a:xfrm>
          <a:prstGeom prst="rect">
            <a:avLst/>
          </a:prstGeom>
          <a:solidFill>
            <a:srgbClr val="FEE991"/>
          </a:solidFill>
          <a:ln w="9525" algn="ctr">
            <a:solidFill>
              <a:schemeClr val="bg1"/>
            </a:solidFill>
            <a:miter lim="800000"/>
            <a:headEnd/>
            <a:tailEnd/>
          </a:ln>
        </p:spPr>
        <p:txBody>
          <a:bodyPr wrap="none" lIns="0" tIns="0" rIns="0" bIns="0" anchor="ctr">
            <a:spAutoFit/>
          </a:bodyPr>
          <a:lstStyle/>
          <a:p>
            <a:pPr algn="ctr">
              <a:spcBef>
                <a:spcPct val="50000"/>
              </a:spcBef>
              <a:spcAft>
                <a:spcPct val="30000"/>
              </a:spcAft>
              <a:buClr>
                <a:schemeClr val="tx1"/>
              </a:buClr>
            </a:pPr>
            <a:endParaRPr lang="en-US"/>
          </a:p>
        </p:txBody>
      </p:sp>
      <p:sp>
        <p:nvSpPr>
          <p:cNvPr id="13342" name="Rectangle 46"/>
          <p:cNvSpPr>
            <a:spLocks noChangeArrowheads="1"/>
          </p:cNvSpPr>
          <p:nvPr/>
        </p:nvSpPr>
        <p:spPr bwMode="auto">
          <a:xfrm>
            <a:off x="1941513" y="4468813"/>
            <a:ext cx="1011237" cy="336550"/>
          </a:xfrm>
          <a:prstGeom prst="rect">
            <a:avLst/>
          </a:prstGeom>
          <a:solidFill>
            <a:srgbClr val="FEE991"/>
          </a:solidFill>
          <a:ln w="9525" algn="ctr">
            <a:solidFill>
              <a:schemeClr val="bg1"/>
            </a:solidFill>
            <a:miter lim="800000"/>
            <a:headEnd/>
            <a:tailEnd/>
          </a:ln>
        </p:spPr>
        <p:txBody>
          <a:bodyPr wrap="none" lIns="0" tIns="0" rIns="0" bIns="0" anchor="ctr">
            <a:spAutoFit/>
          </a:bodyPr>
          <a:lstStyle/>
          <a:p>
            <a:pPr algn="ctr">
              <a:spcBef>
                <a:spcPct val="50000"/>
              </a:spcBef>
              <a:spcAft>
                <a:spcPct val="30000"/>
              </a:spcAft>
              <a:buClr>
                <a:schemeClr val="tx1"/>
              </a:buClr>
            </a:pPr>
            <a:endParaRPr lang="en-US"/>
          </a:p>
        </p:txBody>
      </p:sp>
      <p:sp>
        <p:nvSpPr>
          <p:cNvPr id="13343" name="Rectangle 47"/>
          <p:cNvSpPr>
            <a:spLocks noChangeArrowheads="1"/>
          </p:cNvSpPr>
          <p:nvPr/>
        </p:nvSpPr>
        <p:spPr bwMode="auto">
          <a:xfrm>
            <a:off x="1941513" y="5219700"/>
            <a:ext cx="1011237" cy="336550"/>
          </a:xfrm>
          <a:prstGeom prst="rect">
            <a:avLst/>
          </a:prstGeom>
          <a:solidFill>
            <a:srgbClr val="FEE991"/>
          </a:solidFill>
          <a:ln w="9525" algn="ctr">
            <a:solidFill>
              <a:schemeClr val="bg1"/>
            </a:solidFill>
            <a:miter lim="800000"/>
            <a:headEnd/>
            <a:tailEnd/>
          </a:ln>
        </p:spPr>
        <p:txBody>
          <a:bodyPr wrap="none" lIns="0" tIns="0" rIns="0" bIns="0" anchor="ctr">
            <a:spAutoFit/>
          </a:bodyPr>
          <a:lstStyle/>
          <a:p>
            <a:pPr algn="ctr">
              <a:spcBef>
                <a:spcPct val="50000"/>
              </a:spcBef>
              <a:spcAft>
                <a:spcPct val="30000"/>
              </a:spcAft>
              <a:buClr>
                <a:schemeClr val="tx1"/>
              </a:buClr>
            </a:pPr>
            <a:endParaRPr lang="en-US"/>
          </a:p>
        </p:txBody>
      </p:sp>
      <p:sp>
        <p:nvSpPr>
          <p:cNvPr id="13344" name="Rectangle 48"/>
          <p:cNvSpPr>
            <a:spLocks noChangeArrowheads="1"/>
          </p:cNvSpPr>
          <p:nvPr/>
        </p:nvSpPr>
        <p:spPr bwMode="auto">
          <a:xfrm>
            <a:off x="3725863" y="2974975"/>
            <a:ext cx="1011237" cy="284163"/>
          </a:xfrm>
          <a:prstGeom prst="rect">
            <a:avLst/>
          </a:prstGeom>
          <a:solidFill>
            <a:srgbClr val="F3AB9D"/>
          </a:solidFill>
          <a:ln w="9525" algn="ctr">
            <a:solidFill>
              <a:schemeClr val="bg1"/>
            </a:solidFill>
            <a:miter lim="800000"/>
            <a:headEnd/>
            <a:tailEnd/>
          </a:ln>
        </p:spPr>
        <p:txBody>
          <a:bodyPr wrap="none" lIns="0" tIns="0" rIns="0" bIns="0" anchor="ctr">
            <a:spAutoFit/>
          </a:bodyPr>
          <a:lstStyle/>
          <a:p>
            <a:pPr algn="ctr">
              <a:spcBef>
                <a:spcPct val="50000"/>
              </a:spcBef>
              <a:spcAft>
                <a:spcPct val="30000"/>
              </a:spcAft>
              <a:buClr>
                <a:schemeClr val="tx1"/>
              </a:buClr>
            </a:pPr>
            <a:endParaRPr lang="en-US"/>
          </a:p>
        </p:txBody>
      </p:sp>
      <p:sp>
        <p:nvSpPr>
          <p:cNvPr id="13345" name="Rectangle 49"/>
          <p:cNvSpPr>
            <a:spLocks noChangeArrowheads="1"/>
          </p:cNvSpPr>
          <p:nvPr/>
        </p:nvSpPr>
        <p:spPr bwMode="auto">
          <a:xfrm>
            <a:off x="3725863" y="3362325"/>
            <a:ext cx="1011237" cy="284163"/>
          </a:xfrm>
          <a:prstGeom prst="rect">
            <a:avLst/>
          </a:prstGeom>
          <a:solidFill>
            <a:srgbClr val="F3AB9D"/>
          </a:solidFill>
          <a:ln w="9525" algn="ctr">
            <a:solidFill>
              <a:schemeClr val="bg1"/>
            </a:solidFill>
            <a:miter lim="800000"/>
            <a:headEnd/>
            <a:tailEnd/>
          </a:ln>
        </p:spPr>
        <p:txBody>
          <a:bodyPr wrap="none" lIns="0" tIns="0" rIns="0" bIns="0" anchor="ctr">
            <a:spAutoFit/>
          </a:bodyPr>
          <a:lstStyle/>
          <a:p>
            <a:pPr algn="ctr">
              <a:spcBef>
                <a:spcPct val="50000"/>
              </a:spcBef>
              <a:spcAft>
                <a:spcPct val="30000"/>
              </a:spcAft>
              <a:buClr>
                <a:schemeClr val="tx1"/>
              </a:buClr>
            </a:pPr>
            <a:endParaRPr lang="en-US"/>
          </a:p>
        </p:txBody>
      </p:sp>
      <p:sp>
        <p:nvSpPr>
          <p:cNvPr id="13346" name="Rectangle 50"/>
          <p:cNvSpPr>
            <a:spLocks noChangeArrowheads="1"/>
          </p:cNvSpPr>
          <p:nvPr/>
        </p:nvSpPr>
        <p:spPr bwMode="auto">
          <a:xfrm>
            <a:off x="3725863" y="3741738"/>
            <a:ext cx="1011237" cy="284162"/>
          </a:xfrm>
          <a:prstGeom prst="rect">
            <a:avLst/>
          </a:prstGeom>
          <a:solidFill>
            <a:srgbClr val="F3AB9D"/>
          </a:solidFill>
          <a:ln w="9525" algn="ctr">
            <a:solidFill>
              <a:schemeClr val="bg1"/>
            </a:solidFill>
            <a:miter lim="800000"/>
            <a:headEnd/>
            <a:tailEnd/>
          </a:ln>
        </p:spPr>
        <p:txBody>
          <a:bodyPr wrap="none" lIns="0" tIns="0" rIns="0" bIns="0" anchor="ctr">
            <a:spAutoFit/>
          </a:bodyPr>
          <a:lstStyle/>
          <a:p>
            <a:pPr algn="ctr">
              <a:spcBef>
                <a:spcPct val="50000"/>
              </a:spcBef>
              <a:spcAft>
                <a:spcPct val="30000"/>
              </a:spcAft>
              <a:buClr>
                <a:schemeClr val="tx1"/>
              </a:buClr>
            </a:pPr>
            <a:endParaRPr lang="en-US"/>
          </a:p>
        </p:txBody>
      </p:sp>
      <p:sp>
        <p:nvSpPr>
          <p:cNvPr id="13347" name="Rectangle 51"/>
          <p:cNvSpPr>
            <a:spLocks noChangeArrowheads="1"/>
          </p:cNvSpPr>
          <p:nvPr/>
        </p:nvSpPr>
        <p:spPr bwMode="auto">
          <a:xfrm>
            <a:off x="3725863" y="4132263"/>
            <a:ext cx="1011237" cy="284162"/>
          </a:xfrm>
          <a:prstGeom prst="rect">
            <a:avLst/>
          </a:prstGeom>
          <a:solidFill>
            <a:srgbClr val="F3AB9D"/>
          </a:solidFill>
          <a:ln w="9525" algn="ctr">
            <a:solidFill>
              <a:schemeClr val="bg1"/>
            </a:solidFill>
            <a:miter lim="800000"/>
            <a:headEnd/>
            <a:tailEnd/>
          </a:ln>
        </p:spPr>
        <p:txBody>
          <a:bodyPr wrap="none" lIns="0" tIns="0" rIns="0" bIns="0" anchor="ctr">
            <a:spAutoFit/>
          </a:bodyPr>
          <a:lstStyle/>
          <a:p>
            <a:pPr algn="ctr">
              <a:spcBef>
                <a:spcPct val="50000"/>
              </a:spcBef>
              <a:spcAft>
                <a:spcPct val="30000"/>
              </a:spcAft>
              <a:buClr>
                <a:schemeClr val="tx1"/>
              </a:buClr>
            </a:pPr>
            <a:endParaRPr lang="en-US"/>
          </a:p>
        </p:txBody>
      </p:sp>
      <p:sp>
        <p:nvSpPr>
          <p:cNvPr id="13348" name="Rectangle 52"/>
          <p:cNvSpPr>
            <a:spLocks noChangeArrowheads="1"/>
          </p:cNvSpPr>
          <p:nvPr/>
        </p:nvSpPr>
        <p:spPr bwMode="auto">
          <a:xfrm>
            <a:off x="3725863" y="4491038"/>
            <a:ext cx="1011237" cy="284162"/>
          </a:xfrm>
          <a:prstGeom prst="rect">
            <a:avLst/>
          </a:prstGeom>
          <a:solidFill>
            <a:srgbClr val="F3AB9D"/>
          </a:solidFill>
          <a:ln w="9525" algn="ctr">
            <a:solidFill>
              <a:schemeClr val="bg1"/>
            </a:solidFill>
            <a:miter lim="800000"/>
            <a:headEnd/>
            <a:tailEnd/>
          </a:ln>
        </p:spPr>
        <p:txBody>
          <a:bodyPr wrap="none" lIns="0" tIns="0" rIns="0" bIns="0" anchor="ctr">
            <a:spAutoFit/>
          </a:bodyPr>
          <a:lstStyle/>
          <a:p>
            <a:pPr algn="ctr">
              <a:spcBef>
                <a:spcPct val="50000"/>
              </a:spcBef>
              <a:spcAft>
                <a:spcPct val="30000"/>
              </a:spcAft>
              <a:buClr>
                <a:schemeClr val="tx1"/>
              </a:buClr>
            </a:pPr>
            <a:endParaRPr lang="en-US"/>
          </a:p>
        </p:txBody>
      </p:sp>
      <p:sp>
        <p:nvSpPr>
          <p:cNvPr id="13349" name="Rectangle 53"/>
          <p:cNvSpPr>
            <a:spLocks noChangeArrowheads="1"/>
          </p:cNvSpPr>
          <p:nvPr/>
        </p:nvSpPr>
        <p:spPr bwMode="auto">
          <a:xfrm>
            <a:off x="3725863" y="4860925"/>
            <a:ext cx="1011237" cy="284163"/>
          </a:xfrm>
          <a:prstGeom prst="rect">
            <a:avLst/>
          </a:prstGeom>
          <a:solidFill>
            <a:srgbClr val="F3AB9D"/>
          </a:solidFill>
          <a:ln w="9525" algn="ctr">
            <a:solidFill>
              <a:schemeClr val="bg1"/>
            </a:solidFill>
            <a:miter lim="800000"/>
            <a:headEnd/>
            <a:tailEnd/>
          </a:ln>
        </p:spPr>
        <p:txBody>
          <a:bodyPr wrap="none" lIns="0" tIns="0" rIns="0" bIns="0" anchor="ctr">
            <a:spAutoFit/>
          </a:bodyPr>
          <a:lstStyle/>
          <a:p>
            <a:pPr algn="ctr">
              <a:spcBef>
                <a:spcPct val="50000"/>
              </a:spcBef>
              <a:spcAft>
                <a:spcPct val="30000"/>
              </a:spcAft>
              <a:buClr>
                <a:schemeClr val="tx1"/>
              </a:buClr>
            </a:pPr>
            <a:endParaRPr lang="en-US"/>
          </a:p>
        </p:txBody>
      </p:sp>
      <p:sp>
        <p:nvSpPr>
          <p:cNvPr id="13350" name="Rectangle 54"/>
          <p:cNvSpPr>
            <a:spLocks noChangeArrowheads="1"/>
          </p:cNvSpPr>
          <p:nvPr/>
        </p:nvSpPr>
        <p:spPr bwMode="auto">
          <a:xfrm>
            <a:off x="3725863" y="5254625"/>
            <a:ext cx="1011237" cy="284163"/>
          </a:xfrm>
          <a:prstGeom prst="rect">
            <a:avLst/>
          </a:prstGeom>
          <a:solidFill>
            <a:srgbClr val="F3AB9D"/>
          </a:solidFill>
          <a:ln w="9525" algn="ctr">
            <a:solidFill>
              <a:schemeClr val="bg1"/>
            </a:solidFill>
            <a:miter lim="800000"/>
            <a:headEnd/>
            <a:tailEnd/>
          </a:ln>
        </p:spPr>
        <p:txBody>
          <a:bodyPr wrap="none" lIns="0" tIns="0" rIns="0" bIns="0" anchor="ctr">
            <a:spAutoFit/>
          </a:bodyPr>
          <a:lstStyle/>
          <a:p>
            <a:pPr algn="ctr">
              <a:spcBef>
                <a:spcPct val="50000"/>
              </a:spcBef>
              <a:spcAft>
                <a:spcPct val="30000"/>
              </a:spcAft>
              <a:buClr>
                <a:schemeClr val="tx1"/>
              </a:buClr>
            </a:pPr>
            <a:endParaRPr lang="en-US"/>
          </a:p>
        </p:txBody>
      </p:sp>
      <p:sp>
        <p:nvSpPr>
          <p:cNvPr id="13351" name="Rectangle 55"/>
          <p:cNvSpPr>
            <a:spLocks noChangeArrowheads="1"/>
          </p:cNvSpPr>
          <p:nvPr/>
        </p:nvSpPr>
        <p:spPr bwMode="auto">
          <a:xfrm>
            <a:off x="5567363" y="2851150"/>
            <a:ext cx="1011237" cy="153988"/>
          </a:xfrm>
          <a:prstGeom prst="rect">
            <a:avLst/>
          </a:prstGeom>
          <a:solidFill>
            <a:srgbClr val="7FCA7A"/>
          </a:solidFill>
          <a:ln w="9525" algn="ctr">
            <a:solidFill>
              <a:schemeClr val="bg1"/>
            </a:solidFill>
            <a:miter lim="800000"/>
            <a:headEnd/>
            <a:tailEnd/>
          </a:ln>
        </p:spPr>
        <p:txBody>
          <a:bodyPr wrap="none" lIns="0" tIns="0" rIns="0" bIns="0" anchor="ctr">
            <a:spAutoFit/>
          </a:bodyPr>
          <a:lstStyle/>
          <a:p>
            <a:pPr algn="ctr">
              <a:spcBef>
                <a:spcPct val="50000"/>
              </a:spcBef>
              <a:spcAft>
                <a:spcPct val="30000"/>
              </a:spcAft>
              <a:buClr>
                <a:schemeClr val="tx1"/>
              </a:buClr>
            </a:pPr>
            <a:endParaRPr lang="en-US"/>
          </a:p>
        </p:txBody>
      </p:sp>
      <p:sp>
        <p:nvSpPr>
          <p:cNvPr id="13352" name="Rectangle 56"/>
          <p:cNvSpPr>
            <a:spLocks noChangeArrowheads="1"/>
          </p:cNvSpPr>
          <p:nvPr/>
        </p:nvSpPr>
        <p:spPr bwMode="auto">
          <a:xfrm>
            <a:off x="5567363" y="3041650"/>
            <a:ext cx="1011237" cy="153988"/>
          </a:xfrm>
          <a:prstGeom prst="rect">
            <a:avLst/>
          </a:prstGeom>
          <a:solidFill>
            <a:srgbClr val="7FCA7A"/>
          </a:solidFill>
          <a:ln w="9525" algn="ctr">
            <a:solidFill>
              <a:schemeClr val="bg1"/>
            </a:solidFill>
            <a:miter lim="800000"/>
            <a:headEnd/>
            <a:tailEnd/>
          </a:ln>
        </p:spPr>
        <p:txBody>
          <a:bodyPr wrap="none" lIns="0" tIns="0" rIns="0" bIns="0" anchor="ctr">
            <a:spAutoFit/>
          </a:bodyPr>
          <a:lstStyle/>
          <a:p>
            <a:pPr algn="ctr">
              <a:spcBef>
                <a:spcPct val="50000"/>
              </a:spcBef>
              <a:spcAft>
                <a:spcPct val="30000"/>
              </a:spcAft>
              <a:buClr>
                <a:schemeClr val="tx1"/>
              </a:buClr>
            </a:pPr>
            <a:endParaRPr lang="en-US"/>
          </a:p>
        </p:txBody>
      </p:sp>
      <p:sp>
        <p:nvSpPr>
          <p:cNvPr id="13353" name="Rectangle 57"/>
          <p:cNvSpPr>
            <a:spLocks noChangeArrowheads="1"/>
          </p:cNvSpPr>
          <p:nvPr/>
        </p:nvSpPr>
        <p:spPr bwMode="auto">
          <a:xfrm>
            <a:off x="5567363" y="3233738"/>
            <a:ext cx="1011237" cy="153987"/>
          </a:xfrm>
          <a:prstGeom prst="rect">
            <a:avLst/>
          </a:prstGeom>
          <a:solidFill>
            <a:srgbClr val="7FCA7A"/>
          </a:solidFill>
          <a:ln w="9525" algn="ctr">
            <a:solidFill>
              <a:schemeClr val="bg1"/>
            </a:solidFill>
            <a:miter lim="800000"/>
            <a:headEnd/>
            <a:tailEnd/>
          </a:ln>
        </p:spPr>
        <p:txBody>
          <a:bodyPr wrap="none" lIns="0" tIns="0" rIns="0" bIns="0" anchor="ctr">
            <a:spAutoFit/>
          </a:bodyPr>
          <a:lstStyle/>
          <a:p>
            <a:pPr algn="ctr">
              <a:spcBef>
                <a:spcPct val="50000"/>
              </a:spcBef>
              <a:spcAft>
                <a:spcPct val="30000"/>
              </a:spcAft>
              <a:buClr>
                <a:schemeClr val="tx1"/>
              </a:buClr>
            </a:pPr>
            <a:endParaRPr lang="en-US"/>
          </a:p>
        </p:txBody>
      </p:sp>
      <p:sp>
        <p:nvSpPr>
          <p:cNvPr id="13354" name="Rectangle 58"/>
          <p:cNvSpPr>
            <a:spLocks noChangeArrowheads="1"/>
          </p:cNvSpPr>
          <p:nvPr/>
        </p:nvSpPr>
        <p:spPr bwMode="auto">
          <a:xfrm>
            <a:off x="5567363" y="3424238"/>
            <a:ext cx="1011237" cy="153987"/>
          </a:xfrm>
          <a:prstGeom prst="rect">
            <a:avLst/>
          </a:prstGeom>
          <a:solidFill>
            <a:srgbClr val="7FCA7A"/>
          </a:solidFill>
          <a:ln w="9525" algn="ctr">
            <a:solidFill>
              <a:schemeClr val="bg1"/>
            </a:solidFill>
            <a:miter lim="800000"/>
            <a:headEnd/>
            <a:tailEnd/>
          </a:ln>
        </p:spPr>
        <p:txBody>
          <a:bodyPr wrap="none" lIns="0" tIns="0" rIns="0" bIns="0" anchor="ctr">
            <a:spAutoFit/>
          </a:bodyPr>
          <a:lstStyle/>
          <a:p>
            <a:pPr algn="ctr">
              <a:spcBef>
                <a:spcPct val="50000"/>
              </a:spcBef>
              <a:spcAft>
                <a:spcPct val="30000"/>
              </a:spcAft>
              <a:buClr>
                <a:schemeClr val="tx1"/>
              </a:buClr>
            </a:pPr>
            <a:endParaRPr lang="en-US"/>
          </a:p>
        </p:txBody>
      </p:sp>
      <p:sp>
        <p:nvSpPr>
          <p:cNvPr id="13355" name="Rectangle 59"/>
          <p:cNvSpPr>
            <a:spLocks noChangeArrowheads="1"/>
          </p:cNvSpPr>
          <p:nvPr/>
        </p:nvSpPr>
        <p:spPr bwMode="auto">
          <a:xfrm>
            <a:off x="5567363" y="3616325"/>
            <a:ext cx="1011237" cy="153988"/>
          </a:xfrm>
          <a:prstGeom prst="rect">
            <a:avLst/>
          </a:prstGeom>
          <a:solidFill>
            <a:srgbClr val="7FCA7A"/>
          </a:solidFill>
          <a:ln w="9525" algn="ctr">
            <a:solidFill>
              <a:schemeClr val="bg1"/>
            </a:solidFill>
            <a:miter lim="800000"/>
            <a:headEnd/>
            <a:tailEnd/>
          </a:ln>
        </p:spPr>
        <p:txBody>
          <a:bodyPr wrap="none" lIns="0" tIns="0" rIns="0" bIns="0" anchor="ctr">
            <a:spAutoFit/>
          </a:bodyPr>
          <a:lstStyle/>
          <a:p>
            <a:pPr algn="ctr">
              <a:spcBef>
                <a:spcPct val="50000"/>
              </a:spcBef>
              <a:spcAft>
                <a:spcPct val="30000"/>
              </a:spcAft>
              <a:buClr>
                <a:schemeClr val="tx1"/>
              </a:buClr>
            </a:pPr>
            <a:endParaRPr lang="en-US"/>
          </a:p>
        </p:txBody>
      </p:sp>
      <p:sp>
        <p:nvSpPr>
          <p:cNvPr id="13356" name="Rectangle 60"/>
          <p:cNvSpPr>
            <a:spLocks noChangeArrowheads="1"/>
          </p:cNvSpPr>
          <p:nvPr/>
        </p:nvSpPr>
        <p:spPr bwMode="auto">
          <a:xfrm>
            <a:off x="5567363" y="3806825"/>
            <a:ext cx="1011237" cy="153988"/>
          </a:xfrm>
          <a:prstGeom prst="rect">
            <a:avLst/>
          </a:prstGeom>
          <a:solidFill>
            <a:srgbClr val="7FCA7A"/>
          </a:solidFill>
          <a:ln w="9525" algn="ctr">
            <a:solidFill>
              <a:schemeClr val="bg1"/>
            </a:solidFill>
            <a:miter lim="800000"/>
            <a:headEnd/>
            <a:tailEnd/>
          </a:ln>
        </p:spPr>
        <p:txBody>
          <a:bodyPr wrap="none" lIns="0" tIns="0" rIns="0" bIns="0" anchor="ctr">
            <a:spAutoFit/>
          </a:bodyPr>
          <a:lstStyle/>
          <a:p>
            <a:pPr algn="ctr">
              <a:spcBef>
                <a:spcPct val="50000"/>
              </a:spcBef>
              <a:spcAft>
                <a:spcPct val="30000"/>
              </a:spcAft>
              <a:buClr>
                <a:schemeClr val="tx1"/>
              </a:buClr>
            </a:pPr>
            <a:endParaRPr lang="en-US"/>
          </a:p>
        </p:txBody>
      </p:sp>
      <p:sp>
        <p:nvSpPr>
          <p:cNvPr id="13357" name="Rectangle 61"/>
          <p:cNvSpPr>
            <a:spLocks noChangeArrowheads="1"/>
          </p:cNvSpPr>
          <p:nvPr/>
        </p:nvSpPr>
        <p:spPr bwMode="auto">
          <a:xfrm>
            <a:off x="5567363" y="3998913"/>
            <a:ext cx="1011237" cy="153987"/>
          </a:xfrm>
          <a:prstGeom prst="rect">
            <a:avLst/>
          </a:prstGeom>
          <a:solidFill>
            <a:srgbClr val="7FCA7A"/>
          </a:solidFill>
          <a:ln w="9525" algn="ctr">
            <a:solidFill>
              <a:schemeClr val="bg1"/>
            </a:solidFill>
            <a:miter lim="800000"/>
            <a:headEnd/>
            <a:tailEnd/>
          </a:ln>
        </p:spPr>
        <p:txBody>
          <a:bodyPr wrap="none" lIns="0" tIns="0" rIns="0" bIns="0" anchor="ctr">
            <a:spAutoFit/>
          </a:bodyPr>
          <a:lstStyle/>
          <a:p>
            <a:pPr algn="ctr">
              <a:spcBef>
                <a:spcPct val="50000"/>
              </a:spcBef>
              <a:spcAft>
                <a:spcPct val="30000"/>
              </a:spcAft>
              <a:buClr>
                <a:schemeClr val="tx1"/>
              </a:buClr>
            </a:pPr>
            <a:endParaRPr lang="en-US"/>
          </a:p>
        </p:txBody>
      </p:sp>
      <p:sp>
        <p:nvSpPr>
          <p:cNvPr id="13358" name="Rectangle 62"/>
          <p:cNvSpPr>
            <a:spLocks noChangeArrowheads="1"/>
          </p:cNvSpPr>
          <p:nvPr/>
        </p:nvSpPr>
        <p:spPr bwMode="auto">
          <a:xfrm>
            <a:off x="7402513" y="2851150"/>
            <a:ext cx="1011237" cy="153988"/>
          </a:xfrm>
          <a:prstGeom prst="rect">
            <a:avLst/>
          </a:prstGeom>
          <a:solidFill>
            <a:srgbClr val="ECA474"/>
          </a:solidFill>
          <a:ln w="9525" algn="ctr">
            <a:solidFill>
              <a:schemeClr val="bg1"/>
            </a:solidFill>
            <a:miter lim="800000"/>
            <a:headEnd/>
            <a:tailEnd/>
          </a:ln>
        </p:spPr>
        <p:txBody>
          <a:bodyPr wrap="none" lIns="0" tIns="0" rIns="0" bIns="0" anchor="ctr">
            <a:spAutoFit/>
          </a:bodyPr>
          <a:lstStyle/>
          <a:p>
            <a:pPr algn="ctr">
              <a:spcBef>
                <a:spcPct val="50000"/>
              </a:spcBef>
              <a:spcAft>
                <a:spcPct val="30000"/>
              </a:spcAft>
              <a:buClr>
                <a:schemeClr val="tx1"/>
              </a:buClr>
            </a:pPr>
            <a:endParaRPr lang="en-US"/>
          </a:p>
        </p:txBody>
      </p:sp>
      <p:sp>
        <p:nvSpPr>
          <p:cNvPr id="13359" name="Rectangle 63"/>
          <p:cNvSpPr>
            <a:spLocks noChangeArrowheads="1"/>
          </p:cNvSpPr>
          <p:nvPr/>
        </p:nvSpPr>
        <p:spPr bwMode="auto">
          <a:xfrm>
            <a:off x="7402513" y="3233738"/>
            <a:ext cx="1011237" cy="153987"/>
          </a:xfrm>
          <a:prstGeom prst="rect">
            <a:avLst/>
          </a:prstGeom>
          <a:solidFill>
            <a:srgbClr val="ECA474"/>
          </a:solidFill>
          <a:ln w="9525" algn="ctr">
            <a:solidFill>
              <a:schemeClr val="bg1"/>
            </a:solidFill>
            <a:miter lim="800000"/>
            <a:headEnd/>
            <a:tailEnd/>
          </a:ln>
        </p:spPr>
        <p:txBody>
          <a:bodyPr wrap="none" lIns="0" tIns="0" rIns="0" bIns="0" anchor="ctr">
            <a:spAutoFit/>
          </a:bodyPr>
          <a:lstStyle/>
          <a:p>
            <a:pPr algn="ctr">
              <a:spcBef>
                <a:spcPct val="50000"/>
              </a:spcBef>
              <a:spcAft>
                <a:spcPct val="30000"/>
              </a:spcAft>
              <a:buClr>
                <a:schemeClr val="tx1"/>
              </a:buClr>
            </a:pPr>
            <a:endParaRPr lang="en-US"/>
          </a:p>
        </p:txBody>
      </p:sp>
      <p:sp>
        <p:nvSpPr>
          <p:cNvPr id="13360" name="Rectangle 64"/>
          <p:cNvSpPr>
            <a:spLocks noChangeArrowheads="1"/>
          </p:cNvSpPr>
          <p:nvPr/>
        </p:nvSpPr>
        <p:spPr bwMode="auto">
          <a:xfrm>
            <a:off x="7402513" y="3616325"/>
            <a:ext cx="1011237" cy="153988"/>
          </a:xfrm>
          <a:prstGeom prst="rect">
            <a:avLst/>
          </a:prstGeom>
          <a:solidFill>
            <a:srgbClr val="ECA474"/>
          </a:solidFill>
          <a:ln w="9525" algn="ctr">
            <a:solidFill>
              <a:schemeClr val="bg1"/>
            </a:solidFill>
            <a:miter lim="800000"/>
            <a:headEnd/>
            <a:tailEnd/>
          </a:ln>
        </p:spPr>
        <p:txBody>
          <a:bodyPr wrap="none" lIns="0" tIns="0" rIns="0" bIns="0" anchor="ctr">
            <a:spAutoFit/>
          </a:bodyPr>
          <a:lstStyle/>
          <a:p>
            <a:pPr algn="ctr">
              <a:spcBef>
                <a:spcPct val="50000"/>
              </a:spcBef>
              <a:spcAft>
                <a:spcPct val="30000"/>
              </a:spcAft>
              <a:buClr>
                <a:schemeClr val="tx1"/>
              </a:buClr>
            </a:pPr>
            <a:endParaRPr lang="en-US"/>
          </a:p>
        </p:txBody>
      </p:sp>
      <p:sp>
        <p:nvSpPr>
          <p:cNvPr id="13361" name="Rectangle 65"/>
          <p:cNvSpPr>
            <a:spLocks noChangeArrowheads="1"/>
          </p:cNvSpPr>
          <p:nvPr/>
        </p:nvSpPr>
        <p:spPr bwMode="auto">
          <a:xfrm>
            <a:off x="7402513" y="3998913"/>
            <a:ext cx="1011237" cy="153987"/>
          </a:xfrm>
          <a:prstGeom prst="rect">
            <a:avLst/>
          </a:prstGeom>
          <a:solidFill>
            <a:srgbClr val="ECA474"/>
          </a:solidFill>
          <a:ln w="9525" algn="ctr">
            <a:solidFill>
              <a:schemeClr val="bg1"/>
            </a:solidFill>
            <a:miter lim="800000"/>
            <a:headEnd/>
            <a:tailEnd/>
          </a:ln>
        </p:spPr>
        <p:txBody>
          <a:bodyPr wrap="none" lIns="0" tIns="0" rIns="0" bIns="0" anchor="ctr">
            <a:spAutoFit/>
          </a:bodyPr>
          <a:lstStyle/>
          <a:p>
            <a:pPr algn="ctr">
              <a:spcBef>
                <a:spcPct val="50000"/>
              </a:spcBef>
              <a:spcAft>
                <a:spcPct val="30000"/>
              </a:spcAft>
              <a:buClr>
                <a:schemeClr val="tx1"/>
              </a:buClr>
            </a:pPr>
            <a:endParaRPr lang="en-US"/>
          </a:p>
        </p:txBody>
      </p:sp>
      <p:sp>
        <p:nvSpPr>
          <p:cNvPr id="13362" name="Rectangle 66"/>
          <p:cNvSpPr>
            <a:spLocks noChangeArrowheads="1"/>
          </p:cNvSpPr>
          <p:nvPr/>
        </p:nvSpPr>
        <p:spPr bwMode="auto">
          <a:xfrm>
            <a:off x="7402513" y="4381500"/>
            <a:ext cx="1011237" cy="153988"/>
          </a:xfrm>
          <a:prstGeom prst="rect">
            <a:avLst/>
          </a:prstGeom>
          <a:solidFill>
            <a:srgbClr val="ECA474"/>
          </a:solidFill>
          <a:ln w="9525" algn="ctr">
            <a:solidFill>
              <a:schemeClr val="bg1"/>
            </a:solidFill>
            <a:miter lim="800000"/>
            <a:headEnd/>
            <a:tailEnd/>
          </a:ln>
        </p:spPr>
        <p:txBody>
          <a:bodyPr wrap="none" lIns="0" tIns="0" rIns="0" bIns="0" anchor="ctr">
            <a:spAutoFit/>
          </a:bodyPr>
          <a:lstStyle/>
          <a:p>
            <a:pPr algn="ctr">
              <a:spcBef>
                <a:spcPct val="50000"/>
              </a:spcBef>
              <a:spcAft>
                <a:spcPct val="30000"/>
              </a:spcAft>
              <a:buClr>
                <a:schemeClr val="tx1"/>
              </a:buClr>
            </a:pPr>
            <a:endParaRPr lang="en-US"/>
          </a:p>
        </p:txBody>
      </p:sp>
      <p:sp>
        <p:nvSpPr>
          <p:cNvPr id="13363" name="Rectangle 67"/>
          <p:cNvSpPr>
            <a:spLocks noChangeArrowheads="1"/>
          </p:cNvSpPr>
          <p:nvPr/>
        </p:nvSpPr>
        <p:spPr bwMode="auto">
          <a:xfrm>
            <a:off x="7402513" y="5146675"/>
            <a:ext cx="1011237" cy="153988"/>
          </a:xfrm>
          <a:prstGeom prst="rect">
            <a:avLst/>
          </a:prstGeom>
          <a:solidFill>
            <a:srgbClr val="ECA474"/>
          </a:solidFill>
          <a:ln w="9525" algn="ctr">
            <a:solidFill>
              <a:schemeClr val="bg1"/>
            </a:solidFill>
            <a:miter lim="800000"/>
            <a:headEnd/>
            <a:tailEnd/>
          </a:ln>
        </p:spPr>
        <p:txBody>
          <a:bodyPr wrap="none" lIns="0" tIns="0" rIns="0" bIns="0" anchor="ctr">
            <a:spAutoFit/>
          </a:bodyPr>
          <a:lstStyle/>
          <a:p>
            <a:pPr algn="ctr">
              <a:spcBef>
                <a:spcPct val="50000"/>
              </a:spcBef>
              <a:spcAft>
                <a:spcPct val="30000"/>
              </a:spcAft>
              <a:buClr>
                <a:schemeClr val="tx1"/>
              </a:buClr>
            </a:pPr>
            <a:endParaRPr lang="en-US"/>
          </a:p>
        </p:txBody>
      </p:sp>
      <p:sp>
        <p:nvSpPr>
          <p:cNvPr id="13364" name="Rectangle 68"/>
          <p:cNvSpPr>
            <a:spLocks noChangeArrowheads="1"/>
          </p:cNvSpPr>
          <p:nvPr/>
        </p:nvSpPr>
        <p:spPr bwMode="auto">
          <a:xfrm>
            <a:off x="5567363" y="4189413"/>
            <a:ext cx="1011237" cy="153987"/>
          </a:xfrm>
          <a:prstGeom prst="rect">
            <a:avLst/>
          </a:prstGeom>
          <a:solidFill>
            <a:srgbClr val="7FCA7A"/>
          </a:solidFill>
          <a:ln w="9525" algn="ctr">
            <a:solidFill>
              <a:schemeClr val="bg1"/>
            </a:solidFill>
            <a:miter lim="800000"/>
            <a:headEnd/>
            <a:tailEnd/>
          </a:ln>
        </p:spPr>
        <p:txBody>
          <a:bodyPr wrap="none" lIns="0" tIns="0" rIns="0" bIns="0" anchor="ctr">
            <a:spAutoFit/>
          </a:bodyPr>
          <a:lstStyle/>
          <a:p>
            <a:pPr algn="ctr">
              <a:spcBef>
                <a:spcPct val="50000"/>
              </a:spcBef>
              <a:spcAft>
                <a:spcPct val="30000"/>
              </a:spcAft>
              <a:buClr>
                <a:schemeClr val="tx1"/>
              </a:buClr>
            </a:pPr>
            <a:endParaRPr lang="en-US"/>
          </a:p>
        </p:txBody>
      </p:sp>
      <p:sp>
        <p:nvSpPr>
          <p:cNvPr id="13365" name="Rectangle 69"/>
          <p:cNvSpPr>
            <a:spLocks noChangeArrowheads="1"/>
          </p:cNvSpPr>
          <p:nvPr/>
        </p:nvSpPr>
        <p:spPr bwMode="auto">
          <a:xfrm>
            <a:off x="5567363" y="4381500"/>
            <a:ext cx="1011237" cy="153988"/>
          </a:xfrm>
          <a:prstGeom prst="rect">
            <a:avLst/>
          </a:prstGeom>
          <a:solidFill>
            <a:srgbClr val="7FCA7A"/>
          </a:solidFill>
          <a:ln w="9525" algn="ctr">
            <a:solidFill>
              <a:schemeClr val="bg1"/>
            </a:solidFill>
            <a:miter lim="800000"/>
            <a:headEnd/>
            <a:tailEnd/>
          </a:ln>
        </p:spPr>
        <p:txBody>
          <a:bodyPr wrap="none" lIns="0" tIns="0" rIns="0" bIns="0" anchor="ctr">
            <a:spAutoFit/>
          </a:bodyPr>
          <a:lstStyle/>
          <a:p>
            <a:pPr algn="ctr">
              <a:spcBef>
                <a:spcPct val="50000"/>
              </a:spcBef>
              <a:spcAft>
                <a:spcPct val="30000"/>
              </a:spcAft>
              <a:buClr>
                <a:schemeClr val="tx1"/>
              </a:buClr>
            </a:pPr>
            <a:endParaRPr lang="en-US"/>
          </a:p>
        </p:txBody>
      </p:sp>
      <p:sp>
        <p:nvSpPr>
          <p:cNvPr id="13366" name="Rectangle 70"/>
          <p:cNvSpPr>
            <a:spLocks noChangeArrowheads="1"/>
          </p:cNvSpPr>
          <p:nvPr/>
        </p:nvSpPr>
        <p:spPr bwMode="auto">
          <a:xfrm>
            <a:off x="5567363" y="4572000"/>
            <a:ext cx="1011237" cy="153988"/>
          </a:xfrm>
          <a:prstGeom prst="rect">
            <a:avLst/>
          </a:prstGeom>
          <a:solidFill>
            <a:srgbClr val="7FCA7A"/>
          </a:solidFill>
          <a:ln w="9525" algn="ctr">
            <a:solidFill>
              <a:schemeClr val="bg1"/>
            </a:solidFill>
            <a:miter lim="800000"/>
            <a:headEnd/>
            <a:tailEnd/>
          </a:ln>
        </p:spPr>
        <p:txBody>
          <a:bodyPr wrap="none" lIns="0" tIns="0" rIns="0" bIns="0" anchor="ctr">
            <a:spAutoFit/>
          </a:bodyPr>
          <a:lstStyle/>
          <a:p>
            <a:pPr algn="ctr">
              <a:spcBef>
                <a:spcPct val="50000"/>
              </a:spcBef>
              <a:spcAft>
                <a:spcPct val="30000"/>
              </a:spcAft>
              <a:buClr>
                <a:schemeClr val="tx1"/>
              </a:buClr>
            </a:pPr>
            <a:endParaRPr lang="en-US"/>
          </a:p>
        </p:txBody>
      </p:sp>
      <p:sp>
        <p:nvSpPr>
          <p:cNvPr id="13367" name="Rectangle 71"/>
          <p:cNvSpPr>
            <a:spLocks noChangeArrowheads="1"/>
          </p:cNvSpPr>
          <p:nvPr/>
        </p:nvSpPr>
        <p:spPr bwMode="auto">
          <a:xfrm>
            <a:off x="5567363" y="4764088"/>
            <a:ext cx="1011237" cy="153987"/>
          </a:xfrm>
          <a:prstGeom prst="rect">
            <a:avLst/>
          </a:prstGeom>
          <a:solidFill>
            <a:srgbClr val="7FCA7A"/>
          </a:solidFill>
          <a:ln w="9525" algn="ctr">
            <a:solidFill>
              <a:schemeClr val="bg1"/>
            </a:solidFill>
            <a:miter lim="800000"/>
            <a:headEnd/>
            <a:tailEnd/>
          </a:ln>
        </p:spPr>
        <p:txBody>
          <a:bodyPr wrap="none" lIns="0" tIns="0" rIns="0" bIns="0" anchor="ctr">
            <a:spAutoFit/>
          </a:bodyPr>
          <a:lstStyle/>
          <a:p>
            <a:pPr algn="ctr">
              <a:spcBef>
                <a:spcPct val="50000"/>
              </a:spcBef>
              <a:spcAft>
                <a:spcPct val="30000"/>
              </a:spcAft>
              <a:buClr>
                <a:schemeClr val="tx1"/>
              </a:buClr>
            </a:pPr>
            <a:endParaRPr lang="en-US"/>
          </a:p>
        </p:txBody>
      </p:sp>
      <p:sp>
        <p:nvSpPr>
          <p:cNvPr id="13368" name="Rectangle 72"/>
          <p:cNvSpPr>
            <a:spLocks noChangeArrowheads="1"/>
          </p:cNvSpPr>
          <p:nvPr/>
        </p:nvSpPr>
        <p:spPr bwMode="auto">
          <a:xfrm>
            <a:off x="5567363" y="4954588"/>
            <a:ext cx="1011237" cy="153987"/>
          </a:xfrm>
          <a:prstGeom prst="rect">
            <a:avLst/>
          </a:prstGeom>
          <a:solidFill>
            <a:srgbClr val="7FCA7A"/>
          </a:solidFill>
          <a:ln w="9525" algn="ctr">
            <a:solidFill>
              <a:schemeClr val="bg1"/>
            </a:solidFill>
            <a:miter lim="800000"/>
            <a:headEnd/>
            <a:tailEnd/>
          </a:ln>
        </p:spPr>
        <p:txBody>
          <a:bodyPr wrap="none" lIns="0" tIns="0" rIns="0" bIns="0" anchor="ctr">
            <a:spAutoFit/>
          </a:bodyPr>
          <a:lstStyle/>
          <a:p>
            <a:pPr algn="ctr">
              <a:spcBef>
                <a:spcPct val="50000"/>
              </a:spcBef>
              <a:spcAft>
                <a:spcPct val="30000"/>
              </a:spcAft>
              <a:buClr>
                <a:schemeClr val="tx1"/>
              </a:buClr>
            </a:pPr>
            <a:endParaRPr lang="en-US"/>
          </a:p>
        </p:txBody>
      </p:sp>
      <p:sp>
        <p:nvSpPr>
          <p:cNvPr id="13369" name="Rectangle 73"/>
          <p:cNvSpPr>
            <a:spLocks noChangeArrowheads="1"/>
          </p:cNvSpPr>
          <p:nvPr/>
        </p:nvSpPr>
        <p:spPr bwMode="auto">
          <a:xfrm>
            <a:off x="5567363" y="5146675"/>
            <a:ext cx="1011237" cy="153988"/>
          </a:xfrm>
          <a:prstGeom prst="rect">
            <a:avLst/>
          </a:prstGeom>
          <a:solidFill>
            <a:srgbClr val="7FCA7A"/>
          </a:solidFill>
          <a:ln w="9525" algn="ctr">
            <a:solidFill>
              <a:schemeClr val="bg1"/>
            </a:solidFill>
            <a:miter lim="800000"/>
            <a:headEnd/>
            <a:tailEnd/>
          </a:ln>
        </p:spPr>
        <p:txBody>
          <a:bodyPr wrap="none" lIns="0" tIns="0" rIns="0" bIns="0" anchor="ctr">
            <a:spAutoFit/>
          </a:bodyPr>
          <a:lstStyle/>
          <a:p>
            <a:pPr algn="ctr">
              <a:spcBef>
                <a:spcPct val="50000"/>
              </a:spcBef>
              <a:spcAft>
                <a:spcPct val="30000"/>
              </a:spcAft>
              <a:buClr>
                <a:schemeClr val="tx1"/>
              </a:buClr>
            </a:pPr>
            <a:endParaRPr lang="en-US"/>
          </a:p>
        </p:txBody>
      </p:sp>
      <p:sp>
        <p:nvSpPr>
          <p:cNvPr id="13370" name="Rectangle 74"/>
          <p:cNvSpPr>
            <a:spLocks noChangeArrowheads="1"/>
          </p:cNvSpPr>
          <p:nvPr/>
        </p:nvSpPr>
        <p:spPr bwMode="auto">
          <a:xfrm>
            <a:off x="5567363" y="5337175"/>
            <a:ext cx="1011237" cy="153988"/>
          </a:xfrm>
          <a:prstGeom prst="rect">
            <a:avLst/>
          </a:prstGeom>
          <a:solidFill>
            <a:srgbClr val="7FCA7A"/>
          </a:solidFill>
          <a:ln w="9525" algn="ctr">
            <a:solidFill>
              <a:schemeClr val="bg1"/>
            </a:solidFill>
            <a:miter lim="800000"/>
            <a:headEnd/>
            <a:tailEnd/>
          </a:ln>
        </p:spPr>
        <p:txBody>
          <a:bodyPr wrap="none" lIns="0" tIns="0" rIns="0" bIns="0" anchor="ctr">
            <a:spAutoFit/>
          </a:bodyPr>
          <a:lstStyle/>
          <a:p>
            <a:pPr algn="ctr">
              <a:spcBef>
                <a:spcPct val="50000"/>
              </a:spcBef>
              <a:spcAft>
                <a:spcPct val="30000"/>
              </a:spcAft>
              <a:buClr>
                <a:schemeClr val="tx1"/>
              </a:buClr>
            </a:pPr>
            <a:endParaRPr lang="en-US"/>
          </a:p>
        </p:txBody>
      </p:sp>
      <p:sp>
        <p:nvSpPr>
          <p:cNvPr id="13371" name="Rectangle 75"/>
          <p:cNvSpPr>
            <a:spLocks noChangeArrowheads="1"/>
          </p:cNvSpPr>
          <p:nvPr/>
        </p:nvSpPr>
        <p:spPr bwMode="auto">
          <a:xfrm>
            <a:off x="5567363" y="5529263"/>
            <a:ext cx="1011237" cy="153987"/>
          </a:xfrm>
          <a:prstGeom prst="rect">
            <a:avLst/>
          </a:prstGeom>
          <a:solidFill>
            <a:srgbClr val="7FCA7A"/>
          </a:solidFill>
          <a:ln w="9525" algn="ctr">
            <a:solidFill>
              <a:schemeClr val="bg1"/>
            </a:solidFill>
            <a:miter lim="800000"/>
            <a:headEnd/>
            <a:tailEnd/>
          </a:ln>
        </p:spPr>
        <p:txBody>
          <a:bodyPr wrap="none" lIns="0" tIns="0" rIns="0" bIns="0" anchor="ctr">
            <a:spAutoFit/>
          </a:bodyPr>
          <a:lstStyle/>
          <a:p>
            <a:pPr algn="ctr">
              <a:spcBef>
                <a:spcPct val="50000"/>
              </a:spcBef>
              <a:spcAft>
                <a:spcPct val="30000"/>
              </a:spcAft>
              <a:buClr>
                <a:schemeClr val="tx1"/>
              </a:buClr>
            </a:pPr>
            <a:endParaRPr lang="en-US"/>
          </a:p>
        </p:txBody>
      </p:sp>
      <p:sp>
        <p:nvSpPr>
          <p:cNvPr id="13372" name="Rectangle 76"/>
          <p:cNvSpPr>
            <a:spLocks noChangeArrowheads="1"/>
          </p:cNvSpPr>
          <p:nvPr/>
        </p:nvSpPr>
        <p:spPr bwMode="auto">
          <a:xfrm>
            <a:off x="7402513" y="4764088"/>
            <a:ext cx="1011237" cy="153987"/>
          </a:xfrm>
          <a:prstGeom prst="rect">
            <a:avLst/>
          </a:prstGeom>
          <a:solidFill>
            <a:srgbClr val="ECA474"/>
          </a:solidFill>
          <a:ln w="9525" algn="ctr">
            <a:solidFill>
              <a:schemeClr val="bg1"/>
            </a:solidFill>
            <a:miter lim="800000"/>
            <a:headEnd/>
            <a:tailEnd/>
          </a:ln>
        </p:spPr>
        <p:txBody>
          <a:bodyPr wrap="none" lIns="0" tIns="0" rIns="0" bIns="0" anchor="ctr">
            <a:spAutoFit/>
          </a:bodyPr>
          <a:lstStyle/>
          <a:p>
            <a:pPr algn="ctr">
              <a:spcBef>
                <a:spcPct val="50000"/>
              </a:spcBef>
              <a:spcAft>
                <a:spcPct val="30000"/>
              </a:spcAft>
              <a:buClr>
                <a:schemeClr val="tx1"/>
              </a:buClr>
            </a:pPr>
            <a:endParaRPr lang="en-US"/>
          </a:p>
        </p:txBody>
      </p:sp>
      <p:sp>
        <p:nvSpPr>
          <p:cNvPr id="13373" name="Rectangle 77"/>
          <p:cNvSpPr>
            <a:spLocks noChangeArrowheads="1"/>
          </p:cNvSpPr>
          <p:nvPr/>
        </p:nvSpPr>
        <p:spPr bwMode="auto">
          <a:xfrm>
            <a:off x="7402513" y="5529263"/>
            <a:ext cx="1011237" cy="153987"/>
          </a:xfrm>
          <a:prstGeom prst="rect">
            <a:avLst/>
          </a:prstGeom>
          <a:solidFill>
            <a:srgbClr val="ECA474"/>
          </a:solidFill>
          <a:ln w="9525" algn="ctr">
            <a:solidFill>
              <a:schemeClr val="bg1"/>
            </a:solidFill>
            <a:miter lim="800000"/>
            <a:headEnd/>
            <a:tailEnd/>
          </a:ln>
        </p:spPr>
        <p:txBody>
          <a:bodyPr wrap="none" lIns="0" tIns="0" rIns="0" bIns="0" anchor="ctr">
            <a:spAutoFit/>
          </a:bodyPr>
          <a:lstStyle/>
          <a:p>
            <a:pPr algn="ctr">
              <a:spcBef>
                <a:spcPct val="50000"/>
              </a:spcBef>
              <a:spcAft>
                <a:spcPct val="30000"/>
              </a:spcAft>
              <a:buClr>
                <a:schemeClr val="tx1"/>
              </a:buClr>
            </a:pPr>
            <a:endParaRPr lang="en-US"/>
          </a:p>
        </p:txBody>
      </p:sp>
      <p:sp>
        <p:nvSpPr>
          <p:cNvPr id="13374" name="Freeform 78"/>
          <p:cNvSpPr>
            <a:spLocks/>
          </p:cNvSpPr>
          <p:nvPr/>
        </p:nvSpPr>
        <p:spPr bwMode="auto">
          <a:xfrm>
            <a:off x="2925763" y="2462213"/>
            <a:ext cx="182562" cy="3427412"/>
          </a:xfrm>
          <a:custGeom>
            <a:avLst/>
            <a:gdLst>
              <a:gd name="T0" fmla="*/ 0 w 115"/>
              <a:gd name="T1" fmla="*/ 0 h 2159"/>
              <a:gd name="T2" fmla="*/ 2147483647 w 115"/>
              <a:gd name="T3" fmla="*/ 0 h 2159"/>
              <a:gd name="T4" fmla="*/ 2147483647 w 115"/>
              <a:gd name="T5" fmla="*/ 2147483647 h 2159"/>
              <a:gd name="T6" fmla="*/ 0 60000 65536"/>
              <a:gd name="T7" fmla="*/ 0 60000 65536"/>
              <a:gd name="T8" fmla="*/ 0 60000 65536"/>
              <a:gd name="T9" fmla="*/ 0 w 115"/>
              <a:gd name="T10" fmla="*/ 0 h 2159"/>
              <a:gd name="T11" fmla="*/ 115 w 115"/>
              <a:gd name="T12" fmla="*/ 2159 h 2159"/>
            </a:gdLst>
            <a:ahLst/>
            <a:cxnLst>
              <a:cxn ang="T6">
                <a:pos x="T0" y="T1"/>
              </a:cxn>
              <a:cxn ang="T7">
                <a:pos x="T2" y="T3"/>
              </a:cxn>
              <a:cxn ang="T8">
                <a:pos x="T4" y="T5"/>
              </a:cxn>
            </a:cxnLst>
            <a:rect l="T9" t="T10" r="T11" b="T12"/>
            <a:pathLst>
              <a:path w="115" h="2159">
                <a:moveTo>
                  <a:pt x="0" y="0"/>
                </a:moveTo>
                <a:lnTo>
                  <a:pt x="115" y="0"/>
                </a:lnTo>
                <a:lnTo>
                  <a:pt x="115" y="2159"/>
                </a:lnTo>
              </a:path>
            </a:pathLst>
          </a:custGeom>
          <a:noFill/>
          <a:ln w="952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3375" name="Freeform 79"/>
          <p:cNvSpPr>
            <a:spLocks/>
          </p:cNvSpPr>
          <p:nvPr/>
        </p:nvSpPr>
        <p:spPr bwMode="auto">
          <a:xfrm>
            <a:off x="4813300" y="2462213"/>
            <a:ext cx="182563" cy="3427412"/>
          </a:xfrm>
          <a:custGeom>
            <a:avLst/>
            <a:gdLst>
              <a:gd name="T0" fmla="*/ 0 w 115"/>
              <a:gd name="T1" fmla="*/ 0 h 2159"/>
              <a:gd name="T2" fmla="*/ 2147483647 w 115"/>
              <a:gd name="T3" fmla="*/ 0 h 2159"/>
              <a:gd name="T4" fmla="*/ 2147483647 w 115"/>
              <a:gd name="T5" fmla="*/ 2147483647 h 2159"/>
              <a:gd name="T6" fmla="*/ 0 60000 65536"/>
              <a:gd name="T7" fmla="*/ 0 60000 65536"/>
              <a:gd name="T8" fmla="*/ 0 60000 65536"/>
              <a:gd name="T9" fmla="*/ 0 w 115"/>
              <a:gd name="T10" fmla="*/ 0 h 2159"/>
              <a:gd name="T11" fmla="*/ 115 w 115"/>
              <a:gd name="T12" fmla="*/ 2159 h 2159"/>
            </a:gdLst>
            <a:ahLst/>
            <a:cxnLst>
              <a:cxn ang="T6">
                <a:pos x="T0" y="T1"/>
              </a:cxn>
              <a:cxn ang="T7">
                <a:pos x="T2" y="T3"/>
              </a:cxn>
              <a:cxn ang="T8">
                <a:pos x="T4" y="T5"/>
              </a:cxn>
            </a:cxnLst>
            <a:rect l="T9" t="T10" r="T11" b="T12"/>
            <a:pathLst>
              <a:path w="115" h="2159">
                <a:moveTo>
                  <a:pt x="0" y="0"/>
                </a:moveTo>
                <a:lnTo>
                  <a:pt x="115" y="0"/>
                </a:lnTo>
                <a:lnTo>
                  <a:pt x="115" y="2159"/>
                </a:lnTo>
              </a:path>
            </a:pathLst>
          </a:custGeom>
          <a:noFill/>
          <a:ln w="952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3376" name="Freeform 80"/>
          <p:cNvSpPr>
            <a:spLocks/>
          </p:cNvSpPr>
          <p:nvPr/>
        </p:nvSpPr>
        <p:spPr bwMode="auto">
          <a:xfrm>
            <a:off x="6526213" y="2462213"/>
            <a:ext cx="182562" cy="3427412"/>
          </a:xfrm>
          <a:custGeom>
            <a:avLst/>
            <a:gdLst>
              <a:gd name="T0" fmla="*/ 0 w 115"/>
              <a:gd name="T1" fmla="*/ 0 h 2159"/>
              <a:gd name="T2" fmla="*/ 2147483647 w 115"/>
              <a:gd name="T3" fmla="*/ 0 h 2159"/>
              <a:gd name="T4" fmla="*/ 2147483647 w 115"/>
              <a:gd name="T5" fmla="*/ 2147483647 h 2159"/>
              <a:gd name="T6" fmla="*/ 0 60000 65536"/>
              <a:gd name="T7" fmla="*/ 0 60000 65536"/>
              <a:gd name="T8" fmla="*/ 0 60000 65536"/>
              <a:gd name="T9" fmla="*/ 0 w 115"/>
              <a:gd name="T10" fmla="*/ 0 h 2159"/>
              <a:gd name="T11" fmla="*/ 115 w 115"/>
              <a:gd name="T12" fmla="*/ 2159 h 2159"/>
            </a:gdLst>
            <a:ahLst/>
            <a:cxnLst>
              <a:cxn ang="T6">
                <a:pos x="T0" y="T1"/>
              </a:cxn>
              <a:cxn ang="T7">
                <a:pos x="T2" y="T3"/>
              </a:cxn>
              <a:cxn ang="T8">
                <a:pos x="T4" y="T5"/>
              </a:cxn>
            </a:cxnLst>
            <a:rect l="T9" t="T10" r="T11" b="T12"/>
            <a:pathLst>
              <a:path w="115" h="2159">
                <a:moveTo>
                  <a:pt x="0" y="0"/>
                </a:moveTo>
                <a:lnTo>
                  <a:pt x="115" y="0"/>
                </a:lnTo>
                <a:lnTo>
                  <a:pt x="115" y="2159"/>
                </a:lnTo>
              </a:path>
            </a:pathLst>
          </a:custGeom>
          <a:noFill/>
          <a:ln w="952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3377" name="Line 81"/>
          <p:cNvSpPr>
            <a:spLocks noChangeShapeType="1"/>
          </p:cNvSpPr>
          <p:nvPr/>
        </p:nvSpPr>
        <p:spPr bwMode="auto">
          <a:xfrm>
            <a:off x="8661400" y="2568575"/>
            <a:ext cx="0" cy="334010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78" name="Text Box 82"/>
          <p:cNvSpPr txBox="1">
            <a:spLocks noChangeArrowheads="1"/>
          </p:cNvSpPr>
          <p:nvPr/>
        </p:nvSpPr>
        <p:spPr bwMode="auto">
          <a:xfrm>
            <a:off x="1941513" y="5889625"/>
            <a:ext cx="1619250" cy="517525"/>
          </a:xfrm>
          <a:prstGeom prst="rect">
            <a:avLst/>
          </a:prstGeom>
          <a:solidFill>
            <a:srgbClr val="FEE99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spcBef>
                <a:spcPct val="50000"/>
              </a:spcBef>
              <a:spcAft>
                <a:spcPct val="30000"/>
              </a:spcAft>
              <a:buClr>
                <a:schemeClr val="tx1"/>
              </a:buClr>
            </a:pPr>
            <a:r>
              <a:rPr lang="en-US" sz="1700" b="0">
                <a:solidFill>
                  <a:schemeClr val="bg1"/>
                </a:solidFill>
              </a:rPr>
              <a:t>Day of month =</a:t>
            </a:r>
            <a:br>
              <a:rPr lang="en-US" sz="1700" b="0">
                <a:solidFill>
                  <a:schemeClr val="bg1"/>
                </a:solidFill>
              </a:rPr>
            </a:br>
            <a:r>
              <a:rPr lang="en-US" sz="1700" b="0">
                <a:solidFill>
                  <a:schemeClr val="bg1"/>
                </a:solidFill>
              </a:rPr>
              <a:t>15</a:t>
            </a:r>
          </a:p>
        </p:txBody>
      </p:sp>
      <p:sp>
        <p:nvSpPr>
          <p:cNvPr id="13379" name="Text Box 83"/>
          <p:cNvSpPr txBox="1">
            <a:spLocks noChangeArrowheads="1"/>
          </p:cNvSpPr>
          <p:nvPr/>
        </p:nvSpPr>
        <p:spPr bwMode="auto">
          <a:xfrm>
            <a:off x="3725863" y="5889625"/>
            <a:ext cx="1716087" cy="488950"/>
          </a:xfrm>
          <a:prstGeom prst="rect">
            <a:avLst/>
          </a:prstGeom>
          <a:solidFill>
            <a:srgbClr val="F3AB9D"/>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spcBef>
                <a:spcPct val="50000"/>
              </a:spcBef>
              <a:spcAft>
                <a:spcPct val="30000"/>
              </a:spcAft>
              <a:buClr>
                <a:schemeClr val="tx1"/>
              </a:buClr>
            </a:pPr>
            <a:r>
              <a:rPr lang="en-US" sz="1600" b="0">
                <a:solidFill>
                  <a:schemeClr val="bg1"/>
                </a:solidFill>
              </a:rPr>
              <a:t>Days of month = 15, 31</a:t>
            </a:r>
          </a:p>
        </p:txBody>
      </p:sp>
      <p:sp>
        <p:nvSpPr>
          <p:cNvPr id="13380" name="Text Box 84"/>
          <p:cNvSpPr txBox="1">
            <a:spLocks noChangeArrowheads="1"/>
          </p:cNvSpPr>
          <p:nvPr/>
        </p:nvSpPr>
        <p:spPr bwMode="auto">
          <a:xfrm>
            <a:off x="5567363" y="5889625"/>
            <a:ext cx="1397000" cy="517525"/>
          </a:xfrm>
          <a:prstGeom prst="rect">
            <a:avLst/>
          </a:prstGeom>
          <a:solidFill>
            <a:srgbClr val="7FCA7A"/>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spcBef>
                <a:spcPct val="50000"/>
              </a:spcBef>
              <a:spcAft>
                <a:spcPct val="30000"/>
              </a:spcAft>
              <a:buClr>
                <a:schemeClr val="tx1"/>
              </a:buClr>
            </a:pPr>
            <a:r>
              <a:rPr lang="en-US" sz="1700" b="0">
                <a:solidFill>
                  <a:schemeClr val="bg1"/>
                </a:solidFill>
              </a:rPr>
              <a:t>Day of week = Friday</a:t>
            </a:r>
          </a:p>
        </p:txBody>
      </p:sp>
      <p:sp>
        <p:nvSpPr>
          <p:cNvPr id="13381" name="Text Box 85"/>
          <p:cNvSpPr txBox="1">
            <a:spLocks noChangeArrowheads="1"/>
          </p:cNvSpPr>
          <p:nvPr/>
        </p:nvSpPr>
        <p:spPr bwMode="auto">
          <a:xfrm>
            <a:off x="7402513" y="5889625"/>
            <a:ext cx="1406525" cy="517525"/>
          </a:xfrm>
          <a:prstGeom prst="rect">
            <a:avLst/>
          </a:prstGeom>
          <a:solidFill>
            <a:srgbClr val="ECA474"/>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spcBef>
                <a:spcPct val="50000"/>
              </a:spcBef>
              <a:spcAft>
                <a:spcPct val="30000"/>
              </a:spcAft>
              <a:buClr>
                <a:schemeClr val="tx1"/>
              </a:buClr>
            </a:pPr>
            <a:r>
              <a:rPr lang="en-US" sz="1700" b="0">
                <a:solidFill>
                  <a:schemeClr val="bg1"/>
                </a:solidFill>
              </a:rPr>
              <a:t>Anchor date = </a:t>
            </a:r>
            <a:br>
              <a:rPr lang="en-US" sz="1700" b="0">
                <a:solidFill>
                  <a:schemeClr val="bg1"/>
                </a:solidFill>
              </a:rPr>
            </a:br>
            <a:r>
              <a:rPr lang="en-US" sz="1700" b="0">
                <a:solidFill>
                  <a:schemeClr val="bg1"/>
                </a:solidFill>
              </a:rPr>
              <a:t>15 Jan 2010</a:t>
            </a:r>
          </a:p>
        </p:txBody>
      </p:sp>
      <p:sp>
        <p:nvSpPr>
          <p:cNvPr id="13382" name="Freeform 86"/>
          <p:cNvSpPr>
            <a:spLocks/>
          </p:cNvSpPr>
          <p:nvPr/>
        </p:nvSpPr>
        <p:spPr bwMode="auto">
          <a:xfrm>
            <a:off x="2452688" y="1854200"/>
            <a:ext cx="5486400" cy="473075"/>
          </a:xfrm>
          <a:custGeom>
            <a:avLst/>
            <a:gdLst>
              <a:gd name="T0" fmla="*/ 0 w 1746"/>
              <a:gd name="T1" fmla="*/ 2147483647 h 218"/>
              <a:gd name="T2" fmla="*/ 0 w 1746"/>
              <a:gd name="T3" fmla="*/ 0 h 218"/>
              <a:gd name="T4" fmla="*/ 2147483647 w 1746"/>
              <a:gd name="T5" fmla="*/ 0 h 218"/>
              <a:gd name="T6" fmla="*/ 2147483647 w 1746"/>
              <a:gd name="T7" fmla="*/ 2147483647 h 218"/>
              <a:gd name="T8" fmla="*/ 0 60000 65536"/>
              <a:gd name="T9" fmla="*/ 0 60000 65536"/>
              <a:gd name="T10" fmla="*/ 0 60000 65536"/>
              <a:gd name="T11" fmla="*/ 0 60000 65536"/>
              <a:gd name="T12" fmla="*/ 0 w 1746"/>
              <a:gd name="T13" fmla="*/ 0 h 218"/>
              <a:gd name="T14" fmla="*/ 1746 w 1746"/>
              <a:gd name="T15" fmla="*/ 218 h 218"/>
            </a:gdLst>
            <a:ahLst/>
            <a:cxnLst>
              <a:cxn ang="T8">
                <a:pos x="T0" y="T1"/>
              </a:cxn>
              <a:cxn ang="T9">
                <a:pos x="T2" y="T3"/>
              </a:cxn>
              <a:cxn ang="T10">
                <a:pos x="T4" y="T5"/>
              </a:cxn>
              <a:cxn ang="T11">
                <a:pos x="T6" y="T7"/>
              </a:cxn>
            </a:cxnLst>
            <a:rect l="T12" t="T13" r="T14" b="T15"/>
            <a:pathLst>
              <a:path w="1746" h="218">
                <a:moveTo>
                  <a:pt x="0" y="206"/>
                </a:moveTo>
                <a:lnTo>
                  <a:pt x="0" y="0"/>
                </a:lnTo>
                <a:lnTo>
                  <a:pt x="1746" y="0"/>
                </a:lnTo>
                <a:lnTo>
                  <a:pt x="1746" y="218"/>
                </a:lnTo>
              </a:path>
            </a:pathLst>
          </a:custGeom>
          <a:noFill/>
          <a:ln w="19050">
            <a:solidFill>
              <a:schemeClr val="bg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3383" name="Line 87"/>
          <p:cNvSpPr>
            <a:spLocks noChangeShapeType="1"/>
          </p:cNvSpPr>
          <p:nvPr/>
        </p:nvSpPr>
        <p:spPr bwMode="auto">
          <a:xfrm>
            <a:off x="4276725" y="1857375"/>
            <a:ext cx="0" cy="430213"/>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84" name="Line 88"/>
          <p:cNvSpPr>
            <a:spLocks noChangeShapeType="1"/>
          </p:cNvSpPr>
          <p:nvPr/>
        </p:nvSpPr>
        <p:spPr bwMode="auto">
          <a:xfrm>
            <a:off x="1858963" y="1792288"/>
            <a:ext cx="620712" cy="342900"/>
          </a:xfrm>
          <a:prstGeom prst="line">
            <a:avLst/>
          </a:prstGeom>
          <a:noFill/>
          <a:ln w="9525">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85" name="Rectangle 89"/>
          <p:cNvSpPr>
            <a:spLocks noChangeArrowheads="1"/>
          </p:cNvSpPr>
          <p:nvPr/>
        </p:nvSpPr>
        <p:spPr bwMode="auto">
          <a:xfrm>
            <a:off x="630238" y="2306638"/>
            <a:ext cx="111442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p>
            <a:pPr algn="ctr">
              <a:lnSpc>
                <a:spcPct val="85000"/>
              </a:lnSpc>
              <a:spcBef>
                <a:spcPct val="50000"/>
              </a:spcBef>
              <a:spcAft>
                <a:spcPct val="30000"/>
              </a:spcAft>
              <a:buClr>
                <a:schemeClr val="tx1"/>
              </a:buClr>
            </a:pPr>
            <a:r>
              <a:rPr lang="en-US" sz="1400" b="0">
                <a:solidFill>
                  <a:schemeClr val="bg1"/>
                </a:solidFill>
              </a:rPr>
              <a:t>Account-level </a:t>
            </a:r>
            <a:br>
              <a:rPr lang="en-US" sz="1400" b="0">
                <a:solidFill>
                  <a:schemeClr val="bg1"/>
                </a:solidFill>
              </a:rPr>
            </a:br>
            <a:r>
              <a:rPr lang="en-US" sz="1400" b="0">
                <a:solidFill>
                  <a:schemeClr val="bg1"/>
                </a:solidFill>
              </a:rPr>
              <a:t>charges</a:t>
            </a:r>
          </a:p>
        </p:txBody>
      </p:sp>
      <p:sp>
        <p:nvSpPr>
          <p:cNvPr id="13386" name="Line 90"/>
          <p:cNvSpPr>
            <a:spLocks noChangeShapeType="1"/>
          </p:cNvSpPr>
          <p:nvPr/>
        </p:nvSpPr>
        <p:spPr bwMode="auto">
          <a:xfrm flipH="1">
            <a:off x="1612900" y="2127250"/>
            <a:ext cx="844550" cy="396875"/>
          </a:xfrm>
          <a:prstGeom prst="line">
            <a:avLst/>
          </a:prstGeom>
          <a:noFill/>
          <a:ln w="9525">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13387" name="Picture 9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763" y="1130300"/>
            <a:ext cx="1314450" cy="1104900"/>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rgbClr val="FFFFFF"/>
                </a:solidFill>
              </a14:hiddenFill>
            </a:ext>
          </a:extLst>
        </p:spPr>
      </p:pic>
      <p:sp>
        <p:nvSpPr>
          <p:cNvPr id="13388" name="Line 92"/>
          <p:cNvSpPr>
            <a:spLocks noChangeShapeType="1"/>
          </p:cNvSpPr>
          <p:nvPr/>
        </p:nvSpPr>
        <p:spPr bwMode="auto">
          <a:xfrm>
            <a:off x="6092825" y="1857375"/>
            <a:ext cx="0" cy="460375"/>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13389" name="Picture 9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6813" y="1931988"/>
            <a:ext cx="1104900" cy="171450"/>
          </a:xfrm>
          <a:prstGeom prst="rect">
            <a:avLst/>
          </a:prstGeom>
          <a:noFill/>
          <a:ln w="952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13390" name="Picture 9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85038" y="1939925"/>
            <a:ext cx="1219200" cy="152400"/>
          </a:xfrm>
          <a:prstGeom prst="rect">
            <a:avLst/>
          </a:prstGeom>
          <a:noFill/>
          <a:ln w="952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13391" name="Picture 9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56263" y="1936750"/>
            <a:ext cx="819150" cy="161925"/>
          </a:xfrm>
          <a:prstGeom prst="rect">
            <a:avLst/>
          </a:prstGeom>
          <a:noFill/>
          <a:ln w="952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grpSp>
        <p:nvGrpSpPr>
          <p:cNvPr id="101" name="Group 148"/>
          <p:cNvGrpSpPr>
            <a:grpSpLocks/>
          </p:cNvGrpSpPr>
          <p:nvPr/>
        </p:nvGrpSpPr>
        <p:grpSpPr bwMode="auto">
          <a:xfrm>
            <a:off x="4474109" y="1001657"/>
            <a:ext cx="860944" cy="681093"/>
            <a:chOff x="3942556" y="1245638"/>
            <a:chExt cx="1284287" cy="1016000"/>
          </a:xfrm>
        </p:grpSpPr>
        <p:pic>
          <p:nvPicPr>
            <p:cNvPr id="102" name="Picture 110" descr="j029091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21540000" flipH="1">
              <a:off x="3942556" y="1245638"/>
              <a:ext cx="12842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3" name="Group 3"/>
            <p:cNvGrpSpPr>
              <a:grpSpLocks/>
            </p:cNvGrpSpPr>
            <p:nvPr/>
          </p:nvGrpSpPr>
          <p:grpSpPr bwMode="auto">
            <a:xfrm rot="-960000">
              <a:off x="4485519" y="1533397"/>
              <a:ext cx="426056" cy="480044"/>
              <a:chOff x="2324" y="435"/>
              <a:chExt cx="933" cy="1052"/>
            </a:xfrm>
          </p:grpSpPr>
          <p:sp>
            <p:nvSpPr>
              <p:cNvPr id="104" name="AutoShape 4"/>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pPr algn="ctr">
                  <a:spcBef>
                    <a:spcPct val="50000"/>
                  </a:spcBef>
                  <a:spcAft>
                    <a:spcPct val="30000"/>
                  </a:spcAft>
                  <a:buClr>
                    <a:schemeClr val="tx1"/>
                  </a:buClr>
                </a:pPr>
                <a:endParaRPr lang="en-US"/>
              </a:p>
            </p:txBody>
          </p:sp>
          <p:sp>
            <p:nvSpPr>
              <p:cNvPr id="105" name="Freeform 5"/>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06" name="Freeform 6"/>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07" name="Freeform 7"/>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08" name="Group 8"/>
              <p:cNvGrpSpPr>
                <a:grpSpLocks/>
              </p:cNvGrpSpPr>
              <p:nvPr/>
            </p:nvGrpSpPr>
            <p:grpSpPr bwMode="auto">
              <a:xfrm>
                <a:off x="2889" y="957"/>
                <a:ext cx="348" cy="510"/>
                <a:chOff x="2784" y="3210"/>
                <a:chExt cx="523" cy="772"/>
              </a:xfrm>
            </p:grpSpPr>
            <p:sp>
              <p:nvSpPr>
                <p:cNvPr id="109" name="AutoShape 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sp>
              <p:nvSpPr>
                <p:cNvPr id="110" name="AutoShape 1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sp>
              <p:nvSpPr>
                <p:cNvPr id="111" name="AutoShape 11"/>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a:spcBef>
                      <a:spcPct val="50000"/>
                    </a:spcBef>
                    <a:spcAft>
                      <a:spcPct val="30000"/>
                    </a:spcAft>
                    <a:buClr>
                      <a:schemeClr val="tx1"/>
                    </a:buClr>
                  </a:pPr>
                  <a:endParaRPr lang="en-US"/>
                </a:p>
              </p:txBody>
            </p:sp>
            <p:sp>
              <p:nvSpPr>
                <p:cNvPr id="112" name="Oval 12"/>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algn="ctr">
                    <a:spcBef>
                      <a:spcPct val="50000"/>
                    </a:spcBef>
                    <a:spcAft>
                      <a:spcPct val="30000"/>
                    </a:spcAft>
                    <a:buClr>
                      <a:schemeClr val="tx1"/>
                    </a:buClr>
                  </a:pPr>
                  <a:endParaRPr lang="en-US"/>
                </a:p>
              </p:txBody>
            </p:sp>
          </p:grpSp>
        </p:grpSp>
      </p:gr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0075" y="1765381"/>
            <a:ext cx="6530811" cy="4457538"/>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14339" name="Rectangle 2"/>
          <p:cNvSpPr>
            <a:spLocks noGrp="1" noChangeArrowheads="1"/>
          </p:cNvSpPr>
          <p:nvPr>
            <p:ph type="title"/>
          </p:nvPr>
        </p:nvSpPr>
        <p:spPr/>
        <p:txBody>
          <a:bodyPr/>
          <a:lstStyle/>
          <a:p>
            <a:pPr eaLnBrk="1" hangingPunct="1"/>
            <a:r>
              <a:rPr lang="en-US"/>
              <a:t>Multiple invoice streams example</a:t>
            </a:r>
          </a:p>
        </p:txBody>
      </p:sp>
      <p:sp>
        <p:nvSpPr>
          <p:cNvPr id="14340" name="Rectangle 6"/>
          <p:cNvSpPr>
            <a:spLocks noGrp="1" noChangeArrowheads="1"/>
          </p:cNvSpPr>
          <p:nvPr>
            <p:ph idx="1"/>
          </p:nvPr>
        </p:nvSpPr>
        <p:spPr/>
        <p:txBody>
          <a:bodyPr/>
          <a:lstStyle/>
          <a:p>
            <a:pPr>
              <a:buFont typeface="Arial" charset="0"/>
              <a:buChar char="•"/>
            </a:pPr>
            <a:r>
              <a:rPr lang="en-US"/>
              <a:t>These invoices are from two policies</a:t>
            </a:r>
          </a:p>
          <a:p>
            <a:pPr lvl="1"/>
            <a:r>
              <a:rPr lang="en-US"/>
              <a:t>One is billed monthly, the other is billed twice every month</a:t>
            </a:r>
          </a:p>
        </p:txBody>
      </p:sp>
      <p:sp>
        <p:nvSpPr>
          <p:cNvPr id="14341" name="AutoShape 8"/>
          <p:cNvSpPr>
            <a:spLocks noChangeArrowheads="1"/>
          </p:cNvSpPr>
          <p:nvPr/>
        </p:nvSpPr>
        <p:spPr bwMode="auto">
          <a:xfrm>
            <a:off x="1008060" y="3833125"/>
            <a:ext cx="6954837" cy="612775"/>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ctr">
              <a:spcBef>
                <a:spcPct val="50000"/>
              </a:spcBef>
              <a:spcAft>
                <a:spcPct val="30000"/>
              </a:spcAft>
              <a:buClr>
                <a:schemeClr val="tx1"/>
              </a:buClr>
            </a:pPr>
            <a:endParaRPr lang="en-US"/>
          </a:p>
        </p:txBody>
      </p:sp>
      <p:sp>
        <p:nvSpPr>
          <p:cNvPr id="14342" name="Text Box 9"/>
          <p:cNvSpPr txBox="1">
            <a:spLocks noChangeArrowheads="1"/>
          </p:cNvSpPr>
          <p:nvPr/>
        </p:nvSpPr>
        <p:spPr bwMode="auto">
          <a:xfrm>
            <a:off x="719939" y="4741682"/>
            <a:ext cx="3133725" cy="1219200"/>
          </a:xfrm>
          <a:prstGeom prst="rect">
            <a:avLst/>
          </a:prstGeom>
          <a:solidFill>
            <a:schemeClr val="tx1"/>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spcBef>
                <a:spcPct val="50000"/>
              </a:spcBef>
              <a:spcAft>
                <a:spcPct val="30000"/>
              </a:spcAft>
              <a:buClr>
                <a:schemeClr val="tx1"/>
              </a:buClr>
            </a:pPr>
            <a:r>
              <a:rPr lang="en-US">
                <a:solidFill>
                  <a:srgbClr val="D33819"/>
                </a:solidFill>
              </a:rPr>
              <a:t>Separate invoices are created for each stream even if invoices have same bill and due dates</a:t>
            </a:r>
          </a:p>
        </p:txBody>
      </p:sp>
      <p:sp>
        <p:nvSpPr>
          <p:cNvPr id="14343" name="Line 10"/>
          <p:cNvSpPr>
            <a:spLocks noChangeShapeType="1"/>
          </p:cNvSpPr>
          <p:nvPr/>
        </p:nvSpPr>
        <p:spPr bwMode="auto">
          <a:xfrm flipH="1">
            <a:off x="3220251" y="4445900"/>
            <a:ext cx="200819" cy="238632"/>
          </a:xfrm>
          <a:prstGeom prst="line">
            <a:avLst/>
          </a:prstGeom>
          <a:noFill/>
          <a:ln w="19050">
            <a:solidFill>
              <a:srgbClr val="D33819"/>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t>Ad hoc (off sequence) invoices</a:t>
            </a:r>
          </a:p>
        </p:txBody>
      </p:sp>
      <p:sp>
        <p:nvSpPr>
          <p:cNvPr id="15363" name="Content Placeholder 2"/>
          <p:cNvSpPr>
            <a:spLocks noGrp="1"/>
          </p:cNvSpPr>
          <p:nvPr>
            <p:ph idx="1"/>
          </p:nvPr>
        </p:nvSpPr>
        <p:spPr/>
        <p:txBody>
          <a:bodyPr/>
          <a:lstStyle/>
          <a:p>
            <a:pPr>
              <a:buFont typeface="Arial" charset="0"/>
              <a:buChar char="•"/>
            </a:pPr>
            <a:r>
              <a:rPr lang="en-US"/>
              <a:t>All invoices must be contained in an invoice stream</a:t>
            </a:r>
          </a:p>
          <a:p>
            <a:pPr lvl="1"/>
            <a:r>
              <a:rPr lang="en-US"/>
              <a:t>But what about a charge that must be billed today?</a:t>
            </a:r>
            <a:br>
              <a:rPr lang="en-US"/>
            </a:br>
            <a:br>
              <a:rPr lang="en-US"/>
            </a:br>
            <a:br>
              <a:rPr lang="en-US"/>
            </a:br>
            <a:endParaRPr lang="en-US"/>
          </a:p>
          <a:p>
            <a:pPr lvl="1"/>
            <a:r>
              <a:rPr lang="en-US"/>
              <a:t>If today is an invoice bill day, then BillingCenter uses today's "on sequence" invoice</a:t>
            </a:r>
          </a:p>
          <a:p>
            <a:pPr lvl="1"/>
            <a:r>
              <a:rPr lang="en-US"/>
              <a:t>Otherwise, BillingCenter places item on an "off sequence" invoice</a:t>
            </a:r>
          </a:p>
          <a:p>
            <a:pPr>
              <a:buFont typeface="Arial" charset="0"/>
              <a:buChar char="•"/>
            </a:pPr>
            <a:r>
              <a:rPr lang="en-US"/>
              <a:t>Off sequence invoices are placed in an invoice stream according to periodicity of the payment plan</a:t>
            </a:r>
          </a:p>
        </p:txBody>
      </p:sp>
      <p:sp>
        <p:nvSpPr>
          <p:cNvPr id="15364" name="Rounded Rectangular Callout 5"/>
          <p:cNvSpPr>
            <a:spLocks noChangeArrowheads="1"/>
          </p:cNvSpPr>
          <p:nvPr/>
        </p:nvSpPr>
        <p:spPr bwMode="auto">
          <a:xfrm>
            <a:off x="3905250" y="2039938"/>
            <a:ext cx="1841500" cy="341312"/>
          </a:xfrm>
          <a:prstGeom prst="wedgeRoundRectCallout">
            <a:avLst>
              <a:gd name="adj1" fmla="val -66551"/>
              <a:gd name="adj2" fmla="val 5097"/>
              <a:gd name="adj3" fmla="val 16667"/>
            </a:avLst>
          </a:prstGeom>
          <a:noFill/>
          <a:ln w="635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ctr">
              <a:spcBef>
                <a:spcPct val="50000"/>
              </a:spcBef>
              <a:spcAft>
                <a:spcPct val="30000"/>
              </a:spcAft>
              <a:buClr>
                <a:schemeClr val="tx1"/>
              </a:buClr>
            </a:pPr>
            <a:r>
              <a:rPr lang="en-US">
                <a:solidFill>
                  <a:srgbClr val="D33819"/>
                </a:solidFill>
              </a:rPr>
              <a:t>Bill me now!</a:t>
            </a:r>
          </a:p>
        </p:txBody>
      </p:sp>
      <p:pic>
        <p:nvPicPr>
          <p:cNvPr id="1536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3650" y="2119313"/>
            <a:ext cx="10287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t>Invoicing a charge immediately</a:t>
            </a:r>
          </a:p>
        </p:txBody>
      </p:sp>
      <p:sp>
        <p:nvSpPr>
          <p:cNvPr id="16387" name="Rectangle 3"/>
          <p:cNvSpPr>
            <a:spLocks noGrp="1" noChangeArrowheads="1"/>
          </p:cNvSpPr>
          <p:nvPr>
            <p:ph idx="1"/>
          </p:nvPr>
        </p:nvSpPr>
        <p:spPr/>
        <p:txBody>
          <a:bodyPr/>
          <a:lstStyle/>
          <a:p>
            <a:pPr>
              <a:buFont typeface="Arial" charset="0"/>
              <a:buChar char="•"/>
            </a:pPr>
            <a:r>
              <a:rPr lang="en-US"/>
              <a:t>A billing instruction can </a:t>
            </a:r>
            <a:br>
              <a:rPr lang="en-US"/>
            </a:br>
            <a:r>
              <a:rPr lang="en-US"/>
              <a:t>request </a:t>
            </a:r>
            <a:r>
              <a:rPr lang="en-US" b="1">
                <a:latin typeface="Courier New" pitchFamily="49" charset="0"/>
                <a:cs typeface="Courier New" pitchFamily="49" charset="0"/>
              </a:rPr>
              <a:t>Bill</a:t>
            </a:r>
            <a:r>
              <a:rPr lang="en-US" b="1">
                <a:cs typeface="Courier New" pitchFamily="49" charset="0"/>
              </a:rPr>
              <a:t> </a:t>
            </a:r>
            <a:r>
              <a:rPr lang="en-US" b="1">
                <a:latin typeface="Courier New" pitchFamily="49" charset="0"/>
                <a:cs typeface="Courier New" pitchFamily="49" charset="0"/>
              </a:rPr>
              <a:t>Immediately</a:t>
            </a:r>
            <a:br>
              <a:rPr lang="en-US"/>
            </a:br>
            <a:r>
              <a:rPr lang="en-US"/>
              <a:t>special handling for a </a:t>
            </a:r>
            <a:br>
              <a:rPr lang="en-US"/>
            </a:br>
            <a:r>
              <a:rPr lang="en-US"/>
              <a:t>charge</a:t>
            </a:r>
          </a:p>
          <a:p>
            <a:pPr>
              <a:buFont typeface="Arial" charset="0"/>
              <a:buChar char="•"/>
            </a:pPr>
            <a:r>
              <a:rPr lang="en-US"/>
              <a:t>Useful for several purposes, such as:</a:t>
            </a:r>
          </a:p>
          <a:p>
            <a:pPr lvl="1"/>
            <a:r>
              <a:rPr lang="en-US"/>
              <a:t>Premium report received with no payment</a:t>
            </a:r>
          </a:p>
          <a:p>
            <a:pPr lvl="1"/>
            <a:r>
              <a:rPr lang="en-US"/>
              <a:t>Final audit with no policy renewal</a:t>
            </a:r>
          </a:p>
          <a:p>
            <a:pPr lvl="1"/>
            <a:r>
              <a:rPr lang="en-US"/>
              <a:t>Policy change after policy has expired</a:t>
            </a:r>
          </a:p>
          <a:p>
            <a:pPr lvl="1"/>
            <a:r>
              <a:rPr lang="en-US"/>
              <a:t>Policy change for which carrier insists on immediate billing</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3557" y="774192"/>
            <a:ext cx="3590925" cy="1600200"/>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t>Immediate invoicing attributes</a:t>
            </a:r>
          </a:p>
        </p:txBody>
      </p:sp>
      <p:sp>
        <p:nvSpPr>
          <p:cNvPr id="17411" name="Rectangle 3"/>
          <p:cNvSpPr>
            <a:spLocks noGrp="1" noChangeArrowheads="1"/>
          </p:cNvSpPr>
          <p:nvPr>
            <p:ph idx="1"/>
          </p:nvPr>
        </p:nvSpPr>
        <p:spPr/>
        <p:txBody>
          <a:bodyPr/>
          <a:lstStyle/>
          <a:p>
            <a:pPr>
              <a:buFont typeface="Arial" charset="0"/>
              <a:buChar char="•"/>
            </a:pPr>
            <a:r>
              <a:rPr lang="en-US"/>
              <a:t>These attributes support immediate billing:</a:t>
            </a:r>
          </a:p>
        </p:txBody>
      </p:sp>
      <p:sp>
        <p:nvSpPr>
          <p:cNvPr id="15366" name="Rectangle 20"/>
          <p:cNvSpPr>
            <a:spLocks noChangeArrowheads="1"/>
          </p:cNvSpPr>
          <p:nvPr/>
        </p:nvSpPr>
        <p:spPr bwMode="auto">
          <a:xfrm>
            <a:off x="519113" y="2535238"/>
            <a:ext cx="4083050" cy="2149475"/>
          </a:xfrm>
          <a:prstGeom prst="rect">
            <a:avLst/>
          </a:prstGeom>
          <a:noFill/>
          <a:ln w="9525">
            <a:noFill/>
            <a:miter lim="800000"/>
            <a:headEnd/>
            <a:tailEnd/>
          </a:ln>
        </p:spPr>
        <p:txBody>
          <a:bodyPr lIns="0" tIns="0" rIns="0" bIns="0"/>
          <a:lstStyle/>
          <a:p>
            <a:pPr marL="285750" indent="-285750" eaLnBrk="0" hangingPunct="0">
              <a:spcBef>
                <a:spcPct val="40000"/>
              </a:spcBef>
              <a:buClr>
                <a:srgbClr val="04628C"/>
              </a:buClr>
              <a:buSzPct val="90000"/>
              <a:buFont typeface="Arial" pitchFamily="34" charset="0"/>
              <a:buChar char="•"/>
              <a:defRPr/>
            </a:pPr>
            <a:r>
              <a:rPr lang="en-US" sz="2400" dirty="0">
                <a:solidFill>
                  <a:schemeClr val="bg1"/>
                </a:solidFill>
                <a:latin typeface="Courier New" pitchFamily="49" charset="0"/>
                <a:ea typeface="Calibri" pitchFamily="34" charset="0"/>
                <a:cs typeface="Courier New" pitchFamily="49" charset="0"/>
              </a:rPr>
              <a:t>AdHoc</a:t>
            </a:r>
            <a:r>
              <a:rPr lang="en-US" sz="2400" b="0" dirty="0">
                <a:solidFill>
                  <a:schemeClr val="bg1"/>
                </a:solidFill>
                <a:latin typeface="+mn-lt"/>
                <a:ea typeface="Calibri" pitchFamily="34" charset="0"/>
                <a:cs typeface="Calibri" pitchFamily="34" charset="0"/>
              </a:rPr>
              <a:t> tells BillingCenter to  make an off sequence invoice</a:t>
            </a:r>
          </a:p>
          <a:p>
            <a:pPr marL="285750" indent="-285750" eaLnBrk="0" hangingPunct="0">
              <a:spcBef>
                <a:spcPct val="40000"/>
              </a:spcBef>
              <a:buClr>
                <a:srgbClr val="04628C"/>
              </a:buClr>
              <a:buSzPct val="90000"/>
              <a:buFont typeface="Arial" pitchFamily="34" charset="0"/>
              <a:buChar char="•"/>
              <a:defRPr/>
            </a:pPr>
            <a:r>
              <a:rPr lang="en-US" sz="2400">
                <a:solidFill>
                  <a:schemeClr val="bg1"/>
                </a:solidFill>
                <a:latin typeface="Courier New" pitchFamily="49" charset="0"/>
                <a:ea typeface="Calibri" pitchFamily="34" charset="0"/>
                <a:cs typeface="Courier New" pitchFamily="49" charset="0"/>
              </a:rPr>
              <a:t>AdHoc</a:t>
            </a:r>
            <a:r>
              <a:rPr lang="en-US" sz="2400">
                <a:solidFill>
                  <a:schemeClr val="bg1"/>
                </a:solidFill>
                <a:latin typeface="+mn-lt"/>
                <a:ea typeface="Calibri" pitchFamily="34" charset="0"/>
                <a:cs typeface="Courier New" pitchFamily="49" charset="0"/>
              </a:rPr>
              <a:t> </a:t>
            </a:r>
            <a:r>
              <a:rPr lang="en-US" sz="2400" b="0">
                <a:solidFill>
                  <a:schemeClr val="bg1"/>
                </a:solidFill>
                <a:latin typeface="+mn-lt"/>
                <a:ea typeface="Calibri" pitchFamily="34" charset="0"/>
                <a:cs typeface="Calibri" pitchFamily="34" charset="0"/>
              </a:rPr>
              <a:t>invoice </a:t>
            </a:r>
            <a:r>
              <a:rPr lang="en-US" sz="2400" b="0" dirty="0">
                <a:solidFill>
                  <a:schemeClr val="bg1"/>
                </a:solidFill>
                <a:latin typeface="+mn-lt"/>
                <a:ea typeface="Calibri" pitchFamily="34" charset="0"/>
                <a:cs typeface="Calibri" pitchFamily="34" charset="0"/>
              </a:rPr>
              <a:t>is used in base application:</a:t>
            </a:r>
          </a:p>
          <a:p>
            <a:pPr marL="742950" lvl="2" indent="-285750" eaLnBrk="0" hangingPunct="0">
              <a:spcBef>
                <a:spcPct val="40000"/>
              </a:spcBef>
              <a:buClr>
                <a:srgbClr val="04628C"/>
              </a:buClr>
              <a:buSzPct val="90000"/>
              <a:buFont typeface="Calibri" pitchFamily="34" charset="0"/>
              <a:buChar char="-"/>
              <a:defRPr/>
            </a:pPr>
            <a:r>
              <a:rPr lang="en-US" sz="2200" b="0" dirty="0">
                <a:solidFill>
                  <a:schemeClr val="bg1"/>
                </a:solidFill>
                <a:latin typeface="+mn-lt"/>
                <a:ea typeface="Calibri" pitchFamily="34" charset="0"/>
                <a:cs typeface="Calibri" pitchFamily="34" charset="0"/>
              </a:rPr>
              <a:t>If invoice item's </a:t>
            </a:r>
            <a:r>
              <a:rPr lang="en-US" sz="2400" dirty="0">
                <a:solidFill>
                  <a:schemeClr val="bg1"/>
                </a:solidFill>
                <a:latin typeface="Courier New" pitchFamily="49" charset="0"/>
                <a:ea typeface="Calibri" pitchFamily="34" charset="0"/>
                <a:cs typeface="Courier New" pitchFamily="49" charset="0"/>
              </a:rPr>
              <a:t>BillToday</a:t>
            </a:r>
            <a:r>
              <a:rPr lang="en-US" sz="2200" b="0" dirty="0">
                <a:solidFill>
                  <a:schemeClr val="bg1"/>
                </a:solidFill>
                <a:latin typeface="+mn-lt"/>
                <a:ea typeface="Calibri" pitchFamily="34" charset="0"/>
                <a:cs typeface="Calibri" pitchFamily="34" charset="0"/>
              </a:rPr>
              <a:t> is true, or</a:t>
            </a:r>
          </a:p>
          <a:p>
            <a:pPr marL="742950" lvl="2" indent="-285750" eaLnBrk="0" hangingPunct="0">
              <a:spcBef>
                <a:spcPct val="40000"/>
              </a:spcBef>
              <a:buClr>
                <a:srgbClr val="04628C"/>
              </a:buClr>
              <a:buSzPct val="90000"/>
              <a:buFont typeface="Calibri" pitchFamily="34" charset="0"/>
              <a:buChar char="-"/>
              <a:defRPr/>
            </a:pPr>
            <a:r>
              <a:rPr lang="en-US" sz="2200" b="0" dirty="0">
                <a:solidFill>
                  <a:schemeClr val="bg1"/>
                </a:solidFill>
                <a:latin typeface="+mn-lt"/>
                <a:ea typeface="Calibri" pitchFamily="34" charset="0"/>
                <a:cs typeface="Calibri" pitchFamily="34" charset="0"/>
              </a:rPr>
              <a:t>If needed for a "catchup" invoice when reassigning item payer</a:t>
            </a:r>
          </a:p>
        </p:txBody>
      </p:sp>
      <p:sp>
        <p:nvSpPr>
          <p:cNvPr id="15367" name="Rectangle 21"/>
          <p:cNvSpPr>
            <a:spLocks noChangeArrowheads="1"/>
          </p:cNvSpPr>
          <p:nvPr/>
        </p:nvSpPr>
        <p:spPr bwMode="auto">
          <a:xfrm>
            <a:off x="4754563" y="2535238"/>
            <a:ext cx="3992562" cy="2859087"/>
          </a:xfrm>
          <a:prstGeom prst="rect">
            <a:avLst/>
          </a:prstGeom>
          <a:noFill/>
          <a:ln w="9525">
            <a:noFill/>
            <a:miter lim="800000"/>
            <a:headEnd/>
            <a:tailEnd/>
          </a:ln>
        </p:spPr>
        <p:txBody>
          <a:bodyPr lIns="0" tIns="0" rIns="0" bIns="0"/>
          <a:lstStyle/>
          <a:p>
            <a:pPr marL="285750" indent="-285750" eaLnBrk="0" hangingPunct="0">
              <a:spcBef>
                <a:spcPct val="40000"/>
              </a:spcBef>
              <a:buClr>
                <a:srgbClr val="04628C"/>
              </a:buClr>
              <a:buSzPct val="90000"/>
              <a:buFont typeface="Arial" pitchFamily="34" charset="0"/>
              <a:buChar char="•"/>
              <a:defRPr/>
            </a:pPr>
            <a:r>
              <a:rPr lang="en-US" sz="2400" b="0" dirty="0">
                <a:solidFill>
                  <a:schemeClr val="bg1"/>
                </a:solidFill>
                <a:latin typeface="+mn-lt"/>
                <a:ea typeface="Calibri" pitchFamily="34" charset="0"/>
                <a:cs typeface="Calibri" pitchFamily="34" charset="0"/>
              </a:rPr>
              <a:t>If </a:t>
            </a:r>
            <a:r>
              <a:rPr lang="en-US" sz="2400" dirty="0">
                <a:solidFill>
                  <a:schemeClr val="bg1"/>
                </a:solidFill>
                <a:latin typeface="Courier New" pitchFamily="49" charset="0"/>
                <a:ea typeface="Calibri" pitchFamily="34" charset="0"/>
                <a:cs typeface="Courier New" pitchFamily="49" charset="0"/>
              </a:rPr>
              <a:t>BillToday</a:t>
            </a:r>
            <a:r>
              <a:rPr lang="en-US" sz="2400" b="0" dirty="0">
                <a:solidFill>
                  <a:schemeClr val="bg1"/>
                </a:solidFill>
                <a:latin typeface="+mn-lt"/>
                <a:ea typeface="Calibri" pitchFamily="34" charset="0"/>
                <a:cs typeface="Calibri" pitchFamily="34" charset="0"/>
              </a:rPr>
              <a:t> is true, place item on an invoice that is billed immediately</a:t>
            </a:r>
          </a:p>
          <a:p>
            <a:pPr marL="742950" lvl="2" indent="-285750" eaLnBrk="0" hangingPunct="0">
              <a:spcBef>
                <a:spcPct val="40000"/>
              </a:spcBef>
              <a:buClr>
                <a:srgbClr val="04628C"/>
              </a:buClr>
              <a:buSzPct val="90000"/>
              <a:buFont typeface="Calibri" pitchFamily="34" charset="0"/>
              <a:buChar char="-"/>
              <a:defRPr/>
            </a:pPr>
            <a:r>
              <a:rPr lang="en-US" sz="2200" b="0" dirty="0">
                <a:solidFill>
                  <a:schemeClr val="bg1"/>
                </a:solidFill>
                <a:latin typeface="+mn-lt"/>
                <a:ea typeface="Calibri" pitchFamily="34" charset="0"/>
                <a:cs typeface="Calibri" pitchFamily="34" charset="0"/>
              </a:rPr>
              <a:t>Create an ad hoc invoice if required</a:t>
            </a:r>
          </a:p>
        </p:txBody>
      </p:sp>
      <p:sp>
        <p:nvSpPr>
          <p:cNvPr id="17416" name="Text Box 26"/>
          <p:cNvSpPr txBox="1">
            <a:spLocks noChangeArrowheads="1"/>
          </p:cNvSpPr>
          <p:nvPr/>
        </p:nvSpPr>
        <p:spPr bwMode="auto">
          <a:xfrm>
            <a:off x="844550" y="1381125"/>
            <a:ext cx="8747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spcBef>
                <a:spcPct val="50000"/>
              </a:spcBef>
              <a:spcAft>
                <a:spcPct val="30000"/>
              </a:spcAft>
              <a:buClr>
                <a:schemeClr val="tx1"/>
              </a:buClr>
            </a:pPr>
            <a:r>
              <a:rPr lang="en-US">
                <a:solidFill>
                  <a:srgbClr val="D33819"/>
                </a:solidFill>
              </a:rPr>
              <a:t>Invoice</a:t>
            </a:r>
          </a:p>
        </p:txBody>
      </p:sp>
      <p:sp>
        <p:nvSpPr>
          <p:cNvPr id="17417" name="Text Box 27"/>
          <p:cNvSpPr txBox="1">
            <a:spLocks noChangeArrowheads="1"/>
          </p:cNvSpPr>
          <p:nvPr/>
        </p:nvSpPr>
        <p:spPr bwMode="auto">
          <a:xfrm>
            <a:off x="4984750" y="1381125"/>
            <a:ext cx="13954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spcBef>
                <a:spcPct val="50000"/>
              </a:spcBef>
              <a:spcAft>
                <a:spcPct val="30000"/>
              </a:spcAft>
              <a:buClr>
                <a:schemeClr val="tx1"/>
              </a:buClr>
            </a:pPr>
            <a:r>
              <a:rPr lang="en-US">
                <a:solidFill>
                  <a:srgbClr val="D33819"/>
                </a:solidFill>
              </a:rPr>
              <a:t>InvoiceItem</a:t>
            </a:r>
          </a:p>
        </p:txBody>
      </p:sp>
      <p:pic>
        <p:nvPicPr>
          <p:cNvPr id="17418" name="Picture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25" y="155575"/>
            <a:ext cx="253365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9281" y="1752993"/>
            <a:ext cx="3781425" cy="571500"/>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7553" y="1752993"/>
            <a:ext cx="3905250" cy="571500"/>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t>Lesson outline</a:t>
            </a:r>
          </a:p>
        </p:txBody>
      </p:sp>
      <p:sp>
        <p:nvSpPr>
          <p:cNvPr id="6147" name="Rectangle 3"/>
          <p:cNvSpPr>
            <a:spLocks noGrp="1" noChangeArrowheads="1"/>
          </p:cNvSpPr>
          <p:nvPr>
            <p:ph idx="1"/>
          </p:nvPr>
        </p:nvSpPr>
        <p:spPr bwMode="gray"/>
        <p:txBody>
          <a:bodyPr/>
          <a:lstStyle/>
          <a:p>
            <a:pPr>
              <a:lnSpc>
                <a:spcPct val="150000"/>
              </a:lnSpc>
              <a:buFont typeface="Arial" charset="0"/>
              <a:buChar char="•"/>
            </a:pPr>
            <a:r>
              <a:rPr lang="en-US" sz="2800">
                <a:solidFill>
                  <a:srgbClr val="C0C0C0"/>
                </a:solidFill>
              </a:rPr>
              <a:t>Invoicing plugin points</a:t>
            </a:r>
          </a:p>
          <a:p>
            <a:pPr>
              <a:lnSpc>
                <a:spcPct val="150000"/>
              </a:lnSpc>
              <a:buFont typeface="Arial" charset="0"/>
              <a:buChar char="•"/>
            </a:pPr>
            <a:r>
              <a:rPr lang="en-US" sz="2800">
                <a:solidFill>
                  <a:srgbClr val="C0C0C0"/>
                </a:solidFill>
              </a:rPr>
              <a:t>Invoice streams</a:t>
            </a:r>
          </a:p>
          <a:p>
            <a:pPr>
              <a:lnSpc>
                <a:spcPct val="150000"/>
              </a:lnSpc>
              <a:buFont typeface="Arial" charset="0"/>
              <a:buChar char="•"/>
            </a:pPr>
            <a:r>
              <a:rPr lang="en-US" sz="2800"/>
              <a:t>Configuring a charge and its invoice items</a:t>
            </a:r>
          </a:p>
          <a:p>
            <a:pPr>
              <a:lnSpc>
                <a:spcPct val="150000"/>
              </a:lnSpc>
              <a:buFont typeface="Arial" charset="0"/>
              <a:buChar char="•"/>
            </a:pPr>
            <a:r>
              <a:rPr lang="en-US" sz="2800">
                <a:solidFill>
                  <a:srgbClr val="C0C0C0"/>
                </a:solidFill>
              </a:rPr>
              <a:t>Configuring date sequences and invoice streams</a:t>
            </a:r>
          </a:p>
          <a:p>
            <a:pPr>
              <a:lnSpc>
                <a:spcPct val="150000"/>
              </a:lnSpc>
              <a:buFont typeface="Arial" charset="0"/>
              <a:buChar char="•"/>
            </a:pPr>
            <a:endParaRPr lang="en-US" sz="2800">
              <a:solidFill>
                <a:srgbClr val="C0C0C0"/>
              </a:solidFill>
            </a:endParaRPr>
          </a:p>
          <a:p>
            <a:pPr>
              <a:lnSpc>
                <a:spcPct val="150000"/>
              </a:lnSpc>
              <a:buFont typeface="Wingdings 3" pitchFamily="18" charset="2"/>
              <a:buNone/>
            </a:pPr>
            <a:endParaRPr lang="en-US" sz="2800">
              <a:solidFill>
                <a:srgbClr val="C0C0C0"/>
              </a:solidFill>
            </a:endParaRPr>
          </a:p>
          <a:p>
            <a:pPr>
              <a:lnSpc>
                <a:spcPct val="150000"/>
              </a:lnSpc>
              <a:buFont typeface="Arial" charset="0"/>
              <a:buChar char="•"/>
            </a:pPr>
            <a:endParaRPr lang="en-US" sz="2800">
              <a:solidFill>
                <a:srgbClr val="C0C0C0"/>
              </a:solidFill>
            </a:endParaRPr>
          </a:p>
        </p:txBody>
      </p:sp>
    </p:spTree>
    <p:extLst>
      <p:ext uri="{BB962C8B-B14F-4D97-AF65-F5344CB8AC3E}">
        <p14:creationId xmlns:p14="http://schemas.microsoft.com/office/powerpoint/2010/main" val="139900511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Role of ChargeInitializer</a:t>
            </a:r>
            <a:endParaRPr lang="en-US" dirty="0"/>
          </a:p>
        </p:txBody>
      </p:sp>
      <p:sp>
        <p:nvSpPr>
          <p:cNvPr id="3" name="Content Placeholder 2"/>
          <p:cNvSpPr>
            <a:spLocks noGrp="1"/>
          </p:cNvSpPr>
          <p:nvPr>
            <p:ph idx="1"/>
          </p:nvPr>
        </p:nvSpPr>
        <p:spPr/>
        <p:txBody>
          <a:bodyPr/>
          <a:lstStyle/>
          <a:p>
            <a:r>
              <a:rPr lang="en-US"/>
              <a:t>There are several ways to create a charge in BillingCenter:</a:t>
            </a:r>
            <a:br>
              <a:rPr lang="en-US"/>
            </a:br>
            <a:endParaRPr lang="en-US"/>
          </a:p>
          <a:p>
            <a:endParaRPr lang="en-US"/>
          </a:p>
          <a:p>
            <a:endParaRPr lang="en-US"/>
          </a:p>
          <a:p>
            <a:endParaRPr lang="en-US"/>
          </a:p>
          <a:p>
            <a:endParaRPr lang="en-US"/>
          </a:p>
          <a:p>
            <a:r>
              <a:rPr lang="en-US" b="1">
                <a:latin typeface="Courier New" pitchFamily="49" charset="0"/>
                <a:cs typeface="Courier New" pitchFamily="49" charset="0"/>
              </a:rPr>
              <a:t>ChargeInitializer</a:t>
            </a:r>
            <a:r>
              <a:rPr lang="en-US"/>
              <a:t> centralizes charge creation in one streamlined piece of code</a:t>
            </a:r>
          </a:p>
          <a:p>
            <a:pPr lvl="1"/>
            <a:r>
              <a:rPr lang="en-US"/>
              <a:t>Ties charge and invoice item creation with billing instruction execution</a:t>
            </a:r>
          </a:p>
          <a:p>
            <a:pPr lvl="1"/>
            <a:r>
              <a:rPr lang="en-US"/>
              <a:t>Serves as an intermediary between actual charge and configuration code</a:t>
            </a:r>
          </a:p>
        </p:txBody>
      </p:sp>
      <p:grpSp>
        <p:nvGrpSpPr>
          <p:cNvPr id="15" name="Group 14"/>
          <p:cNvGrpSpPr/>
          <p:nvPr/>
        </p:nvGrpSpPr>
        <p:grpSpPr>
          <a:xfrm>
            <a:off x="4984593" y="1623481"/>
            <a:ext cx="1171575" cy="1268637"/>
            <a:chOff x="7312025" y="3065689"/>
            <a:chExt cx="1171575" cy="1268637"/>
          </a:xfrm>
        </p:grpSpPr>
        <p:grpSp>
          <p:nvGrpSpPr>
            <p:cNvPr id="16" name="Group 11"/>
            <p:cNvGrpSpPr>
              <a:grpSpLocks/>
            </p:cNvGrpSpPr>
            <p:nvPr/>
          </p:nvGrpSpPr>
          <p:grpSpPr bwMode="auto">
            <a:xfrm rot="16200000" flipH="1">
              <a:off x="7541419" y="3053783"/>
              <a:ext cx="712788" cy="736600"/>
              <a:chOff x="2438" y="1135"/>
              <a:chExt cx="2663" cy="2747"/>
            </a:xfrm>
          </p:grpSpPr>
          <p:sp>
            <p:nvSpPr>
              <p:cNvPr id="18" name="Freeform 12"/>
              <p:cNvSpPr>
                <a:spLocks/>
              </p:cNvSpPr>
              <p:nvPr/>
            </p:nvSpPr>
            <p:spPr bwMode="auto">
              <a:xfrm>
                <a:off x="2438" y="1135"/>
                <a:ext cx="2663" cy="2747"/>
              </a:xfrm>
              <a:custGeom>
                <a:avLst/>
                <a:gdLst/>
                <a:ahLst/>
                <a:cxnLst>
                  <a:cxn ang="0">
                    <a:pos x="283" y="459"/>
                  </a:cxn>
                  <a:cxn ang="0">
                    <a:pos x="609" y="668"/>
                  </a:cxn>
                  <a:cxn ang="0">
                    <a:pos x="818" y="668"/>
                  </a:cxn>
                  <a:cxn ang="0">
                    <a:pos x="985" y="568"/>
                  </a:cxn>
                  <a:cxn ang="0">
                    <a:pos x="1093" y="368"/>
                  </a:cxn>
                  <a:cxn ang="0">
                    <a:pos x="1060" y="0"/>
                  </a:cxn>
                  <a:cxn ang="0">
                    <a:pos x="1602" y="0"/>
                  </a:cxn>
                  <a:cxn ang="0">
                    <a:pos x="1586" y="368"/>
                  </a:cxn>
                  <a:cxn ang="0">
                    <a:pos x="1686" y="576"/>
                  </a:cxn>
                  <a:cxn ang="0">
                    <a:pos x="1853" y="668"/>
                  </a:cxn>
                  <a:cxn ang="0">
                    <a:pos x="2087" y="660"/>
                  </a:cxn>
                  <a:cxn ang="0">
                    <a:pos x="2387" y="451"/>
                  </a:cxn>
                  <a:cxn ang="0">
                    <a:pos x="2663" y="927"/>
                  </a:cxn>
                  <a:cxn ang="0">
                    <a:pos x="2312" y="1086"/>
                  </a:cxn>
                  <a:cxn ang="0">
                    <a:pos x="2203" y="1286"/>
                  </a:cxn>
                  <a:cxn ang="0">
                    <a:pos x="2203" y="1470"/>
                  </a:cxn>
                  <a:cxn ang="0">
                    <a:pos x="2304" y="1662"/>
                  </a:cxn>
                  <a:cxn ang="0">
                    <a:pos x="2654" y="1820"/>
                  </a:cxn>
                  <a:cxn ang="0">
                    <a:pos x="2379" y="2296"/>
                  </a:cxn>
                  <a:cxn ang="0">
                    <a:pos x="2078" y="2087"/>
                  </a:cxn>
                  <a:cxn ang="0">
                    <a:pos x="1836" y="2079"/>
                  </a:cxn>
                  <a:cxn ang="0">
                    <a:pos x="1694" y="2171"/>
                  </a:cxn>
                  <a:cxn ang="0">
                    <a:pos x="1586" y="2371"/>
                  </a:cxn>
                  <a:cxn ang="0">
                    <a:pos x="1619" y="2747"/>
                  </a:cxn>
                  <a:cxn ang="0">
                    <a:pos x="1060" y="2747"/>
                  </a:cxn>
                  <a:cxn ang="0">
                    <a:pos x="1093" y="2379"/>
                  </a:cxn>
                  <a:cxn ang="0">
                    <a:pos x="985" y="2179"/>
                  </a:cxn>
                  <a:cxn ang="0">
                    <a:pos x="809" y="2087"/>
                  </a:cxn>
                  <a:cxn ang="0">
                    <a:pos x="584" y="2087"/>
                  </a:cxn>
                  <a:cxn ang="0">
                    <a:pos x="267" y="2296"/>
                  </a:cxn>
                  <a:cxn ang="0">
                    <a:pos x="16" y="1820"/>
                  </a:cxn>
                  <a:cxn ang="0">
                    <a:pos x="359" y="1662"/>
                  </a:cxn>
                  <a:cxn ang="0">
                    <a:pos x="467" y="1461"/>
                  </a:cxn>
                  <a:cxn ang="0">
                    <a:pos x="467" y="1278"/>
                  </a:cxn>
                  <a:cxn ang="0">
                    <a:pos x="350" y="1077"/>
                  </a:cxn>
                  <a:cxn ang="0">
                    <a:pos x="0" y="935"/>
                  </a:cxn>
                  <a:cxn ang="0">
                    <a:pos x="283" y="459"/>
                  </a:cxn>
                </a:cxnLst>
                <a:rect l="0" t="0" r="r" b="b"/>
                <a:pathLst>
                  <a:path w="2663" h="2747">
                    <a:moveTo>
                      <a:pt x="283" y="459"/>
                    </a:moveTo>
                    <a:lnTo>
                      <a:pt x="609" y="668"/>
                    </a:lnTo>
                    <a:lnTo>
                      <a:pt x="818" y="668"/>
                    </a:lnTo>
                    <a:lnTo>
                      <a:pt x="985" y="568"/>
                    </a:lnTo>
                    <a:lnTo>
                      <a:pt x="1093" y="368"/>
                    </a:lnTo>
                    <a:lnTo>
                      <a:pt x="1060" y="0"/>
                    </a:lnTo>
                    <a:lnTo>
                      <a:pt x="1602" y="0"/>
                    </a:lnTo>
                    <a:lnTo>
                      <a:pt x="1586" y="368"/>
                    </a:lnTo>
                    <a:lnTo>
                      <a:pt x="1686" y="576"/>
                    </a:lnTo>
                    <a:lnTo>
                      <a:pt x="1853" y="668"/>
                    </a:lnTo>
                    <a:lnTo>
                      <a:pt x="2087" y="660"/>
                    </a:lnTo>
                    <a:lnTo>
                      <a:pt x="2387" y="451"/>
                    </a:lnTo>
                    <a:lnTo>
                      <a:pt x="2663" y="927"/>
                    </a:lnTo>
                    <a:lnTo>
                      <a:pt x="2312" y="1086"/>
                    </a:lnTo>
                    <a:lnTo>
                      <a:pt x="2203" y="1286"/>
                    </a:lnTo>
                    <a:lnTo>
                      <a:pt x="2203" y="1470"/>
                    </a:lnTo>
                    <a:lnTo>
                      <a:pt x="2304" y="1662"/>
                    </a:lnTo>
                    <a:lnTo>
                      <a:pt x="2654" y="1820"/>
                    </a:lnTo>
                    <a:lnTo>
                      <a:pt x="2379" y="2296"/>
                    </a:lnTo>
                    <a:lnTo>
                      <a:pt x="2078" y="2087"/>
                    </a:lnTo>
                    <a:lnTo>
                      <a:pt x="1836" y="2079"/>
                    </a:lnTo>
                    <a:lnTo>
                      <a:pt x="1694" y="2171"/>
                    </a:lnTo>
                    <a:lnTo>
                      <a:pt x="1586" y="2371"/>
                    </a:lnTo>
                    <a:lnTo>
                      <a:pt x="1619" y="2747"/>
                    </a:lnTo>
                    <a:lnTo>
                      <a:pt x="1060" y="2747"/>
                    </a:lnTo>
                    <a:lnTo>
                      <a:pt x="1093" y="2379"/>
                    </a:lnTo>
                    <a:lnTo>
                      <a:pt x="985" y="2179"/>
                    </a:lnTo>
                    <a:lnTo>
                      <a:pt x="809" y="2087"/>
                    </a:lnTo>
                    <a:lnTo>
                      <a:pt x="584" y="2087"/>
                    </a:lnTo>
                    <a:lnTo>
                      <a:pt x="267" y="2296"/>
                    </a:lnTo>
                    <a:lnTo>
                      <a:pt x="16" y="1820"/>
                    </a:lnTo>
                    <a:lnTo>
                      <a:pt x="359" y="1662"/>
                    </a:lnTo>
                    <a:lnTo>
                      <a:pt x="467" y="1461"/>
                    </a:lnTo>
                    <a:lnTo>
                      <a:pt x="467" y="1278"/>
                    </a:lnTo>
                    <a:lnTo>
                      <a:pt x="350" y="1077"/>
                    </a:lnTo>
                    <a:lnTo>
                      <a:pt x="0" y="935"/>
                    </a:lnTo>
                    <a:lnTo>
                      <a:pt x="283" y="459"/>
                    </a:lnTo>
                    <a:close/>
                  </a:path>
                </a:pathLst>
              </a:custGeom>
              <a:gradFill rotWithShape="1">
                <a:gsLst>
                  <a:gs pos="0">
                    <a:schemeClr val="hlink"/>
                  </a:gs>
                  <a:gs pos="100000">
                    <a:schemeClr val="hlink">
                      <a:gamma/>
                      <a:shade val="0"/>
                      <a:invGamma/>
                    </a:schemeClr>
                  </a:gs>
                </a:gsLst>
                <a:lin ang="2700000" scaled="1"/>
              </a:gradFill>
              <a:ln w="12700" cap="flat" cmpd="sng">
                <a:solidFill>
                  <a:schemeClr val="bg1"/>
                </a:solidFill>
                <a:prstDash val="solid"/>
                <a:round/>
                <a:headEnd/>
                <a:tailEnd/>
              </a:ln>
              <a:effectLst/>
            </p:spPr>
            <p:txBody>
              <a:bodyPr lIns="0" tIns="0" rIns="0" bIns="0" anchor="ctr">
                <a:spAutoFit/>
              </a:bodyPr>
              <a:lstStyle/>
              <a:p>
                <a:pPr algn="ctr">
                  <a:spcBef>
                    <a:spcPct val="50000"/>
                  </a:spcBef>
                  <a:spcAft>
                    <a:spcPct val="30000"/>
                  </a:spcAft>
                  <a:buClr>
                    <a:schemeClr val="tx1"/>
                  </a:buClr>
                  <a:defRPr/>
                </a:pPr>
                <a:endParaRPr lang="en-US">
                  <a:latin typeface="Arial" charset="0"/>
                  <a:cs typeface="+mn-cs"/>
                </a:endParaRPr>
              </a:p>
            </p:txBody>
          </p:sp>
          <p:sp>
            <p:nvSpPr>
              <p:cNvPr id="19" name="AutoShape 13"/>
              <p:cNvSpPr>
                <a:spLocks noChangeArrowheads="1"/>
              </p:cNvSpPr>
              <p:nvPr/>
            </p:nvSpPr>
            <p:spPr bwMode="auto">
              <a:xfrm>
                <a:off x="3181" y="2000"/>
                <a:ext cx="1177" cy="1018"/>
              </a:xfrm>
              <a:prstGeom prst="hexagon">
                <a:avLst>
                  <a:gd name="adj" fmla="val 28905"/>
                  <a:gd name="vf" fmla="val 115470"/>
                </a:avLst>
              </a:prstGeom>
              <a:solidFill>
                <a:schemeClr val="tx1"/>
              </a:solidFill>
              <a:ln w="12700" algn="ctr">
                <a:solidFill>
                  <a:schemeClr val="bg1"/>
                </a:solidFill>
                <a:miter lim="800000"/>
                <a:headEnd/>
                <a:tailEnd/>
              </a:ln>
            </p:spPr>
            <p:txBody>
              <a:bodyPr wrap="none" lIns="0" tIns="0" rIns="0" bIns="0" anchor="ctr">
                <a:spAutoFit/>
              </a:bodyPr>
              <a:lstStyle/>
              <a:p>
                <a:pPr algn="ctr">
                  <a:spcBef>
                    <a:spcPct val="50000"/>
                  </a:spcBef>
                  <a:spcAft>
                    <a:spcPct val="30000"/>
                  </a:spcAft>
                  <a:buClr>
                    <a:schemeClr val="tx1"/>
                  </a:buClr>
                </a:pPr>
                <a:endParaRPr lang="en-US"/>
              </a:p>
            </p:txBody>
          </p:sp>
        </p:grpSp>
        <p:sp>
          <p:nvSpPr>
            <p:cNvPr id="17" name="Text Box 16"/>
            <p:cNvSpPr txBox="1">
              <a:spLocks noChangeArrowheads="1"/>
            </p:cNvSpPr>
            <p:nvPr/>
          </p:nvSpPr>
          <p:spPr bwMode="auto">
            <a:xfrm>
              <a:off x="7312025" y="3845376"/>
              <a:ext cx="117157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spcBef>
                  <a:spcPct val="50000"/>
                </a:spcBef>
                <a:spcAft>
                  <a:spcPct val="30000"/>
                </a:spcAft>
                <a:buClr>
                  <a:schemeClr val="tx1"/>
                </a:buClr>
              </a:pPr>
              <a:r>
                <a:rPr lang="en-US" sz="1600">
                  <a:solidFill>
                    <a:schemeClr val="bg1"/>
                  </a:solidFill>
                </a:rPr>
                <a:t>batch process</a:t>
              </a:r>
            </a:p>
          </p:txBody>
        </p:sp>
      </p:grpSp>
      <p:grpSp>
        <p:nvGrpSpPr>
          <p:cNvPr id="20" name="Group 19"/>
          <p:cNvGrpSpPr/>
          <p:nvPr/>
        </p:nvGrpSpPr>
        <p:grpSpPr>
          <a:xfrm>
            <a:off x="2698876" y="1497463"/>
            <a:ext cx="965200" cy="1071332"/>
            <a:chOff x="5369152" y="1759632"/>
            <a:chExt cx="965200" cy="1071332"/>
          </a:xfrm>
        </p:grpSpPr>
        <p:grpSp>
          <p:nvGrpSpPr>
            <p:cNvPr id="21" name="Group 5"/>
            <p:cNvGrpSpPr>
              <a:grpSpLocks/>
            </p:cNvGrpSpPr>
            <p:nvPr/>
          </p:nvGrpSpPr>
          <p:grpSpPr bwMode="auto">
            <a:xfrm>
              <a:off x="5479578" y="1759632"/>
              <a:ext cx="744349" cy="808832"/>
              <a:chOff x="4500" y="2736"/>
              <a:chExt cx="531" cy="577"/>
            </a:xfrm>
          </p:grpSpPr>
          <p:sp>
            <p:nvSpPr>
              <p:cNvPr id="23" name="Freeform 6"/>
              <p:cNvSpPr>
                <a:spLocks/>
              </p:cNvSpPr>
              <p:nvPr/>
            </p:nvSpPr>
            <p:spPr bwMode="auto">
              <a:xfrm>
                <a:off x="4567" y="2736"/>
                <a:ext cx="461" cy="577"/>
              </a:xfrm>
              <a:custGeom>
                <a:avLst/>
                <a:gdLst>
                  <a:gd name="T0" fmla="*/ 0 w 1887"/>
                  <a:gd name="T1" fmla="*/ 0 h 2365"/>
                  <a:gd name="T2" fmla="*/ 0 w 1887"/>
                  <a:gd name="T3" fmla="*/ 0 h 2365"/>
                  <a:gd name="T4" fmla="*/ 0 w 1887"/>
                  <a:gd name="T5" fmla="*/ 0 h 2365"/>
                  <a:gd name="T6" fmla="*/ 0 w 1887"/>
                  <a:gd name="T7" fmla="*/ 0 h 2365"/>
                  <a:gd name="T8" fmla="*/ 0 w 1887"/>
                  <a:gd name="T9" fmla="*/ 0 h 2365"/>
                  <a:gd name="T10" fmla="*/ 0 w 1887"/>
                  <a:gd name="T11" fmla="*/ 0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p:spPr>
            <p:txBody>
              <a:bodyPr wrap="none" lIns="0" tIns="0" rIns="0" bIns="0" anchor="ctr">
                <a:spAutoFit/>
              </a:bodyPr>
              <a:lstStyle/>
              <a:p>
                <a:endParaRPr lang="en-US"/>
              </a:p>
            </p:txBody>
          </p:sp>
          <p:sp>
            <p:nvSpPr>
              <p:cNvPr id="24" name="Rectangle 7"/>
              <p:cNvSpPr>
                <a:spLocks noChangeArrowheads="1"/>
              </p:cNvSpPr>
              <p:nvPr/>
            </p:nvSpPr>
            <p:spPr bwMode="auto">
              <a:xfrm>
                <a:off x="4693" y="3079"/>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sp>
            <p:nvSpPr>
              <p:cNvPr id="25" name="Rectangle 8"/>
              <p:cNvSpPr>
                <a:spLocks noChangeArrowheads="1"/>
              </p:cNvSpPr>
              <p:nvPr/>
            </p:nvSpPr>
            <p:spPr bwMode="auto">
              <a:xfrm>
                <a:off x="4641" y="3002"/>
                <a:ext cx="272"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a:spcBef>
                    <a:spcPct val="50000"/>
                  </a:spcBef>
                  <a:spcAft>
                    <a:spcPct val="30000"/>
                  </a:spcAft>
                  <a:buClr>
                    <a:schemeClr val="tx1"/>
                  </a:buClr>
                </a:pPr>
                <a:endParaRPr lang="en-US"/>
              </a:p>
            </p:txBody>
          </p:sp>
          <p:sp>
            <p:nvSpPr>
              <p:cNvPr id="26" name="Rectangle 9"/>
              <p:cNvSpPr>
                <a:spLocks noChangeArrowheads="1"/>
              </p:cNvSpPr>
              <p:nvPr/>
            </p:nvSpPr>
            <p:spPr bwMode="auto">
              <a:xfrm>
                <a:off x="4693" y="3156"/>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sp>
            <p:nvSpPr>
              <p:cNvPr id="27" name="Line 10"/>
              <p:cNvSpPr>
                <a:spLocks noChangeShapeType="1"/>
              </p:cNvSpPr>
              <p:nvPr/>
            </p:nvSpPr>
            <p:spPr bwMode="auto">
              <a:xfrm>
                <a:off x="4565" y="3313"/>
                <a:ext cx="466"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 name="Line 11"/>
              <p:cNvSpPr>
                <a:spLocks noChangeShapeType="1"/>
              </p:cNvSpPr>
              <p:nvPr/>
            </p:nvSpPr>
            <p:spPr bwMode="auto">
              <a:xfrm flipV="1">
                <a:off x="5029" y="2867"/>
                <a:ext cx="0" cy="446"/>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 name="Freeform 12"/>
              <p:cNvSpPr>
                <a:spLocks/>
              </p:cNvSpPr>
              <p:nvPr/>
            </p:nvSpPr>
            <p:spPr bwMode="auto">
              <a:xfrm>
                <a:off x="4894" y="2736"/>
                <a:ext cx="135" cy="135"/>
              </a:xfrm>
              <a:custGeom>
                <a:avLst/>
                <a:gdLst>
                  <a:gd name="T0" fmla="*/ 0 w 553"/>
                  <a:gd name="T1" fmla="*/ 0 h 554"/>
                  <a:gd name="T2" fmla="*/ 0 w 553"/>
                  <a:gd name="T3" fmla="*/ 0 h 554"/>
                  <a:gd name="T4" fmla="*/ 0 w 553"/>
                  <a:gd name="T5" fmla="*/ 0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wrap="none" lIns="0" tIns="0" rIns="0" bIns="0" anchor="ctr">
                <a:spAutoFit/>
              </a:bodyPr>
              <a:lstStyle/>
              <a:p>
                <a:endParaRPr lang="en-US"/>
              </a:p>
            </p:txBody>
          </p:sp>
          <p:sp>
            <p:nvSpPr>
              <p:cNvPr id="30" name="Rectangle 13"/>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pPr algn="ctr">
                  <a:spcBef>
                    <a:spcPct val="50000"/>
                  </a:spcBef>
                  <a:spcAft>
                    <a:spcPct val="30000"/>
                  </a:spcAft>
                  <a:buClr>
                    <a:schemeClr val="tx1"/>
                  </a:buClr>
                </a:pPr>
                <a:endParaRPr lang="en-US"/>
              </a:p>
            </p:txBody>
          </p:sp>
          <p:sp>
            <p:nvSpPr>
              <p:cNvPr id="31" name="Rectangle 14"/>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pPr algn="ctr">
                  <a:spcBef>
                    <a:spcPct val="50000"/>
                  </a:spcBef>
                  <a:spcAft>
                    <a:spcPct val="30000"/>
                  </a:spcAft>
                  <a:buClr>
                    <a:schemeClr val="tx1"/>
                  </a:buClr>
                </a:pPr>
                <a:endParaRPr lang="en-US"/>
              </a:p>
            </p:txBody>
          </p:sp>
          <p:sp>
            <p:nvSpPr>
              <p:cNvPr id="32" name="Freeform 15"/>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33" name="Freeform 16"/>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sp>
          <p:nvSpPr>
            <p:cNvPr id="22" name="Text Box 143"/>
            <p:cNvSpPr txBox="1">
              <a:spLocks noChangeArrowheads="1"/>
            </p:cNvSpPr>
            <p:nvPr/>
          </p:nvSpPr>
          <p:spPr bwMode="auto">
            <a:xfrm>
              <a:off x="5369152" y="2586489"/>
              <a:ext cx="965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spcBef>
                  <a:spcPct val="50000"/>
                </a:spcBef>
                <a:spcAft>
                  <a:spcPct val="30000"/>
                </a:spcAft>
                <a:buClr>
                  <a:schemeClr val="tx1"/>
                </a:buClr>
              </a:pPr>
              <a:r>
                <a:rPr lang="en-US" sz="1600">
                  <a:solidFill>
                    <a:schemeClr val="bg1"/>
                  </a:solidFill>
                </a:rPr>
                <a:t>plugin</a:t>
              </a:r>
            </a:p>
          </p:txBody>
        </p:sp>
      </p:grpSp>
      <p:grpSp>
        <p:nvGrpSpPr>
          <p:cNvPr id="34" name="Group 33"/>
          <p:cNvGrpSpPr/>
          <p:nvPr/>
        </p:nvGrpSpPr>
        <p:grpSpPr>
          <a:xfrm>
            <a:off x="3785065" y="2257800"/>
            <a:ext cx="1171575" cy="1171200"/>
            <a:chOff x="3194957" y="1469181"/>
            <a:chExt cx="1171575" cy="1171200"/>
          </a:xfrm>
        </p:grpSpPr>
        <p:sp>
          <p:nvSpPr>
            <p:cNvPr id="35" name="Text Box 16"/>
            <p:cNvSpPr txBox="1">
              <a:spLocks noChangeArrowheads="1"/>
            </p:cNvSpPr>
            <p:nvPr/>
          </p:nvSpPr>
          <p:spPr bwMode="auto">
            <a:xfrm>
              <a:off x="3194957" y="2394160"/>
              <a:ext cx="117157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spcBef>
                  <a:spcPct val="50000"/>
                </a:spcBef>
                <a:spcAft>
                  <a:spcPct val="30000"/>
                </a:spcAft>
                <a:buClr>
                  <a:schemeClr val="tx1"/>
                </a:buClr>
              </a:pPr>
              <a:r>
                <a:rPr lang="en-US" sz="1600">
                  <a:solidFill>
                    <a:schemeClr val="bg1"/>
                  </a:solidFill>
                </a:rPr>
                <a:t>API</a:t>
              </a:r>
            </a:p>
          </p:txBody>
        </p:sp>
        <p:pic>
          <p:nvPicPr>
            <p:cNvPr id="3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78300" y="1469181"/>
              <a:ext cx="1004888" cy="898617"/>
            </a:xfrm>
            <a:prstGeom prst="rect">
              <a:avLst/>
            </a:prstGeom>
            <a:noFill/>
            <a:ln w="9525">
              <a:solidFill>
                <a:schemeClr val="bg1"/>
              </a:solidFill>
              <a:miter lim="800000"/>
              <a:headEnd/>
              <a:tailEnd/>
            </a:ln>
            <a:effectLst>
              <a:outerShdw blurRad="50800" dist="38100" dir="2700000" algn="ctr" rotWithShape="0">
                <a:schemeClr val="bg2">
                  <a:alpha val="40000"/>
                </a:schemeClr>
              </a:outerShdw>
            </a:effectLst>
            <a:extLst>
              <a:ext uri="{909E8E84-426E-40DD-AFC4-6F175D3DCCD1}">
                <a14:hiddenFill xmlns:a14="http://schemas.microsoft.com/office/drawing/2010/main">
                  <a:solidFill>
                    <a:schemeClr val="accent1"/>
                  </a:solidFill>
                </a14:hiddenFill>
              </a:ext>
            </a:extLst>
          </p:spPr>
        </p:pic>
      </p:grpSp>
      <p:grpSp>
        <p:nvGrpSpPr>
          <p:cNvPr id="37" name="Group 36"/>
          <p:cNvGrpSpPr/>
          <p:nvPr/>
        </p:nvGrpSpPr>
        <p:grpSpPr>
          <a:xfrm>
            <a:off x="1003315" y="1681870"/>
            <a:ext cx="1462314" cy="1076874"/>
            <a:chOff x="892630" y="1355333"/>
            <a:chExt cx="1462314" cy="1076874"/>
          </a:xfrm>
        </p:grpSpPr>
        <p:sp>
          <p:nvSpPr>
            <p:cNvPr id="38" name="Text Box 16"/>
            <p:cNvSpPr txBox="1">
              <a:spLocks noChangeArrowheads="1"/>
            </p:cNvSpPr>
            <p:nvPr/>
          </p:nvSpPr>
          <p:spPr bwMode="auto">
            <a:xfrm>
              <a:off x="892630" y="2185986"/>
              <a:ext cx="146231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spcBef>
                  <a:spcPct val="50000"/>
                </a:spcBef>
                <a:spcAft>
                  <a:spcPct val="30000"/>
                </a:spcAft>
                <a:buClr>
                  <a:schemeClr val="tx1"/>
                </a:buClr>
              </a:pPr>
              <a:r>
                <a:rPr lang="en-US" sz="1600">
                  <a:solidFill>
                    <a:schemeClr val="bg1"/>
                  </a:solidFill>
                </a:rPr>
                <a:t>UI</a:t>
              </a:r>
            </a:p>
          </p:txBody>
        </p:sp>
        <p:pic>
          <p:nvPicPr>
            <p:cNvPr id="39"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33565" y="1355333"/>
              <a:ext cx="1380445" cy="808598"/>
            </a:xfrm>
            <a:prstGeom prst="rect">
              <a:avLst/>
            </a:prstGeom>
            <a:noFill/>
            <a:ln w="9525">
              <a:solidFill>
                <a:schemeClr val="bg1"/>
              </a:solidFill>
              <a:miter lim="800000"/>
              <a:headEnd/>
              <a:tailEnd/>
            </a:ln>
            <a:effectLst>
              <a:outerShdw blurRad="50800" dist="38100" dir="2700000" algn="ctr" rotWithShape="0">
                <a:schemeClr val="bg2">
                  <a:alpha val="40000"/>
                </a:schemeClr>
              </a:outerShdw>
            </a:effectLst>
            <a:extLst>
              <a:ext uri="{909E8E84-426E-40DD-AFC4-6F175D3DCCD1}">
                <a14:hiddenFill xmlns:a14="http://schemas.microsoft.com/office/drawing/2010/main">
                  <a:solidFill>
                    <a:schemeClr val="accent1"/>
                  </a:solidFill>
                </a14:hiddenFill>
              </a:ext>
            </a:extLst>
          </p:spPr>
        </p:pic>
      </p:grpSp>
      <p:grpSp>
        <p:nvGrpSpPr>
          <p:cNvPr id="40" name="Group 39"/>
          <p:cNvGrpSpPr/>
          <p:nvPr/>
        </p:nvGrpSpPr>
        <p:grpSpPr>
          <a:xfrm>
            <a:off x="6371897" y="2171186"/>
            <a:ext cx="1801586" cy="1175115"/>
            <a:chOff x="3750128" y="3789363"/>
            <a:chExt cx="1801586" cy="1175115"/>
          </a:xfrm>
        </p:grpSpPr>
        <p:sp>
          <p:nvSpPr>
            <p:cNvPr id="41" name="Text Box 16"/>
            <p:cNvSpPr txBox="1">
              <a:spLocks noChangeArrowheads="1"/>
            </p:cNvSpPr>
            <p:nvPr/>
          </p:nvSpPr>
          <p:spPr bwMode="auto">
            <a:xfrm>
              <a:off x="4065133" y="4718257"/>
              <a:ext cx="117157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spcBef>
                  <a:spcPct val="50000"/>
                </a:spcBef>
                <a:spcAft>
                  <a:spcPct val="30000"/>
                </a:spcAft>
                <a:buClr>
                  <a:schemeClr val="tx1"/>
                </a:buClr>
              </a:pPr>
              <a:r>
                <a:rPr lang="en-US" sz="1600">
                  <a:solidFill>
                    <a:schemeClr val="bg1"/>
                  </a:solidFill>
                </a:rPr>
                <a:t>core code</a:t>
              </a:r>
            </a:p>
          </p:txBody>
        </p:sp>
        <p:pic>
          <p:nvPicPr>
            <p:cNvPr id="42"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50128" y="3789363"/>
              <a:ext cx="1801586" cy="902338"/>
            </a:xfrm>
            <a:prstGeom prst="rect">
              <a:avLst/>
            </a:prstGeom>
            <a:noFill/>
            <a:ln w="9525">
              <a:solidFill>
                <a:schemeClr val="bg1"/>
              </a:solidFill>
              <a:miter lim="800000"/>
              <a:headEnd/>
              <a:tailEnd/>
            </a:ln>
            <a:effectLst>
              <a:outerShdw blurRad="50800" dist="38100" dir="2700000" algn="ctr" rotWithShape="0">
                <a:schemeClr val="bg2">
                  <a:alpha val="40000"/>
                </a:schemeClr>
              </a:outerShdw>
            </a:effectLst>
            <a:extLst>
              <a:ext uri="{909E8E84-426E-40DD-AFC4-6F175D3DCCD1}">
                <a14:hiddenFill xmlns:a14="http://schemas.microsoft.com/office/drawing/2010/main">
                  <a:solidFill>
                    <a:schemeClr val="accent1"/>
                  </a:solidFill>
                </a14:hiddenFill>
              </a:ext>
            </a:extLst>
          </p:spPr>
        </p:pic>
      </p:grpSp>
    </p:spTree>
    <p:extLst>
      <p:ext uri="{BB962C8B-B14F-4D97-AF65-F5344CB8AC3E}">
        <p14:creationId xmlns:p14="http://schemas.microsoft.com/office/powerpoint/2010/main" val="343857715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new charges</a:t>
            </a:r>
          </a:p>
        </p:txBody>
      </p:sp>
      <p:sp>
        <p:nvSpPr>
          <p:cNvPr id="3" name="Content Placeholder 2"/>
          <p:cNvSpPr>
            <a:spLocks noGrp="1"/>
          </p:cNvSpPr>
          <p:nvPr>
            <p:ph idx="1"/>
          </p:nvPr>
        </p:nvSpPr>
        <p:spPr/>
        <p:txBody>
          <a:bodyPr/>
          <a:lstStyle/>
          <a:p>
            <a:r>
              <a:rPr lang="en-US" b="1">
                <a:latin typeface="Courier New" pitchFamily="49" charset="0"/>
                <a:cs typeface="Courier New" pitchFamily="49" charset="0"/>
              </a:rPr>
              <a:t>ChargeInitializer</a:t>
            </a:r>
            <a:r>
              <a:rPr lang="en-US">
                <a:latin typeface="+mj-lt"/>
                <a:cs typeface="Courier New" pitchFamily="49" charset="0"/>
              </a:rPr>
              <a:t>s</a:t>
            </a:r>
            <a:r>
              <a:rPr lang="en-US"/>
              <a:t> are used </a:t>
            </a:r>
            <a:r>
              <a:rPr lang="en-US" dirty="0"/>
              <a:t>to plan </a:t>
            </a:r>
            <a:r>
              <a:rPr lang="en-US" i="1" dirty="0"/>
              <a:t>future</a:t>
            </a:r>
            <a:r>
              <a:rPr lang="en-US" dirty="0"/>
              <a:t> charges </a:t>
            </a:r>
          </a:p>
          <a:p>
            <a:pPr lvl="1"/>
            <a:r>
              <a:rPr lang="en-US" dirty="0"/>
              <a:t>Each charge is built on unexecuted billing instruction</a:t>
            </a:r>
          </a:p>
          <a:p>
            <a:pPr lvl="1"/>
            <a:r>
              <a:rPr lang="en-US" b="1" dirty="0">
                <a:latin typeface="Courier New" pitchFamily="49" charset="0"/>
                <a:cs typeface="Courier New" pitchFamily="49" charset="0"/>
              </a:rPr>
              <a:t>ChargeInitializer</a:t>
            </a:r>
            <a:r>
              <a:rPr lang="en-US" dirty="0"/>
              <a:t> creates invoice item </a:t>
            </a:r>
            <a:r>
              <a:rPr lang="en-US" i="1" dirty="0"/>
              <a:t>entries</a:t>
            </a:r>
          </a:p>
          <a:p>
            <a:pPr lvl="1"/>
            <a:r>
              <a:rPr lang="en-US" dirty="0"/>
              <a:t>Charge and actual invoice items are created when billing instruction </a:t>
            </a:r>
            <a:r>
              <a:rPr lang="en-US"/>
              <a:t>is executed</a:t>
            </a:r>
            <a:endParaRPr lang="en-US"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6837" y="3078892"/>
            <a:ext cx="6410325"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Connector 5"/>
          <p:cNvCxnSpPr/>
          <p:nvPr/>
        </p:nvCxnSpPr>
        <p:spPr bwMode="auto">
          <a:xfrm>
            <a:off x="3904735" y="4565821"/>
            <a:ext cx="556054" cy="0"/>
          </a:xfrm>
          <a:prstGeom prst="line">
            <a:avLst/>
          </a:prstGeom>
          <a:noFill/>
          <a:ln w="19050" cap="flat" cmpd="sng" algn="ctr">
            <a:solidFill>
              <a:srgbClr val="D33819"/>
            </a:solidFill>
            <a:prstDash val="solid"/>
            <a:round/>
            <a:headEnd type="none" w="med" len="med"/>
            <a:tailEnd type="none" w="med" len="med"/>
          </a:ln>
          <a:effectLst/>
        </p:spPr>
      </p:cxnSp>
      <p:cxnSp>
        <p:nvCxnSpPr>
          <p:cNvPr id="7" name="Straight Connector 6"/>
          <p:cNvCxnSpPr/>
          <p:nvPr/>
        </p:nvCxnSpPr>
        <p:spPr bwMode="auto">
          <a:xfrm>
            <a:off x="3904735" y="4936524"/>
            <a:ext cx="667265" cy="0"/>
          </a:xfrm>
          <a:prstGeom prst="line">
            <a:avLst/>
          </a:prstGeom>
          <a:noFill/>
          <a:ln w="19050" cap="flat" cmpd="sng" algn="ctr">
            <a:solidFill>
              <a:srgbClr val="D33819"/>
            </a:solidFill>
            <a:prstDash val="solid"/>
            <a:round/>
            <a:headEnd type="none" w="med" len="med"/>
            <a:tailEnd type="none" w="med" len="med"/>
          </a:ln>
          <a:effectLst/>
        </p:spPr>
      </p:cxnSp>
    </p:spTree>
    <p:extLst>
      <p:ext uri="{BB962C8B-B14F-4D97-AF65-F5344CB8AC3E}">
        <p14:creationId xmlns:p14="http://schemas.microsoft.com/office/powerpoint/2010/main" val="54981619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Charge </a:t>
            </a:r>
            <a:r>
              <a:rPr lang="en-US" dirty="0"/>
              <a:t>slicing</a:t>
            </a:r>
          </a:p>
        </p:txBody>
      </p:sp>
      <p:sp>
        <p:nvSpPr>
          <p:cNvPr id="2056" name="Content Placeholder 2055"/>
          <p:cNvSpPr>
            <a:spLocks noGrp="1"/>
          </p:cNvSpPr>
          <p:nvPr>
            <p:ph idx="1"/>
          </p:nvPr>
        </p:nvSpPr>
        <p:spPr/>
        <p:txBody>
          <a:bodyPr/>
          <a:lstStyle/>
          <a:p>
            <a:r>
              <a:rPr lang="en-US" dirty="0"/>
              <a:t>When a billing instruction is received, BillingCenter slices each </a:t>
            </a:r>
            <a:r>
              <a:rPr lang="en-US"/>
              <a:t>charge into </a:t>
            </a:r>
            <a:r>
              <a:rPr lang="en-US" dirty="0"/>
              <a:t>one or more invoice items</a:t>
            </a:r>
          </a:p>
          <a:p>
            <a:r>
              <a:rPr lang="en-US" dirty="0"/>
              <a:t>Invoice items are then placed on invoices</a:t>
            </a:r>
          </a:p>
        </p:txBody>
      </p:sp>
      <p:grpSp>
        <p:nvGrpSpPr>
          <p:cNvPr id="3" name="Group 2"/>
          <p:cNvGrpSpPr/>
          <p:nvPr/>
        </p:nvGrpSpPr>
        <p:grpSpPr>
          <a:xfrm>
            <a:off x="1352208" y="2963867"/>
            <a:ext cx="1051024" cy="1124617"/>
            <a:chOff x="1352208" y="3198793"/>
            <a:chExt cx="1051024" cy="1124617"/>
          </a:xfrm>
        </p:grpSpPr>
        <p:grpSp>
          <p:nvGrpSpPr>
            <p:cNvPr id="7" name="Group 193"/>
            <p:cNvGrpSpPr>
              <a:grpSpLocks/>
            </p:cNvGrpSpPr>
            <p:nvPr/>
          </p:nvGrpSpPr>
          <p:grpSpPr bwMode="auto">
            <a:xfrm>
              <a:off x="1352208" y="3198793"/>
              <a:ext cx="792600" cy="935330"/>
              <a:chOff x="2339248" y="4647799"/>
              <a:chExt cx="537974" cy="605986"/>
            </a:xfrm>
          </p:grpSpPr>
          <p:sp>
            <p:nvSpPr>
              <p:cNvPr id="113" name="AutoShape 5"/>
              <p:cNvSpPr>
                <a:spLocks noChangeArrowheads="1"/>
              </p:cNvSpPr>
              <p:nvPr/>
            </p:nvSpPr>
            <p:spPr bwMode="auto">
              <a:xfrm rot="-5400000">
                <a:off x="2305242" y="4681805"/>
                <a:ext cx="605986" cy="537974"/>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dirty="0"/>
              </a:p>
            </p:txBody>
          </p:sp>
          <p:sp>
            <p:nvSpPr>
              <p:cNvPr id="114" name="Freeform 6"/>
              <p:cNvSpPr>
                <a:spLocks/>
              </p:cNvSpPr>
              <p:nvPr/>
            </p:nvSpPr>
            <p:spPr bwMode="auto">
              <a:xfrm>
                <a:off x="2407000" y="4678041"/>
                <a:ext cx="132043" cy="16935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dirty="0"/>
              </a:p>
            </p:txBody>
          </p:sp>
          <p:sp>
            <p:nvSpPr>
              <p:cNvPr id="115" name="Freeform 7"/>
              <p:cNvSpPr>
                <a:spLocks/>
              </p:cNvSpPr>
              <p:nvPr/>
            </p:nvSpPr>
            <p:spPr bwMode="auto">
              <a:xfrm>
                <a:off x="2407000" y="4868707"/>
                <a:ext cx="132043" cy="16935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dirty="0"/>
              </a:p>
            </p:txBody>
          </p:sp>
          <p:sp>
            <p:nvSpPr>
              <p:cNvPr id="116" name="Freeform 8"/>
              <p:cNvSpPr>
                <a:spLocks/>
              </p:cNvSpPr>
              <p:nvPr/>
            </p:nvSpPr>
            <p:spPr bwMode="auto">
              <a:xfrm>
                <a:off x="2407000" y="5059950"/>
                <a:ext cx="132043" cy="16935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dirty="0"/>
              </a:p>
            </p:txBody>
          </p:sp>
          <p:grpSp>
            <p:nvGrpSpPr>
              <p:cNvPr id="117" name="Group 9"/>
              <p:cNvGrpSpPr>
                <a:grpSpLocks/>
              </p:cNvGrpSpPr>
              <p:nvPr/>
            </p:nvGrpSpPr>
            <p:grpSpPr bwMode="auto">
              <a:xfrm>
                <a:off x="2608235" y="4698494"/>
                <a:ext cx="200659" cy="293776"/>
                <a:chOff x="2784" y="3210"/>
                <a:chExt cx="523" cy="772"/>
              </a:xfrm>
            </p:grpSpPr>
            <p:sp>
              <p:nvSpPr>
                <p:cNvPr id="118" name="AutoShape 10"/>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119" name="AutoShape 11"/>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120" name="AutoShape 12"/>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sp>
              <p:nvSpPr>
                <p:cNvPr id="121" name="Oval 13"/>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dirty="0"/>
                </a:p>
              </p:txBody>
            </p:sp>
          </p:grpSp>
        </p:grpSp>
        <p:grpSp>
          <p:nvGrpSpPr>
            <p:cNvPr id="8" name="Group 194"/>
            <p:cNvGrpSpPr>
              <a:grpSpLocks/>
            </p:cNvGrpSpPr>
            <p:nvPr/>
          </p:nvGrpSpPr>
          <p:grpSpPr bwMode="auto">
            <a:xfrm>
              <a:off x="1846580" y="3742694"/>
              <a:ext cx="556652" cy="580716"/>
              <a:chOff x="4991100" y="2776538"/>
              <a:chExt cx="377825" cy="376237"/>
            </a:xfrm>
          </p:grpSpPr>
          <p:sp>
            <p:nvSpPr>
              <p:cNvPr id="9" name="Freeform 166"/>
              <p:cNvSpPr>
                <a:spLocks/>
              </p:cNvSpPr>
              <p:nvPr/>
            </p:nvSpPr>
            <p:spPr bwMode="auto">
              <a:xfrm>
                <a:off x="4991100" y="2776538"/>
                <a:ext cx="377825" cy="376237"/>
              </a:xfrm>
              <a:custGeom>
                <a:avLst/>
                <a:gdLst>
                  <a:gd name="T0" fmla="*/ 2147483647 w 1770"/>
                  <a:gd name="T1" fmla="*/ 2147483647 h 1755"/>
                  <a:gd name="T2" fmla="*/ 2147483647 w 1770"/>
                  <a:gd name="T3" fmla="*/ 2147483647 h 1755"/>
                  <a:gd name="T4" fmla="*/ 2147483647 w 1770"/>
                  <a:gd name="T5" fmla="*/ 2147483647 h 1755"/>
                  <a:gd name="T6" fmla="*/ 2147483647 w 1770"/>
                  <a:gd name="T7" fmla="*/ 2147483647 h 1755"/>
                  <a:gd name="T8" fmla="*/ 2147483647 w 1770"/>
                  <a:gd name="T9" fmla="*/ 2147483647 h 1755"/>
                  <a:gd name="T10" fmla="*/ 2147483647 w 1770"/>
                  <a:gd name="T11" fmla="*/ 2147483647 h 1755"/>
                  <a:gd name="T12" fmla="*/ 2147483647 w 1770"/>
                  <a:gd name="T13" fmla="*/ 2147483647 h 1755"/>
                  <a:gd name="T14" fmla="*/ 2147483647 w 1770"/>
                  <a:gd name="T15" fmla="*/ 2147483647 h 1755"/>
                  <a:gd name="T16" fmla="*/ 2147483647 w 1770"/>
                  <a:gd name="T17" fmla="*/ 2147483647 h 1755"/>
                  <a:gd name="T18" fmla="*/ 2147483647 w 1770"/>
                  <a:gd name="T19" fmla="*/ 2147483647 h 1755"/>
                  <a:gd name="T20" fmla="*/ 2147483647 w 1770"/>
                  <a:gd name="T21" fmla="*/ 2147483647 h 1755"/>
                  <a:gd name="T22" fmla="*/ 2147483647 w 1770"/>
                  <a:gd name="T23" fmla="*/ 2147483647 h 1755"/>
                  <a:gd name="T24" fmla="*/ 2147483647 w 1770"/>
                  <a:gd name="T25" fmla="*/ 2147483647 h 1755"/>
                  <a:gd name="T26" fmla="*/ 2147483647 w 1770"/>
                  <a:gd name="T27" fmla="*/ 2147483647 h 1755"/>
                  <a:gd name="T28" fmla="*/ 2147483647 w 1770"/>
                  <a:gd name="T29" fmla="*/ 2147483647 h 1755"/>
                  <a:gd name="T30" fmla="*/ 2147483647 w 1770"/>
                  <a:gd name="T31" fmla="*/ 2147483647 h 1755"/>
                  <a:gd name="T32" fmla="*/ 2147483647 w 1770"/>
                  <a:gd name="T33" fmla="*/ 2147483647 h 1755"/>
                  <a:gd name="T34" fmla="*/ 2147483647 w 1770"/>
                  <a:gd name="T35" fmla="*/ 0 h 1755"/>
                  <a:gd name="T36" fmla="*/ 2147483647 w 1770"/>
                  <a:gd name="T37" fmla="*/ 0 h 1755"/>
                  <a:gd name="T38" fmla="*/ 2147483647 w 1770"/>
                  <a:gd name="T39" fmla="*/ 2147483647 h 1755"/>
                  <a:gd name="T40" fmla="*/ 2147483647 w 1770"/>
                  <a:gd name="T41" fmla="*/ 2147483647 h 1755"/>
                  <a:gd name="T42" fmla="*/ 2147483647 w 1770"/>
                  <a:gd name="T43" fmla="*/ 2147483647 h 1755"/>
                  <a:gd name="T44" fmla="*/ 2147483647 w 1770"/>
                  <a:gd name="T45" fmla="*/ 2147483647 h 1755"/>
                  <a:gd name="T46" fmla="*/ 2147483647 w 1770"/>
                  <a:gd name="T47" fmla="*/ 2147483647 h 1755"/>
                  <a:gd name="T48" fmla="*/ 2147483647 w 1770"/>
                  <a:gd name="T49" fmla="*/ 2147483647 h 1755"/>
                  <a:gd name="T50" fmla="*/ 2147483647 w 1770"/>
                  <a:gd name="T51" fmla="*/ 2147483647 h 1755"/>
                  <a:gd name="T52" fmla="*/ 0 w 1770"/>
                  <a:gd name="T53" fmla="*/ 2147483647 h 1755"/>
                  <a:gd name="T54" fmla="*/ 0 w 1770"/>
                  <a:gd name="T55" fmla="*/ 2147483647 h 1755"/>
                  <a:gd name="T56" fmla="*/ 2147483647 w 1770"/>
                  <a:gd name="T57" fmla="*/ 2147483647 h 1755"/>
                  <a:gd name="T58" fmla="*/ 2147483647 w 1770"/>
                  <a:gd name="T59" fmla="*/ 2147483647 h 1755"/>
                  <a:gd name="T60" fmla="*/ 2147483647 w 1770"/>
                  <a:gd name="T61" fmla="*/ 2147483647 h 1755"/>
                  <a:gd name="T62" fmla="*/ 2147483647 w 1770"/>
                  <a:gd name="T63" fmla="*/ 2147483647 h 1755"/>
                  <a:gd name="T64" fmla="*/ 2147483647 w 1770"/>
                  <a:gd name="T65" fmla="*/ 2147483647 h 1755"/>
                  <a:gd name="T66" fmla="*/ 2147483647 w 1770"/>
                  <a:gd name="T67" fmla="*/ 2147483647 h 1755"/>
                  <a:gd name="T68" fmla="*/ 2147483647 w 1770"/>
                  <a:gd name="T69" fmla="*/ 2147483647 h 1755"/>
                  <a:gd name="T70" fmla="*/ 2147483647 w 1770"/>
                  <a:gd name="T71" fmla="*/ 2147483647 h 1755"/>
                  <a:gd name="T72" fmla="*/ 2147483647 w 1770"/>
                  <a:gd name="T73" fmla="*/ 2147483647 h 175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70"/>
                  <a:gd name="T112" fmla="*/ 0 h 1755"/>
                  <a:gd name="T113" fmla="*/ 1770 w 1770"/>
                  <a:gd name="T114" fmla="*/ 1755 h 175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70" h="1755">
                    <a:moveTo>
                      <a:pt x="1570" y="1755"/>
                    </a:moveTo>
                    <a:lnTo>
                      <a:pt x="1609" y="1751"/>
                    </a:lnTo>
                    <a:lnTo>
                      <a:pt x="1648" y="1739"/>
                    </a:lnTo>
                    <a:lnTo>
                      <a:pt x="1682" y="1719"/>
                    </a:lnTo>
                    <a:lnTo>
                      <a:pt x="1711" y="1696"/>
                    </a:lnTo>
                    <a:lnTo>
                      <a:pt x="1735" y="1666"/>
                    </a:lnTo>
                    <a:lnTo>
                      <a:pt x="1755" y="1633"/>
                    </a:lnTo>
                    <a:lnTo>
                      <a:pt x="1766" y="1593"/>
                    </a:lnTo>
                    <a:lnTo>
                      <a:pt x="1770" y="1554"/>
                    </a:lnTo>
                    <a:lnTo>
                      <a:pt x="1770" y="201"/>
                    </a:lnTo>
                    <a:lnTo>
                      <a:pt x="1766" y="162"/>
                    </a:lnTo>
                    <a:lnTo>
                      <a:pt x="1755" y="122"/>
                    </a:lnTo>
                    <a:lnTo>
                      <a:pt x="1735" y="89"/>
                    </a:lnTo>
                    <a:lnTo>
                      <a:pt x="1711" y="59"/>
                    </a:lnTo>
                    <a:lnTo>
                      <a:pt x="1682" y="36"/>
                    </a:lnTo>
                    <a:lnTo>
                      <a:pt x="1648" y="16"/>
                    </a:lnTo>
                    <a:lnTo>
                      <a:pt x="1609" y="4"/>
                    </a:lnTo>
                    <a:lnTo>
                      <a:pt x="1570" y="0"/>
                    </a:lnTo>
                    <a:lnTo>
                      <a:pt x="201" y="0"/>
                    </a:lnTo>
                    <a:lnTo>
                      <a:pt x="162" y="4"/>
                    </a:lnTo>
                    <a:lnTo>
                      <a:pt x="122" y="16"/>
                    </a:lnTo>
                    <a:lnTo>
                      <a:pt x="89" y="36"/>
                    </a:lnTo>
                    <a:lnTo>
                      <a:pt x="59" y="59"/>
                    </a:lnTo>
                    <a:lnTo>
                      <a:pt x="36" y="89"/>
                    </a:lnTo>
                    <a:lnTo>
                      <a:pt x="16" y="122"/>
                    </a:lnTo>
                    <a:lnTo>
                      <a:pt x="4" y="162"/>
                    </a:lnTo>
                    <a:lnTo>
                      <a:pt x="0" y="201"/>
                    </a:lnTo>
                    <a:lnTo>
                      <a:pt x="0" y="1554"/>
                    </a:lnTo>
                    <a:lnTo>
                      <a:pt x="4" y="1593"/>
                    </a:lnTo>
                    <a:lnTo>
                      <a:pt x="16" y="1633"/>
                    </a:lnTo>
                    <a:lnTo>
                      <a:pt x="36" y="1666"/>
                    </a:lnTo>
                    <a:lnTo>
                      <a:pt x="59" y="1696"/>
                    </a:lnTo>
                    <a:lnTo>
                      <a:pt x="89" y="1719"/>
                    </a:lnTo>
                    <a:lnTo>
                      <a:pt x="122" y="1739"/>
                    </a:lnTo>
                    <a:lnTo>
                      <a:pt x="162" y="1751"/>
                    </a:lnTo>
                    <a:lnTo>
                      <a:pt x="201" y="1755"/>
                    </a:lnTo>
                    <a:lnTo>
                      <a:pt x="1570" y="1755"/>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nvGrpSpPr>
              <p:cNvPr id="10" name="Group 167"/>
              <p:cNvGrpSpPr>
                <a:grpSpLocks/>
              </p:cNvGrpSpPr>
              <p:nvPr/>
            </p:nvGrpSpPr>
            <p:grpSpPr bwMode="auto">
              <a:xfrm flipH="1">
                <a:off x="4999037" y="2819407"/>
                <a:ext cx="355600" cy="254003"/>
                <a:chOff x="230" y="1087"/>
                <a:chExt cx="991" cy="709"/>
              </a:xfrm>
            </p:grpSpPr>
            <p:sp>
              <p:nvSpPr>
                <p:cNvPr id="11" name="Freeform 168"/>
                <p:cNvSpPr>
                  <a:spLocks/>
                </p:cNvSpPr>
                <p:nvPr/>
              </p:nvSpPr>
              <p:spPr bwMode="auto">
                <a:xfrm>
                  <a:off x="278" y="1306"/>
                  <a:ext cx="854" cy="407"/>
                </a:xfrm>
                <a:custGeom>
                  <a:avLst/>
                  <a:gdLst>
                    <a:gd name="T0" fmla="*/ 0 w 854"/>
                    <a:gd name="T1" fmla="*/ 360 h 407"/>
                    <a:gd name="T2" fmla="*/ 4 w 854"/>
                    <a:gd name="T3" fmla="*/ 306 h 407"/>
                    <a:gd name="T4" fmla="*/ 25 w 854"/>
                    <a:gd name="T5" fmla="*/ 250 h 407"/>
                    <a:gd name="T6" fmla="*/ 68 w 854"/>
                    <a:gd name="T7" fmla="*/ 203 h 407"/>
                    <a:gd name="T8" fmla="*/ 107 w 854"/>
                    <a:gd name="T9" fmla="*/ 178 h 407"/>
                    <a:gd name="T10" fmla="*/ 157 w 854"/>
                    <a:gd name="T11" fmla="*/ 157 h 407"/>
                    <a:gd name="T12" fmla="*/ 223 w 854"/>
                    <a:gd name="T13" fmla="*/ 143 h 407"/>
                    <a:gd name="T14" fmla="*/ 229 w 854"/>
                    <a:gd name="T15" fmla="*/ 124 h 407"/>
                    <a:gd name="T16" fmla="*/ 253 w 854"/>
                    <a:gd name="T17" fmla="*/ 82 h 407"/>
                    <a:gd name="T18" fmla="*/ 288 w 854"/>
                    <a:gd name="T19" fmla="*/ 46 h 407"/>
                    <a:gd name="T20" fmla="*/ 338 w 854"/>
                    <a:gd name="T21" fmla="*/ 16 h 407"/>
                    <a:gd name="T22" fmla="*/ 383 w 854"/>
                    <a:gd name="T23" fmla="*/ 5 h 407"/>
                    <a:gd name="T24" fmla="*/ 470 w 854"/>
                    <a:gd name="T25" fmla="*/ 2 h 407"/>
                    <a:gd name="T26" fmla="*/ 568 w 854"/>
                    <a:gd name="T27" fmla="*/ 19 h 407"/>
                    <a:gd name="T28" fmla="*/ 636 w 854"/>
                    <a:gd name="T29" fmla="*/ 49 h 407"/>
                    <a:gd name="T30" fmla="*/ 686 w 854"/>
                    <a:gd name="T31" fmla="*/ 80 h 407"/>
                    <a:gd name="T32" fmla="*/ 733 w 854"/>
                    <a:gd name="T33" fmla="*/ 124 h 407"/>
                    <a:gd name="T34" fmla="*/ 776 w 854"/>
                    <a:gd name="T35" fmla="*/ 179 h 407"/>
                    <a:gd name="T36" fmla="*/ 813 w 854"/>
                    <a:gd name="T37" fmla="*/ 247 h 407"/>
                    <a:gd name="T38" fmla="*/ 843 w 854"/>
                    <a:gd name="T39" fmla="*/ 328 h 407"/>
                    <a:gd name="T40" fmla="*/ 852 w 854"/>
                    <a:gd name="T41" fmla="*/ 366 h 407"/>
                    <a:gd name="T42" fmla="*/ 849 w 854"/>
                    <a:gd name="T43" fmla="*/ 396 h 407"/>
                    <a:gd name="T44" fmla="*/ 838 w 854"/>
                    <a:gd name="T45" fmla="*/ 407 h 407"/>
                    <a:gd name="T46" fmla="*/ 832 w 854"/>
                    <a:gd name="T47" fmla="*/ 407 h 407"/>
                    <a:gd name="T48" fmla="*/ 815 w 854"/>
                    <a:gd name="T49" fmla="*/ 385 h 407"/>
                    <a:gd name="T50" fmla="*/ 793 w 854"/>
                    <a:gd name="T51" fmla="*/ 349 h 407"/>
                    <a:gd name="T52" fmla="*/ 768 w 854"/>
                    <a:gd name="T53" fmla="*/ 330 h 407"/>
                    <a:gd name="T54" fmla="*/ 722 w 854"/>
                    <a:gd name="T55" fmla="*/ 322 h 407"/>
                    <a:gd name="T56" fmla="*/ 680 w 854"/>
                    <a:gd name="T57" fmla="*/ 339 h 407"/>
                    <a:gd name="T58" fmla="*/ 669 w 854"/>
                    <a:gd name="T59" fmla="*/ 350 h 407"/>
                    <a:gd name="T60" fmla="*/ 639 w 854"/>
                    <a:gd name="T61" fmla="*/ 377 h 407"/>
                    <a:gd name="T62" fmla="*/ 604 w 854"/>
                    <a:gd name="T63" fmla="*/ 386 h 407"/>
                    <a:gd name="T64" fmla="*/ 553 w 854"/>
                    <a:gd name="T65" fmla="*/ 393 h 407"/>
                    <a:gd name="T66" fmla="*/ 327 w 854"/>
                    <a:gd name="T67" fmla="*/ 393 h 407"/>
                    <a:gd name="T68" fmla="*/ 316 w 854"/>
                    <a:gd name="T69" fmla="*/ 393 h 407"/>
                    <a:gd name="T70" fmla="*/ 294 w 854"/>
                    <a:gd name="T71" fmla="*/ 383 h 407"/>
                    <a:gd name="T72" fmla="*/ 278 w 854"/>
                    <a:gd name="T73" fmla="*/ 366 h 407"/>
                    <a:gd name="T74" fmla="*/ 253 w 854"/>
                    <a:gd name="T75" fmla="*/ 333 h 407"/>
                    <a:gd name="T76" fmla="*/ 218 w 854"/>
                    <a:gd name="T77" fmla="*/ 314 h 407"/>
                    <a:gd name="T78" fmla="*/ 197 w 854"/>
                    <a:gd name="T79" fmla="*/ 313 h 407"/>
                    <a:gd name="T80" fmla="*/ 171 w 854"/>
                    <a:gd name="T81" fmla="*/ 328 h 407"/>
                    <a:gd name="T82" fmla="*/ 146 w 854"/>
                    <a:gd name="T83" fmla="*/ 361 h 407"/>
                    <a:gd name="T84" fmla="*/ 129 w 854"/>
                    <a:gd name="T85" fmla="*/ 377 h 407"/>
                    <a:gd name="T86" fmla="*/ 82 w 854"/>
                    <a:gd name="T87" fmla="*/ 391 h 407"/>
                    <a:gd name="T88" fmla="*/ 32 w 854"/>
                    <a:gd name="T89" fmla="*/ 383 h 407"/>
                    <a:gd name="T90" fmla="*/ 2 w 854"/>
                    <a:gd name="T91" fmla="*/ 368 h 40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54"/>
                    <a:gd name="T139" fmla="*/ 0 h 407"/>
                    <a:gd name="T140" fmla="*/ 854 w 854"/>
                    <a:gd name="T141" fmla="*/ 407 h 40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54" h="407">
                      <a:moveTo>
                        <a:pt x="2" y="368"/>
                      </a:moveTo>
                      <a:lnTo>
                        <a:pt x="2" y="368"/>
                      </a:lnTo>
                      <a:lnTo>
                        <a:pt x="0" y="360"/>
                      </a:lnTo>
                      <a:lnTo>
                        <a:pt x="0" y="338"/>
                      </a:lnTo>
                      <a:lnTo>
                        <a:pt x="0" y="324"/>
                      </a:lnTo>
                      <a:lnTo>
                        <a:pt x="4" y="306"/>
                      </a:lnTo>
                      <a:lnTo>
                        <a:pt x="8" y="289"/>
                      </a:lnTo>
                      <a:lnTo>
                        <a:pt x="16" y="269"/>
                      </a:lnTo>
                      <a:lnTo>
                        <a:pt x="25" y="250"/>
                      </a:lnTo>
                      <a:lnTo>
                        <a:pt x="40" y="231"/>
                      </a:lnTo>
                      <a:lnTo>
                        <a:pt x="57" y="212"/>
                      </a:lnTo>
                      <a:lnTo>
                        <a:pt x="68" y="203"/>
                      </a:lnTo>
                      <a:lnTo>
                        <a:pt x="79" y="193"/>
                      </a:lnTo>
                      <a:lnTo>
                        <a:pt x="93" y="186"/>
                      </a:lnTo>
                      <a:lnTo>
                        <a:pt x="107" y="178"/>
                      </a:lnTo>
                      <a:lnTo>
                        <a:pt x="123" y="170"/>
                      </a:lnTo>
                      <a:lnTo>
                        <a:pt x="140" y="164"/>
                      </a:lnTo>
                      <a:lnTo>
                        <a:pt x="157" y="157"/>
                      </a:lnTo>
                      <a:lnTo>
                        <a:pt x="178" y="153"/>
                      </a:lnTo>
                      <a:lnTo>
                        <a:pt x="200" y="148"/>
                      </a:lnTo>
                      <a:lnTo>
                        <a:pt x="223" y="143"/>
                      </a:lnTo>
                      <a:lnTo>
                        <a:pt x="225" y="139"/>
                      </a:lnTo>
                      <a:lnTo>
                        <a:pt x="229" y="124"/>
                      </a:lnTo>
                      <a:lnTo>
                        <a:pt x="239" y="106"/>
                      </a:lnTo>
                      <a:lnTo>
                        <a:pt x="245" y="93"/>
                      </a:lnTo>
                      <a:lnTo>
                        <a:pt x="253" y="82"/>
                      </a:lnTo>
                      <a:lnTo>
                        <a:pt x="262" y="69"/>
                      </a:lnTo>
                      <a:lnTo>
                        <a:pt x="273" y="57"/>
                      </a:lnTo>
                      <a:lnTo>
                        <a:pt x="288" y="46"/>
                      </a:lnTo>
                      <a:lnTo>
                        <a:pt x="302" y="35"/>
                      </a:lnTo>
                      <a:lnTo>
                        <a:pt x="319" y="26"/>
                      </a:lnTo>
                      <a:lnTo>
                        <a:pt x="338" y="16"/>
                      </a:lnTo>
                      <a:lnTo>
                        <a:pt x="360" y="10"/>
                      </a:lnTo>
                      <a:lnTo>
                        <a:pt x="383" y="5"/>
                      </a:lnTo>
                      <a:lnTo>
                        <a:pt x="410" y="2"/>
                      </a:lnTo>
                      <a:lnTo>
                        <a:pt x="438" y="0"/>
                      </a:lnTo>
                      <a:lnTo>
                        <a:pt x="470" y="2"/>
                      </a:lnTo>
                      <a:lnTo>
                        <a:pt x="501" y="5"/>
                      </a:lnTo>
                      <a:lnTo>
                        <a:pt x="534" y="10"/>
                      </a:lnTo>
                      <a:lnTo>
                        <a:pt x="568" y="19"/>
                      </a:lnTo>
                      <a:lnTo>
                        <a:pt x="601" y="32"/>
                      </a:lnTo>
                      <a:lnTo>
                        <a:pt x="619" y="40"/>
                      </a:lnTo>
                      <a:lnTo>
                        <a:pt x="636" y="49"/>
                      </a:lnTo>
                      <a:lnTo>
                        <a:pt x="653" y="59"/>
                      </a:lnTo>
                      <a:lnTo>
                        <a:pt x="669" y="69"/>
                      </a:lnTo>
                      <a:lnTo>
                        <a:pt x="686" y="80"/>
                      </a:lnTo>
                      <a:lnTo>
                        <a:pt x="702" y="95"/>
                      </a:lnTo>
                      <a:lnTo>
                        <a:pt x="717" y="109"/>
                      </a:lnTo>
                      <a:lnTo>
                        <a:pt x="733" y="124"/>
                      </a:lnTo>
                      <a:lnTo>
                        <a:pt x="747" y="140"/>
                      </a:lnTo>
                      <a:lnTo>
                        <a:pt x="761" y="159"/>
                      </a:lnTo>
                      <a:lnTo>
                        <a:pt x="776" y="179"/>
                      </a:lnTo>
                      <a:lnTo>
                        <a:pt x="788" y="200"/>
                      </a:lnTo>
                      <a:lnTo>
                        <a:pt x="801" y="222"/>
                      </a:lnTo>
                      <a:lnTo>
                        <a:pt x="813" y="247"/>
                      </a:lnTo>
                      <a:lnTo>
                        <a:pt x="824" y="272"/>
                      </a:lnTo>
                      <a:lnTo>
                        <a:pt x="834" y="300"/>
                      </a:lnTo>
                      <a:lnTo>
                        <a:pt x="843" y="328"/>
                      </a:lnTo>
                      <a:lnTo>
                        <a:pt x="852" y="360"/>
                      </a:lnTo>
                      <a:lnTo>
                        <a:pt x="852" y="366"/>
                      </a:lnTo>
                      <a:lnTo>
                        <a:pt x="854" y="380"/>
                      </a:lnTo>
                      <a:lnTo>
                        <a:pt x="852" y="389"/>
                      </a:lnTo>
                      <a:lnTo>
                        <a:pt x="849" y="396"/>
                      </a:lnTo>
                      <a:lnTo>
                        <a:pt x="846" y="402"/>
                      </a:lnTo>
                      <a:lnTo>
                        <a:pt x="843" y="405"/>
                      </a:lnTo>
                      <a:lnTo>
                        <a:pt x="838" y="407"/>
                      </a:lnTo>
                      <a:lnTo>
                        <a:pt x="835" y="407"/>
                      </a:lnTo>
                      <a:lnTo>
                        <a:pt x="832" y="407"/>
                      </a:lnTo>
                      <a:lnTo>
                        <a:pt x="826" y="402"/>
                      </a:lnTo>
                      <a:lnTo>
                        <a:pt x="819" y="394"/>
                      </a:lnTo>
                      <a:lnTo>
                        <a:pt x="815" y="385"/>
                      </a:lnTo>
                      <a:lnTo>
                        <a:pt x="808" y="372"/>
                      </a:lnTo>
                      <a:lnTo>
                        <a:pt x="801" y="361"/>
                      </a:lnTo>
                      <a:lnTo>
                        <a:pt x="793" y="349"/>
                      </a:lnTo>
                      <a:lnTo>
                        <a:pt x="782" y="338"/>
                      </a:lnTo>
                      <a:lnTo>
                        <a:pt x="768" y="330"/>
                      </a:lnTo>
                      <a:lnTo>
                        <a:pt x="754" y="324"/>
                      </a:lnTo>
                      <a:lnTo>
                        <a:pt x="738" y="322"/>
                      </a:lnTo>
                      <a:lnTo>
                        <a:pt x="722" y="322"/>
                      </a:lnTo>
                      <a:lnTo>
                        <a:pt x="706" y="324"/>
                      </a:lnTo>
                      <a:lnTo>
                        <a:pt x="692" y="330"/>
                      </a:lnTo>
                      <a:lnTo>
                        <a:pt x="680" y="339"/>
                      </a:lnTo>
                      <a:lnTo>
                        <a:pt x="674" y="344"/>
                      </a:lnTo>
                      <a:lnTo>
                        <a:pt x="669" y="350"/>
                      </a:lnTo>
                      <a:lnTo>
                        <a:pt x="659" y="363"/>
                      </a:lnTo>
                      <a:lnTo>
                        <a:pt x="650" y="372"/>
                      </a:lnTo>
                      <a:lnTo>
                        <a:pt x="639" y="377"/>
                      </a:lnTo>
                      <a:lnTo>
                        <a:pt x="628" y="382"/>
                      </a:lnTo>
                      <a:lnTo>
                        <a:pt x="617" y="385"/>
                      </a:lnTo>
                      <a:lnTo>
                        <a:pt x="604" y="386"/>
                      </a:lnTo>
                      <a:lnTo>
                        <a:pt x="576" y="391"/>
                      </a:lnTo>
                      <a:lnTo>
                        <a:pt x="553" y="393"/>
                      </a:lnTo>
                      <a:lnTo>
                        <a:pt x="520" y="394"/>
                      </a:lnTo>
                      <a:lnTo>
                        <a:pt x="435" y="394"/>
                      </a:lnTo>
                      <a:lnTo>
                        <a:pt x="327" y="393"/>
                      </a:lnTo>
                      <a:lnTo>
                        <a:pt x="322" y="394"/>
                      </a:lnTo>
                      <a:lnTo>
                        <a:pt x="316" y="393"/>
                      </a:lnTo>
                      <a:lnTo>
                        <a:pt x="309" y="391"/>
                      </a:lnTo>
                      <a:lnTo>
                        <a:pt x="302" y="388"/>
                      </a:lnTo>
                      <a:lnTo>
                        <a:pt x="294" y="383"/>
                      </a:lnTo>
                      <a:lnTo>
                        <a:pt x="286" y="377"/>
                      </a:lnTo>
                      <a:lnTo>
                        <a:pt x="278" y="366"/>
                      </a:lnTo>
                      <a:lnTo>
                        <a:pt x="272" y="353"/>
                      </a:lnTo>
                      <a:lnTo>
                        <a:pt x="262" y="342"/>
                      </a:lnTo>
                      <a:lnTo>
                        <a:pt x="253" y="333"/>
                      </a:lnTo>
                      <a:lnTo>
                        <a:pt x="242" y="325"/>
                      </a:lnTo>
                      <a:lnTo>
                        <a:pt x="231" y="317"/>
                      </a:lnTo>
                      <a:lnTo>
                        <a:pt x="218" y="314"/>
                      </a:lnTo>
                      <a:lnTo>
                        <a:pt x="208" y="311"/>
                      </a:lnTo>
                      <a:lnTo>
                        <a:pt x="197" y="313"/>
                      </a:lnTo>
                      <a:lnTo>
                        <a:pt x="187" y="316"/>
                      </a:lnTo>
                      <a:lnTo>
                        <a:pt x="178" y="320"/>
                      </a:lnTo>
                      <a:lnTo>
                        <a:pt x="171" y="328"/>
                      </a:lnTo>
                      <a:lnTo>
                        <a:pt x="165" y="336"/>
                      </a:lnTo>
                      <a:lnTo>
                        <a:pt x="153" y="353"/>
                      </a:lnTo>
                      <a:lnTo>
                        <a:pt x="146" y="361"/>
                      </a:lnTo>
                      <a:lnTo>
                        <a:pt x="138" y="371"/>
                      </a:lnTo>
                      <a:lnTo>
                        <a:pt x="129" y="377"/>
                      </a:lnTo>
                      <a:lnTo>
                        <a:pt x="116" y="383"/>
                      </a:lnTo>
                      <a:lnTo>
                        <a:pt x="99" y="388"/>
                      </a:lnTo>
                      <a:lnTo>
                        <a:pt x="82" y="391"/>
                      </a:lnTo>
                      <a:lnTo>
                        <a:pt x="62" y="389"/>
                      </a:lnTo>
                      <a:lnTo>
                        <a:pt x="41" y="386"/>
                      </a:lnTo>
                      <a:lnTo>
                        <a:pt x="32" y="383"/>
                      </a:lnTo>
                      <a:lnTo>
                        <a:pt x="21" y="380"/>
                      </a:lnTo>
                      <a:lnTo>
                        <a:pt x="11" y="374"/>
                      </a:lnTo>
                      <a:lnTo>
                        <a:pt x="2" y="3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2" name="Freeform 169"/>
                <p:cNvSpPr>
                  <a:spLocks/>
                </p:cNvSpPr>
                <p:nvPr/>
              </p:nvSpPr>
              <p:spPr bwMode="auto">
                <a:xfrm>
                  <a:off x="473" y="1211"/>
                  <a:ext cx="278" cy="91"/>
                </a:xfrm>
                <a:custGeom>
                  <a:avLst/>
                  <a:gdLst>
                    <a:gd name="T0" fmla="*/ 276 w 278"/>
                    <a:gd name="T1" fmla="*/ 1 h 91"/>
                    <a:gd name="T2" fmla="*/ 276 w 278"/>
                    <a:gd name="T3" fmla="*/ 1 h 91"/>
                    <a:gd name="T4" fmla="*/ 278 w 278"/>
                    <a:gd name="T5" fmla="*/ 12 h 91"/>
                    <a:gd name="T6" fmla="*/ 278 w 278"/>
                    <a:gd name="T7" fmla="*/ 36 h 91"/>
                    <a:gd name="T8" fmla="*/ 276 w 278"/>
                    <a:gd name="T9" fmla="*/ 63 h 91"/>
                    <a:gd name="T10" fmla="*/ 273 w 278"/>
                    <a:gd name="T11" fmla="*/ 74 h 91"/>
                    <a:gd name="T12" fmla="*/ 270 w 278"/>
                    <a:gd name="T13" fmla="*/ 81 h 91"/>
                    <a:gd name="T14" fmla="*/ 270 w 278"/>
                    <a:gd name="T15" fmla="*/ 81 h 91"/>
                    <a:gd name="T16" fmla="*/ 265 w 278"/>
                    <a:gd name="T17" fmla="*/ 83 h 91"/>
                    <a:gd name="T18" fmla="*/ 256 w 278"/>
                    <a:gd name="T19" fmla="*/ 86 h 91"/>
                    <a:gd name="T20" fmla="*/ 224 w 278"/>
                    <a:gd name="T21" fmla="*/ 89 h 91"/>
                    <a:gd name="T22" fmla="*/ 182 w 278"/>
                    <a:gd name="T23" fmla="*/ 91 h 91"/>
                    <a:gd name="T24" fmla="*/ 135 w 278"/>
                    <a:gd name="T25" fmla="*/ 91 h 91"/>
                    <a:gd name="T26" fmla="*/ 47 w 278"/>
                    <a:gd name="T27" fmla="*/ 89 h 91"/>
                    <a:gd name="T28" fmla="*/ 6 w 278"/>
                    <a:gd name="T29" fmla="*/ 89 h 91"/>
                    <a:gd name="T30" fmla="*/ 6 w 278"/>
                    <a:gd name="T31" fmla="*/ 89 h 91"/>
                    <a:gd name="T32" fmla="*/ 3 w 278"/>
                    <a:gd name="T33" fmla="*/ 58 h 91"/>
                    <a:gd name="T34" fmla="*/ 0 w 278"/>
                    <a:gd name="T35" fmla="*/ 34 h 91"/>
                    <a:gd name="T36" fmla="*/ 0 w 278"/>
                    <a:gd name="T37" fmla="*/ 20 h 91"/>
                    <a:gd name="T38" fmla="*/ 0 w 278"/>
                    <a:gd name="T39" fmla="*/ 20 h 91"/>
                    <a:gd name="T40" fmla="*/ 3 w 278"/>
                    <a:gd name="T41" fmla="*/ 19 h 91"/>
                    <a:gd name="T42" fmla="*/ 9 w 278"/>
                    <a:gd name="T43" fmla="*/ 17 h 91"/>
                    <a:gd name="T44" fmla="*/ 36 w 278"/>
                    <a:gd name="T45" fmla="*/ 14 h 91"/>
                    <a:gd name="T46" fmla="*/ 119 w 278"/>
                    <a:gd name="T47" fmla="*/ 6 h 91"/>
                    <a:gd name="T48" fmla="*/ 166 w 278"/>
                    <a:gd name="T49" fmla="*/ 3 h 91"/>
                    <a:gd name="T50" fmla="*/ 210 w 278"/>
                    <a:gd name="T51" fmla="*/ 0 h 91"/>
                    <a:gd name="T52" fmla="*/ 249 w 278"/>
                    <a:gd name="T53" fmla="*/ 0 h 91"/>
                    <a:gd name="T54" fmla="*/ 276 w 278"/>
                    <a:gd name="T55" fmla="*/ 1 h 91"/>
                    <a:gd name="T56" fmla="*/ 276 w 278"/>
                    <a:gd name="T57" fmla="*/ 1 h 9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78"/>
                    <a:gd name="T88" fmla="*/ 0 h 91"/>
                    <a:gd name="T89" fmla="*/ 278 w 278"/>
                    <a:gd name="T90" fmla="*/ 91 h 9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78" h="91">
                      <a:moveTo>
                        <a:pt x="276" y="1"/>
                      </a:moveTo>
                      <a:lnTo>
                        <a:pt x="276" y="1"/>
                      </a:lnTo>
                      <a:lnTo>
                        <a:pt x="278" y="12"/>
                      </a:lnTo>
                      <a:lnTo>
                        <a:pt x="278" y="36"/>
                      </a:lnTo>
                      <a:lnTo>
                        <a:pt x="276" y="63"/>
                      </a:lnTo>
                      <a:lnTo>
                        <a:pt x="273" y="74"/>
                      </a:lnTo>
                      <a:lnTo>
                        <a:pt x="270" y="81"/>
                      </a:lnTo>
                      <a:lnTo>
                        <a:pt x="265" y="83"/>
                      </a:lnTo>
                      <a:lnTo>
                        <a:pt x="256" y="86"/>
                      </a:lnTo>
                      <a:lnTo>
                        <a:pt x="224" y="89"/>
                      </a:lnTo>
                      <a:lnTo>
                        <a:pt x="182" y="91"/>
                      </a:lnTo>
                      <a:lnTo>
                        <a:pt x="135" y="91"/>
                      </a:lnTo>
                      <a:lnTo>
                        <a:pt x="47" y="89"/>
                      </a:lnTo>
                      <a:lnTo>
                        <a:pt x="6" y="89"/>
                      </a:lnTo>
                      <a:lnTo>
                        <a:pt x="3" y="58"/>
                      </a:lnTo>
                      <a:lnTo>
                        <a:pt x="0" y="34"/>
                      </a:lnTo>
                      <a:lnTo>
                        <a:pt x="0" y="20"/>
                      </a:lnTo>
                      <a:lnTo>
                        <a:pt x="3" y="19"/>
                      </a:lnTo>
                      <a:lnTo>
                        <a:pt x="9" y="17"/>
                      </a:lnTo>
                      <a:lnTo>
                        <a:pt x="36" y="14"/>
                      </a:lnTo>
                      <a:lnTo>
                        <a:pt x="119" y="6"/>
                      </a:lnTo>
                      <a:lnTo>
                        <a:pt x="166" y="3"/>
                      </a:lnTo>
                      <a:lnTo>
                        <a:pt x="210" y="0"/>
                      </a:lnTo>
                      <a:lnTo>
                        <a:pt x="249" y="0"/>
                      </a:lnTo>
                      <a:lnTo>
                        <a:pt x="276"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 name="Freeform 170"/>
                <p:cNvSpPr>
                  <a:spLocks/>
                </p:cNvSpPr>
                <p:nvPr/>
              </p:nvSpPr>
              <p:spPr bwMode="auto">
                <a:xfrm>
                  <a:off x="768" y="1205"/>
                  <a:ext cx="218" cy="117"/>
                </a:xfrm>
                <a:custGeom>
                  <a:avLst/>
                  <a:gdLst>
                    <a:gd name="T0" fmla="*/ 17 w 218"/>
                    <a:gd name="T1" fmla="*/ 1 h 117"/>
                    <a:gd name="T2" fmla="*/ 17 w 218"/>
                    <a:gd name="T3" fmla="*/ 1 h 117"/>
                    <a:gd name="T4" fmla="*/ 14 w 218"/>
                    <a:gd name="T5" fmla="*/ 9 h 117"/>
                    <a:gd name="T6" fmla="*/ 8 w 218"/>
                    <a:gd name="T7" fmla="*/ 29 h 117"/>
                    <a:gd name="T8" fmla="*/ 2 w 218"/>
                    <a:gd name="T9" fmla="*/ 54 h 117"/>
                    <a:gd name="T10" fmla="*/ 0 w 218"/>
                    <a:gd name="T11" fmla="*/ 65 h 117"/>
                    <a:gd name="T12" fmla="*/ 0 w 218"/>
                    <a:gd name="T13" fmla="*/ 75 h 117"/>
                    <a:gd name="T14" fmla="*/ 0 w 218"/>
                    <a:gd name="T15" fmla="*/ 75 h 117"/>
                    <a:gd name="T16" fmla="*/ 80 w 218"/>
                    <a:gd name="T17" fmla="*/ 94 h 117"/>
                    <a:gd name="T18" fmla="*/ 146 w 218"/>
                    <a:gd name="T19" fmla="*/ 108 h 117"/>
                    <a:gd name="T20" fmla="*/ 174 w 218"/>
                    <a:gd name="T21" fmla="*/ 114 h 117"/>
                    <a:gd name="T22" fmla="*/ 198 w 218"/>
                    <a:gd name="T23" fmla="*/ 117 h 117"/>
                    <a:gd name="T24" fmla="*/ 198 w 218"/>
                    <a:gd name="T25" fmla="*/ 117 h 117"/>
                    <a:gd name="T26" fmla="*/ 201 w 218"/>
                    <a:gd name="T27" fmla="*/ 109 h 117"/>
                    <a:gd name="T28" fmla="*/ 209 w 218"/>
                    <a:gd name="T29" fmla="*/ 91 h 117"/>
                    <a:gd name="T30" fmla="*/ 212 w 218"/>
                    <a:gd name="T31" fmla="*/ 78 h 117"/>
                    <a:gd name="T32" fmla="*/ 215 w 218"/>
                    <a:gd name="T33" fmla="*/ 64 h 117"/>
                    <a:gd name="T34" fmla="*/ 218 w 218"/>
                    <a:gd name="T35" fmla="*/ 48 h 117"/>
                    <a:gd name="T36" fmla="*/ 218 w 218"/>
                    <a:gd name="T37" fmla="*/ 32 h 117"/>
                    <a:gd name="T38" fmla="*/ 218 w 218"/>
                    <a:gd name="T39" fmla="*/ 32 h 117"/>
                    <a:gd name="T40" fmla="*/ 199 w 218"/>
                    <a:gd name="T41" fmla="*/ 26 h 117"/>
                    <a:gd name="T42" fmla="*/ 151 w 218"/>
                    <a:gd name="T43" fmla="*/ 14 h 117"/>
                    <a:gd name="T44" fmla="*/ 119 w 218"/>
                    <a:gd name="T45" fmla="*/ 7 h 117"/>
                    <a:gd name="T46" fmla="*/ 85 w 218"/>
                    <a:gd name="T47" fmla="*/ 3 h 117"/>
                    <a:gd name="T48" fmla="*/ 50 w 218"/>
                    <a:gd name="T49" fmla="*/ 1 h 117"/>
                    <a:gd name="T50" fmla="*/ 34 w 218"/>
                    <a:gd name="T51" fmla="*/ 0 h 117"/>
                    <a:gd name="T52" fmla="*/ 17 w 218"/>
                    <a:gd name="T53" fmla="*/ 1 h 117"/>
                    <a:gd name="T54" fmla="*/ 17 w 218"/>
                    <a:gd name="T55" fmla="*/ 1 h 11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18"/>
                    <a:gd name="T85" fmla="*/ 0 h 117"/>
                    <a:gd name="T86" fmla="*/ 218 w 218"/>
                    <a:gd name="T87" fmla="*/ 117 h 11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18" h="117">
                      <a:moveTo>
                        <a:pt x="17" y="1"/>
                      </a:moveTo>
                      <a:lnTo>
                        <a:pt x="17" y="1"/>
                      </a:lnTo>
                      <a:lnTo>
                        <a:pt x="14" y="9"/>
                      </a:lnTo>
                      <a:lnTo>
                        <a:pt x="8" y="29"/>
                      </a:lnTo>
                      <a:lnTo>
                        <a:pt x="2" y="54"/>
                      </a:lnTo>
                      <a:lnTo>
                        <a:pt x="0" y="65"/>
                      </a:lnTo>
                      <a:lnTo>
                        <a:pt x="0" y="75"/>
                      </a:lnTo>
                      <a:lnTo>
                        <a:pt x="80" y="94"/>
                      </a:lnTo>
                      <a:lnTo>
                        <a:pt x="146" y="108"/>
                      </a:lnTo>
                      <a:lnTo>
                        <a:pt x="174" y="114"/>
                      </a:lnTo>
                      <a:lnTo>
                        <a:pt x="198" y="117"/>
                      </a:lnTo>
                      <a:lnTo>
                        <a:pt x="201" y="109"/>
                      </a:lnTo>
                      <a:lnTo>
                        <a:pt x="209" y="91"/>
                      </a:lnTo>
                      <a:lnTo>
                        <a:pt x="212" y="78"/>
                      </a:lnTo>
                      <a:lnTo>
                        <a:pt x="215" y="64"/>
                      </a:lnTo>
                      <a:lnTo>
                        <a:pt x="218" y="48"/>
                      </a:lnTo>
                      <a:lnTo>
                        <a:pt x="218" y="32"/>
                      </a:lnTo>
                      <a:lnTo>
                        <a:pt x="199" y="26"/>
                      </a:lnTo>
                      <a:lnTo>
                        <a:pt x="151" y="14"/>
                      </a:lnTo>
                      <a:lnTo>
                        <a:pt x="119" y="7"/>
                      </a:lnTo>
                      <a:lnTo>
                        <a:pt x="85" y="3"/>
                      </a:lnTo>
                      <a:lnTo>
                        <a:pt x="50" y="1"/>
                      </a:lnTo>
                      <a:lnTo>
                        <a:pt x="34" y="0"/>
                      </a:lnTo>
                      <a:lnTo>
                        <a:pt x="17"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 name="Freeform 171"/>
                <p:cNvSpPr>
                  <a:spLocks/>
                </p:cNvSpPr>
                <p:nvPr/>
              </p:nvSpPr>
              <p:spPr bwMode="auto">
                <a:xfrm>
                  <a:off x="564" y="1088"/>
                  <a:ext cx="339" cy="124"/>
                </a:xfrm>
                <a:custGeom>
                  <a:avLst/>
                  <a:gdLst>
                    <a:gd name="T0" fmla="*/ 16 w 339"/>
                    <a:gd name="T1" fmla="*/ 33 h 124"/>
                    <a:gd name="T2" fmla="*/ 16 w 339"/>
                    <a:gd name="T3" fmla="*/ 33 h 124"/>
                    <a:gd name="T4" fmla="*/ 11 w 339"/>
                    <a:gd name="T5" fmla="*/ 43 h 124"/>
                    <a:gd name="T6" fmla="*/ 6 w 339"/>
                    <a:gd name="T7" fmla="*/ 54 h 124"/>
                    <a:gd name="T8" fmla="*/ 2 w 339"/>
                    <a:gd name="T9" fmla="*/ 66 h 124"/>
                    <a:gd name="T10" fmla="*/ 0 w 339"/>
                    <a:gd name="T11" fmla="*/ 80 h 124"/>
                    <a:gd name="T12" fmla="*/ 0 w 339"/>
                    <a:gd name="T13" fmla="*/ 88 h 124"/>
                    <a:gd name="T14" fmla="*/ 2 w 339"/>
                    <a:gd name="T15" fmla="*/ 96 h 124"/>
                    <a:gd name="T16" fmla="*/ 5 w 339"/>
                    <a:gd name="T17" fmla="*/ 104 h 124"/>
                    <a:gd name="T18" fmla="*/ 8 w 339"/>
                    <a:gd name="T19" fmla="*/ 110 h 124"/>
                    <a:gd name="T20" fmla="*/ 14 w 339"/>
                    <a:gd name="T21" fmla="*/ 118 h 124"/>
                    <a:gd name="T22" fmla="*/ 22 w 339"/>
                    <a:gd name="T23" fmla="*/ 124 h 124"/>
                    <a:gd name="T24" fmla="*/ 22 w 339"/>
                    <a:gd name="T25" fmla="*/ 124 h 124"/>
                    <a:gd name="T26" fmla="*/ 53 w 339"/>
                    <a:gd name="T27" fmla="*/ 124 h 124"/>
                    <a:gd name="T28" fmla="*/ 130 w 339"/>
                    <a:gd name="T29" fmla="*/ 121 h 124"/>
                    <a:gd name="T30" fmla="*/ 177 w 339"/>
                    <a:gd name="T31" fmla="*/ 118 h 124"/>
                    <a:gd name="T32" fmla="*/ 229 w 339"/>
                    <a:gd name="T33" fmla="*/ 113 h 124"/>
                    <a:gd name="T34" fmla="*/ 281 w 339"/>
                    <a:gd name="T35" fmla="*/ 107 h 124"/>
                    <a:gd name="T36" fmla="*/ 328 w 339"/>
                    <a:gd name="T37" fmla="*/ 98 h 124"/>
                    <a:gd name="T38" fmla="*/ 328 w 339"/>
                    <a:gd name="T39" fmla="*/ 98 h 124"/>
                    <a:gd name="T40" fmla="*/ 333 w 339"/>
                    <a:gd name="T41" fmla="*/ 88 h 124"/>
                    <a:gd name="T42" fmla="*/ 336 w 339"/>
                    <a:gd name="T43" fmla="*/ 79 h 124"/>
                    <a:gd name="T44" fmla="*/ 339 w 339"/>
                    <a:gd name="T45" fmla="*/ 68 h 124"/>
                    <a:gd name="T46" fmla="*/ 339 w 339"/>
                    <a:gd name="T47" fmla="*/ 54 h 124"/>
                    <a:gd name="T48" fmla="*/ 339 w 339"/>
                    <a:gd name="T49" fmla="*/ 44 h 124"/>
                    <a:gd name="T50" fmla="*/ 336 w 339"/>
                    <a:gd name="T51" fmla="*/ 37 h 124"/>
                    <a:gd name="T52" fmla="*/ 333 w 339"/>
                    <a:gd name="T53" fmla="*/ 29 h 124"/>
                    <a:gd name="T54" fmla="*/ 328 w 339"/>
                    <a:gd name="T55" fmla="*/ 19 h 124"/>
                    <a:gd name="T56" fmla="*/ 322 w 339"/>
                    <a:gd name="T57" fmla="*/ 10 h 124"/>
                    <a:gd name="T58" fmla="*/ 314 w 339"/>
                    <a:gd name="T59" fmla="*/ 0 h 124"/>
                    <a:gd name="T60" fmla="*/ 314 w 339"/>
                    <a:gd name="T61" fmla="*/ 0 h 124"/>
                    <a:gd name="T62" fmla="*/ 286 w 339"/>
                    <a:gd name="T63" fmla="*/ 0 h 124"/>
                    <a:gd name="T64" fmla="*/ 254 w 339"/>
                    <a:gd name="T65" fmla="*/ 0 h 124"/>
                    <a:gd name="T66" fmla="*/ 213 w 339"/>
                    <a:gd name="T67" fmla="*/ 2 h 124"/>
                    <a:gd name="T68" fmla="*/ 168 w 339"/>
                    <a:gd name="T69" fmla="*/ 5 h 124"/>
                    <a:gd name="T70" fmla="*/ 118 w 339"/>
                    <a:gd name="T71" fmla="*/ 11 h 124"/>
                    <a:gd name="T72" fmla="*/ 66 w 339"/>
                    <a:gd name="T73" fmla="*/ 21 h 124"/>
                    <a:gd name="T74" fmla="*/ 41 w 339"/>
                    <a:gd name="T75" fmla="*/ 27 h 124"/>
                    <a:gd name="T76" fmla="*/ 16 w 339"/>
                    <a:gd name="T77" fmla="*/ 33 h 124"/>
                    <a:gd name="T78" fmla="*/ 16 w 339"/>
                    <a:gd name="T79" fmla="*/ 33 h 12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39"/>
                    <a:gd name="T121" fmla="*/ 0 h 124"/>
                    <a:gd name="T122" fmla="*/ 339 w 339"/>
                    <a:gd name="T123" fmla="*/ 124 h 12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39" h="124">
                      <a:moveTo>
                        <a:pt x="16" y="33"/>
                      </a:moveTo>
                      <a:lnTo>
                        <a:pt x="16" y="33"/>
                      </a:lnTo>
                      <a:lnTo>
                        <a:pt x="11" y="43"/>
                      </a:lnTo>
                      <a:lnTo>
                        <a:pt x="6" y="54"/>
                      </a:lnTo>
                      <a:lnTo>
                        <a:pt x="2" y="66"/>
                      </a:lnTo>
                      <a:lnTo>
                        <a:pt x="0" y="80"/>
                      </a:lnTo>
                      <a:lnTo>
                        <a:pt x="0" y="88"/>
                      </a:lnTo>
                      <a:lnTo>
                        <a:pt x="2" y="96"/>
                      </a:lnTo>
                      <a:lnTo>
                        <a:pt x="5" y="104"/>
                      </a:lnTo>
                      <a:lnTo>
                        <a:pt x="8" y="110"/>
                      </a:lnTo>
                      <a:lnTo>
                        <a:pt x="14" y="118"/>
                      </a:lnTo>
                      <a:lnTo>
                        <a:pt x="22" y="124"/>
                      </a:lnTo>
                      <a:lnTo>
                        <a:pt x="53" y="124"/>
                      </a:lnTo>
                      <a:lnTo>
                        <a:pt x="130" y="121"/>
                      </a:lnTo>
                      <a:lnTo>
                        <a:pt x="177" y="118"/>
                      </a:lnTo>
                      <a:lnTo>
                        <a:pt x="229" y="113"/>
                      </a:lnTo>
                      <a:lnTo>
                        <a:pt x="281" y="107"/>
                      </a:lnTo>
                      <a:lnTo>
                        <a:pt x="328" y="98"/>
                      </a:lnTo>
                      <a:lnTo>
                        <a:pt x="333" y="88"/>
                      </a:lnTo>
                      <a:lnTo>
                        <a:pt x="336" y="79"/>
                      </a:lnTo>
                      <a:lnTo>
                        <a:pt x="339" y="68"/>
                      </a:lnTo>
                      <a:lnTo>
                        <a:pt x="339" y="54"/>
                      </a:lnTo>
                      <a:lnTo>
                        <a:pt x="339" y="44"/>
                      </a:lnTo>
                      <a:lnTo>
                        <a:pt x="336" y="37"/>
                      </a:lnTo>
                      <a:lnTo>
                        <a:pt x="333" y="29"/>
                      </a:lnTo>
                      <a:lnTo>
                        <a:pt x="328" y="19"/>
                      </a:lnTo>
                      <a:lnTo>
                        <a:pt x="322" y="10"/>
                      </a:lnTo>
                      <a:lnTo>
                        <a:pt x="314" y="0"/>
                      </a:lnTo>
                      <a:lnTo>
                        <a:pt x="286" y="0"/>
                      </a:lnTo>
                      <a:lnTo>
                        <a:pt x="254" y="0"/>
                      </a:lnTo>
                      <a:lnTo>
                        <a:pt x="213" y="2"/>
                      </a:lnTo>
                      <a:lnTo>
                        <a:pt x="168" y="5"/>
                      </a:lnTo>
                      <a:lnTo>
                        <a:pt x="118" y="11"/>
                      </a:lnTo>
                      <a:lnTo>
                        <a:pt x="66" y="21"/>
                      </a:lnTo>
                      <a:lnTo>
                        <a:pt x="41" y="27"/>
                      </a:lnTo>
                      <a:lnTo>
                        <a:pt x="16"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 name="Freeform 172"/>
                <p:cNvSpPr>
                  <a:spLocks/>
                </p:cNvSpPr>
                <p:nvPr/>
              </p:nvSpPr>
              <p:spPr bwMode="auto">
                <a:xfrm>
                  <a:off x="486" y="1228"/>
                  <a:ext cx="277" cy="89"/>
                </a:xfrm>
                <a:custGeom>
                  <a:avLst/>
                  <a:gdLst>
                    <a:gd name="T0" fmla="*/ 277 w 277"/>
                    <a:gd name="T1" fmla="*/ 0 h 89"/>
                    <a:gd name="T2" fmla="*/ 277 w 277"/>
                    <a:gd name="T3" fmla="*/ 0 h 89"/>
                    <a:gd name="T4" fmla="*/ 277 w 277"/>
                    <a:gd name="T5" fmla="*/ 11 h 89"/>
                    <a:gd name="T6" fmla="*/ 277 w 277"/>
                    <a:gd name="T7" fmla="*/ 35 h 89"/>
                    <a:gd name="T8" fmla="*/ 276 w 277"/>
                    <a:gd name="T9" fmla="*/ 61 h 89"/>
                    <a:gd name="T10" fmla="*/ 274 w 277"/>
                    <a:gd name="T11" fmla="*/ 72 h 89"/>
                    <a:gd name="T12" fmla="*/ 271 w 277"/>
                    <a:gd name="T13" fmla="*/ 80 h 89"/>
                    <a:gd name="T14" fmla="*/ 271 w 277"/>
                    <a:gd name="T15" fmla="*/ 80 h 89"/>
                    <a:gd name="T16" fmla="*/ 266 w 277"/>
                    <a:gd name="T17" fmla="*/ 83 h 89"/>
                    <a:gd name="T18" fmla="*/ 257 w 277"/>
                    <a:gd name="T19" fmla="*/ 85 h 89"/>
                    <a:gd name="T20" fmla="*/ 225 w 277"/>
                    <a:gd name="T21" fmla="*/ 88 h 89"/>
                    <a:gd name="T22" fmla="*/ 183 w 277"/>
                    <a:gd name="T23" fmla="*/ 89 h 89"/>
                    <a:gd name="T24" fmla="*/ 134 w 277"/>
                    <a:gd name="T25" fmla="*/ 89 h 89"/>
                    <a:gd name="T26" fmla="*/ 47 w 277"/>
                    <a:gd name="T27" fmla="*/ 89 h 89"/>
                    <a:gd name="T28" fmla="*/ 7 w 277"/>
                    <a:gd name="T29" fmla="*/ 88 h 89"/>
                    <a:gd name="T30" fmla="*/ 7 w 277"/>
                    <a:gd name="T31" fmla="*/ 88 h 89"/>
                    <a:gd name="T32" fmla="*/ 3 w 277"/>
                    <a:gd name="T33" fmla="*/ 57 h 89"/>
                    <a:gd name="T34" fmla="*/ 1 w 277"/>
                    <a:gd name="T35" fmla="*/ 33 h 89"/>
                    <a:gd name="T36" fmla="*/ 0 w 277"/>
                    <a:gd name="T37" fmla="*/ 19 h 89"/>
                    <a:gd name="T38" fmla="*/ 0 w 277"/>
                    <a:gd name="T39" fmla="*/ 19 h 89"/>
                    <a:gd name="T40" fmla="*/ 3 w 277"/>
                    <a:gd name="T41" fmla="*/ 17 h 89"/>
                    <a:gd name="T42" fmla="*/ 10 w 277"/>
                    <a:gd name="T43" fmla="*/ 16 h 89"/>
                    <a:gd name="T44" fmla="*/ 37 w 277"/>
                    <a:gd name="T45" fmla="*/ 13 h 89"/>
                    <a:gd name="T46" fmla="*/ 119 w 277"/>
                    <a:gd name="T47" fmla="*/ 5 h 89"/>
                    <a:gd name="T48" fmla="*/ 166 w 277"/>
                    <a:gd name="T49" fmla="*/ 2 h 89"/>
                    <a:gd name="T50" fmla="*/ 211 w 277"/>
                    <a:gd name="T51" fmla="*/ 0 h 89"/>
                    <a:gd name="T52" fmla="*/ 249 w 277"/>
                    <a:gd name="T53" fmla="*/ 0 h 89"/>
                    <a:gd name="T54" fmla="*/ 277 w 277"/>
                    <a:gd name="T55" fmla="*/ 0 h 89"/>
                    <a:gd name="T56" fmla="*/ 277 w 277"/>
                    <a:gd name="T57" fmla="*/ 0 h 8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77"/>
                    <a:gd name="T88" fmla="*/ 0 h 89"/>
                    <a:gd name="T89" fmla="*/ 277 w 277"/>
                    <a:gd name="T90" fmla="*/ 89 h 8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77" h="89">
                      <a:moveTo>
                        <a:pt x="277" y="0"/>
                      </a:moveTo>
                      <a:lnTo>
                        <a:pt x="277" y="0"/>
                      </a:lnTo>
                      <a:lnTo>
                        <a:pt x="277" y="11"/>
                      </a:lnTo>
                      <a:lnTo>
                        <a:pt x="277" y="35"/>
                      </a:lnTo>
                      <a:lnTo>
                        <a:pt x="276" y="61"/>
                      </a:lnTo>
                      <a:lnTo>
                        <a:pt x="274" y="72"/>
                      </a:lnTo>
                      <a:lnTo>
                        <a:pt x="271" y="80"/>
                      </a:lnTo>
                      <a:lnTo>
                        <a:pt x="266" y="83"/>
                      </a:lnTo>
                      <a:lnTo>
                        <a:pt x="257" y="85"/>
                      </a:lnTo>
                      <a:lnTo>
                        <a:pt x="225" y="88"/>
                      </a:lnTo>
                      <a:lnTo>
                        <a:pt x="183" y="89"/>
                      </a:lnTo>
                      <a:lnTo>
                        <a:pt x="134" y="89"/>
                      </a:lnTo>
                      <a:lnTo>
                        <a:pt x="47" y="89"/>
                      </a:lnTo>
                      <a:lnTo>
                        <a:pt x="7" y="88"/>
                      </a:lnTo>
                      <a:lnTo>
                        <a:pt x="3" y="57"/>
                      </a:lnTo>
                      <a:lnTo>
                        <a:pt x="1" y="33"/>
                      </a:lnTo>
                      <a:lnTo>
                        <a:pt x="0" y="19"/>
                      </a:lnTo>
                      <a:lnTo>
                        <a:pt x="3" y="17"/>
                      </a:lnTo>
                      <a:lnTo>
                        <a:pt x="10" y="16"/>
                      </a:lnTo>
                      <a:lnTo>
                        <a:pt x="37" y="13"/>
                      </a:lnTo>
                      <a:lnTo>
                        <a:pt x="119" y="5"/>
                      </a:lnTo>
                      <a:lnTo>
                        <a:pt x="166" y="2"/>
                      </a:lnTo>
                      <a:lnTo>
                        <a:pt x="211" y="0"/>
                      </a:lnTo>
                      <a:lnTo>
                        <a:pt x="249" y="0"/>
                      </a:lnTo>
                      <a:lnTo>
                        <a:pt x="277" y="0"/>
                      </a:lnTo>
                      <a:close/>
                    </a:path>
                  </a:pathLst>
                </a:custGeom>
                <a:solidFill>
                  <a:srgbClr val="7F86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6" name="Freeform 173"/>
                <p:cNvSpPr>
                  <a:spLocks/>
                </p:cNvSpPr>
                <p:nvPr/>
              </p:nvSpPr>
              <p:spPr bwMode="auto">
                <a:xfrm>
                  <a:off x="782" y="1222"/>
                  <a:ext cx="218" cy="116"/>
                </a:xfrm>
                <a:custGeom>
                  <a:avLst/>
                  <a:gdLst>
                    <a:gd name="T0" fmla="*/ 17 w 218"/>
                    <a:gd name="T1" fmla="*/ 0 h 116"/>
                    <a:gd name="T2" fmla="*/ 17 w 218"/>
                    <a:gd name="T3" fmla="*/ 0 h 116"/>
                    <a:gd name="T4" fmla="*/ 14 w 218"/>
                    <a:gd name="T5" fmla="*/ 9 h 116"/>
                    <a:gd name="T6" fmla="*/ 6 w 218"/>
                    <a:gd name="T7" fmla="*/ 30 h 116"/>
                    <a:gd name="T8" fmla="*/ 0 w 218"/>
                    <a:gd name="T9" fmla="*/ 53 h 116"/>
                    <a:gd name="T10" fmla="*/ 0 w 218"/>
                    <a:gd name="T11" fmla="*/ 64 h 116"/>
                    <a:gd name="T12" fmla="*/ 0 w 218"/>
                    <a:gd name="T13" fmla="*/ 74 h 116"/>
                    <a:gd name="T14" fmla="*/ 0 w 218"/>
                    <a:gd name="T15" fmla="*/ 74 h 116"/>
                    <a:gd name="T16" fmla="*/ 80 w 218"/>
                    <a:gd name="T17" fmla="*/ 94 h 116"/>
                    <a:gd name="T18" fmla="*/ 144 w 218"/>
                    <a:gd name="T19" fmla="*/ 108 h 116"/>
                    <a:gd name="T20" fmla="*/ 174 w 218"/>
                    <a:gd name="T21" fmla="*/ 113 h 116"/>
                    <a:gd name="T22" fmla="*/ 198 w 218"/>
                    <a:gd name="T23" fmla="*/ 116 h 116"/>
                    <a:gd name="T24" fmla="*/ 198 w 218"/>
                    <a:gd name="T25" fmla="*/ 116 h 116"/>
                    <a:gd name="T26" fmla="*/ 201 w 218"/>
                    <a:gd name="T27" fmla="*/ 108 h 116"/>
                    <a:gd name="T28" fmla="*/ 207 w 218"/>
                    <a:gd name="T29" fmla="*/ 89 h 116"/>
                    <a:gd name="T30" fmla="*/ 212 w 218"/>
                    <a:gd name="T31" fmla="*/ 77 h 116"/>
                    <a:gd name="T32" fmla="*/ 215 w 218"/>
                    <a:gd name="T33" fmla="*/ 63 h 116"/>
                    <a:gd name="T34" fmla="*/ 217 w 218"/>
                    <a:gd name="T35" fmla="*/ 47 h 116"/>
                    <a:gd name="T36" fmla="*/ 218 w 218"/>
                    <a:gd name="T37" fmla="*/ 31 h 116"/>
                    <a:gd name="T38" fmla="*/ 218 w 218"/>
                    <a:gd name="T39" fmla="*/ 31 h 116"/>
                    <a:gd name="T40" fmla="*/ 199 w 218"/>
                    <a:gd name="T41" fmla="*/ 26 h 116"/>
                    <a:gd name="T42" fmla="*/ 149 w 218"/>
                    <a:gd name="T43" fmla="*/ 14 h 116"/>
                    <a:gd name="T44" fmla="*/ 118 w 218"/>
                    <a:gd name="T45" fmla="*/ 8 h 116"/>
                    <a:gd name="T46" fmla="*/ 85 w 218"/>
                    <a:gd name="T47" fmla="*/ 3 h 116"/>
                    <a:gd name="T48" fmla="*/ 50 w 218"/>
                    <a:gd name="T49" fmla="*/ 0 h 116"/>
                    <a:gd name="T50" fmla="*/ 33 w 218"/>
                    <a:gd name="T51" fmla="*/ 0 h 116"/>
                    <a:gd name="T52" fmla="*/ 17 w 218"/>
                    <a:gd name="T53" fmla="*/ 0 h 116"/>
                    <a:gd name="T54" fmla="*/ 17 w 218"/>
                    <a:gd name="T55" fmla="*/ 0 h 11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18"/>
                    <a:gd name="T85" fmla="*/ 0 h 116"/>
                    <a:gd name="T86" fmla="*/ 218 w 218"/>
                    <a:gd name="T87" fmla="*/ 116 h 11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18" h="116">
                      <a:moveTo>
                        <a:pt x="17" y="0"/>
                      </a:moveTo>
                      <a:lnTo>
                        <a:pt x="17" y="0"/>
                      </a:lnTo>
                      <a:lnTo>
                        <a:pt x="14" y="9"/>
                      </a:lnTo>
                      <a:lnTo>
                        <a:pt x="6" y="30"/>
                      </a:lnTo>
                      <a:lnTo>
                        <a:pt x="0" y="53"/>
                      </a:lnTo>
                      <a:lnTo>
                        <a:pt x="0" y="64"/>
                      </a:lnTo>
                      <a:lnTo>
                        <a:pt x="0" y="74"/>
                      </a:lnTo>
                      <a:lnTo>
                        <a:pt x="80" y="94"/>
                      </a:lnTo>
                      <a:lnTo>
                        <a:pt x="144" y="108"/>
                      </a:lnTo>
                      <a:lnTo>
                        <a:pt x="174" y="113"/>
                      </a:lnTo>
                      <a:lnTo>
                        <a:pt x="198" y="116"/>
                      </a:lnTo>
                      <a:lnTo>
                        <a:pt x="201" y="108"/>
                      </a:lnTo>
                      <a:lnTo>
                        <a:pt x="207" y="89"/>
                      </a:lnTo>
                      <a:lnTo>
                        <a:pt x="212" y="77"/>
                      </a:lnTo>
                      <a:lnTo>
                        <a:pt x="215" y="63"/>
                      </a:lnTo>
                      <a:lnTo>
                        <a:pt x="217" y="47"/>
                      </a:lnTo>
                      <a:lnTo>
                        <a:pt x="218" y="31"/>
                      </a:lnTo>
                      <a:lnTo>
                        <a:pt x="199" y="26"/>
                      </a:lnTo>
                      <a:lnTo>
                        <a:pt x="149" y="14"/>
                      </a:lnTo>
                      <a:lnTo>
                        <a:pt x="118" y="8"/>
                      </a:lnTo>
                      <a:lnTo>
                        <a:pt x="85" y="3"/>
                      </a:lnTo>
                      <a:lnTo>
                        <a:pt x="50" y="0"/>
                      </a:lnTo>
                      <a:lnTo>
                        <a:pt x="33" y="0"/>
                      </a:lnTo>
                      <a:lnTo>
                        <a:pt x="17" y="0"/>
                      </a:lnTo>
                      <a:close/>
                    </a:path>
                  </a:pathLst>
                </a:custGeom>
                <a:solidFill>
                  <a:srgbClr val="793C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7" name="Freeform 174"/>
                <p:cNvSpPr>
                  <a:spLocks/>
                </p:cNvSpPr>
                <p:nvPr/>
              </p:nvSpPr>
              <p:spPr bwMode="auto">
                <a:xfrm>
                  <a:off x="577" y="1104"/>
                  <a:ext cx="340" cy="124"/>
                </a:xfrm>
                <a:custGeom>
                  <a:avLst/>
                  <a:gdLst>
                    <a:gd name="T0" fmla="*/ 17 w 340"/>
                    <a:gd name="T1" fmla="*/ 35 h 124"/>
                    <a:gd name="T2" fmla="*/ 17 w 340"/>
                    <a:gd name="T3" fmla="*/ 35 h 124"/>
                    <a:gd name="T4" fmla="*/ 10 w 340"/>
                    <a:gd name="T5" fmla="*/ 44 h 124"/>
                    <a:gd name="T6" fmla="*/ 6 w 340"/>
                    <a:gd name="T7" fmla="*/ 53 h 124"/>
                    <a:gd name="T8" fmla="*/ 3 w 340"/>
                    <a:gd name="T9" fmla="*/ 68 h 124"/>
                    <a:gd name="T10" fmla="*/ 0 w 340"/>
                    <a:gd name="T11" fmla="*/ 82 h 124"/>
                    <a:gd name="T12" fmla="*/ 1 w 340"/>
                    <a:gd name="T13" fmla="*/ 90 h 124"/>
                    <a:gd name="T14" fmla="*/ 3 w 340"/>
                    <a:gd name="T15" fmla="*/ 96 h 124"/>
                    <a:gd name="T16" fmla="*/ 4 w 340"/>
                    <a:gd name="T17" fmla="*/ 104 h 124"/>
                    <a:gd name="T18" fmla="*/ 9 w 340"/>
                    <a:gd name="T19" fmla="*/ 112 h 124"/>
                    <a:gd name="T20" fmla="*/ 15 w 340"/>
                    <a:gd name="T21" fmla="*/ 118 h 124"/>
                    <a:gd name="T22" fmla="*/ 23 w 340"/>
                    <a:gd name="T23" fmla="*/ 124 h 124"/>
                    <a:gd name="T24" fmla="*/ 23 w 340"/>
                    <a:gd name="T25" fmla="*/ 124 h 124"/>
                    <a:gd name="T26" fmla="*/ 53 w 340"/>
                    <a:gd name="T27" fmla="*/ 124 h 124"/>
                    <a:gd name="T28" fmla="*/ 130 w 340"/>
                    <a:gd name="T29" fmla="*/ 122 h 124"/>
                    <a:gd name="T30" fmla="*/ 178 w 340"/>
                    <a:gd name="T31" fmla="*/ 119 h 124"/>
                    <a:gd name="T32" fmla="*/ 230 w 340"/>
                    <a:gd name="T33" fmla="*/ 115 h 124"/>
                    <a:gd name="T34" fmla="*/ 280 w 340"/>
                    <a:gd name="T35" fmla="*/ 107 h 124"/>
                    <a:gd name="T36" fmla="*/ 329 w 340"/>
                    <a:gd name="T37" fmla="*/ 97 h 124"/>
                    <a:gd name="T38" fmla="*/ 329 w 340"/>
                    <a:gd name="T39" fmla="*/ 97 h 124"/>
                    <a:gd name="T40" fmla="*/ 334 w 340"/>
                    <a:gd name="T41" fmla="*/ 90 h 124"/>
                    <a:gd name="T42" fmla="*/ 337 w 340"/>
                    <a:gd name="T43" fmla="*/ 80 h 124"/>
                    <a:gd name="T44" fmla="*/ 340 w 340"/>
                    <a:gd name="T45" fmla="*/ 68 h 124"/>
                    <a:gd name="T46" fmla="*/ 340 w 340"/>
                    <a:gd name="T47" fmla="*/ 53 h 124"/>
                    <a:gd name="T48" fmla="*/ 338 w 340"/>
                    <a:gd name="T49" fmla="*/ 46 h 124"/>
                    <a:gd name="T50" fmla="*/ 337 w 340"/>
                    <a:gd name="T51" fmla="*/ 38 h 124"/>
                    <a:gd name="T52" fmla="*/ 334 w 340"/>
                    <a:gd name="T53" fmla="*/ 28 h 124"/>
                    <a:gd name="T54" fmla="*/ 329 w 340"/>
                    <a:gd name="T55" fmla="*/ 19 h 124"/>
                    <a:gd name="T56" fmla="*/ 323 w 340"/>
                    <a:gd name="T57" fmla="*/ 10 h 124"/>
                    <a:gd name="T58" fmla="*/ 313 w 340"/>
                    <a:gd name="T59" fmla="*/ 0 h 124"/>
                    <a:gd name="T60" fmla="*/ 313 w 340"/>
                    <a:gd name="T61" fmla="*/ 0 h 124"/>
                    <a:gd name="T62" fmla="*/ 285 w 340"/>
                    <a:gd name="T63" fmla="*/ 0 h 124"/>
                    <a:gd name="T64" fmla="*/ 254 w 340"/>
                    <a:gd name="T65" fmla="*/ 0 h 124"/>
                    <a:gd name="T66" fmla="*/ 214 w 340"/>
                    <a:gd name="T67" fmla="*/ 3 h 124"/>
                    <a:gd name="T68" fmla="*/ 167 w 340"/>
                    <a:gd name="T69" fmla="*/ 6 h 124"/>
                    <a:gd name="T70" fmla="*/ 117 w 340"/>
                    <a:gd name="T71" fmla="*/ 13 h 124"/>
                    <a:gd name="T72" fmla="*/ 67 w 340"/>
                    <a:gd name="T73" fmla="*/ 22 h 124"/>
                    <a:gd name="T74" fmla="*/ 40 w 340"/>
                    <a:gd name="T75" fmla="*/ 27 h 124"/>
                    <a:gd name="T76" fmla="*/ 17 w 340"/>
                    <a:gd name="T77" fmla="*/ 35 h 124"/>
                    <a:gd name="T78" fmla="*/ 17 w 340"/>
                    <a:gd name="T79" fmla="*/ 35 h 12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40"/>
                    <a:gd name="T121" fmla="*/ 0 h 124"/>
                    <a:gd name="T122" fmla="*/ 340 w 340"/>
                    <a:gd name="T123" fmla="*/ 124 h 12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40" h="124">
                      <a:moveTo>
                        <a:pt x="17" y="35"/>
                      </a:moveTo>
                      <a:lnTo>
                        <a:pt x="17" y="35"/>
                      </a:lnTo>
                      <a:lnTo>
                        <a:pt x="10" y="44"/>
                      </a:lnTo>
                      <a:lnTo>
                        <a:pt x="6" y="53"/>
                      </a:lnTo>
                      <a:lnTo>
                        <a:pt x="3" y="68"/>
                      </a:lnTo>
                      <a:lnTo>
                        <a:pt x="0" y="82"/>
                      </a:lnTo>
                      <a:lnTo>
                        <a:pt x="1" y="90"/>
                      </a:lnTo>
                      <a:lnTo>
                        <a:pt x="3" y="96"/>
                      </a:lnTo>
                      <a:lnTo>
                        <a:pt x="4" y="104"/>
                      </a:lnTo>
                      <a:lnTo>
                        <a:pt x="9" y="112"/>
                      </a:lnTo>
                      <a:lnTo>
                        <a:pt x="15" y="118"/>
                      </a:lnTo>
                      <a:lnTo>
                        <a:pt x="23" y="124"/>
                      </a:lnTo>
                      <a:lnTo>
                        <a:pt x="53" y="124"/>
                      </a:lnTo>
                      <a:lnTo>
                        <a:pt x="130" y="122"/>
                      </a:lnTo>
                      <a:lnTo>
                        <a:pt x="178" y="119"/>
                      </a:lnTo>
                      <a:lnTo>
                        <a:pt x="230" y="115"/>
                      </a:lnTo>
                      <a:lnTo>
                        <a:pt x="280" y="107"/>
                      </a:lnTo>
                      <a:lnTo>
                        <a:pt x="329" y="97"/>
                      </a:lnTo>
                      <a:lnTo>
                        <a:pt x="334" y="90"/>
                      </a:lnTo>
                      <a:lnTo>
                        <a:pt x="337" y="80"/>
                      </a:lnTo>
                      <a:lnTo>
                        <a:pt x="340" y="68"/>
                      </a:lnTo>
                      <a:lnTo>
                        <a:pt x="340" y="53"/>
                      </a:lnTo>
                      <a:lnTo>
                        <a:pt x="338" y="46"/>
                      </a:lnTo>
                      <a:lnTo>
                        <a:pt x="337" y="38"/>
                      </a:lnTo>
                      <a:lnTo>
                        <a:pt x="334" y="28"/>
                      </a:lnTo>
                      <a:lnTo>
                        <a:pt x="329" y="19"/>
                      </a:lnTo>
                      <a:lnTo>
                        <a:pt x="323" y="10"/>
                      </a:lnTo>
                      <a:lnTo>
                        <a:pt x="313" y="0"/>
                      </a:lnTo>
                      <a:lnTo>
                        <a:pt x="285" y="0"/>
                      </a:lnTo>
                      <a:lnTo>
                        <a:pt x="254" y="0"/>
                      </a:lnTo>
                      <a:lnTo>
                        <a:pt x="214" y="3"/>
                      </a:lnTo>
                      <a:lnTo>
                        <a:pt x="167" y="6"/>
                      </a:lnTo>
                      <a:lnTo>
                        <a:pt x="117" y="13"/>
                      </a:lnTo>
                      <a:lnTo>
                        <a:pt x="67" y="22"/>
                      </a:lnTo>
                      <a:lnTo>
                        <a:pt x="40" y="27"/>
                      </a:lnTo>
                      <a:lnTo>
                        <a:pt x="17" y="35"/>
                      </a:lnTo>
                      <a:close/>
                    </a:path>
                  </a:pathLst>
                </a:custGeom>
                <a:solidFill>
                  <a:srgbClr val="B47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8" name="Freeform 175"/>
                <p:cNvSpPr>
                  <a:spLocks/>
                </p:cNvSpPr>
                <p:nvPr/>
              </p:nvSpPr>
              <p:spPr bwMode="auto">
                <a:xfrm>
                  <a:off x="900" y="1556"/>
                  <a:ext cx="234" cy="227"/>
                </a:xfrm>
                <a:custGeom>
                  <a:avLst/>
                  <a:gdLst>
                    <a:gd name="T0" fmla="*/ 234 w 234"/>
                    <a:gd name="T1" fmla="*/ 114 h 227"/>
                    <a:gd name="T2" fmla="*/ 232 w 234"/>
                    <a:gd name="T3" fmla="*/ 136 h 227"/>
                    <a:gd name="T4" fmla="*/ 226 w 234"/>
                    <a:gd name="T5" fmla="*/ 158 h 227"/>
                    <a:gd name="T6" fmla="*/ 215 w 234"/>
                    <a:gd name="T7" fmla="*/ 177 h 227"/>
                    <a:gd name="T8" fmla="*/ 199 w 234"/>
                    <a:gd name="T9" fmla="*/ 194 h 227"/>
                    <a:gd name="T10" fmla="*/ 182 w 234"/>
                    <a:gd name="T11" fmla="*/ 208 h 227"/>
                    <a:gd name="T12" fmla="*/ 163 w 234"/>
                    <a:gd name="T13" fmla="*/ 218 h 227"/>
                    <a:gd name="T14" fmla="*/ 141 w 234"/>
                    <a:gd name="T15" fmla="*/ 226 h 227"/>
                    <a:gd name="T16" fmla="*/ 117 w 234"/>
                    <a:gd name="T17" fmla="*/ 227 h 227"/>
                    <a:gd name="T18" fmla="*/ 105 w 234"/>
                    <a:gd name="T19" fmla="*/ 227 h 227"/>
                    <a:gd name="T20" fmla="*/ 81 w 234"/>
                    <a:gd name="T21" fmla="*/ 223 h 227"/>
                    <a:gd name="T22" fmla="*/ 61 w 234"/>
                    <a:gd name="T23" fmla="*/ 213 h 227"/>
                    <a:gd name="T24" fmla="*/ 42 w 234"/>
                    <a:gd name="T25" fmla="*/ 202 h 227"/>
                    <a:gd name="T26" fmla="*/ 26 w 234"/>
                    <a:gd name="T27" fmla="*/ 187 h 227"/>
                    <a:gd name="T28" fmla="*/ 14 w 234"/>
                    <a:gd name="T29" fmla="*/ 168 h 227"/>
                    <a:gd name="T30" fmla="*/ 4 w 234"/>
                    <a:gd name="T31" fmla="*/ 147 h 227"/>
                    <a:gd name="T32" fmla="*/ 0 w 234"/>
                    <a:gd name="T33" fmla="*/ 125 h 227"/>
                    <a:gd name="T34" fmla="*/ 0 w 234"/>
                    <a:gd name="T35" fmla="*/ 114 h 227"/>
                    <a:gd name="T36" fmla="*/ 1 w 234"/>
                    <a:gd name="T37" fmla="*/ 91 h 227"/>
                    <a:gd name="T38" fmla="*/ 9 w 234"/>
                    <a:gd name="T39" fmla="*/ 70 h 227"/>
                    <a:gd name="T40" fmla="*/ 20 w 234"/>
                    <a:gd name="T41" fmla="*/ 50 h 227"/>
                    <a:gd name="T42" fmla="*/ 34 w 234"/>
                    <a:gd name="T43" fmla="*/ 34 h 227"/>
                    <a:gd name="T44" fmla="*/ 52 w 234"/>
                    <a:gd name="T45" fmla="*/ 20 h 227"/>
                    <a:gd name="T46" fmla="*/ 70 w 234"/>
                    <a:gd name="T47" fmla="*/ 9 h 227"/>
                    <a:gd name="T48" fmla="*/ 92 w 234"/>
                    <a:gd name="T49" fmla="*/ 3 h 227"/>
                    <a:gd name="T50" fmla="*/ 117 w 234"/>
                    <a:gd name="T51" fmla="*/ 0 h 227"/>
                    <a:gd name="T52" fmla="*/ 128 w 234"/>
                    <a:gd name="T53" fmla="*/ 1 h 227"/>
                    <a:gd name="T54" fmla="*/ 152 w 234"/>
                    <a:gd name="T55" fmla="*/ 6 h 227"/>
                    <a:gd name="T56" fmla="*/ 172 w 234"/>
                    <a:gd name="T57" fmla="*/ 14 h 227"/>
                    <a:gd name="T58" fmla="*/ 191 w 234"/>
                    <a:gd name="T59" fmla="*/ 27 h 227"/>
                    <a:gd name="T60" fmla="*/ 207 w 234"/>
                    <a:gd name="T61" fmla="*/ 42 h 227"/>
                    <a:gd name="T62" fmla="*/ 219 w 234"/>
                    <a:gd name="T63" fmla="*/ 59 h 227"/>
                    <a:gd name="T64" fmla="*/ 229 w 234"/>
                    <a:gd name="T65" fmla="*/ 80 h 227"/>
                    <a:gd name="T66" fmla="*/ 234 w 234"/>
                    <a:gd name="T67" fmla="*/ 102 h 227"/>
                    <a:gd name="T68" fmla="*/ 234 w 234"/>
                    <a:gd name="T69" fmla="*/ 114 h 22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4"/>
                    <a:gd name="T106" fmla="*/ 0 h 227"/>
                    <a:gd name="T107" fmla="*/ 234 w 234"/>
                    <a:gd name="T108" fmla="*/ 227 h 22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4" h="227">
                      <a:moveTo>
                        <a:pt x="234" y="114"/>
                      </a:moveTo>
                      <a:lnTo>
                        <a:pt x="234" y="114"/>
                      </a:lnTo>
                      <a:lnTo>
                        <a:pt x="234" y="125"/>
                      </a:lnTo>
                      <a:lnTo>
                        <a:pt x="232" y="136"/>
                      </a:lnTo>
                      <a:lnTo>
                        <a:pt x="229" y="147"/>
                      </a:lnTo>
                      <a:lnTo>
                        <a:pt x="226" y="158"/>
                      </a:lnTo>
                      <a:lnTo>
                        <a:pt x="219" y="168"/>
                      </a:lnTo>
                      <a:lnTo>
                        <a:pt x="215" y="177"/>
                      </a:lnTo>
                      <a:lnTo>
                        <a:pt x="207" y="187"/>
                      </a:lnTo>
                      <a:lnTo>
                        <a:pt x="199" y="194"/>
                      </a:lnTo>
                      <a:lnTo>
                        <a:pt x="191" y="202"/>
                      </a:lnTo>
                      <a:lnTo>
                        <a:pt x="182" y="208"/>
                      </a:lnTo>
                      <a:lnTo>
                        <a:pt x="172" y="213"/>
                      </a:lnTo>
                      <a:lnTo>
                        <a:pt x="163" y="218"/>
                      </a:lnTo>
                      <a:lnTo>
                        <a:pt x="152" y="223"/>
                      </a:lnTo>
                      <a:lnTo>
                        <a:pt x="141" y="226"/>
                      </a:lnTo>
                      <a:lnTo>
                        <a:pt x="128" y="227"/>
                      </a:lnTo>
                      <a:lnTo>
                        <a:pt x="117" y="227"/>
                      </a:lnTo>
                      <a:lnTo>
                        <a:pt x="105" y="227"/>
                      </a:lnTo>
                      <a:lnTo>
                        <a:pt x="92" y="226"/>
                      </a:lnTo>
                      <a:lnTo>
                        <a:pt x="81" y="223"/>
                      </a:lnTo>
                      <a:lnTo>
                        <a:pt x="70" y="218"/>
                      </a:lnTo>
                      <a:lnTo>
                        <a:pt x="61" y="213"/>
                      </a:lnTo>
                      <a:lnTo>
                        <a:pt x="52" y="208"/>
                      </a:lnTo>
                      <a:lnTo>
                        <a:pt x="42" y="202"/>
                      </a:lnTo>
                      <a:lnTo>
                        <a:pt x="34" y="194"/>
                      </a:lnTo>
                      <a:lnTo>
                        <a:pt x="26" y="187"/>
                      </a:lnTo>
                      <a:lnTo>
                        <a:pt x="20" y="177"/>
                      </a:lnTo>
                      <a:lnTo>
                        <a:pt x="14" y="168"/>
                      </a:lnTo>
                      <a:lnTo>
                        <a:pt x="9" y="158"/>
                      </a:lnTo>
                      <a:lnTo>
                        <a:pt x="4" y="147"/>
                      </a:lnTo>
                      <a:lnTo>
                        <a:pt x="1" y="136"/>
                      </a:lnTo>
                      <a:lnTo>
                        <a:pt x="0" y="125"/>
                      </a:lnTo>
                      <a:lnTo>
                        <a:pt x="0" y="114"/>
                      </a:lnTo>
                      <a:lnTo>
                        <a:pt x="0" y="102"/>
                      </a:lnTo>
                      <a:lnTo>
                        <a:pt x="1" y="91"/>
                      </a:lnTo>
                      <a:lnTo>
                        <a:pt x="4" y="80"/>
                      </a:lnTo>
                      <a:lnTo>
                        <a:pt x="9" y="70"/>
                      </a:lnTo>
                      <a:lnTo>
                        <a:pt x="14" y="59"/>
                      </a:lnTo>
                      <a:lnTo>
                        <a:pt x="20" y="50"/>
                      </a:lnTo>
                      <a:lnTo>
                        <a:pt x="26" y="42"/>
                      </a:lnTo>
                      <a:lnTo>
                        <a:pt x="34" y="34"/>
                      </a:lnTo>
                      <a:lnTo>
                        <a:pt x="42" y="27"/>
                      </a:lnTo>
                      <a:lnTo>
                        <a:pt x="52" y="20"/>
                      </a:lnTo>
                      <a:lnTo>
                        <a:pt x="61" y="14"/>
                      </a:lnTo>
                      <a:lnTo>
                        <a:pt x="70" y="9"/>
                      </a:lnTo>
                      <a:lnTo>
                        <a:pt x="81" y="6"/>
                      </a:lnTo>
                      <a:lnTo>
                        <a:pt x="92" y="3"/>
                      </a:lnTo>
                      <a:lnTo>
                        <a:pt x="105" y="1"/>
                      </a:lnTo>
                      <a:lnTo>
                        <a:pt x="117" y="0"/>
                      </a:lnTo>
                      <a:lnTo>
                        <a:pt x="128" y="1"/>
                      </a:lnTo>
                      <a:lnTo>
                        <a:pt x="141" y="3"/>
                      </a:lnTo>
                      <a:lnTo>
                        <a:pt x="152" y="6"/>
                      </a:lnTo>
                      <a:lnTo>
                        <a:pt x="163" y="9"/>
                      </a:lnTo>
                      <a:lnTo>
                        <a:pt x="172" y="14"/>
                      </a:lnTo>
                      <a:lnTo>
                        <a:pt x="182" y="20"/>
                      </a:lnTo>
                      <a:lnTo>
                        <a:pt x="191" y="27"/>
                      </a:lnTo>
                      <a:lnTo>
                        <a:pt x="199" y="34"/>
                      </a:lnTo>
                      <a:lnTo>
                        <a:pt x="207" y="42"/>
                      </a:lnTo>
                      <a:lnTo>
                        <a:pt x="215" y="50"/>
                      </a:lnTo>
                      <a:lnTo>
                        <a:pt x="219" y="59"/>
                      </a:lnTo>
                      <a:lnTo>
                        <a:pt x="226" y="70"/>
                      </a:lnTo>
                      <a:lnTo>
                        <a:pt x="229" y="80"/>
                      </a:lnTo>
                      <a:lnTo>
                        <a:pt x="232" y="91"/>
                      </a:lnTo>
                      <a:lnTo>
                        <a:pt x="234" y="102"/>
                      </a:lnTo>
                      <a:lnTo>
                        <a:pt x="234" y="114"/>
                      </a:lnTo>
                      <a:close/>
                    </a:path>
                  </a:pathLst>
                </a:custGeom>
                <a:solidFill>
                  <a:srgbClr val="2E36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9" name="Freeform 176"/>
                <p:cNvSpPr>
                  <a:spLocks/>
                </p:cNvSpPr>
                <p:nvPr/>
              </p:nvSpPr>
              <p:spPr bwMode="auto">
                <a:xfrm>
                  <a:off x="388" y="1546"/>
                  <a:ext cx="234" cy="226"/>
                </a:xfrm>
                <a:custGeom>
                  <a:avLst/>
                  <a:gdLst>
                    <a:gd name="T0" fmla="*/ 234 w 234"/>
                    <a:gd name="T1" fmla="*/ 113 h 226"/>
                    <a:gd name="T2" fmla="*/ 232 w 234"/>
                    <a:gd name="T3" fmla="*/ 137 h 226"/>
                    <a:gd name="T4" fmla="*/ 225 w 234"/>
                    <a:gd name="T5" fmla="*/ 157 h 226"/>
                    <a:gd name="T6" fmla="*/ 215 w 234"/>
                    <a:gd name="T7" fmla="*/ 176 h 226"/>
                    <a:gd name="T8" fmla="*/ 199 w 234"/>
                    <a:gd name="T9" fmla="*/ 193 h 226"/>
                    <a:gd name="T10" fmla="*/ 182 w 234"/>
                    <a:gd name="T11" fmla="*/ 208 h 226"/>
                    <a:gd name="T12" fmla="*/ 163 w 234"/>
                    <a:gd name="T13" fmla="*/ 218 h 226"/>
                    <a:gd name="T14" fmla="*/ 141 w 234"/>
                    <a:gd name="T15" fmla="*/ 225 h 226"/>
                    <a:gd name="T16" fmla="*/ 118 w 234"/>
                    <a:gd name="T17" fmla="*/ 226 h 226"/>
                    <a:gd name="T18" fmla="*/ 105 w 234"/>
                    <a:gd name="T19" fmla="*/ 226 h 226"/>
                    <a:gd name="T20" fmla="*/ 82 w 234"/>
                    <a:gd name="T21" fmla="*/ 222 h 226"/>
                    <a:gd name="T22" fmla="*/ 61 w 234"/>
                    <a:gd name="T23" fmla="*/ 214 h 226"/>
                    <a:gd name="T24" fmla="*/ 43 w 234"/>
                    <a:gd name="T25" fmla="*/ 201 h 226"/>
                    <a:gd name="T26" fmla="*/ 27 w 234"/>
                    <a:gd name="T27" fmla="*/ 186 h 226"/>
                    <a:gd name="T28" fmla="*/ 14 w 234"/>
                    <a:gd name="T29" fmla="*/ 168 h 226"/>
                    <a:gd name="T30" fmla="*/ 5 w 234"/>
                    <a:gd name="T31" fmla="*/ 148 h 226"/>
                    <a:gd name="T32" fmla="*/ 0 w 234"/>
                    <a:gd name="T33" fmla="*/ 124 h 226"/>
                    <a:gd name="T34" fmla="*/ 0 w 234"/>
                    <a:gd name="T35" fmla="*/ 113 h 226"/>
                    <a:gd name="T36" fmla="*/ 2 w 234"/>
                    <a:gd name="T37" fmla="*/ 90 h 226"/>
                    <a:gd name="T38" fmla="*/ 10 w 234"/>
                    <a:gd name="T39" fmla="*/ 69 h 226"/>
                    <a:gd name="T40" fmla="*/ 19 w 234"/>
                    <a:gd name="T41" fmla="*/ 51 h 226"/>
                    <a:gd name="T42" fmla="*/ 35 w 234"/>
                    <a:gd name="T43" fmla="*/ 33 h 226"/>
                    <a:gd name="T44" fmla="*/ 52 w 234"/>
                    <a:gd name="T45" fmla="*/ 19 h 226"/>
                    <a:gd name="T46" fmla="*/ 71 w 234"/>
                    <a:gd name="T47" fmla="*/ 8 h 226"/>
                    <a:gd name="T48" fmla="*/ 93 w 234"/>
                    <a:gd name="T49" fmla="*/ 2 h 226"/>
                    <a:gd name="T50" fmla="*/ 118 w 234"/>
                    <a:gd name="T51" fmla="*/ 0 h 226"/>
                    <a:gd name="T52" fmla="*/ 129 w 234"/>
                    <a:gd name="T53" fmla="*/ 0 h 226"/>
                    <a:gd name="T54" fmla="*/ 152 w 234"/>
                    <a:gd name="T55" fmla="*/ 5 h 226"/>
                    <a:gd name="T56" fmla="*/ 173 w 234"/>
                    <a:gd name="T57" fmla="*/ 13 h 226"/>
                    <a:gd name="T58" fmla="*/ 192 w 234"/>
                    <a:gd name="T59" fmla="*/ 26 h 226"/>
                    <a:gd name="T60" fmla="*/ 207 w 234"/>
                    <a:gd name="T61" fmla="*/ 41 h 226"/>
                    <a:gd name="T62" fmla="*/ 220 w 234"/>
                    <a:gd name="T63" fmla="*/ 60 h 226"/>
                    <a:gd name="T64" fmla="*/ 229 w 234"/>
                    <a:gd name="T65" fmla="*/ 80 h 226"/>
                    <a:gd name="T66" fmla="*/ 234 w 234"/>
                    <a:gd name="T67" fmla="*/ 102 h 226"/>
                    <a:gd name="T68" fmla="*/ 234 w 234"/>
                    <a:gd name="T69" fmla="*/ 113 h 22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4"/>
                    <a:gd name="T106" fmla="*/ 0 h 226"/>
                    <a:gd name="T107" fmla="*/ 234 w 234"/>
                    <a:gd name="T108" fmla="*/ 226 h 22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4" h="226">
                      <a:moveTo>
                        <a:pt x="234" y="113"/>
                      </a:moveTo>
                      <a:lnTo>
                        <a:pt x="234" y="113"/>
                      </a:lnTo>
                      <a:lnTo>
                        <a:pt x="234" y="124"/>
                      </a:lnTo>
                      <a:lnTo>
                        <a:pt x="232" y="137"/>
                      </a:lnTo>
                      <a:lnTo>
                        <a:pt x="229" y="148"/>
                      </a:lnTo>
                      <a:lnTo>
                        <a:pt x="225" y="157"/>
                      </a:lnTo>
                      <a:lnTo>
                        <a:pt x="220" y="168"/>
                      </a:lnTo>
                      <a:lnTo>
                        <a:pt x="215" y="176"/>
                      </a:lnTo>
                      <a:lnTo>
                        <a:pt x="207" y="186"/>
                      </a:lnTo>
                      <a:lnTo>
                        <a:pt x="199" y="193"/>
                      </a:lnTo>
                      <a:lnTo>
                        <a:pt x="192" y="201"/>
                      </a:lnTo>
                      <a:lnTo>
                        <a:pt x="182" y="208"/>
                      </a:lnTo>
                      <a:lnTo>
                        <a:pt x="173" y="214"/>
                      </a:lnTo>
                      <a:lnTo>
                        <a:pt x="163" y="218"/>
                      </a:lnTo>
                      <a:lnTo>
                        <a:pt x="152" y="222"/>
                      </a:lnTo>
                      <a:lnTo>
                        <a:pt x="141" y="225"/>
                      </a:lnTo>
                      <a:lnTo>
                        <a:pt x="129" y="226"/>
                      </a:lnTo>
                      <a:lnTo>
                        <a:pt x="118" y="226"/>
                      </a:lnTo>
                      <a:lnTo>
                        <a:pt x="105" y="226"/>
                      </a:lnTo>
                      <a:lnTo>
                        <a:pt x="93" y="225"/>
                      </a:lnTo>
                      <a:lnTo>
                        <a:pt x="82" y="222"/>
                      </a:lnTo>
                      <a:lnTo>
                        <a:pt x="71" y="218"/>
                      </a:lnTo>
                      <a:lnTo>
                        <a:pt x="61" y="214"/>
                      </a:lnTo>
                      <a:lnTo>
                        <a:pt x="52" y="208"/>
                      </a:lnTo>
                      <a:lnTo>
                        <a:pt x="43" y="201"/>
                      </a:lnTo>
                      <a:lnTo>
                        <a:pt x="35" y="193"/>
                      </a:lnTo>
                      <a:lnTo>
                        <a:pt x="27" y="186"/>
                      </a:lnTo>
                      <a:lnTo>
                        <a:pt x="19" y="176"/>
                      </a:lnTo>
                      <a:lnTo>
                        <a:pt x="14" y="168"/>
                      </a:lnTo>
                      <a:lnTo>
                        <a:pt x="10" y="157"/>
                      </a:lnTo>
                      <a:lnTo>
                        <a:pt x="5" y="148"/>
                      </a:lnTo>
                      <a:lnTo>
                        <a:pt x="2" y="137"/>
                      </a:lnTo>
                      <a:lnTo>
                        <a:pt x="0" y="124"/>
                      </a:lnTo>
                      <a:lnTo>
                        <a:pt x="0" y="113"/>
                      </a:lnTo>
                      <a:lnTo>
                        <a:pt x="0" y="102"/>
                      </a:lnTo>
                      <a:lnTo>
                        <a:pt x="2" y="90"/>
                      </a:lnTo>
                      <a:lnTo>
                        <a:pt x="5" y="80"/>
                      </a:lnTo>
                      <a:lnTo>
                        <a:pt x="10" y="69"/>
                      </a:lnTo>
                      <a:lnTo>
                        <a:pt x="14" y="60"/>
                      </a:lnTo>
                      <a:lnTo>
                        <a:pt x="19" y="51"/>
                      </a:lnTo>
                      <a:lnTo>
                        <a:pt x="27" y="41"/>
                      </a:lnTo>
                      <a:lnTo>
                        <a:pt x="35" y="33"/>
                      </a:lnTo>
                      <a:lnTo>
                        <a:pt x="43" y="26"/>
                      </a:lnTo>
                      <a:lnTo>
                        <a:pt x="52" y="19"/>
                      </a:lnTo>
                      <a:lnTo>
                        <a:pt x="61" y="13"/>
                      </a:lnTo>
                      <a:lnTo>
                        <a:pt x="71" y="8"/>
                      </a:lnTo>
                      <a:lnTo>
                        <a:pt x="82" y="5"/>
                      </a:lnTo>
                      <a:lnTo>
                        <a:pt x="93" y="2"/>
                      </a:lnTo>
                      <a:lnTo>
                        <a:pt x="105" y="0"/>
                      </a:lnTo>
                      <a:lnTo>
                        <a:pt x="118" y="0"/>
                      </a:lnTo>
                      <a:lnTo>
                        <a:pt x="129" y="0"/>
                      </a:lnTo>
                      <a:lnTo>
                        <a:pt x="141" y="2"/>
                      </a:lnTo>
                      <a:lnTo>
                        <a:pt x="152" y="5"/>
                      </a:lnTo>
                      <a:lnTo>
                        <a:pt x="163" y="8"/>
                      </a:lnTo>
                      <a:lnTo>
                        <a:pt x="173" y="13"/>
                      </a:lnTo>
                      <a:lnTo>
                        <a:pt x="182" y="19"/>
                      </a:lnTo>
                      <a:lnTo>
                        <a:pt x="192" y="26"/>
                      </a:lnTo>
                      <a:lnTo>
                        <a:pt x="199" y="33"/>
                      </a:lnTo>
                      <a:lnTo>
                        <a:pt x="207" y="41"/>
                      </a:lnTo>
                      <a:lnTo>
                        <a:pt x="215" y="51"/>
                      </a:lnTo>
                      <a:lnTo>
                        <a:pt x="220" y="60"/>
                      </a:lnTo>
                      <a:lnTo>
                        <a:pt x="225" y="69"/>
                      </a:lnTo>
                      <a:lnTo>
                        <a:pt x="229" y="80"/>
                      </a:lnTo>
                      <a:lnTo>
                        <a:pt x="232" y="90"/>
                      </a:lnTo>
                      <a:lnTo>
                        <a:pt x="234" y="102"/>
                      </a:lnTo>
                      <a:lnTo>
                        <a:pt x="234" y="113"/>
                      </a:lnTo>
                      <a:close/>
                    </a:path>
                  </a:pathLst>
                </a:custGeom>
                <a:solidFill>
                  <a:srgbClr val="2E36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0" name="Freeform 177"/>
                <p:cNvSpPr>
                  <a:spLocks/>
                </p:cNvSpPr>
                <p:nvPr/>
              </p:nvSpPr>
              <p:spPr bwMode="auto">
                <a:xfrm>
                  <a:off x="288" y="1316"/>
                  <a:ext cx="872" cy="406"/>
                </a:xfrm>
                <a:custGeom>
                  <a:avLst/>
                  <a:gdLst>
                    <a:gd name="T0" fmla="*/ 0 w 872"/>
                    <a:gd name="T1" fmla="*/ 348 h 406"/>
                    <a:gd name="T2" fmla="*/ 9 w 872"/>
                    <a:gd name="T3" fmla="*/ 298 h 406"/>
                    <a:gd name="T4" fmla="*/ 36 w 872"/>
                    <a:gd name="T5" fmla="*/ 245 h 406"/>
                    <a:gd name="T6" fmla="*/ 96 w 872"/>
                    <a:gd name="T7" fmla="*/ 191 h 406"/>
                    <a:gd name="T8" fmla="*/ 139 w 872"/>
                    <a:gd name="T9" fmla="*/ 169 h 406"/>
                    <a:gd name="T10" fmla="*/ 196 w 872"/>
                    <a:gd name="T11" fmla="*/ 150 h 406"/>
                    <a:gd name="T12" fmla="*/ 241 w 872"/>
                    <a:gd name="T13" fmla="*/ 143 h 406"/>
                    <a:gd name="T14" fmla="*/ 257 w 872"/>
                    <a:gd name="T15" fmla="*/ 103 h 406"/>
                    <a:gd name="T16" fmla="*/ 281 w 872"/>
                    <a:gd name="T17" fmla="*/ 69 h 406"/>
                    <a:gd name="T18" fmla="*/ 320 w 872"/>
                    <a:gd name="T19" fmla="*/ 33 h 406"/>
                    <a:gd name="T20" fmla="*/ 378 w 872"/>
                    <a:gd name="T21" fmla="*/ 8 h 406"/>
                    <a:gd name="T22" fmla="*/ 428 w 872"/>
                    <a:gd name="T23" fmla="*/ 1 h 406"/>
                    <a:gd name="T24" fmla="*/ 519 w 872"/>
                    <a:gd name="T25" fmla="*/ 3 h 406"/>
                    <a:gd name="T26" fmla="*/ 621 w 872"/>
                    <a:gd name="T27" fmla="*/ 31 h 406"/>
                    <a:gd name="T28" fmla="*/ 671 w 872"/>
                    <a:gd name="T29" fmla="*/ 56 h 406"/>
                    <a:gd name="T30" fmla="*/ 720 w 872"/>
                    <a:gd name="T31" fmla="*/ 92 h 406"/>
                    <a:gd name="T32" fmla="*/ 766 w 872"/>
                    <a:gd name="T33" fmla="*/ 139 h 406"/>
                    <a:gd name="T34" fmla="*/ 806 w 872"/>
                    <a:gd name="T35" fmla="*/ 199 h 406"/>
                    <a:gd name="T36" fmla="*/ 842 w 872"/>
                    <a:gd name="T37" fmla="*/ 271 h 406"/>
                    <a:gd name="T38" fmla="*/ 871 w 872"/>
                    <a:gd name="T39" fmla="*/ 358 h 406"/>
                    <a:gd name="T40" fmla="*/ 872 w 872"/>
                    <a:gd name="T41" fmla="*/ 379 h 406"/>
                    <a:gd name="T42" fmla="*/ 864 w 872"/>
                    <a:gd name="T43" fmla="*/ 401 h 406"/>
                    <a:gd name="T44" fmla="*/ 857 w 872"/>
                    <a:gd name="T45" fmla="*/ 405 h 406"/>
                    <a:gd name="T46" fmla="*/ 844 w 872"/>
                    <a:gd name="T47" fmla="*/ 401 h 406"/>
                    <a:gd name="T48" fmla="*/ 827 w 872"/>
                    <a:gd name="T49" fmla="*/ 372 h 406"/>
                    <a:gd name="T50" fmla="*/ 800 w 872"/>
                    <a:gd name="T51" fmla="*/ 337 h 406"/>
                    <a:gd name="T52" fmla="*/ 772 w 872"/>
                    <a:gd name="T53" fmla="*/ 323 h 406"/>
                    <a:gd name="T54" fmla="*/ 725 w 872"/>
                    <a:gd name="T55" fmla="*/ 323 h 406"/>
                    <a:gd name="T56" fmla="*/ 692 w 872"/>
                    <a:gd name="T57" fmla="*/ 343 h 406"/>
                    <a:gd name="T58" fmla="*/ 678 w 872"/>
                    <a:gd name="T59" fmla="*/ 361 h 406"/>
                    <a:gd name="T60" fmla="*/ 653 w 872"/>
                    <a:gd name="T61" fmla="*/ 378 h 406"/>
                    <a:gd name="T62" fmla="*/ 604 w 872"/>
                    <a:gd name="T63" fmla="*/ 386 h 406"/>
                    <a:gd name="T64" fmla="*/ 544 w 872"/>
                    <a:gd name="T65" fmla="*/ 389 h 406"/>
                    <a:gd name="T66" fmla="*/ 331 w 872"/>
                    <a:gd name="T67" fmla="*/ 392 h 406"/>
                    <a:gd name="T68" fmla="*/ 315 w 872"/>
                    <a:gd name="T69" fmla="*/ 387 h 406"/>
                    <a:gd name="T70" fmla="*/ 296 w 872"/>
                    <a:gd name="T71" fmla="*/ 365 h 406"/>
                    <a:gd name="T72" fmla="*/ 281 w 872"/>
                    <a:gd name="T73" fmla="*/ 342 h 406"/>
                    <a:gd name="T74" fmla="*/ 249 w 872"/>
                    <a:gd name="T75" fmla="*/ 317 h 406"/>
                    <a:gd name="T76" fmla="*/ 215 w 872"/>
                    <a:gd name="T77" fmla="*/ 312 h 406"/>
                    <a:gd name="T78" fmla="*/ 194 w 872"/>
                    <a:gd name="T79" fmla="*/ 318 h 406"/>
                    <a:gd name="T80" fmla="*/ 160 w 872"/>
                    <a:gd name="T81" fmla="*/ 345 h 406"/>
                    <a:gd name="T82" fmla="*/ 133 w 872"/>
                    <a:gd name="T83" fmla="*/ 368 h 406"/>
                    <a:gd name="T84" fmla="*/ 83 w 872"/>
                    <a:gd name="T85" fmla="*/ 379 h 406"/>
                    <a:gd name="T86" fmla="*/ 31 w 872"/>
                    <a:gd name="T87" fmla="*/ 372 h 406"/>
                    <a:gd name="T88" fmla="*/ 1 w 872"/>
                    <a:gd name="T89" fmla="*/ 356 h 40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872"/>
                    <a:gd name="T136" fmla="*/ 0 h 406"/>
                    <a:gd name="T137" fmla="*/ 872 w 872"/>
                    <a:gd name="T138" fmla="*/ 406 h 40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872" h="406">
                      <a:moveTo>
                        <a:pt x="1" y="356"/>
                      </a:moveTo>
                      <a:lnTo>
                        <a:pt x="1" y="356"/>
                      </a:lnTo>
                      <a:lnTo>
                        <a:pt x="0" y="348"/>
                      </a:lnTo>
                      <a:lnTo>
                        <a:pt x="1" y="328"/>
                      </a:lnTo>
                      <a:lnTo>
                        <a:pt x="5" y="314"/>
                      </a:lnTo>
                      <a:lnTo>
                        <a:pt x="9" y="298"/>
                      </a:lnTo>
                      <a:lnTo>
                        <a:pt x="15" y="281"/>
                      </a:lnTo>
                      <a:lnTo>
                        <a:pt x="25" y="263"/>
                      </a:lnTo>
                      <a:lnTo>
                        <a:pt x="36" y="245"/>
                      </a:lnTo>
                      <a:lnTo>
                        <a:pt x="52" y="226"/>
                      </a:lnTo>
                      <a:lnTo>
                        <a:pt x="72" y="209"/>
                      </a:lnTo>
                      <a:lnTo>
                        <a:pt x="96" y="191"/>
                      </a:lnTo>
                      <a:lnTo>
                        <a:pt x="108" y="183"/>
                      </a:lnTo>
                      <a:lnTo>
                        <a:pt x="124" y="176"/>
                      </a:lnTo>
                      <a:lnTo>
                        <a:pt x="139" y="169"/>
                      </a:lnTo>
                      <a:lnTo>
                        <a:pt x="157" y="161"/>
                      </a:lnTo>
                      <a:lnTo>
                        <a:pt x="176" y="157"/>
                      </a:lnTo>
                      <a:lnTo>
                        <a:pt x="196" y="150"/>
                      </a:lnTo>
                      <a:lnTo>
                        <a:pt x="218" y="146"/>
                      </a:lnTo>
                      <a:lnTo>
                        <a:pt x="241" y="143"/>
                      </a:lnTo>
                      <a:lnTo>
                        <a:pt x="243" y="138"/>
                      </a:lnTo>
                      <a:lnTo>
                        <a:pt x="248" y="124"/>
                      </a:lnTo>
                      <a:lnTo>
                        <a:pt x="257" y="103"/>
                      </a:lnTo>
                      <a:lnTo>
                        <a:pt x="263" y="92"/>
                      </a:lnTo>
                      <a:lnTo>
                        <a:pt x="271" y="80"/>
                      </a:lnTo>
                      <a:lnTo>
                        <a:pt x="281" y="69"/>
                      </a:lnTo>
                      <a:lnTo>
                        <a:pt x="292" y="56"/>
                      </a:lnTo>
                      <a:lnTo>
                        <a:pt x="306" y="44"/>
                      </a:lnTo>
                      <a:lnTo>
                        <a:pt x="320" y="33"/>
                      </a:lnTo>
                      <a:lnTo>
                        <a:pt x="337" y="23"/>
                      </a:lnTo>
                      <a:lnTo>
                        <a:pt x="356" y="16"/>
                      </a:lnTo>
                      <a:lnTo>
                        <a:pt x="378" y="8"/>
                      </a:lnTo>
                      <a:lnTo>
                        <a:pt x="401" y="3"/>
                      </a:lnTo>
                      <a:lnTo>
                        <a:pt x="428" y="1"/>
                      </a:lnTo>
                      <a:lnTo>
                        <a:pt x="456" y="0"/>
                      </a:lnTo>
                      <a:lnTo>
                        <a:pt x="488" y="0"/>
                      </a:lnTo>
                      <a:lnTo>
                        <a:pt x="519" y="3"/>
                      </a:lnTo>
                      <a:lnTo>
                        <a:pt x="552" y="9"/>
                      </a:lnTo>
                      <a:lnTo>
                        <a:pt x="587" y="19"/>
                      </a:lnTo>
                      <a:lnTo>
                        <a:pt x="621" y="31"/>
                      </a:lnTo>
                      <a:lnTo>
                        <a:pt x="637" y="39"/>
                      </a:lnTo>
                      <a:lnTo>
                        <a:pt x="654" y="47"/>
                      </a:lnTo>
                      <a:lnTo>
                        <a:pt x="671" y="56"/>
                      </a:lnTo>
                      <a:lnTo>
                        <a:pt x="687" y="67"/>
                      </a:lnTo>
                      <a:lnTo>
                        <a:pt x="704" y="80"/>
                      </a:lnTo>
                      <a:lnTo>
                        <a:pt x="720" y="92"/>
                      </a:lnTo>
                      <a:lnTo>
                        <a:pt x="736" y="107"/>
                      </a:lnTo>
                      <a:lnTo>
                        <a:pt x="751" y="122"/>
                      </a:lnTo>
                      <a:lnTo>
                        <a:pt x="766" y="139"/>
                      </a:lnTo>
                      <a:lnTo>
                        <a:pt x="780" y="158"/>
                      </a:lnTo>
                      <a:lnTo>
                        <a:pt x="794" y="177"/>
                      </a:lnTo>
                      <a:lnTo>
                        <a:pt x="806" y="199"/>
                      </a:lnTo>
                      <a:lnTo>
                        <a:pt x="819" y="221"/>
                      </a:lnTo>
                      <a:lnTo>
                        <a:pt x="831" y="245"/>
                      </a:lnTo>
                      <a:lnTo>
                        <a:pt x="842" y="271"/>
                      </a:lnTo>
                      <a:lnTo>
                        <a:pt x="852" y="298"/>
                      </a:lnTo>
                      <a:lnTo>
                        <a:pt x="861" y="328"/>
                      </a:lnTo>
                      <a:lnTo>
                        <a:pt x="871" y="358"/>
                      </a:lnTo>
                      <a:lnTo>
                        <a:pt x="871" y="365"/>
                      </a:lnTo>
                      <a:lnTo>
                        <a:pt x="872" y="379"/>
                      </a:lnTo>
                      <a:lnTo>
                        <a:pt x="871" y="387"/>
                      </a:lnTo>
                      <a:lnTo>
                        <a:pt x="867" y="395"/>
                      </a:lnTo>
                      <a:lnTo>
                        <a:pt x="864" y="401"/>
                      </a:lnTo>
                      <a:lnTo>
                        <a:pt x="861" y="403"/>
                      </a:lnTo>
                      <a:lnTo>
                        <a:pt x="857" y="405"/>
                      </a:lnTo>
                      <a:lnTo>
                        <a:pt x="853" y="406"/>
                      </a:lnTo>
                      <a:lnTo>
                        <a:pt x="850" y="405"/>
                      </a:lnTo>
                      <a:lnTo>
                        <a:pt x="844" y="401"/>
                      </a:lnTo>
                      <a:lnTo>
                        <a:pt x="838" y="394"/>
                      </a:lnTo>
                      <a:lnTo>
                        <a:pt x="833" y="383"/>
                      </a:lnTo>
                      <a:lnTo>
                        <a:pt x="827" y="372"/>
                      </a:lnTo>
                      <a:lnTo>
                        <a:pt x="819" y="359"/>
                      </a:lnTo>
                      <a:lnTo>
                        <a:pt x="811" y="348"/>
                      </a:lnTo>
                      <a:lnTo>
                        <a:pt x="800" y="337"/>
                      </a:lnTo>
                      <a:lnTo>
                        <a:pt x="786" y="329"/>
                      </a:lnTo>
                      <a:lnTo>
                        <a:pt x="772" y="323"/>
                      </a:lnTo>
                      <a:lnTo>
                        <a:pt x="756" y="320"/>
                      </a:lnTo>
                      <a:lnTo>
                        <a:pt x="740" y="320"/>
                      </a:lnTo>
                      <a:lnTo>
                        <a:pt x="725" y="323"/>
                      </a:lnTo>
                      <a:lnTo>
                        <a:pt x="711" y="329"/>
                      </a:lnTo>
                      <a:lnTo>
                        <a:pt x="698" y="337"/>
                      </a:lnTo>
                      <a:lnTo>
                        <a:pt x="692" y="343"/>
                      </a:lnTo>
                      <a:lnTo>
                        <a:pt x="687" y="350"/>
                      </a:lnTo>
                      <a:lnTo>
                        <a:pt x="678" y="361"/>
                      </a:lnTo>
                      <a:lnTo>
                        <a:pt x="670" y="370"/>
                      </a:lnTo>
                      <a:lnTo>
                        <a:pt x="660" y="375"/>
                      </a:lnTo>
                      <a:lnTo>
                        <a:pt x="653" y="378"/>
                      </a:lnTo>
                      <a:lnTo>
                        <a:pt x="643" y="381"/>
                      </a:lnTo>
                      <a:lnTo>
                        <a:pt x="632" y="383"/>
                      </a:lnTo>
                      <a:lnTo>
                        <a:pt x="604" y="386"/>
                      </a:lnTo>
                      <a:lnTo>
                        <a:pt x="580" y="387"/>
                      </a:lnTo>
                      <a:lnTo>
                        <a:pt x="544" y="389"/>
                      </a:lnTo>
                      <a:lnTo>
                        <a:pt x="452" y="390"/>
                      </a:lnTo>
                      <a:lnTo>
                        <a:pt x="331" y="392"/>
                      </a:lnTo>
                      <a:lnTo>
                        <a:pt x="328" y="392"/>
                      </a:lnTo>
                      <a:lnTo>
                        <a:pt x="320" y="390"/>
                      </a:lnTo>
                      <a:lnTo>
                        <a:pt x="315" y="387"/>
                      </a:lnTo>
                      <a:lnTo>
                        <a:pt x="309" y="383"/>
                      </a:lnTo>
                      <a:lnTo>
                        <a:pt x="303" y="375"/>
                      </a:lnTo>
                      <a:lnTo>
                        <a:pt x="296" y="365"/>
                      </a:lnTo>
                      <a:lnTo>
                        <a:pt x="290" y="353"/>
                      </a:lnTo>
                      <a:lnTo>
                        <a:pt x="281" y="342"/>
                      </a:lnTo>
                      <a:lnTo>
                        <a:pt x="271" y="332"/>
                      </a:lnTo>
                      <a:lnTo>
                        <a:pt x="260" y="323"/>
                      </a:lnTo>
                      <a:lnTo>
                        <a:pt x="249" y="317"/>
                      </a:lnTo>
                      <a:lnTo>
                        <a:pt x="237" y="312"/>
                      </a:lnTo>
                      <a:lnTo>
                        <a:pt x="226" y="310"/>
                      </a:lnTo>
                      <a:lnTo>
                        <a:pt x="215" y="312"/>
                      </a:lnTo>
                      <a:lnTo>
                        <a:pt x="204" y="314"/>
                      </a:lnTo>
                      <a:lnTo>
                        <a:pt x="194" y="318"/>
                      </a:lnTo>
                      <a:lnTo>
                        <a:pt x="185" y="325"/>
                      </a:lnTo>
                      <a:lnTo>
                        <a:pt x="176" y="331"/>
                      </a:lnTo>
                      <a:lnTo>
                        <a:pt x="160" y="345"/>
                      </a:lnTo>
                      <a:lnTo>
                        <a:pt x="144" y="361"/>
                      </a:lnTo>
                      <a:lnTo>
                        <a:pt x="133" y="368"/>
                      </a:lnTo>
                      <a:lnTo>
                        <a:pt x="119" y="375"/>
                      </a:lnTo>
                      <a:lnTo>
                        <a:pt x="103" y="378"/>
                      </a:lnTo>
                      <a:lnTo>
                        <a:pt x="83" y="379"/>
                      </a:lnTo>
                      <a:lnTo>
                        <a:pt x="63" y="379"/>
                      </a:lnTo>
                      <a:lnTo>
                        <a:pt x="42" y="375"/>
                      </a:lnTo>
                      <a:lnTo>
                        <a:pt x="31" y="372"/>
                      </a:lnTo>
                      <a:lnTo>
                        <a:pt x="20" y="367"/>
                      </a:lnTo>
                      <a:lnTo>
                        <a:pt x="11" y="362"/>
                      </a:lnTo>
                      <a:lnTo>
                        <a:pt x="1" y="356"/>
                      </a:lnTo>
                      <a:close/>
                    </a:path>
                  </a:pathLst>
                </a:custGeom>
                <a:solidFill>
                  <a:srgbClr val="E533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1" name="Freeform 178"/>
                <p:cNvSpPr>
                  <a:spLocks/>
                </p:cNvSpPr>
                <p:nvPr/>
              </p:nvSpPr>
              <p:spPr bwMode="auto">
                <a:xfrm>
                  <a:off x="230" y="1633"/>
                  <a:ext cx="130" cy="59"/>
                </a:xfrm>
                <a:custGeom>
                  <a:avLst/>
                  <a:gdLst>
                    <a:gd name="T0" fmla="*/ 122 w 130"/>
                    <a:gd name="T1" fmla="*/ 58 h 59"/>
                    <a:gd name="T2" fmla="*/ 122 w 130"/>
                    <a:gd name="T3" fmla="*/ 58 h 59"/>
                    <a:gd name="T4" fmla="*/ 111 w 130"/>
                    <a:gd name="T5" fmla="*/ 59 h 59"/>
                    <a:gd name="T6" fmla="*/ 83 w 130"/>
                    <a:gd name="T7" fmla="*/ 59 h 59"/>
                    <a:gd name="T8" fmla="*/ 50 w 130"/>
                    <a:gd name="T9" fmla="*/ 56 h 59"/>
                    <a:gd name="T10" fmla="*/ 34 w 130"/>
                    <a:gd name="T11" fmla="*/ 53 h 59"/>
                    <a:gd name="T12" fmla="*/ 22 w 130"/>
                    <a:gd name="T13" fmla="*/ 50 h 59"/>
                    <a:gd name="T14" fmla="*/ 22 w 130"/>
                    <a:gd name="T15" fmla="*/ 50 h 59"/>
                    <a:gd name="T16" fmla="*/ 12 w 130"/>
                    <a:gd name="T17" fmla="*/ 44 h 59"/>
                    <a:gd name="T18" fmla="*/ 4 w 130"/>
                    <a:gd name="T19" fmla="*/ 36 h 59"/>
                    <a:gd name="T20" fmla="*/ 1 w 130"/>
                    <a:gd name="T21" fmla="*/ 26 h 59"/>
                    <a:gd name="T22" fmla="*/ 0 w 130"/>
                    <a:gd name="T23" fmla="*/ 19 h 59"/>
                    <a:gd name="T24" fmla="*/ 3 w 130"/>
                    <a:gd name="T25" fmla="*/ 11 h 59"/>
                    <a:gd name="T26" fmla="*/ 6 w 130"/>
                    <a:gd name="T27" fmla="*/ 4 h 59"/>
                    <a:gd name="T28" fmla="*/ 9 w 130"/>
                    <a:gd name="T29" fmla="*/ 1 h 59"/>
                    <a:gd name="T30" fmla="*/ 14 w 130"/>
                    <a:gd name="T31" fmla="*/ 0 h 59"/>
                    <a:gd name="T32" fmla="*/ 19 w 130"/>
                    <a:gd name="T33" fmla="*/ 0 h 59"/>
                    <a:gd name="T34" fmla="*/ 23 w 130"/>
                    <a:gd name="T35" fmla="*/ 0 h 59"/>
                    <a:gd name="T36" fmla="*/ 23 w 130"/>
                    <a:gd name="T37" fmla="*/ 0 h 59"/>
                    <a:gd name="T38" fmla="*/ 67 w 130"/>
                    <a:gd name="T39" fmla="*/ 8 h 59"/>
                    <a:gd name="T40" fmla="*/ 88 w 130"/>
                    <a:gd name="T41" fmla="*/ 11 h 59"/>
                    <a:gd name="T42" fmla="*/ 102 w 130"/>
                    <a:gd name="T43" fmla="*/ 12 h 59"/>
                    <a:gd name="T44" fmla="*/ 102 w 130"/>
                    <a:gd name="T45" fmla="*/ 12 h 59"/>
                    <a:gd name="T46" fmla="*/ 106 w 130"/>
                    <a:gd name="T47" fmla="*/ 12 h 59"/>
                    <a:gd name="T48" fmla="*/ 114 w 130"/>
                    <a:gd name="T49" fmla="*/ 15 h 59"/>
                    <a:gd name="T50" fmla="*/ 121 w 130"/>
                    <a:gd name="T51" fmla="*/ 20 h 59"/>
                    <a:gd name="T52" fmla="*/ 125 w 130"/>
                    <a:gd name="T53" fmla="*/ 26 h 59"/>
                    <a:gd name="T54" fmla="*/ 130 w 130"/>
                    <a:gd name="T55" fmla="*/ 34 h 59"/>
                    <a:gd name="T56" fmla="*/ 130 w 130"/>
                    <a:gd name="T57" fmla="*/ 42 h 59"/>
                    <a:gd name="T58" fmla="*/ 128 w 130"/>
                    <a:gd name="T59" fmla="*/ 50 h 59"/>
                    <a:gd name="T60" fmla="*/ 122 w 130"/>
                    <a:gd name="T61" fmla="*/ 58 h 59"/>
                    <a:gd name="T62" fmla="*/ 122 w 130"/>
                    <a:gd name="T63" fmla="*/ 58 h 5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30"/>
                    <a:gd name="T97" fmla="*/ 0 h 59"/>
                    <a:gd name="T98" fmla="*/ 130 w 130"/>
                    <a:gd name="T99" fmla="*/ 59 h 5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30" h="59">
                      <a:moveTo>
                        <a:pt x="122" y="58"/>
                      </a:moveTo>
                      <a:lnTo>
                        <a:pt x="122" y="58"/>
                      </a:lnTo>
                      <a:lnTo>
                        <a:pt x="111" y="59"/>
                      </a:lnTo>
                      <a:lnTo>
                        <a:pt x="83" y="59"/>
                      </a:lnTo>
                      <a:lnTo>
                        <a:pt x="50" y="56"/>
                      </a:lnTo>
                      <a:lnTo>
                        <a:pt x="34" y="53"/>
                      </a:lnTo>
                      <a:lnTo>
                        <a:pt x="22" y="50"/>
                      </a:lnTo>
                      <a:lnTo>
                        <a:pt x="12" y="44"/>
                      </a:lnTo>
                      <a:lnTo>
                        <a:pt x="4" y="36"/>
                      </a:lnTo>
                      <a:lnTo>
                        <a:pt x="1" y="26"/>
                      </a:lnTo>
                      <a:lnTo>
                        <a:pt x="0" y="19"/>
                      </a:lnTo>
                      <a:lnTo>
                        <a:pt x="3" y="11"/>
                      </a:lnTo>
                      <a:lnTo>
                        <a:pt x="6" y="4"/>
                      </a:lnTo>
                      <a:lnTo>
                        <a:pt x="9" y="1"/>
                      </a:lnTo>
                      <a:lnTo>
                        <a:pt x="14" y="0"/>
                      </a:lnTo>
                      <a:lnTo>
                        <a:pt x="19" y="0"/>
                      </a:lnTo>
                      <a:lnTo>
                        <a:pt x="23" y="0"/>
                      </a:lnTo>
                      <a:lnTo>
                        <a:pt x="67" y="8"/>
                      </a:lnTo>
                      <a:lnTo>
                        <a:pt x="88" y="11"/>
                      </a:lnTo>
                      <a:lnTo>
                        <a:pt x="102" y="12"/>
                      </a:lnTo>
                      <a:lnTo>
                        <a:pt x="106" y="12"/>
                      </a:lnTo>
                      <a:lnTo>
                        <a:pt x="114" y="15"/>
                      </a:lnTo>
                      <a:lnTo>
                        <a:pt x="121" y="20"/>
                      </a:lnTo>
                      <a:lnTo>
                        <a:pt x="125" y="26"/>
                      </a:lnTo>
                      <a:lnTo>
                        <a:pt x="130" y="34"/>
                      </a:lnTo>
                      <a:lnTo>
                        <a:pt x="130" y="42"/>
                      </a:lnTo>
                      <a:lnTo>
                        <a:pt x="128" y="50"/>
                      </a:lnTo>
                      <a:lnTo>
                        <a:pt x="122" y="58"/>
                      </a:lnTo>
                      <a:close/>
                    </a:path>
                  </a:pathLst>
                </a:custGeom>
                <a:solidFill>
                  <a:srgbClr val="D5E4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2" name="Freeform 179"/>
                <p:cNvSpPr>
                  <a:spLocks/>
                </p:cNvSpPr>
                <p:nvPr/>
              </p:nvSpPr>
              <p:spPr bwMode="auto">
                <a:xfrm>
                  <a:off x="1132" y="1663"/>
                  <a:ext cx="82" cy="45"/>
                </a:xfrm>
                <a:custGeom>
                  <a:avLst/>
                  <a:gdLst>
                    <a:gd name="T0" fmla="*/ 74 w 82"/>
                    <a:gd name="T1" fmla="*/ 3 h 45"/>
                    <a:gd name="T2" fmla="*/ 74 w 82"/>
                    <a:gd name="T3" fmla="*/ 3 h 45"/>
                    <a:gd name="T4" fmla="*/ 66 w 82"/>
                    <a:gd name="T5" fmla="*/ 1 h 45"/>
                    <a:gd name="T6" fmla="*/ 47 w 82"/>
                    <a:gd name="T7" fmla="*/ 0 h 45"/>
                    <a:gd name="T8" fmla="*/ 34 w 82"/>
                    <a:gd name="T9" fmla="*/ 0 h 45"/>
                    <a:gd name="T10" fmla="*/ 25 w 82"/>
                    <a:gd name="T11" fmla="*/ 1 h 45"/>
                    <a:gd name="T12" fmla="*/ 16 w 82"/>
                    <a:gd name="T13" fmla="*/ 3 h 45"/>
                    <a:gd name="T14" fmla="*/ 8 w 82"/>
                    <a:gd name="T15" fmla="*/ 6 h 45"/>
                    <a:gd name="T16" fmla="*/ 8 w 82"/>
                    <a:gd name="T17" fmla="*/ 6 h 45"/>
                    <a:gd name="T18" fmla="*/ 3 w 82"/>
                    <a:gd name="T19" fmla="*/ 11 h 45"/>
                    <a:gd name="T20" fmla="*/ 2 w 82"/>
                    <a:gd name="T21" fmla="*/ 17 h 45"/>
                    <a:gd name="T22" fmla="*/ 0 w 82"/>
                    <a:gd name="T23" fmla="*/ 23 h 45"/>
                    <a:gd name="T24" fmla="*/ 0 w 82"/>
                    <a:gd name="T25" fmla="*/ 29 h 45"/>
                    <a:gd name="T26" fmla="*/ 3 w 82"/>
                    <a:gd name="T27" fmla="*/ 34 h 45"/>
                    <a:gd name="T28" fmla="*/ 8 w 82"/>
                    <a:gd name="T29" fmla="*/ 39 h 45"/>
                    <a:gd name="T30" fmla="*/ 13 w 82"/>
                    <a:gd name="T31" fmla="*/ 43 h 45"/>
                    <a:gd name="T32" fmla="*/ 20 w 82"/>
                    <a:gd name="T33" fmla="*/ 45 h 45"/>
                    <a:gd name="T34" fmla="*/ 20 w 82"/>
                    <a:gd name="T35" fmla="*/ 45 h 45"/>
                    <a:gd name="T36" fmla="*/ 31 w 82"/>
                    <a:gd name="T37" fmla="*/ 45 h 45"/>
                    <a:gd name="T38" fmla="*/ 44 w 82"/>
                    <a:gd name="T39" fmla="*/ 43 h 45"/>
                    <a:gd name="T40" fmla="*/ 56 w 82"/>
                    <a:gd name="T41" fmla="*/ 40 h 45"/>
                    <a:gd name="T42" fmla="*/ 67 w 82"/>
                    <a:gd name="T43" fmla="*/ 36 h 45"/>
                    <a:gd name="T44" fmla="*/ 77 w 82"/>
                    <a:gd name="T45" fmla="*/ 31 h 45"/>
                    <a:gd name="T46" fmla="*/ 80 w 82"/>
                    <a:gd name="T47" fmla="*/ 26 h 45"/>
                    <a:gd name="T48" fmla="*/ 82 w 82"/>
                    <a:gd name="T49" fmla="*/ 23 h 45"/>
                    <a:gd name="T50" fmla="*/ 82 w 82"/>
                    <a:gd name="T51" fmla="*/ 18 h 45"/>
                    <a:gd name="T52" fmla="*/ 82 w 82"/>
                    <a:gd name="T53" fmla="*/ 14 h 45"/>
                    <a:gd name="T54" fmla="*/ 78 w 82"/>
                    <a:gd name="T55" fmla="*/ 9 h 45"/>
                    <a:gd name="T56" fmla="*/ 74 w 82"/>
                    <a:gd name="T57" fmla="*/ 3 h 45"/>
                    <a:gd name="T58" fmla="*/ 74 w 82"/>
                    <a:gd name="T59" fmla="*/ 3 h 4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82"/>
                    <a:gd name="T91" fmla="*/ 0 h 45"/>
                    <a:gd name="T92" fmla="*/ 82 w 82"/>
                    <a:gd name="T93" fmla="*/ 45 h 4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82" h="45">
                      <a:moveTo>
                        <a:pt x="74" y="3"/>
                      </a:moveTo>
                      <a:lnTo>
                        <a:pt x="74" y="3"/>
                      </a:lnTo>
                      <a:lnTo>
                        <a:pt x="66" y="1"/>
                      </a:lnTo>
                      <a:lnTo>
                        <a:pt x="47" y="0"/>
                      </a:lnTo>
                      <a:lnTo>
                        <a:pt x="34" y="0"/>
                      </a:lnTo>
                      <a:lnTo>
                        <a:pt x="25" y="1"/>
                      </a:lnTo>
                      <a:lnTo>
                        <a:pt x="16" y="3"/>
                      </a:lnTo>
                      <a:lnTo>
                        <a:pt x="8" y="6"/>
                      </a:lnTo>
                      <a:lnTo>
                        <a:pt x="3" y="11"/>
                      </a:lnTo>
                      <a:lnTo>
                        <a:pt x="2" y="17"/>
                      </a:lnTo>
                      <a:lnTo>
                        <a:pt x="0" y="23"/>
                      </a:lnTo>
                      <a:lnTo>
                        <a:pt x="0" y="29"/>
                      </a:lnTo>
                      <a:lnTo>
                        <a:pt x="3" y="34"/>
                      </a:lnTo>
                      <a:lnTo>
                        <a:pt x="8" y="39"/>
                      </a:lnTo>
                      <a:lnTo>
                        <a:pt x="13" y="43"/>
                      </a:lnTo>
                      <a:lnTo>
                        <a:pt x="20" y="45"/>
                      </a:lnTo>
                      <a:lnTo>
                        <a:pt x="31" y="45"/>
                      </a:lnTo>
                      <a:lnTo>
                        <a:pt x="44" y="43"/>
                      </a:lnTo>
                      <a:lnTo>
                        <a:pt x="56" y="40"/>
                      </a:lnTo>
                      <a:lnTo>
                        <a:pt x="67" y="36"/>
                      </a:lnTo>
                      <a:lnTo>
                        <a:pt x="77" y="31"/>
                      </a:lnTo>
                      <a:lnTo>
                        <a:pt x="80" y="26"/>
                      </a:lnTo>
                      <a:lnTo>
                        <a:pt x="82" y="23"/>
                      </a:lnTo>
                      <a:lnTo>
                        <a:pt x="82" y="18"/>
                      </a:lnTo>
                      <a:lnTo>
                        <a:pt x="82" y="14"/>
                      </a:lnTo>
                      <a:lnTo>
                        <a:pt x="78" y="9"/>
                      </a:lnTo>
                      <a:lnTo>
                        <a:pt x="74" y="3"/>
                      </a:lnTo>
                      <a:close/>
                    </a:path>
                  </a:pathLst>
                </a:custGeom>
                <a:solidFill>
                  <a:srgbClr val="D5E4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3" name="Freeform 180"/>
                <p:cNvSpPr>
                  <a:spLocks/>
                </p:cNvSpPr>
                <p:nvPr/>
              </p:nvSpPr>
              <p:spPr bwMode="auto">
                <a:xfrm>
                  <a:off x="981" y="1666"/>
                  <a:ext cx="90" cy="72"/>
                </a:xfrm>
                <a:custGeom>
                  <a:avLst/>
                  <a:gdLst>
                    <a:gd name="T0" fmla="*/ 90 w 90"/>
                    <a:gd name="T1" fmla="*/ 36 h 72"/>
                    <a:gd name="T2" fmla="*/ 90 w 90"/>
                    <a:gd name="T3" fmla="*/ 36 h 72"/>
                    <a:gd name="T4" fmla="*/ 90 w 90"/>
                    <a:gd name="T5" fmla="*/ 42 h 72"/>
                    <a:gd name="T6" fmla="*/ 87 w 90"/>
                    <a:gd name="T7" fmla="*/ 50 h 72"/>
                    <a:gd name="T8" fmla="*/ 82 w 90"/>
                    <a:gd name="T9" fmla="*/ 56 h 72"/>
                    <a:gd name="T10" fmla="*/ 77 w 90"/>
                    <a:gd name="T11" fmla="*/ 61 h 72"/>
                    <a:gd name="T12" fmla="*/ 71 w 90"/>
                    <a:gd name="T13" fmla="*/ 66 h 72"/>
                    <a:gd name="T14" fmla="*/ 63 w 90"/>
                    <a:gd name="T15" fmla="*/ 69 h 72"/>
                    <a:gd name="T16" fmla="*/ 54 w 90"/>
                    <a:gd name="T17" fmla="*/ 70 h 72"/>
                    <a:gd name="T18" fmla="*/ 46 w 90"/>
                    <a:gd name="T19" fmla="*/ 72 h 72"/>
                    <a:gd name="T20" fmla="*/ 46 w 90"/>
                    <a:gd name="T21" fmla="*/ 72 h 72"/>
                    <a:gd name="T22" fmla="*/ 36 w 90"/>
                    <a:gd name="T23" fmla="*/ 70 h 72"/>
                    <a:gd name="T24" fmla="*/ 27 w 90"/>
                    <a:gd name="T25" fmla="*/ 69 h 72"/>
                    <a:gd name="T26" fmla="*/ 21 w 90"/>
                    <a:gd name="T27" fmla="*/ 66 h 72"/>
                    <a:gd name="T28" fmla="*/ 13 w 90"/>
                    <a:gd name="T29" fmla="*/ 61 h 72"/>
                    <a:gd name="T30" fmla="*/ 8 w 90"/>
                    <a:gd name="T31" fmla="*/ 56 h 72"/>
                    <a:gd name="T32" fmla="*/ 3 w 90"/>
                    <a:gd name="T33" fmla="*/ 50 h 72"/>
                    <a:gd name="T34" fmla="*/ 0 w 90"/>
                    <a:gd name="T35" fmla="*/ 42 h 72"/>
                    <a:gd name="T36" fmla="*/ 0 w 90"/>
                    <a:gd name="T37" fmla="*/ 36 h 72"/>
                    <a:gd name="T38" fmla="*/ 0 w 90"/>
                    <a:gd name="T39" fmla="*/ 36 h 72"/>
                    <a:gd name="T40" fmla="*/ 0 w 90"/>
                    <a:gd name="T41" fmla="*/ 28 h 72"/>
                    <a:gd name="T42" fmla="*/ 3 w 90"/>
                    <a:gd name="T43" fmla="*/ 22 h 72"/>
                    <a:gd name="T44" fmla="*/ 8 w 90"/>
                    <a:gd name="T45" fmla="*/ 15 h 72"/>
                    <a:gd name="T46" fmla="*/ 13 w 90"/>
                    <a:gd name="T47" fmla="*/ 11 h 72"/>
                    <a:gd name="T48" fmla="*/ 21 w 90"/>
                    <a:gd name="T49" fmla="*/ 6 h 72"/>
                    <a:gd name="T50" fmla="*/ 27 w 90"/>
                    <a:gd name="T51" fmla="*/ 3 h 72"/>
                    <a:gd name="T52" fmla="*/ 36 w 90"/>
                    <a:gd name="T53" fmla="*/ 1 h 72"/>
                    <a:gd name="T54" fmla="*/ 46 w 90"/>
                    <a:gd name="T55" fmla="*/ 0 h 72"/>
                    <a:gd name="T56" fmla="*/ 46 w 90"/>
                    <a:gd name="T57" fmla="*/ 0 h 72"/>
                    <a:gd name="T58" fmla="*/ 54 w 90"/>
                    <a:gd name="T59" fmla="*/ 1 h 72"/>
                    <a:gd name="T60" fmla="*/ 63 w 90"/>
                    <a:gd name="T61" fmla="*/ 3 h 72"/>
                    <a:gd name="T62" fmla="*/ 71 w 90"/>
                    <a:gd name="T63" fmla="*/ 6 h 72"/>
                    <a:gd name="T64" fmla="*/ 77 w 90"/>
                    <a:gd name="T65" fmla="*/ 11 h 72"/>
                    <a:gd name="T66" fmla="*/ 82 w 90"/>
                    <a:gd name="T67" fmla="*/ 15 h 72"/>
                    <a:gd name="T68" fmla="*/ 87 w 90"/>
                    <a:gd name="T69" fmla="*/ 22 h 72"/>
                    <a:gd name="T70" fmla="*/ 90 w 90"/>
                    <a:gd name="T71" fmla="*/ 28 h 72"/>
                    <a:gd name="T72" fmla="*/ 90 w 90"/>
                    <a:gd name="T73" fmla="*/ 36 h 72"/>
                    <a:gd name="T74" fmla="*/ 90 w 90"/>
                    <a:gd name="T75" fmla="*/ 36 h 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0"/>
                    <a:gd name="T115" fmla="*/ 0 h 72"/>
                    <a:gd name="T116" fmla="*/ 90 w 90"/>
                    <a:gd name="T117" fmla="*/ 72 h 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0" h="72">
                      <a:moveTo>
                        <a:pt x="90" y="36"/>
                      </a:moveTo>
                      <a:lnTo>
                        <a:pt x="90" y="36"/>
                      </a:lnTo>
                      <a:lnTo>
                        <a:pt x="90" y="42"/>
                      </a:lnTo>
                      <a:lnTo>
                        <a:pt x="87" y="50"/>
                      </a:lnTo>
                      <a:lnTo>
                        <a:pt x="82" y="56"/>
                      </a:lnTo>
                      <a:lnTo>
                        <a:pt x="77" y="61"/>
                      </a:lnTo>
                      <a:lnTo>
                        <a:pt x="71" y="66"/>
                      </a:lnTo>
                      <a:lnTo>
                        <a:pt x="63" y="69"/>
                      </a:lnTo>
                      <a:lnTo>
                        <a:pt x="54" y="70"/>
                      </a:lnTo>
                      <a:lnTo>
                        <a:pt x="46" y="72"/>
                      </a:lnTo>
                      <a:lnTo>
                        <a:pt x="36" y="70"/>
                      </a:lnTo>
                      <a:lnTo>
                        <a:pt x="27" y="69"/>
                      </a:lnTo>
                      <a:lnTo>
                        <a:pt x="21" y="66"/>
                      </a:lnTo>
                      <a:lnTo>
                        <a:pt x="13" y="61"/>
                      </a:lnTo>
                      <a:lnTo>
                        <a:pt x="8" y="56"/>
                      </a:lnTo>
                      <a:lnTo>
                        <a:pt x="3" y="50"/>
                      </a:lnTo>
                      <a:lnTo>
                        <a:pt x="0" y="42"/>
                      </a:lnTo>
                      <a:lnTo>
                        <a:pt x="0" y="36"/>
                      </a:lnTo>
                      <a:lnTo>
                        <a:pt x="0" y="28"/>
                      </a:lnTo>
                      <a:lnTo>
                        <a:pt x="3" y="22"/>
                      </a:lnTo>
                      <a:lnTo>
                        <a:pt x="8" y="15"/>
                      </a:lnTo>
                      <a:lnTo>
                        <a:pt x="13" y="11"/>
                      </a:lnTo>
                      <a:lnTo>
                        <a:pt x="21" y="6"/>
                      </a:lnTo>
                      <a:lnTo>
                        <a:pt x="27" y="3"/>
                      </a:lnTo>
                      <a:lnTo>
                        <a:pt x="36" y="1"/>
                      </a:lnTo>
                      <a:lnTo>
                        <a:pt x="46" y="0"/>
                      </a:lnTo>
                      <a:lnTo>
                        <a:pt x="54" y="1"/>
                      </a:lnTo>
                      <a:lnTo>
                        <a:pt x="63" y="3"/>
                      </a:lnTo>
                      <a:lnTo>
                        <a:pt x="71" y="6"/>
                      </a:lnTo>
                      <a:lnTo>
                        <a:pt x="77" y="11"/>
                      </a:lnTo>
                      <a:lnTo>
                        <a:pt x="82" y="15"/>
                      </a:lnTo>
                      <a:lnTo>
                        <a:pt x="87" y="22"/>
                      </a:lnTo>
                      <a:lnTo>
                        <a:pt x="90" y="28"/>
                      </a:lnTo>
                      <a:lnTo>
                        <a:pt x="90" y="36"/>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4" name="Freeform 181"/>
                <p:cNvSpPr>
                  <a:spLocks/>
                </p:cNvSpPr>
                <p:nvPr/>
              </p:nvSpPr>
              <p:spPr bwMode="auto">
                <a:xfrm>
                  <a:off x="520" y="1361"/>
                  <a:ext cx="86" cy="121"/>
                </a:xfrm>
                <a:custGeom>
                  <a:avLst/>
                  <a:gdLst>
                    <a:gd name="T0" fmla="*/ 86 w 86"/>
                    <a:gd name="T1" fmla="*/ 14 h 121"/>
                    <a:gd name="T2" fmla="*/ 86 w 86"/>
                    <a:gd name="T3" fmla="*/ 14 h 121"/>
                    <a:gd name="T4" fmla="*/ 83 w 86"/>
                    <a:gd name="T5" fmla="*/ 30 h 121"/>
                    <a:gd name="T6" fmla="*/ 74 w 86"/>
                    <a:gd name="T7" fmla="*/ 63 h 121"/>
                    <a:gd name="T8" fmla="*/ 67 w 86"/>
                    <a:gd name="T9" fmla="*/ 80 h 121"/>
                    <a:gd name="T10" fmla="*/ 60 w 86"/>
                    <a:gd name="T11" fmla="*/ 98 h 121"/>
                    <a:gd name="T12" fmla="*/ 55 w 86"/>
                    <a:gd name="T13" fmla="*/ 105 h 121"/>
                    <a:gd name="T14" fmla="*/ 52 w 86"/>
                    <a:gd name="T15" fmla="*/ 110 h 121"/>
                    <a:gd name="T16" fmla="*/ 46 w 86"/>
                    <a:gd name="T17" fmla="*/ 115 h 121"/>
                    <a:gd name="T18" fmla="*/ 41 w 86"/>
                    <a:gd name="T19" fmla="*/ 118 h 121"/>
                    <a:gd name="T20" fmla="*/ 41 w 86"/>
                    <a:gd name="T21" fmla="*/ 118 h 121"/>
                    <a:gd name="T22" fmla="*/ 31 w 86"/>
                    <a:gd name="T23" fmla="*/ 121 h 121"/>
                    <a:gd name="T24" fmla="*/ 22 w 86"/>
                    <a:gd name="T25" fmla="*/ 120 h 121"/>
                    <a:gd name="T26" fmla="*/ 16 w 86"/>
                    <a:gd name="T27" fmla="*/ 118 h 121"/>
                    <a:gd name="T28" fmla="*/ 9 w 86"/>
                    <a:gd name="T29" fmla="*/ 115 h 121"/>
                    <a:gd name="T30" fmla="*/ 2 w 86"/>
                    <a:gd name="T31" fmla="*/ 107 h 121"/>
                    <a:gd name="T32" fmla="*/ 0 w 86"/>
                    <a:gd name="T33" fmla="*/ 102 h 121"/>
                    <a:gd name="T34" fmla="*/ 0 w 86"/>
                    <a:gd name="T35" fmla="*/ 102 h 121"/>
                    <a:gd name="T36" fmla="*/ 5 w 86"/>
                    <a:gd name="T37" fmla="*/ 90 h 121"/>
                    <a:gd name="T38" fmla="*/ 17 w 86"/>
                    <a:gd name="T39" fmla="*/ 60 h 121"/>
                    <a:gd name="T40" fmla="*/ 28 w 86"/>
                    <a:gd name="T41" fmla="*/ 41 h 121"/>
                    <a:gd name="T42" fmla="*/ 39 w 86"/>
                    <a:gd name="T43" fmla="*/ 25 h 121"/>
                    <a:gd name="T44" fmla="*/ 50 w 86"/>
                    <a:gd name="T45" fmla="*/ 10 h 121"/>
                    <a:gd name="T46" fmla="*/ 58 w 86"/>
                    <a:gd name="T47" fmla="*/ 5 h 121"/>
                    <a:gd name="T48" fmla="*/ 64 w 86"/>
                    <a:gd name="T49" fmla="*/ 0 h 121"/>
                    <a:gd name="T50" fmla="*/ 86 w 86"/>
                    <a:gd name="T51" fmla="*/ 14 h 12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121"/>
                    <a:gd name="T80" fmla="*/ 86 w 86"/>
                    <a:gd name="T81" fmla="*/ 121 h 12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121">
                      <a:moveTo>
                        <a:pt x="86" y="14"/>
                      </a:moveTo>
                      <a:lnTo>
                        <a:pt x="86" y="14"/>
                      </a:lnTo>
                      <a:lnTo>
                        <a:pt x="83" y="30"/>
                      </a:lnTo>
                      <a:lnTo>
                        <a:pt x="74" y="63"/>
                      </a:lnTo>
                      <a:lnTo>
                        <a:pt x="67" y="80"/>
                      </a:lnTo>
                      <a:lnTo>
                        <a:pt x="60" y="98"/>
                      </a:lnTo>
                      <a:lnTo>
                        <a:pt x="55" y="105"/>
                      </a:lnTo>
                      <a:lnTo>
                        <a:pt x="52" y="110"/>
                      </a:lnTo>
                      <a:lnTo>
                        <a:pt x="46" y="115"/>
                      </a:lnTo>
                      <a:lnTo>
                        <a:pt x="41" y="118"/>
                      </a:lnTo>
                      <a:lnTo>
                        <a:pt x="31" y="121"/>
                      </a:lnTo>
                      <a:lnTo>
                        <a:pt x="22" y="120"/>
                      </a:lnTo>
                      <a:lnTo>
                        <a:pt x="16" y="118"/>
                      </a:lnTo>
                      <a:lnTo>
                        <a:pt x="9" y="115"/>
                      </a:lnTo>
                      <a:lnTo>
                        <a:pt x="2" y="107"/>
                      </a:lnTo>
                      <a:lnTo>
                        <a:pt x="0" y="102"/>
                      </a:lnTo>
                      <a:lnTo>
                        <a:pt x="5" y="90"/>
                      </a:lnTo>
                      <a:lnTo>
                        <a:pt x="17" y="60"/>
                      </a:lnTo>
                      <a:lnTo>
                        <a:pt x="28" y="41"/>
                      </a:lnTo>
                      <a:lnTo>
                        <a:pt x="39" y="25"/>
                      </a:lnTo>
                      <a:lnTo>
                        <a:pt x="50" y="10"/>
                      </a:lnTo>
                      <a:lnTo>
                        <a:pt x="58" y="5"/>
                      </a:lnTo>
                      <a:lnTo>
                        <a:pt x="64" y="0"/>
                      </a:lnTo>
                      <a:lnTo>
                        <a:pt x="86" y="14"/>
                      </a:lnTo>
                      <a:close/>
                    </a:path>
                  </a:pathLst>
                </a:custGeom>
                <a:solidFill>
                  <a:srgbClr val="EFC7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5" name="Freeform 182"/>
                <p:cNvSpPr>
                  <a:spLocks/>
                </p:cNvSpPr>
                <p:nvPr/>
              </p:nvSpPr>
              <p:spPr bwMode="auto">
                <a:xfrm>
                  <a:off x="606" y="1361"/>
                  <a:ext cx="156" cy="129"/>
                </a:xfrm>
                <a:custGeom>
                  <a:avLst/>
                  <a:gdLst>
                    <a:gd name="T0" fmla="*/ 22 w 156"/>
                    <a:gd name="T1" fmla="*/ 8 h 129"/>
                    <a:gd name="T2" fmla="*/ 22 w 156"/>
                    <a:gd name="T3" fmla="*/ 8 h 129"/>
                    <a:gd name="T4" fmla="*/ 18 w 156"/>
                    <a:gd name="T5" fmla="*/ 25 h 129"/>
                    <a:gd name="T6" fmla="*/ 7 w 156"/>
                    <a:gd name="T7" fmla="*/ 62 h 129"/>
                    <a:gd name="T8" fmla="*/ 3 w 156"/>
                    <a:gd name="T9" fmla="*/ 82 h 129"/>
                    <a:gd name="T10" fmla="*/ 0 w 156"/>
                    <a:gd name="T11" fmla="*/ 99 h 129"/>
                    <a:gd name="T12" fmla="*/ 0 w 156"/>
                    <a:gd name="T13" fmla="*/ 107 h 129"/>
                    <a:gd name="T14" fmla="*/ 2 w 156"/>
                    <a:gd name="T15" fmla="*/ 113 h 129"/>
                    <a:gd name="T16" fmla="*/ 3 w 156"/>
                    <a:gd name="T17" fmla="*/ 118 h 129"/>
                    <a:gd name="T18" fmla="*/ 7 w 156"/>
                    <a:gd name="T19" fmla="*/ 120 h 129"/>
                    <a:gd name="T20" fmla="*/ 7 w 156"/>
                    <a:gd name="T21" fmla="*/ 120 h 129"/>
                    <a:gd name="T22" fmla="*/ 18 w 156"/>
                    <a:gd name="T23" fmla="*/ 123 h 129"/>
                    <a:gd name="T24" fmla="*/ 35 w 156"/>
                    <a:gd name="T25" fmla="*/ 124 h 129"/>
                    <a:gd name="T26" fmla="*/ 79 w 156"/>
                    <a:gd name="T27" fmla="*/ 129 h 129"/>
                    <a:gd name="T28" fmla="*/ 123 w 156"/>
                    <a:gd name="T29" fmla="*/ 129 h 129"/>
                    <a:gd name="T30" fmla="*/ 140 w 156"/>
                    <a:gd name="T31" fmla="*/ 129 h 129"/>
                    <a:gd name="T32" fmla="*/ 149 w 156"/>
                    <a:gd name="T33" fmla="*/ 126 h 129"/>
                    <a:gd name="T34" fmla="*/ 149 w 156"/>
                    <a:gd name="T35" fmla="*/ 126 h 129"/>
                    <a:gd name="T36" fmla="*/ 151 w 156"/>
                    <a:gd name="T37" fmla="*/ 124 h 129"/>
                    <a:gd name="T38" fmla="*/ 153 w 156"/>
                    <a:gd name="T39" fmla="*/ 121 h 129"/>
                    <a:gd name="T40" fmla="*/ 156 w 156"/>
                    <a:gd name="T41" fmla="*/ 112 h 129"/>
                    <a:gd name="T42" fmla="*/ 156 w 156"/>
                    <a:gd name="T43" fmla="*/ 99 h 129"/>
                    <a:gd name="T44" fmla="*/ 156 w 156"/>
                    <a:gd name="T45" fmla="*/ 85 h 129"/>
                    <a:gd name="T46" fmla="*/ 153 w 156"/>
                    <a:gd name="T47" fmla="*/ 55 h 129"/>
                    <a:gd name="T48" fmla="*/ 151 w 156"/>
                    <a:gd name="T49" fmla="*/ 32 h 129"/>
                    <a:gd name="T50" fmla="*/ 151 w 156"/>
                    <a:gd name="T51" fmla="*/ 32 h 129"/>
                    <a:gd name="T52" fmla="*/ 149 w 156"/>
                    <a:gd name="T53" fmla="*/ 18 h 129"/>
                    <a:gd name="T54" fmla="*/ 149 w 156"/>
                    <a:gd name="T55" fmla="*/ 11 h 129"/>
                    <a:gd name="T56" fmla="*/ 146 w 156"/>
                    <a:gd name="T57" fmla="*/ 7 h 129"/>
                    <a:gd name="T58" fmla="*/ 145 w 156"/>
                    <a:gd name="T59" fmla="*/ 4 h 129"/>
                    <a:gd name="T60" fmla="*/ 142 w 156"/>
                    <a:gd name="T61" fmla="*/ 2 h 129"/>
                    <a:gd name="T62" fmla="*/ 137 w 156"/>
                    <a:gd name="T63" fmla="*/ 0 h 129"/>
                    <a:gd name="T64" fmla="*/ 132 w 156"/>
                    <a:gd name="T65" fmla="*/ 0 h 129"/>
                    <a:gd name="T66" fmla="*/ 132 w 156"/>
                    <a:gd name="T67" fmla="*/ 0 h 129"/>
                    <a:gd name="T68" fmla="*/ 74 w 156"/>
                    <a:gd name="T69" fmla="*/ 0 h 129"/>
                    <a:gd name="T70" fmla="*/ 40 w 156"/>
                    <a:gd name="T71" fmla="*/ 4 h 129"/>
                    <a:gd name="T72" fmla="*/ 29 w 156"/>
                    <a:gd name="T73" fmla="*/ 5 h 129"/>
                    <a:gd name="T74" fmla="*/ 24 w 156"/>
                    <a:gd name="T75" fmla="*/ 7 h 129"/>
                    <a:gd name="T76" fmla="*/ 22 w 156"/>
                    <a:gd name="T77" fmla="*/ 8 h 129"/>
                    <a:gd name="T78" fmla="*/ 22 w 156"/>
                    <a:gd name="T79" fmla="*/ 8 h 12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56"/>
                    <a:gd name="T121" fmla="*/ 0 h 129"/>
                    <a:gd name="T122" fmla="*/ 156 w 156"/>
                    <a:gd name="T123" fmla="*/ 129 h 12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56" h="129">
                      <a:moveTo>
                        <a:pt x="22" y="8"/>
                      </a:moveTo>
                      <a:lnTo>
                        <a:pt x="22" y="8"/>
                      </a:lnTo>
                      <a:lnTo>
                        <a:pt x="18" y="25"/>
                      </a:lnTo>
                      <a:lnTo>
                        <a:pt x="7" y="62"/>
                      </a:lnTo>
                      <a:lnTo>
                        <a:pt x="3" y="82"/>
                      </a:lnTo>
                      <a:lnTo>
                        <a:pt x="0" y="99"/>
                      </a:lnTo>
                      <a:lnTo>
                        <a:pt x="0" y="107"/>
                      </a:lnTo>
                      <a:lnTo>
                        <a:pt x="2" y="113"/>
                      </a:lnTo>
                      <a:lnTo>
                        <a:pt x="3" y="118"/>
                      </a:lnTo>
                      <a:lnTo>
                        <a:pt x="7" y="120"/>
                      </a:lnTo>
                      <a:lnTo>
                        <a:pt x="18" y="123"/>
                      </a:lnTo>
                      <a:lnTo>
                        <a:pt x="35" y="124"/>
                      </a:lnTo>
                      <a:lnTo>
                        <a:pt x="79" y="129"/>
                      </a:lnTo>
                      <a:lnTo>
                        <a:pt x="123" y="129"/>
                      </a:lnTo>
                      <a:lnTo>
                        <a:pt x="140" y="129"/>
                      </a:lnTo>
                      <a:lnTo>
                        <a:pt x="149" y="126"/>
                      </a:lnTo>
                      <a:lnTo>
                        <a:pt x="151" y="124"/>
                      </a:lnTo>
                      <a:lnTo>
                        <a:pt x="153" y="121"/>
                      </a:lnTo>
                      <a:lnTo>
                        <a:pt x="156" y="112"/>
                      </a:lnTo>
                      <a:lnTo>
                        <a:pt x="156" y="99"/>
                      </a:lnTo>
                      <a:lnTo>
                        <a:pt x="156" y="85"/>
                      </a:lnTo>
                      <a:lnTo>
                        <a:pt x="153" y="55"/>
                      </a:lnTo>
                      <a:lnTo>
                        <a:pt x="151" y="32"/>
                      </a:lnTo>
                      <a:lnTo>
                        <a:pt x="149" y="18"/>
                      </a:lnTo>
                      <a:lnTo>
                        <a:pt x="149" y="11"/>
                      </a:lnTo>
                      <a:lnTo>
                        <a:pt x="146" y="7"/>
                      </a:lnTo>
                      <a:lnTo>
                        <a:pt x="145" y="4"/>
                      </a:lnTo>
                      <a:lnTo>
                        <a:pt x="142" y="2"/>
                      </a:lnTo>
                      <a:lnTo>
                        <a:pt x="137" y="0"/>
                      </a:lnTo>
                      <a:lnTo>
                        <a:pt x="132" y="0"/>
                      </a:lnTo>
                      <a:lnTo>
                        <a:pt x="74" y="0"/>
                      </a:lnTo>
                      <a:lnTo>
                        <a:pt x="40" y="4"/>
                      </a:lnTo>
                      <a:lnTo>
                        <a:pt x="29" y="5"/>
                      </a:lnTo>
                      <a:lnTo>
                        <a:pt x="24" y="7"/>
                      </a:lnTo>
                      <a:lnTo>
                        <a:pt x="22" y="8"/>
                      </a:lnTo>
                      <a:close/>
                    </a:path>
                  </a:pathLst>
                </a:custGeom>
                <a:solidFill>
                  <a:srgbClr val="EFC7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6" name="Freeform 183"/>
                <p:cNvSpPr>
                  <a:spLocks/>
                </p:cNvSpPr>
                <p:nvPr/>
              </p:nvSpPr>
              <p:spPr bwMode="auto">
                <a:xfrm>
                  <a:off x="790" y="1360"/>
                  <a:ext cx="165" cy="128"/>
                </a:xfrm>
                <a:custGeom>
                  <a:avLst/>
                  <a:gdLst>
                    <a:gd name="T0" fmla="*/ 16 w 165"/>
                    <a:gd name="T1" fmla="*/ 5 h 128"/>
                    <a:gd name="T2" fmla="*/ 16 w 165"/>
                    <a:gd name="T3" fmla="*/ 5 h 128"/>
                    <a:gd name="T4" fmla="*/ 12 w 165"/>
                    <a:gd name="T5" fmla="*/ 8 h 128"/>
                    <a:gd name="T6" fmla="*/ 6 w 165"/>
                    <a:gd name="T7" fmla="*/ 14 h 128"/>
                    <a:gd name="T8" fmla="*/ 5 w 165"/>
                    <a:gd name="T9" fmla="*/ 19 h 128"/>
                    <a:gd name="T10" fmla="*/ 1 w 165"/>
                    <a:gd name="T11" fmla="*/ 25 h 128"/>
                    <a:gd name="T12" fmla="*/ 0 w 165"/>
                    <a:gd name="T13" fmla="*/ 33 h 128"/>
                    <a:gd name="T14" fmla="*/ 0 w 165"/>
                    <a:gd name="T15" fmla="*/ 41 h 128"/>
                    <a:gd name="T16" fmla="*/ 0 w 165"/>
                    <a:gd name="T17" fmla="*/ 41 h 128"/>
                    <a:gd name="T18" fmla="*/ 1 w 165"/>
                    <a:gd name="T19" fmla="*/ 63 h 128"/>
                    <a:gd name="T20" fmla="*/ 6 w 165"/>
                    <a:gd name="T21" fmla="*/ 88 h 128"/>
                    <a:gd name="T22" fmla="*/ 9 w 165"/>
                    <a:gd name="T23" fmla="*/ 100 h 128"/>
                    <a:gd name="T24" fmla="*/ 14 w 165"/>
                    <a:gd name="T25" fmla="*/ 110 h 128"/>
                    <a:gd name="T26" fmla="*/ 20 w 165"/>
                    <a:gd name="T27" fmla="*/ 116 h 128"/>
                    <a:gd name="T28" fmla="*/ 23 w 165"/>
                    <a:gd name="T29" fmla="*/ 119 h 128"/>
                    <a:gd name="T30" fmla="*/ 28 w 165"/>
                    <a:gd name="T31" fmla="*/ 121 h 128"/>
                    <a:gd name="T32" fmla="*/ 28 w 165"/>
                    <a:gd name="T33" fmla="*/ 121 h 128"/>
                    <a:gd name="T34" fmla="*/ 39 w 165"/>
                    <a:gd name="T35" fmla="*/ 124 h 128"/>
                    <a:gd name="T36" fmla="*/ 53 w 165"/>
                    <a:gd name="T37" fmla="*/ 125 h 128"/>
                    <a:gd name="T38" fmla="*/ 89 w 165"/>
                    <a:gd name="T39" fmla="*/ 128 h 128"/>
                    <a:gd name="T40" fmla="*/ 125 w 165"/>
                    <a:gd name="T41" fmla="*/ 128 h 128"/>
                    <a:gd name="T42" fmla="*/ 140 w 165"/>
                    <a:gd name="T43" fmla="*/ 128 h 128"/>
                    <a:gd name="T44" fmla="*/ 149 w 165"/>
                    <a:gd name="T45" fmla="*/ 127 h 128"/>
                    <a:gd name="T46" fmla="*/ 149 w 165"/>
                    <a:gd name="T47" fmla="*/ 127 h 128"/>
                    <a:gd name="T48" fmla="*/ 160 w 165"/>
                    <a:gd name="T49" fmla="*/ 124 h 128"/>
                    <a:gd name="T50" fmla="*/ 163 w 165"/>
                    <a:gd name="T51" fmla="*/ 121 h 128"/>
                    <a:gd name="T52" fmla="*/ 165 w 165"/>
                    <a:gd name="T53" fmla="*/ 117 h 128"/>
                    <a:gd name="T54" fmla="*/ 165 w 165"/>
                    <a:gd name="T55" fmla="*/ 114 h 128"/>
                    <a:gd name="T56" fmla="*/ 165 w 165"/>
                    <a:gd name="T57" fmla="*/ 111 h 128"/>
                    <a:gd name="T58" fmla="*/ 162 w 165"/>
                    <a:gd name="T59" fmla="*/ 100 h 128"/>
                    <a:gd name="T60" fmla="*/ 162 w 165"/>
                    <a:gd name="T61" fmla="*/ 100 h 128"/>
                    <a:gd name="T62" fmla="*/ 155 w 165"/>
                    <a:gd name="T63" fmla="*/ 80 h 128"/>
                    <a:gd name="T64" fmla="*/ 146 w 165"/>
                    <a:gd name="T65" fmla="*/ 53 h 128"/>
                    <a:gd name="T66" fmla="*/ 133 w 165"/>
                    <a:gd name="T67" fmla="*/ 28 h 128"/>
                    <a:gd name="T68" fmla="*/ 127 w 165"/>
                    <a:gd name="T69" fmla="*/ 19 h 128"/>
                    <a:gd name="T70" fmla="*/ 122 w 165"/>
                    <a:gd name="T71" fmla="*/ 12 h 128"/>
                    <a:gd name="T72" fmla="*/ 122 w 165"/>
                    <a:gd name="T73" fmla="*/ 12 h 128"/>
                    <a:gd name="T74" fmla="*/ 114 w 165"/>
                    <a:gd name="T75" fmla="*/ 9 h 128"/>
                    <a:gd name="T76" fmla="*/ 103 w 165"/>
                    <a:gd name="T77" fmla="*/ 6 h 128"/>
                    <a:gd name="T78" fmla="*/ 89 w 165"/>
                    <a:gd name="T79" fmla="*/ 3 h 128"/>
                    <a:gd name="T80" fmla="*/ 74 w 165"/>
                    <a:gd name="T81" fmla="*/ 1 h 128"/>
                    <a:gd name="T82" fmla="*/ 56 w 165"/>
                    <a:gd name="T83" fmla="*/ 0 h 128"/>
                    <a:gd name="T84" fmla="*/ 41 w 165"/>
                    <a:gd name="T85" fmla="*/ 1 h 128"/>
                    <a:gd name="T86" fmla="*/ 27 w 165"/>
                    <a:gd name="T87" fmla="*/ 1 h 128"/>
                    <a:gd name="T88" fmla="*/ 16 w 165"/>
                    <a:gd name="T89" fmla="*/ 5 h 128"/>
                    <a:gd name="T90" fmla="*/ 16 w 165"/>
                    <a:gd name="T91" fmla="*/ 5 h 12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65"/>
                    <a:gd name="T139" fmla="*/ 0 h 128"/>
                    <a:gd name="T140" fmla="*/ 165 w 165"/>
                    <a:gd name="T141" fmla="*/ 128 h 12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65" h="128">
                      <a:moveTo>
                        <a:pt x="16" y="5"/>
                      </a:moveTo>
                      <a:lnTo>
                        <a:pt x="16" y="5"/>
                      </a:lnTo>
                      <a:lnTo>
                        <a:pt x="12" y="8"/>
                      </a:lnTo>
                      <a:lnTo>
                        <a:pt x="6" y="14"/>
                      </a:lnTo>
                      <a:lnTo>
                        <a:pt x="5" y="19"/>
                      </a:lnTo>
                      <a:lnTo>
                        <a:pt x="1" y="25"/>
                      </a:lnTo>
                      <a:lnTo>
                        <a:pt x="0" y="33"/>
                      </a:lnTo>
                      <a:lnTo>
                        <a:pt x="0" y="41"/>
                      </a:lnTo>
                      <a:lnTo>
                        <a:pt x="1" y="63"/>
                      </a:lnTo>
                      <a:lnTo>
                        <a:pt x="6" y="88"/>
                      </a:lnTo>
                      <a:lnTo>
                        <a:pt x="9" y="100"/>
                      </a:lnTo>
                      <a:lnTo>
                        <a:pt x="14" y="110"/>
                      </a:lnTo>
                      <a:lnTo>
                        <a:pt x="20" y="116"/>
                      </a:lnTo>
                      <a:lnTo>
                        <a:pt x="23" y="119"/>
                      </a:lnTo>
                      <a:lnTo>
                        <a:pt x="28" y="121"/>
                      </a:lnTo>
                      <a:lnTo>
                        <a:pt x="39" y="124"/>
                      </a:lnTo>
                      <a:lnTo>
                        <a:pt x="53" y="125"/>
                      </a:lnTo>
                      <a:lnTo>
                        <a:pt x="89" y="128"/>
                      </a:lnTo>
                      <a:lnTo>
                        <a:pt x="125" y="128"/>
                      </a:lnTo>
                      <a:lnTo>
                        <a:pt x="140" y="128"/>
                      </a:lnTo>
                      <a:lnTo>
                        <a:pt x="149" y="127"/>
                      </a:lnTo>
                      <a:lnTo>
                        <a:pt x="160" y="124"/>
                      </a:lnTo>
                      <a:lnTo>
                        <a:pt x="163" y="121"/>
                      </a:lnTo>
                      <a:lnTo>
                        <a:pt x="165" y="117"/>
                      </a:lnTo>
                      <a:lnTo>
                        <a:pt x="165" y="114"/>
                      </a:lnTo>
                      <a:lnTo>
                        <a:pt x="165" y="111"/>
                      </a:lnTo>
                      <a:lnTo>
                        <a:pt x="162" y="100"/>
                      </a:lnTo>
                      <a:lnTo>
                        <a:pt x="155" y="80"/>
                      </a:lnTo>
                      <a:lnTo>
                        <a:pt x="146" y="53"/>
                      </a:lnTo>
                      <a:lnTo>
                        <a:pt x="133" y="28"/>
                      </a:lnTo>
                      <a:lnTo>
                        <a:pt x="127" y="19"/>
                      </a:lnTo>
                      <a:lnTo>
                        <a:pt x="122" y="12"/>
                      </a:lnTo>
                      <a:lnTo>
                        <a:pt x="114" y="9"/>
                      </a:lnTo>
                      <a:lnTo>
                        <a:pt x="103" y="6"/>
                      </a:lnTo>
                      <a:lnTo>
                        <a:pt x="89" y="3"/>
                      </a:lnTo>
                      <a:lnTo>
                        <a:pt x="74" y="1"/>
                      </a:lnTo>
                      <a:lnTo>
                        <a:pt x="56" y="0"/>
                      </a:lnTo>
                      <a:lnTo>
                        <a:pt x="41" y="1"/>
                      </a:lnTo>
                      <a:lnTo>
                        <a:pt x="27" y="1"/>
                      </a:lnTo>
                      <a:lnTo>
                        <a:pt x="16" y="5"/>
                      </a:lnTo>
                      <a:close/>
                    </a:path>
                  </a:pathLst>
                </a:custGeom>
                <a:solidFill>
                  <a:srgbClr val="EFC7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7" name="Freeform 184"/>
                <p:cNvSpPr>
                  <a:spLocks/>
                </p:cNvSpPr>
                <p:nvPr/>
              </p:nvSpPr>
              <p:spPr bwMode="auto">
                <a:xfrm>
                  <a:off x="934" y="1374"/>
                  <a:ext cx="130" cy="113"/>
                </a:xfrm>
                <a:custGeom>
                  <a:avLst/>
                  <a:gdLst>
                    <a:gd name="T0" fmla="*/ 0 w 130"/>
                    <a:gd name="T1" fmla="*/ 0 h 113"/>
                    <a:gd name="T2" fmla="*/ 0 w 130"/>
                    <a:gd name="T3" fmla="*/ 0 h 113"/>
                    <a:gd name="T4" fmla="*/ 7 w 130"/>
                    <a:gd name="T5" fmla="*/ 16 h 113"/>
                    <a:gd name="T6" fmla="*/ 14 w 130"/>
                    <a:gd name="T7" fmla="*/ 33 h 113"/>
                    <a:gd name="T8" fmla="*/ 27 w 130"/>
                    <a:gd name="T9" fmla="*/ 52 h 113"/>
                    <a:gd name="T10" fmla="*/ 35 w 130"/>
                    <a:gd name="T11" fmla="*/ 61 h 113"/>
                    <a:gd name="T12" fmla="*/ 44 w 130"/>
                    <a:gd name="T13" fmla="*/ 72 h 113"/>
                    <a:gd name="T14" fmla="*/ 55 w 130"/>
                    <a:gd name="T15" fmla="*/ 81 h 113"/>
                    <a:gd name="T16" fmla="*/ 68 w 130"/>
                    <a:gd name="T17" fmla="*/ 89 h 113"/>
                    <a:gd name="T18" fmla="*/ 80 w 130"/>
                    <a:gd name="T19" fmla="*/ 99 h 113"/>
                    <a:gd name="T20" fmla="*/ 96 w 130"/>
                    <a:gd name="T21" fmla="*/ 105 h 113"/>
                    <a:gd name="T22" fmla="*/ 113 w 130"/>
                    <a:gd name="T23" fmla="*/ 110 h 113"/>
                    <a:gd name="T24" fmla="*/ 130 w 130"/>
                    <a:gd name="T25" fmla="*/ 113 h 113"/>
                    <a:gd name="T26" fmla="*/ 130 w 130"/>
                    <a:gd name="T27" fmla="*/ 113 h 113"/>
                    <a:gd name="T28" fmla="*/ 124 w 130"/>
                    <a:gd name="T29" fmla="*/ 100 h 113"/>
                    <a:gd name="T30" fmla="*/ 115 w 130"/>
                    <a:gd name="T31" fmla="*/ 88 h 113"/>
                    <a:gd name="T32" fmla="*/ 101 w 130"/>
                    <a:gd name="T33" fmla="*/ 72 h 113"/>
                    <a:gd name="T34" fmla="*/ 83 w 130"/>
                    <a:gd name="T35" fmla="*/ 53 h 113"/>
                    <a:gd name="T36" fmla="*/ 60 w 130"/>
                    <a:gd name="T37" fmla="*/ 34 h 113"/>
                    <a:gd name="T38" fmla="*/ 47 w 130"/>
                    <a:gd name="T39" fmla="*/ 25 h 113"/>
                    <a:gd name="T40" fmla="*/ 33 w 130"/>
                    <a:gd name="T41" fmla="*/ 16 h 113"/>
                    <a:gd name="T42" fmla="*/ 18 w 130"/>
                    <a:gd name="T43" fmla="*/ 8 h 113"/>
                    <a:gd name="T44" fmla="*/ 0 w 130"/>
                    <a:gd name="T45" fmla="*/ 0 h 113"/>
                    <a:gd name="T46" fmla="*/ 0 w 130"/>
                    <a:gd name="T47" fmla="*/ 0 h 11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30"/>
                    <a:gd name="T73" fmla="*/ 0 h 113"/>
                    <a:gd name="T74" fmla="*/ 130 w 130"/>
                    <a:gd name="T75" fmla="*/ 113 h 11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30" h="113">
                      <a:moveTo>
                        <a:pt x="0" y="0"/>
                      </a:moveTo>
                      <a:lnTo>
                        <a:pt x="0" y="0"/>
                      </a:lnTo>
                      <a:lnTo>
                        <a:pt x="7" y="16"/>
                      </a:lnTo>
                      <a:lnTo>
                        <a:pt x="14" y="33"/>
                      </a:lnTo>
                      <a:lnTo>
                        <a:pt x="27" y="52"/>
                      </a:lnTo>
                      <a:lnTo>
                        <a:pt x="35" y="61"/>
                      </a:lnTo>
                      <a:lnTo>
                        <a:pt x="44" y="72"/>
                      </a:lnTo>
                      <a:lnTo>
                        <a:pt x="55" y="81"/>
                      </a:lnTo>
                      <a:lnTo>
                        <a:pt x="68" y="89"/>
                      </a:lnTo>
                      <a:lnTo>
                        <a:pt x="80" y="99"/>
                      </a:lnTo>
                      <a:lnTo>
                        <a:pt x="96" y="105"/>
                      </a:lnTo>
                      <a:lnTo>
                        <a:pt x="113" y="110"/>
                      </a:lnTo>
                      <a:lnTo>
                        <a:pt x="130" y="113"/>
                      </a:lnTo>
                      <a:lnTo>
                        <a:pt x="124" y="100"/>
                      </a:lnTo>
                      <a:lnTo>
                        <a:pt x="115" y="88"/>
                      </a:lnTo>
                      <a:lnTo>
                        <a:pt x="101" y="72"/>
                      </a:lnTo>
                      <a:lnTo>
                        <a:pt x="83" y="53"/>
                      </a:lnTo>
                      <a:lnTo>
                        <a:pt x="60" y="34"/>
                      </a:lnTo>
                      <a:lnTo>
                        <a:pt x="47" y="25"/>
                      </a:lnTo>
                      <a:lnTo>
                        <a:pt x="33" y="16"/>
                      </a:lnTo>
                      <a:lnTo>
                        <a:pt x="18" y="8"/>
                      </a:lnTo>
                      <a:lnTo>
                        <a:pt x="0" y="0"/>
                      </a:lnTo>
                      <a:close/>
                    </a:path>
                  </a:pathLst>
                </a:custGeom>
                <a:solidFill>
                  <a:srgbClr val="EFC7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8" name="Freeform 185"/>
                <p:cNvSpPr>
                  <a:spLocks/>
                </p:cNvSpPr>
                <p:nvPr/>
              </p:nvSpPr>
              <p:spPr bwMode="auto">
                <a:xfrm>
                  <a:off x="470" y="1648"/>
                  <a:ext cx="89" cy="73"/>
                </a:xfrm>
                <a:custGeom>
                  <a:avLst/>
                  <a:gdLst>
                    <a:gd name="T0" fmla="*/ 89 w 89"/>
                    <a:gd name="T1" fmla="*/ 36 h 73"/>
                    <a:gd name="T2" fmla="*/ 89 w 89"/>
                    <a:gd name="T3" fmla="*/ 36 h 73"/>
                    <a:gd name="T4" fmla="*/ 89 w 89"/>
                    <a:gd name="T5" fmla="*/ 44 h 73"/>
                    <a:gd name="T6" fmla="*/ 86 w 89"/>
                    <a:gd name="T7" fmla="*/ 51 h 73"/>
                    <a:gd name="T8" fmla="*/ 81 w 89"/>
                    <a:gd name="T9" fmla="*/ 57 h 73"/>
                    <a:gd name="T10" fmla="*/ 77 w 89"/>
                    <a:gd name="T11" fmla="*/ 62 h 73"/>
                    <a:gd name="T12" fmla="*/ 70 w 89"/>
                    <a:gd name="T13" fmla="*/ 66 h 73"/>
                    <a:gd name="T14" fmla="*/ 63 w 89"/>
                    <a:gd name="T15" fmla="*/ 69 h 73"/>
                    <a:gd name="T16" fmla="*/ 53 w 89"/>
                    <a:gd name="T17" fmla="*/ 71 h 73"/>
                    <a:gd name="T18" fmla="*/ 45 w 89"/>
                    <a:gd name="T19" fmla="*/ 73 h 73"/>
                    <a:gd name="T20" fmla="*/ 45 w 89"/>
                    <a:gd name="T21" fmla="*/ 73 h 73"/>
                    <a:gd name="T22" fmla="*/ 36 w 89"/>
                    <a:gd name="T23" fmla="*/ 71 h 73"/>
                    <a:gd name="T24" fmla="*/ 26 w 89"/>
                    <a:gd name="T25" fmla="*/ 69 h 73"/>
                    <a:gd name="T26" fmla="*/ 19 w 89"/>
                    <a:gd name="T27" fmla="*/ 66 h 73"/>
                    <a:gd name="T28" fmla="*/ 12 w 89"/>
                    <a:gd name="T29" fmla="*/ 62 h 73"/>
                    <a:gd name="T30" fmla="*/ 8 w 89"/>
                    <a:gd name="T31" fmla="*/ 57 h 73"/>
                    <a:gd name="T32" fmla="*/ 3 w 89"/>
                    <a:gd name="T33" fmla="*/ 51 h 73"/>
                    <a:gd name="T34" fmla="*/ 0 w 89"/>
                    <a:gd name="T35" fmla="*/ 44 h 73"/>
                    <a:gd name="T36" fmla="*/ 0 w 89"/>
                    <a:gd name="T37" fmla="*/ 36 h 73"/>
                    <a:gd name="T38" fmla="*/ 0 w 89"/>
                    <a:gd name="T39" fmla="*/ 36 h 73"/>
                    <a:gd name="T40" fmla="*/ 0 w 89"/>
                    <a:gd name="T41" fmla="*/ 30 h 73"/>
                    <a:gd name="T42" fmla="*/ 3 w 89"/>
                    <a:gd name="T43" fmla="*/ 22 h 73"/>
                    <a:gd name="T44" fmla="*/ 8 w 89"/>
                    <a:gd name="T45" fmla="*/ 16 h 73"/>
                    <a:gd name="T46" fmla="*/ 12 w 89"/>
                    <a:gd name="T47" fmla="*/ 11 h 73"/>
                    <a:gd name="T48" fmla="*/ 19 w 89"/>
                    <a:gd name="T49" fmla="*/ 7 h 73"/>
                    <a:gd name="T50" fmla="*/ 26 w 89"/>
                    <a:gd name="T51" fmla="*/ 4 h 73"/>
                    <a:gd name="T52" fmla="*/ 36 w 89"/>
                    <a:gd name="T53" fmla="*/ 2 h 73"/>
                    <a:gd name="T54" fmla="*/ 45 w 89"/>
                    <a:gd name="T55" fmla="*/ 0 h 73"/>
                    <a:gd name="T56" fmla="*/ 45 w 89"/>
                    <a:gd name="T57" fmla="*/ 0 h 73"/>
                    <a:gd name="T58" fmla="*/ 53 w 89"/>
                    <a:gd name="T59" fmla="*/ 2 h 73"/>
                    <a:gd name="T60" fmla="*/ 63 w 89"/>
                    <a:gd name="T61" fmla="*/ 4 h 73"/>
                    <a:gd name="T62" fmla="*/ 70 w 89"/>
                    <a:gd name="T63" fmla="*/ 7 h 73"/>
                    <a:gd name="T64" fmla="*/ 77 w 89"/>
                    <a:gd name="T65" fmla="*/ 11 h 73"/>
                    <a:gd name="T66" fmla="*/ 81 w 89"/>
                    <a:gd name="T67" fmla="*/ 16 h 73"/>
                    <a:gd name="T68" fmla="*/ 86 w 89"/>
                    <a:gd name="T69" fmla="*/ 22 h 73"/>
                    <a:gd name="T70" fmla="*/ 89 w 89"/>
                    <a:gd name="T71" fmla="*/ 30 h 73"/>
                    <a:gd name="T72" fmla="*/ 89 w 89"/>
                    <a:gd name="T73" fmla="*/ 36 h 73"/>
                    <a:gd name="T74" fmla="*/ 89 w 89"/>
                    <a:gd name="T75" fmla="*/ 36 h 7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89"/>
                    <a:gd name="T115" fmla="*/ 0 h 73"/>
                    <a:gd name="T116" fmla="*/ 89 w 89"/>
                    <a:gd name="T117" fmla="*/ 73 h 7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89" h="73">
                      <a:moveTo>
                        <a:pt x="89" y="36"/>
                      </a:moveTo>
                      <a:lnTo>
                        <a:pt x="89" y="36"/>
                      </a:lnTo>
                      <a:lnTo>
                        <a:pt x="89" y="44"/>
                      </a:lnTo>
                      <a:lnTo>
                        <a:pt x="86" y="51"/>
                      </a:lnTo>
                      <a:lnTo>
                        <a:pt x="81" y="57"/>
                      </a:lnTo>
                      <a:lnTo>
                        <a:pt x="77" y="62"/>
                      </a:lnTo>
                      <a:lnTo>
                        <a:pt x="70" y="66"/>
                      </a:lnTo>
                      <a:lnTo>
                        <a:pt x="63" y="69"/>
                      </a:lnTo>
                      <a:lnTo>
                        <a:pt x="53" y="71"/>
                      </a:lnTo>
                      <a:lnTo>
                        <a:pt x="45" y="73"/>
                      </a:lnTo>
                      <a:lnTo>
                        <a:pt x="36" y="71"/>
                      </a:lnTo>
                      <a:lnTo>
                        <a:pt x="26" y="69"/>
                      </a:lnTo>
                      <a:lnTo>
                        <a:pt x="19" y="66"/>
                      </a:lnTo>
                      <a:lnTo>
                        <a:pt x="12" y="62"/>
                      </a:lnTo>
                      <a:lnTo>
                        <a:pt x="8" y="57"/>
                      </a:lnTo>
                      <a:lnTo>
                        <a:pt x="3" y="51"/>
                      </a:lnTo>
                      <a:lnTo>
                        <a:pt x="0" y="44"/>
                      </a:lnTo>
                      <a:lnTo>
                        <a:pt x="0" y="36"/>
                      </a:lnTo>
                      <a:lnTo>
                        <a:pt x="0" y="30"/>
                      </a:lnTo>
                      <a:lnTo>
                        <a:pt x="3" y="22"/>
                      </a:lnTo>
                      <a:lnTo>
                        <a:pt x="8" y="16"/>
                      </a:lnTo>
                      <a:lnTo>
                        <a:pt x="12" y="11"/>
                      </a:lnTo>
                      <a:lnTo>
                        <a:pt x="19" y="7"/>
                      </a:lnTo>
                      <a:lnTo>
                        <a:pt x="26" y="4"/>
                      </a:lnTo>
                      <a:lnTo>
                        <a:pt x="36" y="2"/>
                      </a:lnTo>
                      <a:lnTo>
                        <a:pt x="45" y="0"/>
                      </a:lnTo>
                      <a:lnTo>
                        <a:pt x="53" y="2"/>
                      </a:lnTo>
                      <a:lnTo>
                        <a:pt x="63" y="4"/>
                      </a:lnTo>
                      <a:lnTo>
                        <a:pt x="70" y="7"/>
                      </a:lnTo>
                      <a:lnTo>
                        <a:pt x="77" y="11"/>
                      </a:lnTo>
                      <a:lnTo>
                        <a:pt x="81" y="16"/>
                      </a:lnTo>
                      <a:lnTo>
                        <a:pt x="86" y="22"/>
                      </a:lnTo>
                      <a:lnTo>
                        <a:pt x="89" y="30"/>
                      </a:lnTo>
                      <a:lnTo>
                        <a:pt x="89" y="36"/>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9" name="Freeform 186"/>
                <p:cNvSpPr>
                  <a:spLocks/>
                </p:cNvSpPr>
                <p:nvPr/>
              </p:nvSpPr>
              <p:spPr bwMode="auto">
                <a:xfrm>
                  <a:off x="515" y="1332"/>
                  <a:ext cx="127" cy="160"/>
                </a:xfrm>
                <a:custGeom>
                  <a:avLst/>
                  <a:gdLst>
                    <a:gd name="T0" fmla="*/ 2 w 127"/>
                    <a:gd name="T1" fmla="*/ 158 h 160"/>
                    <a:gd name="T2" fmla="*/ 2 w 127"/>
                    <a:gd name="T3" fmla="*/ 158 h 160"/>
                    <a:gd name="T4" fmla="*/ 29 w 127"/>
                    <a:gd name="T5" fmla="*/ 116 h 160"/>
                    <a:gd name="T6" fmla="*/ 58 w 127"/>
                    <a:gd name="T7" fmla="*/ 76 h 160"/>
                    <a:gd name="T8" fmla="*/ 74 w 127"/>
                    <a:gd name="T9" fmla="*/ 56 h 160"/>
                    <a:gd name="T10" fmla="*/ 91 w 127"/>
                    <a:gd name="T11" fmla="*/ 37 h 160"/>
                    <a:gd name="T12" fmla="*/ 109 w 127"/>
                    <a:gd name="T13" fmla="*/ 20 h 160"/>
                    <a:gd name="T14" fmla="*/ 126 w 127"/>
                    <a:gd name="T15" fmla="*/ 3 h 160"/>
                    <a:gd name="T16" fmla="*/ 126 w 127"/>
                    <a:gd name="T17" fmla="*/ 3 h 160"/>
                    <a:gd name="T18" fmla="*/ 127 w 127"/>
                    <a:gd name="T19" fmla="*/ 1 h 160"/>
                    <a:gd name="T20" fmla="*/ 126 w 127"/>
                    <a:gd name="T21" fmla="*/ 0 h 160"/>
                    <a:gd name="T22" fmla="*/ 126 w 127"/>
                    <a:gd name="T23" fmla="*/ 0 h 160"/>
                    <a:gd name="T24" fmla="*/ 124 w 127"/>
                    <a:gd name="T25" fmla="*/ 0 h 160"/>
                    <a:gd name="T26" fmla="*/ 124 w 127"/>
                    <a:gd name="T27" fmla="*/ 0 h 160"/>
                    <a:gd name="T28" fmla="*/ 104 w 127"/>
                    <a:gd name="T29" fmla="*/ 15 h 160"/>
                    <a:gd name="T30" fmla="*/ 87 w 127"/>
                    <a:gd name="T31" fmla="*/ 33 h 160"/>
                    <a:gd name="T32" fmla="*/ 69 w 127"/>
                    <a:gd name="T33" fmla="*/ 51 h 160"/>
                    <a:gd name="T34" fmla="*/ 54 w 127"/>
                    <a:gd name="T35" fmla="*/ 72 h 160"/>
                    <a:gd name="T36" fmla="*/ 40 w 127"/>
                    <a:gd name="T37" fmla="*/ 92 h 160"/>
                    <a:gd name="T38" fmla="*/ 27 w 127"/>
                    <a:gd name="T39" fmla="*/ 114 h 160"/>
                    <a:gd name="T40" fmla="*/ 0 w 127"/>
                    <a:gd name="T41" fmla="*/ 158 h 160"/>
                    <a:gd name="T42" fmla="*/ 0 w 127"/>
                    <a:gd name="T43" fmla="*/ 158 h 160"/>
                    <a:gd name="T44" fmla="*/ 0 w 127"/>
                    <a:gd name="T45" fmla="*/ 160 h 160"/>
                    <a:gd name="T46" fmla="*/ 2 w 127"/>
                    <a:gd name="T47" fmla="*/ 158 h 160"/>
                    <a:gd name="T48" fmla="*/ 2 w 127"/>
                    <a:gd name="T49" fmla="*/ 158 h 16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7"/>
                    <a:gd name="T76" fmla="*/ 0 h 160"/>
                    <a:gd name="T77" fmla="*/ 127 w 127"/>
                    <a:gd name="T78" fmla="*/ 160 h 16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7" h="160">
                      <a:moveTo>
                        <a:pt x="2" y="158"/>
                      </a:moveTo>
                      <a:lnTo>
                        <a:pt x="2" y="158"/>
                      </a:lnTo>
                      <a:lnTo>
                        <a:pt x="29" y="116"/>
                      </a:lnTo>
                      <a:lnTo>
                        <a:pt x="58" y="76"/>
                      </a:lnTo>
                      <a:lnTo>
                        <a:pt x="74" y="56"/>
                      </a:lnTo>
                      <a:lnTo>
                        <a:pt x="91" y="37"/>
                      </a:lnTo>
                      <a:lnTo>
                        <a:pt x="109" y="20"/>
                      </a:lnTo>
                      <a:lnTo>
                        <a:pt x="126" y="3"/>
                      </a:lnTo>
                      <a:lnTo>
                        <a:pt x="127" y="1"/>
                      </a:lnTo>
                      <a:lnTo>
                        <a:pt x="126" y="0"/>
                      </a:lnTo>
                      <a:lnTo>
                        <a:pt x="124" y="0"/>
                      </a:lnTo>
                      <a:lnTo>
                        <a:pt x="104" y="15"/>
                      </a:lnTo>
                      <a:lnTo>
                        <a:pt x="87" y="33"/>
                      </a:lnTo>
                      <a:lnTo>
                        <a:pt x="69" y="51"/>
                      </a:lnTo>
                      <a:lnTo>
                        <a:pt x="54" y="72"/>
                      </a:lnTo>
                      <a:lnTo>
                        <a:pt x="40" y="92"/>
                      </a:lnTo>
                      <a:lnTo>
                        <a:pt x="27" y="114"/>
                      </a:lnTo>
                      <a:lnTo>
                        <a:pt x="0" y="158"/>
                      </a:lnTo>
                      <a:lnTo>
                        <a:pt x="0" y="160"/>
                      </a:lnTo>
                      <a:lnTo>
                        <a:pt x="2" y="1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0" name="Freeform 187"/>
                <p:cNvSpPr>
                  <a:spLocks/>
                </p:cNvSpPr>
                <p:nvPr/>
              </p:nvSpPr>
              <p:spPr bwMode="auto">
                <a:xfrm>
                  <a:off x="578" y="1324"/>
                  <a:ext cx="584" cy="332"/>
                </a:xfrm>
                <a:custGeom>
                  <a:avLst/>
                  <a:gdLst>
                    <a:gd name="T0" fmla="*/ 2 w 584"/>
                    <a:gd name="T1" fmla="*/ 41 h 332"/>
                    <a:gd name="T2" fmla="*/ 85 w 584"/>
                    <a:gd name="T3" fmla="*/ 17 h 332"/>
                    <a:gd name="T4" fmla="*/ 127 w 584"/>
                    <a:gd name="T5" fmla="*/ 11 h 332"/>
                    <a:gd name="T6" fmla="*/ 171 w 584"/>
                    <a:gd name="T7" fmla="*/ 8 h 332"/>
                    <a:gd name="T8" fmla="*/ 213 w 584"/>
                    <a:gd name="T9" fmla="*/ 9 h 332"/>
                    <a:gd name="T10" fmla="*/ 256 w 584"/>
                    <a:gd name="T11" fmla="*/ 15 h 332"/>
                    <a:gd name="T12" fmla="*/ 298 w 584"/>
                    <a:gd name="T13" fmla="*/ 26 h 332"/>
                    <a:gd name="T14" fmla="*/ 339 w 584"/>
                    <a:gd name="T15" fmla="*/ 41 h 332"/>
                    <a:gd name="T16" fmla="*/ 359 w 584"/>
                    <a:gd name="T17" fmla="*/ 51 h 332"/>
                    <a:gd name="T18" fmla="*/ 399 w 584"/>
                    <a:gd name="T19" fmla="*/ 77 h 332"/>
                    <a:gd name="T20" fmla="*/ 436 w 584"/>
                    <a:gd name="T21" fmla="*/ 108 h 332"/>
                    <a:gd name="T22" fmla="*/ 469 w 584"/>
                    <a:gd name="T23" fmla="*/ 142 h 332"/>
                    <a:gd name="T24" fmla="*/ 499 w 584"/>
                    <a:gd name="T25" fmla="*/ 182 h 332"/>
                    <a:gd name="T26" fmla="*/ 526 w 584"/>
                    <a:gd name="T27" fmla="*/ 222 h 332"/>
                    <a:gd name="T28" fmla="*/ 559 w 584"/>
                    <a:gd name="T29" fmla="*/ 287 h 332"/>
                    <a:gd name="T30" fmla="*/ 576 w 584"/>
                    <a:gd name="T31" fmla="*/ 329 h 332"/>
                    <a:gd name="T32" fmla="*/ 581 w 584"/>
                    <a:gd name="T33" fmla="*/ 332 h 332"/>
                    <a:gd name="T34" fmla="*/ 584 w 584"/>
                    <a:gd name="T35" fmla="*/ 326 h 332"/>
                    <a:gd name="T36" fmla="*/ 576 w 584"/>
                    <a:gd name="T37" fmla="*/ 304 h 332"/>
                    <a:gd name="T38" fmla="*/ 557 w 584"/>
                    <a:gd name="T39" fmla="*/ 259 h 332"/>
                    <a:gd name="T40" fmla="*/ 534 w 584"/>
                    <a:gd name="T41" fmla="*/ 215 h 332"/>
                    <a:gd name="T42" fmla="*/ 507 w 584"/>
                    <a:gd name="T43" fmla="*/ 174 h 332"/>
                    <a:gd name="T44" fmla="*/ 476 w 584"/>
                    <a:gd name="T45" fmla="*/ 135 h 332"/>
                    <a:gd name="T46" fmla="*/ 441 w 584"/>
                    <a:gd name="T47" fmla="*/ 100 h 332"/>
                    <a:gd name="T48" fmla="*/ 403 w 584"/>
                    <a:gd name="T49" fmla="*/ 69 h 332"/>
                    <a:gd name="T50" fmla="*/ 363 w 584"/>
                    <a:gd name="T51" fmla="*/ 42 h 332"/>
                    <a:gd name="T52" fmla="*/ 342 w 584"/>
                    <a:gd name="T53" fmla="*/ 31 h 332"/>
                    <a:gd name="T54" fmla="*/ 300 w 584"/>
                    <a:gd name="T55" fmla="*/ 15 h 332"/>
                    <a:gd name="T56" fmla="*/ 257 w 584"/>
                    <a:gd name="T57" fmla="*/ 6 h 332"/>
                    <a:gd name="T58" fmla="*/ 215 w 584"/>
                    <a:gd name="T59" fmla="*/ 0 h 332"/>
                    <a:gd name="T60" fmla="*/ 171 w 584"/>
                    <a:gd name="T61" fmla="*/ 0 h 332"/>
                    <a:gd name="T62" fmla="*/ 127 w 584"/>
                    <a:gd name="T63" fmla="*/ 3 h 332"/>
                    <a:gd name="T64" fmla="*/ 83 w 584"/>
                    <a:gd name="T65" fmla="*/ 11 h 332"/>
                    <a:gd name="T66" fmla="*/ 0 w 584"/>
                    <a:gd name="T67" fmla="*/ 37 h 332"/>
                    <a:gd name="T68" fmla="*/ 0 w 584"/>
                    <a:gd name="T69" fmla="*/ 37 h 332"/>
                    <a:gd name="T70" fmla="*/ 0 w 584"/>
                    <a:gd name="T71" fmla="*/ 41 h 332"/>
                    <a:gd name="T72" fmla="*/ 2 w 584"/>
                    <a:gd name="T73" fmla="*/ 41 h 33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84"/>
                    <a:gd name="T112" fmla="*/ 0 h 332"/>
                    <a:gd name="T113" fmla="*/ 584 w 584"/>
                    <a:gd name="T114" fmla="*/ 332 h 33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84" h="332">
                      <a:moveTo>
                        <a:pt x="2" y="41"/>
                      </a:moveTo>
                      <a:lnTo>
                        <a:pt x="2" y="41"/>
                      </a:lnTo>
                      <a:lnTo>
                        <a:pt x="42" y="26"/>
                      </a:lnTo>
                      <a:lnTo>
                        <a:pt x="85" y="17"/>
                      </a:lnTo>
                      <a:lnTo>
                        <a:pt x="105" y="12"/>
                      </a:lnTo>
                      <a:lnTo>
                        <a:pt x="127" y="11"/>
                      </a:lnTo>
                      <a:lnTo>
                        <a:pt x="149" y="9"/>
                      </a:lnTo>
                      <a:lnTo>
                        <a:pt x="171" y="8"/>
                      </a:lnTo>
                      <a:lnTo>
                        <a:pt x="192" y="8"/>
                      </a:lnTo>
                      <a:lnTo>
                        <a:pt x="213" y="9"/>
                      </a:lnTo>
                      <a:lnTo>
                        <a:pt x="235" y="12"/>
                      </a:lnTo>
                      <a:lnTo>
                        <a:pt x="256" y="15"/>
                      </a:lnTo>
                      <a:lnTo>
                        <a:pt x="278" y="20"/>
                      </a:lnTo>
                      <a:lnTo>
                        <a:pt x="298" y="26"/>
                      </a:lnTo>
                      <a:lnTo>
                        <a:pt x="319" y="33"/>
                      </a:lnTo>
                      <a:lnTo>
                        <a:pt x="339" y="41"/>
                      </a:lnTo>
                      <a:lnTo>
                        <a:pt x="359" y="51"/>
                      </a:lnTo>
                      <a:lnTo>
                        <a:pt x="380" y="64"/>
                      </a:lnTo>
                      <a:lnTo>
                        <a:pt x="399" y="77"/>
                      </a:lnTo>
                      <a:lnTo>
                        <a:pt x="417" y="92"/>
                      </a:lnTo>
                      <a:lnTo>
                        <a:pt x="436" y="108"/>
                      </a:lnTo>
                      <a:lnTo>
                        <a:pt x="452" y="125"/>
                      </a:lnTo>
                      <a:lnTo>
                        <a:pt x="469" y="142"/>
                      </a:lnTo>
                      <a:lnTo>
                        <a:pt x="485" y="161"/>
                      </a:lnTo>
                      <a:lnTo>
                        <a:pt x="499" y="182"/>
                      </a:lnTo>
                      <a:lnTo>
                        <a:pt x="512" y="202"/>
                      </a:lnTo>
                      <a:lnTo>
                        <a:pt x="526" y="222"/>
                      </a:lnTo>
                      <a:lnTo>
                        <a:pt x="537" y="243"/>
                      </a:lnTo>
                      <a:lnTo>
                        <a:pt x="559" y="287"/>
                      </a:lnTo>
                      <a:lnTo>
                        <a:pt x="576" y="329"/>
                      </a:lnTo>
                      <a:lnTo>
                        <a:pt x="577" y="332"/>
                      </a:lnTo>
                      <a:lnTo>
                        <a:pt x="581" y="332"/>
                      </a:lnTo>
                      <a:lnTo>
                        <a:pt x="582" y="329"/>
                      </a:lnTo>
                      <a:lnTo>
                        <a:pt x="584" y="326"/>
                      </a:lnTo>
                      <a:lnTo>
                        <a:pt x="576" y="304"/>
                      </a:lnTo>
                      <a:lnTo>
                        <a:pt x="567" y="280"/>
                      </a:lnTo>
                      <a:lnTo>
                        <a:pt x="557" y="259"/>
                      </a:lnTo>
                      <a:lnTo>
                        <a:pt x="546" y="237"/>
                      </a:lnTo>
                      <a:lnTo>
                        <a:pt x="534" y="215"/>
                      </a:lnTo>
                      <a:lnTo>
                        <a:pt x="521" y="194"/>
                      </a:lnTo>
                      <a:lnTo>
                        <a:pt x="507" y="174"/>
                      </a:lnTo>
                      <a:lnTo>
                        <a:pt x="491" y="153"/>
                      </a:lnTo>
                      <a:lnTo>
                        <a:pt x="476" y="135"/>
                      </a:lnTo>
                      <a:lnTo>
                        <a:pt x="460" y="117"/>
                      </a:lnTo>
                      <a:lnTo>
                        <a:pt x="441" y="100"/>
                      </a:lnTo>
                      <a:lnTo>
                        <a:pt x="422" y="83"/>
                      </a:lnTo>
                      <a:lnTo>
                        <a:pt x="403" y="69"/>
                      </a:lnTo>
                      <a:lnTo>
                        <a:pt x="383" y="55"/>
                      </a:lnTo>
                      <a:lnTo>
                        <a:pt x="363" y="42"/>
                      </a:lnTo>
                      <a:lnTo>
                        <a:pt x="342" y="31"/>
                      </a:lnTo>
                      <a:lnTo>
                        <a:pt x="322" y="23"/>
                      </a:lnTo>
                      <a:lnTo>
                        <a:pt x="300" y="15"/>
                      </a:lnTo>
                      <a:lnTo>
                        <a:pt x="279" y="9"/>
                      </a:lnTo>
                      <a:lnTo>
                        <a:pt x="257" y="6"/>
                      </a:lnTo>
                      <a:lnTo>
                        <a:pt x="237" y="1"/>
                      </a:lnTo>
                      <a:lnTo>
                        <a:pt x="215" y="0"/>
                      </a:lnTo>
                      <a:lnTo>
                        <a:pt x="193" y="0"/>
                      </a:lnTo>
                      <a:lnTo>
                        <a:pt x="171" y="0"/>
                      </a:lnTo>
                      <a:lnTo>
                        <a:pt x="149" y="1"/>
                      </a:lnTo>
                      <a:lnTo>
                        <a:pt x="127" y="3"/>
                      </a:lnTo>
                      <a:lnTo>
                        <a:pt x="105" y="6"/>
                      </a:lnTo>
                      <a:lnTo>
                        <a:pt x="83" y="11"/>
                      </a:lnTo>
                      <a:lnTo>
                        <a:pt x="41" y="22"/>
                      </a:lnTo>
                      <a:lnTo>
                        <a:pt x="0" y="37"/>
                      </a:lnTo>
                      <a:lnTo>
                        <a:pt x="0" y="39"/>
                      </a:lnTo>
                      <a:lnTo>
                        <a:pt x="0" y="41"/>
                      </a:lnTo>
                      <a:lnTo>
                        <a:pt x="2"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1" name="Freeform 188"/>
                <p:cNvSpPr>
                  <a:spLocks/>
                </p:cNvSpPr>
                <p:nvPr/>
              </p:nvSpPr>
              <p:spPr bwMode="auto">
                <a:xfrm>
                  <a:off x="233" y="1631"/>
                  <a:ext cx="121" cy="64"/>
                </a:xfrm>
                <a:custGeom>
                  <a:avLst/>
                  <a:gdLst>
                    <a:gd name="T0" fmla="*/ 20 w 121"/>
                    <a:gd name="T1" fmla="*/ 0 h 64"/>
                    <a:gd name="T2" fmla="*/ 20 w 121"/>
                    <a:gd name="T3" fmla="*/ 0 h 64"/>
                    <a:gd name="T4" fmla="*/ 12 w 121"/>
                    <a:gd name="T5" fmla="*/ 3 h 64"/>
                    <a:gd name="T6" fmla="*/ 6 w 121"/>
                    <a:gd name="T7" fmla="*/ 6 h 64"/>
                    <a:gd name="T8" fmla="*/ 3 w 121"/>
                    <a:gd name="T9" fmla="*/ 13 h 64"/>
                    <a:gd name="T10" fmla="*/ 0 w 121"/>
                    <a:gd name="T11" fmla="*/ 17 h 64"/>
                    <a:gd name="T12" fmla="*/ 0 w 121"/>
                    <a:gd name="T13" fmla="*/ 24 h 64"/>
                    <a:gd name="T14" fmla="*/ 1 w 121"/>
                    <a:gd name="T15" fmla="*/ 30 h 64"/>
                    <a:gd name="T16" fmla="*/ 5 w 121"/>
                    <a:gd name="T17" fmla="*/ 36 h 64"/>
                    <a:gd name="T18" fmla="*/ 9 w 121"/>
                    <a:gd name="T19" fmla="*/ 44 h 64"/>
                    <a:gd name="T20" fmla="*/ 9 w 121"/>
                    <a:gd name="T21" fmla="*/ 44 h 64"/>
                    <a:gd name="T22" fmla="*/ 16 w 121"/>
                    <a:gd name="T23" fmla="*/ 49 h 64"/>
                    <a:gd name="T24" fmla="*/ 20 w 121"/>
                    <a:gd name="T25" fmla="*/ 53 h 64"/>
                    <a:gd name="T26" fmla="*/ 33 w 121"/>
                    <a:gd name="T27" fmla="*/ 60 h 64"/>
                    <a:gd name="T28" fmla="*/ 47 w 121"/>
                    <a:gd name="T29" fmla="*/ 63 h 64"/>
                    <a:gd name="T30" fmla="*/ 63 w 121"/>
                    <a:gd name="T31" fmla="*/ 64 h 64"/>
                    <a:gd name="T32" fmla="*/ 77 w 121"/>
                    <a:gd name="T33" fmla="*/ 64 h 64"/>
                    <a:gd name="T34" fmla="*/ 92 w 121"/>
                    <a:gd name="T35" fmla="*/ 64 h 64"/>
                    <a:gd name="T36" fmla="*/ 119 w 121"/>
                    <a:gd name="T37" fmla="*/ 60 h 64"/>
                    <a:gd name="T38" fmla="*/ 119 w 121"/>
                    <a:gd name="T39" fmla="*/ 60 h 64"/>
                    <a:gd name="T40" fmla="*/ 121 w 121"/>
                    <a:gd name="T41" fmla="*/ 60 h 64"/>
                    <a:gd name="T42" fmla="*/ 121 w 121"/>
                    <a:gd name="T43" fmla="*/ 58 h 64"/>
                    <a:gd name="T44" fmla="*/ 121 w 121"/>
                    <a:gd name="T45" fmla="*/ 57 h 64"/>
                    <a:gd name="T46" fmla="*/ 119 w 121"/>
                    <a:gd name="T47" fmla="*/ 57 h 64"/>
                    <a:gd name="T48" fmla="*/ 119 w 121"/>
                    <a:gd name="T49" fmla="*/ 57 h 64"/>
                    <a:gd name="T50" fmla="*/ 86 w 121"/>
                    <a:gd name="T51" fmla="*/ 60 h 64"/>
                    <a:gd name="T52" fmla="*/ 70 w 121"/>
                    <a:gd name="T53" fmla="*/ 60 h 64"/>
                    <a:gd name="T54" fmla="*/ 53 w 121"/>
                    <a:gd name="T55" fmla="*/ 58 h 64"/>
                    <a:gd name="T56" fmla="*/ 53 w 121"/>
                    <a:gd name="T57" fmla="*/ 58 h 64"/>
                    <a:gd name="T58" fmla="*/ 45 w 121"/>
                    <a:gd name="T59" fmla="*/ 57 h 64"/>
                    <a:gd name="T60" fmla="*/ 38 w 121"/>
                    <a:gd name="T61" fmla="*/ 53 h 64"/>
                    <a:gd name="T62" fmla="*/ 23 w 121"/>
                    <a:gd name="T63" fmla="*/ 47 h 64"/>
                    <a:gd name="T64" fmla="*/ 23 w 121"/>
                    <a:gd name="T65" fmla="*/ 47 h 64"/>
                    <a:gd name="T66" fmla="*/ 16 w 121"/>
                    <a:gd name="T67" fmla="*/ 43 h 64"/>
                    <a:gd name="T68" fmla="*/ 11 w 121"/>
                    <a:gd name="T69" fmla="*/ 38 h 64"/>
                    <a:gd name="T70" fmla="*/ 6 w 121"/>
                    <a:gd name="T71" fmla="*/ 32 h 64"/>
                    <a:gd name="T72" fmla="*/ 3 w 121"/>
                    <a:gd name="T73" fmla="*/ 25 h 64"/>
                    <a:gd name="T74" fmla="*/ 3 w 121"/>
                    <a:gd name="T75" fmla="*/ 17 h 64"/>
                    <a:gd name="T76" fmla="*/ 6 w 121"/>
                    <a:gd name="T77" fmla="*/ 13 h 64"/>
                    <a:gd name="T78" fmla="*/ 11 w 121"/>
                    <a:gd name="T79" fmla="*/ 6 h 64"/>
                    <a:gd name="T80" fmla="*/ 20 w 121"/>
                    <a:gd name="T81" fmla="*/ 2 h 64"/>
                    <a:gd name="T82" fmla="*/ 20 w 121"/>
                    <a:gd name="T83" fmla="*/ 2 h 64"/>
                    <a:gd name="T84" fmla="*/ 22 w 121"/>
                    <a:gd name="T85" fmla="*/ 0 h 64"/>
                    <a:gd name="T86" fmla="*/ 20 w 121"/>
                    <a:gd name="T87" fmla="*/ 0 h 64"/>
                    <a:gd name="T88" fmla="*/ 20 w 121"/>
                    <a:gd name="T89" fmla="*/ 0 h 6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21"/>
                    <a:gd name="T136" fmla="*/ 0 h 64"/>
                    <a:gd name="T137" fmla="*/ 121 w 121"/>
                    <a:gd name="T138" fmla="*/ 64 h 6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21" h="64">
                      <a:moveTo>
                        <a:pt x="20" y="0"/>
                      </a:moveTo>
                      <a:lnTo>
                        <a:pt x="20" y="0"/>
                      </a:lnTo>
                      <a:lnTo>
                        <a:pt x="12" y="3"/>
                      </a:lnTo>
                      <a:lnTo>
                        <a:pt x="6" y="6"/>
                      </a:lnTo>
                      <a:lnTo>
                        <a:pt x="3" y="13"/>
                      </a:lnTo>
                      <a:lnTo>
                        <a:pt x="0" y="17"/>
                      </a:lnTo>
                      <a:lnTo>
                        <a:pt x="0" y="24"/>
                      </a:lnTo>
                      <a:lnTo>
                        <a:pt x="1" y="30"/>
                      </a:lnTo>
                      <a:lnTo>
                        <a:pt x="5" y="36"/>
                      </a:lnTo>
                      <a:lnTo>
                        <a:pt x="9" y="44"/>
                      </a:lnTo>
                      <a:lnTo>
                        <a:pt x="16" y="49"/>
                      </a:lnTo>
                      <a:lnTo>
                        <a:pt x="20" y="53"/>
                      </a:lnTo>
                      <a:lnTo>
                        <a:pt x="33" y="60"/>
                      </a:lnTo>
                      <a:lnTo>
                        <a:pt x="47" y="63"/>
                      </a:lnTo>
                      <a:lnTo>
                        <a:pt x="63" y="64"/>
                      </a:lnTo>
                      <a:lnTo>
                        <a:pt x="77" y="64"/>
                      </a:lnTo>
                      <a:lnTo>
                        <a:pt x="92" y="64"/>
                      </a:lnTo>
                      <a:lnTo>
                        <a:pt x="119" y="60"/>
                      </a:lnTo>
                      <a:lnTo>
                        <a:pt x="121" y="60"/>
                      </a:lnTo>
                      <a:lnTo>
                        <a:pt x="121" y="58"/>
                      </a:lnTo>
                      <a:lnTo>
                        <a:pt x="121" y="57"/>
                      </a:lnTo>
                      <a:lnTo>
                        <a:pt x="119" y="57"/>
                      </a:lnTo>
                      <a:lnTo>
                        <a:pt x="86" y="60"/>
                      </a:lnTo>
                      <a:lnTo>
                        <a:pt x="70" y="60"/>
                      </a:lnTo>
                      <a:lnTo>
                        <a:pt x="53" y="58"/>
                      </a:lnTo>
                      <a:lnTo>
                        <a:pt x="45" y="57"/>
                      </a:lnTo>
                      <a:lnTo>
                        <a:pt x="38" y="53"/>
                      </a:lnTo>
                      <a:lnTo>
                        <a:pt x="23" y="47"/>
                      </a:lnTo>
                      <a:lnTo>
                        <a:pt x="16" y="43"/>
                      </a:lnTo>
                      <a:lnTo>
                        <a:pt x="11" y="38"/>
                      </a:lnTo>
                      <a:lnTo>
                        <a:pt x="6" y="32"/>
                      </a:lnTo>
                      <a:lnTo>
                        <a:pt x="3" y="25"/>
                      </a:lnTo>
                      <a:lnTo>
                        <a:pt x="3" y="17"/>
                      </a:lnTo>
                      <a:lnTo>
                        <a:pt x="6" y="13"/>
                      </a:lnTo>
                      <a:lnTo>
                        <a:pt x="11" y="6"/>
                      </a:lnTo>
                      <a:lnTo>
                        <a:pt x="20" y="2"/>
                      </a:lnTo>
                      <a:lnTo>
                        <a:pt x="22" y="0"/>
                      </a:lnTo>
                      <a:lnTo>
                        <a:pt x="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2" name="Freeform 189"/>
                <p:cNvSpPr>
                  <a:spLocks/>
                </p:cNvSpPr>
                <p:nvPr/>
              </p:nvSpPr>
              <p:spPr bwMode="auto">
                <a:xfrm>
                  <a:off x="236" y="1630"/>
                  <a:ext cx="107" cy="25"/>
                </a:xfrm>
                <a:custGeom>
                  <a:avLst/>
                  <a:gdLst>
                    <a:gd name="T0" fmla="*/ 0 w 107"/>
                    <a:gd name="T1" fmla="*/ 1 h 25"/>
                    <a:gd name="T2" fmla="*/ 0 w 107"/>
                    <a:gd name="T3" fmla="*/ 1 h 25"/>
                    <a:gd name="T4" fmla="*/ 13 w 107"/>
                    <a:gd name="T5" fmla="*/ 7 h 25"/>
                    <a:gd name="T6" fmla="*/ 25 w 107"/>
                    <a:gd name="T7" fmla="*/ 12 h 25"/>
                    <a:gd name="T8" fmla="*/ 52 w 107"/>
                    <a:gd name="T9" fmla="*/ 20 h 25"/>
                    <a:gd name="T10" fmla="*/ 78 w 107"/>
                    <a:gd name="T11" fmla="*/ 25 h 25"/>
                    <a:gd name="T12" fmla="*/ 105 w 107"/>
                    <a:gd name="T13" fmla="*/ 25 h 25"/>
                    <a:gd name="T14" fmla="*/ 105 w 107"/>
                    <a:gd name="T15" fmla="*/ 25 h 25"/>
                    <a:gd name="T16" fmla="*/ 107 w 107"/>
                    <a:gd name="T17" fmla="*/ 25 h 25"/>
                    <a:gd name="T18" fmla="*/ 105 w 107"/>
                    <a:gd name="T19" fmla="*/ 23 h 25"/>
                    <a:gd name="T20" fmla="*/ 105 w 107"/>
                    <a:gd name="T21" fmla="*/ 23 h 25"/>
                    <a:gd name="T22" fmla="*/ 78 w 107"/>
                    <a:gd name="T23" fmla="*/ 22 h 25"/>
                    <a:gd name="T24" fmla="*/ 52 w 107"/>
                    <a:gd name="T25" fmla="*/ 17 h 25"/>
                    <a:gd name="T26" fmla="*/ 27 w 107"/>
                    <a:gd name="T27" fmla="*/ 9 h 25"/>
                    <a:gd name="T28" fmla="*/ 14 w 107"/>
                    <a:gd name="T29" fmla="*/ 4 h 25"/>
                    <a:gd name="T30" fmla="*/ 2 w 107"/>
                    <a:gd name="T31" fmla="*/ 0 h 25"/>
                    <a:gd name="T32" fmla="*/ 2 w 107"/>
                    <a:gd name="T33" fmla="*/ 0 h 25"/>
                    <a:gd name="T34" fmla="*/ 0 w 107"/>
                    <a:gd name="T35" fmla="*/ 0 h 25"/>
                    <a:gd name="T36" fmla="*/ 0 w 107"/>
                    <a:gd name="T37" fmla="*/ 1 h 25"/>
                    <a:gd name="T38" fmla="*/ 0 w 107"/>
                    <a:gd name="T39" fmla="*/ 1 h 2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7"/>
                    <a:gd name="T61" fmla="*/ 0 h 25"/>
                    <a:gd name="T62" fmla="*/ 107 w 107"/>
                    <a:gd name="T63" fmla="*/ 25 h 2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7" h="25">
                      <a:moveTo>
                        <a:pt x="0" y="1"/>
                      </a:moveTo>
                      <a:lnTo>
                        <a:pt x="0" y="1"/>
                      </a:lnTo>
                      <a:lnTo>
                        <a:pt x="13" y="7"/>
                      </a:lnTo>
                      <a:lnTo>
                        <a:pt x="25" y="12"/>
                      </a:lnTo>
                      <a:lnTo>
                        <a:pt x="52" y="20"/>
                      </a:lnTo>
                      <a:lnTo>
                        <a:pt x="78" y="25"/>
                      </a:lnTo>
                      <a:lnTo>
                        <a:pt x="105" y="25"/>
                      </a:lnTo>
                      <a:lnTo>
                        <a:pt x="107" y="25"/>
                      </a:lnTo>
                      <a:lnTo>
                        <a:pt x="105" y="23"/>
                      </a:lnTo>
                      <a:lnTo>
                        <a:pt x="78" y="22"/>
                      </a:lnTo>
                      <a:lnTo>
                        <a:pt x="52" y="17"/>
                      </a:lnTo>
                      <a:lnTo>
                        <a:pt x="27" y="9"/>
                      </a:lnTo>
                      <a:lnTo>
                        <a:pt x="14" y="4"/>
                      </a:lnTo>
                      <a:lnTo>
                        <a:pt x="2"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3" name="Freeform 190"/>
                <p:cNvSpPr>
                  <a:spLocks/>
                </p:cNvSpPr>
                <p:nvPr/>
              </p:nvSpPr>
              <p:spPr bwMode="auto">
                <a:xfrm>
                  <a:off x="318" y="1637"/>
                  <a:ext cx="45" cy="65"/>
                </a:xfrm>
                <a:custGeom>
                  <a:avLst/>
                  <a:gdLst>
                    <a:gd name="T0" fmla="*/ 1 w 45"/>
                    <a:gd name="T1" fmla="*/ 4 h 65"/>
                    <a:gd name="T2" fmla="*/ 1 w 45"/>
                    <a:gd name="T3" fmla="*/ 4 h 65"/>
                    <a:gd name="T4" fmla="*/ 11 w 45"/>
                    <a:gd name="T5" fmla="*/ 5 h 65"/>
                    <a:gd name="T6" fmla="*/ 20 w 45"/>
                    <a:gd name="T7" fmla="*/ 10 h 65"/>
                    <a:gd name="T8" fmla="*/ 28 w 45"/>
                    <a:gd name="T9" fmla="*/ 16 h 65"/>
                    <a:gd name="T10" fmla="*/ 34 w 45"/>
                    <a:gd name="T11" fmla="*/ 24 h 65"/>
                    <a:gd name="T12" fmla="*/ 34 w 45"/>
                    <a:gd name="T13" fmla="*/ 24 h 65"/>
                    <a:gd name="T14" fmla="*/ 37 w 45"/>
                    <a:gd name="T15" fmla="*/ 29 h 65"/>
                    <a:gd name="T16" fmla="*/ 39 w 45"/>
                    <a:gd name="T17" fmla="*/ 35 h 65"/>
                    <a:gd name="T18" fmla="*/ 39 w 45"/>
                    <a:gd name="T19" fmla="*/ 44 h 65"/>
                    <a:gd name="T20" fmla="*/ 36 w 45"/>
                    <a:gd name="T21" fmla="*/ 54 h 65"/>
                    <a:gd name="T22" fmla="*/ 31 w 45"/>
                    <a:gd name="T23" fmla="*/ 63 h 65"/>
                    <a:gd name="T24" fmla="*/ 31 w 45"/>
                    <a:gd name="T25" fmla="*/ 63 h 65"/>
                    <a:gd name="T26" fmla="*/ 31 w 45"/>
                    <a:gd name="T27" fmla="*/ 65 h 65"/>
                    <a:gd name="T28" fmla="*/ 31 w 45"/>
                    <a:gd name="T29" fmla="*/ 65 h 65"/>
                    <a:gd name="T30" fmla="*/ 33 w 45"/>
                    <a:gd name="T31" fmla="*/ 65 h 65"/>
                    <a:gd name="T32" fmla="*/ 33 w 45"/>
                    <a:gd name="T33" fmla="*/ 65 h 65"/>
                    <a:gd name="T34" fmla="*/ 37 w 45"/>
                    <a:gd name="T35" fmla="*/ 60 h 65"/>
                    <a:gd name="T36" fmla="*/ 42 w 45"/>
                    <a:gd name="T37" fmla="*/ 55 h 65"/>
                    <a:gd name="T38" fmla="*/ 44 w 45"/>
                    <a:gd name="T39" fmla="*/ 49 h 65"/>
                    <a:gd name="T40" fmla="*/ 45 w 45"/>
                    <a:gd name="T41" fmla="*/ 44 h 65"/>
                    <a:gd name="T42" fmla="*/ 45 w 45"/>
                    <a:gd name="T43" fmla="*/ 40 h 65"/>
                    <a:gd name="T44" fmla="*/ 44 w 45"/>
                    <a:gd name="T45" fmla="*/ 33 h 65"/>
                    <a:gd name="T46" fmla="*/ 40 w 45"/>
                    <a:gd name="T47" fmla="*/ 24 h 65"/>
                    <a:gd name="T48" fmla="*/ 33 w 45"/>
                    <a:gd name="T49" fmla="*/ 15 h 65"/>
                    <a:gd name="T50" fmla="*/ 23 w 45"/>
                    <a:gd name="T51" fmla="*/ 7 h 65"/>
                    <a:gd name="T52" fmla="*/ 14 w 45"/>
                    <a:gd name="T53" fmla="*/ 2 h 65"/>
                    <a:gd name="T54" fmla="*/ 1 w 45"/>
                    <a:gd name="T55" fmla="*/ 0 h 65"/>
                    <a:gd name="T56" fmla="*/ 1 w 45"/>
                    <a:gd name="T57" fmla="*/ 0 h 65"/>
                    <a:gd name="T58" fmla="*/ 0 w 45"/>
                    <a:gd name="T59" fmla="*/ 2 h 65"/>
                    <a:gd name="T60" fmla="*/ 1 w 45"/>
                    <a:gd name="T61" fmla="*/ 4 h 65"/>
                    <a:gd name="T62" fmla="*/ 1 w 45"/>
                    <a:gd name="T63" fmla="*/ 4 h 6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5"/>
                    <a:gd name="T97" fmla="*/ 0 h 65"/>
                    <a:gd name="T98" fmla="*/ 45 w 45"/>
                    <a:gd name="T99" fmla="*/ 65 h 6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5" h="65">
                      <a:moveTo>
                        <a:pt x="1" y="4"/>
                      </a:moveTo>
                      <a:lnTo>
                        <a:pt x="1" y="4"/>
                      </a:lnTo>
                      <a:lnTo>
                        <a:pt x="11" y="5"/>
                      </a:lnTo>
                      <a:lnTo>
                        <a:pt x="20" y="10"/>
                      </a:lnTo>
                      <a:lnTo>
                        <a:pt x="28" y="16"/>
                      </a:lnTo>
                      <a:lnTo>
                        <a:pt x="34" y="24"/>
                      </a:lnTo>
                      <a:lnTo>
                        <a:pt x="37" y="29"/>
                      </a:lnTo>
                      <a:lnTo>
                        <a:pt x="39" y="35"/>
                      </a:lnTo>
                      <a:lnTo>
                        <a:pt x="39" y="44"/>
                      </a:lnTo>
                      <a:lnTo>
                        <a:pt x="36" y="54"/>
                      </a:lnTo>
                      <a:lnTo>
                        <a:pt x="31" y="63"/>
                      </a:lnTo>
                      <a:lnTo>
                        <a:pt x="31" y="65"/>
                      </a:lnTo>
                      <a:lnTo>
                        <a:pt x="33" y="65"/>
                      </a:lnTo>
                      <a:lnTo>
                        <a:pt x="37" y="60"/>
                      </a:lnTo>
                      <a:lnTo>
                        <a:pt x="42" y="55"/>
                      </a:lnTo>
                      <a:lnTo>
                        <a:pt x="44" y="49"/>
                      </a:lnTo>
                      <a:lnTo>
                        <a:pt x="45" y="44"/>
                      </a:lnTo>
                      <a:lnTo>
                        <a:pt x="45" y="40"/>
                      </a:lnTo>
                      <a:lnTo>
                        <a:pt x="44" y="33"/>
                      </a:lnTo>
                      <a:lnTo>
                        <a:pt x="40" y="24"/>
                      </a:lnTo>
                      <a:lnTo>
                        <a:pt x="33" y="15"/>
                      </a:lnTo>
                      <a:lnTo>
                        <a:pt x="23" y="7"/>
                      </a:lnTo>
                      <a:lnTo>
                        <a:pt x="14" y="2"/>
                      </a:lnTo>
                      <a:lnTo>
                        <a:pt x="1" y="0"/>
                      </a:lnTo>
                      <a:lnTo>
                        <a:pt x="0" y="2"/>
                      </a:lnTo>
                      <a:lnTo>
                        <a:pt x="1"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4" name="Freeform 191"/>
                <p:cNvSpPr>
                  <a:spLocks/>
                </p:cNvSpPr>
                <p:nvPr/>
              </p:nvSpPr>
              <p:spPr bwMode="auto">
                <a:xfrm>
                  <a:off x="374" y="1564"/>
                  <a:ext cx="259" cy="125"/>
                </a:xfrm>
                <a:custGeom>
                  <a:avLst/>
                  <a:gdLst>
                    <a:gd name="T0" fmla="*/ 3 w 259"/>
                    <a:gd name="T1" fmla="*/ 120 h 125"/>
                    <a:gd name="T2" fmla="*/ 3 w 259"/>
                    <a:gd name="T3" fmla="*/ 95 h 125"/>
                    <a:gd name="T4" fmla="*/ 11 w 259"/>
                    <a:gd name="T5" fmla="*/ 73 h 125"/>
                    <a:gd name="T6" fmla="*/ 24 w 259"/>
                    <a:gd name="T7" fmla="*/ 55 h 125"/>
                    <a:gd name="T8" fmla="*/ 41 w 259"/>
                    <a:gd name="T9" fmla="*/ 39 h 125"/>
                    <a:gd name="T10" fmla="*/ 61 w 259"/>
                    <a:gd name="T11" fmla="*/ 26 h 125"/>
                    <a:gd name="T12" fmla="*/ 105 w 259"/>
                    <a:gd name="T13" fmla="*/ 9 h 125"/>
                    <a:gd name="T14" fmla="*/ 127 w 259"/>
                    <a:gd name="T15" fmla="*/ 4 h 125"/>
                    <a:gd name="T16" fmla="*/ 152 w 259"/>
                    <a:gd name="T17" fmla="*/ 3 h 125"/>
                    <a:gd name="T18" fmla="*/ 177 w 259"/>
                    <a:gd name="T19" fmla="*/ 8 h 125"/>
                    <a:gd name="T20" fmla="*/ 201 w 259"/>
                    <a:gd name="T21" fmla="*/ 17 h 125"/>
                    <a:gd name="T22" fmla="*/ 220 w 259"/>
                    <a:gd name="T23" fmla="*/ 34 h 125"/>
                    <a:gd name="T24" fmla="*/ 228 w 259"/>
                    <a:gd name="T25" fmla="*/ 44 h 125"/>
                    <a:gd name="T26" fmla="*/ 240 w 259"/>
                    <a:gd name="T27" fmla="*/ 64 h 125"/>
                    <a:gd name="T28" fmla="*/ 251 w 259"/>
                    <a:gd name="T29" fmla="*/ 100 h 125"/>
                    <a:gd name="T30" fmla="*/ 256 w 259"/>
                    <a:gd name="T31" fmla="*/ 124 h 125"/>
                    <a:gd name="T32" fmla="*/ 257 w 259"/>
                    <a:gd name="T33" fmla="*/ 125 h 125"/>
                    <a:gd name="T34" fmla="*/ 259 w 259"/>
                    <a:gd name="T35" fmla="*/ 124 h 125"/>
                    <a:gd name="T36" fmla="*/ 254 w 259"/>
                    <a:gd name="T37" fmla="*/ 97 h 125"/>
                    <a:gd name="T38" fmla="*/ 246 w 259"/>
                    <a:gd name="T39" fmla="*/ 72 h 125"/>
                    <a:gd name="T40" fmla="*/ 235 w 259"/>
                    <a:gd name="T41" fmla="*/ 48 h 125"/>
                    <a:gd name="T42" fmla="*/ 220 w 259"/>
                    <a:gd name="T43" fmla="*/ 26 h 125"/>
                    <a:gd name="T44" fmla="*/ 210 w 259"/>
                    <a:gd name="T45" fmla="*/ 19 h 125"/>
                    <a:gd name="T46" fmla="*/ 188 w 259"/>
                    <a:gd name="T47" fmla="*/ 8 h 125"/>
                    <a:gd name="T48" fmla="*/ 165 w 259"/>
                    <a:gd name="T49" fmla="*/ 1 h 125"/>
                    <a:gd name="T50" fmla="*/ 140 w 259"/>
                    <a:gd name="T51" fmla="*/ 1 h 125"/>
                    <a:gd name="T52" fmla="*/ 127 w 259"/>
                    <a:gd name="T53" fmla="*/ 1 h 125"/>
                    <a:gd name="T54" fmla="*/ 82 w 259"/>
                    <a:gd name="T55" fmla="*/ 14 h 125"/>
                    <a:gd name="T56" fmla="*/ 47 w 259"/>
                    <a:gd name="T57" fmla="*/ 31 h 125"/>
                    <a:gd name="T58" fmla="*/ 28 w 259"/>
                    <a:gd name="T59" fmla="*/ 45 h 125"/>
                    <a:gd name="T60" fmla="*/ 13 w 259"/>
                    <a:gd name="T61" fmla="*/ 64 h 125"/>
                    <a:gd name="T62" fmla="*/ 3 w 259"/>
                    <a:gd name="T63" fmla="*/ 84 h 125"/>
                    <a:gd name="T64" fmla="*/ 0 w 259"/>
                    <a:gd name="T65" fmla="*/ 108 h 125"/>
                    <a:gd name="T66" fmla="*/ 2 w 259"/>
                    <a:gd name="T67" fmla="*/ 120 h 125"/>
                    <a:gd name="T68" fmla="*/ 3 w 259"/>
                    <a:gd name="T69" fmla="*/ 120 h 12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9"/>
                    <a:gd name="T106" fmla="*/ 0 h 125"/>
                    <a:gd name="T107" fmla="*/ 259 w 259"/>
                    <a:gd name="T108" fmla="*/ 125 h 12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9" h="125">
                      <a:moveTo>
                        <a:pt x="3" y="120"/>
                      </a:moveTo>
                      <a:lnTo>
                        <a:pt x="3" y="120"/>
                      </a:lnTo>
                      <a:lnTo>
                        <a:pt x="2" y="106"/>
                      </a:lnTo>
                      <a:lnTo>
                        <a:pt x="3" y="95"/>
                      </a:lnTo>
                      <a:lnTo>
                        <a:pt x="6" y="84"/>
                      </a:lnTo>
                      <a:lnTo>
                        <a:pt x="11" y="73"/>
                      </a:lnTo>
                      <a:lnTo>
                        <a:pt x="17" y="64"/>
                      </a:lnTo>
                      <a:lnTo>
                        <a:pt x="24" y="55"/>
                      </a:lnTo>
                      <a:lnTo>
                        <a:pt x="33" y="47"/>
                      </a:lnTo>
                      <a:lnTo>
                        <a:pt x="41" y="39"/>
                      </a:lnTo>
                      <a:lnTo>
                        <a:pt x="52" y="33"/>
                      </a:lnTo>
                      <a:lnTo>
                        <a:pt x="61" y="26"/>
                      </a:lnTo>
                      <a:lnTo>
                        <a:pt x="83" y="15"/>
                      </a:lnTo>
                      <a:lnTo>
                        <a:pt x="105" y="9"/>
                      </a:lnTo>
                      <a:lnTo>
                        <a:pt x="127" y="4"/>
                      </a:lnTo>
                      <a:lnTo>
                        <a:pt x="140" y="3"/>
                      </a:lnTo>
                      <a:lnTo>
                        <a:pt x="152" y="3"/>
                      </a:lnTo>
                      <a:lnTo>
                        <a:pt x="165" y="4"/>
                      </a:lnTo>
                      <a:lnTo>
                        <a:pt x="177" y="8"/>
                      </a:lnTo>
                      <a:lnTo>
                        <a:pt x="190" y="12"/>
                      </a:lnTo>
                      <a:lnTo>
                        <a:pt x="201" y="17"/>
                      </a:lnTo>
                      <a:lnTo>
                        <a:pt x="210" y="25"/>
                      </a:lnTo>
                      <a:lnTo>
                        <a:pt x="220" y="34"/>
                      </a:lnTo>
                      <a:lnTo>
                        <a:pt x="228" y="44"/>
                      </a:lnTo>
                      <a:lnTo>
                        <a:pt x="234" y="53"/>
                      </a:lnTo>
                      <a:lnTo>
                        <a:pt x="240" y="64"/>
                      </a:lnTo>
                      <a:lnTo>
                        <a:pt x="245" y="77"/>
                      </a:lnTo>
                      <a:lnTo>
                        <a:pt x="251" y="100"/>
                      </a:lnTo>
                      <a:lnTo>
                        <a:pt x="256" y="124"/>
                      </a:lnTo>
                      <a:lnTo>
                        <a:pt x="256" y="125"/>
                      </a:lnTo>
                      <a:lnTo>
                        <a:pt x="257" y="125"/>
                      </a:lnTo>
                      <a:lnTo>
                        <a:pt x="259" y="125"/>
                      </a:lnTo>
                      <a:lnTo>
                        <a:pt x="259" y="124"/>
                      </a:lnTo>
                      <a:lnTo>
                        <a:pt x="254" y="97"/>
                      </a:lnTo>
                      <a:lnTo>
                        <a:pt x="251" y="84"/>
                      </a:lnTo>
                      <a:lnTo>
                        <a:pt x="246" y="72"/>
                      </a:lnTo>
                      <a:lnTo>
                        <a:pt x="242" y="59"/>
                      </a:lnTo>
                      <a:lnTo>
                        <a:pt x="235" y="48"/>
                      </a:lnTo>
                      <a:lnTo>
                        <a:pt x="229" y="37"/>
                      </a:lnTo>
                      <a:lnTo>
                        <a:pt x="220" y="26"/>
                      </a:lnTo>
                      <a:lnTo>
                        <a:pt x="210" y="19"/>
                      </a:lnTo>
                      <a:lnTo>
                        <a:pt x="199" y="12"/>
                      </a:lnTo>
                      <a:lnTo>
                        <a:pt x="188" y="8"/>
                      </a:lnTo>
                      <a:lnTo>
                        <a:pt x="177" y="3"/>
                      </a:lnTo>
                      <a:lnTo>
                        <a:pt x="165" y="1"/>
                      </a:lnTo>
                      <a:lnTo>
                        <a:pt x="152" y="0"/>
                      </a:lnTo>
                      <a:lnTo>
                        <a:pt x="140" y="1"/>
                      </a:lnTo>
                      <a:lnTo>
                        <a:pt x="127" y="1"/>
                      </a:lnTo>
                      <a:lnTo>
                        <a:pt x="105" y="6"/>
                      </a:lnTo>
                      <a:lnTo>
                        <a:pt x="82" y="14"/>
                      </a:lnTo>
                      <a:lnTo>
                        <a:pt x="58" y="23"/>
                      </a:lnTo>
                      <a:lnTo>
                        <a:pt x="47" y="31"/>
                      </a:lnTo>
                      <a:lnTo>
                        <a:pt x="38" y="37"/>
                      </a:lnTo>
                      <a:lnTo>
                        <a:pt x="28" y="45"/>
                      </a:lnTo>
                      <a:lnTo>
                        <a:pt x="20" y="55"/>
                      </a:lnTo>
                      <a:lnTo>
                        <a:pt x="13" y="64"/>
                      </a:lnTo>
                      <a:lnTo>
                        <a:pt x="8" y="73"/>
                      </a:lnTo>
                      <a:lnTo>
                        <a:pt x="3" y="84"/>
                      </a:lnTo>
                      <a:lnTo>
                        <a:pt x="0" y="95"/>
                      </a:lnTo>
                      <a:lnTo>
                        <a:pt x="0" y="108"/>
                      </a:lnTo>
                      <a:lnTo>
                        <a:pt x="2" y="120"/>
                      </a:lnTo>
                      <a:lnTo>
                        <a:pt x="3" y="1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5" name="Freeform 192"/>
                <p:cNvSpPr>
                  <a:spLocks/>
                </p:cNvSpPr>
                <p:nvPr/>
              </p:nvSpPr>
              <p:spPr bwMode="auto">
                <a:xfrm>
                  <a:off x="366" y="1606"/>
                  <a:ext cx="272" cy="94"/>
                </a:xfrm>
                <a:custGeom>
                  <a:avLst/>
                  <a:gdLst>
                    <a:gd name="T0" fmla="*/ 0 w 272"/>
                    <a:gd name="T1" fmla="*/ 80 h 94"/>
                    <a:gd name="T2" fmla="*/ 24 w 272"/>
                    <a:gd name="T3" fmla="*/ 86 h 94"/>
                    <a:gd name="T4" fmla="*/ 44 w 272"/>
                    <a:gd name="T5" fmla="*/ 83 h 94"/>
                    <a:gd name="T6" fmla="*/ 60 w 272"/>
                    <a:gd name="T7" fmla="*/ 74 h 94"/>
                    <a:gd name="T8" fmla="*/ 91 w 272"/>
                    <a:gd name="T9" fmla="*/ 44 h 94"/>
                    <a:gd name="T10" fmla="*/ 115 w 272"/>
                    <a:gd name="T11" fmla="*/ 22 h 94"/>
                    <a:gd name="T12" fmla="*/ 132 w 272"/>
                    <a:gd name="T13" fmla="*/ 9 h 94"/>
                    <a:gd name="T14" fmla="*/ 141 w 272"/>
                    <a:gd name="T15" fmla="*/ 6 h 94"/>
                    <a:gd name="T16" fmla="*/ 159 w 272"/>
                    <a:gd name="T17" fmla="*/ 3 h 94"/>
                    <a:gd name="T18" fmla="*/ 174 w 272"/>
                    <a:gd name="T19" fmla="*/ 6 h 94"/>
                    <a:gd name="T20" fmla="*/ 187 w 272"/>
                    <a:gd name="T21" fmla="*/ 13 h 94"/>
                    <a:gd name="T22" fmla="*/ 207 w 272"/>
                    <a:gd name="T23" fmla="*/ 36 h 94"/>
                    <a:gd name="T24" fmla="*/ 234 w 272"/>
                    <a:gd name="T25" fmla="*/ 75 h 94"/>
                    <a:gd name="T26" fmla="*/ 242 w 272"/>
                    <a:gd name="T27" fmla="*/ 85 h 94"/>
                    <a:gd name="T28" fmla="*/ 253 w 272"/>
                    <a:gd name="T29" fmla="*/ 93 h 94"/>
                    <a:gd name="T30" fmla="*/ 264 w 272"/>
                    <a:gd name="T31" fmla="*/ 93 h 94"/>
                    <a:gd name="T32" fmla="*/ 272 w 272"/>
                    <a:gd name="T33" fmla="*/ 82 h 94"/>
                    <a:gd name="T34" fmla="*/ 272 w 272"/>
                    <a:gd name="T35" fmla="*/ 80 h 94"/>
                    <a:gd name="T36" fmla="*/ 270 w 272"/>
                    <a:gd name="T37" fmla="*/ 82 h 94"/>
                    <a:gd name="T38" fmla="*/ 262 w 272"/>
                    <a:gd name="T39" fmla="*/ 88 h 94"/>
                    <a:gd name="T40" fmla="*/ 254 w 272"/>
                    <a:gd name="T41" fmla="*/ 88 h 94"/>
                    <a:gd name="T42" fmla="*/ 247 w 272"/>
                    <a:gd name="T43" fmla="*/ 83 h 94"/>
                    <a:gd name="T44" fmla="*/ 232 w 272"/>
                    <a:gd name="T45" fmla="*/ 66 h 94"/>
                    <a:gd name="T46" fmla="*/ 215 w 272"/>
                    <a:gd name="T47" fmla="*/ 38 h 94"/>
                    <a:gd name="T48" fmla="*/ 209 w 272"/>
                    <a:gd name="T49" fmla="*/ 28 h 94"/>
                    <a:gd name="T50" fmla="*/ 193 w 272"/>
                    <a:gd name="T51" fmla="*/ 14 h 94"/>
                    <a:gd name="T52" fmla="*/ 173 w 272"/>
                    <a:gd name="T53" fmla="*/ 5 h 94"/>
                    <a:gd name="T54" fmla="*/ 152 w 272"/>
                    <a:gd name="T55" fmla="*/ 0 h 94"/>
                    <a:gd name="T56" fmla="*/ 141 w 272"/>
                    <a:gd name="T57" fmla="*/ 2 h 94"/>
                    <a:gd name="T58" fmla="*/ 121 w 272"/>
                    <a:gd name="T59" fmla="*/ 11 h 94"/>
                    <a:gd name="T60" fmla="*/ 105 w 272"/>
                    <a:gd name="T61" fmla="*/ 24 h 94"/>
                    <a:gd name="T62" fmla="*/ 76 w 272"/>
                    <a:gd name="T63" fmla="*/ 57 h 94"/>
                    <a:gd name="T64" fmla="*/ 52 w 272"/>
                    <a:gd name="T65" fmla="*/ 75 h 94"/>
                    <a:gd name="T66" fmla="*/ 35 w 272"/>
                    <a:gd name="T67" fmla="*/ 83 h 94"/>
                    <a:gd name="T68" fmla="*/ 13 w 272"/>
                    <a:gd name="T69" fmla="*/ 83 h 94"/>
                    <a:gd name="T70" fmla="*/ 2 w 272"/>
                    <a:gd name="T71" fmla="*/ 78 h 94"/>
                    <a:gd name="T72" fmla="*/ 0 w 272"/>
                    <a:gd name="T73" fmla="*/ 80 h 9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72"/>
                    <a:gd name="T112" fmla="*/ 0 h 94"/>
                    <a:gd name="T113" fmla="*/ 272 w 272"/>
                    <a:gd name="T114" fmla="*/ 94 h 9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72" h="94">
                      <a:moveTo>
                        <a:pt x="0" y="80"/>
                      </a:moveTo>
                      <a:lnTo>
                        <a:pt x="0" y="80"/>
                      </a:lnTo>
                      <a:lnTo>
                        <a:pt x="13" y="85"/>
                      </a:lnTo>
                      <a:lnTo>
                        <a:pt x="24" y="86"/>
                      </a:lnTo>
                      <a:lnTo>
                        <a:pt x="35" y="85"/>
                      </a:lnTo>
                      <a:lnTo>
                        <a:pt x="44" y="83"/>
                      </a:lnTo>
                      <a:lnTo>
                        <a:pt x="52" y="78"/>
                      </a:lnTo>
                      <a:lnTo>
                        <a:pt x="60" y="74"/>
                      </a:lnTo>
                      <a:lnTo>
                        <a:pt x="76" y="60"/>
                      </a:lnTo>
                      <a:lnTo>
                        <a:pt x="91" y="44"/>
                      </a:lnTo>
                      <a:lnTo>
                        <a:pt x="107" y="28"/>
                      </a:lnTo>
                      <a:lnTo>
                        <a:pt x="115" y="22"/>
                      </a:lnTo>
                      <a:lnTo>
                        <a:pt x="123" y="16"/>
                      </a:lnTo>
                      <a:lnTo>
                        <a:pt x="132" y="9"/>
                      </a:lnTo>
                      <a:lnTo>
                        <a:pt x="141" y="6"/>
                      </a:lnTo>
                      <a:lnTo>
                        <a:pt x="151" y="3"/>
                      </a:lnTo>
                      <a:lnTo>
                        <a:pt x="159" y="3"/>
                      </a:lnTo>
                      <a:lnTo>
                        <a:pt x="167" y="3"/>
                      </a:lnTo>
                      <a:lnTo>
                        <a:pt x="174" y="6"/>
                      </a:lnTo>
                      <a:lnTo>
                        <a:pt x="181" y="8"/>
                      </a:lnTo>
                      <a:lnTo>
                        <a:pt x="187" y="13"/>
                      </a:lnTo>
                      <a:lnTo>
                        <a:pt x="198" y="24"/>
                      </a:lnTo>
                      <a:lnTo>
                        <a:pt x="207" y="36"/>
                      </a:lnTo>
                      <a:lnTo>
                        <a:pt x="217" y="49"/>
                      </a:lnTo>
                      <a:lnTo>
                        <a:pt x="234" y="75"/>
                      </a:lnTo>
                      <a:lnTo>
                        <a:pt x="242" y="85"/>
                      </a:lnTo>
                      <a:lnTo>
                        <a:pt x="248" y="89"/>
                      </a:lnTo>
                      <a:lnTo>
                        <a:pt x="253" y="93"/>
                      </a:lnTo>
                      <a:lnTo>
                        <a:pt x="259" y="94"/>
                      </a:lnTo>
                      <a:lnTo>
                        <a:pt x="264" y="93"/>
                      </a:lnTo>
                      <a:lnTo>
                        <a:pt x="269" y="89"/>
                      </a:lnTo>
                      <a:lnTo>
                        <a:pt x="272" y="82"/>
                      </a:lnTo>
                      <a:lnTo>
                        <a:pt x="272" y="80"/>
                      </a:lnTo>
                      <a:lnTo>
                        <a:pt x="270" y="82"/>
                      </a:lnTo>
                      <a:lnTo>
                        <a:pt x="265" y="85"/>
                      </a:lnTo>
                      <a:lnTo>
                        <a:pt x="262" y="88"/>
                      </a:lnTo>
                      <a:lnTo>
                        <a:pt x="258" y="89"/>
                      </a:lnTo>
                      <a:lnTo>
                        <a:pt x="254" y="88"/>
                      </a:lnTo>
                      <a:lnTo>
                        <a:pt x="250" y="86"/>
                      </a:lnTo>
                      <a:lnTo>
                        <a:pt x="247" y="83"/>
                      </a:lnTo>
                      <a:lnTo>
                        <a:pt x="239" y="75"/>
                      </a:lnTo>
                      <a:lnTo>
                        <a:pt x="232" y="66"/>
                      </a:lnTo>
                      <a:lnTo>
                        <a:pt x="226" y="55"/>
                      </a:lnTo>
                      <a:lnTo>
                        <a:pt x="215" y="38"/>
                      </a:lnTo>
                      <a:lnTo>
                        <a:pt x="209" y="28"/>
                      </a:lnTo>
                      <a:lnTo>
                        <a:pt x="201" y="20"/>
                      </a:lnTo>
                      <a:lnTo>
                        <a:pt x="193" y="14"/>
                      </a:lnTo>
                      <a:lnTo>
                        <a:pt x="184" y="8"/>
                      </a:lnTo>
                      <a:lnTo>
                        <a:pt x="173" y="5"/>
                      </a:lnTo>
                      <a:lnTo>
                        <a:pt x="163" y="2"/>
                      </a:lnTo>
                      <a:lnTo>
                        <a:pt x="152" y="0"/>
                      </a:lnTo>
                      <a:lnTo>
                        <a:pt x="141" y="2"/>
                      </a:lnTo>
                      <a:lnTo>
                        <a:pt x="130" y="5"/>
                      </a:lnTo>
                      <a:lnTo>
                        <a:pt x="121" y="11"/>
                      </a:lnTo>
                      <a:lnTo>
                        <a:pt x="113" y="16"/>
                      </a:lnTo>
                      <a:lnTo>
                        <a:pt x="105" y="24"/>
                      </a:lnTo>
                      <a:lnTo>
                        <a:pt x="90" y="39"/>
                      </a:lnTo>
                      <a:lnTo>
                        <a:pt x="76" y="57"/>
                      </a:lnTo>
                      <a:lnTo>
                        <a:pt x="60" y="71"/>
                      </a:lnTo>
                      <a:lnTo>
                        <a:pt x="52" y="75"/>
                      </a:lnTo>
                      <a:lnTo>
                        <a:pt x="44" y="80"/>
                      </a:lnTo>
                      <a:lnTo>
                        <a:pt x="35" y="83"/>
                      </a:lnTo>
                      <a:lnTo>
                        <a:pt x="24" y="85"/>
                      </a:lnTo>
                      <a:lnTo>
                        <a:pt x="13" y="83"/>
                      </a:lnTo>
                      <a:lnTo>
                        <a:pt x="2" y="78"/>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6" name="Freeform 193"/>
                <p:cNvSpPr>
                  <a:spLocks/>
                </p:cNvSpPr>
                <p:nvPr/>
              </p:nvSpPr>
              <p:spPr bwMode="auto">
                <a:xfrm>
                  <a:off x="393" y="1645"/>
                  <a:ext cx="232" cy="140"/>
                </a:xfrm>
                <a:custGeom>
                  <a:avLst/>
                  <a:gdLst>
                    <a:gd name="T0" fmla="*/ 12 w 232"/>
                    <a:gd name="T1" fmla="*/ 0 h 140"/>
                    <a:gd name="T2" fmla="*/ 1 w 232"/>
                    <a:gd name="T3" fmla="*/ 25 h 140"/>
                    <a:gd name="T4" fmla="*/ 1 w 232"/>
                    <a:gd name="T5" fmla="*/ 50 h 140"/>
                    <a:gd name="T6" fmla="*/ 8 w 232"/>
                    <a:gd name="T7" fmla="*/ 74 h 140"/>
                    <a:gd name="T8" fmla="*/ 20 w 232"/>
                    <a:gd name="T9" fmla="*/ 94 h 140"/>
                    <a:gd name="T10" fmla="*/ 38 w 232"/>
                    <a:gd name="T11" fmla="*/ 112 h 140"/>
                    <a:gd name="T12" fmla="*/ 60 w 232"/>
                    <a:gd name="T13" fmla="*/ 126 h 140"/>
                    <a:gd name="T14" fmla="*/ 83 w 232"/>
                    <a:gd name="T15" fmla="*/ 135 h 140"/>
                    <a:gd name="T16" fmla="*/ 108 w 232"/>
                    <a:gd name="T17" fmla="*/ 140 h 140"/>
                    <a:gd name="T18" fmla="*/ 130 w 232"/>
                    <a:gd name="T19" fmla="*/ 138 h 140"/>
                    <a:gd name="T20" fmla="*/ 174 w 232"/>
                    <a:gd name="T21" fmla="*/ 127 h 140"/>
                    <a:gd name="T22" fmla="*/ 194 w 232"/>
                    <a:gd name="T23" fmla="*/ 116 h 140"/>
                    <a:gd name="T24" fmla="*/ 210 w 232"/>
                    <a:gd name="T25" fmla="*/ 104 h 140"/>
                    <a:gd name="T26" fmla="*/ 223 w 232"/>
                    <a:gd name="T27" fmla="*/ 87 h 140"/>
                    <a:gd name="T28" fmla="*/ 231 w 232"/>
                    <a:gd name="T29" fmla="*/ 66 h 140"/>
                    <a:gd name="T30" fmla="*/ 232 w 232"/>
                    <a:gd name="T31" fmla="*/ 43 h 140"/>
                    <a:gd name="T32" fmla="*/ 231 w 232"/>
                    <a:gd name="T33" fmla="*/ 41 h 140"/>
                    <a:gd name="T34" fmla="*/ 226 w 232"/>
                    <a:gd name="T35" fmla="*/ 41 h 140"/>
                    <a:gd name="T36" fmla="*/ 226 w 232"/>
                    <a:gd name="T37" fmla="*/ 43 h 140"/>
                    <a:gd name="T38" fmla="*/ 223 w 232"/>
                    <a:gd name="T39" fmla="*/ 65 h 140"/>
                    <a:gd name="T40" fmla="*/ 216 w 232"/>
                    <a:gd name="T41" fmla="*/ 82 h 140"/>
                    <a:gd name="T42" fmla="*/ 204 w 232"/>
                    <a:gd name="T43" fmla="*/ 98 h 140"/>
                    <a:gd name="T44" fmla="*/ 190 w 232"/>
                    <a:gd name="T45" fmla="*/ 110 h 140"/>
                    <a:gd name="T46" fmla="*/ 154 w 232"/>
                    <a:gd name="T47" fmla="*/ 126 h 140"/>
                    <a:gd name="T48" fmla="*/ 114 w 232"/>
                    <a:gd name="T49" fmla="*/ 132 h 140"/>
                    <a:gd name="T50" fmla="*/ 102 w 232"/>
                    <a:gd name="T51" fmla="*/ 130 h 140"/>
                    <a:gd name="T52" fmla="*/ 77 w 232"/>
                    <a:gd name="T53" fmla="*/ 126 h 140"/>
                    <a:gd name="T54" fmla="*/ 53 w 232"/>
                    <a:gd name="T55" fmla="*/ 115 h 140"/>
                    <a:gd name="T56" fmla="*/ 33 w 232"/>
                    <a:gd name="T57" fmla="*/ 101 h 140"/>
                    <a:gd name="T58" fmla="*/ 17 w 232"/>
                    <a:gd name="T59" fmla="*/ 82 h 140"/>
                    <a:gd name="T60" fmla="*/ 6 w 232"/>
                    <a:gd name="T61" fmla="*/ 61 h 140"/>
                    <a:gd name="T62" fmla="*/ 3 w 232"/>
                    <a:gd name="T63" fmla="*/ 38 h 140"/>
                    <a:gd name="T64" fmla="*/ 8 w 232"/>
                    <a:gd name="T65" fmla="*/ 13 h 140"/>
                    <a:gd name="T66" fmla="*/ 12 w 232"/>
                    <a:gd name="T67" fmla="*/ 0 h 140"/>
                    <a:gd name="T68" fmla="*/ 12 w 232"/>
                    <a:gd name="T69" fmla="*/ 0 h 1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2"/>
                    <a:gd name="T106" fmla="*/ 0 h 140"/>
                    <a:gd name="T107" fmla="*/ 232 w 232"/>
                    <a:gd name="T108" fmla="*/ 140 h 1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2" h="140">
                      <a:moveTo>
                        <a:pt x="12" y="0"/>
                      </a:moveTo>
                      <a:lnTo>
                        <a:pt x="12" y="0"/>
                      </a:lnTo>
                      <a:lnTo>
                        <a:pt x="6" y="13"/>
                      </a:lnTo>
                      <a:lnTo>
                        <a:pt x="1" y="25"/>
                      </a:lnTo>
                      <a:lnTo>
                        <a:pt x="0" y="38"/>
                      </a:lnTo>
                      <a:lnTo>
                        <a:pt x="1" y="50"/>
                      </a:lnTo>
                      <a:lnTo>
                        <a:pt x="3" y="63"/>
                      </a:lnTo>
                      <a:lnTo>
                        <a:pt x="8" y="74"/>
                      </a:lnTo>
                      <a:lnTo>
                        <a:pt x="12" y="85"/>
                      </a:lnTo>
                      <a:lnTo>
                        <a:pt x="20" y="94"/>
                      </a:lnTo>
                      <a:lnTo>
                        <a:pt x="28" y="104"/>
                      </a:lnTo>
                      <a:lnTo>
                        <a:pt x="38" y="112"/>
                      </a:lnTo>
                      <a:lnTo>
                        <a:pt x="47" y="119"/>
                      </a:lnTo>
                      <a:lnTo>
                        <a:pt x="60" y="126"/>
                      </a:lnTo>
                      <a:lnTo>
                        <a:pt x="71" y="130"/>
                      </a:lnTo>
                      <a:lnTo>
                        <a:pt x="83" y="135"/>
                      </a:lnTo>
                      <a:lnTo>
                        <a:pt x="96" y="138"/>
                      </a:lnTo>
                      <a:lnTo>
                        <a:pt x="108" y="140"/>
                      </a:lnTo>
                      <a:lnTo>
                        <a:pt x="130" y="138"/>
                      </a:lnTo>
                      <a:lnTo>
                        <a:pt x="152" y="135"/>
                      </a:lnTo>
                      <a:lnTo>
                        <a:pt x="174" y="127"/>
                      </a:lnTo>
                      <a:lnTo>
                        <a:pt x="185" y="123"/>
                      </a:lnTo>
                      <a:lnTo>
                        <a:pt x="194" y="116"/>
                      </a:lnTo>
                      <a:lnTo>
                        <a:pt x="202" y="110"/>
                      </a:lnTo>
                      <a:lnTo>
                        <a:pt x="210" y="104"/>
                      </a:lnTo>
                      <a:lnTo>
                        <a:pt x="218" y="96"/>
                      </a:lnTo>
                      <a:lnTo>
                        <a:pt x="223" y="87"/>
                      </a:lnTo>
                      <a:lnTo>
                        <a:pt x="227" y="77"/>
                      </a:lnTo>
                      <a:lnTo>
                        <a:pt x="231" y="66"/>
                      </a:lnTo>
                      <a:lnTo>
                        <a:pt x="232" y="55"/>
                      </a:lnTo>
                      <a:lnTo>
                        <a:pt x="232" y="43"/>
                      </a:lnTo>
                      <a:lnTo>
                        <a:pt x="231" y="41"/>
                      </a:lnTo>
                      <a:lnTo>
                        <a:pt x="229" y="39"/>
                      </a:lnTo>
                      <a:lnTo>
                        <a:pt x="226" y="41"/>
                      </a:lnTo>
                      <a:lnTo>
                        <a:pt x="226" y="43"/>
                      </a:lnTo>
                      <a:lnTo>
                        <a:pt x="224" y="54"/>
                      </a:lnTo>
                      <a:lnTo>
                        <a:pt x="223" y="65"/>
                      </a:lnTo>
                      <a:lnTo>
                        <a:pt x="220" y="74"/>
                      </a:lnTo>
                      <a:lnTo>
                        <a:pt x="216" y="82"/>
                      </a:lnTo>
                      <a:lnTo>
                        <a:pt x="210" y="90"/>
                      </a:lnTo>
                      <a:lnTo>
                        <a:pt x="204" y="98"/>
                      </a:lnTo>
                      <a:lnTo>
                        <a:pt x="198" y="104"/>
                      </a:lnTo>
                      <a:lnTo>
                        <a:pt x="190" y="110"/>
                      </a:lnTo>
                      <a:lnTo>
                        <a:pt x="173" y="119"/>
                      </a:lnTo>
                      <a:lnTo>
                        <a:pt x="154" y="126"/>
                      </a:lnTo>
                      <a:lnTo>
                        <a:pt x="133" y="129"/>
                      </a:lnTo>
                      <a:lnTo>
                        <a:pt x="114" y="132"/>
                      </a:lnTo>
                      <a:lnTo>
                        <a:pt x="102" y="130"/>
                      </a:lnTo>
                      <a:lnTo>
                        <a:pt x="89" y="129"/>
                      </a:lnTo>
                      <a:lnTo>
                        <a:pt x="77" y="126"/>
                      </a:lnTo>
                      <a:lnTo>
                        <a:pt x="66" y="121"/>
                      </a:lnTo>
                      <a:lnTo>
                        <a:pt x="53" y="115"/>
                      </a:lnTo>
                      <a:lnTo>
                        <a:pt x="44" y="109"/>
                      </a:lnTo>
                      <a:lnTo>
                        <a:pt x="33" y="101"/>
                      </a:lnTo>
                      <a:lnTo>
                        <a:pt x="25" y="93"/>
                      </a:lnTo>
                      <a:lnTo>
                        <a:pt x="17" y="82"/>
                      </a:lnTo>
                      <a:lnTo>
                        <a:pt x="11" y="72"/>
                      </a:lnTo>
                      <a:lnTo>
                        <a:pt x="6" y="61"/>
                      </a:lnTo>
                      <a:lnTo>
                        <a:pt x="3" y="50"/>
                      </a:lnTo>
                      <a:lnTo>
                        <a:pt x="3" y="38"/>
                      </a:lnTo>
                      <a:lnTo>
                        <a:pt x="5" y="25"/>
                      </a:lnTo>
                      <a:lnTo>
                        <a:pt x="8" y="13"/>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7" name="Freeform 194"/>
                <p:cNvSpPr>
                  <a:spLocks/>
                </p:cNvSpPr>
                <p:nvPr/>
              </p:nvSpPr>
              <p:spPr bwMode="auto">
                <a:xfrm>
                  <a:off x="886" y="1576"/>
                  <a:ext cx="259" cy="124"/>
                </a:xfrm>
                <a:custGeom>
                  <a:avLst/>
                  <a:gdLst>
                    <a:gd name="T0" fmla="*/ 1 w 259"/>
                    <a:gd name="T1" fmla="*/ 119 h 124"/>
                    <a:gd name="T2" fmla="*/ 3 w 259"/>
                    <a:gd name="T3" fmla="*/ 94 h 124"/>
                    <a:gd name="T4" fmla="*/ 11 w 259"/>
                    <a:gd name="T5" fmla="*/ 72 h 124"/>
                    <a:gd name="T6" fmla="*/ 23 w 259"/>
                    <a:gd name="T7" fmla="*/ 54 h 124"/>
                    <a:gd name="T8" fmla="*/ 40 w 259"/>
                    <a:gd name="T9" fmla="*/ 38 h 124"/>
                    <a:gd name="T10" fmla="*/ 61 w 259"/>
                    <a:gd name="T11" fmla="*/ 25 h 124"/>
                    <a:gd name="T12" fmla="*/ 105 w 259"/>
                    <a:gd name="T13" fmla="*/ 8 h 124"/>
                    <a:gd name="T14" fmla="*/ 127 w 259"/>
                    <a:gd name="T15" fmla="*/ 3 h 124"/>
                    <a:gd name="T16" fmla="*/ 152 w 259"/>
                    <a:gd name="T17" fmla="*/ 2 h 124"/>
                    <a:gd name="T18" fmla="*/ 177 w 259"/>
                    <a:gd name="T19" fmla="*/ 7 h 124"/>
                    <a:gd name="T20" fmla="*/ 199 w 259"/>
                    <a:gd name="T21" fmla="*/ 16 h 124"/>
                    <a:gd name="T22" fmla="*/ 219 w 259"/>
                    <a:gd name="T23" fmla="*/ 33 h 124"/>
                    <a:gd name="T24" fmla="*/ 227 w 259"/>
                    <a:gd name="T25" fmla="*/ 43 h 124"/>
                    <a:gd name="T26" fmla="*/ 238 w 259"/>
                    <a:gd name="T27" fmla="*/ 63 h 124"/>
                    <a:gd name="T28" fmla="*/ 249 w 259"/>
                    <a:gd name="T29" fmla="*/ 99 h 124"/>
                    <a:gd name="T30" fmla="*/ 254 w 259"/>
                    <a:gd name="T31" fmla="*/ 123 h 124"/>
                    <a:gd name="T32" fmla="*/ 257 w 259"/>
                    <a:gd name="T33" fmla="*/ 124 h 124"/>
                    <a:gd name="T34" fmla="*/ 259 w 259"/>
                    <a:gd name="T35" fmla="*/ 123 h 124"/>
                    <a:gd name="T36" fmla="*/ 254 w 259"/>
                    <a:gd name="T37" fmla="*/ 96 h 124"/>
                    <a:gd name="T38" fmla="*/ 246 w 259"/>
                    <a:gd name="T39" fmla="*/ 71 h 124"/>
                    <a:gd name="T40" fmla="*/ 235 w 259"/>
                    <a:gd name="T41" fmla="*/ 47 h 124"/>
                    <a:gd name="T42" fmla="*/ 219 w 259"/>
                    <a:gd name="T43" fmla="*/ 25 h 124"/>
                    <a:gd name="T44" fmla="*/ 210 w 259"/>
                    <a:gd name="T45" fmla="*/ 18 h 124"/>
                    <a:gd name="T46" fmla="*/ 188 w 259"/>
                    <a:gd name="T47" fmla="*/ 7 h 124"/>
                    <a:gd name="T48" fmla="*/ 163 w 259"/>
                    <a:gd name="T49" fmla="*/ 0 h 124"/>
                    <a:gd name="T50" fmla="*/ 138 w 259"/>
                    <a:gd name="T51" fmla="*/ 0 h 124"/>
                    <a:gd name="T52" fmla="*/ 127 w 259"/>
                    <a:gd name="T53" fmla="*/ 0 h 124"/>
                    <a:gd name="T54" fmla="*/ 81 w 259"/>
                    <a:gd name="T55" fmla="*/ 13 h 124"/>
                    <a:gd name="T56" fmla="*/ 47 w 259"/>
                    <a:gd name="T57" fmla="*/ 30 h 124"/>
                    <a:gd name="T58" fmla="*/ 28 w 259"/>
                    <a:gd name="T59" fmla="*/ 44 h 124"/>
                    <a:gd name="T60" fmla="*/ 12 w 259"/>
                    <a:gd name="T61" fmla="*/ 63 h 124"/>
                    <a:gd name="T62" fmla="*/ 3 w 259"/>
                    <a:gd name="T63" fmla="*/ 83 h 124"/>
                    <a:gd name="T64" fmla="*/ 0 w 259"/>
                    <a:gd name="T65" fmla="*/ 107 h 124"/>
                    <a:gd name="T66" fmla="*/ 1 w 259"/>
                    <a:gd name="T67" fmla="*/ 119 h 124"/>
                    <a:gd name="T68" fmla="*/ 1 w 259"/>
                    <a:gd name="T69" fmla="*/ 119 h 12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9"/>
                    <a:gd name="T106" fmla="*/ 0 h 124"/>
                    <a:gd name="T107" fmla="*/ 259 w 259"/>
                    <a:gd name="T108" fmla="*/ 124 h 12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9" h="124">
                      <a:moveTo>
                        <a:pt x="1" y="119"/>
                      </a:moveTo>
                      <a:lnTo>
                        <a:pt x="1" y="119"/>
                      </a:lnTo>
                      <a:lnTo>
                        <a:pt x="1" y="107"/>
                      </a:lnTo>
                      <a:lnTo>
                        <a:pt x="3" y="94"/>
                      </a:lnTo>
                      <a:lnTo>
                        <a:pt x="6" y="83"/>
                      </a:lnTo>
                      <a:lnTo>
                        <a:pt x="11" y="72"/>
                      </a:lnTo>
                      <a:lnTo>
                        <a:pt x="15" y="63"/>
                      </a:lnTo>
                      <a:lnTo>
                        <a:pt x="23" y="54"/>
                      </a:lnTo>
                      <a:lnTo>
                        <a:pt x="31" y="46"/>
                      </a:lnTo>
                      <a:lnTo>
                        <a:pt x="40" y="38"/>
                      </a:lnTo>
                      <a:lnTo>
                        <a:pt x="50" y="32"/>
                      </a:lnTo>
                      <a:lnTo>
                        <a:pt x="61" y="25"/>
                      </a:lnTo>
                      <a:lnTo>
                        <a:pt x="83" y="14"/>
                      </a:lnTo>
                      <a:lnTo>
                        <a:pt x="105" y="8"/>
                      </a:lnTo>
                      <a:lnTo>
                        <a:pt x="127" y="3"/>
                      </a:lnTo>
                      <a:lnTo>
                        <a:pt x="139" y="2"/>
                      </a:lnTo>
                      <a:lnTo>
                        <a:pt x="152" y="2"/>
                      </a:lnTo>
                      <a:lnTo>
                        <a:pt x="164" y="3"/>
                      </a:lnTo>
                      <a:lnTo>
                        <a:pt x="177" y="7"/>
                      </a:lnTo>
                      <a:lnTo>
                        <a:pt x="188" y="11"/>
                      </a:lnTo>
                      <a:lnTo>
                        <a:pt x="199" y="16"/>
                      </a:lnTo>
                      <a:lnTo>
                        <a:pt x="210" y="24"/>
                      </a:lnTo>
                      <a:lnTo>
                        <a:pt x="219" y="33"/>
                      </a:lnTo>
                      <a:lnTo>
                        <a:pt x="227" y="43"/>
                      </a:lnTo>
                      <a:lnTo>
                        <a:pt x="233" y="52"/>
                      </a:lnTo>
                      <a:lnTo>
                        <a:pt x="238" y="63"/>
                      </a:lnTo>
                      <a:lnTo>
                        <a:pt x="243" y="76"/>
                      </a:lnTo>
                      <a:lnTo>
                        <a:pt x="249" y="99"/>
                      </a:lnTo>
                      <a:lnTo>
                        <a:pt x="254" y="123"/>
                      </a:lnTo>
                      <a:lnTo>
                        <a:pt x="255" y="124"/>
                      </a:lnTo>
                      <a:lnTo>
                        <a:pt x="257" y="124"/>
                      </a:lnTo>
                      <a:lnTo>
                        <a:pt x="259" y="123"/>
                      </a:lnTo>
                      <a:lnTo>
                        <a:pt x="254" y="96"/>
                      </a:lnTo>
                      <a:lnTo>
                        <a:pt x="251" y="83"/>
                      </a:lnTo>
                      <a:lnTo>
                        <a:pt x="246" y="71"/>
                      </a:lnTo>
                      <a:lnTo>
                        <a:pt x="241" y="58"/>
                      </a:lnTo>
                      <a:lnTo>
                        <a:pt x="235" y="47"/>
                      </a:lnTo>
                      <a:lnTo>
                        <a:pt x="227" y="36"/>
                      </a:lnTo>
                      <a:lnTo>
                        <a:pt x="219" y="25"/>
                      </a:lnTo>
                      <a:lnTo>
                        <a:pt x="210" y="18"/>
                      </a:lnTo>
                      <a:lnTo>
                        <a:pt x="199" y="11"/>
                      </a:lnTo>
                      <a:lnTo>
                        <a:pt x="188" y="7"/>
                      </a:lnTo>
                      <a:lnTo>
                        <a:pt x="175" y="2"/>
                      </a:lnTo>
                      <a:lnTo>
                        <a:pt x="163" y="0"/>
                      </a:lnTo>
                      <a:lnTo>
                        <a:pt x="150" y="0"/>
                      </a:lnTo>
                      <a:lnTo>
                        <a:pt x="138" y="0"/>
                      </a:lnTo>
                      <a:lnTo>
                        <a:pt x="127" y="0"/>
                      </a:lnTo>
                      <a:lnTo>
                        <a:pt x="103" y="5"/>
                      </a:lnTo>
                      <a:lnTo>
                        <a:pt x="81" y="13"/>
                      </a:lnTo>
                      <a:lnTo>
                        <a:pt x="58" y="22"/>
                      </a:lnTo>
                      <a:lnTo>
                        <a:pt x="47" y="30"/>
                      </a:lnTo>
                      <a:lnTo>
                        <a:pt x="37" y="36"/>
                      </a:lnTo>
                      <a:lnTo>
                        <a:pt x="28" y="44"/>
                      </a:lnTo>
                      <a:lnTo>
                        <a:pt x="18" y="54"/>
                      </a:lnTo>
                      <a:lnTo>
                        <a:pt x="12" y="63"/>
                      </a:lnTo>
                      <a:lnTo>
                        <a:pt x="6" y="72"/>
                      </a:lnTo>
                      <a:lnTo>
                        <a:pt x="3" y="83"/>
                      </a:lnTo>
                      <a:lnTo>
                        <a:pt x="0" y="94"/>
                      </a:lnTo>
                      <a:lnTo>
                        <a:pt x="0" y="107"/>
                      </a:lnTo>
                      <a:lnTo>
                        <a:pt x="1" y="1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8" name="Freeform 195"/>
                <p:cNvSpPr>
                  <a:spLocks/>
                </p:cNvSpPr>
                <p:nvPr/>
              </p:nvSpPr>
              <p:spPr bwMode="auto">
                <a:xfrm>
                  <a:off x="878" y="1619"/>
                  <a:ext cx="271" cy="92"/>
                </a:xfrm>
                <a:custGeom>
                  <a:avLst/>
                  <a:gdLst>
                    <a:gd name="T0" fmla="*/ 0 w 271"/>
                    <a:gd name="T1" fmla="*/ 78 h 92"/>
                    <a:gd name="T2" fmla="*/ 23 w 271"/>
                    <a:gd name="T3" fmla="*/ 84 h 92"/>
                    <a:gd name="T4" fmla="*/ 42 w 271"/>
                    <a:gd name="T5" fmla="*/ 81 h 92"/>
                    <a:gd name="T6" fmla="*/ 59 w 271"/>
                    <a:gd name="T7" fmla="*/ 72 h 92"/>
                    <a:gd name="T8" fmla="*/ 91 w 271"/>
                    <a:gd name="T9" fmla="*/ 42 h 92"/>
                    <a:gd name="T10" fmla="*/ 113 w 271"/>
                    <a:gd name="T11" fmla="*/ 20 h 92"/>
                    <a:gd name="T12" fmla="*/ 132 w 271"/>
                    <a:gd name="T13" fmla="*/ 7 h 92"/>
                    <a:gd name="T14" fmla="*/ 141 w 271"/>
                    <a:gd name="T15" fmla="*/ 4 h 92"/>
                    <a:gd name="T16" fmla="*/ 158 w 271"/>
                    <a:gd name="T17" fmla="*/ 1 h 92"/>
                    <a:gd name="T18" fmla="*/ 172 w 271"/>
                    <a:gd name="T19" fmla="*/ 4 h 92"/>
                    <a:gd name="T20" fmla="*/ 186 w 271"/>
                    <a:gd name="T21" fmla="*/ 11 h 92"/>
                    <a:gd name="T22" fmla="*/ 207 w 271"/>
                    <a:gd name="T23" fmla="*/ 34 h 92"/>
                    <a:gd name="T24" fmla="*/ 234 w 271"/>
                    <a:gd name="T25" fmla="*/ 73 h 92"/>
                    <a:gd name="T26" fmla="*/ 241 w 271"/>
                    <a:gd name="T27" fmla="*/ 83 h 92"/>
                    <a:gd name="T28" fmla="*/ 252 w 271"/>
                    <a:gd name="T29" fmla="*/ 91 h 92"/>
                    <a:gd name="T30" fmla="*/ 263 w 271"/>
                    <a:gd name="T31" fmla="*/ 92 h 92"/>
                    <a:gd name="T32" fmla="*/ 271 w 271"/>
                    <a:gd name="T33" fmla="*/ 80 h 92"/>
                    <a:gd name="T34" fmla="*/ 271 w 271"/>
                    <a:gd name="T35" fmla="*/ 78 h 92"/>
                    <a:gd name="T36" fmla="*/ 268 w 271"/>
                    <a:gd name="T37" fmla="*/ 80 h 92"/>
                    <a:gd name="T38" fmla="*/ 260 w 271"/>
                    <a:gd name="T39" fmla="*/ 86 h 92"/>
                    <a:gd name="T40" fmla="*/ 252 w 271"/>
                    <a:gd name="T41" fmla="*/ 87 h 92"/>
                    <a:gd name="T42" fmla="*/ 245 w 271"/>
                    <a:gd name="T43" fmla="*/ 83 h 92"/>
                    <a:gd name="T44" fmla="*/ 230 w 271"/>
                    <a:gd name="T45" fmla="*/ 64 h 92"/>
                    <a:gd name="T46" fmla="*/ 215 w 271"/>
                    <a:gd name="T47" fmla="*/ 36 h 92"/>
                    <a:gd name="T48" fmla="*/ 208 w 271"/>
                    <a:gd name="T49" fmla="*/ 26 h 92"/>
                    <a:gd name="T50" fmla="*/ 191 w 271"/>
                    <a:gd name="T51" fmla="*/ 12 h 92"/>
                    <a:gd name="T52" fmla="*/ 172 w 271"/>
                    <a:gd name="T53" fmla="*/ 3 h 92"/>
                    <a:gd name="T54" fmla="*/ 150 w 271"/>
                    <a:gd name="T55" fmla="*/ 0 h 92"/>
                    <a:gd name="T56" fmla="*/ 139 w 271"/>
                    <a:gd name="T57" fmla="*/ 0 h 92"/>
                    <a:gd name="T58" fmla="*/ 121 w 271"/>
                    <a:gd name="T59" fmla="*/ 9 h 92"/>
                    <a:gd name="T60" fmla="*/ 103 w 271"/>
                    <a:gd name="T61" fmla="*/ 22 h 92"/>
                    <a:gd name="T62" fmla="*/ 75 w 271"/>
                    <a:gd name="T63" fmla="*/ 55 h 92"/>
                    <a:gd name="T64" fmla="*/ 52 w 271"/>
                    <a:gd name="T65" fmla="*/ 75 h 92"/>
                    <a:gd name="T66" fmla="*/ 34 w 271"/>
                    <a:gd name="T67" fmla="*/ 81 h 92"/>
                    <a:gd name="T68" fmla="*/ 12 w 271"/>
                    <a:gd name="T69" fmla="*/ 81 h 92"/>
                    <a:gd name="T70" fmla="*/ 0 w 271"/>
                    <a:gd name="T71" fmla="*/ 76 h 92"/>
                    <a:gd name="T72" fmla="*/ 0 w 271"/>
                    <a:gd name="T73" fmla="*/ 78 h 9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71"/>
                    <a:gd name="T112" fmla="*/ 0 h 92"/>
                    <a:gd name="T113" fmla="*/ 271 w 271"/>
                    <a:gd name="T114" fmla="*/ 92 h 9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71" h="92">
                      <a:moveTo>
                        <a:pt x="0" y="78"/>
                      </a:moveTo>
                      <a:lnTo>
                        <a:pt x="0" y="78"/>
                      </a:lnTo>
                      <a:lnTo>
                        <a:pt x="12" y="83"/>
                      </a:lnTo>
                      <a:lnTo>
                        <a:pt x="23" y="84"/>
                      </a:lnTo>
                      <a:lnTo>
                        <a:pt x="33" y="84"/>
                      </a:lnTo>
                      <a:lnTo>
                        <a:pt x="42" y="81"/>
                      </a:lnTo>
                      <a:lnTo>
                        <a:pt x="52" y="76"/>
                      </a:lnTo>
                      <a:lnTo>
                        <a:pt x="59" y="72"/>
                      </a:lnTo>
                      <a:lnTo>
                        <a:pt x="75" y="58"/>
                      </a:lnTo>
                      <a:lnTo>
                        <a:pt x="91" y="42"/>
                      </a:lnTo>
                      <a:lnTo>
                        <a:pt x="105" y="26"/>
                      </a:lnTo>
                      <a:lnTo>
                        <a:pt x="113" y="20"/>
                      </a:lnTo>
                      <a:lnTo>
                        <a:pt x="122" y="14"/>
                      </a:lnTo>
                      <a:lnTo>
                        <a:pt x="132" y="7"/>
                      </a:lnTo>
                      <a:lnTo>
                        <a:pt x="141" y="4"/>
                      </a:lnTo>
                      <a:lnTo>
                        <a:pt x="150" y="1"/>
                      </a:lnTo>
                      <a:lnTo>
                        <a:pt x="158" y="1"/>
                      </a:lnTo>
                      <a:lnTo>
                        <a:pt x="166" y="1"/>
                      </a:lnTo>
                      <a:lnTo>
                        <a:pt x="172" y="4"/>
                      </a:lnTo>
                      <a:lnTo>
                        <a:pt x="180" y="7"/>
                      </a:lnTo>
                      <a:lnTo>
                        <a:pt x="186" y="11"/>
                      </a:lnTo>
                      <a:lnTo>
                        <a:pt x="197" y="22"/>
                      </a:lnTo>
                      <a:lnTo>
                        <a:pt x="207" y="34"/>
                      </a:lnTo>
                      <a:lnTo>
                        <a:pt x="216" y="47"/>
                      </a:lnTo>
                      <a:lnTo>
                        <a:pt x="234" y="73"/>
                      </a:lnTo>
                      <a:lnTo>
                        <a:pt x="241" y="83"/>
                      </a:lnTo>
                      <a:lnTo>
                        <a:pt x="248" y="87"/>
                      </a:lnTo>
                      <a:lnTo>
                        <a:pt x="252" y="91"/>
                      </a:lnTo>
                      <a:lnTo>
                        <a:pt x="257" y="92"/>
                      </a:lnTo>
                      <a:lnTo>
                        <a:pt x="263" y="92"/>
                      </a:lnTo>
                      <a:lnTo>
                        <a:pt x="268" y="87"/>
                      </a:lnTo>
                      <a:lnTo>
                        <a:pt x="271" y="80"/>
                      </a:lnTo>
                      <a:lnTo>
                        <a:pt x="271" y="78"/>
                      </a:lnTo>
                      <a:lnTo>
                        <a:pt x="268" y="80"/>
                      </a:lnTo>
                      <a:lnTo>
                        <a:pt x="265" y="84"/>
                      </a:lnTo>
                      <a:lnTo>
                        <a:pt x="260" y="86"/>
                      </a:lnTo>
                      <a:lnTo>
                        <a:pt x="257" y="87"/>
                      </a:lnTo>
                      <a:lnTo>
                        <a:pt x="252" y="87"/>
                      </a:lnTo>
                      <a:lnTo>
                        <a:pt x="249" y="84"/>
                      </a:lnTo>
                      <a:lnTo>
                        <a:pt x="245" y="83"/>
                      </a:lnTo>
                      <a:lnTo>
                        <a:pt x="238" y="73"/>
                      </a:lnTo>
                      <a:lnTo>
                        <a:pt x="230" y="64"/>
                      </a:lnTo>
                      <a:lnTo>
                        <a:pt x="224" y="53"/>
                      </a:lnTo>
                      <a:lnTo>
                        <a:pt x="215" y="36"/>
                      </a:lnTo>
                      <a:lnTo>
                        <a:pt x="208" y="26"/>
                      </a:lnTo>
                      <a:lnTo>
                        <a:pt x="201" y="18"/>
                      </a:lnTo>
                      <a:lnTo>
                        <a:pt x="191" y="12"/>
                      </a:lnTo>
                      <a:lnTo>
                        <a:pt x="182" y="6"/>
                      </a:lnTo>
                      <a:lnTo>
                        <a:pt x="172" y="3"/>
                      </a:lnTo>
                      <a:lnTo>
                        <a:pt x="161" y="0"/>
                      </a:lnTo>
                      <a:lnTo>
                        <a:pt x="150" y="0"/>
                      </a:lnTo>
                      <a:lnTo>
                        <a:pt x="139" y="0"/>
                      </a:lnTo>
                      <a:lnTo>
                        <a:pt x="130" y="4"/>
                      </a:lnTo>
                      <a:lnTo>
                        <a:pt x="121" y="9"/>
                      </a:lnTo>
                      <a:lnTo>
                        <a:pt x="111" y="14"/>
                      </a:lnTo>
                      <a:lnTo>
                        <a:pt x="103" y="22"/>
                      </a:lnTo>
                      <a:lnTo>
                        <a:pt x="89" y="37"/>
                      </a:lnTo>
                      <a:lnTo>
                        <a:pt x="75" y="55"/>
                      </a:lnTo>
                      <a:lnTo>
                        <a:pt x="59" y="69"/>
                      </a:lnTo>
                      <a:lnTo>
                        <a:pt x="52" y="75"/>
                      </a:lnTo>
                      <a:lnTo>
                        <a:pt x="42" y="78"/>
                      </a:lnTo>
                      <a:lnTo>
                        <a:pt x="34" y="81"/>
                      </a:lnTo>
                      <a:lnTo>
                        <a:pt x="23" y="83"/>
                      </a:lnTo>
                      <a:lnTo>
                        <a:pt x="12" y="81"/>
                      </a:lnTo>
                      <a:lnTo>
                        <a:pt x="0" y="76"/>
                      </a:lnTo>
                      <a:lnTo>
                        <a:pt x="0"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9" name="Freeform 196"/>
                <p:cNvSpPr>
                  <a:spLocks/>
                </p:cNvSpPr>
                <p:nvPr/>
              </p:nvSpPr>
              <p:spPr bwMode="auto">
                <a:xfrm>
                  <a:off x="904" y="1656"/>
                  <a:ext cx="233" cy="140"/>
                </a:xfrm>
                <a:custGeom>
                  <a:avLst/>
                  <a:gdLst>
                    <a:gd name="T0" fmla="*/ 13 w 233"/>
                    <a:gd name="T1" fmla="*/ 0 h 140"/>
                    <a:gd name="T2" fmla="*/ 2 w 233"/>
                    <a:gd name="T3" fmla="*/ 25 h 140"/>
                    <a:gd name="T4" fmla="*/ 0 w 233"/>
                    <a:gd name="T5" fmla="*/ 50 h 140"/>
                    <a:gd name="T6" fmla="*/ 7 w 233"/>
                    <a:gd name="T7" fmla="*/ 74 h 140"/>
                    <a:gd name="T8" fmla="*/ 19 w 233"/>
                    <a:gd name="T9" fmla="*/ 94 h 140"/>
                    <a:gd name="T10" fmla="*/ 38 w 233"/>
                    <a:gd name="T11" fmla="*/ 112 h 140"/>
                    <a:gd name="T12" fmla="*/ 58 w 233"/>
                    <a:gd name="T13" fmla="*/ 126 h 140"/>
                    <a:gd name="T14" fmla="*/ 84 w 233"/>
                    <a:gd name="T15" fmla="*/ 135 h 140"/>
                    <a:gd name="T16" fmla="*/ 109 w 233"/>
                    <a:gd name="T17" fmla="*/ 140 h 140"/>
                    <a:gd name="T18" fmla="*/ 131 w 233"/>
                    <a:gd name="T19" fmla="*/ 138 h 140"/>
                    <a:gd name="T20" fmla="*/ 175 w 233"/>
                    <a:gd name="T21" fmla="*/ 127 h 140"/>
                    <a:gd name="T22" fmla="*/ 193 w 233"/>
                    <a:gd name="T23" fmla="*/ 118 h 140"/>
                    <a:gd name="T24" fmla="*/ 211 w 233"/>
                    <a:gd name="T25" fmla="*/ 104 h 140"/>
                    <a:gd name="T26" fmla="*/ 223 w 233"/>
                    <a:gd name="T27" fmla="*/ 87 h 140"/>
                    <a:gd name="T28" fmla="*/ 231 w 233"/>
                    <a:gd name="T29" fmla="*/ 66 h 140"/>
                    <a:gd name="T30" fmla="*/ 231 w 233"/>
                    <a:gd name="T31" fmla="*/ 43 h 140"/>
                    <a:gd name="T32" fmla="*/ 231 w 233"/>
                    <a:gd name="T33" fmla="*/ 41 h 140"/>
                    <a:gd name="T34" fmla="*/ 226 w 233"/>
                    <a:gd name="T35" fmla="*/ 41 h 140"/>
                    <a:gd name="T36" fmla="*/ 226 w 233"/>
                    <a:gd name="T37" fmla="*/ 43 h 140"/>
                    <a:gd name="T38" fmla="*/ 223 w 233"/>
                    <a:gd name="T39" fmla="*/ 65 h 140"/>
                    <a:gd name="T40" fmla="*/ 215 w 233"/>
                    <a:gd name="T41" fmla="*/ 82 h 140"/>
                    <a:gd name="T42" fmla="*/ 204 w 233"/>
                    <a:gd name="T43" fmla="*/ 98 h 140"/>
                    <a:gd name="T44" fmla="*/ 190 w 233"/>
                    <a:gd name="T45" fmla="*/ 110 h 140"/>
                    <a:gd name="T46" fmla="*/ 154 w 233"/>
                    <a:gd name="T47" fmla="*/ 126 h 140"/>
                    <a:gd name="T48" fmla="*/ 113 w 233"/>
                    <a:gd name="T49" fmla="*/ 132 h 140"/>
                    <a:gd name="T50" fmla="*/ 101 w 233"/>
                    <a:gd name="T51" fmla="*/ 130 h 140"/>
                    <a:gd name="T52" fmla="*/ 77 w 233"/>
                    <a:gd name="T53" fmla="*/ 126 h 140"/>
                    <a:gd name="T54" fmla="*/ 54 w 233"/>
                    <a:gd name="T55" fmla="*/ 116 h 140"/>
                    <a:gd name="T56" fmla="*/ 33 w 233"/>
                    <a:gd name="T57" fmla="*/ 101 h 140"/>
                    <a:gd name="T58" fmla="*/ 18 w 233"/>
                    <a:gd name="T59" fmla="*/ 83 h 140"/>
                    <a:gd name="T60" fmla="*/ 7 w 233"/>
                    <a:gd name="T61" fmla="*/ 61 h 140"/>
                    <a:gd name="T62" fmla="*/ 4 w 233"/>
                    <a:gd name="T63" fmla="*/ 38 h 140"/>
                    <a:gd name="T64" fmla="*/ 7 w 233"/>
                    <a:gd name="T65" fmla="*/ 13 h 140"/>
                    <a:gd name="T66" fmla="*/ 13 w 233"/>
                    <a:gd name="T67" fmla="*/ 0 h 140"/>
                    <a:gd name="T68" fmla="*/ 13 w 233"/>
                    <a:gd name="T69" fmla="*/ 0 h 1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3"/>
                    <a:gd name="T106" fmla="*/ 0 h 140"/>
                    <a:gd name="T107" fmla="*/ 233 w 233"/>
                    <a:gd name="T108" fmla="*/ 140 h 1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3" h="140">
                      <a:moveTo>
                        <a:pt x="13" y="0"/>
                      </a:moveTo>
                      <a:lnTo>
                        <a:pt x="13" y="0"/>
                      </a:lnTo>
                      <a:lnTo>
                        <a:pt x="7" y="13"/>
                      </a:lnTo>
                      <a:lnTo>
                        <a:pt x="2" y="25"/>
                      </a:lnTo>
                      <a:lnTo>
                        <a:pt x="0" y="39"/>
                      </a:lnTo>
                      <a:lnTo>
                        <a:pt x="0" y="50"/>
                      </a:lnTo>
                      <a:lnTo>
                        <a:pt x="4" y="63"/>
                      </a:lnTo>
                      <a:lnTo>
                        <a:pt x="7" y="74"/>
                      </a:lnTo>
                      <a:lnTo>
                        <a:pt x="13" y="85"/>
                      </a:lnTo>
                      <a:lnTo>
                        <a:pt x="19" y="94"/>
                      </a:lnTo>
                      <a:lnTo>
                        <a:pt x="29" y="104"/>
                      </a:lnTo>
                      <a:lnTo>
                        <a:pt x="38" y="112"/>
                      </a:lnTo>
                      <a:lnTo>
                        <a:pt x="48" y="119"/>
                      </a:lnTo>
                      <a:lnTo>
                        <a:pt x="58" y="126"/>
                      </a:lnTo>
                      <a:lnTo>
                        <a:pt x="71" y="130"/>
                      </a:lnTo>
                      <a:lnTo>
                        <a:pt x="84" y="135"/>
                      </a:lnTo>
                      <a:lnTo>
                        <a:pt x="96" y="138"/>
                      </a:lnTo>
                      <a:lnTo>
                        <a:pt x="109" y="140"/>
                      </a:lnTo>
                      <a:lnTo>
                        <a:pt x="131" y="138"/>
                      </a:lnTo>
                      <a:lnTo>
                        <a:pt x="153" y="135"/>
                      </a:lnTo>
                      <a:lnTo>
                        <a:pt x="175" y="127"/>
                      </a:lnTo>
                      <a:lnTo>
                        <a:pt x="184" y="123"/>
                      </a:lnTo>
                      <a:lnTo>
                        <a:pt x="193" y="118"/>
                      </a:lnTo>
                      <a:lnTo>
                        <a:pt x="203" y="110"/>
                      </a:lnTo>
                      <a:lnTo>
                        <a:pt x="211" y="104"/>
                      </a:lnTo>
                      <a:lnTo>
                        <a:pt x="217" y="96"/>
                      </a:lnTo>
                      <a:lnTo>
                        <a:pt x="223" y="87"/>
                      </a:lnTo>
                      <a:lnTo>
                        <a:pt x="228" y="77"/>
                      </a:lnTo>
                      <a:lnTo>
                        <a:pt x="231" y="66"/>
                      </a:lnTo>
                      <a:lnTo>
                        <a:pt x="233" y="55"/>
                      </a:lnTo>
                      <a:lnTo>
                        <a:pt x="231" y="43"/>
                      </a:lnTo>
                      <a:lnTo>
                        <a:pt x="231" y="41"/>
                      </a:lnTo>
                      <a:lnTo>
                        <a:pt x="228" y="39"/>
                      </a:lnTo>
                      <a:lnTo>
                        <a:pt x="226" y="41"/>
                      </a:lnTo>
                      <a:lnTo>
                        <a:pt x="226" y="43"/>
                      </a:lnTo>
                      <a:lnTo>
                        <a:pt x="225" y="54"/>
                      </a:lnTo>
                      <a:lnTo>
                        <a:pt x="223" y="65"/>
                      </a:lnTo>
                      <a:lnTo>
                        <a:pt x="220" y="74"/>
                      </a:lnTo>
                      <a:lnTo>
                        <a:pt x="215" y="82"/>
                      </a:lnTo>
                      <a:lnTo>
                        <a:pt x="211" y="90"/>
                      </a:lnTo>
                      <a:lnTo>
                        <a:pt x="204" y="98"/>
                      </a:lnTo>
                      <a:lnTo>
                        <a:pt x="198" y="104"/>
                      </a:lnTo>
                      <a:lnTo>
                        <a:pt x="190" y="110"/>
                      </a:lnTo>
                      <a:lnTo>
                        <a:pt x="173" y="119"/>
                      </a:lnTo>
                      <a:lnTo>
                        <a:pt x="154" y="126"/>
                      </a:lnTo>
                      <a:lnTo>
                        <a:pt x="134" y="129"/>
                      </a:lnTo>
                      <a:lnTo>
                        <a:pt x="113" y="132"/>
                      </a:lnTo>
                      <a:lnTo>
                        <a:pt x="101" y="130"/>
                      </a:lnTo>
                      <a:lnTo>
                        <a:pt x="90" y="129"/>
                      </a:lnTo>
                      <a:lnTo>
                        <a:pt x="77" y="126"/>
                      </a:lnTo>
                      <a:lnTo>
                        <a:pt x="65" y="121"/>
                      </a:lnTo>
                      <a:lnTo>
                        <a:pt x="54" y="116"/>
                      </a:lnTo>
                      <a:lnTo>
                        <a:pt x="43" y="108"/>
                      </a:lnTo>
                      <a:lnTo>
                        <a:pt x="33" y="101"/>
                      </a:lnTo>
                      <a:lnTo>
                        <a:pt x="26" y="93"/>
                      </a:lnTo>
                      <a:lnTo>
                        <a:pt x="18" y="83"/>
                      </a:lnTo>
                      <a:lnTo>
                        <a:pt x="11" y="72"/>
                      </a:lnTo>
                      <a:lnTo>
                        <a:pt x="7" y="61"/>
                      </a:lnTo>
                      <a:lnTo>
                        <a:pt x="4" y="50"/>
                      </a:lnTo>
                      <a:lnTo>
                        <a:pt x="4" y="38"/>
                      </a:lnTo>
                      <a:lnTo>
                        <a:pt x="4" y="25"/>
                      </a:lnTo>
                      <a:lnTo>
                        <a:pt x="7" y="13"/>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0" name="Freeform 197"/>
                <p:cNvSpPr>
                  <a:spLocks/>
                </p:cNvSpPr>
                <p:nvPr/>
              </p:nvSpPr>
              <p:spPr bwMode="auto">
                <a:xfrm>
                  <a:off x="280" y="1460"/>
                  <a:ext cx="262" cy="204"/>
                </a:xfrm>
                <a:custGeom>
                  <a:avLst/>
                  <a:gdLst>
                    <a:gd name="T0" fmla="*/ 5 w 262"/>
                    <a:gd name="T1" fmla="*/ 201 h 204"/>
                    <a:gd name="T2" fmla="*/ 5 w 262"/>
                    <a:gd name="T3" fmla="*/ 201 h 204"/>
                    <a:gd name="T4" fmla="*/ 3 w 262"/>
                    <a:gd name="T5" fmla="*/ 192 h 204"/>
                    <a:gd name="T6" fmla="*/ 5 w 262"/>
                    <a:gd name="T7" fmla="*/ 182 h 204"/>
                    <a:gd name="T8" fmla="*/ 8 w 262"/>
                    <a:gd name="T9" fmla="*/ 173 h 204"/>
                    <a:gd name="T10" fmla="*/ 11 w 262"/>
                    <a:gd name="T11" fmla="*/ 163 h 204"/>
                    <a:gd name="T12" fmla="*/ 20 w 262"/>
                    <a:gd name="T13" fmla="*/ 146 h 204"/>
                    <a:gd name="T14" fmla="*/ 31 w 262"/>
                    <a:gd name="T15" fmla="*/ 130 h 204"/>
                    <a:gd name="T16" fmla="*/ 31 w 262"/>
                    <a:gd name="T17" fmla="*/ 130 h 204"/>
                    <a:gd name="T18" fmla="*/ 42 w 262"/>
                    <a:gd name="T19" fmla="*/ 115 h 204"/>
                    <a:gd name="T20" fmla="*/ 53 w 262"/>
                    <a:gd name="T21" fmla="*/ 101 h 204"/>
                    <a:gd name="T22" fmla="*/ 67 w 262"/>
                    <a:gd name="T23" fmla="*/ 86 h 204"/>
                    <a:gd name="T24" fmla="*/ 80 w 262"/>
                    <a:gd name="T25" fmla="*/ 74 h 204"/>
                    <a:gd name="T26" fmla="*/ 80 w 262"/>
                    <a:gd name="T27" fmla="*/ 74 h 204"/>
                    <a:gd name="T28" fmla="*/ 99 w 262"/>
                    <a:gd name="T29" fmla="*/ 60 h 204"/>
                    <a:gd name="T30" fmla="*/ 119 w 262"/>
                    <a:gd name="T31" fmla="*/ 47 h 204"/>
                    <a:gd name="T32" fmla="*/ 141 w 262"/>
                    <a:gd name="T33" fmla="*/ 36 h 204"/>
                    <a:gd name="T34" fmla="*/ 163 w 262"/>
                    <a:gd name="T35" fmla="*/ 27 h 204"/>
                    <a:gd name="T36" fmla="*/ 187 w 262"/>
                    <a:gd name="T37" fmla="*/ 21 h 204"/>
                    <a:gd name="T38" fmla="*/ 210 w 262"/>
                    <a:gd name="T39" fmla="*/ 14 h 204"/>
                    <a:gd name="T40" fmla="*/ 234 w 262"/>
                    <a:gd name="T41" fmla="*/ 11 h 204"/>
                    <a:gd name="T42" fmla="*/ 257 w 262"/>
                    <a:gd name="T43" fmla="*/ 10 h 204"/>
                    <a:gd name="T44" fmla="*/ 257 w 262"/>
                    <a:gd name="T45" fmla="*/ 10 h 204"/>
                    <a:gd name="T46" fmla="*/ 260 w 262"/>
                    <a:gd name="T47" fmla="*/ 8 h 204"/>
                    <a:gd name="T48" fmla="*/ 262 w 262"/>
                    <a:gd name="T49" fmla="*/ 5 h 204"/>
                    <a:gd name="T50" fmla="*/ 260 w 262"/>
                    <a:gd name="T51" fmla="*/ 2 h 204"/>
                    <a:gd name="T52" fmla="*/ 256 w 262"/>
                    <a:gd name="T53" fmla="*/ 0 h 204"/>
                    <a:gd name="T54" fmla="*/ 256 w 262"/>
                    <a:gd name="T55" fmla="*/ 0 h 204"/>
                    <a:gd name="T56" fmla="*/ 231 w 262"/>
                    <a:gd name="T57" fmla="*/ 2 h 204"/>
                    <a:gd name="T58" fmla="*/ 206 w 262"/>
                    <a:gd name="T59" fmla="*/ 6 h 204"/>
                    <a:gd name="T60" fmla="*/ 182 w 262"/>
                    <a:gd name="T61" fmla="*/ 13 h 204"/>
                    <a:gd name="T62" fmla="*/ 157 w 262"/>
                    <a:gd name="T63" fmla="*/ 21 h 204"/>
                    <a:gd name="T64" fmla="*/ 133 w 262"/>
                    <a:gd name="T65" fmla="*/ 32 h 204"/>
                    <a:gd name="T66" fmla="*/ 111 w 262"/>
                    <a:gd name="T67" fmla="*/ 43 h 204"/>
                    <a:gd name="T68" fmla="*/ 89 w 262"/>
                    <a:gd name="T69" fmla="*/ 57 h 204"/>
                    <a:gd name="T70" fmla="*/ 71 w 262"/>
                    <a:gd name="T71" fmla="*/ 72 h 204"/>
                    <a:gd name="T72" fmla="*/ 71 w 262"/>
                    <a:gd name="T73" fmla="*/ 72 h 204"/>
                    <a:gd name="T74" fmla="*/ 55 w 262"/>
                    <a:gd name="T75" fmla="*/ 86 h 204"/>
                    <a:gd name="T76" fmla="*/ 42 w 262"/>
                    <a:gd name="T77" fmla="*/ 104 h 204"/>
                    <a:gd name="T78" fmla="*/ 30 w 262"/>
                    <a:gd name="T79" fmla="*/ 119 h 204"/>
                    <a:gd name="T80" fmla="*/ 19 w 262"/>
                    <a:gd name="T81" fmla="*/ 137 h 204"/>
                    <a:gd name="T82" fmla="*/ 19 w 262"/>
                    <a:gd name="T83" fmla="*/ 137 h 204"/>
                    <a:gd name="T84" fmla="*/ 11 w 262"/>
                    <a:gd name="T85" fmla="*/ 152 h 204"/>
                    <a:gd name="T86" fmla="*/ 3 w 262"/>
                    <a:gd name="T87" fmla="*/ 168 h 204"/>
                    <a:gd name="T88" fmla="*/ 2 w 262"/>
                    <a:gd name="T89" fmla="*/ 177 h 204"/>
                    <a:gd name="T90" fmla="*/ 0 w 262"/>
                    <a:gd name="T91" fmla="*/ 185 h 204"/>
                    <a:gd name="T92" fmla="*/ 0 w 262"/>
                    <a:gd name="T93" fmla="*/ 193 h 204"/>
                    <a:gd name="T94" fmla="*/ 2 w 262"/>
                    <a:gd name="T95" fmla="*/ 203 h 204"/>
                    <a:gd name="T96" fmla="*/ 2 w 262"/>
                    <a:gd name="T97" fmla="*/ 203 h 204"/>
                    <a:gd name="T98" fmla="*/ 2 w 262"/>
                    <a:gd name="T99" fmla="*/ 203 h 204"/>
                    <a:gd name="T100" fmla="*/ 3 w 262"/>
                    <a:gd name="T101" fmla="*/ 204 h 204"/>
                    <a:gd name="T102" fmla="*/ 5 w 262"/>
                    <a:gd name="T103" fmla="*/ 203 h 204"/>
                    <a:gd name="T104" fmla="*/ 5 w 262"/>
                    <a:gd name="T105" fmla="*/ 201 h 204"/>
                    <a:gd name="T106" fmla="*/ 5 w 262"/>
                    <a:gd name="T107" fmla="*/ 201 h 20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62"/>
                    <a:gd name="T163" fmla="*/ 0 h 204"/>
                    <a:gd name="T164" fmla="*/ 262 w 262"/>
                    <a:gd name="T165" fmla="*/ 204 h 20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62" h="204">
                      <a:moveTo>
                        <a:pt x="5" y="201"/>
                      </a:moveTo>
                      <a:lnTo>
                        <a:pt x="5" y="201"/>
                      </a:lnTo>
                      <a:lnTo>
                        <a:pt x="3" y="192"/>
                      </a:lnTo>
                      <a:lnTo>
                        <a:pt x="5" y="182"/>
                      </a:lnTo>
                      <a:lnTo>
                        <a:pt x="8" y="173"/>
                      </a:lnTo>
                      <a:lnTo>
                        <a:pt x="11" y="163"/>
                      </a:lnTo>
                      <a:lnTo>
                        <a:pt x="20" y="146"/>
                      </a:lnTo>
                      <a:lnTo>
                        <a:pt x="31" y="130"/>
                      </a:lnTo>
                      <a:lnTo>
                        <a:pt x="42" y="115"/>
                      </a:lnTo>
                      <a:lnTo>
                        <a:pt x="53" y="101"/>
                      </a:lnTo>
                      <a:lnTo>
                        <a:pt x="67" y="86"/>
                      </a:lnTo>
                      <a:lnTo>
                        <a:pt x="80" y="74"/>
                      </a:lnTo>
                      <a:lnTo>
                        <a:pt x="99" y="60"/>
                      </a:lnTo>
                      <a:lnTo>
                        <a:pt x="119" y="47"/>
                      </a:lnTo>
                      <a:lnTo>
                        <a:pt x="141" y="36"/>
                      </a:lnTo>
                      <a:lnTo>
                        <a:pt x="163" y="27"/>
                      </a:lnTo>
                      <a:lnTo>
                        <a:pt x="187" y="21"/>
                      </a:lnTo>
                      <a:lnTo>
                        <a:pt x="210" y="14"/>
                      </a:lnTo>
                      <a:lnTo>
                        <a:pt x="234" y="11"/>
                      </a:lnTo>
                      <a:lnTo>
                        <a:pt x="257" y="10"/>
                      </a:lnTo>
                      <a:lnTo>
                        <a:pt x="260" y="8"/>
                      </a:lnTo>
                      <a:lnTo>
                        <a:pt x="262" y="5"/>
                      </a:lnTo>
                      <a:lnTo>
                        <a:pt x="260" y="2"/>
                      </a:lnTo>
                      <a:lnTo>
                        <a:pt x="256" y="0"/>
                      </a:lnTo>
                      <a:lnTo>
                        <a:pt x="231" y="2"/>
                      </a:lnTo>
                      <a:lnTo>
                        <a:pt x="206" y="6"/>
                      </a:lnTo>
                      <a:lnTo>
                        <a:pt x="182" y="13"/>
                      </a:lnTo>
                      <a:lnTo>
                        <a:pt x="157" y="21"/>
                      </a:lnTo>
                      <a:lnTo>
                        <a:pt x="133" y="32"/>
                      </a:lnTo>
                      <a:lnTo>
                        <a:pt x="111" y="43"/>
                      </a:lnTo>
                      <a:lnTo>
                        <a:pt x="89" y="57"/>
                      </a:lnTo>
                      <a:lnTo>
                        <a:pt x="71" y="72"/>
                      </a:lnTo>
                      <a:lnTo>
                        <a:pt x="55" y="86"/>
                      </a:lnTo>
                      <a:lnTo>
                        <a:pt x="42" y="104"/>
                      </a:lnTo>
                      <a:lnTo>
                        <a:pt x="30" y="119"/>
                      </a:lnTo>
                      <a:lnTo>
                        <a:pt x="19" y="137"/>
                      </a:lnTo>
                      <a:lnTo>
                        <a:pt x="11" y="152"/>
                      </a:lnTo>
                      <a:lnTo>
                        <a:pt x="3" y="168"/>
                      </a:lnTo>
                      <a:lnTo>
                        <a:pt x="2" y="177"/>
                      </a:lnTo>
                      <a:lnTo>
                        <a:pt x="0" y="185"/>
                      </a:lnTo>
                      <a:lnTo>
                        <a:pt x="0" y="193"/>
                      </a:lnTo>
                      <a:lnTo>
                        <a:pt x="2" y="203"/>
                      </a:lnTo>
                      <a:lnTo>
                        <a:pt x="3" y="204"/>
                      </a:lnTo>
                      <a:lnTo>
                        <a:pt x="5" y="203"/>
                      </a:lnTo>
                      <a:lnTo>
                        <a:pt x="5" y="2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1" name="Freeform 198"/>
                <p:cNvSpPr>
                  <a:spLocks/>
                </p:cNvSpPr>
                <p:nvPr/>
              </p:nvSpPr>
              <p:spPr bwMode="auto">
                <a:xfrm>
                  <a:off x="597" y="1703"/>
                  <a:ext cx="318" cy="10"/>
                </a:xfrm>
                <a:custGeom>
                  <a:avLst/>
                  <a:gdLst>
                    <a:gd name="T0" fmla="*/ 1 w 318"/>
                    <a:gd name="T1" fmla="*/ 8 h 10"/>
                    <a:gd name="T2" fmla="*/ 1 w 318"/>
                    <a:gd name="T3" fmla="*/ 8 h 10"/>
                    <a:gd name="T4" fmla="*/ 39 w 318"/>
                    <a:gd name="T5" fmla="*/ 5 h 10"/>
                    <a:gd name="T6" fmla="*/ 77 w 318"/>
                    <a:gd name="T7" fmla="*/ 5 h 10"/>
                    <a:gd name="T8" fmla="*/ 154 w 318"/>
                    <a:gd name="T9" fmla="*/ 8 h 10"/>
                    <a:gd name="T10" fmla="*/ 154 w 318"/>
                    <a:gd name="T11" fmla="*/ 8 h 10"/>
                    <a:gd name="T12" fmla="*/ 234 w 318"/>
                    <a:gd name="T13" fmla="*/ 10 h 10"/>
                    <a:gd name="T14" fmla="*/ 274 w 318"/>
                    <a:gd name="T15" fmla="*/ 10 h 10"/>
                    <a:gd name="T16" fmla="*/ 315 w 318"/>
                    <a:gd name="T17" fmla="*/ 10 h 10"/>
                    <a:gd name="T18" fmla="*/ 315 w 318"/>
                    <a:gd name="T19" fmla="*/ 10 h 10"/>
                    <a:gd name="T20" fmla="*/ 317 w 318"/>
                    <a:gd name="T21" fmla="*/ 8 h 10"/>
                    <a:gd name="T22" fmla="*/ 318 w 318"/>
                    <a:gd name="T23" fmla="*/ 7 h 10"/>
                    <a:gd name="T24" fmla="*/ 317 w 318"/>
                    <a:gd name="T25" fmla="*/ 5 h 10"/>
                    <a:gd name="T26" fmla="*/ 315 w 318"/>
                    <a:gd name="T27" fmla="*/ 3 h 10"/>
                    <a:gd name="T28" fmla="*/ 315 w 318"/>
                    <a:gd name="T29" fmla="*/ 3 h 10"/>
                    <a:gd name="T30" fmla="*/ 274 w 318"/>
                    <a:gd name="T31" fmla="*/ 0 h 10"/>
                    <a:gd name="T32" fmla="*/ 234 w 318"/>
                    <a:gd name="T33" fmla="*/ 0 h 10"/>
                    <a:gd name="T34" fmla="*/ 152 w 318"/>
                    <a:gd name="T35" fmla="*/ 0 h 10"/>
                    <a:gd name="T36" fmla="*/ 152 w 318"/>
                    <a:gd name="T37" fmla="*/ 0 h 10"/>
                    <a:gd name="T38" fmla="*/ 77 w 318"/>
                    <a:gd name="T39" fmla="*/ 0 h 10"/>
                    <a:gd name="T40" fmla="*/ 39 w 318"/>
                    <a:gd name="T41" fmla="*/ 2 h 10"/>
                    <a:gd name="T42" fmla="*/ 1 w 318"/>
                    <a:gd name="T43" fmla="*/ 5 h 10"/>
                    <a:gd name="T44" fmla="*/ 1 w 318"/>
                    <a:gd name="T45" fmla="*/ 5 h 10"/>
                    <a:gd name="T46" fmla="*/ 0 w 318"/>
                    <a:gd name="T47" fmla="*/ 7 h 10"/>
                    <a:gd name="T48" fmla="*/ 1 w 318"/>
                    <a:gd name="T49" fmla="*/ 8 h 10"/>
                    <a:gd name="T50" fmla="*/ 1 w 318"/>
                    <a:gd name="T51" fmla="*/ 8 h 1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18"/>
                    <a:gd name="T79" fmla="*/ 0 h 10"/>
                    <a:gd name="T80" fmla="*/ 318 w 318"/>
                    <a:gd name="T81" fmla="*/ 10 h 1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18" h="10">
                      <a:moveTo>
                        <a:pt x="1" y="8"/>
                      </a:moveTo>
                      <a:lnTo>
                        <a:pt x="1" y="8"/>
                      </a:lnTo>
                      <a:lnTo>
                        <a:pt x="39" y="5"/>
                      </a:lnTo>
                      <a:lnTo>
                        <a:pt x="77" y="5"/>
                      </a:lnTo>
                      <a:lnTo>
                        <a:pt x="154" y="8"/>
                      </a:lnTo>
                      <a:lnTo>
                        <a:pt x="234" y="10"/>
                      </a:lnTo>
                      <a:lnTo>
                        <a:pt x="274" y="10"/>
                      </a:lnTo>
                      <a:lnTo>
                        <a:pt x="315" y="10"/>
                      </a:lnTo>
                      <a:lnTo>
                        <a:pt x="317" y="8"/>
                      </a:lnTo>
                      <a:lnTo>
                        <a:pt x="318" y="7"/>
                      </a:lnTo>
                      <a:lnTo>
                        <a:pt x="317" y="5"/>
                      </a:lnTo>
                      <a:lnTo>
                        <a:pt x="315" y="3"/>
                      </a:lnTo>
                      <a:lnTo>
                        <a:pt x="274" y="0"/>
                      </a:lnTo>
                      <a:lnTo>
                        <a:pt x="234" y="0"/>
                      </a:lnTo>
                      <a:lnTo>
                        <a:pt x="152" y="0"/>
                      </a:lnTo>
                      <a:lnTo>
                        <a:pt x="77" y="0"/>
                      </a:lnTo>
                      <a:lnTo>
                        <a:pt x="39" y="2"/>
                      </a:lnTo>
                      <a:lnTo>
                        <a:pt x="1" y="5"/>
                      </a:lnTo>
                      <a:lnTo>
                        <a:pt x="0" y="7"/>
                      </a:lnTo>
                      <a:lnTo>
                        <a:pt x="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2" name="Freeform 199"/>
                <p:cNvSpPr>
                  <a:spLocks/>
                </p:cNvSpPr>
                <p:nvPr/>
              </p:nvSpPr>
              <p:spPr bwMode="auto">
                <a:xfrm>
                  <a:off x="602" y="1675"/>
                  <a:ext cx="260" cy="11"/>
                </a:xfrm>
                <a:custGeom>
                  <a:avLst/>
                  <a:gdLst>
                    <a:gd name="T0" fmla="*/ 0 w 260"/>
                    <a:gd name="T1" fmla="*/ 11 h 11"/>
                    <a:gd name="T2" fmla="*/ 0 w 260"/>
                    <a:gd name="T3" fmla="*/ 11 h 11"/>
                    <a:gd name="T4" fmla="*/ 66 w 260"/>
                    <a:gd name="T5" fmla="*/ 11 h 11"/>
                    <a:gd name="T6" fmla="*/ 130 w 260"/>
                    <a:gd name="T7" fmla="*/ 8 h 11"/>
                    <a:gd name="T8" fmla="*/ 194 w 260"/>
                    <a:gd name="T9" fmla="*/ 6 h 11"/>
                    <a:gd name="T10" fmla="*/ 227 w 260"/>
                    <a:gd name="T11" fmla="*/ 6 h 11"/>
                    <a:gd name="T12" fmla="*/ 259 w 260"/>
                    <a:gd name="T13" fmla="*/ 6 h 11"/>
                    <a:gd name="T14" fmla="*/ 259 w 260"/>
                    <a:gd name="T15" fmla="*/ 6 h 11"/>
                    <a:gd name="T16" fmla="*/ 260 w 260"/>
                    <a:gd name="T17" fmla="*/ 6 h 11"/>
                    <a:gd name="T18" fmla="*/ 260 w 260"/>
                    <a:gd name="T19" fmla="*/ 5 h 11"/>
                    <a:gd name="T20" fmla="*/ 260 w 260"/>
                    <a:gd name="T21" fmla="*/ 5 h 11"/>
                    <a:gd name="T22" fmla="*/ 227 w 260"/>
                    <a:gd name="T23" fmla="*/ 2 h 11"/>
                    <a:gd name="T24" fmla="*/ 194 w 260"/>
                    <a:gd name="T25" fmla="*/ 0 h 11"/>
                    <a:gd name="T26" fmla="*/ 163 w 260"/>
                    <a:gd name="T27" fmla="*/ 2 h 11"/>
                    <a:gd name="T28" fmla="*/ 130 w 260"/>
                    <a:gd name="T29" fmla="*/ 2 h 11"/>
                    <a:gd name="T30" fmla="*/ 66 w 260"/>
                    <a:gd name="T31" fmla="*/ 6 h 11"/>
                    <a:gd name="T32" fmla="*/ 0 w 260"/>
                    <a:gd name="T33" fmla="*/ 9 h 11"/>
                    <a:gd name="T34" fmla="*/ 0 w 260"/>
                    <a:gd name="T35" fmla="*/ 9 h 11"/>
                    <a:gd name="T36" fmla="*/ 0 w 260"/>
                    <a:gd name="T37" fmla="*/ 9 h 11"/>
                    <a:gd name="T38" fmla="*/ 0 w 260"/>
                    <a:gd name="T39" fmla="*/ 11 h 11"/>
                    <a:gd name="T40" fmla="*/ 0 w 260"/>
                    <a:gd name="T41" fmla="*/ 11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60"/>
                    <a:gd name="T64" fmla="*/ 0 h 11"/>
                    <a:gd name="T65" fmla="*/ 260 w 260"/>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60" h="11">
                      <a:moveTo>
                        <a:pt x="0" y="11"/>
                      </a:moveTo>
                      <a:lnTo>
                        <a:pt x="0" y="11"/>
                      </a:lnTo>
                      <a:lnTo>
                        <a:pt x="66" y="11"/>
                      </a:lnTo>
                      <a:lnTo>
                        <a:pt x="130" y="8"/>
                      </a:lnTo>
                      <a:lnTo>
                        <a:pt x="194" y="6"/>
                      </a:lnTo>
                      <a:lnTo>
                        <a:pt x="227" y="6"/>
                      </a:lnTo>
                      <a:lnTo>
                        <a:pt x="259" y="6"/>
                      </a:lnTo>
                      <a:lnTo>
                        <a:pt x="260" y="6"/>
                      </a:lnTo>
                      <a:lnTo>
                        <a:pt x="260" y="5"/>
                      </a:lnTo>
                      <a:lnTo>
                        <a:pt x="227" y="2"/>
                      </a:lnTo>
                      <a:lnTo>
                        <a:pt x="194" y="0"/>
                      </a:lnTo>
                      <a:lnTo>
                        <a:pt x="163" y="2"/>
                      </a:lnTo>
                      <a:lnTo>
                        <a:pt x="130" y="2"/>
                      </a:lnTo>
                      <a:lnTo>
                        <a:pt x="66" y="6"/>
                      </a:lnTo>
                      <a:lnTo>
                        <a:pt x="0" y="9"/>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3" name="Freeform 200"/>
                <p:cNvSpPr>
                  <a:spLocks/>
                </p:cNvSpPr>
                <p:nvPr/>
              </p:nvSpPr>
              <p:spPr bwMode="auto">
                <a:xfrm>
                  <a:off x="1123" y="1652"/>
                  <a:ext cx="94" cy="61"/>
                </a:xfrm>
                <a:custGeom>
                  <a:avLst/>
                  <a:gdLst>
                    <a:gd name="T0" fmla="*/ 17 w 94"/>
                    <a:gd name="T1" fmla="*/ 17 h 61"/>
                    <a:gd name="T2" fmla="*/ 17 w 94"/>
                    <a:gd name="T3" fmla="*/ 17 h 61"/>
                    <a:gd name="T4" fmla="*/ 26 w 94"/>
                    <a:gd name="T5" fmla="*/ 12 h 61"/>
                    <a:gd name="T6" fmla="*/ 36 w 94"/>
                    <a:gd name="T7" fmla="*/ 9 h 61"/>
                    <a:gd name="T8" fmla="*/ 56 w 94"/>
                    <a:gd name="T9" fmla="*/ 6 h 61"/>
                    <a:gd name="T10" fmla="*/ 56 w 94"/>
                    <a:gd name="T11" fmla="*/ 6 h 61"/>
                    <a:gd name="T12" fmla="*/ 70 w 94"/>
                    <a:gd name="T13" fmla="*/ 4 h 61"/>
                    <a:gd name="T14" fmla="*/ 76 w 94"/>
                    <a:gd name="T15" fmla="*/ 6 h 61"/>
                    <a:gd name="T16" fmla="*/ 83 w 94"/>
                    <a:gd name="T17" fmla="*/ 7 h 61"/>
                    <a:gd name="T18" fmla="*/ 87 w 94"/>
                    <a:gd name="T19" fmla="*/ 11 h 61"/>
                    <a:gd name="T20" fmla="*/ 89 w 94"/>
                    <a:gd name="T21" fmla="*/ 15 h 61"/>
                    <a:gd name="T22" fmla="*/ 87 w 94"/>
                    <a:gd name="T23" fmla="*/ 22 h 61"/>
                    <a:gd name="T24" fmla="*/ 81 w 94"/>
                    <a:gd name="T25" fmla="*/ 29 h 61"/>
                    <a:gd name="T26" fmla="*/ 81 w 94"/>
                    <a:gd name="T27" fmla="*/ 29 h 61"/>
                    <a:gd name="T28" fmla="*/ 73 w 94"/>
                    <a:gd name="T29" fmla="*/ 36 h 61"/>
                    <a:gd name="T30" fmla="*/ 64 w 94"/>
                    <a:gd name="T31" fmla="*/ 40 h 61"/>
                    <a:gd name="T32" fmla="*/ 54 w 94"/>
                    <a:gd name="T33" fmla="*/ 45 h 61"/>
                    <a:gd name="T34" fmla="*/ 43 w 94"/>
                    <a:gd name="T35" fmla="*/ 48 h 61"/>
                    <a:gd name="T36" fmla="*/ 22 w 94"/>
                    <a:gd name="T37" fmla="*/ 51 h 61"/>
                    <a:gd name="T38" fmla="*/ 1 w 94"/>
                    <a:gd name="T39" fmla="*/ 56 h 61"/>
                    <a:gd name="T40" fmla="*/ 1 w 94"/>
                    <a:gd name="T41" fmla="*/ 56 h 61"/>
                    <a:gd name="T42" fmla="*/ 0 w 94"/>
                    <a:gd name="T43" fmla="*/ 58 h 61"/>
                    <a:gd name="T44" fmla="*/ 0 w 94"/>
                    <a:gd name="T45" fmla="*/ 59 h 61"/>
                    <a:gd name="T46" fmla="*/ 0 w 94"/>
                    <a:gd name="T47" fmla="*/ 61 h 61"/>
                    <a:gd name="T48" fmla="*/ 1 w 94"/>
                    <a:gd name="T49" fmla="*/ 61 h 61"/>
                    <a:gd name="T50" fmla="*/ 1 w 94"/>
                    <a:gd name="T51" fmla="*/ 61 h 61"/>
                    <a:gd name="T52" fmla="*/ 14 w 94"/>
                    <a:gd name="T53" fmla="*/ 61 h 61"/>
                    <a:gd name="T54" fmla="*/ 26 w 94"/>
                    <a:gd name="T55" fmla="*/ 59 h 61"/>
                    <a:gd name="T56" fmla="*/ 42 w 94"/>
                    <a:gd name="T57" fmla="*/ 58 h 61"/>
                    <a:gd name="T58" fmla="*/ 58 w 94"/>
                    <a:gd name="T59" fmla="*/ 53 h 61"/>
                    <a:gd name="T60" fmla="*/ 70 w 94"/>
                    <a:gd name="T61" fmla="*/ 47 h 61"/>
                    <a:gd name="T62" fmla="*/ 83 w 94"/>
                    <a:gd name="T63" fmla="*/ 39 h 61"/>
                    <a:gd name="T64" fmla="*/ 87 w 94"/>
                    <a:gd name="T65" fmla="*/ 34 h 61"/>
                    <a:gd name="T66" fmla="*/ 91 w 94"/>
                    <a:gd name="T67" fmla="*/ 28 h 61"/>
                    <a:gd name="T68" fmla="*/ 92 w 94"/>
                    <a:gd name="T69" fmla="*/ 23 h 61"/>
                    <a:gd name="T70" fmla="*/ 94 w 94"/>
                    <a:gd name="T71" fmla="*/ 17 h 61"/>
                    <a:gd name="T72" fmla="*/ 94 w 94"/>
                    <a:gd name="T73" fmla="*/ 17 h 61"/>
                    <a:gd name="T74" fmla="*/ 94 w 94"/>
                    <a:gd name="T75" fmla="*/ 11 h 61"/>
                    <a:gd name="T76" fmla="*/ 92 w 94"/>
                    <a:gd name="T77" fmla="*/ 7 h 61"/>
                    <a:gd name="T78" fmla="*/ 89 w 94"/>
                    <a:gd name="T79" fmla="*/ 4 h 61"/>
                    <a:gd name="T80" fmla="*/ 84 w 94"/>
                    <a:gd name="T81" fmla="*/ 1 h 61"/>
                    <a:gd name="T82" fmla="*/ 80 w 94"/>
                    <a:gd name="T83" fmla="*/ 0 h 61"/>
                    <a:gd name="T84" fmla="*/ 73 w 94"/>
                    <a:gd name="T85" fmla="*/ 0 h 61"/>
                    <a:gd name="T86" fmla="*/ 61 w 94"/>
                    <a:gd name="T87" fmla="*/ 1 h 61"/>
                    <a:gd name="T88" fmla="*/ 47 w 94"/>
                    <a:gd name="T89" fmla="*/ 4 h 61"/>
                    <a:gd name="T90" fmla="*/ 34 w 94"/>
                    <a:gd name="T91" fmla="*/ 7 h 61"/>
                    <a:gd name="T92" fmla="*/ 23 w 94"/>
                    <a:gd name="T93" fmla="*/ 12 h 61"/>
                    <a:gd name="T94" fmla="*/ 17 w 94"/>
                    <a:gd name="T95" fmla="*/ 17 h 61"/>
                    <a:gd name="T96" fmla="*/ 17 w 94"/>
                    <a:gd name="T97" fmla="*/ 17 h 61"/>
                    <a:gd name="T98" fmla="*/ 17 w 94"/>
                    <a:gd name="T99" fmla="*/ 17 h 61"/>
                    <a:gd name="T100" fmla="*/ 17 w 94"/>
                    <a:gd name="T101" fmla="*/ 17 h 61"/>
                    <a:gd name="T102" fmla="*/ 17 w 94"/>
                    <a:gd name="T103" fmla="*/ 17 h 6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4"/>
                    <a:gd name="T157" fmla="*/ 0 h 61"/>
                    <a:gd name="T158" fmla="*/ 94 w 94"/>
                    <a:gd name="T159" fmla="*/ 61 h 6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4" h="61">
                      <a:moveTo>
                        <a:pt x="17" y="17"/>
                      </a:moveTo>
                      <a:lnTo>
                        <a:pt x="17" y="17"/>
                      </a:lnTo>
                      <a:lnTo>
                        <a:pt x="26" y="12"/>
                      </a:lnTo>
                      <a:lnTo>
                        <a:pt x="36" y="9"/>
                      </a:lnTo>
                      <a:lnTo>
                        <a:pt x="56" y="6"/>
                      </a:lnTo>
                      <a:lnTo>
                        <a:pt x="70" y="4"/>
                      </a:lnTo>
                      <a:lnTo>
                        <a:pt x="76" y="6"/>
                      </a:lnTo>
                      <a:lnTo>
                        <a:pt x="83" y="7"/>
                      </a:lnTo>
                      <a:lnTo>
                        <a:pt x="87" y="11"/>
                      </a:lnTo>
                      <a:lnTo>
                        <a:pt x="89" y="15"/>
                      </a:lnTo>
                      <a:lnTo>
                        <a:pt x="87" y="22"/>
                      </a:lnTo>
                      <a:lnTo>
                        <a:pt x="81" y="29"/>
                      </a:lnTo>
                      <a:lnTo>
                        <a:pt x="73" y="36"/>
                      </a:lnTo>
                      <a:lnTo>
                        <a:pt x="64" y="40"/>
                      </a:lnTo>
                      <a:lnTo>
                        <a:pt x="54" y="45"/>
                      </a:lnTo>
                      <a:lnTo>
                        <a:pt x="43" y="48"/>
                      </a:lnTo>
                      <a:lnTo>
                        <a:pt x="22" y="51"/>
                      </a:lnTo>
                      <a:lnTo>
                        <a:pt x="1" y="56"/>
                      </a:lnTo>
                      <a:lnTo>
                        <a:pt x="0" y="58"/>
                      </a:lnTo>
                      <a:lnTo>
                        <a:pt x="0" y="59"/>
                      </a:lnTo>
                      <a:lnTo>
                        <a:pt x="0" y="61"/>
                      </a:lnTo>
                      <a:lnTo>
                        <a:pt x="1" y="61"/>
                      </a:lnTo>
                      <a:lnTo>
                        <a:pt x="14" y="61"/>
                      </a:lnTo>
                      <a:lnTo>
                        <a:pt x="26" y="59"/>
                      </a:lnTo>
                      <a:lnTo>
                        <a:pt x="42" y="58"/>
                      </a:lnTo>
                      <a:lnTo>
                        <a:pt x="58" y="53"/>
                      </a:lnTo>
                      <a:lnTo>
                        <a:pt x="70" y="47"/>
                      </a:lnTo>
                      <a:lnTo>
                        <a:pt x="83" y="39"/>
                      </a:lnTo>
                      <a:lnTo>
                        <a:pt x="87" y="34"/>
                      </a:lnTo>
                      <a:lnTo>
                        <a:pt x="91" y="28"/>
                      </a:lnTo>
                      <a:lnTo>
                        <a:pt x="92" y="23"/>
                      </a:lnTo>
                      <a:lnTo>
                        <a:pt x="94" y="17"/>
                      </a:lnTo>
                      <a:lnTo>
                        <a:pt x="94" y="11"/>
                      </a:lnTo>
                      <a:lnTo>
                        <a:pt x="92" y="7"/>
                      </a:lnTo>
                      <a:lnTo>
                        <a:pt x="89" y="4"/>
                      </a:lnTo>
                      <a:lnTo>
                        <a:pt x="84" y="1"/>
                      </a:lnTo>
                      <a:lnTo>
                        <a:pt x="80" y="0"/>
                      </a:lnTo>
                      <a:lnTo>
                        <a:pt x="73" y="0"/>
                      </a:lnTo>
                      <a:lnTo>
                        <a:pt x="61" y="1"/>
                      </a:lnTo>
                      <a:lnTo>
                        <a:pt x="47" y="4"/>
                      </a:lnTo>
                      <a:lnTo>
                        <a:pt x="34" y="7"/>
                      </a:lnTo>
                      <a:lnTo>
                        <a:pt x="23" y="12"/>
                      </a:lnTo>
                      <a:lnTo>
                        <a:pt x="17"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4" name="Freeform 201"/>
                <p:cNvSpPr>
                  <a:spLocks/>
                </p:cNvSpPr>
                <p:nvPr/>
              </p:nvSpPr>
              <p:spPr bwMode="auto">
                <a:xfrm>
                  <a:off x="501" y="1365"/>
                  <a:ext cx="119" cy="123"/>
                </a:xfrm>
                <a:custGeom>
                  <a:avLst/>
                  <a:gdLst>
                    <a:gd name="T0" fmla="*/ 118 w 119"/>
                    <a:gd name="T1" fmla="*/ 0 h 123"/>
                    <a:gd name="T2" fmla="*/ 118 w 119"/>
                    <a:gd name="T3" fmla="*/ 0 h 123"/>
                    <a:gd name="T4" fmla="*/ 112 w 119"/>
                    <a:gd name="T5" fmla="*/ 9 h 123"/>
                    <a:gd name="T6" fmla="*/ 107 w 119"/>
                    <a:gd name="T7" fmla="*/ 18 h 123"/>
                    <a:gd name="T8" fmla="*/ 97 w 119"/>
                    <a:gd name="T9" fmla="*/ 37 h 123"/>
                    <a:gd name="T10" fmla="*/ 83 w 119"/>
                    <a:gd name="T11" fmla="*/ 76 h 123"/>
                    <a:gd name="T12" fmla="*/ 83 w 119"/>
                    <a:gd name="T13" fmla="*/ 76 h 123"/>
                    <a:gd name="T14" fmla="*/ 80 w 119"/>
                    <a:gd name="T15" fmla="*/ 87 h 123"/>
                    <a:gd name="T16" fmla="*/ 74 w 119"/>
                    <a:gd name="T17" fmla="*/ 97 h 123"/>
                    <a:gd name="T18" fmla="*/ 68 w 119"/>
                    <a:gd name="T19" fmla="*/ 106 h 123"/>
                    <a:gd name="T20" fmla="*/ 60 w 119"/>
                    <a:gd name="T21" fmla="*/ 114 h 123"/>
                    <a:gd name="T22" fmla="*/ 60 w 119"/>
                    <a:gd name="T23" fmla="*/ 114 h 123"/>
                    <a:gd name="T24" fmla="*/ 54 w 119"/>
                    <a:gd name="T25" fmla="*/ 117 h 123"/>
                    <a:gd name="T26" fmla="*/ 46 w 119"/>
                    <a:gd name="T27" fmla="*/ 119 h 123"/>
                    <a:gd name="T28" fmla="*/ 38 w 119"/>
                    <a:gd name="T29" fmla="*/ 119 h 123"/>
                    <a:gd name="T30" fmla="*/ 30 w 119"/>
                    <a:gd name="T31" fmla="*/ 117 h 123"/>
                    <a:gd name="T32" fmla="*/ 16 w 119"/>
                    <a:gd name="T33" fmla="*/ 111 h 123"/>
                    <a:gd name="T34" fmla="*/ 3 w 119"/>
                    <a:gd name="T35" fmla="*/ 105 h 123"/>
                    <a:gd name="T36" fmla="*/ 3 w 119"/>
                    <a:gd name="T37" fmla="*/ 105 h 123"/>
                    <a:gd name="T38" fmla="*/ 0 w 119"/>
                    <a:gd name="T39" fmla="*/ 105 h 123"/>
                    <a:gd name="T40" fmla="*/ 2 w 119"/>
                    <a:gd name="T41" fmla="*/ 106 h 123"/>
                    <a:gd name="T42" fmla="*/ 2 w 119"/>
                    <a:gd name="T43" fmla="*/ 106 h 123"/>
                    <a:gd name="T44" fmla="*/ 11 w 119"/>
                    <a:gd name="T45" fmla="*/ 112 h 123"/>
                    <a:gd name="T46" fmla="*/ 21 w 119"/>
                    <a:gd name="T47" fmla="*/ 117 h 123"/>
                    <a:gd name="T48" fmla="*/ 32 w 119"/>
                    <a:gd name="T49" fmla="*/ 122 h 123"/>
                    <a:gd name="T50" fmla="*/ 41 w 119"/>
                    <a:gd name="T51" fmla="*/ 123 h 123"/>
                    <a:gd name="T52" fmla="*/ 50 w 119"/>
                    <a:gd name="T53" fmla="*/ 122 h 123"/>
                    <a:gd name="T54" fmla="*/ 60 w 119"/>
                    <a:gd name="T55" fmla="*/ 119 h 123"/>
                    <a:gd name="T56" fmla="*/ 69 w 119"/>
                    <a:gd name="T57" fmla="*/ 112 h 123"/>
                    <a:gd name="T58" fmla="*/ 77 w 119"/>
                    <a:gd name="T59" fmla="*/ 103 h 123"/>
                    <a:gd name="T60" fmla="*/ 77 w 119"/>
                    <a:gd name="T61" fmla="*/ 103 h 123"/>
                    <a:gd name="T62" fmla="*/ 83 w 119"/>
                    <a:gd name="T63" fmla="*/ 90 h 123"/>
                    <a:gd name="T64" fmla="*/ 90 w 119"/>
                    <a:gd name="T65" fmla="*/ 78 h 123"/>
                    <a:gd name="T66" fmla="*/ 97 w 119"/>
                    <a:gd name="T67" fmla="*/ 53 h 123"/>
                    <a:gd name="T68" fmla="*/ 107 w 119"/>
                    <a:gd name="T69" fmla="*/ 26 h 123"/>
                    <a:gd name="T70" fmla="*/ 113 w 119"/>
                    <a:gd name="T71" fmla="*/ 14 h 123"/>
                    <a:gd name="T72" fmla="*/ 119 w 119"/>
                    <a:gd name="T73" fmla="*/ 1 h 123"/>
                    <a:gd name="T74" fmla="*/ 119 w 119"/>
                    <a:gd name="T75" fmla="*/ 1 h 123"/>
                    <a:gd name="T76" fmla="*/ 119 w 119"/>
                    <a:gd name="T77" fmla="*/ 0 h 123"/>
                    <a:gd name="T78" fmla="*/ 118 w 119"/>
                    <a:gd name="T79" fmla="*/ 0 h 123"/>
                    <a:gd name="T80" fmla="*/ 118 w 119"/>
                    <a:gd name="T81" fmla="*/ 0 h 12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9"/>
                    <a:gd name="T124" fmla="*/ 0 h 123"/>
                    <a:gd name="T125" fmla="*/ 119 w 119"/>
                    <a:gd name="T126" fmla="*/ 123 h 12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9" h="123">
                      <a:moveTo>
                        <a:pt x="118" y="0"/>
                      </a:moveTo>
                      <a:lnTo>
                        <a:pt x="118" y="0"/>
                      </a:lnTo>
                      <a:lnTo>
                        <a:pt x="112" y="9"/>
                      </a:lnTo>
                      <a:lnTo>
                        <a:pt x="107" y="18"/>
                      </a:lnTo>
                      <a:lnTo>
                        <a:pt x="97" y="37"/>
                      </a:lnTo>
                      <a:lnTo>
                        <a:pt x="83" y="76"/>
                      </a:lnTo>
                      <a:lnTo>
                        <a:pt x="80" y="87"/>
                      </a:lnTo>
                      <a:lnTo>
                        <a:pt x="74" y="97"/>
                      </a:lnTo>
                      <a:lnTo>
                        <a:pt x="68" y="106"/>
                      </a:lnTo>
                      <a:lnTo>
                        <a:pt x="60" y="114"/>
                      </a:lnTo>
                      <a:lnTo>
                        <a:pt x="54" y="117"/>
                      </a:lnTo>
                      <a:lnTo>
                        <a:pt x="46" y="119"/>
                      </a:lnTo>
                      <a:lnTo>
                        <a:pt x="38" y="119"/>
                      </a:lnTo>
                      <a:lnTo>
                        <a:pt x="30" y="117"/>
                      </a:lnTo>
                      <a:lnTo>
                        <a:pt x="16" y="111"/>
                      </a:lnTo>
                      <a:lnTo>
                        <a:pt x="3" y="105"/>
                      </a:lnTo>
                      <a:lnTo>
                        <a:pt x="0" y="105"/>
                      </a:lnTo>
                      <a:lnTo>
                        <a:pt x="2" y="106"/>
                      </a:lnTo>
                      <a:lnTo>
                        <a:pt x="11" y="112"/>
                      </a:lnTo>
                      <a:lnTo>
                        <a:pt x="21" y="117"/>
                      </a:lnTo>
                      <a:lnTo>
                        <a:pt x="32" y="122"/>
                      </a:lnTo>
                      <a:lnTo>
                        <a:pt x="41" y="123"/>
                      </a:lnTo>
                      <a:lnTo>
                        <a:pt x="50" y="122"/>
                      </a:lnTo>
                      <a:lnTo>
                        <a:pt x="60" y="119"/>
                      </a:lnTo>
                      <a:lnTo>
                        <a:pt x="69" y="112"/>
                      </a:lnTo>
                      <a:lnTo>
                        <a:pt x="77" y="103"/>
                      </a:lnTo>
                      <a:lnTo>
                        <a:pt x="83" y="90"/>
                      </a:lnTo>
                      <a:lnTo>
                        <a:pt x="90" y="78"/>
                      </a:lnTo>
                      <a:lnTo>
                        <a:pt x="97" y="53"/>
                      </a:lnTo>
                      <a:lnTo>
                        <a:pt x="107" y="26"/>
                      </a:lnTo>
                      <a:lnTo>
                        <a:pt x="113" y="14"/>
                      </a:lnTo>
                      <a:lnTo>
                        <a:pt x="119" y="1"/>
                      </a:lnTo>
                      <a:lnTo>
                        <a:pt x="119" y="0"/>
                      </a:lnTo>
                      <a:lnTo>
                        <a:pt x="1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5" name="Freeform 202"/>
                <p:cNvSpPr>
                  <a:spLocks/>
                </p:cNvSpPr>
                <p:nvPr/>
              </p:nvSpPr>
              <p:spPr bwMode="auto">
                <a:xfrm>
                  <a:off x="583" y="1357"/>
                  <a:ext cx="33" cy="11"/>
                </a:xfrm>
                <a:custGeom>
                  <a:avLst/>
                  <a:gdLst>
                    <a:gd name="T0" fmla="*/ 1 w 33"/>
                    <a:gd name="T1" fmla="*/ 4 h 11"/>
                    <a:gd name="T2" fmla="*/ 1 w 33"/>
                    <a:gd name="T3" fmla="*/ 4 h 11"/>
                    <a:gd name="T4" fmla="*/ 15 w 33"/>
                    <a:gd name="T5" fmla="*/ 6 h 11"/>
                    <a:gd name="T6" fmla="*/ 23 w 33"/>
                    <a:gd name="T7" fmla="*/ 8 h 11"/>
                    <a:gd name="T8" fmla="*/ 30 w 33"/>
                    <a:gd name="T9" fmla="*/ 11 h 11"/>
                    <a:gd name="T10" fmla="*/ 30 w 33"/>
                    <a:gd name="T11" fmla="*/ 11 h 11"/>
                    <a:gd name="T12" fmla="*/ 31 w 33"/>
                    <a:gd name="T13" fmla="*/ 11 h 11"/>
                    <a:gd name="T14" fmla="*/ 33 w 33"/>
                    <a:gd name="T15" fmla="*/ 11 h 11"/>
                    <a:gd name="T16" fmla="*/ 33 w 33"/>
                    <a:gd name="T17" fmla="*/ 9 h 11"/>
                    <a:gd name="T18" fmla="*/ 33 w 33"/>
                    <a:gd name="T19" fmla="*/ 8 h 11"/>
                    <a:gd name="T20" fmla="*/ 33 w 33"/>
                    <a:gd name="T21" fmla="*/ 8 h 11"/>
                    <a:gd name="T22" fmla="*/ 25 w 33"/>
                    <a:gd name="T23" fmla="*/ 3 h 11"/>
                    <a:gd name="T24" fmla="*/ 17 w 33"/>
                    <a:gd name="T25" fmla="*/ 1 h 11"/>
                    <a:gd name="T26" fmla="*/ 9 w 33"/>
                    <a:gd name="T27" fmla="*/ 0 h 11"/>
                    <a:gd name="T28" fmla="*/ 1 w 33"/>
                    <a:gd name="T29" fmla="*/ 1 h 11"/>
                    <a:gd name="T30" fmla="*/ 1 w 33"/>
                    <a:gd name="T31" fmla="*/ 1 h 11"/>
                    <a:gd name="T32" fmla="*/ 0 w 33"/>
                    <a:gd name="T33" fmla="*/ 1 h 11"/>
                    <a:gd name="T34" fmla="*/ 0 w 33"/>
                    <a:gd name="T35" fmla="*/ 3 h 11"/>
                    <a:gd name="T36" fmla="*/ 0 w 33"/>
                    <a:gd name="T37" fmla="*/ 3 h 11"/>
                    <a:gd name="T38" fmla="*/ 1 w 33"/>
                    <a:gd name="T39" fmla="*/ 4 h 11"/>
                    <a:gd name="T40" fmla="*/ 1 w 33"/>
                    <a:gd name="T41" fmla="*/ 4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3"/>
                    <a:gd name="T64" fmla="*/ 0 h 11"/>
                    <a:gd name="T65" fmla="*/ 33 w 33"/>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3" h="11">
                      <a:moveTo>
                        <a:pt x="1" y="4"/>
                      </a:moveTo>
                      <a:lnTo>
                        <a:pt x="1" y="4"/>
                      </a:lnTo>
                      <a:lnTo>
                        <a:pt x="15" y="6"/>
                      </a:lnTo>
                      <a:lnTo>
                        <a:pt x="23" y="8"/>
                      </a:lnTo>
                      <a:lnTo>
                        <a:pt x="30" y="11"/>
                      </a:lnTo>
                      <a:lnTo>
                        <a:pt x="31" y="11"/>
                      </a:lnTo>
                      <a:lnTo>
                        <a:pt x="33" y="11"/>
                      </a:lnTo>
                      <a:lnTo>
                        <a:pt x="33" y="9"/>
                      </a:lnTo>
                      <a:lnTo>
                        <a:pt x="33" y="8"/>
                      </a:lnTo>
                      <a:lnTo>
                        <a:pt x="25" y="3"/>
                      </a:lnTo>
                      <a:lnTo>
                        <a:pt x="17" y="1"/>
                      </a:lnTo>
                      <a:lnTo>
                        <a:pt x="9" y="0"/>
                      </a:lnTo>
                      <a:lnTo>
                        <a:pt x="1" y="1"/>
                      </a:lnTo>
                      <a:lnTo>
                        <a:pt x="0" y="1"/>
                      </a:lnTo>
                      <a:lnTo>
                        <a:pt x="0" y="3"/>
                      </a:lnTo>
                      <a:lnTo>
                        <a:pt x="1"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6" name="Freeform 203"/>
                <p:cNvSpPr>
                  <a:spLocks/>
                </p:cNvSpPr>
                <p:nvPr/>
              </p:nvSpPr>
              <p:spPr bwMode="auto">
                <a:xfrm>
                  <a:off x="277" y="1557"/>
                  <a:ext cx="22" cy="66"/>
                </a:xfrm>
                <a:custGeom>
                  <a:avLst/>
                  <a:gdLst>
                    <a:gd name="T0" fmla="*/ 5 w 22"/>
                    <a:gd name="T1" fmla="*/ 65 h 66"/>
                    <a:gd name="T2" fmla="*/ 5 w 22"/>
                    <a:gd name="T3" fmla="*/ 65 h 66"/>
                    <a:gd name="T4" fmla="*/ 11 w 22"/>
                    <a:gd name="T5" fmla="*/ 33 h 66"/>
                    <a:gd name="T6" fmla="*/ 22 w 22"/>
                    <a:gd name="T7" fmla="*/ 4 h 66"/>
                    <a:gd name="T8" fmla="*/ 22 w 22"/>
                    <a:gd name="T9" fmla="*/ 4 h 66"/>
                    <a:gd name="T10" fmla="*/ 22 w 22"/>
                    <a:gd name="T11" fmla="*/ 2 h 66"/>
                    <a:gd name="T12" fmla="*/ 20 w 22"/>
                    <a:gd name="T13" fmla="*/ 0 h 66"/>
                    <a:gd name="T14" fmla="*/ 19 w 22"/>
                    <a:gd name="T15" fmla="*/ 0 h 66"/>
                    <a:gd name="T16" fmla="*/ 17 w 22"/>
                    <a:gd name="T17" fmla="*/ 2 h 66"/>
                    <a:gd name="T18" fmla="*/ 17 w 22"/>
                    <a:gd name="T19" fmla="*/ 2 h 66"/>
                    <a:gd name="T20" fmla="*/ 11 w 22"/>
                    <a:gd name="T21" fmla="*/ 16 h 66"/>
                    <a:gd name="T22" fmla="*/ 6 w 22"/>
                    <a:gd name="T23" fmla="*/ 32 h 66"/>
                    <a:gd name="T24" fmla="*/ 1 w 22"/>
                    <a:gd name="T25" fmla="*/ 47 h 66"/>
                    <a:gd name="T26" fmla="*/ 0 w 22"/>
                    <a:gd name="T27" fmla="*/ 65 h 66"/>
                    <a:gd name="T28" fmla="*/ 0 w 22"/>
                    <a:gd name="T29" fmla="*/ 65 h 66"/>
                    <a:gd name="T30" fmla="*/ 0 w 22"/>
                    <a:gd name="T31" fmla="*/ 66 h 66"/>
                    <a:gd name="T32" fmla="*/ 1 w 22"/>
                    <a:gd name="T33" fmla="*/ 66 h 66"/>
                    <a:gd name="T34" fmla="*/ 3 w 22"/>
                    <a:gd name="T35" fmla="*/ 66 h 66"/>
                    <a:gd name="T36" fmla="*/ 5 w 22"/>
                    <a:gd name="T37" fmla="*/ 65 h 66"/>
                    <a:gd name="T38" fmla="*/ 5 w 22"/>
                    <a:gd name="T39" fmla="*/ 65 h 6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
                    <a:gd name="T61" fmla="*/ 0 h 66"/>
                    <a:gd name="T62" fmla="*/ 22 w 22"/>
                    <a:gd name="T63" fmla="*/ 66 h 6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 h="66">
                      <a:moveTo>
                        <a:pt x="5" y="65"/>
                      </a:moveTo>
                      <a:lnTo>
                        <a:pt x="5" y="65"/>
                      </a:lnTo>
                      <a:lnTo>
                        <a:pt x="11" y="33"/>
                      </a:lnTo>
                      <a:lnTo>
                        <a:pt x="22" y="4"/>
                      </a:lnTo>
                      <a:lnTo>
                        <a:pt x="22" y="2"/>
                      </a:lnTo>
                      <a:lnTo>
                        <a:pt x="20" y="0"/>
                      </a:lnTo>
                      <a:lnTo>
                        <a:pt x="19" y="0"/>
                      </a:lnTo>
                      <a:lnTo>
                        <a:pt x="17" y="2"/>
                      </a:lnTo>
                      <a:lnTo>
                        <a:pt x="11" y="16"/>
                      </a:lnTo>
                      <a:lnTo>
                        <a:pt x="6" y="32"/>
                      </a:lnTo>
                      <a:lnTo>
                        <a:pt x="1" y="47"/>
                      </a:lnTo>
                      <a:lnTo>
                        <a:pt x="0" y="65"/>
                      </a:lnTo>
                      <a:lnTo>
                        <a:pt x="0" y="66"/>
                      </a:lnTo>
                      <a:lnTo>
                        <a:pt x="1" y="66"/>
                      </a:lnTo>
                      <a:lnTo>
                        <a:pt x="3" y="66"/>
                      </a:lnTo>
                      <a:lnTo>
                        <a:pt x="5" y="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7" name="Freeform 204"/>
                <p:cNvSpPr>
                  <a:spLocks/>
                </p:cNvSpPr>
                <p:nvPr/>
              </p:nvSpPr>
              <p:spPr bwMode="auto">
                <a:xfrm>
                  <a:off x="288" y="1564"/>
                  <a:ext cx="45" cy="6"/>
                </a:xfrm>
                <a:custGeom>
                  <a:avLst/>
                  <a:gdLst>
                    <a:gd name="T0" fmla="*/ 3 w 45"/>
                    <a:gd name="T1" fmla="*/ 4 h 6"/>
                    <a:gd name="T2" fmla="*/ 3 w 45"/>
                    <a:gd name="T3" fmla="*/ 4 h 6"/>
                    <a:gd name="T4" fmla="*/ 22 w 45"/>
                    <a:gd name="T5" fmla="*/ 6 h 6"/>
                    <a:gd name="T6" fmla="*/ 42 w 45"/>
                    <a:gd name="T7" fmla="*/ 4 h 6"/>
                    <a:gd name="T8" fmla="*/ 42 w 45"/>
                    <a:gd name="T9" fmla="*/ 4 h 6"/>
                    <a:gd name="T10" fmla="*/ 44 w 45"/>
                    <a:gd name="T11" fmla="*/ 4 h 6"/>
                    <a:gd name="T12" fmla="*/ 45 w 45"/>
                    <a:gd name="T13" fmla="*/ 3 h 6"/>
                    <a:gd name="T14" fmla="*/ 45 w 45"/>
                    <a:gd name="T15" fmla="*/ 1 h 6"/>
                    <a:gd name="T16" fmla="*/ 44 w 45"/>
                    <a:gd name="T17" fmla="*/ 0 h 6"/>
                    <a:gd name="T18" fmla="*/ 44 w 45"/>
                    <a:gd name="T19" fmla="*/ 0 h 6"/>
                    <a:gd name="T20" fmla="*/ 23 w 45"/>
                    <a:gd name="T21" fmla="*/ 0 h 6"/>
                    <a:gd name="T22" fmla="*/ 3 w 45"/>
                    <a:gd name="T23" fmla="*/ 0 h 6"/>
                    <a:gd name="T24" fmla="*/ 3 w 45"/>
                    <a:gd name="T25" fmla="*/ 0 h 6"/>
                    <a:gd name="T26" fmla="*/ 0 w 45"/>
                    <a:gd name="T27" fmla="*/ 1 h 6"/>
                    <a:gd name="T28" fmla="*/ 0 w 45"/>
                    <a:gd name="T29" fmla="*/ 3 h 6"/>
                    <a:gd name="T30" fmla="*/ 0 w 45"/>
                    <a:gd name="T31" fmla="*/ 4 h 6"/>
                    <a:gd name="T32" fmla="*/ 3 w 45"/>
                    <a:gd name="T33" fmla="*/ 4 h 6"/>
                    <a:gd name="T34" fmla="*/ 3 w 45"/>
                    <a:gd name="T35" fmla="*/ 4 h 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5"/>
                    <a:gd name="T55" fmla="*/ 0 h 6"/>
                    <a:gd name="T56" fmla="*/ 45 w 45"/>
                    <a:gd name="T57" fmla="*/ 6 h 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5" h="6">
                      <a:moveTo>
                        <a:pt x="3" y="4"/>
                      </a:moveTo>
                      <a:lnTo>
                        <a:pt x="3" y="4"/>
                      </a:lnTo>
                      <a:lnTo>
                        <a:pt x="22" y="6"/>
                      </a:lnTo>
                      <a:lnTo>
                        <a:pt x="42" y="4"/>
                      </a:lnTo>
                      <a:lnTo>
                        <a:pt x="44" y="4"/>
                      </a:lnTo>
                      <a:lnTo>
                        <a:pt x="45" y="3"/>
                      </a:lnTo>
                      <a:lnTo>
                        <a:pt x="45" y="1"/>
                      </a:lnTo>
                      <a:lnTo>
                        <a:pt x="44" y="0"/>
                      </a:lnTo>
                      <a:lnTo>
                        <a:pt x="23" y="0"/>
                      </a:lnTo>
                      <a:lnTo>
                        <a:pt x="3" y="0"/>
                      </a:lnTo>
                      <a:lnTo>
                        <a:pt x="0" y="1"/>
                      </a:lnTo>
                      <a:lnTo>
                        <a:pt x="0" y="3"/>
                      </a:lnTo>
                      <a:lnTo>
                        <a:pt x="0" y="4"/>
                      </a:lnTo>
                      <a:lnTo>
                        <a:pt x="3"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8" name="Freeform 205"/>
                <p:cNvSpPr>
                  <a:spLocks/>
                </p:cNvSpPr>
                <p:nvPr/>
              </p:nvSpPr>
              <p:spPr bwMode="auto">
                <a:xfrm>
                  <a:off x="464" y="1641"/>
                  <a:ext cx="105" cy="87"/>
                </a:xfrm>
                <a:custGeom>
                  <a:avLst/>
                  <a:gdLst>
                    <a:gd name="T0" fmla="*/ 1 w 105"/>
                    <a:gd name="T1" fmla="*/ 28 h 87"/>
                    <a:gd name="T2" fmla="*/ 14 w 105"/>
                    <a:gd name="T3" fmla="*/ 17 h 87"/>
                    <a:gd name="T4" fmla="*/ 29 w 105"/>
                    <a:gd name="T5" fmla="*/ 9 h 87"/>
                    <a:gd name="T6" fmla="*/ 48 w 105"/>
                    <a:gd name="T7" fmla="*/ 6 h 87"/>
                    <a:gd name="T8" fmla="*/ 65 w 105"/>
                    <a:gd name="T9" fmla="*/ 7 h 87"/>
                    <a:gd name="T10" fmla="*/ 81 w 105"/>
                    <a:gd name="T11" fmla="*/ 12 h 87"/>
                    <a:gd name="T12" fmla="*/ 92 w 105"/>
                    <a:gd name="T13" fmla="*/ 22 h 87"/>
                    <a:gd name="T14" fmla="*/ 97 w 105"/>
                    <a:gd name="T15" fmla="*/ 36 h 87"/>
                    <a:gd name="T16" fmla="*/ 94 w 105"/>
                    <a:gd name="T17" fmla="*/ 54 h 87"/>
                    <a:gd name="T18" fmla="*/ 91 w 105"/>
                    <a:gd name="T19" fmla="*/ 64 h 87"/>
                    <a:gd name="T20" fmla="*/ 78 w 105"/>
                    <a:gd name="T21" fmla="*/ 75 h 87"/>
                    <a:gd name="T22" fmla="*/ 61 w 105"/>
                    <a:gd name="T23" fmla="*/ 80 h 87"/>
                    <a:gd name="T24" fmla="*/ 43 w 105"/>
                    <a:gd name="T25" fmla="*/ 78 h 87"/>
                    <a:gd name="T26" fmla="*/ 34 w 105"/>
                    <a:gd name="T27" fmla="*/ 75 h 87"/>
                    <a:gd name="T28" fmla="*/ 22 w 105"/>
                    <a:gd name="T29" fmla="*/ 67 h 87"/>
                    <a:gd name="T30" fmla="*/ 12 w 105"/>
                    <a:gd name="T31" fmla="*/ 53 h 87"/>
                    <a:gd name="T32" fmla="*/ 11 w 105"/>
                    <a:gd name="T33" fmla="*/ 48 h 87"/>
                    <a:gd name="T34" fmla="*/ 12 w 105"/>
                    <a:gd name="T35" fmla="*/ 39 h 87"/>
                    <a:gd name="T36" fmla="*/ 22 w 105"/>
                    <a:gd name="T37" fmla="*/ 28 h 87"/>
                    <a:gd name="T38" fmla="*/ 29 w 105"/>
                    <a:gd name="T39" fmla="*/ 22 h 87"/>
                    <a:gd name="T40" fmla="*/ 31 w 105"/>
                    <a:gd name="T41" fmla="*/ 18 h 87"/>
                    <a:gd name="T42" fmla="*/ 28 w 105"/>
                    <a:gd name="T43" fmla="*/ 17 h 87"/>
                    <a:gd name="T44" fmla="*/ 20 w 105"/>
                    <a:gd name="T45" fmla="*/ 22 h 87"/>
                    <a:gd name="T46" fmla="*/ 7 w 105"/>
                    <a:gd name="T47" fmla="*/ 33 h 87"/>
                    <a:gd name="T48" fmla="*/ 4 w 105"/>
                    <a:gd name="T49" fmla="*/ 47 h 87"/>
                    <a:gd name="T50" fmla="*/ 7 w 105"/>
                    <a:gd name="T51" fmla="*/ 62 h 87"/>
                    <a:gd name="T52" fmla="*/ 14 w 105"/>
                    <a:gd name="T53" fmla="*/ 70 h 87"/>
                    <a:gd name="T54" fmla="*/ 31 w 105"/>
                    <a:gd name="T55" fmla="*/ 81 h 87"/>
                    <a:gd name="T56" fmla="*/ 51 w 105"/>
                    <a:gd name="T57" fmla="*/ 87 h 87"/>
                    <a:gd name="T58" fmla="*/ 72 w 105"/>
                    <a:gd name="T59" fmla="*/ 86 h 87"/>
                    <a:gd name="T60" fmla="*/ 91 w 105"/>
                    <a:gd name="T61" fmla="*/ 76 h 87"/>
                    <a:gd name="T62" fmla="*/ 97 w 105"/>
                    <a:gd name="T63" fmla="*/ 67 h 87"/>
                    <a:gd name="T64" fmla="*/ 105 w 105"/>
                    <a:gd name="T65" fmla="*/ 47 h 87"/>
                    <a:gd name="T66" fmla="*/ 103 w 105"/>
                    <a:gd name="T67" fmla="*/ 26 h 87"/>
                    <a:gd name="T68" fmla="*/ 91 w 105"/>
                    <a:gd name="T69" fmla="*/ 11 h 87"/>
                    <a:gd name="T70" fmla="*/ 80 w 105"/>
                    <a:gd name="T71" fmla="*/ 4 h 87"/>
                    <a:gd name="T72" fmla="*/ 58 w 105"/>
                    <a:gd name="T73" fmla="*/ 0 h 87"/>
                    <a:gd name="T74" fmla="*/ 36 w 105"/>
                    <a:gd name="T75" fmla="*/ 3 h 87"/>
                    <a:gd name="T76" fmla="*/ 15 w 105"/>
                    <a:gd name="T77" fmla="*/ 12 h 87"/>
                    <a:gd name="T78" fmla="*/ 0 w 105"/>
                    <a:gd name="T79" fmla="*/ 26 h 87"/>
                    <a:gd name="T80" fmla="*/ 0 w 105"/>
                    <a:gd name="T81" fmla="*/ 28 h 87"/>
                    <a:gd name="T82" fmla="*/ 1 w 105"/>
                    <a:gd name="T83" fmla="*/ 28 h 8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5"/>
                    <a:gd name="T127" fmla="*/ 0 h 87"/>
                    <a:gd name="T128" fmla="*/ 105 w 105"/>
                    <a:gd name="T129" fmla="*/ 87 h 8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5" h="87">
                      <a:moveTo>
                        <a:pt x="1" y="28"/>
                      </a:moveTo>
                      <a:lnTo>
                        <a:pt x="1" y="28"/>
                      </a:lnTo>
                      <a:lnTo>
                        <a:pt x="7" y="22"/>
                      </a:lnTo>
                      <a:lnTo>
                        <a:pt x="14" y="17"/>
                      </a:lnTo>
                      <a:lnTo>
                        <a:pt x="22" y="12"/>
                      </a:lnTo>
                      <a:lnTo>
                        <a:pt x="29" y="9"/>
                      </a:lnTo>
                      <a:lnTo>
                        <a:pt x="39" y="7"/>
                      </a:lnTo>
                      <a:lnTo>
                        <a:pt x="48" y="6"/>
                      </a:lnTo>
                      <a:lnTo>
                        <a:pt x="58" y="6"/>
                      </a:lnTo>
                      <a:lnTo>
                        <a:pt x="65" y="7"/>
                      </a:lnTo>
                      <a:lnTo>
                        <a:pt x="73" y="9"/>
                      </a:lnTo>
                      <a:lnTo>
                        <a:pt x="81" y="12"/>
                      </a:lnTo>
                      <a:lnTo>
                        <a:pt x="87" y="17"/>
                      </a:lnTo>
                      <a:lnTo>
                        <a:pt x="92" y="22"/>
                      </a:lnTo>
                      <a:lnTo>
                        <a:pt x="95" y="28"/>
                      </a:lnTo>
                      <a:lnTo>
                        <a:pt x="97" y="36"/>
                      </a:lnTo>
                      <a:lnTo>
                        <a:pt x="97" y="45"/>
                      </a:lnTo>
                      <a:lnTo>
                        <a:pt x="94" y="54"/>
                      </a:lnTo>
                      <a:lnTo>
                        <a:pt x="91" y="64"/>
                      </a:lnTo>
                      <a:lnTo>
                        <a:pt x="84" y="70"/>
                      </a:lnTo>
                      <a:lnTo>
                        <a:pt x="78" y="75"/>
                      </a:lnTo>
                      <a:lnTo>
                        <a:pt x="70" y="78"/>
                      </a:lnTo>
                      <a:lnTo>
                        <a:pt x="61" y="80"/>
                      </a:lnTo>
                      <a:lnTo>
                        <a:pt x="53" y="80"/>
                      </a:lnTo>
                      <a:lnTo>
                        <a:pt x="43" y="78"/>
                      </a:lnTo>
                      <a:lnTo>
                        <a:pt x="34" y="75"/>
                      </a:lnTo>
                      <a:lnTo>
                        <a:pt x="28" y="72"/>
                      </a:lnTo>
                      <a:lnTo>
                        <a:pt x="22" y="67"/>
                      </a:lnTo>
                      <a:lnTo>
                        <a:pt x="17" y="61"/>
                      </a:lnTo>
                      <a:lnTo>
                        <a:pt x="12" y="53"/>
                      </a:lnTo>
                      <a:lnTo>
                        <a:pt x="11" y="48"/>
                      </a:lnTo>
                      <a:lnTo>
                        <a:pt x="11" y="43"/>
                      </a:lnTo>
                      <a:lnTo>
                        <a:pt x="12" y="39"/>
                      </a:lnTo>
                      <a:lnTo>
                        <a:pt x="15" y="36"/>
                      </a:lnTo>
                      <a:lnTo>
                        <a:pt x="22" y="28"/>
                      </a:lnTo>
                      <a:lnTo>
                        <a:pt x="29" y="22"/>
                      </a:lnTo>
                      <a:lnTo>
                        <a:pt x="31" y="20"/>
                      </a:lnTo>
                      <a:lnTo>
                        <a:pt x="31" y="18"/>
                      </a:lnTo>
                      <a:lnTo>
                        <a:pt x="29" y="17"/>
                      </a:lnTo>
                      <a:lnTo>
                        <a:pt x="28" y="17"/>
                      </a:lnTo>
                      <a:lnTo>
                        <a:pt x="20" y="22"/>
                      </a:lnTo>
                      <a:lnTo>
                        <a:pt x="14" y="26"/>
                      </a:lnTo>
                      <a:lnTo>
                        <a:pt x="7" y="33"/>
                      </a:lnTo>
                      <a:lnTo>
                        <a:pt x="4" y="39"/>
                      </a:lnTo>
                      <a:lnTo>
                        <a:pt x="4" y="47"/>
                      </a:lnTo>
                      <a:lnTo>
                        <a:pt x="4" y="54"/>
                      </a:lnTo>
                      <a:lnTo>
                        <a:pt x="7" y="62"/>
                      </a:lnTo>
                      <a:lnTo>
                        <a:pt x="14" y="70"/>
                      </a:lnTo>
                      <a:lnTo>
                        <a:pt x="22" y="76"/>
                      </a:lnTo>
                      <a:lnTo>
                        <a:pt x="31" y="81"/>
                      </a:lnTo>
                      <a:lnTo>
                        <a:pt x="40" y="86"/>
                      </a:lnTo>
                      <a:lnTo>
                        <a:pt x="51" y="87"/>
                      </a:lnTo>
                      <a:lnTo>
                        <a:pt x="61" y="87"/>
                      </a:lnTo>
                      <a:lnTo>
                        <a:pt x="72" y="86"/>
                      </a:lnTo>
                      <a:lnTo>
                        <a:pt x="81" y="83"/>
                      </a:lnTo>
                      <a:lnTo>
                        <a:pt x="91" y="76"/>
                      </a:lnTo>
                      <a:lnTo>
                        <a:pt x="97" y="67"/>
                      </a:lnTo>
                      <a:lnTo>
                        <a:pt x="103" y="58"/>
                      </a:lnTo>
                      <a:lnTo>
                        <a:pt x="105" y="47"/>
                      </a:lnTo>
                      <a:lnTo>
                        <a:pt x="105" y="36"/>
                      </a:lnTo>
                      <a:lnTo>
                        <a:pt x="103" y="26"/>
                      </a:lnTo>
                      <a:lnTo>
                        <a:pt x="98" y="17"/>
                      </a:lnTo>
                      <a:lnTo>
                        <a:pt x="91" y="11"/>
                      </a:lnTo>
                      <a:lnTo>
                        <a:pt x="80" y="4"/>
                      </a:lnTo>
                      <a:lnTo>
                        <a:pt x="69" y="1"/>
                      </a:lnTo>
                      <a:lnTo>
                        <a:pt x="58" y="0"/>
                      </a:lnTo>
                      <a:lnTo>
                        <a:pt x="47" y="1"/>
                      </a:lnTo>
                      <a:lnTo>
                        <a:pt x="36" y="3"/>
                      </a:lnTo>
                      <a:lnTo>
                        <a:pt x="26" y="6"/>
                      </a:lnTo>
                      <a:lnTo>
                        <a:pt x="15" y="12"/>
                      </a:lnTo>
                      <a:lnTo>
                        <a:pt x="7" y="18"/>
                      </a:lnTo>
                      <a:lnTo>
                        <a:pt x="0" y="26"/>
                      </a:lnTo>
                      <a:lnTo>
                        <a:pt x="0" y="28"/>
                      </a:lnTo>
                      <a:lnTo>
                        <a:pt x="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9" name="Freeform 206"/>
                <p:cNvSpPr>
                  <a:spLocks/>
                </p:cNvSpPr>
                <p:nvPr/>
              </p:nvSpPr>
              <p:spPr bwMode="auto">
                <a:xfrm>
                  <a:off x="970" y="1653"/>
                  <a:ext cx="105" cy="88"/>
                </a:xfrm>
                <a:custGeom>
                  <a:avLst/>
                  <a:gdLst>
                    <a:gd name="T0" fmla="*/ 2 w 105"/>
                    <a:gd name="T1" fmla="*/ 27 h 88"/>
                    <a:gd name="T2" fmla="*/ 14 w 105"/>
                    <a:gd name="T3" fmla="*/ 16 h 88"/>
                    <a:gd name="T4" fmla="*/ 30 w 105"/>
                    <a:gd name="T5" fmla="*/ 10 h 88"/>
                    <a:gd name="T6" fmla="*/ 47 w 105"/>
                    <a:gd name="T7" fmla="*/ 5 h 88"/>
                    <a:gd name="T8" fmla="*/ 66 w 105"/>
                    <a:gd name="T9" fmla="*/ 6 h 88"/>
                    <a:gd name="T10" fmla="*/ 82 w 105"/>
                    <a:gd name="T11" fmla="*/ 11 h 88"/>
                    <a:gd name="T12" fmla="*/ 93 w 105"/>
                    <a:gd name="T13" fmla="*/ 21 h 88"/>
                    <a:gd name="T14" fmla="*/ 98 w 105"/>
                    <a:gd name="T15" fmla="*/ 35 h 88"/>
                    <a:gd name="T16" fmla="*/ 94 w 105"/>
                    <a:gd name="T17" fmla="*/ 53 h 88"/>
                    <a:gd name="T18" fmla="*/ 90 w 105"/>
                    <a:gd name="T19" fmla="*/ 63 h 88"/>
                    <a:gd name="T20" fmla="*/ 77 w 105"/>
                    <a:gd name="T21" fmla="*/ 74 h 88"/>
                    <a:gd name="T22" fmla="*/ 62 w 105"/>
                    <a:gd name="T23" fmla="*/ 79 h 88"/>
                    <a:gd name="T24" fmla="*/ 44 w 105"/>
                    <a:gd name="T25" fmla="*/ 77 h 88"/>
                    <a:gd name="T26" fmla="*/ 35 w 105"/>
                    <a:gd name="T27" fmla="*/ 75 h 88"/>
                    <a:gd name="T28" fmla="*/ 22 w 105"/>
                    <a:gd name="T29" fmla="*/ 66 h 88"/>
                    <a:gd name="T30" fmla="*/ 13 w 105"/>
                    <a:gd name="T31" fmla="*/ 53 h 88"/>
                    <a:gd name="T32" fmla="*/ 11 w 105"/>
                    <a:gd name="T33" fmla="*/ 47 h 88"/>
                    <a:gd name="T34" fmla="*/ 13 w 105"/>
                    <a:gd name="T35" fmla="*/ 38 h 88"/>
                    <a:gd name="T36" fmla="*/ 22 w 105"/>
                    <a:gd name="T37" fmla="*/ 27 h 88"/>
                    <a:gd name="T38" fmla="*/ 30 w 105"/>
                    <a:gd name="T39" fmla="*/ 21 h 88"/>
                    <a:gd name="T40" fmla="*/ 30 w 105"/>
                    <a:gd name="T41" fmla="*/ 17 h 88"/>
                    <a:gd name="T42" fmla="*/ 27 w 105"/>
                    <a:gd name="T43" fmla="*/ 16 h 88"/>
                    <a:gd name="T44" fmla="*/ 19 w 105"/>
                    <a:gd name="T45" fmla="*/ 21 h 88"/>
                    <a:gd name="T46" fmla="*/ 8 w 105"/>
                    <a:gd name="T47" fmla="*/ 31 h 88"/>
                    <a:gd name="T48" fmla="*/ 3 w 105"/>
                    <a:gd name="T49" fmla="*/ 46 h 88"/>
                    <a:gd name="T50" fmla="*/ 8 w 105"/>
                    <a:gd name="T51" fmla="*/ 61 h 88"/>
                    <a:gd name="T52" fmla="*/ 13 w 105"/>
                    <a:gd name="T53" fmla="*/ 69 h 88"/>
                    <a:gd name="T54" fmla="*/ 30 w 105"/>
                    <a:gd name="T55" fmla="*/ 82 h 88"/>
                    <a:gd name="T56" fmla="*/ 51 w 105"/>
                    <a:gd name="T57" fmla="*/ 88 h 88"/>
                    <a:gd name="T58" fmla="*/ 71 w 105"/>
                    <a:gd name="T59" fmla="*/ 85 h 88"/>
                    <a:gd name="T60" fmla="*/ 90 w 105"/>
                    <a:gd name="T61" fmla="*/ 75 h 88"/>
                    <a:gd name="T62" fmla="*/ 98 w 105"/>
                    <a:gd name="T63" fmla="*/ 66 h 88"/>
                    <a:gd name="T64" fmla="*/ 105 w 105"/>
                    <a:gd name="T65" fmla="*/ 46 h 88"/>
                    <a:gd name="T66" fmla="*/ 102 w 105"/>
                    <a:gd name="T67" fmla="*/ 25 h 88"/>
                    <a:gd name="T68" fmla="*/ 90 w 105"/>
                    <a:gd name="T69" fmla="*/ 10 h 88"/>
                    <a:gd name="T70" fmla="*/ 80 w 105"/>
                    <a:gd name="T71" fmla="*/ 3 h 88"/>
                    <a:gd name="T72" fmla="*/ 58 w 105"/>
                    <a:gd name="T73" fmla="*/ 0 h 88"/>
                    <a:gd name="T74" fmla="*/ 36 w 105"/>
                    <a:gd name="T75" fmla="*/ 2 h 88"/>
                    <a:gd name="T76" fmla="*/ 16 w 105"/>
                    <a:gd name="T77" fmla="*/ 11 h 88"/>
                    <a:gd name="T78" fmla="*/ 0 w 105"/>
                    <a:gd name="T79" fmla="*/ 27 h 88"/>
                    <a:gd name="T80" fmla="*/ 0 w 105"/>
                    <a:gd name="T81" fmla="*/ 28 h 88"/>
                    <a:gd name="T82" fmla="*/ 2 w 105"/>
                    <a:gd name="T83" fmla="*/ 27 h 8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5"/>
                    <a:gd name="T127" fmla="*/ 0 h 88"/>
                    <a:gd name="T128" fmla="*/ 105 w 105"/>
                    <a:gd name="T129" fmla="*/ 88 h 8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5" h="88">
                      <a:moveTo>
                        <a:pt x="2" y="27"/>
                      </a:moveTo>
                      <a:lnTo>
                        <a:pt x="2" y="27"/>
                      </a:lnTo>
                      <a:lnTo>
                        <a:pt x="7" y="22"/>
                      </a:lnTo>
                      <a:lnTo>
                        <a:pt x="14" y="16"/>
                      </a:lnTo>
                      <a:lnTo>
                        <a:pt x="22" y="13"/>
                      </a:lnTo>
                      <a:lnTo>
                        <a:pt x="30" y="10"/>
                      </a:lnTo>
                      <a:lnTo>
                        <a:pt x="40" y="6"/>
                      </a:lnTo>
                      <a:lnTo>
                        <a:pt x="47" y="5"/>
                      </a:lnTo>
                      <a:lnTo>
                        <a:pt x="57" y="5"/>
                      </a:lnTo>
                      <a:lnTo>
                        <a:pt x="66" y="6"/>
                      </a:lnTo>
                      <a:lnTo>
                        <a:pt x="74" y="8"/>
                      </a:lnTo>
                      <a:lnTo>
                        <a:pt x="82" y="11"/>
                      </a:lnTo>
                      <a:lnTo>
                        <a:pt x="88" y="16"/>
                      </a:lnTo>
                      <a:lnTo>
                        <a:pt x="93" y="21"/>
                      </a:lnTo>
                      <a:lnTo>
                        <a:pt x="96" y="27"/>
                      </a:lnTo>
                      <a:lnTo>
                        <a:pt x="98" y="35"/>
                      </a:lnTo>
                      <a:lnTo>
                        <a:pt x="98" y="44"/>
                      </a:lnTo>
                      <a:lnTo>
                        <a:pt x="94" y="53"/>
                      </a:lnTo>
                      <a:lnTo>
                        <a:pt x="90" y="63"/>
                      </a:lnTo>
                      <a:lnTo>
                        <a:pt x="84" y="69"/>
                      </a:lnTo>
                      <a:lnTo>
                        <a:pt x="77" y="74"/>
                      </a:lnTo>
                      <a:lnTo>
                        <a:pt x="69" y="77"/>
                      </a:lnTo>
                      <a:lnTo>
                        <a:pt x="62" y="79"/>
                      </a:lnTo>
                      <a:lnTo>
                        <a:pt x="52" y="79"/>
                      </a:lnTo>
                      <a:lnTo>
                        <a:pt x="44" y="77"/>
                      </a:lnTo>
                      <a:lnTo>
                        <a:pt x="35" y="75"/>
                      </a:lnTo>
                      <a:lnTo>
                        <a:pt x="29" y="71"/>
                      </a:lnTo>
                      <a:lnTo>
                        <a:pt x="22" y="66"/>
                      </a:lnTo>
                      <a:lnTo>
                        <a:pt x="16" y="60"/>
                      </a:lnTo>
                      <a:lnTo>
                        <a:pt x="13" y="53"/>
                      </a:lnTo>
                      <a:lnTo>
                        <a:pt x="11" y="47"/>
                      </a:lnTo>
                      <a:lnTo>
                        <a:pt x="11" y="42"/>
                      </a:lnTo>
                      <a:lnTo>
                        <a:pt x="13" y="38"/>
                      </a:lnTo>
                      <a:lnTo>
                        <a:pt x="14" y="35"/>
                      </a:lnTo>
                      <a:lnTo>
                        <a:pt x="22" y="27"/>
                      </a:lnTo>
                      <a:lnTo>
                        <a:pt x="30" y="21"/>
                      </a:lnTo>
                      <a:lnTo>
                        <a:pt x="30" y="19"/>
                      </a:lnTo>
                      <a:lnTo>
                        <a:pt x="30" y="17"/>
                      </a:lnTo>
                      <a:lnTo>
                        <a:pt x="30" y="16"/>
                      </a:lnTo>
                      <a:lnTo>
                        <a:pt x="27" y="16"/>
                      </a:lnTo>
                      <a:lnTo>
                        <a:pt x="19" y="21"/>
                      </a:lnTo>
                      <a:lnTo>
                        <a:pt x="13" y="25"/>
                      </a:lnTo>
                      <a:lnTo>
                        <a:pt x="8" y="31"/>
                      </a:lnTo>
                      <a:lnTo>
                        <a:pt x="5" y="39"/>
                      </a:lnTo>
                      <a:lnTo>
                        <a:pt x="3" y="46"/>
                      </a:lnTo>
                      <a:lnTo>
                        <a:pt x="5" y="53"/>
                      </a:lnTo>
                      <a:lnTo>
                        <a:pt x="8" y="61"/>
                      </a:lnTo>
                      <a:lnTo>
                        <a:pt x="13" y="69"/>
                      </a:lnTo>
                      <a:lnTo>
                        <a:pt x="22" y="75"/>
                      </a:lnTo>
                      <a:lnTo>
                        <a:pt x="30" y="82"/>
                      </a:lnTo>
                      <a:lnTo>
                        <a:pt x="41" y="85"/>
                      </a:lnTo>
                      <a:lnTo>
                        <a:pt x="51" y="88"/>
                      </a:lnTo>
                      <a:lnTo>
                        <a:pt x="62" y="88"/>
                      </a:lnTo>
                      <a:lnTo>
                        <a:pt x="71" y="85"/>
                      </a:lnTo>
                      <a:lnTo>
                        <a:pt x="82" y="82"/>
                      </a:lnTo>
                      <a:lnTo>
                        <a:pt x="90" y="75"/>
                      </a:lnTo>
                      <a:lnTo>
                        <a:pt x="98" y="66"/>
                      </a:lnTo>
                      <a:lnTo>
                        <a:pt x="102" y="57"/>
                      </a:lnTo>
                      <a:lnTo>
                        <a:pt x="105" y="46"/>
                      </a:lnTo>
                      <a:lnTo>
                        <a:pt x="105" y="36"/>
                      </a:lnTo>
                      <a:lnTo>
                        <a:pt x="102" y="25"/>
                      </a:lnTo>
                      <a:lnTo>
                        <a:pt x="98" y="17"/>
                      </a:lnTo>
                      <a:lnTo>
                        <a:pt x="90" y="10"/>
                      </a:lnTo>
                      <a:lnTo>
                        <a:pt x="80" y="3"/>
                      </a:lnTo>
                      <a:lnTo>
                        <a:pt x="69" y="0"/>
                      </a:lnTo>
                      <a:lnTo>
                        <a:pt x="58" y="0"/>
                      </a:lnTo>
                      <a:lnTo>
                        <a:pt x="47" y="0"/>
                      </a:lnTo>
                      <a:lnTo>
                        <a:pt x="36" y="2"/>
                      </a:lnTo>
                      <a:lnTo>
                        <a:pt x="25" y="6"/>
                      </a:lnTo>
                      <a:lnTo>
                        <a:pt x="16" y="11"/>
                      </a:lnTo>
                      <a:lnTo>
                        <a:pt x="8" y="17"/>
                      </a:lnTo>
                      <a:lnTo>
                        <a:pt x="0" y="27"/>
                      </a:lnTo>
                      <a:lnTo>
                        <a:pt x="0" y="28"/>
                      </a:lnTo>
                      <a:lnTo>
                        <a:pt x="2"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0" name="Freeform 207"/>
                <p:cNvSpPr>
                  <a:spLocks/>
                </p:cNvSpPr>
                <p:nvPr/>
              </p:nvSpPr>
              <p:spPr bwMode="auto">
                <a:xfrm>
                  <a:off x="1179" y="1688"/>
                  <a:ext cx="42" cy="14"/>
                </a:xfrm>
                <a:custGeom>
                  <a:avLst/>
                  <a:gdLst>
                    <a:gd name="T0" fmla="*/ 0 w 42"/>
                    <a:gd name="T1" fmla="*/ 1 h 14"/>
                    <a:gd name="T2" fmla="*/ 0 w 42"/>
                    <a:gd name="T3" fmla="*/ 1 h 14"/>
                    <a:gd name="T4" fmla="*/ 8 w 42"/>
                    <a:gd name="T5" fmla="*/ 7 h 14"/>
                    <a:gd name="T6" fmla="*/ 19 w 42"/>
                    <a:gd name="T7" fmla="*/ 12 h 14"/>
                    <a:gd name="T8" fmla="*/ 30 w 42"/>
                    <a:gd name="T9" fmla="*/ 14 h 14"/>
                    <a:gd name="T10" fmla="*/ 41 w 42"/>
                    <a:gd name="T11" fmla="*/ 12 h 14"/>
                    <a:gd name="T12" fmla="*/ 41 w 42"/>
                    <a:gd name="T13" fmla="*/ 12 h 14"/>
                    <a:gd name="T14" fmla="*/ 41 w 42"/>
                    <a:gd name="T15" fmla="*/ 11 h 14"/>
                    <a:gd name="T16" fmla="*/ 42 w 42"/>
                    <a:gd name="T17" fmla="*/ 9 h 14"/>
                    <a:gd name="T18" fmla="*/ 41 w 42"/>
                    <a:gd name="T19" fmla="*/ 7 h 14"/>
                    <a:gd name="T20" fmla="*/ 39 w 42"/>
                    <a:gd name="T21" fmla="*/ 7 h 14"/>
                    <a:gd name="T22" fmla="*/ 39 w 42"/>
                    <a:gd name="T23" fmla="*/ 7 h 14"/>
                    <a:gd name="T24" fmla="*/ 30 w 42"/>
                    <a:gd name="T25" fmla="*/ 7 h 14"/>
                    <a:gd name="T26" fmla="*/ 19 w 42"/>
                    <a:gd name="T27" fmla="*/ 7 h 14"/>
                    <a:gd name="T28" fmla="*/ 9 w 42"/>
                    <a:gd name="T29" fmla="*/ 4 h 14"/>
                    <a:gd name="T30" fmla="*/ 2 w 42"/>
                    <a:gd name="T31" fmla="*/ 0 h 14"/>
                    <a:gd name="T32" fmla="*/ 2 w 42"/>
                    <a:gd name="T33" fmla="*/ 0 h 14"/>
                    <a:gd name="T34" fmla="*/ 0 w 42"/>
                    <a:gd name="T35" fmla="*/ 0 h 14"/>
                    <a:gd name="T36" fmla="*/ 0 w 42"/>
                    <a:gd name="T37" fmla="*/ 1 h 14"/>
                    <a:gd name="T38" fmla="*/ 0 w 42"/>
                    <a:gd name="T39" fmla="*/ 1 h 1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2"/>
                    <a:gd name="T61" fmla="*/ 0 h 14"/>
                    <a:gd name="T62" fmla="*/ 42 w 42"/>
                    <a:gd name="T63" fmla="*/ 14 h 1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2" h="14">
                      <a:moveTo>
                        <a:pt x="0" y="1"/>
                      </a:moveTo>
                      <a:lnTo>
                        <a:pt x="0" y="1"/>
                      </a:lnTo>
                      <a:lnTo>
                        <a:pt x="8" y="7"/>
                      </a:lnTo>
                      <a:lnTo>
                        <a:pt x="19" y="12"/>
                      </a:lnTo>
                      <a:lnTo>
                        <a:pt x="30" y="14"/>
                      </a:lnTo>
                      <a:lnTo>
                        <a:pt x="41" y="12"/>
                      </a:lnTo>
                      <a:lnTo>
                        <a:pt x="41" y="11"/>
                      </a:lnTo>
                      <a:lnTo>
                        <a:pt x="42" y="9"/>
                      </a:lnTo>
                      <a:lnTo>
                        <a:pt x="41" y="7"/>
                      </a:lnTo>
                      <a:lnTo>
                        <a:pt x="39" y="7"/>
                      </a:lnTo>
                      <a:lnTo>
                        <a:pt x="30" y="7"/>
                      </a:lnTo>
                      <a:lnTo>
                        <a:pt x="19" y="7"/>
                      </a:lnTo>
                      <a:lnTo>
                        <a:pt x="9" y="4"/>
                      </a:lnTo>
                      <a:lnTo>
                        <a:pt x="2"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1" name="Freeform 208"/>
                <p:cNvSpPr>
                  <a:spLocks/>
                </p:cNvSpPr>
                <p:nvPr/>
              </p:nvSpPr>
              <p:spPr bwMode="auto">
                <a:xfrm>
                  <a:off x="1163" y="1706"/>
                  <a:ext cx="52" cy="15"/>
                </a:xfrm>
                <a:custGeom>
                  <a:avLst/>
                  <a:gdLst>
                    <a:gd name="T0" fmla="*/ 2 w 52"/>
                    <a:gd name="T1" fmla="*/ 2 h 15"/>
                    <a:gd name="T2" fmla="*/ 2 w 52"/>
                    <a:gd name="T3" fmla="*/ 2 h 15"/>
                    <a:gd name="T4" fmla="*/ 13 w 52"/>
                    <a:gd name="T5" fmla="*/ 8 h 15"/>
                    <a:gd name="T6" fmla="*/ 25 w 52"/>
                    <a:gd name="T7" fmla="*/ 13 h 15"/>
                    <a:gd name="T8" fmla="*/ 38 w 52"/>
                    <a:gd name="T9" fmla="*/ 15 h 15"/>
                    <a:gd name="T10" fmla="*/ 51 w 52"/>
                    <a:gd name="T11" fmla="*/ 15 h 15"/>
                    <a:gd name="T12" fmla="*/ 51 w 52"/>
                    <a:gd name="T13" fmla="*/ 15 h 15"/>
                    <a:gd name="T14" fmla="*/ 52 w 52"/>
                    <a:gd name="T15" fmla="*/ 15 h 15"/>
                    <a:gd name="T16" fmla="*/ 52 w 52"/>
                    <a:gd name="T17" fmla="*/ 13 h 15"/>
                    <a:gd name="T18" fmla="*/ 51 w 52"/>
                    <a:gd name="T19" fmla="*/ 11 h 15"/>
                    <a:gd name="T20" fmla="*/ 51 w 52"/>
                    <a:gd name="T21" fmla="*/ 11 h 15"/>
                    <a:gd name="T22" fmla="*/ 25 w 52"/>
                    <a:gd name="T23" fmla="*/ 8 h 15"/>
                    <a:gd name="T24" fmla="*/ 14 w 52"/>
                    <a:gd name="T25" fmla="*/ 5 h 15"/>
                    <a:gd name="T26" fmla="*/ 2 w 52"/>
                    <a:gd name="T27" fmla="*/ 0 h 15"/>
                    <a:gd name="T28" fmla="*/ 2 w 52"/>
                    <a:gd name="T29" fmla="*/ 0 h 15"/>
                    <a:gd name="T30" fmla="*/ 0 w 52"/>
                    <a:gd name="T31" fmla="*/ 0 h 15"/>
                    <a:gd name="T32" fmla="*/ 2 w 52"/>
                    <a:gd name="T33" fmla="*/ 2 h 15"/>
                    <a:gd name="T34" fmla="*/ 2 w 52"/>
                    <a:gd name="T35" fmla="*/ 2 h 1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2"/>
                    <a:gd name="T55" fmla="*/ 0 h 15"/>
                    <a:gd name="T56" fmla="*/ 52 w 52"/>
                    <a:gd name="T57" fmla="*/ 15 h 1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2" h="15">
                      <a:moveTo>
                        <a:pt x="2" y="2"/>
                      </a:moveTo>
                      <a:lnTo>
                        <a:pt x="2" y="2"/>
                      </a:lnTo>
                      <a:lnTo>
                        <a:pt x="13" y="8"/>
                      </a:lnTo>
                      <a:lnTo>
                        <a:pt x="25" y="13"/>
                      </a:lnTo>
                      <a:lnTo>
                        <a:pt x="38" y="15"/>
                      </a:lnTo>
                      <a:lnTo>
                        <a:pt x="51" y="15"/>
                      </a:lnTo>
                      <a:lnTo>
                        <a:pt x="52" y="15"/>
                      </a:lnTo>
                      <a:lnTo>
                        <a:pt x="52" y="13"/>
                      </a:lnTo>
                      <a:lnTo>
                        <a:pt x="51" y="11"/>
                      </a:lnTo>
                      <a:lnTo>
                        <a:pt x="25" y="8"/>
                      </a:lnTo>
                      <a:lnTo>
                        <a:pt x="14" y="5"/>
                      </a:lnTo>
                      <a:lnTo>
                        <a:pt x="2" y="0"/>
                      </a:lnTo>
                      <a:lnTo>
                        <a:pt x="0" y="0"/>
                      </a:lnTo>
                      <a:lnTo>
                        <a:pt x="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2" name="Freeform 209"/>
                <p:cNvSpPr>
                  <a:spLocks/>
                </p:cNvSpPr>
                <p:nvPr/>
              </p:nvSpPr>
              <p:spPr bwMode="auto">
                <a:xfrm>
                  <a:off x="1212" y="1688"/>
                  <a:ext cx="8" cy="42"/>
                </a:xfrm>
                <a:custGeom>
                  <a:avLst/>
                  <a:gdLst>
                    <a:gd name="T0" fmla="*/ 3 w 8"/>
                    <a:gd name="T1" fmla="*/ 40 h 42"/>
                    <a:gd name="T2" fmla="*/ 3 w 8"/>
                    <a:gd name="T3" fmla="*/ 40 h 42"/>
                    <a:gd name="T4" fmla="*/ 6 w 8"/>
                    <a:gd name="T5" fmla="*/ 31 h 42"/>
                    <a:gd name="T6" fmla="*/ 8 w 8"/>
                    <a:gd name="T7" fmla="*/ 22 h 42"/>
                    <a:gd name="T8" fmla="*/ 8 w 8"/>
                    <a:gd name="T9" fmla="*/ 11 h 42"/>
                    <a:gd name="T10" fmla="*/ 6 w 8"/>
                    <a:gd name="T11" fmla="*/ 1 h 42"/>
                    <a:gd name="T12" fmla="*/ 6 w 8"/>
                    <a:gd name="T13" fmla="*/ 1 h 42"/>
                    <a:gd name="T14" fmla="*/ 5 w 8"/>
                    <a:gd name="T15" fmla="*/ 0 h 42"/>
                    <a:gd name="T16" fmla="*/ 3 w 8"/>
                    <a:gd name="T17" fmla="*/ 1 h 42"/>
                    <a:gd name="T18" fmla="*/ 3 w 8"/>
                    <a:gd name="T19" fmla="*/ 1 h 42"/>
                    <a:gd name="T20" fmla="*/ 5 w 8"/>
                    <a:gd name="T21" fmla="*/ 12 h 42"/>
                    <a:gd name="T22" fmla="*/ 3 w 8"/>
                    <a:gd name="T23" fmla="*/ 22 h 42"/>
                    <a:gd name="T24" fmla="*/ 0 w 8"/>
                    <a:gd name="T25" fmla="*/ 40 h 42"/>
                    <a:gd name="T26" fmla="*/ 0 w 8"/>
                    <a:gd name="T27" fmla="*/ 40 h 42"/>
                    <a:gd name="T28" fmla="*/ 2 w 8"/>
                    <a:gd name="T29" fmla="*/ 42 h 42"/>
                    <a:gd name="T30" fmla="*/ 3 w 8"/>
                    <a:gd name="T31" fmla="*/ 40 h 42"/>
                    <a:gd name="T32" fmla="*/ 3 w 8"/>
                    <a:gd name="T33" fmla="*/ 40 h 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
                    <a:gd name="T52" fmla="*/ 0 h 42"/>
                    <a:gd name="T53" fmla="*/ 8 w 8"/>
                    <a:gd name="T54" fmla="*/ 42 h 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 h="42">
                      <a:moveTo>
                        <a:pt x="3" y="40"/>
                      </a:moveTo>
                      <a:lnTo>
                        <a:pt x="3" y="40"/>
                      </a:lnTo>
                      <a:lnTo>
                        <a:pt x="6" y="31"/>
                      </a:lnTo>
                      <a:lnTo>
                        <a:pt x="8" y="22"/>
                      </a:lnTo>
                      <a:lnTo>
                        <a:pt x="8" y="11"/>
                      </a:lnTo>
                      <a:lnTo>
                        <a:pt x="6" y="1"/>
                      </a:lnTo>
                      <a:lnTo>
                        <a:pt x="5" y="0"/>
                      </a:lnTo>
                      <a:lnTo>
                        <a:pt x="3" y="1"/>
                      </a:lnTo>
                      <a:lnTo>
                        <a:pt x="5" y="12"/>
                      </a:lnTo>
                      <a:lnTo>
                        <a:pt x="3" y="22"/>
                      </a:lnTo>
                      <a:lnTo>
                        <a:pt x="0" y="40"/>
                      </a:lnTo>
                      <a:lnTo>
                        <a:pt x="2" y="42"/>
                      </a:lnTo>
                      <a:lnTo>
                        <a:pt x="3"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3" name="Freeform 210"/>
                <p:cNvSpPr>
                  <a:spLocks/>
                </p:cNvSpPr>
                <p:nvPr/>
              </p:nvSpPr>
              <p:spPr bwMode="auto">
                <a:xfrm>
                  <a:off x="774" y="1358"/>
                  <a:ext cx="13" cy="322"/>
                </a:xfrm>
                <a:custGeom>
                  <a:avLst/>
                  <a:gdLst>
                    <a:gd name="T0" fmla="*/ 0 w 13"/>
                    <a:gd name="T1" fmla="*/ 0 h 322"/>
                    <a:gd name="T2" fmla="*/ 0 w 13"/>
                    <a:gd name="T3" fmla="*/ 0 h 322"/>
                    <a:gd name="T4" fmla="*/ 0 w 13"/>
                    <a:gd name="T5" fmla="*/ 83 h 322"/>
                    <a:gd name="T6" fmla="*/ 3 w 13"/>
                    <a:gd name="T7" fmla="*/ 165 h 322"/>
                    <a:gd name="T8" fmla="*/ 3 w 13"/>
                    <a:gd name="T9" fmla="*/ 165 h 322"/>
                    <a:gd name="T10" fmla="*/ 6 w 13"/>
                    <a:gd name="T11" fmla="*/ 243 h 322"/>
                    <a:gd name="T12" fmla="*/ 6 w 13"/>
                    <a:gd name="T13" fmla="*/ 281 h 322"/>
                    <a:gd name="T14" fmla="*/ 5 w 13"/>
                    <a:gd name="T15" fmla="*/ 301 h 322"/>
                    <a:gd name="T16" fmla="*/ 3 w 13"/>
                    <a:gd name="T17" fmla="*/ 320 h 322"/>
                    <a:gd name="T18" fmla="*/ 3 w 13"/>
                    <a:gd name="T19" fmla="*/ 320 h 322"/>
                    <a:gd name="T20" fmla="*/ 5 w 13"/>
                    <a:gd name="T21" fmla="*/ 322 h 322"/>
                    <a:gd name="T22" fmla="*/ 5 w 13"/>
                    <a:gd name="T23" fmla="*/ 320 h 322"/>
                    <a:gd name="T24" fmla="*/ 5 w 13"/>
                    <a:gd name="T25" fmla="*/ 320 h 322"/>
                    <a:gd name="T26" fmla="*/ 10 w 13"/>
                    <a:gd name="T27" fmla="*/ 303 h 322"/>
                    <a:gd name="T28" fmla="*/ 11 w 13"/>
                    <a:gd name="T29" fmla="*/ 284 h 322"/>
                    <a:gd name="T30" fmla="*/ 13 w 13"/>
                    <a:gd name="T31" fmla="*/ 265 h 322"/>
                    <a:gd name="T32" fmla="*/ 13 w 13"/>
                    <a:gd name="T33" fmla="*/ 248 h 322"/>
                    <a:gd name="T34" fmla="*/ 10 w 13"/>
                    <a:gd name="T35" fmla="*/ 210 h 322"/>
                    <a:gd name="T36" fmla="*/ 8 w 13"/>
                    <a:gd name="T37" fmla="*/ 174 h 322"/>
                    <a:gd name="T38" fmla="*/ 8 w 13"/>
                    <a:gd name="T39" fmla="*/ 174 h 322"/>
                    <a:gd name="T40" fmla="*/ 5 w 13"/>
                    <a:gd name="T41" fmla="*/ 130 h 322"/>
                    <a:gd name="T42" fmla="*/ 3 w 13"/>
                    <a:gd name="T43" fmla="*/ 87 h 322"/>
                    <a:gd name="T44" fmla="*/ 2 w 13"/>
                    <a:gd name="T45" fmla="*/ 0 h 322"/>
                    <a:gd name="T46" fmla="*/ 2 w 13"/>
                    <a:gd name="T47" fmla="*/ 0 h 322"/>
                    <a:gd name="T48" fmla="*/ 2 w 13"/>
                    <a:gd name="T49" fmla="*/ 0 h 322"/>
                    <a:gd name="T50" fmla="*/ 0 w 13"/>
                    <a:gd name="T51" fmla="*/ 0 h 322"/>
                    <a:gd name="T52" fmla="*/ 0 w 13"/>
                    <a:gd name="T53" fmla="*/ 0 h 32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3"/>
                    <a:gd name="T82" fmla="*/ 0 h 322"/>
                    <a:gd name="T83" fmla="*/ 13 w 13"/>
                    <a:gd name="T84" fmla="*/ 322 h 32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3" h="322">
                      <a:moveTo>
                        <a:pt x="0" y="0"/>
                      </a:moveTo>
                      <a:lnTo>
                        <a:pt x="0" y="0"/>
                      </a:lnTo>
                      <a:lnTo>
                        <a:pt x="0" y="83"/>
                      </a:lnTo>
                      <a:lnTo>
                        <a:pt x="3" y="165"/>
                      </a:lnTo>
                      <a:lnTo>
                        <a:pt x="6" y="243"/>
                      </a:lnTo>
                      <a:lnTo>
                        <a:pt x="6" y="281"/>
                      </a:lnTo>
                      <a:lnTo>
                        <a:pt x="5" y="301"/>
                      </a:lnTo>
                      <a:lnTo>
                        <a:pt x="3" y="320"/>
                      </a:lnTo>
                      <a:lnTo>
                        <a:pt x="5" y="322"/>
                      </a:lnTo>
                      <a:lnTo>
                        <a:pt x="5" y="320"/>
                      </a:lnTo>
                      <a:lnTo>
                        <a:pt x="10" y="303"/>
                      </a:lnTo>
                      <a:lnTo>
                        <a:pt x="11" y="284"/>
                      </a:lnTo>
                      <a:lnTo>
                        <a:pt x="13" y="265"/>
                      </a:lnTo>
                      <a:lnTo>
                        <a:pt x="13" y="248"/>
                      </a:lnTo>
                      <a:lnTo>
                        <a:pt x="10" y="210"/>
                      </a:lnTo>
                      <a:lnTo>
                        <a:pt x="8" y="174"/>
                      </a:lnTo>
                      <a:lnTo>
                        <a:pt x="5" y="130"/>
                      </a:lnTo>
                      <a:lnTo>
                        <a:pt x="3" y="87"/>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4" name="Freeform 211"/>
                <p:cNvSpPr>
                  <a:spLocks/>
                </p:cNvSpPr>
                <p:nvPr/>
              </p:nvSpPr>
              <p:spPr bwMode="auto">
                <a:xfrm>
                  <a:off x="597" y="1366"/>
                  <a:ext cx="38" cy="122"/>
                </a:xfrm>
                <a:custGeom>
                  <a:avLst/>
                  <a:gdLst>
                    <a:gd name="T0" fmla="*/ 34 w 38"/>
                    <a:gd name="T1" fmla="*/ 0 h 122"/>
                    <a:gd name="T2" fmla="*/ 34 w 38"/>
                    <a:gd name="T3" fmla="*/ 0 h 122"/>
                    <a:gd name="T4" fmla="*/ 28 w 38"/>
                    <a:gd name="T5" fmla="*/ 14 h 122"/>
                    <a:gd name="T6" fmla="*/ 22 w 38"/>
                    <a:gd name="T7" fmla="*/ 28 h 122"/>
                    <a:gd name="T8" fmla="*/ 16 w 38"/>
                    <a:gd name="T9" fmla="*/ 44 h 122"/>
                    <a:gd name="T10" fmla="*/ 11 w 38"/>
                    <a:gd name="T11" fmla="*/ 58 h 122"/>
                    <a:gd name="T12" fmla="*/ 5 w 38"/>
                    <a:gd name="T13" fmla="*/ 89 h 122"/>
                    <a:gd name="T14" fmla="*/ 0 w 38"/>
                    <a:gd name="T15" fmla="*/ 121 h 122"/>
                    <a:gd name="T16" fmla="*/ 0 w 38"/>
                    <a:gd name="T17" fmla="*/ 121 h 122"/>
                    <a:gd name="T18" fmla="*/ 0 w 38"/>
                    <a:gd name="T19" fmla="*/ 122 h 122"/>
                    <a:gd name="T20" fmla="*/ 1 w 38"/>
                    <a:gd name="T21" fmla="*/ 121 h 122"/>
                    <a:gd name="T22" fmla="*/ 1 w 38"/>
                    <a:gd name="T23" fmla="*/ 121 h 122"/>
                    <a:gd name="T24" fmla="*/ 16 w 38"/>
                    <a:gd name="T25" fmla="*/ 60 h 122"/>
                    <a:gd name="T26" fmla="*/ 25 w 38"/>
                    <a:gd name="T27" fmla="*/ 30 h 122"/>
                    <a:gd name="T28" fmla="*/ 30 w 38"/>
                    <a:gd name="T29" fmla="*/ 16 h 122"/>
                    <a:gd name="T30" fmla="*/ 38 w 38"/>
                    <a:gd name="T31" fmla="*/ 2 h 122"/>
                    <a:gd name="T32" fmla="*/ 38 w 38"/>
                    <a:gd name="T33" fmla="*/ 2 h 122"/>
                    <a:gd name="T34" fmla="*/ 36 w 38"/>
                    <a:gd name="T35" fmla="*/ 0 h 122"/>
                    <a:gd name="T36" fmla="*/ 34 w 38"/>
                    <a:gd name="T37" fmla="*/ 0 h 122"/>
                    <a:gd name="T38" fmla="*/ 34 w 38"/>
                    <a:gd name="T39" fmla="*/ 0 h 12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
                    <a:gd name="T61" fmla="*/ 0 h 122"/>
                    <a:gd name="T62" fmla="*/ 38 w 38"/>
                    <a:gd name="T63" fmla="*/ 122 h 12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 h="122">
                      <a:moveTo>
                        <a:pt x="34" y="0"/>
                      </a:moveTo>
                      <a:lnTo>
                        <a:pt x="34" y="0"/>
                      </a:lnTo>
                      <a:lnTo>
                        <a:pt x="28" y="14"/>
                      </a:lnTo>
                      <a:lnTo>
                        <a:pt x="22" y="28"/>
                      </a:lnTo>
                      <a:lnTo>
                        <a:pt x="16" y="44"/>
                      </a:lnTo>
                      <a:lnTo>
                        <a:pt x="11" y="58"/>
                      </a:lnTo>
                      <a:lnTo>
                        <a:pt x="5" y="89"/>
                      </a:lnTo>
                      <a:lnTo>
                        <a:pt x="0" y="121"/>
                      </a:lnTo>
                      <a:lnTo>
                        <a:pt x="0" y="122"/>
                      </a:lnTo>
                      <a:lnTo>
                        <a:pt x="1" y="121"/>
                      </a:lnTo>
                      <a:lnTo>
                        <a:pt x="16" y="60"/>
                      </a:lnTo>
                      <a:lnTo>
                        <a:pt x="25" y="30"/>
                      </a:lnTo>
                      <a:lnTo>
                        <a:pt x="30" y="16"/>
                      </a:lnTo>
                      <a:lnTo>
                        <a:pt x="38" y="2"/>
                      </a:lnTo>
                      <a:lnTo>
                        <a:pt x="36" y="0"/>
                      </a:lnTo>
                      <a:lnTo>
                        <a:pt x="3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5" name="Freeform 212"/>
                <p:cNvSpPr>
                  <a:spLocks/>
                </p:cNvSpPr>
                <p:nvPr/>
              </p:nvSpPr>
              <p:spPr bwMode="auto">
                <a:xfrm>
                  <a:off x="594" y="1474"/>
                  <a:ext cx="161" cy="16"/>
                </a:xfrm>
                <a:custGeom>
                  <a:avLst/>
                  <a:gdLst>
                    <a:gd name="T0" fmla="*/ 161 w 161"/>
                    <a:gd name="T1" fmla="*/ 13 h 16"/>
                    <a:gd name="T2" fmla="*/ 161 w 161"/>
                    <a:gd name="T3" fmla="*/ 13 h 16"/>
                    <a:gd name="T4" fmla="*/ 141 w 161"/>
                    <a:gd name="T5" fmla="*/ 8 h 16"/>
                    <a:gd name="T6" fmla="*/ 122 w 161"/>
                    <a:gd name="T7" fmla="*/ 3 h 16"/>
                    <a:gd name="T8" fmla="*/ 102 w 161"/>
                    <a:gd name="T9" fmla="*/ 2 h 16"/>
                    <a:gd name="T10" fmla="*/ 81 w 161"/>
                    <a:gd name="T11" fmla="*/ 0 h 16"/>
                    <a:gd name="T12" fmla="*/ 42 w 161"/>
                    <a:gd name="T13" fmla="*/ 0 h 16"/>
                    <a:gd name="T14" fmla="*/ 1 w 161"/>
                    <a:gd name="T15" fmla="*/ 3 h 16"/>
                    <a:gd name="T16" fmla="*/ 1 w 161"/>
                    <a:gd name="T17" fmla="*/ 3 h 16"/>
                    <a:gd name="T18" fmla="*/ 1 w 161"/>
                    <a:gd name="T19" fmla="*/ 3 h 16"/>
                    <a:gd name="T20" fmla="*/ 0 w 161"/>
                    <a:gd name="T21" fmla="*/ 5 h 16"/>
                    <a:gd name="T22" fmla="*/ 1 w 161"/>
                    <a:gd name="T23" fmla="*/ 7 h 16"/>
                    <a:gd name="T24" fmla="*/ 1 w 161"/>
                    <a:gd name="T25" fmla="*/ 7 h 16"/>
                    <a:gd name="T26" fmla="*/ 1 w 161"/>
                    <a:gd name="T27" fmla="*/ 7 h 16"/>
                    <a:gd name="T28" fmla="*/ 42 w 161"/>
                    <a:gd name="T29" fmla="*/ 7 h 16"/>
                    <a:gd name="T30" fmla="*/ 81 w 161"/>
                    <a:gd name="T31" fmla="*/ 7 h 16"/>
                    <a:gd name="T32" fmla="*/ 100 w 161"/>
                    <a:gd name="T33" fmla="*/ 8 h 16"/>
                    <a:gd name="T34" fmla="*/ 121 w 161"/>
                    <a:gd name="T35" fmla="*/ 10 h 16"/>
                    <a:gd name="T36" fmla="*/ 139 w 161"/>
                    <a:gd name="T37" fmla="*/ 11 h 16"/>
                    <a:gd name="T38" fmla="*/ 160 w 161"/>
                    <a:gd name="T39" fmla="*/ 16 h 16"/>
                    <a:gd name="T40" fmla="*/ 160 w 161"/>
                    <a:gd name="T41" fmla="*/ 16 h 16"/>
                    <a:gd name="T42" fmla="*/ 161 w 161"/>
                    <a:gd name="T43" fmla="*/ 16 h 16"/>
                    <a:gd name="T44" fmla="*/ 161 w 161"/>
                    <a:gd name="T45" fmla="*/ 14 h 16"/>
                    <a:gd name="T46" fmla="*/ 161 w 161"/>
                    <a:gd name="T47" fmla="*/ 14 h 16"/>
                    <a:gd name="T48" fmla="*/ 161 w 161"/>
                    <a:gd name="T49" fmla="*/ 13 h 16"/>
                    <a:gd name="T50" fmla="*/ 161 w 161"/>
                    <a:gd name="T51" fmla="*/ 13 h 1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1"/>
                    <a:gd name="T79" fmla="*/ 0 h 16"/>
                    <a:gd name="T80" fmla="*/ 161 w 161"/>
                    <a:gd name="T81" fmla="*/ 16 h 1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1" h="16">
                      <a:moveTo>
                        <a:pt x="161" y="13"/>
                      </a:moveTo>
                      <a:lnTo>
                        <a:pt x="161" y="13"/>
                      </a:lnTo>
                      <a:lnTo>
                        <a:pt x="141" y="8"/>
                      </a:lnTo>
                      <a:lnTo>
                        <a:pt x="122" y="3"/>
                      </a:lnTo>
                      <a:lnTo>
                        <a:pt x="102" y="2"/>
                      </a:lnTo>
                      <a:lnTo>
                        <a:pt x="81" y="0"/>
                      </a:lnTo>
                      <a:lnTo>
                        <a:pt x="42" y="0"/>
                      </a:lnTo>
                      <a:lnTo>
                        <a:pt x="1" y="3"/>
                      </a:lnTo>
                      <a:lnTo>
                        <a:pt x="0" y="5"/>
                      </a:lnTo>
                      <a:lnTo>
                        <a:pt x="1" y="7"/>
                      </a:lnTo>
                      <a:lnTo>
                        <a:pt x="42" y="7"/>
                      </a:lnTo>
                      <a:lnTo>
                        <a:pt x="81" y="7"/>
                      </a:lnTo>
                      <a:lnTo>
                        <a:pt x="100" y="8"/>
                      </a:lnTo>
                      <a:lnTo>
                        <a:pt x="121" y="10"/>
                      </a:lnTo>
                      <a:lnTo>
                        <a:pt x="139" y="11"/>
                      </a:lnTo>
                      <a:lnTo>
                        <a:pt x="160" y="16"/>
                      </a:lnTo>
                      <a:lnTo>
                        <a:pt x="161" y="16"/>
                      </a:lnTo>
                      <a:lnTo>
                        <a:pt x="161" y="14"/>
                      </a:lnTo>
                      <a:lnTo>
                        <a:pt x="161"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6" name="Freeform 213"/>
                <p:cNvSpPr>
                  <a:spLocks/>
                </p:cNvSpPr>
                <p:nvPr/>
              </p:nvSpPr>
              <p:spPr bwMode="auto">
                <a:xfrm>
                  <a:off x="628" y="1358"/>
                  <a:ext cx="126" cy="11"/>
                </a:xfrm>
                <a:custGeom>
                  <a:avLst/>
                  <a:gdLst>
                    <a:gd name="T0" fmla="*/ 0 w 126"/>
                    <a:gd name="T1" fmla="*/ 11 h 11"/>
                    <a:gd name="T2" fmla="*/ 0 w 126"/>
                    <a:gd name="T3" fmla="*/ 11 h 11"/>
                    <a:gd name="T4" fmla="*/ 32 w 126"/>
                    <a:gd name="T5" fmla="*/ 11 h 11"/>
                    <a:gd name="T6" fmla="*/ 61 w 126"/>
                    <a:gd name="T7" fmla="*/ 8 h 11"/>
                    <a:gd name="T8" fmla="*/ 123 w 126"/>
                    <a:gd name="T9" fmla="*/ 5 h 11"/>
                    <a:gd name="T10" fmla="*/ 123 w 126"/>
                    <a:gd name="T11" fmla="*/ 5 h 11"/>
                    <a:gd name="T12" fmla="*/ 124 w 126"/>
                    <a:gd name="T13" fmla="*/ 3 h 11"/>
                    <a:gd name="T14" fmla="*/ 126 w 126"/>
                    <a:gd name="T15" fmla="*/ 2 h 11"/>
                    <a:gd name="T16" fmla="*/ 124 w 126"/>
                    <a:gd name="T17" fmla="*/ 2 h 11"/>
                    <a:gd name="T18" fmla="*/ 123 w 126"/>
                    <a:gd name="T19" fmla="*/ 0 h 11"/>
                    <a:gd name="T20" fmla="*/ 123 w 126"/>
                    <a:gd name="T21" fmla="*/ 0 h 11"/>
                    <a:gd name="T22" fmla="*/ 93 w 126"/>
                    <a:gd name="T23" fmla="*/ 2 h 11"/>
                    <a:gd name="T24" fmla="*/ 61 w 126"/>
                    <a:gd name="T25" fmla="*/ 5 h 11"/>
                    <a:gd name="T26" fmla="*/ 30 w 126"/>
                    <a:gd name="T27" fmla="*/ 8 h 11"/>
                    <a:gd name="T28" fmla="*/ 0 w 126"/>
                    <a:gd name="T29" fmla="*/ 10 h 11"/>
                    <a:gd name="T30" fmla="*/ 0 w 126"/>
                    <a:gd name="T31" fmla="*/ 10 h 11"/>
                    <a:gd name="T32" fmla="*/ 0 w 126"/>
                    <a:gd name="T33" fmla="*/ 11 h 11"/>
                    <a:gd name="T34" fmla="*/ 0 w 126"/>
                    <a:gd name="T35" fmla="*/ 11 h 11"/>
                    <a:gd name="T36" fmla="*/ 0 w 126"/>
                    <a:gd name="T37" fmla="*/ 11 h 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6"/>
                    <a:gd name="T58" fmla="*/ 0 h 11"/>
                    <a:gd name="T59" fmla="*/ 126 w 126"/>
                    <a:gd name="T60" fmla="*/ 11 h 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6" h="11">
                      <a:moveTo>
                        <a:pt x="0" y="11"/>
                      </a:moveTo>
                      <a:lnTo>
                        <a:pt x="0" y="11"/>
                      </a:lnTo>
                      <a:lnTo>
                        <a:pt x="32" y="11"/>
                      </a:lnTo>
                      <a:lnTo>
                        <a:pt x="61" y="8"/>
                      </a:lnTo>
                      <a:lnTo>
                        <a:pt x="123" y="5"/>
                      </a:lnTo>
                      <a:lnTo>
                        <a:pt x="124" y="3"/>
                      </a:lnTo>
                      <a:lnTo>
                        <a:pt x="126" y="2"/>
                      </a:lnTo>
                      <a:lnTo>
                        <a:pt x="124" y="2"/>
                      </a:lnTo>
                      <a:lnTo>
                        <a:pt x="123" y="0"/>
                      </a:lnTo>
                      <a:lnTo>
                        <a:pt x="93" y="2"/>
                      </a:lnTo>
                      <a:lnTo>
                        <a:pt x="61" y="5"/>
                      </a:lnTo>
                      <a:lnTo>
                        <a:pt x="30" y="8"/>
                      </a:lnTo>
                      <a:lnTo>
                        <a:pt x="0" y="10"/>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7" name="Freeform 214"/>
                <p:cNvSpPr>
                  <a:spLocks/>
                </p:cNvSpPr>
                <p:nvPr/>
              </p:nvSpPr>
              <p:spPr bwMode="auto">
                <a:xfrm>
                  <a:off x="754" y="1363"/>
                  <a:ext cx="6" cy="130"/>
                </a:xfrm>
                <a:custGeom>
                  <a:avLst/>
                  <a:gdLst>
                    <a:gd name="T0" fmla="*/ 0 w 6"/>
                    <a:gd name="T1" fmla="*/ 2 h 130"/>
                    <a:gd name="T2" fmla="*/ 0 w 6"/>
                    <a:gd name="T3" fmla="*/ 2 h 130"/>
                    <a:gd name="T4" fmla="*/ 1 w 6"/>
                    <a:gd name="T5" fmla="*/ 64 h 130"/>
                    <a:gd name="T6" fmla="*/ 5 w 6"/>
                    <a:gd name="T7" fmla="*/ 129 h 130"/>
                    <a:gd name="T8" fmla="*/ 5 w 6"/>
                    <a:gd name="T9" fmla="*/ 129 h 130"/>
                    <a:gd name="T10" fmla="*/ 5 w 6"/>
                    <a:gd name="T11" fmla="*/ 130 h 130"/>
                    <a:gd name="T12" fmla="*/ 6 w 6"/>
                    <a:gd name="T13" fmla="*/ 130 h 130"/>
                    <a:gd name="T14" fmla="*/ 6 w 6"/>
                    <a:gd name="T15" fmla="*/ 129 h 130"/>
                    <a:gd name="T16" fmla="*/ 6 w 6"/>
                    <a:gd name="T17" fmla="*/ 129 h 130"/>
                    <a:gd name="T18" fmla="*/ 6 w 6"/>
                    <a:gd name="T19" fmla="*/ 97 h 130"/>
                    <a:gd name="T20" fmla="*/ 5 w 6"/>
                    <a:gd name="T21" fmla="*/ 64 h 130"/>
                    <a:gd name="T22" fmla="*/ 1 w 6"/>
                    <a:gd name="T23" fmla="*/ 33 h 130"/>
                    <a:gd name="T24" fmla="*/ 1 w 6"/>
                    <a:gd name="T25" fmla="*/ 2 h 130"/>
                    <a:gd name="T26" fmla="*/ 1 w 6"/>
                    <a:gd name="T27" fmla="*/ 2 h 130"/>
                    <a:gd name="T28" fmla="*/ 0 w 6"/>
                    <a:gd name="T29" fmla="*/ 0 h 130"/>
                    <a:gd name="T30" fmla="*/ 0 w 6"/>
                    <a:gd name="T31" fmla="*/ 2 h 130"/>
                    <a:gd name="T32" fmla="*/ 0 w 6"/>
                    <a:gd name="T33" fmla="*/ 2 h 1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
                    <a:gd name="T52" fmla="*/ 0 h 130"/>
                    <a:gd name="T53" fmla="*/ 6 w 6"/>
                    <a:gd name="T54" fmla="*/ 130 h 13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 h="130">
                      <a:moveTo>
                        <a:pt x="0" y="2"/>
                      </a:moveTo>
                      <a:lnTo>
                        <a:pt x="0" y="2"/>
                      </a:lnTo>
                      <a:lnTo>
                        <a:pt x="1" y="64"/>
                      </a:lnTo>
                      <a:lnTo>
                        <a:pt x="5" y="129"/>
                      </a:lnTo>
                      <a:lnTo>
                        <a:pt x="5" y="130"/>
                      </a:lnTo>
                      <a:lnTo>
                        <a:pt x="6" y="130"/>
                      </a:lnTo>
                      <a:lnTo>
                        <a:pt x="6" y="129"/>
                      </a:lnTo>
                      <a:lnTo>
                        <a:pt x="6" y="97"/>
                      </a:lnTo>
                      <a:lnTo>
                        <a:pt x="5" y="64"/>
                      </a:lnTo>
                      <a:lnTo>
                        <a:pt x="1" y="33"/>
                      </a:lnTo>
                      <a:lnTo>
                        <a:pt x="1" y="2"/>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8" name="Freeform 215"/>
                <p:cNvSpPr>
                  <a:spLocks/>
                </p:cNvSpPr>
                <p:nvPr/>
              </p:nvSpPr>
              <p:spPr bwMode="auto">
                <a:xfrm>
                  <a:off x="790" y="1365"/>
                  <a:ext cx="8" cy="120"/>
                </a:xfrm>
                <a:custGeom>
                  <a:avLst/>
                  <a:gdLst>
                    <a:gd name="T0" fmla="*/ 0 w 8"/>
                    <a:gd name="T1" fmla="*/ 1 h 120"/>
                    <a:gd name="T2" fmla="*/ 0 w 8"/>
                    <a:gd name="T3" fmla="*/ 1 h 120"/>
                    <a:gd name="T4" fmla="*/ 0 w 8"/>
                    <a:gd name="T5" fmla="*/ 29 h 120"/>
                    <a:gd name="T6" fmla="*/ 1 w 8"/>
                    <a:gd name="T7" fmla="*/ 59 h 120"/>
                    <a:gd name="T8" fmla="*/ 3 w 8"/>
                    <a:gd name="T9" fmla="*/ 89 h 120"/>
                    <a:gd name="T10" fmla="*/ 5 w 8"/>
                    <a:gd name="T11" fmla="*/ 119 h 120"/>
                    <a:gd name="T12" fmla="*/ 5 w 8"/>
                    <a:gd name="T13" fmla="*/ 119 h 120"/>
                    <a:gd name="T14" fmla="*/ 6 w 8"/>
                    <a:gd name="T15" fmla="*/ 120 h 120"/>
                    <a:gd name="T16" fmla="*/ 8 w 8"/>
                    <a:gd name="T17" fmla="*/ 120 h 120"/>
                    <a:gd name="T18" fmla="*/ 8 w 8"/>
                    <a:gd name="T19" fmla="*/ 119 h 120"/>
                    <a:gd name="T20" fmla="*/ 8 w 8"/>
                    <a:gd name="T21" fmla="*/ 119 h 120"/>
                    <a:gd name="T22" fmla="*/ 6 w 8"/>
                    <a:gd name="T23" fmla="*/ 89 h 120"/>
                    <a:gd name="T24" fmla="*/ 5 w 8"/>
                    <a:gd name="T25" fmla="*/ 59 h 120"/>
                    <a:gd name="T26" fmla="*/ 0 w 8"/>
                    <a:gd name="T27" fmla="*/ 1 h 120"/>
                    <a:gd name="T28" fmla="*/ 0 w 8"/>
                    <a:gd name="T29" fmla="*/ 1 h 120"/>
                    <a:gd name="T30" fmla="*/ 0 w 8"/>
                    <a:gd name="T31" fmla="*/ 0 h 120"/>
                    <a:gd name="T32" fmla="*/ 0 w 8"/>
                    <a:gd name="T33" fmla="*/ 1 h 120"/>
                    <a:gd name="T34" fmla="*/ 0 w 8"/>
                    <a:gd name="T35" fmla="*/ 1 h 1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
                    <a:gd name="T55" fmla="*/ 0 h 120"/>
                    <a:gd name="T56" fmla="*/ 8 w 8"/>
                    <a:gd name="T57" fmla="*/ 120 h 12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 h="120">
                      <a:moveTo>
                        <a:pt x="0" y="1"/>
                      </a:moveTo>
                      <a:lnTo>
                        <a:pt x="0" y="1"/>
                      </a:lnTo>
                      <a:lnTo>
                        <a:pt x="0" y="29"/>
                      </a:lnTo>
                      <a:lnTo>
                        <a:pt x="1" y="59"/>
                      </a:lnTo>
                      <a:lnTo>
                        <a:pt x="3" y="89"/>
                      </a:lnTo>
                      <a:lnTo>
                        <a:pt x="5" y="119"/>
                      </a:lnTo>
                      <a:lnTo>
                        <a:pt x="6" y="120"/>
                      </a:lnTo>
                      <a:lnTo>
                        <a:pt x="8" y="120"/>
                      </a:lnTo>
                      <a:lnTo>
                        <a:pt x="8" y="119"/>
                      </a:lnTo>
                      <a:lnTo>
                        <a:pt x="6" y="89"/>
                      </a:lnTo>
                      <a:lnTo>
                        <a:pt x="5" y="59"/>
                      </a:lnTo>
                      <a:lnTo>
                        <a:pt x="0" y="1"/>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9" name="Freeform 216"/>
                <p:cNvSpPr>
                  <a:spLocks/>
                </p:cNvSpPr>
                <p:nvPr/>
              </p:nvSpPr>
              <p:spPr bwMode="auto">
                <a:xfrm>
                  <a:off x="795" y="1482"/>
                  <a:ext cx="182" cy="8"/>
                </a:xfrm>
                <a:custGeom>
                  <a:avLst/>
                  <a:gdLst>
                    <a:gd name="T0" fmla="*/ 1 w 182"/>
                    <a:gd name="T1" fmla="*/ 3 h 8"/>
                    <a:gd name="T2" fmla="*/ 1 w 182"/>
                    <a:gd name="T3" fmla="*/ 3 h 8"/>
                    <a:gd name="T4" fmla="*/ 91 w 182"/>
                    <a:gd name="T5" fmla="*/ 6 h 8"/>
                    <a:gd name="T6" fmla="*/ 135 w 182"/>
                    <a:gd name="T7" fmla="*/ 8 h 8"/>
                    <a:gd name="T8" fmla="*/ 180 w 182"/>
                    <a:gd name="T9" fmla="*/ 6 h 8"/>
                    <a:gd name="T10" fmla="*/ 180 w 182"/>
                    <a:gd name="T11" fmla="*/ 6 h 8"/>
                    <a:gd name="T12" fmla="*/ 182 w 182"/>
                    <a:gd name="T13" fmla="*/ 6 h 8"/>
                    <a:gd name="T14" fmla="*/ 180 w 182"/>
                    <a:gd name="T15" fmla="*/ 5 h 8"/>
                    <a:gd name="T16" fmla="*/ 180 w 182"/>
                    <a:gd name="T17" fmla="*/ 5 h 8"/>
                    <a:gd name="T18" fmla="*/ 91 w 182"/>
                    <a:gd name="T19" fmla="*/ 0 h 8"/>
                    <a:gd name="T20" fmla="*/ 47 w 182"/>
                    <a:gd name="T21" fmla="*/ 0 h 8"/>
                    <a:gd name="T22" fmla="*/ 1 w 182"/>
                    <a:gd name="T23" fmla="*/ 0 h 8"/>
                    <a:gd name="T24" fmla="*/ 1 w 182"/>
                    <a:gd name="T25" fmla="*/ 0 h 8"/>
                    <a:gd name="T26" fmla="*/ 0 w 182"/>
                    <a:gd name="T27" fmla="*/ 2 h 8"/>
                    <a:gd name="T28" fmla="*/ 1 w 182"/>
                    <a:gd name="T29" fmla="*/ 3 h 8"/>
                    <a:gd name="T30" fmla="*/ 1 w 182"/>
                    <a:gd name="T31" fmla="*/ 3 h 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2"/>
                    <a:gd name="T49" fmla="*/ 0 h 8"/>
                    <a:gd name="T50" fmla="*/ 182 w 182"/>
                    <a:gd name="T51" fmla="*/ 8 h 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2" h="8">
                      <a:moveTo>
                        <a:pt x="1" y="3"/>
                      </a:moveTo>
                      <a:lnTo>
                        <a:pt x="1" y="3"/>
                      </a:lnTo>
                      <a:lnTo>
                        <a:pt x="91" y="6"/>
                      </a:lnTo>
                      <a:lnTo>
                        <a:pt x="135" y="8"/>
                      </a:lnTo>
                      <a:lnTo>
                        <a:pt x="180" y="6"/>
                      </a:lnTo>
                      <a:lnTo>
                        <a:pt x="182" y="6"/>
                      </a:lnTo>
                      <a:lnTo>
                        <a:pt x="180" y="5"/>
                      </a:lnTo>
                      <a:lnTo>
                        <a:pt x="91" y="0"/>
                      </a:lnTo>
                      <a:lnTo>
                        <a:pt x="47" y="0"/>
                      </a:lnTo>
                      <a:lnTo>
                        <a:pt x="1" y="0"/>
                      </a:lnTo>
                      <a:lnTo>
                        <a:pt x="0"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0" name="Freeform 217"/>
                <p:cNvSpPr>
                  <a:spLocks/>
                </p:cNvSpPr>
                <p:nvPr/>
              </p:nvSpPr>
              <p:spPr bwMode="auto">
                <a:xfrm>
                  <a:off x="912" y="1371"/>
                  <a:ext cx="58" cy="125"/>
                </a:xfrm>
                <a:custGeom>
                  <a:avLst/>
                  <a:gdLst>
                    <a:gd name="T0" fmla="*/ 0 w 58"/>
                    <a:gd name="T1" fmla="*/ 1 h 125"/>
                    <a:gd name="T2" fmla="*/ 0 w 58"/>
                    <a:gd name="T3" fmla="*/ 1 h 125"/>
                    <a:gd name="T4" fmla="*/ 27 w 58"/>
                    <a:gd name="T5" fmla="*/ 64 h 125"/>
                    <a:gd name="T6" fmla="*/ 57 w 58"/>
                    <a:gd name="T7" fmla="*/ 124 h 125"/>
                    <a:gd name="T8" fmla="*/ 57 w 58"/>
                    <a:gd name="T9" fmla="*/ 124 h 125"/>
                    <a:gd name="T10" fmla="*/ 58 w 58"/>
                    <a:gd name="T11" fmla="*/ 125 h 125"/>
                    <a:gd name="T12" fmla="*/ 58 w 58"/>
                    <a:gd name="T13" fmla="*/ 124 h 125"/>
                    <a:gd name="T14" fmla="*/ 58 w 58"/>
                    <a:gd name="T15" fmla="*/ 124 h 125"/>
                    <a:gd name="T16" fmla="*/ 46 w 58"/>
                    <a:gd name="T17" fmla="*/ 92 h 125"/>
                    <a:gd name="T18" fmla="*/ 32 w 58"/>
                    <a:gd name="T19" fmla="*/ 61 h 125"/>
                    <a:gd name="T20" fmla="*/ 2 w 58"/>
                    <a:gd name="T21" fmla="*/ 1 h 125"/>
                    <a:gd name="T22" fmla="*/ 2 w 58"/>
                    <a:gd name="T23" fmla="*/ 1 h 125"/>
                    <a:gd name="T24" fmla="*/ 0 w 58"/>
                    <a:gd name="T25" fmla="*/ 0 h 125"/>
                    <a:gd name="T26" fmla="*/ 0 w 58"/>
                    <a:gd name="T27" fmla="*/ 1 h 125"/>
                    <a:gd name="T28" fmla="*/ 0 w 58"/>
                    <a:gd name="T29" fmla="*/ 1 h 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8"/>
                    <a:gd name="T46" fmla="*/ 0 h 125"/>
                    <a:gd name="T47" fmla="*/ 58 w 58"/>
                    <a:gd name="T48" fmla="*/ 125 h 1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8" h="125">
                      <a:moveTo>
                        <a:pt x="0" y="1"/>
                      </a:moveTo>
                      <a:lnTo>
                        <a:pt x="0" y="1"/>
                      </a:lnTo>
                      <a:lnTo>
                        <a:pt x="27" y="64"/>
                      </a:lnTo>
                      <a:lnTo>
                        <a:pt x="57" y="124"/>
                      </a:lnTo>
                      <a:lnTo>
                        <a:pt x="58" y="125"/>
                      </a:lnTo>
                      <a:lnTo>
                        <a:pt x="58" y="124"/>
                      </a:lnTo>
                      <a:lnTo>
                        <a:pt x="46" y="92"/>
                      </a:lnTo>
                      <a:lnTo>
                        <a:pt x="32" y="61"/>
                      </a:lnTo>
                      <a:lnTo>
                        <a:pt x="2" y="1"/>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1" name="Freeform 218"/>
                <p:cNvSpPr>
                  <a:spLocks/>
                </p:cNvSpPr>
                <p:nvPr/>
              </p:nvSpPr>
              <p:spPr bwMode="auto">
                <a:xfrm>
                  <a:off x="785" y="1358"/>
                  <a:ext cx="123" cy="14"/>
                </a:xfrm>
                <a:custGeom>
                  <a:avLst/>
                  <a:gdLst>
                    <a:gd name="T0" fmla="*/ 2 w 123"/>
                    <a:gd name="T1" fmla="*/ 7 h 14"/>
                    <a:gd name="T2" fmla="*/ 2 w 123"/>
                    <a:gd name="T3" fmla="*/ 7 h 14"/>
                    <a:gd name="T4" fmla="*/ 17 w 123"/>
                    <a:gd name="T5" fmla="*/ 5 h 14"/>
                    <a:gd name="T6" fmla="*/ 32 w 123"/>
                    <a:gd name="T7" fmla="*/ 3 h 14"/>
                    <a:gd name="T8" fmla="*/ 61 w 123"/>
                    <a:gd name="T9" fmla="*/ 5 h 14"/>
                    <a:gd name="T10" fmla="*/ 91 w 123"/>
                    <a:gd name="T11" fmla="*/ 8 h 14"/>
                    <a:gd name="T12" fmla="*/ 121 w 123"/>
                    <a:gd name="T13" fmla="*/ 14 h 14"/>
                    <a:gd name="T14" fmla="*/ 121 w 123"/>
                    <a:gd name="T15" fmla="*/ 14 h 14"/>
                    <a:gd name="T16" fmla="*/ 123 w 123"/>
                    <a:gd name="T17" fmla="*/ 14 h 14"/>
                    <a:gd name="T18" fmla="*/ 123 w 123"/>
                    <a:gd name="T19" fmla="*/ 13 h 14"/>
                    <a:gd name="T20" fmla="*/ 123 w 123"/>
                    <a:gd name="T21" fmla="*/ 11 h 14"/>
                    <a:gd name="T22" fmla="*/ 123 w 123"/>
                    <a:gd name="T23" fmla="*/ 11 h 14"/>
                    <a:gd name="T24" fmla="*/ 123 w 123"/>
                    <a:gd name="T25" fmla="*/ 11 h 14"/>
                    <a:gd name="T26" fmla="*/ 93 w 123"/>
                    <a:gd name="T27" fmla="*/ 3 h 14"/>
                    <a:gd name="T28" fmla="*/ 61 w 123"/>
                    <a:gd name="T29" fmla="*/ 0 h 14"/>
                    <a:gd name="T30" fmla="*/ 32 w 123"/>
                    <a:gd name="T31" fmla="*/ 0 h 14"/>
                    <a:gd name="T32" fmla="*/ 2 w 123"/>
                    <a:gd name="T33" fmla="*/ 5 h 14"/>
                    <a:gd name="T34" fmla="*/ 2 w 123"/>
                    <a:gd name="T35" fmla="*/ 5 h 14"/>
                    <a:gd name="T36" fmla="*/ 0 w 123"/>
                    <a:gd name="T37" fmla="*/ 7 h 14"/>
                    <a:gd name="T38" fmla="*/ 2 w 123"/>
                    <a:gd name="T39" fmla="*/ 7 h 14"/>
                    <a:gd name="T40" fmla="*/ 2 w 123"/>
                    <a:gd name="T41" fmla="*/ 7 h 1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3"/>
                    <a:gd name="T64" fmla="*/ 0 h 14"/>
                    <a:gd name="T65" fmla="*/ 123 w 123"/>
                    <a:gd name="T66" fmla="*/ 14 h 1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3" h="14">
                      <a:moveTo>
                        <a:pt x="2" y="7"/>
                      </a:moveTo>
                      <a:lnTo>
                        <a:pt x="2" y="7"/>
                      </a:lnTo>
                      <a:lnTo>
                        <a:pt x="17" y="5"/>
                      </a:lnTo>
                      <a:lnTo>
                        <a:pt x="32" y="3"/>
                      </a:lnTo>
                      <a:lnTo>
                        <a:pt x="61" y="5"/>
                      </a:lnTo>
                      <a:lnTo>
                        <a:pt x="91" y="8"/>
                      </a:lnTo>
                      <a:lnTo>
                        <a:pt x="121" y="14"/>
                      </a:lnTo>
                      <a:lnTo>
                        <a:pt x="123" y="14"/>
                      </a:lnTo>
                      <a:lnTo>
                        <a:pt x="123" y="13"/>
                      </a:lnTo>
                      <a:lnTo>
                        <a:pt x="123" y="11"/>
                      </a:lnTo>
                      <a:lnTo>
                        <a:pt x="93" y="3"/>
                      </a:lnTo>
                      <a:lnTo>
                        <a:pt x="61" y="0"/>
                      </a:lnTo>
                      <a:lnTo>
                        <a:pt x="32" y="0"/>
                      </a:lnTo>
                      <a:lnTo>
                        <a:pt x="2" y="5"/>
                      </a:lnTo>
                      <a:lnTo>
                        <a:pt x="0" y="7"/>
                      </a:lnTo>
                      <a:lnTo>
                        <a:pt x="2"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2" name="Freeform 219"/>
                <p:cNvSpPr>
                  <a:spLocks/>
                </p:cNvSpPr>
                <p:nvPr/>
              </p:nvSpPr>
              <p:spPr bwMode="auto">
                <a:xfrm>
                  <a:off x="639" y="1319"/>
                  <a:ext cx="22" cy="36"/>
                </a:xfrm>
                <a:custGeom>
                  <a:avLst/>
                  <a:gdLst>
                    <a:gd name="T0" fmla="*/ 21 w 22"/>
                    <a:gd name="T1" fmla="*/ 33 h 36"/>
                    <a:gd name="T2" fmla="*/ 21 w 22"/>
                    <a:gd name="T3" fmla="*/ 33 h 36"/>
                    <a:gd name="T4" fmla="*/ 22 w 22"/>
                    <a:gd name="T5" fmla="*/ 24 h 36"/>
                    <a:gd name="T6" fmla="*/ 19 w 22"/>
                    <a:gd name="T7" fmla="*/ 11 h 36"/>
                    <a:gd name="T8" fmla="*/ 16 w 22"/>
                    <a:gd name="T9" fmla="*/ 6 h 36"/>
                    <a:gd name="T10" fmla="*/ 13 w 22"/>
                    <a:gd name="T11" fmla="*/ 2 h 36"/>
                    <a:gd name="T12" fmla="*/ 8 w 22"/>
                    <a:gd name="T13" fmla="*/ 0 h 36"/>
                    <a:gd name="T14" fmla="*/ 3 w 22"/>
                    <a:gd name="T15" fmla="*/ 0 h 36"/>
                    <a:gd name="T16" fmla="*/ 3 w 22"/>
                    <a:gd name="T17" fmla="*/ 0 h 36"/>
                    <a:gd name="T18" fmla="*/ 0 w 22"/>
                    <a:gd name="T19" fmla="*/ 2 h 36"/>
                    <a:gd name="T20" fmla="*/ 0 w 22"/>
                    <a:gd name="T21" fmla="*/ 5 h 36"/>
                    <a:gd name="T22" fmla="*/ 0 w 22"/>
                    <a:gd name="T23" fmla="*/ 6 h 36"/>
                    <a:gd name="T24" fmla="*/ 2 w 22"/>
                    <a:gd name="T25" fmla="*/ 8 h 36"/>
                    <a:gd name="T26" fmla="*/ 2 w 22"/>
                    <a:gd name="T27" fmla="*/ 8 h 36"/>
                    <a:gd name="T28" fmla="*/ 8 w 22"/>
                    <a:gd name="T29" fmla="*/ 13 h 36"/>
                    <a:gd name="T30" fmla="*/ 11 w 22"/>
                    <a:gd name="T31" fmla="*/ 19 h 36"/>
                    <a:gd name="T32" fmla="*/ 13 w 22"/>
                    <a:gd name="T33" fmla="*/ 25 h 36"/>
                    <a:gd name="T34" fmla="*/ 14 w 22"/>
                    <a:gd name="T35" fmla="*/ 33 h 36"/>
                    <a:gd name="T36" fmla="*/ 14 w 22"/>
                    <a:gd name="T37" fmla="*/ 33 h 36"/>
                    <a:gd name="T38" fmla="*/ 14 w 22"/>
                    <a:gd name="T39" fmla="*/ 35 h 36"/>
                    <a:gd name="T40" fmla="*/ 18 w 22"/>
                    <a:gd name="T41" fmla="*/ 36 h 36"/>
                    <a:gd name="T42" fmla="*/ 19 w 22"/>
                    <a:gd name="T43" fmla="*/ 36 h 36"/>
                    <a:gd name="T44" fmla="*/ 21 w 22"/>
                    <a:gd name="T45" fmla="*/ 33 h 36"/>
                    <a:gd name="T46" fmla="*/ 21 w 22"/>
                    <a:gd name="T47" fmla="*/ 33 h 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
                    <a:gd name="T73" fmla="*/ 0 h 36"/>
                    <a:gd name="T74" fmla="*/ 22 w 22"/>
                    <a:gd name="T75" fmla="*/ 36 h 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 h="36">
                      <a:moveTo>
                        <a:pt x="21" y="33"/>
                      </a:moveTo>
                      <a:lnTo>
                        <a:pt x="21" y="33"/>
                      </a:lnTo>
                      <a:lnTo>
                        <a:pt x="22" y="24"/>
                      </a:lnTo>
                      <a:lnTo>
                        <a:pt x="19" y="11"/>
                      </a:lnTo>
                      <a:lnTo>
                        <a:pt x="16" y="6"/>
                      </a:lnTo>
                      <a:lnTo>
                        <a:pt x="13" y="2"/>
                      </a:lnTo>
                      <a:lnTo>
                        <a:pt x="8" y="0"/>
                      </a:lnTo>
                      <a:lnTo>
                        <a:pt x="3" y="0"/>
                      </a:lnTo>
                      <a:lnTo>
                        <a:pt x="0" y="2"/>
                      </a:lnTo>
                      <a:lnTo>
                        <a:pt x="0" y="5"/>
                      </a:lnTo>
                      <a:lnTo>
                        <a:pt x="0" y="6"/>
                      </a:lnTo>
                      <a:lnTo>
                        <a:pt x="2" y="8"/>
                      </a:lnTo>
                      <a:lnTo>
                        <a:pt x="8" y="13"/>
                      </a:lnTo>
                      <a:lnTo>
                        <a:pt x="11" y="19"/>
                      </a:lnTo>
                      <a:lnTo>
                        <a:pt x="13" y="25"/>
                      </a:lnTo>
                      <a:lnTo>
                        <a:pt x="14" y="33"/>
                      </a:lnTo>
                      <a:lnTo>
                        <a:pt x="14" y="35"/>
                      </a:lnTo>
                      <a:lnTo>
                        <a:pt x="18" y="36"/>
                      </a:lnTo>
                      <a:lnTo>
                        <a:pt x="19" y="36"/>
                      </a:lnTo>
                      <a:lnTo>
                        <a:pt x="21"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3" name="Freeform 220"/>
                <p:cNvSpPr>
                  <a:spLocks/>
                </p:cNvSpPr>
                <p:nvPr/>
              </p:nvSpPr>
              <p:spPr bwMode="auto">
                <a:xfrm>
                  <a:off x="886" y="1319"/>
                  <a:ext cx="26" cy="39"/>
                </a:xfrm>
                <a:custGeom>
                  <a:avLst/>
                  <a:gdLst>
                    <a:gd name="T0" fmla="*/ 9 w 26"/>
                    <a:gd name="T1" fmla="*/ 36 h 39"/>
                    <a:gd name="T2" fmla="*/ 9 w 26"/>
                    <a:gd name="T3" fmla="*/ 36 h 39"/>
                    <a:gd name="T4" fmla="*/ 12 w 26"/>
                    <a:gd name="T5" fmla="*/ 27 h 39"/>
                    <a:gd name="T6" fmla="*/ 17 w 26"/>
                    <a:gd name="T7" fmla="*/ 17 h 39"/>
                    <a:gd name="T8" fmla="*/ 17 w 26"/>
                    <a:gd name="T9" fmla="*/ 17 h 39"/>
                    <a:gd name="T10" fmla="*/ 25 w 26"/>
                    <a:gd name="T11" fmla="*/ 11 h 39"/>
                    <a:gd name="T12" fmla="*/ 26 w 26"/>
                    <a:gd name="T13" fmla="*/ 6 h 39"/>
                    <a:gd name="T14" fmla="*/ 26 w 26"/>
                    <a:gd name="T15" fmla="*/ 5 h 39"/>
                    <a:gd name="T16" fmla="*/ 25 w 26"/>
                    <a:gd name="T17" fmla="*/ 2 h 39"/>
                    <a:gd name="T18" fmla="*/ 25 w 26"/>
                    <a:gd name="T19" fmla="*/ 2 h 39"/>
                    <a:gd name="T20" fmla="*/ 23 w 26"/>
                    <a:gd name="T21" fmla="*/ 0 h 39"/>
                    <a:gd name="T22" fmla="*/ 20 w 26"/>
                    <a:gd name="T23" fmla="*/ 0 h 39"/>
                    <a:gd name="T24" fmla="*/ 14 w 26"/>
                    <a:gd name="T25" fmla="*/ 3 h 39"/>
                    <a:gd name="T26" fmla="*/ 9 w 26"/>
                    <a:gd name="T27" fmla="*/ 8 h 39"/>
                    <a:gd name="T28" fmla="*/ 6 w 26"/>
                    <a:gd name="T29" fmla="*/ 13 h 39"/>
                    <a:gd name="T30" fmla="*/ 6 w 26"/>
                    <a:gd name="T31" fmla="*/ 13 h 39"/>
                    <a:gd name="T32" fmla="*/ 3 w 26"/>
                    <a:gd name="T33" fmla="*/ 17 h 39"/>
                    <a:gd name="T34" fmla="*/ 1 w 26"/>
                    <a:gd name="T35" fmla="*/ 22 h 39"/>
                    <a:gd name="T36" fmla="*/ 0 w 26"/>
                    <a:gd name="T37" fmla="*/ 35 h 39"/>
                    <a:gd name="T38" fmla="*/ 0 w 26"/>
                    <a:gd name="T39" fmla="*/ 35 h 39"/>
                    <a:gd name="T40" fmla="*/ 1 w 26"/>
                    <a:gd name="T41" fmla="*/ 38 h 39"/>
                    <a:gd name="T42" fmla="*/ 3 w 26"/>
                    <a:gd name="T43" fmla="*/ 39 h 39"/>
                    <a:gd name="T44" fmla="*/ 6 w 26"/>
                    <a:gd name="T45" fmla="*/ 39 h 39"/>
                    <a:gd name="T46" fmla="*/ 9 w 26"/>
                    <a:gd name="T47" fmla="*/ 36 h 39"/>
                    <a:gd name="T48" fmla="*/ 9 w 26"/>
                    <a:gd name="T49" fmla="*/ 36 h 3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6"/>
                    <a:gd name="T76" fmla="*/ 0 h 39"/>
                    <a:gd name="T77" fmla="*/ 26 w 26"/>
                    <a:gd name="T78" fmla="*/ 39 h 3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6" h="39">
                      <a:moveTo>
                        <a:pt x="9" y="36"/>
                      </a:moveTo>
                      <a:lnTo>
                        <a:pt x="9" y="36"/>
                      </a:lnTo>
                      <a:lnTo>
                        <a:pt x="12" y="27"/>
                      </a:lnTo>
                      <a:lnTo>
                        <a:pt x="17" y="17"/>
                      </a:lnTo>
                      <a:lnTo>
                        <a:pt x="25" y="11"/>
                      </a:lnTo>
                      <a:lnTo>
                        <a:pt x="26" y="6"/>
                      </a:lnTo>
                      <a:lnTo>
                        <a:pt x="26" y="5"/>
                      </a:lnTo>
                      <a:lnTo>
                        <a:pt x="25" y="2"/>
                      </a:lnTo>
                      <a:lnTo>
                        <a:pt x="23" y="0"/>
                      </a:lnTo>
                      <a:lnTo>
                        <a:pt x="20" y="0"/>
                      </a:lnTo>
                      <a:lnTo>
                        <a:pt x="14" y="3"/>
                      </a:lnTo>
                      <a:lnTo>
                        <a:pt x="9" y="8"/>
                      </a:lnTo>
                      <a:lnTo>
                        <a:pt x="6" y="13"/>
                      </a:lnTo>
                      <a:lnTo>
                        <a:pt x="3" y="17"/>
                      </a:lnTo>
                      <a:lnTo>
                        <a:pt x="1" y="22"/>
                      </a:lnTo>
                      <a:lnTo>
                        <a:pt x="0" y="35"/>
                      </a:lnTo>
                      <a:lnTo>
                        <a:pt x="1" y="38"/>
                      </a:lnTo>
                      <a:lnTo>
                        <a:pt x="3" y="39"/>
                      </a:lnTo>
                      <a:lnTo>
                        <a:pt x="6" y="39"/>
                      </a:lnTo>
                      <a:lnTo>
                        <a:pt x="9"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4" name="Freeform 221"/>
                <p:cNvSpPr>
                  <a:spLocks/>
                </p:cNvSpPr>
                <p:nvPr/>
              </p:nvSpPr>
              <p:spPr bwMode="auto">
                <a:xfrm>
                  <a:off x="578" y="1311"/>
                  <a:ext cx="364" cy="16"/>
                </a:xfrm>
                <a:custGeom>
                  <a:avLst/>
                  <a:gdLst>
                    <a:gd name="T0" fmla="*/ 2 w 364"/>
                    <a:gd name="T1" fmla="*/ 10 h 16"/>
                    <a:gd name="T2" fmla="*/ 2 w 364"/>
                    <a:gd name="T3" fmla="*/ 10 h 16"/>
                    <a:gd name="T4" fmla="*/ 46 w 364"/>
                    <a:gd name="T5" fmla="*/ 11 h 16"/>
                    <a:gd name="T6" fmla="*/ 90 w 364"/>
                    <a:gd name="T7" fmla="*/ 11 h 16"/>
                    <a:gd name="T8" fmla="*/ 176 w 364"/>
                    <a:gd name="T9" fmla="*/ 11 h 16"/>
                    <a:gd name="T10" fmla="*/ 176 w 364"/>
                    <a:gd name="T11" fmla="*/ 11 h 16"/>
                    <a:gd name="T12" fmla="*/ 223 w 364"/>
                    <a:gd name="T13" fmla="*/ 11 h 16"/>
                    <a:gd name="T14" fmla="*/ 268 w 364"/>
                    <a:gd name="T15" fmla="*/ 13 h 16"/>
                    <a:gd name="T16" fmla="*/ 361 w 364"/>
                    <a:gd name="T17" fmla="*/ 16 h 16"/>
                    <a:gd name="T18" fmla="*/ 361 w 364"/>
                    <a:gd name="T19" fmla="*/ 16 h 16"/>
                    <a:gd name="T20" fmla="*/ 363 w 364"/>
                    <a:gd name="T21" fmla="*/ 16 h 16"/>
                    <a:gd name="T22" fmla="*/ 364 w 364"/>
                    <a:gd name="T23" fmla="*/ 13 h 16"/>
                    <a:gd name="T24" fmla="*/ 364 w 364"/>
                    <a:gd name="T25" fmla="*/ 10 h 16"/>
                    <a:gd name="T26" fmla="*/ 361 w 364"/>
                    <a:gd name="T27" fmla="*/ 8 h 16"/>
                    <a:gd name="T28" fmla="*/ 361 w 364"/>
                    <a:gd name="T29" fmla="*/ 8 h 16"/>
                    <a:gd name="T30" fmla="*/ 317 w 364"/>
                    <a:gd name="T31" fmla="*/ 3 h 16"/>
                    <a:gd name="T32" fmla="*/ 275 w 364"/>
                    <a:gd name="T33" fmla="*/ 2 h 16"/>
                    <a:gd name="T34" fmla="*/ 229 w 364"/>
                    <a:gd name="T35" fmla="*/ 0 h 16"/>
                    <a:gd name="T36" fmla="*/ 185 w 364"/>
                    <a:gd name="T37" fmla="*/ 0 h 16"/>
                    <a:gd name="T38" fmla="*/ 185 w 364"/>
                    <a:gd name="T39" fmla="*/ 0 h 16"/>
                    <a:gd name="T40" fmla="*/ 94 w 364"/>
                    <a:gd name="T41" fmla="*/ 2 h 16"/>
                    <a:gd name="T42" fmla="*/ 47 w 364"/>
                    <a:gd name="T43" fmla="*/ 2 h 16"/>
                    <a:gd name="T44" fmla="*/ 2 w 364"/>
                    <a:gd name="T45" fmla="*/ 5 h 16"/>
                    <a:gd name="T46" fmla="*/ 2 w 364"/>
                    <a:gd name="T47" fmla="*/ 5 h 16"/>
                    <a:gd name="T48" fmla="*/ 0 w 364"/>
                    <a:gd name="T49" fmla="*/ 6 h 16"/>
                    <a:gd name="T50" fmla="*/ 0 w 364"/>
                    <a:gd name="T51" fmla="*/ 8 h 16"/>
                    <a:gd name="T52" fmla="*/ 0 w 364"/>
                    <a:gd name="T53" fmla="*/ 8 h 16"/>
                    <a:gd name="T54" fmla="*/ 2 w 364"/>
                    <a:gd name="T55" fmla="*/ 10 h 16"/>
                    <a:gd name="T56" fmla="*/ 2 w 364"/>
                    <a:gd name="T57" fmla="*/ 10 h 1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64"/>
                    <a:gd name="T88" fmla="*/ 0 h 16"/>
                    <a:gd name="T89" fmla="*/ 364 w 364"/>
                    <a:gd name="T90" fmla="*/ 16 h 1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64" h="16">
                      <a:moveTo>
                        <a:pt x="2" y="10"/>
                      </a:moveTo>
                      <a:lnTo>
                        <a:pt x="2" y="10"/>
                      </a:lnTo>
                      <a:lnTo>
                        <a:pt x="46" y="11"/>
                      </a:lnTo>
                      <a:lnTo>
                        <a:pt x="90" y="11"/>
                      </a:lnTo>
                      <a:lnTo>
                        <a:pt x="176" y="11"/>
                      </a:lnTo>
                      <a:lnTo>
                        <a:pt x="223" y="11"/>
                      </a:lnTo>
                      <a:lnTo>
                        <a:pt x="268" y="13"/>
                      </a:lnTo>
                      <a:lnTo>
                        <a:pt x="361" y="16"/>
                      </a:lnTo>
                      <a:lnTo>
                        <a:pt x="363" y="16"/>
                      </a:lnTo>
                      <a:lnTo>
                        <a:pt x="364" y="13"/>
                      </a:lnTo>
                      <a:lnTo>
                        <a:pt x="364" y="10"/>
                      </a:lnTo>
                      <a:lnTo>
                        <a:pt x="361" y="8"/>
                      </a:lnTo>
                      <a:lnTo>
                        <a:pt x="317" y="3"/>
                      </a:lnTo>
                      <a:lnTo>
                        <a:pt x="275" y="2"/>
                      </a:lnTo>
                      <a:lnTo>
                        <a:pt x="229" y="0"/>
                      </a:lnTo>
                      <a:lnTo>
                        <a:pt x="185" y="0"/>
                      </a:lnTo>
                      <a:lnTo>
                        <a:pt x="94" y="2"/>
                      </a:lnTo>
                      <a:lnTo>
                        <a:pt x="47" y="2"/>
                      </a:lnTo>
                      <a:lnTo>
                        <a:pt x="2" y="5"/>
                      </a:lnTo>
                      <a:lnTo>
                        <a:pt x="0" y="6"/>
                      </a:lnTo>
                      <a:lnTo>
                        <a:pt x="0" y="8"/>
                      </a:lnTo>
                      <a:lnTo>
                        <a:pt x="2"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5" name="Freeform 222"/>
                <p:cNvSpPr>
                  <a:spLocks/>
                </p:cNvSpPr>
                <p:nvPr/>
              </p:nvSpPr>
              <p:spPr bwMode="auto">
                <a:xfrm>
                  <a:off x="493" y="1236"/>
                  <a:ext cx="11" cy="86"/>
                </a:xfrm>
                <a:custGeom>
                  <a:avLst/>
                  <a:gdLst>
                    <a:gd name="T0" fmla="*/ 0 w 11"/>
                    <a:gd name="T1" fmla="*/ 0 h 86"/>
                    <a:gd name="T2" fmla="*/ 0 w 11"/>
                    <a:gd name="T3" fmla="*/ 0 h 86"/>
                    <a:gd name="T4" fmla="*/ 0 w 11"/>
                    <a:gd name="T5" fmla="*/ 22 h 86"/>
                    <a:gd name="T6" fmla="*/ 0 w 11"/>
                    <a:gd name="T7" fmla="*/ 44 h 86"/>
                    <a:gd name="T8" fmla="*/ 2 w 11"/>
                    <a:gd name="T9" fmla="*/ 64 h 86"/>
                    <a:gd name="T10" fmla="*/ 7 w 11"/>
                    <a:gd name="T11" fmla="*/ 86 h 86"/>
                    <a:gd name="T12" fmla="*/ 7 w 11"/>
                    <a:gd name="T13" fmla="*/ 86 h 86"/>
                    <a:gd name="T14" fmla="*/ 8 w 11"/>
                    <a:gd name="T15" fmla="*/ 86 h 86"/>
                    <a:gd name="T16" fmla="*/ 10 w 11"/>
                    <a:gd name="T17" fmla="*/ 86 h 86"/>
                    <a:gd name="T18" fmla="*/ 10 w 11"/>
                    <a:gd name="T19" fmla="*/ 86 h 86"/>
                    <a:gd name="T20" fmla="*/ 11 w 11"/>
                    <a:gd name="T21" fmla="*/ 85 h 86"/>
                    <a:gd name="T22" fmla="*/ 11 w 11"/>
                    <a:gd name="T23" fmla="*/ 85 h 86"/>
                    <a:gd name="T24" fmla="*/ 7 w 11"/>
                    <a:gd name="T25" fmla="*/ 64 h 86"/>
                    <a:gd name="T26" fmla="*/ 3 w 11"/>
                    <a:gd name="T27" fmla="*/ 44 h 86"/>
                    <a:gd name="T28" fmla="*/ 2 w 11"/>
                    <a:gd name="T29" fmla="*/ 22 h 86"/>
                    <a:gd name="T30" fmla="*/ 2 w 11"/>
                    <a:gd name="T31" fmla="*/ 1 h 86"/>
                    <a:gd name="T32" fmla="*/ 2 w 11"/>
                    <a:gd name="T33" fmla="*/ 1 h 86"/>
                    <a:gd name="T34" fmla="*/ 0 w 11"/>
                    <a:gd name="T35" fmla="*/ 0 h 86"/>
                    <a:gd name="T36" fmla="*/ 0 w 11"/>
                    <a:gd name="T37" fmla="*/ 0 h 86"/>
                    <a:gd name="T38" fmla="*/ 0 w 11"/>
                    <a:gd name="T39" fmla="*/ 0 h 8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
                    <a:gd name="T61" fmla="*/ 0 h 86"/>
                    <a:gd name="T62" fmla="*/ 11 w 11"/>
                    <a:gd name="T63" fmla="*/ 86 h 8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 h="86">
                      <a:moveTo>
                        <a:pt x="0" y="0"/>
                      </a:moveTo>
                      <a:lnTo>
                        <a:pt x="0" y="0"/>
                      </a:lnTo>
                      <a:lnTo>
                        <a:pt x="0" y="22"/>
                      </a:lnTo>
                      <a:lnTo>
                        <a:pt x="0" y="44"/>
                      </a:lnTo>
                      <a:lnTo>
                        <a:pt x="2" y="64"/>
                      </a:lnTo>
                      <a:lnTo>
                        <a:pt x="7" y="86"/>
                      </a:lnTo>
                      <a:lnTo>
                        <a:pt x="8" y="86"/>
                      </a:lnTo>
                      <a:lnTo>
                        <a:pt x="10" y="86"/>
                      </a:lnTo>
                      <a:lnTo>
                        <a:pt x="11" y="85"/>
                      </a:lnTo>
                      <a:lnTo>
                        <a:pt x="7" y="64"/>
                      </a:lnTo>
                      <a:lnTo>
                        <a:pt x="3" y="44"/>
                      </a:lnTo>
                      <a:lnTo>
                        <a:pt x="2" y="22"/>
                      </a:lnTo>
                      <a:lnTo>
                        <a:pt x="2" y="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6" name="Freeform 223"/>
                <p:cNvSpPr>
                  <a:spLocks/>
                </p:cNvSpPr>
                <p:nvPr/>
              </p:nvSpPr>
              <p:spPr bwMode="auto">
                <a:xfrm>
                  <a:off x="487" y="1225"/>
                  <a:ext cx="286" cy="16"/>
                </a:xfrm>
                <a:custGeom>
                  <a:avLst/>
                  <a:gdLst>
                    <a:gd name="T0" fmla="*/ 2 w 286"/>
                    <a:gd name="T1" fmla="*/ 16 h 16"/>
                    <a:gd name="T2" fmla="*/ 2 w 286"/>
                    <a:gd name="T3" fmla="*/ 16 h 16"/>
                    <a:gd name="T4" fmla="*/ 36 w 286"/>
                    <a:gd name="T5" fmla="*/ 12 h 16"/>
                    <a:gd name="T6" fmla="*/ 71 w 286"/>
                    <a:gd name="T7" fmla="*/ 11 h 16"/>
                    <a:gd name="T8" fmla="*/ 138 w 286"/>
                    <a:gd name="T9" fmla="*/ 9 h 16"/>
                    <a:gd name="T10" fmla="*/ 138 w 286"/>
                    <a:gd name="T11" fmla="*/ 9 h 16"/>
                    <a:gd name="T12" fmla="*/ 210 w 286"/>
                    <a:gd name="T13" fmla="*/ 6 h 16"/>
                    <a:gd name="T14" fmla="*/ 246 w 286"/>
                    <a:gd name="T15" fmla="*/ 5 h 16"/>
                    <a:gd name="T16" fmla="*/ 283 w 286"/>
                    <a:gd name="T17" fmla="*/ 6 h 16"/>
                    <a:gd name="T18" fmla="*/ 283 w 286"/>
                    <a:gd name="T19" fmla="*/ 6 h 16"/>
                    <a:gd name="T20" fmla="*/ 284 w 286"/>
                    <a:gd name="T21" fmla="*/ 5 h 16"/>
                    <a:gd name="T22" fmla="*/ 286 w 286"/>
                    <a:gd name="T23" fmla="*/ 3 h 16"/>
                    <a:gd name="T24" fmla="*/ 284 w 286"/>
                    <a:gd name="T25" fmla="*/ 3 h 16"/>
                    <a:gd name="T26" fmla="*/ 284 w 286"/>
                    <a:gd name="T27" fmla="*/ 1 h 16"/>
                    <a:gd name="T28" fmla="*/ 284 w 286"/>
                    <a:gd name="T29" fmla="*/ 1 h 16"/>
                    <a:gd name="T30" fmla="*/ 248 w 286"/>
                    <a:gd name="T31" fmla="*/ 0 h 16"/>
                    <a:gd name="T32" fmla="*/ 210 w 286"/>
                    <a:gd name="T33" fmla="*/ 0 h 16"/>
                    <a:gd name="T34" fmla="*/ 138 w 286"/>
                    <a:gd name="T35" fmla="*/ 3 h 16"/>
                    <a:gd name="T36" fmla="*/ 138 w 286"/>
                    <a:gd name="T37" fmla="*/ 3 h 16"/>
                    <a:gd name="T38" fmla="*/ 69 w 286"/>
                    <a:gd name="T39" fmla="*/ 5 h 16"/>
                    <a:gd name="T40" fmla="*/ 35 w 286"/>
                    <a:gd name="T41" fmla="*/ 6 h 16"/>
                    <a:gd name="T42" fmla="*/ 17 w 286"/>
                    <a:gd name="T43" fmla="*/ 9 h 16"/>
                    <a:gd name="T44" fmla="*/ 0 w 286"/>
                    <a:gd name="T45" fmla="*/ 12 h 16"/>
                    <a:gd name="T46" fmla="*/ 0 w 286"/>
                    <a:gd name="T47" fmla="*/ 12 h 16"/>
                    <a:gd name="T48" fmla="*/ 0 w 286"/>
                    <a:gd name="T49" fmla="*/ 12 h 16"/>
                    <a:gd name="T50" fmla="*/ 0 w 286"/>
                    <a:gd name="T51" fmla="*/ 14 h 16"/>
                    <a:gd name="T52" fmla="*/ 0 w 286"/>
                    <a:gd name="T53" fmla="*/ 16 h 16"/>
                    <a:gd name="T54" fmla="*/ 2 w 286"/>
                    <a:gd name="T55" fmla="*/ 16 h 16"/>
                    <a:gd name="T56" fmla="*/ 2 w 286"/>
                    <a:gd name="T57" fmla="*/ 16 h 1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86"/>
                    <a:gd name="T88" fmla="*/ 0 h 16"/>
                    <a:gd name="T89" fmla="*/ 286 w 286"/>
                    <a:gd name="T90" fmla="*/ 16 h 1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86" h="16">
                      <a:moveTo>
                        <a:pt x="2" y="16"/>
                      </a:moveTo>
                      <a:lnTo>
                        <a:pt x="2" y="16"/>
                      </a:lnTo>
                      <a:lnTo>
                        <a:pt x="36" y="12"/>
                      </a:lnTo>
                      <a:lnTo>
                        <a:pt x="71" y="11"/>
                      </a:lnTo>
                      <a:lnTo>
                        <a:pt x="138" y="9"/>
                      </a:lnTo>
                      <a:lnTo>
                        <a:pt x="210" y="6"/>
                      </a:lnTo>
                      <a:lnTo>
                        <a:pt x="246" y="5"/>
                      </a:lnTo>
                      <a:lnTo>
                        <a:pt x="283" y="6"/>
                      </a:lnTo>
                      <a:lnTo>
                        <a:pt x="284" y="5"/>
                      </a:lnTo>
                      <a:lnTo>
                        <a:pt x="286" y="3"/>
                      </a:lnTo>
                      <a:lnTo>
                        <a:pt x="284" y="3"/>
                      </a:lnTo>
                      <a:lnTo>
                        <a:pt x="284" y="1"/>
                      </a:lnTo>
                      <a:lnTo>
                        <a:pt x="248" y="0"/>
                      </a:lnTo>
                      <a:lnTo>
                        <a:pt x="210" y="0"/>
                      </a:lnTo>
                      <a:lnTo>
                        <a:pt x="138" y="3"/>
                      </a:lnTo>
                      <a:lnTo>
                        <a:pt x="69" y="5"/>
                      </a:lnTo>
                      <a:lnTo>
                        <a:pt x="35" y="6"/>
                      </a:lnTo>
                      <a:lnTo>
                        <a:pt x="17" y="9"/>
                      </a:lnTo>
                      <a:lnTo>
                        <a:pt x="0" y="12"/>
                      </a:lnTo>
                      <a:lnTo>
                        <a:pt x="0" y="14"/>
                      </a:lnTo>
                      <a:lnTo>
                        <a:pt x="0" y="16"/>
                      </a:lnTo>
                      <a:lnTo>
                        <a:pt x="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7" name="Freeform 224"/>
                <p:cNvSpPr>
                  <a:spLocks/>
                </p:cNvSpPr>
                <p:nvPr/>
              </p:nvSpPr>
              <p:spPr bwMode="auto">
                <a:xfrm>
                  <a:off x="768" y="1228"/>
                  <a:ext cx="3" cy="80"/>
                </a:xfrm>
                <a:custGeom>
                  <a:avLst/>
                  <a:gdLst>
                    <a:gd name="T0" fmla="*/ 0 w 3"/>
                    <a:gd name="T1" fmla="*/ 0 h 80"/>
                    <a:gd name="T2" fmla="*/ 0 w 3"/>
                    <a:gd name="T3" fmla="*/ 0 h 80"/>
                    <a:gd name="T4" fmla="*/ 0 w 3"/>
                    <a:gd name="T5" fmla="*/ 39 h 80"/>
                    <a:gd name="T6" fmla="*/ 2 w 3"/>
                    <a:gd name="T7" fmla="*/ 78 h 80"/>
                    <a:gd name="T8" fmla="*/ 2 w 3"/>
                    <a:gd name="T9" fmla="*/ 78 h 80"/>
                    <a:gd name="T10" fmla="*/ 3 w 3"/>
                    <a:gd name="T11" fmla="*/ 80 h 80"/>
                    <a:gd name="T12" fmla="*/ 3 w 3"/>
                    <a:gd name="T13" fmla="*/ 78 h 80"/>
                    <a:gd name="T14" fmla="*/ 3 w 3"/>
                    <a:gd name="T15" fmla="*/ 78 h 80"/>
                    <a:gd name="T16" fmla="*/ 2 w 3"/>
                    <a:gd name="T17" fmla="*/ 39 h 80"/>
                    <a:gd name="T18" fmla="*/ 2 w 3"/>
                    <a:gd name="T19" fmla="*/ 0 h 80"/>
                    <a:gd name="T20" fmla="*/ 2 w 3"/>
                    <a:gd name="T21" fmla="*/ 0 h 80"/>
                    <a:gd name="T22" fmla="*/ 0 w 3"/>
                    <a:gd name="T23" fmla="*/ 0 h 80"/>
                    <a:gd name="T24" fmla="*/ 0 w 3"/>
                    <a:gd name="T25" fmla="*/ 0 h 80"/>
                    <a:gd name="T26" fmla="*/ 0 w 3"/>
                    <a:gd name="T27" fmla="*/ 0 h 8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
                    <a:gd name="T43" fmla="*/ 0 h 80"/>
                    <a:gd name="T44" fmla="*/ 3 w 3"/>
                    <a:gd name="T45" fmla="*/ 80 h 8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 h="80">
                      <a:moveTo>
                        <a:pt x="0" y="0"/>
                      </a:moveTo>
                      <a:lnTo>
                        <a:pt x="0" y="0"/>
                      </a:lnTo>
                      <a:lnTo>
                        <a:pt x="0" y="39"/>
                      </a:lnTo>
                      <a:lnTo>
                        <a:pt x="2" y="78"/>
                      </a:lnTo>
                      <a:lnTo>
                        <a:pt x="3" y="80"/>
                      </a:lnTo>
                      <a:lnTo>
                        <a:pt x="3" y="78"/>
                      </a:lnTo>
                      <a:lnTo>
                        <a:pt x="2" y="39"/>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8" name="Freeform 225"/>
                <p:cNvSpPr>
                  <a:spLocks/>
                </p:cNvSpPr>
                <p:nvPr/>
              </p:nvSpPr>
              <p:spPr bwMode="auto">
                <a:xfrm>
                  <a:off x="542" y="1319"/>
                  <a:ext cx="100" cy="2"/>
                </a:xfrm>
                <a:custGeom>
                  <a:avLst/>
                  <a:gdLst>
                    <a:gd name="T0" fmla="*/ 0 w 100"/>
                    <a:gd name="T1" fmla="*/ 2 h 2"/>
                    <a:gd name="T2" fmla="*/ 0 w 100"/>
                    <a:gd name="T3" fmla="*/ 2 h 2"/>
                    <a:gd name="T4" fmla="*/ 99 w 100"/>
                    <a:gd name="T5" fmla="*/ 2 h 2"/>
                    <a:gd name="T6" fmla="*/ 99 w 100"/>
                    <a:gd name="T7" fmla="*/ 2 h 2"/>
                    <a:gd name="T8" fmla="*/ 100 w 100"/>
                    <a:gd name="T9" fmla="*/ 2 h 2"/>
                    <a:gd name="T10" fmla="*/ 100 w 100"/>
                    <a:gd name="T11" fmla="*/ 0 h 2"/>
                    <a:gd name="T12" fmla="*/ 100 w 100"/>
                    <a:gd name="T13" fmla="*/ 0 h 2"/>
                    <a:gd name="T14" fmla="*/ 0 w 100"/>
                    <a:gd name="T15" fmla="*/ 0 h 2"/>
                    <a:gd name="T16" fmla="*/ 0 w 100"/>
                    <a:gd name="T17" fmla="*/ 0 h 2"/>
                    <a:gd name="T18" fmla="*/ 0 w 100"/>
                    <a:gd name="T19" fmla="*/ 2 h 2"/>
                    <a:gd name="T20" fmla="*/ 0 w 100"/>
                    <a:gd name="T21" fmla="*/ 2 h 2"/>
                    <a:gd name="T22" fmla="*/ 0 w 100"/>
                    <a:gd name="T23" fmla="*/ 2 h 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0"/>
                    <a:gd name="T37" fmla="*/ 0 h 2"/>
                    <a:gd name="T38" fmla="*/ 100 w 100"/>
                    <a:gd name="T39" fmla="*/ 2 h 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0" h="2">
                      <a:moveTo>
                        <a:pt x="0" y="2"/>
                      </a:moveTo>
                      <a:lnTo>
                        <a:pt x="0" y="2"/>
                      </a:lnTo>
                      <a:lnTo>
                        <a:pt x="99" y="2"/>
                      </a:lnTo>
                      <a:lnTo>
                        <a:pt x="100" y="2"/>
                      </a:lnTo>
                      <a:lnTo>
                        <a:pt x="100" y="0"/>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9" name="Freeform 226"/>
                <p:cNvSpPr>
                  <a:spLocks/>
                </p:cNvSpPr>
                <p:nvPr/>
              </p:nvSpPr>
              <p:spPr bwMode="auto">
                <a:xfrm>
                  <a:off x="476" y="1266"/>
                  <a:ext cx="298" cy="8"/>
                </a:xfrm>
                <a:custGeom>
                  <a:avLst/>
                  <a:gdLst>
                    <a:gd name="T0" fmla="*/ 297 w 298"/>
                    <a:gd name="T1" fmla="*/ 6 h 8"/>
                    <a:gd name="T2" fmla="*/ 297 w 298"/>
                    <a:gd name="T3" fmla="*/ 6 h 8"/>
                    <a:gd name="T4" fmla="*/ 259 w 298"/>
                    <a:gd name="T5" fmla="*/ 3 h 8"/>
                    <a:gd name="T6" fmla="*/ 223 w 298"/>
                    <a:gd name="T7" fmla="*/ 1 h 8"/>
                    <a:gd name="T8" fmla="*/ 148 w 298"/>
                    <a:gd name="T9" fmla="*/ 0 h 8"/>
                    <a:gd name="T10" fmla="*/ 0 w 298"/>
                    <a:gd name="T11" fmla="*/ 3 h 8"/>
                    <a:gd name="T12" fmla="*/ 0 w 298"/>
                    <a:gd name="T13" fmla="*/ 3 h 8"/>
                    <a:gd name="T14" fmla="*/ 0 w 298"/>
                    <a:gd name="T15" fmla="*/ 3 h 8"/>
                    <a:gd name="T16" fmla="*/ 0 w 298"/>
                    <a:gd name="T17" fmla="*/ 3 h 8"/>
                    <a:gd name="T18" fmla="*/ 148 w 298"/>
                    <a:gd name="T19" fmla="*/ 3 h 8"/>
                    <a:gd name="T20" fmla="*/ 223 w 298"/>
                    <a:gd name="T21" fmla="*/ 3 h 8"/>
                    <a:gd name="T22" fmla="*/ 259 w 298"/>
                    <a:gd name="T23" fmla="*/ 4 h 8"/>
                    <a:gd name="T24" fmla="*/ 297 w 298"/>
                    <a:gd name="T25" fmla="*/ 8 h 8"/>
                    <a:gd name="T26" fmla="*/ 297 w 298"/>
                    <a:gd name="T27" fmla="*/ 8 h 8"/>
                    <a:gd name="T28" fmla="*/ 298 w 298"/>
                    <a:gd name="T29" fmla="*/ 8 h 8"/>
                    <a:gd name="T30" fmla="*/ 297 w 298"/>
                    <a:gd name="T31" fmla="*/ 6 h 8"/>
                    <a:gd name="T32" fmla="*/ 297 w 298"/>
                    <a:gd name="T33" fmla="*/ 6 h 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98"/>
                    <a:gd name="T52" fmla="*/ 0 h 8"/>
                    <a:gd name="T53" fmla="*/ 298 w 298"/>
                    <a:gd name="T54" fmla="*/ 8 h 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98" h="8">
                      <a:moveTo>
                        <a:pt x="297" y="6"/>
                      </a:moveTo>
                      <a:lnTo>
                        <a:pt x="297" y="6"/>
                      </a:lnTo>
                      <a:lnTo>
                        <a:pt x="259" y="3"/>
                      </a:lnTo>
                      <a:lnTo>
                        <a:pt x="223" y="1"/>
                      </a:lnTo>
                      <a:lnTo>
                        <a:pt x="148" y="0"/>
                      </a:lnTo>
                      <a:lnTo>
                        <a:pt x="0" y="3"/>
                      </a:lnTo>
                      <a:lnTo>
                        <a:pt x="148" y="3"/>
                      </a:lnTo>
                      <a:lnTo>
                        <a:pt x="223" y="3"/>
                      </a:lnTo>
                      <a:lnTo>
                        <a:pt x="259" y="4"/>
                      </a:lnTo>
                      <a:lnTo>
                        <a:pt x="297" y="8"/>
                      </a:lnTo>
                      <a:lnTo>
                        <a:pt x="298" y="8"/>
                      </a:lnTo>
                      <a:lnTo>
                        <a:pt x="297"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0" name="Freeform 227"/>
                <p:cNvSpPr>
                  <a:spLocks/>
                </p:cNvSpPr>
                <p:nvPr/>
              </p:nvSpPr>
              <p:spPr bwMode="auto">
                <a:xfrm>
                  <a:off x="595" y="1259"/>
                  <a:ext cx="58" cy="24"/>
                </a:xfrm>
                <a:custGeom>
                  <a:avLst/>
                  <a:gdLst>
                    <a:gd name="T0" fmla="*/ 19 w 58"/>
                    <a:gd name="T1" fmla="*/ 0 h 24"/>
                    <a:gd name="T2" fmla="*/ 19 w 58"/>
                    <a:gd name="T3" fmla="*/ 0 h 24"/>
                    <a:gd name="T4" fmla="*/ 13 w 58"/>
                    <a:gd name="T5" fmla="*/ 4 h 24"/>
                    <a:gd name="T6" fmla="*/ 7 w 58"/>
                    <a:gd name="T7" fmla="*/ 7 h 24"/>
                    <a:gd name="T8" fmla="*/ 2 w 58"/>
                    <a:gd name="T9" fmla="*/ 11 h 24"/>
                    <a:gd name="T10" fmla="*/ 0 w 58"/>
                    <a:gd name="T11" fmla="*/ 15 h 24"/>
                    <a:gd name="T12" fmla="*/ 2 w 58"/>
                    <a:gd name="T13" fmla="*/ 18 h 24"/>
                    <a:gd name="T14" fmla="*/ 2 w 58"/>
                    <a:gd name="T15" fmla="*/ 18 h 24"/>
                    <a:gd name="T16" fmla="*/ 7 w 58"/>
                    <a:gd name="T17" fmla="*/ 21 h 24"/>
                    <a:gd name="T18" fmla="*/ 11 w 58"/>
                    <a:gd name="T19" fmla="*/ 22 h 24"/>
                    <a:gd name="T20" fmla="*/ 24 w 58"/>
                    <a:gd name="T21" fmla="*/ 24 h 24"/>
                    <a:gd name="T22" fmla="*/ 24 w 58"/>
                    <a:gd name="T23" fmla="*/ 24 h 24"/>
                    <a:gd name="T24" fmla="*/ 38 w 58"/>
                    <a:gd name="T25" fmla="*/ 24 h 24"/>
                    <a:gd name="T26" fmla="*/ 46 w 58"/>
                    <a:gd name="T27" fmla="*/ 22 h 24"/>
                    <a:gd name="T28" fmla="*/ 52 w 58"/>
                    <a:gd name="T29" fmla="*/ 19 h 24"/>
                    <a:gd name="T30" fmla="*/ 52 w 58"/>
                    <a:gd name="T31" fmla="*/ 19 h 24"/>
                    <a:gd name="T32" fmla="*/ 57 w 58"/>
                    <a:gd name="T33" fmla="*/ 16 h 24"/>
                    <a:gd name="T34" fmla="*/ 58 w 58"/>
                    <a:gd name="T35" fmla="*/ 13 h 24"/>
                    <a:gd name="T36" fmla="*/ 58 w 58"/>
                    <a:gd name="T37" fmla="*/ 10 h 24"/>
                    <a:gd name="T38" fmla="*/ 58 w 58"/>
                    <a:gd name="T39" fmla="*/ 10 h 24"/>
                    <a:gd name="T40" fmla="*/ 58 w 58"/>
                    <a:gd name="T41" fmla="*/ 8 h 24"/>
                    <a:gd name="T42" fmla="*/ 55 w 58"/>
                    <a:gd name="T43" fmla="*/ 5 h 24"/>
                    <a:gd name="T44" fmla="*/ 51 w 58"/>
                    <a:gd name="T45" fmla="*/ 2 h 24"/>
                    <a:gd name="T46" fmla="*/ 51 w 58"/>
                    <a:gd name="T47" fmla="*/ 2 h 24"/>
                    <a:gd name="T48" fmla="*/ 47 w 58"/>
                    <a:gd name="T49" fmla="*/ 2 h 24"/>
                    <a:gd name="T50" fmla="*/ 46 w 58"/>
                    <a:gd name="T51" fmla="*/ 4 h 24"/>
                    <a:gd name="T52" fmla="*/ 46 w 58"/>
                    <a:gd name="T53" fmla="*/ 7 h 24"/>
                    <a:gd name="T54" fmla="*/ 47 w 58"/>
                    <a:gd name="T55" fmla="*/ 8 h 24"/>
                    <a:gd name="T56" fmla="*/ 47 w 58"/>
                    <a:gd name="T57" fmla="*/ 8 h 24"/>
                    <a:gd name="T58" fmla="*/ 51 w 58"/>
                    <a:gd name="T59" fmla="*/ 11 h 24"/>
                    <a:gd name="T60" fmla="*/ 51 w 58"/>
                    <a:gd name="T61" fmla="*/ 11 h 24"/>
                    <a:gd name="T62" fmla="*/ 51 w 58"/>
                    <a:gd name="T63" fmla="*/ 11 h 24"/>
                    <a:gd name="T64" fmla="*/ 51 w 58"/>
                    <a:gd name="T65" fmla="*/ 10 h 24"/>
                    <a:gd name="T66" fmla="*/ 51 w 58"/>
                    <a:gd name="T67" fmla="*/ 10 h 24"/>
                    <a:gd name="T68" fmla="*/ 49 w 58"/>
                    <a:gd name="T69" fmla="*/ 11 h 24"/>
                    <a:gd name="T70" fmla="*/ 49 w 58"/>
                    <a:gd name="T71" fmla="*/ 11 h 24"/>
                    <a:gd name="T72" fmla="*/ 46 w 58"/>
                    <a:gd name="T73" fmla="*/ 13 h 24"/>
                    <a:gd name="T74" fmla="*/ 46 w 58"/>
                    <a:gd name="T75" fmla="*/ 13 h 24"/>
                    <a:gd name="T76" fmla="*/ 35 w 58"/>
                    <a:gd name="T77" fmla="*/ 16 h 24"/>
                    <a:gd name="T78" fmla="*/ 24 w 58"/>
                    <a:gd name="T79" fmla="*/ 18 h 24"/>
                    <a:gd name="T80" fmla="*/ 24 w 58"/>
                    <a:gd name="T81" fmla="*/ 18 h 24"/>
                    <a:gd name="T82" fmla="*/ 14 w 58"/>
                    <a:gd name="T83" fmla="*/ 18 h 24"/>
                    <a:gd name="T84" fmla="*/ 10 w 58"/>
                    <a:gd name="T85" fmla="*/ 18 h 24"/>
                    <a:gd name="T86" fmla="*/ 5 w 58"/>
                    <a:gd name="T87" fmla="*/ 16 h 24"/>
                    <a:gd name="T88" fmla="*/ 5 w 58"/>
                    <a:gd name="T89" fmla="*/ 16 h 24"/>
                    <a:gd name="T90" fmla="*/ 5 w 58"/>
                    <a:gd name="T91" fmla="*/ 15 h 24"/>
                    <a:gd name="T92" fmla="*/ 7 w 58"/>
                    <a:gd name="T93" fmla="*/ 13 h 24"/>
                    <a:gd name="T94" fmla="*/ 11 w 58"/>
                    <a:gd name="T95" fmla="*/ 8 h 24"/>
                    <a:gd name="T96" fmla="*/ 19 w 58"/>
                    <a:gd name="T97" fmla="*/ 4 h 24"/>
                    <a:gd name="T98" fmla="*/ 19 w 58"/>
                    <a:gd name="T99" fmla="*/ 4 h 24"/>
                    <a:gd name="T100" fmla="*/ 21 w 58"/>
                    <a:gd name="T101" fmla="*/ 2 h 24"/>
                    <a:gd name="T102" fmla="*/ 21 w 58"/>
                    <a:gd name="T103" fmla="*/ 0 h 24"/>
                    <a:gd name="T104" fmla="*/ 19 w 58"/>
                    <a:gd name="T105" fmla="*/ 0 h 24"/>
                    <a:gd name="T106" fmla="*/ 19 w 58"/>
                    <a:gd name="T107" fmla="*/ 0 h 24"/>
                    <a:gd name="T108" fmla="*/ 19 w 58"/>
                    <a:gd name="T109" fmla="*/ 0 h 2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8"/>
                    <a:gd name="T166" fmla="*/ 0 h 24"/>
                    <a:gd name="T167" fmla="*/ 58 w 58"/>
                    <a:gd name="T168" fmla="*/ 24 h 2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8" h="24">
                      <a:moveTo>
                        <a:pt x="19" y="0"/>
                      </a:moveTo>
                      <a:lnTo>
                        <a:pt x="19" y="0"/>
                      </a:lnTo>
                      <a:lnTo>
                        <a:pt x="13" y="4"/>
                      </a:lnTo>
                      <a:lnTo>
                        <a:pt x="7" y="7"/>
                      </a:lnTo>
                      <a:lnTo>
                        <a:pt x="2" y="11"/>
                      </a:lnTo>
                      <a:lnTo>
                        <a:pt x="0" y="15"/>
                      </a:lnTo>
                      <a:lnTo>
                        <a:pt x="2" y="18"/>
                      </a:lnTo>
                      <a:lnTo>
                        <a:pt x="7" y="21"/>
                      </a:lnTo>
                      <a:lnTo>
                        <a:pt x="11" y="22"/>
                      </a:lnTo>
                      <a:lnTo>
                        <a:pt x="24" y="24"/>
                      </a:lnTo>
                      <a:lnTo>
                        <a:pt x="38" y="24"/>
                      </a:lnTo>
                      <a:lnTo>
                        <a:pt x="46" y="22"/>
                      </a:lnTo>
                      <a:lnTo>
                        <a:pt x="52" y="19"/>
                      </a:lnTo>
                      <a:lnTo>
                        <a:pt x="57" y="16"/>
                      </a:lnTo>
                      <a:lnTo>
                        <a:pt x="58" y="13"/>
                      </a:lnTo>
                      <a:lnTo>
                        <a:pt x="58" y="10"/>
                      </a:lnTo>
                      <a:lnTo>
                        <a:pt x="58" y="8"/>
                      </a:lnTo>
                      <a:lnTo>
                        <a:pt x="55" y="5"/>
                      </a:lnTo>
                      <a:lnTo>
                        <a:pt x="51" y="2"/>
                      </a:lnTo>
                      <a:lnTo>
                        <a:pt x="47" y="2"/>
                      </a:lnTo>
                      <a:lnTo>
                        <a:pt x="46" y="4"/>
                      </a:lnTo>
                      <a:lnTo>
                        <a:pt x="46" y="7"/>
                      </a:lnTo>
                      <a:lnTo>
                        <a:pt x="47" y="8"/>
                      </a:lnTo>
                      <a:lnTo>
                        <a:pt x="51" y="11"/>
                      </a:lnTo>
                      <a:lnTo>
                        <a:pt x="51" y="10"/>
                      </a:lnTo>
                      <a:lnTo>
                        <a:pt x="49" y="11"/>
                      </a:lnTo>
                      <a:lnTo>
                        <a:pt x="46" y="13"/>
                      </a:lnTo>
                      <a:lnTo>
                        <a:pt x="35" y="16"/>
                      </a:lnTo>
                      <a:lnTo>
                        <a:pt x="24" y="18"/>
                      </a:lnTo>
                      <a:lnTo>
                        <a:pt x="14" y="18"/>
                      </a:lnTo>
                      <a:lnTo>
                        <a:pt x="10" y="18"/>
                      </a:lnTo>
                      <a:lnTo>
                        <a:pt x="5" y="16"/>
                      </a:lnTo>
                      <a:lnTo>
                        <a:pt x="5" y="15"/>
                      </a:lnTo>
                      <a:lnTo>
                        <a:pt x="7" y="13"/>
                      </a:lnTo>
                      <a:lnTo>
                        <a:pt x="11" y="8"/>
                      </a:lnTo>
                      <a:lnTo>
                        <a:pt x="19" y="4"/>
                      </a:lnTo>
                      <a:lnTo>
                        <a:pt x="21" y="2"/>
                      </a:lnTo>
                      <a:lnTo>
                        <a:pt x="21"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1" name="Freeform 228"/>
                <p:cNvSpPr>
                  <a:spLocks/>
                </p:cNvSpPr>
                <p:nvPr/>
              </p:nvSpPr>
              <p:spPr bwMode="auto">
                <a:xfrm>
                  <a:off x="771" y="1214"/>
                  <a:ext cx="17" cy="99"/>
                </a:xfrm>
                <a:custGeom>
                  <a:avLst/>
                  <a:gdLst>
                    <a:gd name="T0" fmla="*/ 17 w 17"/>
                    <a:gd name="T1" fmla="*/ 0 h 99"/>
                    <a:gd name="T2" fmla="*/ 17 w 17"/>
                    <a:gd name="T3" fmla="*/ 0 h 99"/>
                    <a:gd name="T4" fmla="*/ 9 w 17"/>
                    <a:gd name="T5" fmla="*/ 23 h 99"/>
                    <a:gd name="T6" fmla="*/ 3 w 17"/>
                    <a:gd name="T7" fmla="*/ 49 h 99"/>
                    <a:gd name="T8" fmla="*/ 0 w 17"/>
                    <a:gd name="T9" fmla="*/ 72 h 99"/>
                    <a:gd name="T10" fmla="*/ 0 w 17"/>
                    <a:gd name="T11" fmla="*/ 97 h 99"/>
                    <a:gd name="T12" fmla="*/ 0 w 17"/>
                    <a:gd name="T13" fmla="*/ 97 h 99"/>
                    <a:gd name="T14" fmla="*/ 2 w 17"/>
                    <a:gd name="T15" fmla="*/ 99 h 99"/>
                    <a:gd name="T16" fmla="*/ 3 w 17"/>
                    <a:gd name="T17" fmla="*/ 97 h 99"/>
                    <a:gd name="T18" fmla="*/ 3 w 17"/>
                    <a:gd name="T19" fmla="*/ 97 h 99"/>
                    <a:gd name="T20" fmla="*/ 5 w 17"/>
                    <a:gd name="T21" fmla="*/ 72 h 99"/>
                    <a:gd name="T22" fmla="*/ 8 w 17"/>
                    <a:gd name="T23" fmla="*/ 49 h 99"/>
                    <a:gd name="T24" fmla="*/ 11 w 17"/>
                    <a:gd name="T25" fmla="*/ 25 h 99"/>
                    <a:gd name="T26" fmla="*/ 17 w 17"/>
                    <a:gd name="T27" fmla="*/ 2 h 99"/>
                    <a:gd name="T28" fmla="*/ 17 w 17"/>
                    <a:gd name="T29" fmla="*/ 2 h 99"/>
                    <a:gd name="T30" fmla="*/ 17 w 17"/>
                    <a:gd name="T31" fmla="*/ 0 h 99"/>
                    <a:gd name="T32" fmla="*/ 17 w 17"/>
                    <a:gd name="T33" fmla="*/ 0 h 99"/>
                    <a:gd name="T34" fmla="*/ 17 w 17"/>
                    <a:gd name="T35" fmla="*/ 0 h 9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
                    <a:gd name="T55" fmla="*/ 0 h 99"/>
                    <a:gd name="T56" fmla="*/ 17 w 17"/>
                    <a:gd name="T57" fmla="*/ 99 h 9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 h="99">
                      <a:moveTo>
                        <a:pt x="17" y="0"/>
                      </a:moveTo>
                      <a:lnTo>
                        <a:pt x="17" y="0"/>
                      </a:lnTo>
                      <a:lnTo>
                        <a:pt x="9" y="23"/>
                      </a:lnTo>
                      <a:lnTo>
                        <a:pt x="3" y="49"/>
                      </a:lnTo>
                      <a:lnTo>
                        <a:pt x="0" y="72"/>
                      </a:lnTo>
                      <a:lnTo>
                        <a:pt x="0" y="97"/>
                      </a:lnTo>
                      <a:lnTo>
                        <a:pt x="2" y="99"/>
                      </a:lnTo>
                      <a:lnTo>
                        <a:pt x="3" y="97"/>
                      </a:lnTo>
                      <a:lnTo>
                        <a:pt x="5" y="72"/>
                      </a:lnTo>
                      <a:lnTo>
                        <a:pt x="8" y="49"/>
                      </a:lnTo>
                      <a:lnTo>
                        <a:pt x="11" y="25"/>
                      </a:lnTo>
                      <a:lnTo>
                        <a:pt x="17" y="2"/>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2" name="Freeform 229"/>
                <p:cNvSpPr>
                  <a:spLocks/>
                </p:cNvSpPr>
                <p:nvPr/>
              </p:nvSpPr>
              <p:spPr bwMode="auto">
                <a:xfrm>
                  <a:off x="771" y="1211"/>
                  <a:ext cx="234" cy="23"/>
                </a:xfrm>
                <a:custGeom>
                  <a:avLst/>
                  <a:gdLst>
                    <a:gd name="T0" fmla="*/ 2 w 234"/>
                    <a:gd name="T1" fmla="*/ 3 h 23"/>
                    <a:gd name="T2" fmla="*/ 2 w 234"/>
                    <a:gd name="T3" fmla="*/ 3 h 23"/>
                    <a:gd name="T4" fmla="*/ 60 w 234"/>
                    <a:gd name="T5" fmla="*/ 5 h 23"/>
                    <a:gd name="T6" fmla="*/ 116 w 234"/>
                    <a:gd name="T7" fmla="*/ 9 h 23"/>
                    <a:gd name="T8" fmla="*/ 174 w 234"/>
                    <a:gd name="T9" fmla="*/ 15 h 23"/>
                    <a:gd name="T10" fmla="*/ 231 w 234"/>
                    <a:gd name="T11" fmla="*/ 23 h 23"/>
                    <a:gd name="T12" fmla="*/ 231 w 234"/>
                    <a:gd name="T13" fmla="*/ 23 h 23"/>
                    <a:gd name="T14" fmla="*/ 232 w 234"/>
                    <a:gd name="T15" fmla="*/ 23 h 23"/>
                    <a:gd name="T16" fmla="*/ 234 w 234"/>
                    <a:gd name="T17" fmla="*/ 22 h 23"/>
                    <a:gd name="T18" fmla="*/ 234 w 234"/>
                    <a:gd name="T19" fmla="*/ 20 h 23"/>
                    <a:gd name="T20" fmla="*/ 232 w 234"/>
                    <a:gd name="T21" fmla="*/ 20 h 23"/>
                    <a:gd name="T22" fmla="*/ 232 w 234"/>
                    <a:gd name="T23" fmla="*/ 20 h 23"/>
                    <a:gd name="T24" fmla="*/ 204 w 234"/>
                    <a:gd name="T25" fmla="*/ 12 h 23"/>
                    <a:gd name="T26" fmla="*/ 176 w 234"/>
                    <a:gd name="T27" fmla="*/ 8 h 23"/>
                    <a:gd name="T28" fmla="*/ 146 w 234"/>
                    <a:gd name="T29" fmla="*/ 5 h 23"/>
                    <a:gd name="T30" fmla="*/ 118 w 234"/>
                    <a:gd name="T31" fmla="*/ 3 h 23"/>
                    <a:gd name="T32" fmla="*/ 60 w 234"/>
                    <a:gd name="T33" fmla="*/ 0 h 23"/>
                    <a:gd name="T34" fmla="*/ 2 w 234"/>
                    <a:gd name="T35" fmla="*/ 0 h 23"/>
                    <a:gd name="T36" fmla="*/ 2 w 234"/>
                    <a:gd name="T37" fmla="*/ 0 h 23"/>
                    <a:gd name="T38" fmla="*/ 0 w 234"/>
                    <a:gd name="T39" fmla="*/ 1 h 23"/>
                    <a:gd name="T40" fmla="*/ 2 w 234"/>
                    <a:gd name="T41" fmla="*/ 3 h 23"/>
                    <a:gd name="T42" fmla="*/ 2 w 234"/>
                    <a:gd name="T43" fmla="*/ 3 h 2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34"/>
                    <a:gd name="T67" fmla="*/ 0 h 23"/>
                    <a:gd name="T68" fmla="*/ 234 w 234"/>
                    <a:gd name="T69" fmla="*/ 23 h 2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34" h="23">
                      <a:moveTo>
                        <a:pt x="2" y="3"/>
                      </a:moveTo>
                      <a:lnTo>
                        <a:pt x="2" y="3"/>
                      </a:lnTo>
                      <a:lnTo>
                        <a:pt x="60" y="5"/>
                      </a:lnTo>
                      <a:lnTo>
                        <a:pt x="116" y="9"/>
                      </a:lnTo>
                      <a:lnTo>
                        <a:pt x="174" y="15"/>
                      </a:lnTo>
                      <a:lnTo>
                        <a:pt x="231" y="23"/>
                      </a:lnTo>
                      <a:lnTo>
                        <a:pt x="232" y="23"/>
                      </a:lnTo>
                      <a:lnTo>
                        <a:pt x="234" y="22"/>
                      </a:lnTo>
                      <a:lnTo>
                        <a:pt x="234" y="20"/>
                      </a:lnTo>
                      <a:lnTo>
                        <a:pt x="232" y="20"/>
                      </a:lnTo>
                      <a:lnTo>
                        <a:pt x="204" y="12"/>
                      </a:lnTo>
                      <a:lnTo>
                        <a:pt x="176" y="8"/>
                      </a:lnTo>
                      <a:lnTo>
                        <a:pt x="146" y="5"/>
                      </a:lnTo>
                      <a:lnTo>
                        <a:pt x="118" y="3"/>
                      </a:lnTo>
                      <a:lnTo>
                        <a:pt x="60" y="0"/>
                      </a:lnTo>
                      <a:lnTo>
                        <a:pt x="2" y="0"/>
                      </a:lnTo>
                      <a:lnTo>
                        <a:pt x="0" y="1"/>
                      </a:lnTo>
                      <a:lnTo>
                        <a:pt x="2"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3" name="Freeform 230"/>
                <p:cNvSpPr>
                  <a:spLocks/>
                </p:cNvSpPr>
                <p:nvPr/>
              </p:nvSpPr>
              <p:spPr bwMode="auto">
                <a:xfrm>
                  <a:off x="972" y="1226"/>
                  <a:ext cx="27" cy="109"/>
                </a:xfrm>
                <a:custGeom>
                  <a:avLst/>
                  <a:gdLst>
                    <a:gd name="T0" fmla="*/ 23 w 27"/>
                    <a:gd name="T1" fmla="*/ 2 h 109"/>
                    <a:gd name="T2" fmla="*/ 23 w 27"/>
                    <a:gd name="T3" fmla="*/ 2 h 109"/>
                    <a:gd name="T4" fmla="*/ 20 w 27"/>
                    <a:gd name="T5" fmla="*/ 29 h 109"/>
                    <a:gd name="T6" fmla="*/ 16 w 27"/>
                    <a:gd name="T7" fmla="*/ 55 h 109"/>
                    <a:gd name="T8" fmla="*/ 8 w 27"/>
                    <a:gd name="T9" fmla="*/ 80 h 109"/>
                    <a:gd name="T10" fmla="*/ 0 w 27"/>
                    <a:gd name="T11" fmla="*/ 106 h 109"/>
                    <a:gd name="T12" fmla="*/ 0 w 27"/>
                    <a:gd name="T13" fmla="*/ 106 h 109"/>
                    <a:gd name="T14" fmla="*/ 0 w 27"/>
                    <a:gd name="T15" fmla="*/ 107 h 109"/>
                    <a:gd name="T16" fmla="*/ 1 w 27"/>
                    <a:gd name="T17" fmla="*/ 109 h 109"/>
                    <a:gd name="T18" fmla="*/ 3 w 27"/>
                    <a:gd name="T19" fmla="*/ 109 h 109"/>
                    <a:gd name="T20" fmla="*/ 5 w 27"/>
                    <a:gd name="T21" fmla="*/ 107 h 109"/>
                    <a:gd name="T22" fmla="*/ 5 w 27"/>
                    <a:gd name="T23" fmla="*/ 107 h 109"/>
                    <a:gd name="T24" fmla="*/ 9 w 27"/>
                    <a:gd name="T25" fmla="*/ 96 h 109"/>
                    <a:gd name="T26" fmla="*/ 16 w 27"/>
                    <a:gd name="T27" fmla="*/ 84 h 109"/>
                    <a:gd name="T28" fmla="*/ 19 w 27"/>
                    <a:gd name="T29" fmla="*/ 70 h 109"/>
                    <a:gd name="T30" fmla="*/ 22 w 27"/>
                    <a:gd name="T31" fmla="*/ 57 h 109"/>
                    <a:gd name="T32" fmla="*/ 25 w 27"/>
                    <a:gd name="T33" fmla="*/ 29 h 109"/>
                    <a:gd name="T34" fmla="*/ 27 w 27"/>
                    <a:gd name="T35" fmla="*/ 2 h 109"/>
                    <a:gd name="T36" fmla="*/ 27 w 27"/>
                    <a:gd name="T37" fmla="*/ 2 h 109"/>
                    <a:gd name="T38" fmla="*/ 25 w 27"/>
                    <a:gd name="T39" fmla="*/ 2 h 109"/>
                    <a:gd name="T40" fmla="*/ 25 w 27"/>
                    <a:gd name="T41" fmla="*/ 0 h 109"/>
                    <a:gd name="T42" fmla="*/ 23 w 27"/>
                    <a:gd name="T43" fmla="*/ 2 h 109"/>
                    <a:gd name="T44" fmla="*/ 23 w 27"/>
                    <a:gd name="T45" fmla="*/ 2 h 109"/>
                    <a:gd name="T46" fmla="*/ 23 w 27"/>
                    <a:gd name="T47" fmla="*/ 2 h 10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7"/>
                    <a:gd name="T73" fmla="*/ 0 h 109"/>
                    <a:gd name="T74" fmla="*/ 27 w 27"/>
                    <a:gd name="T75" fmla="*/ 109 h 10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7" h="109">
                      <a:moveTo>
                        <a:pt x="23" y="2"/>
                      </a:moveTo>
                      <a:lnTo>
                        <a:pt x="23" y="2"/>
                      </a:lnTo>
                      <a:lnTo>
                        <a:pt x="20" y="29"/>
                      </a:lnTo>
                      <a:lnTo>
                        <a:pt x="16" y="55"/>
                      </a:lnTo>
                      <a:lnTo>
                        <a:pt x="8" y="80"/>
                      </a:lnTo>
                      <a:lnTo>
                        <a:pt x="0" y="106"/>
                      </a:lnTo>
                      <a:lnTo>
                        <a:pt x="0" y="107"/>
                      </a:lnTo>
                      <a:lnTo>
                        <a:pt x="1" y="109"/>
                      </a:lnTo>
                      <a:lnTo>
                        <a:pt x="3" y="109"/>
                      </a:lnTo>
                      <a:lnTo>
                        <a:pt x="5" y="107"/>
                      </a:lnTo>
                      <a:lnTo>
                        <a:pt x="9" y="96"/>
                      </a:lnTo>
                      <a:lnTo>
                        <a:pt x="16" y="84"/>
                      </a:lnTo>
                      <a:lnTo>
                        <a:pt x="19" y="70"/>
                      </a:lnTo>
                      <a:lnTo>
                        <a:pt x="22" y="57"/>
                      </a:lnTo>
                      <a:lnTo>
                        <a:pt x="25" y="29"/>
                      </a:lnTo>
                      <a:lnTo>
                        <a:pt x="27" y="2"/>
                      </a:lnTo>
                      <a:lnTo>
                        <a:pt x="25" y="2"/>
                      </a:lnTo>
                      <a:lnTo>
                        <a:pt x="25" y="0"/>
                      </a:lnTo>
                      <a:lnTo>
                        <a:pt x="23"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4" name="Freeform 231"/>
                <p:cNvSpPr>
                  <a:spLocks/>
                </p:cNvSpPr>
                <p:nvPr/>
              </p:nvSpPr>
              <p:spPr bwMode="auto">
                <a:xfrm>
                  <a:off x="988" y="1267"/>
                  <a:ext cx="47" cy="30"/>
                </a:xfrm>
                <a:custGeom>
                  <a:avLst/>
                  <a:gdLst>
                    <a:gd name="T0" fmla="*/ 1 w 47"/>
                    <a:gd name="T1" fmla="*/ 3 h 30"/>
                    <a:gd name="T2" fmla="*/ 1 w 47"/>
                    <a:gd name="T3" fmla="*/ 3 h 30"/>
                    <a:gd name="T4" fmla="*/ 23 w 47"/>
                    <a:gd name="T5" fmla="*/ 19 h 30"/>
                    <a:gd name="T6" fmla="*/ 23 w 47"/>
                    <a:gd name="T7" fmla="*/ 19 h 30"/>
                    <a:gd name="T8" fmla="*/ 34 w 47"/>
                    <a:gd name="T9" fmla="*/ 25 h 30"/>
                    <a:gd name="T10" fmla="*/ 39 w 47"/>
                    <a:gd name="T11" fmla="*/ 29 h 30"/>
                    <a:gd name="T12" fmla="*/ 44 w 47"/>
                    <a:gd name="T13" fmla="*/ 30 h 30"/>
                    <a:gd name="T14" fmla="*/ 44 w 47"/>
                    <a:gd name="T15" fmla="*/ 30 h 30"/>
                    <a:gd name="T16" fmla="*/ 45 w 47"/>
                    <a:gd name="T17" fmla="*/ 30 h 30"/>
                    <a:gd name="T18" fmla="*/ 47 w 47"/>
                    <a:gd name="T19" fmla="*/ 30 h 30"/>
                    <a:gd name="T20" fmla="*/ 47 w 47"/>
                    <a:gd name="T21" fmla="*/ 29 h 30"/>
                    <a:gd name="T22" fmla="*/ 47 w 47"/>
                    <a:gd name="T23" fmla="*/ 27 h 30"/>
                    <a:gd name="T24" fmla="*/ 47 w 47"/>
                    <a:gd name="T25" fmla="*/ 27 h 30"/>
                    <a:gd name="T26" fmla="*/ 44 w 47"/>
                    <a:gd name="T27" fmla="*/ 22 h 30"/>
                    <a:gd name="T28" fmla="*/ 39 w 47"/>
                    <a:gd name="T29" fmla="*/ 18 h 30"/>
                    <a:gd name="T30" fmla="*/ 28 w 47"/>
                    <a:gd name="T31" fmla="*/ 13 h 30"/>
                    <a:gd name="T32" fmla="*/ 28 w 47"/>
                    <a:gd name="T33" fmla="*/ 13 h 30"/>
                    <a:gd name="T34" fmla="*/ 4 w 47"/>
                    <a:gd name="T35" fmla="*/ 0 h 30"/>
                    <a:gd name="T36" fmla="*/ 4 w 47"/>
                    <a:gd name="T37" fmla="*/ 0 h 30"/>
                    <a:gd name="T38" fmla="*/ 1 w 47"/>
                    <a:gd name="T39" fmla="*/ 0 h 30"/>
                    <a:gd name="T40" fmla="*/ 1 w 47"/>
                    <a:gd name="T41" fmla="*/ 0 h 30"/>
                    <a:gd name="T42" fmla="*/ 0 w 47"/>
                    <a:gd name="T43" fmla="*/ 2 h 30"/>
                    <a:gd name="T44" fmla="*/ 1 w 47"/>
                    <a:gd name="T45" fmla="*/ 3 h 30"/>
                    <a:gd name="T46" fmla="*/ 1 w 47"/>
                    <a:gd name="T47" fmla="*/ 3 h 3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7"/>
                    <a:gd name="T73" fmla="*/ 0 h 30"/>
                    <a:gd name="T74" fmla="*/ 47 w 47"/>
                    <a:gd name="T75" fmla="*/ 30 h 3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7" h="30">
                      <a:moveTo>
                        <a:pt x="1" y="3"/>
                      </a:moveTo>
                      <a:lnTo>
                        <a:pt x="1" y="3"/>
                      </a:lnTo>
                      <a:lnTo>
                        <a:pt x="23" y="19"/>
                      </a:lnTo>
                      <a:lnTo>
                        <a:pt x="34" y="25"/>
                      </a:lnTo>
                      <a:lnTo>
                        <a:pt x="39" y="29"/>
                      </a:lnTo>
                      <a:lnTo>
                        <a:pt x="44" y="30"/>
                      </a:lnTo>
                      <a:lnTo>
                        <a:pt x="45" y="30"/>
                      </a:lnTo>
                      <a:lnTo>
                        <a:pt x="47" y="30"/>
                      </a:lnTo>
                      <a:lnTo>
                        <a:pt x="47" y="29"/>
                      </a:lnTo>
                      <a:lnTo>
                        <a:pt x="47" y="27"/>
                      </a:lnTo>
                      <a:lnTo>
                        <a:pt x="44" y="22"/>
                      </a:lnTo>
                      <a:lnTo>
                        <a:pt x="39" y="18"/>
                      </a:lnTo>
                      <a:lnTo>
                        <a:pt x="28" y="13"/>
                      </a:lnTo>
                      <a:lnTo>
                        <a:pt x="4" y="0"/>
                      </a:lnTo>
                      <a:lnTo>
                        <a:pt x="1" y="0"/>
                      </a:lnTo>
                      <a:lnTo>
                        <a:pt x="0"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5" name="Freeform 232"/>
                <p:cNvSpPr>
                  <a:spLocks/>
                </p:cNvSpPr>
                <p:nvPr/>
              </p:nvSpPr>
              <p:spPr bwMode="auto">
                <a:xfrm>
                  <a:off x="770" y="1237"/>
                  <a:ext cx="232" cy="43"/>
                </a:xfrm>
                <a:custGeom>
                  <a:avLst/>
                  <a:gdLst>
                    <a:gd name="T0" fmla="*/ 230 w 232"/>
                    <a:gd name="T1" fmla="*/ 40 h 43"/>
                    <a:gd name="T2" fmla="*/ 230 w 232"/>
                    <a:gd name="T3" fmla="*/ 40 h 43"/>
                    <a:gd name="T4" fmla="*/ 116 w 232"/>
                    <a:gd name="T5" fmla="*/ 18 h 43"/>
                    <a:gd name="T6" fmla="*/ 58 w 232"/>
                    <a:gd name="T7" fmla="*/ 8 h 43"/>
                    <a:gd name="T8" fmla="*/ 1 w 232"/>
                    <a:gd name="T9" fmla="*/ 0 h 43"/>
                    <a:gd name="T10" fmla="*/ 1 w 232"/>
                    <a:gd name="T11" fmla="*/ 0 h 43"/>
                    <a:gd name="T12" fmla="*/ 0 w 232"/>
                    <a:gd name="T13" fmla="*/ 2 h 43"/>
                    <a:gd name="T14" fmla="*/ 0 w 232"/>
                    <a:gd name="T15" fmla="*/ 2 h 43"/>
                    <a:gd name="T16" fmla="*/ 0 w 232"/>
                    <a:gd name="T17" fmla="*/ 2 h 43"/>
                    <a:gd name="T18" fmla="*/ 58 w 232"/>
                    <a:gd name="T19" fmla="*/ 11 h 43"/>
                    <a:gd name="T20" fmla="*/ 116 w 232"/>
                    <a:gd name="T21" fmla="*/ 22 h 43"/>
                    <a:gd name="T22" fmla="*/ 172 w 232"/>
                    <a:gd name="T23" fmla="*/ 33 h 43"/>
                    <a:gd name="T24" fmla="*/ 230 w 232"/>
                    <a:gd name="T25" fmla="*/ 43 h 43"/>
                    <a:gd name="T26" fmla="*/ 230 w 232"/>
                    <a:gd name="T27" fmla="*/ 43 h 43"/>
                    <a:gd name="T28" fmla="*/ 232 w 232"/>
                    <a:gd name="T29" fmla="*/ 41 h 43"/>
                    <a:gd name="T30" fmla="*/ 232 w 232"/>
                    <a:gd name="T31" fmla="*/ 41 h 43"/>
                    <a:gd name="T32" fmla="*/ 230 w 232"/>
                    <a:gd name="T33" fmla="*/ 40 h 43"/>
                    <a:gd name="T34" fmla="*/ 230 w 232"/>
                    <a:gd name="T35" fmla="*/ 40 h 4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32"/>
                    <a:gd name="T55" fmla="*/ 0 h 43"/>
                    <a:gd name="T56" fmla="*/ 232 w 232"/>
                    <a:gd name="T57" fmla="*/ 43 h 4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32" h="43">
                      <a:moveTo>
                        <a:pt x="230" y="40"/>
                      </a:moveTo>
                      <a:lnTo>
                        <a:pt x="230" y="40"/>
                      </a:lnTo>
                      <a:lnTo>
                        <a:pt x="116" y="18"/>
                      </a:lnTo>
                      <a:lnTo>
                        <a:pt x="58" y="8"/>
                      </a:lnTo>
                      <a:lnTo>
                        <a:pt x="1" y="0"/>
                      </a:lnTo>
                      <a:lnTo>
                        <a:pt x="0" y="2"/>
                      </a:lnTo>
                      <a:lnTo>
                        <a:pt x="58" y="11"/>
                      </a:lnTo>
                      <a:lnTo>
                        <a:pt x="116" y="22"/>
                      </a:lnTo>
                      <a:lnTo>
                        <a:pt x="172" y="33"/>
                      </a:lnTo>
                      <a:lnTo>
                        <a:pt x="230" y="43"/>
                      </a:lnTo>
                      <a:lnTo>
                        <a:pt x="232" y="41"/>
                      </a:lnTo>
                      <a:lnTo>
                        <a:pt x="23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6" name="Freeform 233"/>
                <p:cNvSpPr>
                  <a:spLocks/>
                </p:cNvSpPr>
                <p:nvPr/>
              </p:nvSpPr>
              <p:spPr bwMode="auto">
                <a:xfrm>
                  <a:off x="583" y="1183"/>
                  <a:ext cx="348" cy="42"/>
                </a:xfrm>
                <a:custGeom>
                  <a:avLst/>
                  <a:gdLst>
                    <a:gd name="T0" fmla="*/ 347 w 348"/>
                    <a:gd name="T1" fmla="*/ 0 h 42"/>
                    <a:gd name="T2" fmla="*/ 347 w 348"/>
                    <a:gd name="T3" fmla="*/ 0 h 42"/>
                    <a:gd name="T4" fmla="*/ 303 w 348"/>
                    <a:gd name="T5" fmla="*/ 11 h 42"/>
                    <a:gd name="T6" fmla="*/ 257 w 348"/>
                    <a:gd name="T7" fmla="*/ 17 h 42"/>
                    <a:gd name="T8" fmla="*/ 210 w 348"/>
                    <a:gd name="T9" fmla="*/ 23 h 42"/>
                    <a:gd name="T10" fmla="*/ 165 w 348"/>
                    <a:gd name="T11" fmla="*/ 28 h 42"/>
                    <a:gd name="T12" fmla="*/ 165 w 348"/>
                    <a:gd name="T13" fmla="*/ 28 h 42"/>
                    <a:gd name="T14" fmla="*/ 124 w 348"/>
                    <a:gd name="T15" fmla="*/ 33 h 42"/>
                    <a:gd name="T16" fmla="*/ 83 w 348"/>
                    <a:gd name="T17" fmla="*/ 36 h 42"/>
                    <a:gd name="T18" fmla="*/ 42 w 348"/>
                    <a:gd name="T19" fmla="*/ 37 h 42"/>
                    <a:gd name="T20" fmla="*/ 22 w 348"/>
                    <a:gd name="T21" fmla="*/ 36 h 42"/>
                    <a:gd name="T22" fmla="*/ 1 w 348"/>
                    <a:gd name="T23" fmla="*/ 34 h 42"/>
                    <a:gd name="T24" fmla="*/ 1 w 348"/>
                    <a:gd name="T25" fmla="*/ 34 h 42"/>
                    <a:gd name="T26" fmla="*/ 0 w 348"/>
                    <a:gd name="T27" fmla="*/ 34 h 42"/>
                    <a:gd name="T28" fmla="*/ 0 w 348"/>
                    <a:gd name="T29" fmla="*/ 36 h 42"/>
                    <a:gd name="T30" fmla="*/ 0 w 348"/>
                    <a:gd name="T31" fmla="*/ 37 h 42"/>
                    <a:gd name="T32" fmla="*/ 0 w 348"/>
                    <a:gd name="T33" fmla="*/ 37 h 42"/>
                    <a:gd name="T34" fmla="*/ 0 w 348"/>
                    <a:gd name="T35" fmla="*/ 37 h 42"/>
                    <a:gd name="T36" fmla="*/ 20 w 348"/>
                    <a:gd name="T37" fmla="*/ 40 h 42"/>
                    <a:gd name="T38" fmla="*/ 42 w 348"/>
                    <a:gd name="T39" fmla="*/ 42 h 42"/>
                    <a:gd name="T40" fmla="*/ 63 w 348"/>
                    <a:gd name="T41" fmla="*/ 42 h 42"/>
                    <a:gd name="T42" fmla="*/ 83 w 348"/>
                    <a:gd name="T43" fmla="*/ 42 h 42"/>
                    <a:gd name="T44" fmla="*/ 124 w 348"/>
                    <a:gd name="T45" fmla="*/ 37 h 42"/>
                    <a:gd name="T46" fmla="*/ 165 w 348"/>
                    <a:gd name="T47" fmla="*/ 33 h 42"/>
                    <a:gd name="T48" fmla="*/ 165 w 348"/>
                    <a:gd name="T49" fmla="*/ 33 h 42"/>
                    <a:gd name="T50" fmla="*/ 212 w 348"/>
                    <a:gd name="T51" fmla="*/ 28 h 42"/>
                    <a:gd name="T52" fmla="*/ 257 w 348"/>
                    <a:gd name="T53" fmla="*/ 22 h 42"/>
                    <a:gd name="T54" fmla="*/ 303 w 348"/>
                    <a:gd name="T55" fmla="*/ 14 h 42"/>
                    <a:gd name="T56" fmla="*/ 348 w 348"/>
                    <a:gd name="T57" fmla="*/ 3 h 42"/>
                    <a:gd name="T58" fmla="*/ 348 w 348"/>
                    <a:gd name="T59" fmla="*/ 3 h 42"/>
                    <a:gd name="T60" fmla="*/ 348 w 348"/>
                    <a:gd name="T61" fmla="*/ 1 h 42"/>
                    <a:gd name="T62" fmla="*/ 347 w 348"/>
                    <a:gd name="T63" fmla="*/ 0 h 42"/>
                    <a:gd name="T64" fmla="*/ 347 w 348"/>
                    <a:gd name="T65" fmla="*/ 0 h 4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48"/>
                    <a:gd name="T100" fmla="*/ 0 h 42"/>
                    <a:gd name="T101" fmla="*/ 348 w 348"/>
                    <a:gd name="T102" fmla="*/ 42 h 4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48" h="42">
                      <a:moveTo>
                        <a:pt x="347" y="0"/>
                      </a:moveTo>
                      <a:lnTo>
                        <a:pt x="347" y="0"/>
                      </a:lnTo>
                      <a:lnTo>
                        <a:pt x="303" y="11"/>
                      </a:lnTo>
                      <a:lnTo>
                        <a:pt x="257" y="17"/>
                      </a:lnTo>
                      <a:lnTo>
                        <a:pt x="210" y="23"/>
                      </a:lnTo>
                      <a:lnTo>
                        <a:pt x="165" y="28"/>
                      </a:lnTo>
                      <a:lnTo>
                        <a:pt x="124" y="33"/>
                      </a:lnTo>
                      <a:lnTo>
                        <a:pt x="83" y="36"/>
                      </a:lnTo>
                      <a:lnTo>
                        <a:pt x="42" y="37"/>
                      </a:lnTo>
                      <a:lnTo>
                        <a:pt x="22" y="36"/>
                      </a:lnTo>
                      <a:lnTo>
                        <a:pt x="1" y="34"/>
                      </a:lnTo>
                      <a:lnTo>
                        <a:pt x="0" y="34"/>
                      </a:lnTo>
                      <a:lnTo>
                        <a:pt x="0" y="36"/>
                      </a:lnTo>
                      <a:lnTo>
                        <a:pt x="0" y="37"/>
                      </a:lnTo>
                      <a:lnTo>
                        <a:pt x="20" y="40"/>
                      </a:lnTo>
                      <a:lnTo>
                        <a:pt x="42" y="42"/>
                      </a:lnTo>
                      <a:lnTo>
                        <a:pt x="63" y="42"/>
                      </a:lnTo>
                      <a:lnTo>
                        <a:pt x="83" y="42"/>
                      </a:lnTo>
                      <a:lnTo>
                        <a:pt x="124" y="37"/>
                      </a:lnTo>
                      <a:lnTo>
                        <a:pt x="165" y="33"/>
                      </a:lnTo>
                      <a:lnTo>
                        <a:pt x="212" y="28"/>
                      </a:lnTo>
                      <a:lnTo>
                        <a:pt x="257" y="22"/>
                      </a:lnTo>
                      <a:lnTo>
                        <a:pt x="303" y="14"/>
                      </a:lnTo>
                      <a:lnTo>
                        <a:pt x="348" y="3"/>
                      </a:lnTo>
                      <a:lnTo>
                        <a:pt x="348" y="1"/>
                      </a:lnTo>
                      <a:lnTo>
                        <a:pt x="34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7" name="Freeform 234"/>
                <p:cNvSpPr>
                  <a:spLocks/>
                </p:cNvSpPr>
                <p:nvPr/>
              </p:nvSpPr>
              <p:spPr bwMode="auto">
                <a:xfrm>
                  <a:off x="570" y="1129"/>
                  <a:ext cx="19" cy="88"/>
                </a:xfrm>
                <a:custGeom>
                  <a:avLst/>
                  <a:gdLst>
                    <a:gd name="T0" fmla="*/ 17 w 19"/>
                    <a:gd name="T1" fmla="*/ 0 h 88"/>
                    <a:gd name="T2" fmla="*/ 17 w 19"/>
                    <a:gd name="T3" fmla="*/ 0 h 88"/>
                    <a:gd name="T4" fmla="*/ 10 w 19"/>
                    <a:gd name="T5" fmla="*/ 11 h 88"/>
                    <a:gd name="T6" fmla="*/ 5 w 19"/>
                    <a:gd name="T7" fmla="*/ 21 h 88"/>
                    <a:gd name="T8" fmla="*/ 2 w 19"/>
                    <a:gd name="T9" fmla="*/ 32 h 88"/>
                    <a:gd name="T10" fmla="*/ 0 w 19"/>
                    <a:gd name="T11" fmla="*/ 43 h 88"/>
                    <a:gd name="T12" fmla="*/ 0 w 19"/>
                    <a:gd name="T13" fmla="*/ 54 h 88"/>
                    <a:gd name="T14" fmla="*/ 2 w 19"/>
                    <a:gd name="T15" fmla="*/ 65 h 88"/>
                    <a:gd name="T16" fmla="*/ 7 w 19"/>
                    <a:gd name="T17" fmla="*/ 76 h 88"/>
                    <a:gd name="T18" fmla="*/ 13 w 19"/>
                    <a:gd name="T19" fmla="*/ 87 h 88"/>
                    <a:gd name="T20" fmla="*/ 13 w 19"/>
                    <a:gd name="T21" fmla="*/ 87 h 88"/>
                    <a:gd name="T22" fmla="*/ 14 w 19"/>
                    <a:gd name="T23" fmla="*/ 88 h 88"/>
                    <a:gd name="T24" fmla="*/ 14 w 19"/>
                    <a:gd name="T25" fmla="*/ 87 h 88"/>
                    <a:gd name="T26" fmla="*/ 16 w 19"/>
                    <a:gd name="T27" fmla="*/ 87 h 88"/>
                    <a:gd name="T28" fmla="*/ 16 w 19"/>
                    <a:gd name="T29" fmla="*/ 85 h 88"/>
                    <a:gd name="T30" fmla="*/ 16 w 19"/>
                    <a:gd name="T31" fmla="*/ 85 h 88"/>
                    <a:gd name="T32" fmla="*/ 10 w 19"/>
                    <a:gd name="T33" fmla="*/ 74 h 88"/>
                    <a:gd name="T34" fmla="*/ 7 w 19"/>
                    <a:gd name="T35" fmla="*/ 65 h 88"/>
                    <a:gd name="T36" fmla="*/ 5 w 19"/>
                    <a:gd name="T37" fmla="*/ 54 h 88"/>
                    <a:gd name="T38" fmla="*/ 5 w 19"/>
                    <a:gd name="T39" fmla="*/ 43 h 88"/>
                    <a:gd name="T40" fmla="*/ 5 w 19"/>
                    <a:gd name="T41" fmla="*/ 33 h 88"/>
                    <a:gd name="T42" fmla="*/ 8 w 19"/>
                    <a:gd name="T43" fmla="*/ 22 h 88"/>
                    <a:gd name="T44" fmla="*/ 13 w 19"/>
                    <a:gd name="T45" fmla="*/ 11 h 88"/>
                    <a:gd name="T46" fmla="*/ 19 w 19"/>
                    <a:gd name="T47" fmla="*/ 2 h 88"/>
                    <a:gd name="T48" fmla="*/ 19 w 19"/>
                    <a:gd name="T49" fmla="*/ 2 h 88"/>
                    <a:gd name="T50" fmla="*/ 19 w 19"/>
                    <a:gd name="T51" fmla="*/ 2 h 88"/>
                    <a:gd name="T52" fmla="*/ 19 w 19"/>
                    <a:gd name="T53" fmla="*/ 0 h 88"/>
                    <a:gd name="T54" fmla="*/ 17 w 19"/>
                    <a:gd name="T55" fmla="*/ 0 h 88"/>
                    <a:gd name="T56" fmla="*/ 17 w 19"/>
                    <a:gd name="T57" fmla="*/ 0 h 8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
                    <a:gd name="T88" fmla="*/ 0 h 88"/>
                    <a:gd name="T89" fmla="*/ 19 w 19"/>
                    <a:gd name="T90" fmla="*/ 88 h 8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 h="88">
                      <a:moveTo>
                        <a:pt x="17" y="0"/>
                      </a:moveTo>
                      <a:lnTo>
                        <a:pt x="17" y="0"/>
                      </a:lnTo>
                      <a:lnTo>
                        <a:pt x="10" y="11"/>
                      </a:lnTo>
                      <a:lnTo>
                        <a:pt x="5" y="21"/>
                      </a:lnTo>
                      <a:lnTo>
                        <a:pt x="2" y="32"/>
                      </a:lnTo>
                      <a:lnTo>
                        <a:pt x="0" y="43"/>
                      </a:lnTo>
                      <a:lnTo>
                        <a:pt x="0" y="54"/>
                      </a:lnTo>
                      <a:lnTo>
                        <a:pt x="2" y="65"/>
                      </a:lnTo>
                      <a:lnTo>
                        <a:pt x="7" y="76"/>
                      </a:lnTo>
                      <a:lnTo>
                        <a:pt x="13" y="87"/>
                      </a:lnTo>
                      <a:lnTo>
                        <a:pt x="14" y="88"/>
                      </a:lnTo>
                      <a:lnTo>
                        <a:pt x="14" y="87"/>
                      </a:lnTo>
                      <a:lnTo>
                        <a:pt x="16" y="87"/>
                      </a:lnTo>
                      <a:lnTo>
                        <a:pt x="16" y="85"/>
                      </a:lnTo>
                      <a:lnTo>
                        <a:pt x="10" y="74"/>
                      </a:lnTo>
                      <a:lnTo>
                        <a:pt x="7" y="65"/>
                      </a:lnTo>
                      <a:lnTo>
                        <a:pt x="5" y="54"/>
                      </a:lnTo>
                      <a:lnTo>
                        <a:pt x="5" y="43"/>
                      </a:lnTo>
                      <a:lnTo>
                        <a:pt x="5" y="33"/>
                      </a:lnTo>
                      <a:lnTo>
                        <a:pt x="8" y="22"/>
                      </a:lnTo>
                      <a:lnTo>
                        <a:pt x="13" y="11"/>
                      </a:lnTo>
                      <a:lnTo>
                        <a:pt x="19" y="2"/>
                      </a:lnTo>
                      <a:lnTo>
                        <a:pt x="19" y="0"/>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8" name="Freeform 235"/>
                <p:cNvSpPr>
                  <a:spLocks/>
                </p:cNvSpPr>
                <p:nvPr/>
              </p:nvSpPr>
              <p:spPr bwMode="auto">
                <a:xfrm>
                  <a:off x="892" y="1087"/>
                  <a:ext cx="30" cy="110"/>
                </a:xfrm>
                <a:custGeom>
                  <a:avLst/>
                  <a:gdLst>
                    <a:gd name="T0" fmla="*/ 0 w 30"/>
                    <a:gd name="T1" fmla="*/ 1 h 110"/>
                    <a:gd name="T2" fmla="*/ 0 w 30"/>
                    <a:gd name="T3" fmla="*/ 1 h 110"/>
                    <a:gd name="T4" fmla="*/ 8 w 30"/>
                    <a:gd name="T5" fmla="*/ 16 h 110"/>
                    <a:gd name="T6" fmla="*/ 16 w 30"/>
                    <a:gd name="T7" fmla="*/ 28 h 110"/>
                    <a:gd name="T8" fmla="*/ 20 w 30"/>
                    <a:gd name="T9" fmla="*/ 41 h 110"/>
                    <a:gd name="T10" fmla="*/ 23 w 30"/>
                    <a:gd name="T11" fmla="*/ 53 h 110"/>
                    <a:gd name="T12" fmla="*/ 25 w 30"/>
                    <a:gd name="T13" fmla="*/ 67 h 110"/>
                    <a:gd name="T14" fmla="*/ 23 w 30"/>
                    <a:gd name="T15" fmla="*/ 81 h 110"/>
                    <a:gd name="T16" fmla="*/ 20 w 30"/>
                    <a:gd name="T17" fmla="*/ 96 h 110"/>
                    <a:gd name="T18" fmla="*/ 14 w 30"/>
                    <a:gd name="T19" fmla="*/ 110 h 110"/>
                    <a:gd name="T20" fmla="*/ 14 w 30"/>
                    <a:gd name="T21" fmla="*/ 110 h 110"/>
                    <a:gd name="T22" fmla="*/ 14 w 30"/>
                    <a:gd name="T23" fmla="*/ 110 h 110"/>
                    <a:gd name="T24" fmla="*/ 16 w 30"/>
                    <a:gd name="T25" fmla="*/ 110 h 110"/>
                    <a:gd name="T26" fmla="*/ 16 w 30"/>
                    <a:gd name="T27" fmla="*/ 110 h 110"/>
                    <a:gd name="T28" fmla="*/ 23 w 30"/>
                    <a:gd name="T29" fmla="*/ 96 h 110"/>
                    <a:gd name="T30" fmla="*/ 28 w 30"/>
                    <a:gd name="T31" fmla="*/ 81 h 110"/>
                    <a:gd name="T32" fmla="*/ 30 w 30"/>
                    <a:gd name="T33" fmla="*/ 67 h 110"/>
                    <a:gd name="T34" fmla="*/ 28 w 30"/>
                    <a:gd name="T35" fmla="*/ 53 h 110"/>
                    <a:gd name="T36" fmla="*/ 25 w 30"/>
                    <a:gd name="T37" fmla="*/ 41 h 110"/>
                    <a:gd name="T38" fmla="*/ 19 w 30"/>
                    <a:gd name="T39" fmla="*/ 27 h 110"/>
                    <a:gd name="T40" fmla="*/ 11 w 30"/>
                    <a:gd name="T41" fmla="*/ 12 h 110"/>
                    <a:gd name="T42" fmla="*/ 1 w 30"/>
                    <a:gd name="T43" fmla="*/ 0 h 110"/>
                    <a:gd name="T44" fmla="*/ 1 w 30"/>
                    <a:gd name="T45" fmla="*/ 0 h 110"/>
                    <a:gd name="T46" fmla="*/ 0 w 30"/>
                    <a:gd name="T47" fmla="*/ 0 h 110"/>
                    <a:gd name="T48" fmla="*/ 0 w 30"/>
                    <a:gd name="T49" fmla="*/ 0 h 110"/>
                    <a:gd name="T50" fmla="*/ 0 w 30"/>
                    <a:gd name="T51" fmla="*/ 1 h 110"/>
                    <a:gd name="T52" fmla="*/ 0 w 30"/>
                    <a:gd name="T53" fmla="*/ 1 h 11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0"/>
                    <a:gd name="T82" fmla="*/ 0 h 110"/>
                    <a:gd name="T83" fmla="*/ 30 w 30"/>
                    <a:gd name="T84" fmla="*/ 110 h 11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0" h="110">
                      <a:moveTo>
                        <a:pt x="0" y="1"/>
                      </a:moveTo>
                      <a:lnTo>
                        <a:pt x="0" y="1"/>
                      </a:lnTo>
                      <a:lnTo>
                        <a:pt x="8" y="16"/>
                      </a:lnTo>
                      <a:lnTo>
                        <a:pt x="16" y="28"/>
                      </a:lnTo>
                      <a:lnTo>
                        <a:pt x="20" y="41"/>
                      </a:lnTo>
                      <a:lnTo>
                        <a:pt x="23" y="53"/>
                      </a:lnTo>
                      <a:lnTo>
                        <a:pt x="25" y="67"/>
                      </a:lnTo>
                      <a:lnTo>
                        <a:pt x="23" y="81"/>
                      </a:lnTo>
                      <a:lnTo>
                        <a:pt x="20" y="96"/>
                      </a:lnTo>
                      <a:lnTo>
                        <a:pt x="14" y="110"/>
                      </a:lnTo>
                      <a:lnTo>
                        <a:pt x="16" y="110"/>
                      </a:lnTo>
                      <a:lnTo>
                        <a:pt x="23" y="96"/>
                      </a:lnTo>
                      <a:lnTo>
                        <a:pt x="28" y="81"/>
                      </a:lnTo>
                      <a:lnTo>
                        <a:pt x="30" y="67"/>
                      </a:lnTo>
                      <a:lnTo>
                        <a:pt x="28" y="53"/>
                      </a:lnTo>
                      <a:lnTo>
                        <a:pt x="25" y="41"/>
                      </a:lnTo>
                      <a:lnTo>
                        <a:pt x="19" y="27"/>
                      </a:lnTo>
                      <a:lnTo>
                        <a:pt x="11" y="12"/>
                      </a:lnTo>
                      <a:lnTo>
                        <a:pt x="1"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9" name="Freeform 236"/>
                <p:cNvSpPr>
                  <a:spLocks/>
                </p:cNvSpPr>
                <p:nvPr/>
              </p:nvSpPr>
              <p:spPr bwMode="auto">
                <a:xfrm>
                  <a:off x="553" y="1090"/>
                  <a:ext cx="369" cy="53"/>
                </a:xfrm>
                <a:custGeom>
                  <a:avLst/>
                  <a:gdLst>
                    <a:gd name="T0" fmla="*/ 367 w 369"/>
                    <a:gd name="T1" fmla="*/ 6 h 53"/>
                    <a:gd name="T2" fmla="*/ 367 w 369"/>
                    <a:gd name="T3" fmla="*/ 6 h 53"/>
                    <a:gd name="T4" fmla="*/ 322 w 369"/>
                    <a:gd name="T5" fmla="*/ 2 h 53"/>
                    <a:gd name="T6" fmla="*/ 275 w 369"/>
                    <a:gd name="T7" fmla="*/ 0 h 53"/>
                    <a:gd name="T8" fmla="*/ 227 w 369"/>
                    <a:gd name="T9" fmla="*/ 2 h 53"/>
                    <a:gd name="T10" fmla="*/ 182 w 369"/>
                    <a:gd name="T11" fmla="*/ 6 h 53"/>
                    <a:gd name="T12" fmla="*/ 135 w 369"/>
                    <a:gd name="T13" fmla="*/ 14 h 53"/>
                    <a:gd name="T14" fmla="*/ 89 w 369"/>
                    <a:gd name="T15" fmla="*/ 24 h 53"/>
                    <a:gd name="T16" fmla="*/ 44 w 369"/>
                    <a:gd name="T17" fmla="*/ 36 h 53"/>
                    <a:gd name="T18" fmla="*/ 0 w 369"/>
                    <a:gd name="T19" fmla="*/ 50 h 53"/>
                    <a:gd name="T20" fmla="*/ 0 w 369"/>
                    <a:gd name="T21" fmla="*/ 50 h 53"/>
                    <a:gd name="T22" fmla="*/ 0 w 369"/>
                    <a:gd name="T23" fmla="*/ 52 h 53"/>
                    <a:gd name="T24" fmla="*/ 2 w 369"/>
                    <a:gd name="T25" fmla="*/ 53 h 53"/>
                    <a:gd name="T26" fmla="*/ 2 w 369"/>
                    <a:gd name="T27" fmla="*/ 53 h 53"/>
                    <a:gd name="T28" fmla="*/ 91 w 369"/>
                    <a:gd name="T29" fmla="*/ 31 h 53"/>
                    <a:gd name="T30" fmla="*/ 136 w 369"/>
                    <a:gd name="T31" fmla="*/ 20 h 53"/>
                    <a:gd name="T32" fmla="*/ 182 w 369"/>
                    <a:gd name="T33" fmla="*/ 13 h 53"/>
                    <a:gd name="T34" fmla="*/ 182 w 369"/>
                    <a:gd name="T35" fmla="*/ 13 h 53"/>
                    <a:gd name="T36" fmla="*/ 227 w 369"/>
                    <a:gd name="T37" fmla="*/ 8 h 53"/>
                    <a:gd name="T38" fmla="*/ 275 w 369"/>
                    <a:gd name="T39" fmla="*/ 5 h 53"/>
                    <a:gd name="T40" fmla="*/ 322 w 369"/>
                    <a:gd name="T41" fmla="*/ 6 h 53"/>
                    <a:gd name="T42" fmla="*/ 367 w 369"/>
                    <a:gd name="T43" fmla="*/ 9 h 53"/>
                    <a:gd name="T44" fmla="*/ 367 w 369"/>
                    <a:gd name="T45" fmla="*/ 9 h 53"/>
                    <a:gd name="T46" fmla="*/ 369 w 369"/>
                    <a:gd name="T47" fmla="*/ 9 h 53"/>
                    <a:gd name="T48" fmla="*/ 369 w 369"/>
                    <a:gd name="T49" fmla="*/ 8 h 53"/>
                    <a:gd name="T50" fmla="*/ 369 w 369"/>
                    <a:gd name="T51" fmla="*/ 6 h 53"/>
                    <a:gd name="T52" fmla="*/ 367 w 369"/>
                    <a:gd name="T53" fmla="*/ 6 h 53"/>
                    <a:gd name="T54" fmla="*/ 367 w 369"/>
                    <a:gd name="T55" fmla="*/ 6 h 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69"/>
                    <a:gd name="T85" fmla="*/ 0 h 53"/>
                    <a:gd name="T86" fmla="*/ 369 w 369"/>
                    <a:gd name="T87" fmla="*/ 53 h 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69" h="53">
                      <a:moveTo>
                        <a:pt x="367" y="6"/>
                      </a:moveTo>
                      <a:lnTo>
                        <a:pt x="367" y="6"/>
                      </a:lnTo>
                      <a:lnTo>
                        <a:pt x="322" y="2"/>
                      </a:lnTo>
                      <a:lnTo>
                        <a:pt x="275" y="0"/>
                      </a:lnTo>
                      <a:lnTo>
                        <a:pt x="227" y="2"/>
                      </a:lnTo>
                      <a:lnTo>
                        <a:pt x="182" y="6"/>
                      </a:lnTo>
                      <a:lnTo>
                        <a:pt x="135" y="14"/>
                      </a:lnTo>
                      <a:lnTo>
                        <a:pt x="89" y="24"/>
                      </a:lnTo>
                      <a:lnTo>
                        <a:pt x="44" y="36"/>
                      </a:lnTo>
                      <a:lnTo>
                        <a:pt x="0" y="50"/>
                      </a:lnTo>
                      <a:lnTo>
                        <a:pt x="0" y="52"/>
                      </a:lnTo>
                      <a:lnTo>
                        <a:pt x="2" y="53"/>
                      </a:lnTo>
                      <a:lnTo>
                        <a:pt x="91" y="31"/>
                      </a:lnTo>
                      <a:lnTo>
                        <a:pt x="136" y="20"/>
                      </a:lnTo>
                      <a:lnTo>
                        <a:pt x="182" y="13"/>
                      </a:lnTo>
                      <a:lnTo>
                        <a:pt x="227" y="8"/>
                      </a:lnTo>
                      <a:lnTo>
                        <a:pt x="275" y="5"/>
                      </a:lnTo>
                      <a:lnTo>
                        <a:pt x="322" y="6"/>
                      </a:lnTo>
                      <a:lnTo>
                        <a:pt x="367" y="9"/>
                      </a:lnTo>
                      <a:lnTo>
                        <a:pt x="369" y="9"/>
                      </a:lnTo>
                      <a:lnTo>
                        <a:pt x="369" y="8"/>
                      </a:lnTo>
                      <a:lnTo>
                        <a:pt x="369" y="6"/>
                      </a:lnTo>
                      <a:lnTo>
                        <a:pt x="367"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0" name="Freeform 237"/>
                <p:cNvSpPr>
                  <a:spLocks/>
                </p:cNvSpPr>
                <p:nvPr/>
              </p:nvSpPr>
              <p:spPr bwMode="auto">
                <a:xfrm>
                  <a:off x="586" y="1142"/>
                  <a:ext cx="334" cy="42"/>
                </a:xfrm>
                <a:custGeom>
                  <a:avLst/>
                  <a:gdLst>
                    <a:gd name="T0" fmla="*/ 333 w 334"/>
                    <a:gd name="T1" fmla="*/ 1 h 42"/>
                    <a:gd name="T2" fmla="*/ 333 w 334"/>
                    <a:gd name="T3" fmla="*/ 1 h 42"/>
                    <a:gd name="T4" fmla="*/ 290 w 334"/>
                    <a:gd name="T5" fmla="*/ 0 h 42"/>
                    <a:gd name="T6" fmla="*/ 248 w 334"/>
                    <a:gd name="T7" fmla="*/ 1 h 42"/>
                    <a:gd name="T8" fmla="*/ 204 w 334"/>
                    <a:gd name="T9" fmla="*/ 3 h 42"/>
                    <a:gd name="T10" fmla="*/ 162 w 334"/>
                    <a:gd name="T11" fmla="*/ 6 h 42"/>
                    <a:gd name="T12" fmla="*/ 162 w 334"/>
                    <a:gd name="T13" fmla="*/ 6 h 42"/>
                    <a:gd name="T14" fmla="*/ 141 w 334"/>
                    <a:gd name="T15" fmla="*/ 9 h 42"/>
                    <a:gd name="T16" fmla="*/ 121 w 334"/>
                    <a:gd name="T17" fmla="*/ 12 h 42"/>
                    <a:gd name="T18" fmla="*/ 80 w 334"/>
                    <a:gd name="T19" fmla="*/ 22 h 42"/>
                    <a:gd name="T20" fmla="*/ 41 w 334"/>
                    <a:gd name="T21" fmla="*/ 31 h 42"/>
                    <a:gd name="T22" fmla="*/ 0 w 334"/>
                    <a:gd name="T23" fmla="*/ 39 h 42"/>
                    <a:gd name="T24" fmla="*/ 0 w 334"/>
                    <a:gd name="T25" fmla="*/ 39 h 42"/>
                    <a:gd name="T26" fmla="*/ 0 w 334"/>
                    <a:gd name="T27" fmla="*/ 41 h 42"/>
                    <a:gd name="T28" fmla="*/ 0 w 334"/>
                    <a:gd name="T29" fmla="*/ 42 h 42"/>
                    <a:gd name="T30" fmla="*/ 0 w 334"/>
                    <a:gd name="T31" fmla="*/ 42 h 42"/>
                    <a:gd name="T32" fmla="*/ 20 w 334"/>
                    <a:gd name="T33" fmla="*/ 39 h 42"/>
                    <a:gd name="T34" fmla="*/ 41 w 334"/>
                    <a:gd name="T35" fmla="*/ 36 h 42"/>
                    <a:gd name="T36" fmla="*/ 82 w 334"/>
                    <a:gd name="T37" fmla="*/ 26 h 42"/>
                    <a:gd name="T38" fmla="*/ 121 w 334"/>
                    <a:gd name="T39" fmla="*/ 17 h 42"/>
                    <a:gd name="T40" fmla="*/ 141 w 334"/>
                    <a:gd name="T41" fmla="*/ 14 h 42"/>
                    <a:gd name="T42" fmla="*/ 162 w 334"/>
                    <a:gd name="T43" fmla="*/ 11 h 42"/>
                    <a:gd name="T44" fmla="*/ 162 w 334"/>
                    <a:gd name="T45" fmla="*/ 11 h 42"/>
                    <a:gd name="T46" fmla="*/ 204 w 334"/>
                    <a:gd name="T47" fmla="*/ 8 h 42"/>
                    <a:gd name="T48" fmla="*/ 246 w 334"/>
                    <a:gd name="T49" fmla="*/ 4 h 42"/>
                    <a:gd name="T50" fmla="*/ 333 w 334"/>
                    <a:gd name="T51" fmla="*/ 4 h 42"/>
                    <a:gd name="T52" fmla="*/ 333 w 334"/>
                    <a:gd name="T53" fmla="*/ 4 h 42"/>
                    <a:gd name="T54" fmla="*/ 334 w 334"/>
                    <a:gd name="T55" fmla="*/ 3 h 42"/>
                    <a:gd name="T56" fmla="*/ 334 w 334"/>
                    <a:gd name="T57" fmla="*/ 3 h 42"/>
                    <a:gd name="T58" fmla="*/ 334 w 334"/>
                    <a:gd name="T59" fmla="*/ 1 h 42"/>
                    <a:gd name="T60" fmla="*/ 333 w 334"/>
                    <a:gd name="T61" fmla="*/ 1 h 42"/>
                    <a:gd name="T62" fmla="*/ 333 w 334"/>
                    <a:gd name="T63" fmla="*/ 1 h 4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34"/>
                    <a:gd name="T97" fmla="*/ 0 h 42"/>
                    <a:gd name="T98" fmla="*/ 334 w 334"/>
                    <a:gd name="T99" fmla="*/ 42 h 4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34" h="42">
                      <a:moveTo>
                        <a:pt x="333" y="1"/>
                      </a:moveTo>
                      <a:lnTo>
                        <a:pt x="333" y="1"/>
                      </a:lnTo>
                      <a:lnTo>
                        <a:pt x="290" y="0"/>
                      </a:lnTo>
                      <a:lnTo>
                        <a:pt x="248" y="1"/>
                      </a:lnTo>
                      <a:lnTo>
                        <a:pt x="204" y="3"/>
                      </a:lnTo>
                      <a:lnTo>
                        <a:pt x="162" y="6"/>
                      </a:lnTo>
                      <a:lnTo>
                        <a:pt x="141" y="9"/>
                      </a:lnTo>
                      <a:lnTo>
                        <a:pt x="121" y="12"/>
                      </a:lnTo>
                      <a:lnTo>
                        <a:pt x="80" y="22"/>
                      </a:lnTo>
                      <a:lnTo>
                        <a:pt x="41" y="31"/>
                      </a:lnTo>
                      <a:lnTo>
                        <a:pt x="0" y="39"/>
                      </a:lnTo>
                      <a:lnTo>
                        <a:pt x="0" y="41"/>
                      </a:lnTo>
                      <a:lnTo>
                        <a:pt x="0" y="42"/>
                      </a:lnTo>
                      <a:lnTo>
                        <a:pt x="20" y="39"/>
                      </a:lnTo>
                      <a:lnTo>
                        <a:pt x="41" y="36"/>
                      </a:lnTo>
                      <a:lnTo>
                        <a:pt x="82" y="26"/>
                      </a:lnTo>
                      <a:lnTo>
                        <a:pt x="121" y="17"/>
                      </a:lnTo>
                      <a:lnTo>
                        <a:pt x="141" y="14"/>
                      </a:lnTo>
                      <a:lnTo>
                        <a:pt x="162" y="11"/>
                      </a:lnTo>
                      <a:lnTo>
                        <a:pt x="204" y="8"/>
                      </a:lnTo>
                      <a:lnTo>
                        <a:pt x="246" y="4"/>
                      </a:lnTo>
                      <a:lnTo>
                        <a:pt x="333" y="4"/>
                      </a:lnTo>
                      <a:lnTo>
                        <a:pt x="334" y="3"/>
                      </a:lnTo>
                      <a:lnTo>
                        <a:pt x="334" y="1"/>
                      </a:lnTo>
                      <a:lnTo>
                        <a:pt x="33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1" name="Freeform 238"/>
                <p:cNvSpPr>
                  <a:spLocks/>
                </p:cNvSpPr>
                <p:nvPr/>
              </p:nvSpPr>
              <p:spPr bwMode="auto">
                <a:xfrm>
                  <a:off x="699" y="1139"/>
                  <a:ext cx="80" cy="45"/>
                </a:xfrm>
                <a:custGeom>
                  <a:avLst/>
                  <a:gdLst>
                    <a:gd name="T0" fmla="*/ 17 w 80"/>
                    <a:gd name="T1" fmla="*/ 12 h 45"/>
                    <a:gd name="T2" fmla="*/ 17 w 80"/>
                    <a:gd name="T3" fmla="*/ 12 h 45"/>
                    <a:gd name="T4" fmla="*/ 11 w 80"/>
                    <a:gd name="T5" fmla="*/ 18 h 45"/>
                    <a:gd name="T6" fmla="*/ 5 w 80"/>
                    <a:gd name="T7" fmla="*/ 25 h 45"/>
                    <a:gd name="T8" fmla="*/ 1 w 80"/>
                    <a:gd name="T9" fmla="*/ 29 h 45"/>
                    <a:gd name="T10" fmla="*/ 1 w 80"/>
                    <a:gd name="T11" fmla="*/ 33 h 45"/>
                    <a:gd name="T12" fmla="*/ 0 w 80"/>
                    <a:gd name="T13" fmla="*/ 37 h 45"/>
                    <a:gd name="T14" fmla="*/ 3 w 80"/>
                    <a:gd name="T15" fmla="*/ 40 h 45"/>
                    <a:gd name="T16" fmla="*/ 3 w 80"/>
                    <a:gd name="T17" fmla="*/ 40 h 45"/>
                    <a:gd name="T18" fmla="*/ 5 w 80"/>
                    <a:gd name="T19" fmla="*/ 44 h 45"/>
                    <a:gd name="T20" fmla="*/ 9 w 80"/>
                    <a:gd name="T21" fmla="*/ 44 h 45"/>
                    <a:gd name="T22" fmla="*/ 17 w 80"/>
                    <a:gd name="T23" fmla="*/ 45 h 45"/>
                    <a:gd name="T24" fmla="*/ 34 w 80"/>
                    <a:gd name="T25" fmla="*/ 42 h 45"/>
                    <a:gd name="T26" fmla="*/ 34 w 80"/>
                    <a:gd name="T27" fmla="*/ 42 h 45"/>
                    <a:gd name="T28" fmla="*/ 56 w 80"/>
                    <a:gd name="T29" fmla="*/ 36 h 45"/>
                    <a:gd name="T30" fmla="*/ 67 w 80"/>
                    <a:gd name="T31" fmla="*/ 33 h 45"/>
                    <a:gd name="T32" fmla="*/ 77 w 80"/>
                    <a:gd name="T33" fmla="*/ 26 h 45"/>
                    <a:gd name="T34" fmla="*/ 77 w 80"/>
                    <a:gd name="T35" fmla="*/ 26 h 45"/>
                    <a:gd name="T36" fmla="*/ 80 w 80"/>
                    <a:gd name="T37" fmla="*/ 22 h 45"/>
                    <a:gd name="T38" fmla="*/ 80 w 80"/>
                    <a:gd name="T39" fmla="*/ 17 h 45"/>
                    <a:gd name="T40" fmla="*/ 78 w 80"/>
                    <a:gd name="T41" fmla="*/ 14 h 45"/>
                    <a:gd name="T42" fmla="*/ 75 w 80"/>
                    <a:gd name="T43" fmla="*/ 11 h 45"/>
                    <a:gd name="T44" fmla="*/ 66 w 80"/>
                    <a:gd name="T45" fmla="*/ 4 h 45"/>
                    <a:gd name="T46" fmla="*/ 60 w 80"/>
                    <a:gd name="T47" fmla="*/ 0 h 45"/>
                    <a:gd name="T48" fmla="*/ 60 w 80"/>
                    <a:gd name="T49" fmla="*/ 0 h 45"/>
                    <a:gd name="T50" fmla="*/ 56 w 80"/>
                    <a:gd name="T51" fmla="*/ 0 h 45"/>
                    <a:gd name="T52" fmla="*/ 53 w 80"/>
                    <a:gd name="T53" fmla="*/ 1 h 45"/>
                    <a:gd name="T54" fmla="*/ 53 w 80"/>
                    <a:gd name="T55" fmla="*/ 4 h 45"/>
                    <a:gd name="T56" fmla="*/ 56 w 80"/>
                    <a:gd name="T57" fmla="*/ 7 h 45"/>
                    <a:gd name="T58" fmla="*/ 56 w 80"/>
                    <a:gd name="T59" fmla="*/ 7 h 45"/>
                    <a:gd name="T60" fmla="*/ 64 w 80"/>
                    <a:gd name="T61" fmla="*/ 12 h 45"/>
                    <a:gd name="T62" fmla="*/ 71 w 80"/>
                    <a:gd name="T63" fmla="*/ 17 h 45"/>
                    <a:gd name="T64" fmla="*/ 71 w 80"/>
                    <a:gd name="T65" fmla="*/ 17 h 45"/>
                    <a:gd name="T66" fmla="*/ 71 w 80"/>
                    <a:gd name="T67" fmla="*/ 20 h 45"/>
                    <a:gd name="T68" fmla="*/ 71 w 80"/>
                    <a:gd name="T69" fmla="*/ 22 h 45"/>
                    <a:gd name="T70" fmla="*/ 67 w 80"/>
                    <a:gd name="T71" fmla="*/ 25 h 45"/>
                    <a:gd name="T72" fmla="*/ 67 w 80"/>
                    <a:gd name="T73" fmla="*/ 25 h 45"/>
                    <a:gd name="T74" fmla="*/ 60 w 80"/>
                    <a:gd name="T75" fmla="*/ 28 h 45"/>
                    <a:gd name="T76" fmla="*/ 52 w 80"/>
                    <a:gd name="T77" fmla="*/ 31 h 45"/>
                    <a:gd name="T78" fmla="*/ 34 w 80"/>
                    <a:gd name="T79" fmla="*/ 36 h 45"/>
                    <a:gd name="T80" fmla="*/ 34 w 80"/>
                    <a:gd name="T81" fmla="*/ 36 h 45"/>
                    <a:gd name="T82" fmla="*/ 22 w 80"/>
                    <a:gd name="T83" fmla="*/ 39 h 45"/>
                    <a:gd name="T84" fmla="*/ 14 w 80"/>
                    <a:gd name="T85" fmla="*/ 40 h 45"/>
                    <a:gd name="T86" fmla="*/ 8 w 80"/>
                    <a:gd name="T87" fmla="*/ 39 h 45"/>
                    <a:gd name="T88" fmla="*/ 8 w 80"/>
                    <a:gd name="T89" fmla="*/ 39 h 45"/>
                    <a:gd name="T90" fmla="*/ 5 w 80"/>
                    <a:gd name="T91" fmla="*/ 37 h 45"/>
                    <a:gd name="T92" fmla="*/ 5 w 80"/>
                    <a:gd name="T93" fmla="*/ 34 h 45"/>
                    <a:gd name="T94" fmla="*/ 6 w 80"/>
                    <a:gd name="T95" fmla="*/ 31 h 45"/>
                    <a:gd name="T96" fmla="*/ 8 w 80"/>
                    <a:gd name="T97" fmla="*/ 26 h 45"/>
                    <a:gd name="T98" fmla="*/ 14 w 80"/>
                    <a:gd name="T99" fmla="*/ 18 h 45"/>
                    <a:gd name="T100" fmla="*/ 19 w 80"/>
                    <a:gd name="T101" fmla="*/ 14 h 45"/>
                    <a:gd name="T102" fmla="*/ 19 w 80"/>
                    <a:gd name="T103" fmla="*/ 14 h 45"/>
                    <a:gd name="T104" fmla="*/ 19 w 80"/>
                    <a:gd name="T105" fmla="*/ 12 h 45"/>
                    <a:gd name="T106" fmla="*/ 17 w 80"/>
                    <a:gd name="T107" fmla="*/ 12 h 45"/>
                    <a:gd name="T108" fmla="*/ 17 w 80"/>
                    <a:gd name="T109" fmla="*/ 12 h 4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80"/>
                    <a:gd name="T166" fmla="*/ 0 h 45"/>
                    <a:gd name="T167" fmla="*/ 80 w 80"/>
                    <a:gd name="T168" fmla="*/ 45 h 4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80" h="45">
                      <a:moveTo>
                        <a:pt x="17" y="12"/>
                      </a:moveTo>
                      <a:lnTo>
                        <a:pt x="17" y="12"/>
                      </a:lnTo>
                      <a:lnTo>
                        <a:pt x="11" y="18"/>
                      </a:lnTo>
                      <a:lnTo>
                        <a:pt x="5" y="25"/>
                      </a:lnTo>
                      <a:lnTo>
                        <a:pt x="1" y="29"/>
                      </a:lnTo>
                      <a:lnTo>
                        <a:pt x="1" y="33"/>
                      </a:lnTo>
                      <a:lnTo>
                        <a:pt x="0" y="37"/>
                      </a:lnTo>
                      <a:lnTo>
                        <a:pt x="3" y="40"/>
                      </a:lnTo>
                      <a:lnTo>
                        <a:pt x="5" y="44"/>
                      </a:lnTo>
                      <a:lnTo>
                        <a:pt x="9" y="44"/>
                      </a:lnTo>
                      <a:lnTo>
                        <a:pt x="17" y="45"/>
                      </a:lnTo>
                      <a:lnTo>
                        <a:pt x="34" y="42"/>
                      </a:lnTo>
                      <a:lnTo>
                        <a:pt x="56" y="36"/>
                      </a:lnTo>
                      <a:lnTo>
                        <a:pt x="67" y="33"/>
                      </a:lnTo>
                      <a:lnTo>
                        <a:pt x="77" y="26"/>
                      </a:lnTo>
                      <a:lnTo>
                        <a:pt x="80" y="22"/>
                      </a:lnTo>
                      <a:lnTo>
                        <a:pt x="80" y="17"/>
                      </a:lnTo>
                      <a:lnTo>
                        <a:pt x="78" y="14"/>
                      </a:lnTo>
                      <a:lnTo>
                        <a:pt x="75" y="11"/>
                      </a:lnTo>
                      <a:lnTo>
                        <a:pt x="66" y="4"/>
                      </a:lnTo>
                      <a:lnTo>
                        <a:pt x="60" y="0"/>
                      </a:lnTo>
                      <a:lnTo>
                        <a:pt x="56" y="0"/>
                      </a:lnTo>
                      <a:lnTo>
                        <a:pt x="53" y="1"/>
                      </a:lnTo>
                      <a:lnTo>
                        <a:pt x="53" y="4"/>
                      </a:lnTo>
                      <a:lnTo>
                        <a:pt x="56" y="7"/>
                      </a:lnTo>
                      <a:lnTo>
                        <a:pt x="64" y="12"/>
                      </a:lnTo>
                      <a:lnTo>
                        <a:pt x="71" y="17"/>
                      </a:lnTo>
                      <a:lnTo>
                        <a:pt x="71" y="20"/>
                      </a:lnTo>
                      <a:lnTo>
                        <a:pt x="71" y="22"/>
                      </a:lnTo>
                      <a:lnTo>
                        <a:pt x="67" y="25"/>
                      </a:lnTo>
                      <a:lnTo>
                        <a:pt x="60" y="28"/>
                      </a:lnTo>
                      <a:lnTo>
                        <a:pt x="52" y="31"/>
                      </a:lnTo>
                      <a:lnTo>
                        <a:pt x="34" y="36"/>
                      </a:lnTo>
                      <a:lnTo>
                        <a:pt x="22" y="39"/>
                      </a:lnTo>
                      <a:lnTo>
                        <a:pt x="14" y="40"/>
                      </a:lnTo>
                      <a:lnTo>
                        <a:pt x="8" y="39"/>
                      </a:lnTo>
                      <a:lnTo>
                        <a:pt x="5" y="37"/>
                      </a:lnTo>
                      <a:lnTo>
                        <a:pt x="5" y="34"/>
                      </a:lnTo>
                      <a:lnTo>
                        <a:pt x="6" y="31"/>
                      </a:lnTo>
                      <a:lnTo>
                        <a:pt x="8" y="26"/>
                      </a:lnTo>
                      <a:lnTo>
                        <a:pt x="14" y="18"/>
                      </a:lnTo>
                      <a:lnTo>
                        <a:pt x="19" y="14"/>
                      </a:lnTo>
                      <a:lnTo>
                        <a:pt x="19" y="12"/>
                      </a:lnTo>
                      <a:lnTo>
                        <a:pt x="17"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2" name="Freeform 239"/>
                <p:cNvSpPr>
                  <a:spLocks/>
                </p:cNvSpPr>
                <p:nvPr/>
              </p:nvSpPr>
              <p:spPr bwMode="auto">
                <a:xfrm>
                  <a:off x="639" y="1109"/>
                  <a:ext cx="68" cy="227"/>
                </a:xfrm>
                <a:custGeom>
                  <a:avLst/>
                  <a:gdLst>
                    <a:gd name="T0" fmla="*/ 0 w 68"/>
                    <a:gd name="T1" fmla="*/ 1 h 227"/>
                    <a:gd name="T2" fmla="*/ 0 w 68"/>
                    <a:gd name="T3" fmla="*/ 1 h 227"/>
                    <a:gd name="T4" fmla="*/ 0 w 68"/>
                    <a:gd name="T5" fmla="*/ 9 h 227"/>
                    <a:gd name="T6" fmla="*/ 2 w 68"/>
                    <a:gd name="T7" fmla="*/ 16 h 227"/>
                    <a:gd name="T8" fmla="*/ 5 w 68"/>
                    <a:gd name="T9" fmla="*/ 30 h 227"/>
                    <a:gd name="T10" fmla="*/ 5 w 68"/>
                    <a:gd name="T11" fmla="*/ 30 h 227"/>
                    <a:gd name="T12" fmla="*/ 11 w 68"/>
                    <a:gd name="T13" fmla="*/ 45 h 227"/>
                    <a:gd name="T14" fmla="*/ 16 w 68"/>
                    <a:gd name="T15" fmla="*/ 63 h 227"/>
                    <a:gd name="T16" fmla="*/ 27 w 68"/>
                    <a:gd name="T17" fmla="*/ 97 h 227"/>
                    <a:gd name="T18" fmla="*/ 27 w 68"/>
                    <a:gd name="T19" fmla="*/ 97 h 227"/>
                    <a:gd name="T20" fmla="*/ 36 w 68"/>
                    <a:gd name="T21" fmla="*/ 130 h 227"/>
                    <a:gd name="T22" fmla="*/ 47 w 68"/>
                    <a:gd name="T23" fmla="*/ 161 h 227"/>
                    <a:gd name="T24" fmla="*/ 57 w 68"/>
                    <a:gd name="T25" fmla="*/ 194 h 227"/>
                    <a:gd name="T26" fmla="*/ 60 w 68"/>
                    <a:gd name="T27" fmla="*/ 210 h 227"/>
                    <a:gd name="T28" fmla="*/ 63 w 68"/>
                    <a:gd name="T29" fmla="*/ 226 h 227"/>
                    <a:gd name="T30" fmla="*/ 63 w 68"/>
                    <a:gd name="T31" fmla="*/ 226 h 227"/>
                    <a:gd name="T32" fmla="*/ 65 w 68"/>
                    <a:gd name="T33" fmla="*/ 227 h 227"/>
                    <a:gd name="T34" fmla="*/ 66 w 68"/>
                    <a:gd name="T35" fmla="*/ 227 h 227"/>
                    <a:gd name="T36" fmla="*/ 66 w 68"/>
                    <a:gd name="T37" fmla="*/ 227 h 227"/>
                    <a:gd name="T38" fmla="*/ 68 w 68"/>
                    <a:gd name="T39" fmla="*/ 226 h 227"/>
                    <a:gd name="T40" fmla="*/ 68 w 68"/>
                    <a:gd name="T41" fmla="*/ 226 h 227"/>
                    <a:gd name="T42" fmla="*/ 61 w 68"/>
                    <a:gd name="T43" fmla="*/ 197 h 227"/>
                    <a:gd name="T44" fmla="*/ 52 w 68"/>
                    <a:gd name="T45" fmla="*/ 169 h 227"/>
                    <a:gd name="T46" fmla="*/ 35 w 68"/>
                    <a:gd name="T47" fmla="*/ 114 h 227"/>
                    <a:gd name="T48" fmla="*/ 35 w 68"/>
                    <a:gd name="T49" fmla="*/ 114 h 227"/>
                    <a:gd name="T50" fmla="*/ 16 w 68"/>
                    <a:gd name="T51" fmla="*/ 53 h 227"/>
                    <a:gd name="T52" fmla="*/ 16 w 68"/>
                    <a:gd name="T53" fmla="*/ 53 h 227"/>
                    <a:gd name="T54" fmla="*/ 13 w 68"/>
                    <a:gd name="T55" fmla="*/ 41 h 227"/>
                    <a:gd name="T56" fmla="*/ 7 w 68"/>
                    <a:gd name="T57" fmla="*/ 27 h 227"/>
                    <a:gd name="T58" fmla="*/ 3 w 68"/>
                    <a:gd name="T59" fmla="*/ 14 h 227"/>
                    <a:gd name="T60" fmla="*/ 2 w 68"/>
                    <a:gd name="T61" fmla="*/ 8 h 227"/>
                    <a:gd name="T62" fmla="*/ 2 w 68"/>
                    <a:gd name="T63" fmla="*/ 1 h 227"/>
                    <a:gd name="T64" fmla="*/ 2 w 68"/>
                    <a:gd name="T65" fmla="*/ 1 h 227"/>
                    <a:gd name="T66" fmla="*/ 2 w 68"/>
                    <a:gd name="T67" fmla="*/ 0 h 227"/>
                    <a:gd name="T68" fmla="*/ 0 w 68"/>
                    <a:gd name="T69" fmla="*/ 1 h 227"/>
                    <a:gd name="T70" fmla="*/ 0 w 68"/>
                    <a:gd name="T71" fmla="*/ 1 h 2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8"/>
                    <a:gd name="T109" fmla="*/ 0 h 227"/>
                    <a:gd name="T110" fmla="*/ 68 w 68"/>
                    <a:gd name="T111" fmla="*/ 227 h 2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8" h="227">
                      <a:moveTo>
                        <a:pt x="0" y="1"/>
                      </a:moveTo>
                      <a:lnTo>
                        <a:pt x="0" y="1"/>
                      </a:lnTo>
                      <a:lnTo>
                        <a:pt x="0" y="9"/>
                      </a:lnTo>
                      <a:lnTo>
                        <a:pt x="2" y="16"/>
                      </a:lnTo>
                      <a:lnTo>
                        <a:pt x="5" y="30"/>
                      </a:lnTo>
                      <a:lnTo>
                        <a:pt x="11" y="45"/>
                      </a:lnTo>
                      <a:lnTo>
                        <a:pt x="16" y="63"/>
                      </a:lnTo>
                      <a:lnTo>
                        <a:pt x="27" y="97"/>
                      </a:lnTo>
                      <a:lnTo>
                        <a:pt x="36" y="130"/>
                      </a:lnTo>
                      <a:lnTo>
                        <a:pt x="47" y="161"/>
                      </a:lnTo>
                      <a:lnTo>
                        <a:pt x="57" y="194"/>
                      </a:lnTo>
                      <a:lnTo>
                        <a:pt x="60" y="210"/>
                      </a:lnTo>
                      <a:lnTo>
                        <a:pt x="63" y="226"/>
                      </a:lnTo>
                      <a:lnTo>
                        <a:pt x="65" y="227"/>
                      </a:lnTo>
                      <a:lnTo>
                        <a:pt x="66" y="227"/>
                      </a:lnTo>
                      <a:lnTo>
                        <a:pt x="68" y="226"/>
                      </a:lnTo>
                      <a:lnTo>
                        <a:pt x="61" y="197"/>
                      </a:lnTo>
                      <a:lnTo>
                        <a:pt x="52" y="169"/>
                      </a:lnTo>
                      <a:lnTo>
                        <a:pt x="35" y="114"/>
                      </a:lnTo>
                      <a:lnTo>
                        <a:pt x="16" y="53"/>
                      </a:lnTo>
                      <a:lnTo>
                        <a:pt x="13" y="41"/>
                      </a:lnTo>
                      <a:lnTo>
                        <a:pt x="7" y="27"/>
                      </a:lnTo>
                      <a:lnTo>
                        <a:pt x="3" y="14"/>
                      </a:lnTo>
                      <a:lnTo>
                        <a:pt x="2" y="8"/>
                      </a:lnTo>
                      <a:lnTo>
                        <a:pt x="2" y="1"/>
                      </a:lnTo>
                      <a:lnTo>
                        <a:pt x="2"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3" name="Freeform 240"/>
                <p:cNvSpPr>
                  <a:spLocks/>
                </p:cNvSpPr>
                <p:nvPr/>
              </p:nvSpPr>
              <p:spPr bwMode="auto">
                <a:xfrm>
                  <a:off x="832" y="1095"/>
                  <a:ext cx="36" cy="226"/>
                </a:xfrm>
                <a:custGeom>
                  <a:avLst/>
                  <a:gdLst>
                    <a:gd name="T0" fmla="*/ 36 w 36"/>
                    <a:gd name="T1" fmla="*/ 0 h 226"/>
                    <a:gd name="T2" fmla="*/ 36 w 36"/>
                    <a:gd name="T3" fmla="*/ 0 h 226"/>
                    <a:gd name="T4" fmla="*/ 32 w 36"/>
                    <a:gd name="T5" fmla="*/ 11 h 226"/>
                    <a:gd name="T6" fmla="*/ 30 w 36"/>
                    <a:gd name="T7" fmla="*/ 23 h 226"/>
                    <a:gd name="T8" fmla="*/ 25 w 36"/>
                    <a:gd name="T9" fmla="*/ 50 h 226"/>
                    <a:gd name="T10" fmla="*/ 21 w 36"/>
                    <a:gd name="T11" fmla="*/ 100 h 226"/>
                    <a:gd name="T12" fmla="*/ 21 w 36"/>
                    <a:gd name="T13" fmla="*/ 100 h 226"/>
                    <a:gd name="T14" fmla="*/ 16 w 36"/>
                    <a:gd name="T15" fmla="*/ 131 h 226"/>
                    <a:gd name="T16" fmla="*/ 8 w 36"/>
                    <a:gd name="T17" fmla="*/ 163 h 226"/>
                    <a:gd name="T18" fmla="*/ 2 w 36"/>
                    <a:gd name="T19" fmla="*/ 193 h 226"/>
                    <a:gd name="T20" fmla="*/ 2 w 36"/>
                    <a:gd name="T21" fmla="*/ 208 h 226"/>
                    <a:gd name="T22" fmla="*/ 0 w 36"/>
                    <a:gd name="T23" fmla="*/ 224 h 226"/>
                    <a:gd name="T24" fmla="*/ 0 w 36"/>
                    <a:gd name="T25" fmla="*/ 224 h 226"/>
                    <a:gd name="T26" fmla="*/ 2 w 36"/>
                    <a:gd name="T27" fmla="*/ 226 h 226"/>
                    <a:gd name="T28" fmla="*/ 3 w 36"/>
                    <a:gd name="T29" fmla="*/ 226 h 226"/>
                    <a:gd name="T30" fmla="*/ 3 w 36"/>
                    <a:gd name="T31" fmla="*/ 224 h 226"/>
                    <a:gd name="T32" fmla="*/ 3 w 36"/>
                    <a:gd name="T33" fmla="*/ 224 h 226"/>
                    <a:gd name="T34" fmla="*/ 8 w 36"/>
                    <a:gd name="T35" fmla="*/ 196 h 226"/>
                    <a:gd name="T36" fmla="*/ 13 w 36"/>
                    <a:gd name="T37" fmla="*/ 166 h 226"/>
                    <a:gd name="T38" fmla="*/ 22 w 36"/>
                    <a:gd name="T39" fmla="*/ 110 h 226"/>
                    <a:gd name="T40" fmla="*/ 22 w 36"/>
                    <a:gd name="T41" fmla="*/ 110 h 226"/>
                    <a:gd name="T42" fmla="*/ 25 w 36"/>
                    <a:gd name="T43" fmla="*/ 81 h 226"/>
                    <a:gd name="T44" fmla="*/ 27 w 36"/>
                    <a:gd name="T45" fmla="*/ 55 h 226"/>
                    <a:gd name="T46" fmla="*/ 30 w 36"/>
                    <a:gd name="T47" fmla="*/ 26 h 226"/>
                    <a:gd name="T48" fmla="*/ 33 w 36"/>
                    <a:gd name="T49" fmla="*/ 12 h 226"/>
                    <a:gd name="T50" fmla="*/ 36 w 36"/>
                    <a:gd name="T51" fmla="*/ 0 h 226"/>
                    <a:gd name="T52" fmla="*/ 36 w 36"/>
                    <a:gd name="T53" fmla="*/ 0 h 226"/>
                    <a:gd name="T54" fmla="*/ 36 w 36"/>
                    <a:gd name="T55" fmla="*/ 0 h 226"/>
                    <a:gd name="T56" fmla="*/ 36 w 36"/>
                    <a:gd name="T57" fmla="*/ 0 h 22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6"/>
                    <a:gd name="T88" fmla="*/ 0 h 226"/>
                    <a:gd name="T89" fmla="*/ 36 w 36"/>
                    <a:gd name="T90" fmla="*/ 226 h 22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6" h="226">
                      <a:moveTo>
                        <a:pt x="36" y="0"/>
                      </a:moveTo>
                      <a:lnTo>
                        <a:pt x="36" y="0"/>
                      </a:lnTo>
                      <a:lnTo>
                        <a:pt x="32" y="11"/>
                      </a:lnTo>
                      <a:lnTo>
                        <a:pt x="30" y="23"/>
                      </a:lnTo>
                      <a:lnTo>
                        <a:pt x="25" y="50"/>
                      </a:lnTo>
                      <a:lnTo>
                        <a:pt x="21" y="100"/>
                      </a:lnTo>
                      <a:lnTo>
                        <a:pt x="16" y="131"/>
                      </a:lnTo>
                      <a:lnTo>
                        <a:pt x="8" y="163"/>
                      </a:lnTo>
                      <a:lnTo>
                        <a:pt x="2" y="193"/>
                      </a:lnTo>
                      <a:lnTo>
                        <a:pt x="2" y="208"/>
                      </a:lnTo>
                      <a:lnTo>
                        <a:pt x="0" y="224"/>
                      </a:lnTo>
                      <a:lnTo>
                        <a:pt x="2" y="226"/>
                      </a:lnTo>
                      <a:lnTo>
                        <a:pt x="3" y="226"/>
                      </a:lnTo>
                      <a:lnTo>
                        <a:pt x="3" y="224"/>
                      </a:lnTo>
                      <a:lnTo>
                        <a:pt x="8" y="196"/>
                      </a:lnTo>
                      <a:lnTo>
                        <a:pt x="13" y="166"/>
                      </a:lnTo>
                      <a:lnTo>
                        <a:pt x="22" y="110"/>
                      </a:lnTo>
                      <a:lnTo>
                        <a:pt x="25" y="81"/>
                      </a:lnTo>
                      <a:lnTo>
                        <a:pt x="27" y="55"/>
                      </a:lnTo>
                      <a:lnTo>
                        <a:pt x="30" y="26"/>
                      </a:lnTo>
                      <a:lnTo>
                        <a:pt x="33" y="12"/>
                      </a:lnTo>
                      <a:lnTo>
                        <a:pt x="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4" name="Freeform 241"/>
                <p:cNvSpPr>
                  <a:spLocks/>
                </p:cNvSpPr>
                <p:nvPr/>
              </p:nvSpPr>
              <p:spPr bwMode="auto">
                <a:xfrm>
                  <a:off x="923" y="1374"/>
                  <a:ext cx="160" cy="122"/>
                </a:xfrm>
                <a:custGeom>
                  <a:avLst/>
                  <a:gdLst>
                    <a:gd name="T0" fmla="*/ 0 w 160"/>
                    <a:gd name="T1" fmla="*/ 0 h 122"/>
                    <a:gd name="T2" fmla="*/ 0 w 160"/>
                    <a:gd name="T3" fmla="*/ 0 h 122"/>
                    <a:gd name="T4" fmla="*/ 11 w 160"/>
                    <a:gd name="T5" fmla="*/ 25 h 122"/>
                    <a:gd name="T6" fmla="*/ 25 w 160"/>
                    <a:gd name="T7" fmla="*/ 50 h 122"/>
                    <a:gd name="T8" fmla="*/ 41 w 160"/>
                    <a:gd name="T9" fmla="*/ 71 h 122"/>
                    <a:gd name="T10" fmla="*/ 50 w 160"/>
                    <a:gd name="T11" fmla="*/ 81 h 122"/>
                    <a:gd name="T12" fmla="*/ 60 w 160"/>
                    <a:gd name="T13" fmla="*/ 89 h 122"/>
                    <a:gd name="T14" fmla="*/ 71 w 160"/>
                    <a:gd name="T15" fmla="*/ 97 h 122"/>
                    <a:gd name="T16" fmla="*/ 82 w 160"/>
                    <a:gd name="T17" fmla="*/ 105 h 122"/>
                    <a:gd name="T18" fmla="*/ 93 w 160"/>
                    <a:gd name="T19" fmla="*/ 111 h 122"/>
                    <a:gd name="T20" fmla="*/ 105 w 160"/>
                    <a:gd name="T21" fmla="*/ 116 h 122"/>
                    <a:gd name="T22" fmla="*/ 118 w 160"/>
                    <a:gd name="T23" fmla="*/ 119 h 122"/>
                    <a:gd name="T24" fmla="*/ 132 w 160"/>
                    <a:gd name="T25" fmla="*/ 122 h 122"/>
                    <a:gd name="T26" fmla="*/ 146 w 160"/>
                    <a:gd name="T27" fmla="*/ 122 h 122"/>
                    <a:gd name="T28" fmla="*/ 160 w 160"/>
                    <a:gd name="T29" fmla="*/ 122 h 122"/>
                    <a:gd name="T30" fmla="*/ 160 w 160"/>
                    <a:gd name="T31" fmla="*/ 122 h 122"/>
                    <a:gd name="T32" fmla="*/ 160 w 160"/>
                    <a:gd name="T33" fmla="*/ 122 h 122"/>
                    <a:gd name="T34" fmla="*/ 160 w 160"/>
                    <a:gd name="T35" fmla="*/ 121 h 122"/>
                    <a:gd name="T36" fmla="*/ 160 w 160"/>
                    <a:gd name="T37" fmla="*/ 121 h 122"/>
                    <a:gd name="T38" fmla="*/ 146 w 160"/>
                    <a:gd name="T39" fmla="*/ 121 h 122"/>
                    <a:gd name="T40" fmla="*/ 132 w 160"/>
                    <a:gd name="T41" fmla="*/ 119 h 122"/>
                    <a:gd name="T42" fmla="*/ 118 w 160"/>
                    <a:gd name="T43" fmla="*/ 116 h 122"/>
                    <a:gd name="T44" fmla="*/ 105 w 160"/>
                    <a:gd name="T45" fmla="*/ 113 h 122"/>
                    <a:gd name="T46" fmla="*/ 93 w 160"/>
                    <a:gd name="T47" fmla="*/ 108 h 122"/>
                    <a:gd name="T48" fmla="*/ 82 w 160"/>
                    <a:gd name="T49" fmla="*/ 102 h 122"/>
                    <a:gd name="T50" fmla="*/ 71 w 160"/>
                    <a:gd name="T51" fmla="*/ 96 h 122"/>
                    <a:gd name="T52" fmla="*/ 61 w 160"/>
                    <a:gd name="T53" fmla="*/ 88 h 122"/>
                    <a:gd name="T54" fmla="*/ 52 w 160"/>
                    <a:gd name="T55" fmla="*/ 80 h 122"/>
                    <a:gd name="T56" fmla="*/ 43 w 160"/>
                    <a:gd name="T57" fmla="*/ 71 h 122"/>
                    <a:gd name="T58" fmla="*/ 27 w 160"/>
                    <a:gd name="T59" fmla="*/ 49 h 122"/>
                    <a:gd name="T60" fmla="*/ 13 w 160"/>
                    <a:gd name="T61" fmla="*/ 25 h 122"/>
                    <a:gd name="T62" fmla="*/ 0 w 160"/>
                    <a:gd name="T63" fmla="*/ 0 h 122"/>
                    <a:gd name="T64" fmla="*/ 0 w 160"/>
                    <a:gd name="T65" fmla="*/ 0 h 122"/>
                    <a:gd name="T66" fmla="*/ 0 w 160"/>
                    <a:gd name="T67" fmla="*/ 0 h 122"/>
                    <a:gd name="T68" fmla="*/ 0 w 160"/>
                    <a:gd name="T69" fmla="*/ 0 h 122"/>
                    <a:gd name="T70" fmla="*/ 0 w 160"/>
                    <a:gd name="T71" fmla="*/ 0 h 12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60"/>
                    <a:gd name="T109" fmla="*/ 0 h 122"/>
                    <a:gd name="T110" fmla="*/ 160 w 160"/>
                    <a:gd name="T111" fmla="*/ 122 h 12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60" h="122">
                      <a:moveTo>
                        <a:pt x="0" y="0"/>
                      </a:moveTo>
                      <a:lnTo>
                        <a:pt x="0" y="0"/>
                      </a:lnTo>
                      <a:lnTo>
                        <a:pt x="11" y="25"/>
                      </a:lnTo>
                      <a:lnTo>
                        <a:pt x="25" y="50"/>
                      </a:lnTo>
                      <a:lnTo>
                        <a:pt x="41" y="71"/>
                      </a:lnTo>
                      <a:lnTo>
                        <a:pt x="50" y="81"/>
                      </a:lnTo>
                      <a:lnTo>
                        <a:pt x="60" y="89"/>
                      </a:lnTo>
                      <a:lnTo>
                        <a:pt x="71" y="97"/>
                      </a:lnTo>
                      <a:lnTo>
                        <a:pt x="82" y="105"/>
                      </a:lnTo>
                      <a:lnTo>
                        <a:pt x="93" y="111"/>
                      </a:lnTo>
                      <a:lnTo>
                        <a:pt x="105" y="116"/>
                      </a:lnTo>
                      <a:lnTo>
                        <a:pt x="118" y="119"/>
                      </a:lnTo>
                      <a:lnTo>
                        <a:pt x="132" y="122"/>
                      </a:lnTo>
                      <a:lnTo>
                        <a:pt x="146" y="122"/>
                      </a:lnTo>
                      <a:lnTo>
                        <a:pt x="160" y="122"/>
                      </a:lnTo>
                      <a:lnTo>
                        <a:pt x="160" y="121"/>
                      </a:lnTo>
                      <a:lnTo>
                        <a:pt x="146" y="121"/>
                      </a:lnTo>
                      <a:lnTo>
                        <a:pt x="132" y="119"/>
                      </a:lnTo>
                      <a:lnTo>
                        <a:pt x="118" y="116"/>
                      </a:lnTo>
                      <a:lnTo>
                        <a:pt x="105" y="113"/>
                      </a:lnTo>
                      <a:lnTo>
                        <a:pt x="93" y="108"/>
                      </a:lnTo>
                      <a:lnTo>
                        <a:pt x="82" y="102"/>
                      </a:lnTo>
                      <a:lnTo>
                        <a:pt x="71" y="96"/>
                      </a:lnTo>
                      <a:lnTo>
                        <a:pt x="61" y="88"/>
                      </a:lnTo>
                      <a:lnTo>
                        <a:pt x="52" y="80"/>
                      </a:lnTo>
                      <a:lnTo>
                        <a:pt x="43" y="71"/>
                      </a:lnTo>
                      <a:lnTo>
                        <a:pt x="27" y="49"/>
                      </a:lnTo>
                      <a:lnTo>
                        <a:pt x="13" y="2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5" name="Freeform 242"/>
                <p:cNvSpPr>
                  <a:spLocks/>
                </p:cNvSpPr>
                <p:nvPr/>
              </p:nvSpPr>
              <p:spPr bwMode="auto">
                <a:xfrm>
                  <a:off x="762" y="1285"/>
                  <a:ext cx="237" cy="50"/>
                </a:xfrm>
                <a:custGeom>
                  <a:avLst/>
                  <a:gdLst>
                    <a:gd name="T0" fmla="*/ 1 w 237"/>
                    <a:gd name="T1" fmla="*/ 3 h 50"/>
                    <a:gd name="T2" fmla="*/ 1 w 237"/>
                    <a:gd name="T3" fmla="*/ 3 h 50"/>
                    <a:gd name="T4" fmla="*/ 28 w 237"/>
                    <a:gd name="T5" fmla="*/ 14 h 50"/>
                    <a:gd name="T6" fmla="*/ 56 w 237"/>
                    <a:gd name="T7" fmla="*/ 23 h 50"/>
                    <a:gd name="T8" fmla="*/ 86 w 237"/>
                    <a:gd name="T9" fmla="*/ 31 h 50"/>
                    <a:gd name="T10" fmla="*/ 116 w 237"/>
                    <a:gd name="T11" fmla="*/ 37 h 50"/>
                    <a:gd name="T12" fmla="*/ 146 w 237"/>
                    <a:gd name="T13" fmla="*/ 42 h 50"/>
                    <a:gd name="T14" fmla="*/ 174 w 237"/>
                    <a:gd name="T15" fmla="*/ 47 h 50"/>
                    <a:gd name="T16" fmla="*/ 204 w 237"/>
                    <a:gd name="T17" fmla="*/ 50 h 50"/>
                    <a:gd name="T18" fmla="*/ 233 w 237"/>
                    <a:gd name="T19" fmla="*/ 50 h 50"/>
                    <a:gd name="T20" fmla="*/ 233 w 237"/>
                    <a:gd name="T21" fmla="*/ 50 h 50"/>
                    <a:gd name="T22" fmla="*/ 235 w 237"/>
                    <a:gd name="T23" fmla="*/ 50 h 50"/>
                    <a:gd name="T24" fmla="*/ 237 w 237"/>
                    <a:gd name="T25" fmla="*/ 48 h 50"/>
                    <a:gd name="T26" fmla="*/ 235 w 237"/>
                    <a:gd name="T27" fmla="*/ 47 h 50"/>
                    <a:gd name="T28" fmla="*/ 233 w 237"/>
                    <a:gd name="T29" fmla="*/ 45 h 50"/>
                    <a:gd name="T30" fmla="*/ 233 w 237"/>
                    <a:gd name="T31" fmla="*/ 45 h 50"/>
                    <a:gd name="T32" fmla="*/ 204 w 237"/>
                    <a:gd name="T33" fmla="*/ 42 h 50"/>
                    <a:gd name="T34" fmla="*/ 175 w 237"/>
                    <a:gd name="T35" fmla="*/ 37 h 50"/>
                    <a:gd name="T36" fmla="*/ 117 w 237"/>
                    <a:gd name="T37" fmla="*/ 26 h 50"/>
                    <a:gd name="T38" fmla="*/ 59 w 237"/>
                    <a:gd name="T39" fmla="*/ 14 h 50"/>
                    <a:gd name="T40" fmla="*/ 1 w 237"/>
                    <a:gd name="T41" fmla="*/ 0 h 50"/>
                    <a:gd name="T42" fmla="*/ 1 w 237"/>
                    <a:gd name="T43" fmla="*/ 0 h 50"/>
                    <a:gd name="T44" fmla="*/ 0 w 237"/>
                    <a:gd name="T45" fmla="*/ 1 h 50"/>
                    <a:gd name="T46" fmla="*/ 1 w 237"/>
                    <a:gd name="T47" fmla="*/ 3 h 50"/>
                    <a:gd name="T48" fmla="*/ 1 w 237"/>
                    <a:gd name="T49" fmla="*/ 3 h 5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37"/>
                    <a:gd name="T76" fmla="*/ 0 h 50"/>
                    <a:gd name="T77" fmla="*/ 237 w 237"/>
                    <a:gd name="T78" fmla="*/ 50 h 5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37" h="50">
                      <a:moveTo>
                        <a:pt x="1" y="3"/>
                      </a:moveTo>
                      <a:lnTo>
                        <a:pt x="1" y="3"/>
                      </a:lnTo>
                      <a:lnTo>
                        <a:pt x="28" y="14"/>
                      </a:lnTo>
                      <a:lnTo>
                        <a:pt x="56" y="23"/>
                      </a:lnTo>
                      <a:lnTo>
                        <a:pt x="86" y="31"/>
                      </a:lnTo>
                      <a:lnTo>
                        <a:pt x="116" y="37"/>
                      </a:lnTo>
                      <a:lnTo>
                        <a:pt x="146" y="42"/>
                      </a:lnTo>
                      <a:lnTo>
                        <a:pt x="174" y="47"/>
                      </a:lnTo>
                      <a:lnTo>
                        <a:pt x="204" y="50"/>
                      </a:lnTo>
                      <a:lnTo>
                        <a:pt x="233" y="50"/>
                      </a:lnTo>
                      <a:lnTo>
                        <a:pt x="235" y="50"/>
                      </a:lnTo>
                      <a:lnTo>
                        <a:pt x="237" y="48"/>
                      </a:lnTo>
                      <a:lnTo>
                        <a:pt x="235" y="47"/>
                      </a:lnTo>
                      <a:lnTo>
                        <a:pt x="233" y="45"/>
                      </a:lnTo>
                      <a:lnTo>
                        <a:pt x="204" y="42"/>
                      </a:lnTo>
                      <a:lnTo>
                        <a:pt x="175" y="37"/>
                      </a:lnTo>
                      <a:lnTo>
                        <a:pt x="117" y="26"/>
                      </a:lnTo>
                      <a:lnTo>
                        <a:pt x="59" y="14"/>
                      </a:lnTo>
                      <a:lnTo>
                        <a:pt x="1" y="0"/>
                      </a:lnTo>
                      <a:lnTo>
                        <a:pt x="0" y="1"/>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6" name="Freeform 243"/>
                <p:cNvSpPr>
                  <a:spLocks/>
                </p:cNvSpPr>
                <p:nvPr/>
              </p:nvSpPr>
              <p:spPr bwMode="auto">
                <a:xfrm>
                  <a:off x="490" y="1299"/>
                  <a:ext cx="223" cy="17"/>
                </a:xfrm>
                <a:custGeom>
                  <a:avLst/>
                  <a:gdLst>
                    <a:gd name="T0" fmla="*/ 3 w 223"/>
                    <a:gd name="T1" fmla="*/ 17 h 17"/>
                    <a:gd name="T2" fmla="*/ 3 w 223"/>
                    <a:gd name="T3" fmla="*/ 17 h 17"/>
                    <a:gd name="T4" fmla="*/ 30 w 223"/>
                    <a:gd name="T5" fmla="*/ 12 h 17"/>
                    <a:gd name="T6" fmla="*/ 57 w 223"/>
                    <a:gd name="T7" fmla="*/ 7 h 17"/>
                    <a:gd name="T8" fmla="*/ 85 w 223"/>
                    <a:gd name="T9" fmla="*/ 6 h 17"/>
                    <a:gd name="T10" fmla="*/ 112 w 223"/>
                    <a:gd name="T11" fmla="*/ 6 h 17"/>
                    <a:gd name="T12" fmla="*/ 167 w 223"/>
                    <a:gd name="T13" fmla="*/ 9 h 17"/>
                    <a:gd name="T14" fmla="*/ 221 w 223"/>
                    <a:gd name="T15" fmla="*/ 12 h 17"/>
                    <a:gd name="T16" fmla="*/ 221 w 223"/>
                    <a:gd name="T17" fmla="*/ 12 h 17"/>
                    <a:gd name="T18" fmla="*/ 223 w 223"/>
                    <a:gd name="T19" fmla="*/ 12 h 17"/>
                    <a:gd name="T20" fmla="*/ 223 w 223"/>
                    <a:gd name="T21" fmla="*/ 11 h 17"/>
                    <a:gd name="T22" fmla="*/ 223 w 223"/>
                    <a:gd name="T23" fmla="*/ 9 h 17"/>
                    <a:gd name="T24" fmla="*/ 221 w 223"/>
                    <a:gd name="T25" fmla="*/ 9 h 17"/>
                    <a:gd name="T26" fmla="*/ 221 w 223"/>
                    <a:gd name="T27" fmla="*/ 9 h 17"/>
                    <a:gd name="T28" fmla="*/ 167 w 223"/>
                    <a:gd name="T29" fmla="*/ 4 h 17"/>
                    <a:gd name="T30" fmla="*/ 140 w 223"/>
                    <a:gd name="T31" fmla="*/ 1 h 17"/>
                    <a:gd name="T32" fmla="*/ 112 w 223"/>
                    <a:gd name="T33" fmla="*/ 0 h 17"/>
                    <a:gd name="T34" fmla="*/ 83 w 223"/>
                    <a:gd name="T35" fmla="*/ 0 h 17"/>
                    <a:gd name="T36" fmla="*/ 57 w 223"/>
                    <a:gd name="T37" fmla="*/ 1 h 17"/>
                    <a:gd name="T38" fmla="*/ 28 w 223"/>
                    <a:gd name="T39" fmla="*/ 6 h 17"/>
                    <a:gd name="T40" fmla="*/ 2 w 223"/>
                    <a:gd name="T41" fmla="*/ 14 h 17"/>
                    <a:gd name="T42" fmla="*/ 2 w 223"/>
                    <a:gd name="T43" fmla="*/ 14 h 17"/>
                    <a:gd name="T44" fmla="*/ 2 w 223"/>
                    <a:gd name="T45" fmla="*/ 15 h 17"/>
                    <a:gd name="T46" fmla="*/ 0 w 223"/>
                    <a:gd name="T47" fmla="*/ 17 h 17"/>
                    <a:gd name="T48" fmla="*/ 2 w 223"/>
                    <a:gd name="T49" fmla="*/ 17 h 17"/>
                    <a:gd name="T50" fmla="*/ 3 w 223"/>
                    <a:gd name="T51" fmla="*/ 17 h 17"/>
                    <a:gd name="T52" fmla="*/ 3 w 223"/>
                    <a:gd name="T53" fmla="*/ 17 h 1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23"/>
                    <a:gd name="T82" fmla="*/ 0 h 17"/>
                    <a:gd name="T83" fmla="*/ 223 w 223"/>
                    <a:gd name="T84" fmla="*/ 17 h 1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23" h="17">
                      <a:moveTo>
                        <a:pt x="3" y="17"/>
                      </a:moveTo>
                      <a:lnTo>
                        <a:pt x="3" y="17"/>
                      </a:lnTo>
                      <a:lnTo>
                        <a:pt x="30" y="12"/>
                      </a:lnTo>
                      <a:lnTo>
                        <a:pt x="57" y="7"/>
                      </a:lnTo>
                      <a:lnTo>
                        <a:pt x="85" y="6"/>
                      </a:lnTo>
                      <a:lnTo>
                        <a:pt x="112" y="6"/>
                      </a:lnTo>
                      <a:lnTo>
                        <a:pt x="167" y="9"/>
                      </a:lnTo>
                      <a:lnTo>
                        <a:pt x="221" y="12"/>
                      </a:lnTo>
                      <a:lnTo>
                        <a:pt x="223" y="12"/>
                      </a:lnTo>
                      <a:lnTo>
                        <a:pt x="223" y="11"/>
                      </a:lnTo>
                      <a:lnTo>
                        <a:pt x="223" y="9"/>
                      </a:lnTo>
                      <a:lnTo>
                        <a:pt x="221" y="9"/>
                      </a:lnTo>
                      <a:lnTo>
                        <a:pt x="167" y="4"/>
                      </a:lnTo>
                      <a:lnTo>
                        <a:pt x="140" y="1"/>
                      </a:lnTo>
                      <a:lnTo>
                        <a:pt x="112" y="0"/>
                      </a:lnTo>
                      <a:lnTo>
                        <a:pt x="83" y="0"/>
                      </a:lnTo>
                      <a:lnTo>
                        <a:pt x="57" y="1"/>
                      </a:lnTo>
                      <a:lnTo>
                        <a:pt x="28" y="6"/>
                      </a:lnTo>
                      <a:lnTo>
                        <a:pt x="2" y="14"/>
                      </a:lnTo>
                      <a:lnTo>
                        <a:pt x="2" y="15"/>
                      </a:lnTo>
                      <a:lnTo>
                        <a:pt x="0" y="17"/>
                      </a:lnTo>
                      <a:lnTo>
                        <a:pt x="2" y="17"/>
                      </a:lnTo>
                      <a:lnTo>
                        <a:pt x="3"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7" name="Freeform 244"/>
                <p:cNvSpPr>
                  <a:spLocks/>
                </p:cNvSpPr>
                <p:nvPr/>
              </p:nvSpPr>
              <p:spPr bwMode="auto">
                <a:xfrm>
                  <a:off x="413" y="1521"/>
                  <a:ext cx="58" cy="24"/>
                </a:xfrm>
                <a:custGeom>
                  <a:avLst/>
                  <a:gdLst>
                    <a:gd name="T0" fmla="*/ 57 w 58"/>
                    <a:gd name="T1" fmla="*/ 0 h 24"/>
                    <a:gd name="T2" fmla="*/ 57 w 58"/>
                    <a:gd name="T3" fmla="*/ 0 h 24"/>
                    <a:gd name="T4" fmla="*/ 29 w 58"/>
                    <a:gd name="T5" fmla="*/ 10 h 24"/>
                    <a:gd name="T6" fmla="*/ 0 w 58"/>
                    <a:gd name="T7" fmla="*/ 18 h 24"/>
                    <a:gd name="T8" fmla="*/ 2 w 58"/>
                    <a:gd name="T9" fmla="*/ 24 h 24"/>
                    <a:gd name="T10" fmla="*/ 2 w 58"/>
                    <a:gd name="T11" fmla="*/ 24 h 24"/>
                    <a:gd name="T12" fmla="*/ 30 w 58"/>
                    <a:gd name="T13" fmla="*/ 16 h 24"/>
                    <a:gd name="T14" fmla="*/ 58 w 58"/>
                    <a:gd name="T15" fmla="*/ 5 h 24"/>
                    <a:gd name="T16" fmla="*/ 57 w 58"/>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8"/>
                    <a:gd name="T28" fmla="*/ 0 h 24"/>
                    <a:gd name="T29" fmla="*/ 58 w 5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8" h="24">
                      <a:moveTo>
                        <a:pt x="57" y="0"/>
                      </a:moveTo>
                      <a:lnTo>
                        <a:pt x="57" y="0"/>
                      </a:lnTo>
                      <a:lnTo>
                        <a:pt x="29" y="10"/>
                      </a:lnTo>
                      <a:lnTo>
                        <a:pt x="0" y="18"/>
                      </a:lnTo>
                      <a:lnTo>
                        <a:pt x="2" y="24"/>
                      </a:lnTo>
                      <a:lnTo>
                        <a:pt x="30" y="16"/>
                      </a:lnTo>
                      <a:lnTo>
                        <a:pt x="58" y="5"/>
                      </a:lnTo>
                      <a:lnTo>
                        <a:pt x="57"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8" name="Freeform 245"/>
                <p:cNvSpPr>
                  <a:spLocks/>
                </p:cNvSpPr>
                <p:nvPr/>
              </p:nvSpPr>
              <p:spPr bwMode="auto">
                <a:xfrm>
                  <a:off x="509" y="1537"/>
                  <a:ext cx="36" cy="17"/>
                </a:xfrm>
                <a:custGeom>
                  <a:avLst/>
                  <a:gdLst>
                    <a:gd name="T0" fmla="*/ 35 w 36"/>
                    <a:gd name="T1" fmla="*/ 0 h 17"/>
                    <a:gd name="T2" fmla="*/ 35 w 36"/>
                    <a:gd name="T3" fmla="*/ 0 h 17"/>
                    <a:gd name="T4" fmla="*/ 24 w 36"/>
                    <a:gd name="T5" fmla="*/ 3 h 17"/>
                    <a:gd name="T6" fmla="*/ 14 w 36"/>
                    <a:gd name="T7" fmla="*/ 8 h 17"/>
                    <a:gd name="T8" fmla="*/ 14 w 36"/>
                    <a:gd name="T9" fmla="*/ 8 h 17"/>
                    <a:gd name="T10" fmla="*/ 0 w 36"/>
                    <a:gd name="T11" fmla="*/ 13 h 17"/>
                    <a:gd name="T12" fmla="*/ 3 w 36"/>
                    <a:gd name="T13" fmla="*/ 17 h 17"/>
                    <a:gd name="T14" fmla="*/ 3 w 36"/>
                    <a:gd name="T15" fmla="*/ 17 h 17"/>
                    <a:gd name="T16" fmla="*/ 16 w 36"/>
                    <a:gd name="T17" fmla="*/ 13 h 17"/>
                    <a:gd name="T18" fmla="*/ 16 w 36"/>
                    <a:gd name="T19" fmla="*/ 13 h 17"/>
                    <a:gd name="T20" fmla="*/ 27 w 36"/>
                    <a:gd name="T21" fmla="*/ 9 h 17"/>
                    <a:gd name="T22" fmla="*/ 36 w 36"/>
                    <a:gd name="T23" fmla="*/ 5 h 17"/>
                    <a:gd name="T24" fmla="*/ 35 w 36"/>
                    <a:gd name="T25" fmla="*/ 0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17"/>
                    <a:gd name="T41" fmla="*/ 36 w 36"/>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17">
                      <a:moveTo>
                        <a:pt x="35" y="0"/>
                      </a:moveTo>
                      <a:lnTo>
                        <a:pt x="35" y="0"/>
                      </a:lnTo>
                      <a:lnTo>
                        <a:pt x="24" y="3"/>
                      </a:lnTo>
                      <a:lnTo>
                        <a:pt x="14" y="8"/>
                      </a:lnTo>
                      <a:lnTo>
                        <a:pt x="0" y="13"/>
                      </a:lnTo>
                      <a:lnTo>
                        <a:pt x="3" y="17"/>
                      </a:lnTo>
                      <a:lnTo>
                        <a:pt x="16" y="13"/>
                      </a:lnTo>
                      <a:lnTo>
                        <a:pt x="27" y="9"/>
                      </a:lnTo>
                      <a:lnTo>
                        <a:pt x="36" y="5"/>
                      </a:lnTo>
                      <a:lnTo>
                        <a:pt x="35"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9" name="Freeform 246"/>
                <p:cNvSpPr>
                  <a:spLocks/>
                </p:cNvSpPr>
                <p:nvPr/>
              </p:nvSpPr>
              <p:spPr bwMode="auto">
                <a:xfrm>
                  <a:off x="672" y="1534"/>
                  <a:ext cx="35" cy="16"/>
                </a:xfrm>
                <a:custGeom>
                  <a:avLst/>
                  <a:gdLst>
                    <a:gd name="T0" fmla="*/ 32 w 35"/>
                    <a:gd name="T1" fmla="*/ 0 h 16"/>
                    <a:gd name="T2" fmla="*/ 32 w 35"/>
                    <a:gd name="T3" fmla="*/ 0 h 16"/>
                    <a:gd name="T4" fmla="*/ 16 w 35"/>
                    <a:gd name="T5" fmla="*/ 6 h 16"/>
                    <a:gd name="T6" fmla="*/ 0 w 35"/>
                    <a:gd name="T7" fmla="*/ 9 h 16"/>
                    <a:gd name="T8" fmla="*/ 2 w 35"/>
                    <a:gd name="T9" fmla="*/ 16 h 16"/>
                    <a:gd name="T10" fmla="*/ 2 w 35"/>
                    <a:gd name="T11" fmla="*/ 16 h 16"/>
                    <a:gd name="T12" fmla="*/ 17 w 35"/>
                    <a:gd name="T13" fmla="*/ 12 h 16"/>
                    <a:gd name="T14" fmla="*/ 27 w 35"/>
                    <a:gd name="T15" fmla="*/ 9 h 16"/>
                    <a:gd name="T16" fmla="*/ 35 w 35"/>
                    <a:gd name="T17" fmla="*/ 5 h 16"/>
                    <a:gd name="T18" fmla="*/ 32 w 35"/>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
                    <a:gd name="T31" fmla="*/ 0 h 16"/>
                    <a:gd name="T32" fmla="*/ 35 w 3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 h="16">
                      <a:moveTo>
                        <a:pt x="32" y="0"/>
                      </a:moveTo>
                      <a:lnTo>
                        <a:pt x="32" y="0"/>
                      </a:lnTo>
                      <a:lnTo>
                        <a:pt x="16" y="6"/>
                      </a:lnTo>
                      <a:lnTo>
                        <a:pt x="0" y="9"/>
                      </a:lnTo>
                      <a:lnTo>
                        <a:pt x="2" y="16"/>
                      </a:lnTo>
                      <a:lnTo>
                        <a:pt x="17" y="12"/>
                      </a:lnTo>
                      <a:lnTo>
                        <a:pt x="27" y="9"/>
                      </a:lnTo>
                      <a:lnTo>
                        <a:pt x="35" y="5"/>
                      </a:lnTo>
                      <a:lnTo>
                        <a:pt x="32"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0" name="Freeform 247"/>
                <p:cNvSpPr>
                  <a:spLocks/>
                </p:cNvSpPr>
                <p:nvPr/>
              </p:nvSpPr>
              <p:spPr bwMode="auto">
                <a:xfrm>
                  <a:off x="657" y="1622"/>
                  <a:ext cx="45" cy="19"/>
                </a:xfrm>
                <a:custGeom>
                  <a:avLst/>
                  <a:gdLst>
                    <a:gd name="T0" fmla="*/ 43 w 45"/>
                    <a:gd name="T1" fmla="*/ 0 h 19"/>
                    <a:gd name="T2" fmla="*/ 43 w 45"/>
                    <a:gd name="T3" fmla="*/ 0 h 19"/>
                    <a:gd name="T4" fmla="*/ 20 w 45"/>
                    <a:gd name="T5" fmla="*/ 8 h 19"/>
                    <a:gd name="T6" fmla="*/ 0 w 45"/>
                    <a:gd name="T7" fmla="*/ 14 h 19"/>
                    <a:gd name="T8" fmla="*/ 1 w 45"/>
                    <a:gd name="T9" fmla="*/ 19 h 19"/>
                    <a:gd name="T10" fmla="*/ 1 w 45"/>
                    <a:gd name="T11" fmla="*/ 19 h 19"/>
                    <a:gd name="T12" fmla="*/ 23 w 45"/>
                    <a:gd name="T13" fmla="*/ 12 h 19"/>
                    <a:gd name="T14" fmla="*/ 45 w 45"/>
                    <a:gd name="T15" fmla="*/ 4 h 19"/>
                    <a:gd name="T16" fmla="*/ 43 w 45"/>
                    <a:gd name="T17" fmla="*/ 0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5"/>
                    <a:gd name="T28" fmla="*/ 0 h 19"/>
                    <a:gd name="T29" fmla="*/ 45 w 45"/>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5" h="19">
                      <a:moveTo>
                        <a:pt x="43" y="0"/>
                      </a:moveTo>
                      <a:lnTo>
                        <a:pt x="43" y="0"/>
                      </a:lnTo>
                      <a:lnTo>
                        <a:pt x="20" y="8"/>
                      </a:lnTo>
                      <a:lnTo>
                        <a:pt x="0" y="14"/>
                      </a:lnTo>
                      <a:lnTo>
                        <a:pt x="1" y="19"/>
                      </a:lnTo>
                      <a:lnTo>
                        <a:pt x="23" y="12"/>
                      </a:lnTo>
                      <a:lnTo>
                        <a:pt x="45" y="4"/>
                      </a:lnTo>
                      <a:lnTo>
                        <a:pt x="43"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1" name="Freeform 248"/>
                <p:cNvSpPr>
                  <a:spLocks/>
                </p:cNvSpPr>
                <p:nvPr/>
              </p:nvSpPr>
              <p:spPr bwMode="auto">
                <a:xfrm>
                  <a:off x="614" y="1518"/>
                  <a:ext cx="28" cy="14"/>
                </a:xfrm>
                <a:custGeom>
                  <a:avLst/>
                  <a:gdLst>
                    <a:gd name="T0" fmla="*/ 27 w 28"/>
                    <a:gd name="T1" fmla="*/ 0 h 14"/>
                    <a:gd name="T2" fmla="*/ 21 w 28"/>
                    <a:gd name="T3" fmla="*/ 3 h 14"/>
                    <a:gd name="T4" fmla="*/ 21 w 28"/>
                    <a:gd name="T5" fmla="*/ 3 h 14"/>
                    <a:gd name="T6" fmla="*/ 11 w 28"/>
                    <a:gd name="T7" fmla="*/ 5 h 14"/>
                    <a:gd name="T8" fmla="*/ 0 w 28"/>
                    <a:gd name="T9" fmla="*/ 8 h 14"/>
                    <a:gd name="T10" fmla="*/ 2 w 28"/>
                    <a:gd name="T11" fmla="*/ 14 h 14"/>
                    <a:gd name="T12" fmla="*/ 2 w 28"/>
                    <a:gd name="T13" fmla="*/ 14 h 14"/>
                    <a:gd name="T14" fmla="*/ 13 w 28"/>
                    <a:gd name="T15" fmla="*/ 11 h 14"/>
                    <a:gd name="T16" fmla="*/ 22 w 28"/>
                    <a:gd name="T17" fmla="*/ 8 h 14"/>
                    <a:gd name="T18" fmla="*/ 28 w 28"/>
                    <a:gd name="T19" fmla="*/ 7 h 14"/>
                    <a:gd name="T20" fmla="*/ 27 w 28"/>
                    <a:gd name="T21" fmla="*/ 0 h 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
                    <a:gd name="T34" fmla="*/ 0 h 14"/>
                    <a:gd name="T35" fmla="*/ 28 w 28"/>
                    <a:gd name="T36" fmla="*/ 14 h 1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 h="14">
                      <a:moveTo>
                        <a:pt x="27" y="0"/>
                      </a:moveTo>
                      <a:lnTo>
                        <a:pt x="21" y="3"/>
                      </a:lnTo>
                      <a:lnTo>
                        <a:pt x="11" y="5"/>
                      </a:lnTo>
                      <a:lnTo>
                        <a:pt x="0" y="8"/>
                      </a:lnTo>
                      <a:lnTo>
                        <a:pt x="2" y="14"/>
                      </a:lnTo>
                      <a:lnTo>
                        <a:pt x="13" y="11"/>
                      </a:lnTo>
                      <a:lnTo>
                        <a:pt x="22" y="8"/>
                      </a:lnTo>
                      <a:lnTo>
                        <a:pt x="28" y="7"/>
                      </a:lnTo>
                      <a:lnTo>
                        <a:pt x="27"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2" name="Freeform 249"/>
                <p:cNvSpPr>
                  <a:spLocks/>
                </p:cNvSpPr>
                <p:nvPr/>
              </p:nvSpPr>
              <p:spPr bwMode="auto">
                <a:xfrm>
                  <a:off x="851" y="1600"/>
                  <a:ext cx="31" cy="19"/>
                </a:xfrm>
                <a:custGeom>
                  <a:avLst/>
                  <a:gdLst>
                    <a:gd name="T0" fmla="*/ 28 w 31"/>
                    <a:gd name="T1" fmla="*/ 0 h 19"/>
                    <a:gd name="T2" fmla="*/ 28 w 31"/>
                    <a:gd name="T3" fmla="*/ 0 h 19"/>
                    <a:gd name="T4" fmla="*/ 16 w 31"/>
                    <a:gd name="T5" fmla="*/ 6 h 19"/>
                    <a:gd name="T6" fmla="*/ 0 w 31"/>
                    <a:gd name="T7" fmla="*/ 12 h 19"/>
                    <a:gd name="T8" fmla="*/ 2 w 31"/>
                    <a:gd name="T9" fmla="*/ 19 h 19"/>
                    <a:gd name="T10" fmla="*/ 2 w 31"/>
                    <a:gd name="T11" fmla="*/ 19 h 19"/>
                    <a:gd name="T12" fmla="*/ 16 w 31"/>
                    <a:gd name="T13" fmla="*/ 14 h 19"/>
                    <a:gd name="T14" fmla="*/ 31 w 31"/>
                    <a:gd name="T15" fmla="*/ 6 h 19"/>
                    <a:gd name="T16" fmla="*/ 28 w 31"/>
                    <a:gd name="T17" fmla="*/ 0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19"/>
                    <a:gd name="T29" fmla="*/ 31 w 31"/>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19">
                      <a:moveTo>
                        <a:pt x="28" y="0"/>
                      </a:moveTo>
                      <a:lnTo>
                        <a:pt x="28" y="0"/>
                      </a:lnTo>
                      <a:lnTo>
                        <a:pt x="16" y="6"/>
                      </a:lnTo>
                      <a:lnTo>
                        <a:pt x="0" y="12"/>
                      </a:lnTo>
                      <a:lnTo>
                        <a:pt x="2" y="19"/>
                      </a:lnTo>
                      <a:lnTo>
                        <a:pt x="16" y="14"/>
                      </a:lnTo>
                      <a:lnTo>
                        <a:pt x="31" y="6"/>
                      </a:lnTo>
                      <a:lnTo>
                        <a:pt x="28"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3" name="Freeform 250"/>
                <p:cNvSpPr>
                  <a:spLocks/>
                </p:cNvSpPr>
                <p:nvPr/>
              </p:nvSpPr>
              <p:spPr bwMode="auto">
                <a:xfrm>
                  <a:off x="898" y="1521"/>
                  <a:ext cx="41" cy="19"/>
                </a:xfrm>
                <a:custGeom>
                  <a:avLst/>
                  <a:gdLst>
                    <a:gd name="T0" fmla="*/ 38 w 41"/>
                    <a:gd name="T1" fmla="*/ 0 h 19"/>
                    <a:gd name="T2" fmla="*/ 38 w 41"/>
                    <a:gd name="T3" fmla="*/ 0 h 19"/>
                    <a:gd name="T4" fmla="*/ 21 w 41"/>
                    <a:gd name="T5" fmla="*/ 8 h 19"/>
                    <a:gd name="T6" fmla="*/ 0 w 41"/>
                    <a:gd name="T7" fmla="*/ 14 h 19"/>
                    <a:gd name="T8" fmla="*/ 2 w 41"/>
                    <a:gd name="T9" fmla="*/ 19 h 19"/>
                    <a:gd name="T10" fmla="*/ 2 w 41"/>
                    <a:gd name="T11" fmla="*/ 19 h 19"/>
                    <a:gd name="T12" fmla="*/ 22 w 41"/>
                    <a:gd name="T13" fmla="*/ 13 h 19"/>
                    <a:gd name="T14" fmla="*/ 41 w 41"/>
                    <a:gd name="T15" fmla="*/ 5 h 19"/>
                    <a:gd name="T16" fmla="*/ 38 w 41"/>
                    <a:gd name="T17" fmla="*/ 0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1"/>
                    <a:gd name="T28" fmla="*/ 0 h 19"/>
                    <a:gd name="T29" fmla="*/ 41 w 41"/>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1" h="19">
                      <a:moveTo>
                        <a:pt x="38" y="0"/>
                      </a:moveTo>
                      <a:lnTo>
                        <a:pt x="38" y="0"/>
                      </a:lnTo>
                      <a:lnTo>
                        <a:pt x="21" y="8"/>
                      </a:lnTo>
                      <a:lnTo>
                        <a:pt x="0" y="14"/>
                      </a:lnTo>
                      <a:lnTo>
                        <a:pt x="2" y="19"/>
                      </a:lnTo>
                      <a:lnTo>
                        <a:pt x="22" y="13"/>
                      </a:lnTo>
                      <a:lnTo>
                        <a:pt x="41" y="5"/>
                      </a:lnTo>
                      <a:lnTo>
                        <a:pt x="38"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4" name="Freeform 251"/>
                <p:cNvSpPr>
                  <a:spLocks/>
                </p:cNvSpPr>
                <p:nvPr/>
              </p:nvSpPr>
              <p:spPr bwMode="auto">
                <a:xfrm>
                  <a:off x="801" y="1556"/>
                  <a:ext cx="33" cy="17"/>
                </a:xfrm>
                <a:custGeom>
                  <a:avLst/>
                  <a:gdLst>
                    <a:gd name="T0" fmla="*/ 30 w 33"/>
                    <a:gd name="T1" fmla="*/ 0 h 17"/>
                    <a:gd name="T2" fmla="*/ 28 w 33"/>
                    <a:gd name="T3" fmla="*/ 1 h 17"/>
                    <a:gd name="T4" fmla="*/ 28 w 33"/>
                    <a:gd name="T5" fmla="*/ 1 h 17"/>
                    <a:gd name="T6" fmla="*/ 14 w 33"/>
                    <a:gd name="T7" fmla="*/ 8 h 17"/>
                    <a:gd name="T8" fmla="*/ 6 w 33"/>
                    <a:gd name="T9" fmla="*/ 9 h 17"/>
                    <a:gd name="T10" fmla="*/ 0 w 33"/>
                    <a:gd name="T11" fmla="*/ 11 h 17"/>
                    <a:gd name="T12" fmla="*/ 0 w 33"/>
                    <a:gd name="T13" fmla="*/ 17 h 17"/>
                    <a:gd name="T14" fmla="*/ 0 w 33"/>
                    <a:gd name="T15" fmla="*/ 17 h 17"/>
                    <a:gd name="T16" fmla="*/ 8 w 33"/>
                    <a:gd name="T17" fmla="*/ 16 h 17"/>
                    <a:gd name="T18" fmla="*/ 16 w 33"/>
                    <a:gd name="T19" fmla="*/ 14 h 17"/>
                    <a:gd name="T20" fmla="*/ 31 w 33"/>
                    <a:gd name="T21" fmla="*/ 6 h 17"/>
                    <a:gd name="T22" fmla="*/ 33 w 33"/>
                    <a:gd name="T23" fmla="*/ 6 h 17"/>
                    <a:gd name="T24" fmla="*/ 30 w 33"/>
                    <a:gd name="T25" fmla="*/ 0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17"/>
                    <a:gd name="T41" fmla="*/ 33 w 33"/>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17">
                      <a:moveTo>
                        <a:pt x="30" y="0"/>
                      </a:moveTo>
                      <a:lnTo>
                        <a:pt x="28" y="1"/>
                      </a:lnTo>
                      <a:lnTo>
                        <a:pt x="14" y="8"/>
                      </a:lnTo>
                      <a:lnTo>
                        <a:pt x="6" y="9"/>
                      </a:lnTo>
                      <a:lnTo>
                        <a:pt x="0" y="11"/>
                      </a:lnTo>
                      <a:lnTo>
                        <a:pt x="0" y="17"/>
                      </a:lnTo>
                      <a:lnTo>
                        <a:pt x="8" y="16"/>
                      </a:lnTo>
                      <a:lnTo>
                        <a:pt x="16" y="14"/>
                      </a:lnTo>
                      <a:lnTo>
                        <a:pt x="31" y="6"/>
                      </a:lnTo>
                      <a:lnTo>
                        <a:pt x="33" y="6"/>
                      </a:lnTo>
                      <a:lnTo>
                        <a:pt x="30"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5" name="Freeform 252"/>
                <p:cNvSpPr>
                  <a:spLocks/>
                </p:cNvSpPr>
                <p:nvPr/>
              </p:nvSpPr>
              <p:spPr bwMode="auto">
                <a:xfrm>
                  <a:off x="821" y="1509"/>
                  <a:ext cx="30" cy="12"/>
                </a:xfrm>
                <a:custGeom>
                  <a:avLst/>
                  <a:gdLst>
                    <a:gd name="T0" fmla="*/ 27 w 30"/>
                    <a:gd name="T1" fmla="*/ 0 h 12"/>
                    <a:gd name="T2" fmla="*/ 27 w 30"/>
                    <a:gd name="T3" fmla="*/ 0 h 12"/>
                    <a:gd name="T4" fmla="*/ 27 w 30"/>
                    <a:gd name="T5" fmla="*/ 0 h 12"/>
                    <a:gd name="T6" fmla="*/ 13 w 30"/>
                    <a:gd name="T7" fmla="*/ 3 h 12"/>
                    <a:gd name="T8" fmla="*/ 0 w 30"/>
                    <a:gd name="T9" fmla="*/ 6 h 12"/>
                    <a:gd name="T10" fmla="*/ 0 w 30"/>
                    <a:gd name="T11" fmla="*/ 12 h 12"/>
                    <a:gd name="T12" fmla="*/ 0 w 30"/>
                    <a:gd name="T13" fmla="*/ 12 h 12"/>
                    <a:gd name="T14" fmla="*/ 14 w 30"/>
                    <a:gd name="T15" fmla="*/ 9 h 12"/>
                    <a:gd name="T16" fmla="*/ 29 w 30"/>
                    <a:gd name="T17" fmla="*/ 6 h 12"/>
                    <a:gd name="T18" fmla="*/ 30 w 30"/>
                    <a:gd name="T19" fmla="*/ 5 h 12"/>
                    <a:gd name="T20" fmla="*/ 27 w 30"/>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
                    <a:gd name="T34" fmla="*/ 0 h 12"/>
                    <a:gd name="T35" fmla="*/ 30 w 30"/>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 h="12">
                      <a:moveTo>
                        <a:pt x="27" y="0"/>
                      </a:moveTo>
                      <a:lnTo>
                        <a:pt x="27" y="0"/>
                      </a:lnTo>
                      <a:lnTo>
                        <a:pt x="13" y="3"/>
                      </a:lnTo>
                      <a:lnTo>
                        <a:pt x="0" y="6"/>
                      </a:lnTo>
                      <a:lnTo>
                        <a:pt x="0" y="12"/>
                      </a:lnTo>
                      <a:lnTo>
                        <a:pt x="14" y="9"/>
                      </a:lnTo>
                      <a:lnTo>
                        <a:pt x="29" y="6"/>
                      </a:lnTo>
                      <a:lnTo>
                        <a:pt x="30" y="5"/>
                      </a:lnTo>
                      <a:lnTo>
                        <a:pt x="27"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6" name="Freeform 253"/>
                <p:cNvSpPr>
                  <a:spLocks/>
                </p:cNvSpPr>
                <p:nvPr/>
              </p:nvSpPr>
              <p:spPr bwMode="auto">
                <a:xfrm>
                  <a:off x="762" y="1343"/>
                  <a:ext cx="18" cy="9"/>
                </a:xfrm>
                <a:custGeom>
                  <a:avLst/>
                  <a:gdLst>
                    <a:gd name="T0" fmla="*/ 17 w 18"/>
                    <a:gd name="T1" fmla="*/ 0 h 9"/>
                    <a:gd name="T2" fmla="*/ 17 w 18"/>
                    <a:gd name="T3" fmla="*/ 0 h 9"/>
                    <a:gd name="T4" fmla="*/ 9 w 18"/>
                    <a:gd name="T5" fmla="*/ 1 h 9"/>
                    <a:gd name="T6" fmla="*/ 9 w 18"/>
                    <a:gd name="T7" fmla="*/ 1 h 9"/>
                    <a:gd name="T8" fmla="*/ 0 w 18"/>
                    <a:gd name="T9" fmla="*/ 3 h 9"/>
                    <a:gd name="T10" fmla="*/ 1 w 18"/>
                    <a:gd name="T11" fmla="*/ 9 h 9"/>
                    <a:gd name="T12" fmla="*/ 1 w 18"/>
                    <a:gd name="T13" fmla="*/ 9 h 9"/>
                    <a:gd name="T14" fmla="*/ 9 w 18"/>
                    <a:gd name="T15" fmla="*/ 7 h 9"/>
                    <a:gd name="T16" fmla="*/ 9 w 18"/>
                    <a:gd name="T17" fmla="*/ 7 h 9"/>
                    <a:gd name="T18" fmla="*/ 18 w 18"/>
                    <a:gd name="T19" fmla="*/ 6 h 9"/>
                    <a:gd name="T20" fmla="*/ 17 w 18"/>
                    <a:gd name="T21" fmla="*/ 0 h 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
                    <a:gd name="T34" fmla="*/ 0 h 9"/>
                    <a:gd name="T35" fmla="*/ 18 w 18"/>
                    <a:gd name="T36" fmla="*/ 9 h 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 h="9">
                      <a:moveTo>
                        <a:pt x="17" y="0"/>
                      </a:moveTo>
                      <a:lnTo>
                        <a:pt x="17" y="0"/>
                      </a:lnTo>
                      <a:lnTo>
                        <a:pt x="9" y="1"/>
                      </a:lnTo>
                      <a:lnTo>
                        <a:pt x="0" y="3"/>
                      </a:lnTo>
                      <a:lnTo>
                        <a:pt x="1" y="9"/>
                      </a:lnTo>
                      <a:lnTo>
                        <a:pt x="9" y="7"/>
                      </a:lnTo>
                      <a:lnTo>
                        <a:pt x="18" y="6"/>
                      </a:lnTo>
                      <a:lnTo>
                        <a:pt x="17"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7" name="Freeform 254"/>
                <p:cNvSpPr>
                  <a:spLocks/>
                </p:cNvSpPr>
                <p:nvPr/>
              </p:nvSpPr>
              <p:spPr bwMode="auto">
                <a:xfrm>
                  <a:off x="1019" y="1540"/>
                  <a:ext cx="28" cy="14"/>
                </a:xfrm>
                <a:custGeom>
                  <a:avLst/>
                  <a:gdLst>
                    <a:gd name="T0" fmla="*/ 25 w 28"/>
                    <a:gd name="T1" fmla="*/ 0 h 14"/>
                    <a:gd name="T2" fmla="*/ 20 w 28"/>
                    <a:gd name="T3" fmla="*/ 2 h 14"/>
                    <a:gd name="T4" fmla="*/ 20 w 28"/>
                    <a:gd name="T5" fmla="*/ 2 h 14"/>
                    <a:gd name="T6" fmla="*/ 11 w 28"/>
                    <a:gd name="T7" fmla="*/ 6 h 14"/>
                    <a:gd name="T8" fmla="*/ 0 w 28"/>
                    <a:gd name="T9" fmla="*/ 8 h 14"/>
                    <a:gd name="T10" fmla="*/ 0 w 28"/>
                    <a:gd name="T11" fmla="*/ 14 h 14"/>
                    <a:gd name="T12" fmla="*/ 0 w 28"/>
                    <a:gd name="T13" fmla="*/ 14 h 14"/>
                    <a:gd name="T14" fmla="*/ 13 w 28"/>
                    <a:gd name="T15" fmla="*/ 13 h 14"/>
                    <a:gd name="T16" fmla="*/ 24 w 28"/>
                    <a:gd name="T17" fmla="*/ 8 h 14"/>
                    <a:gd name="T18" fmla="*/ 28 w 28"/>
                    <a:gd name="T19" fmla="*/ 6 h 14"/>
                    <a:gd name="T20" fmla="*/ 25 w 28"/>
                    <a:gd name="T21" fmla="*/ 0 h 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
                    <a:gd name="T34" fmla="*/ 0 h 14"/>
                    <a:gd name="T35" fmla="*/ 28 w 28"/>
                    <a:gd name="T36" fmla="*/ 14 h 1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 h="14">
                      <a:moveTo>
                        <a:pt x="25" y="0"/>
                      </a:moveTo>
                      <a:lnTo>
                        <a:pt x="20" y="2"/>
                      </a:lnTo>
                      <a:lnTo>
                        <a:pt x="11" y="6"/>
                      </a:lnTo>
                      <a:lnTo>
                        <a:pt x="0" y="8"/>
                      </a:lnTo>
                      <a:lnTo>
                        <a:pt x="0" y="14"/>
                      </a:lnTo>
                      <a:lnTo>
                        <a:pt x="13" y="13"/>
                      </a:lnTo>
                      <a:lnTo>
                        <a:pt x="24" y="8"/>
                      </a:lnTo>
                      <a:lnTo>
                        <a:pt x="28" y="6"/>
                      </a:lnTo>
                      <a:lnTo>
                        <a:pt x="25"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8" name="Freeform 255"/>
                <p:cNvSpPr>
                  <a:spLocks/>
                </p:cNvSpPr>
                <p:nvPr/>
              </p:nvSpPr>
              <p:spPr bwMode="auto">
                <a:xfrm>
                  <a:off x="926" y="1626"/>
                  <a:ext cx="30" cy="21"/>
                </a:xfrm>
                <a:custGeom>
                  <a:avLst/>
                  <a:gdLst>
                    <a:gd name="T0" fmla="*/ 26 w 30"/>
                    <a:gd name="T1" fmla="*/ 0 h 21"/>
                    <a:gd name="T2" fmla="*/ 26 w 30"/>
                    <a:gd name="T3" fmla="*/ 0 h 21"/>
                    <a:gd name="T4" fmla="*/ 13 w 30"/>
                    <a:gd name="T5" fmla="*/ 10 h 21"/>
                    <a:gd name="T6" fmla="*/ 8 w 30"/>
                    <a:gd name="T7" fmla="*/ 13 h 21"/>
                    <a:gd name="T8" fmla="*/ 0 w 30"/>
                    <a:gd name="T9" fmla="*/ 15 h 21"/>
                    <a:gd name="T10" fmla="*/ 2 w 30"/>
                    <a:gd name="T11" fmla="*/ 21 h 21"/>
                    <a:gd name="T12" fmla="*/ 2 w 30"/>
                    <a:gd name="T13" fmla="*/ 21 h 21"/>
                    <a:gd name="T14" fmla="*/ 10 w 30"/>
                    <a:gd name="T15" fmla="*/ 18 h 21"/>
                    <a:gd name="T16" fmla="*/ 16 w 30"/>
                    <a:gd name="T17" fmla="*/ 15 h 21"/>
                    <a:gd name="T18" fmla="*/ 30 w 30"/>
                    <a:gd name="T19" fmla="*/ 5 h 21"/>
                    <a:gd name="T20" fmla="*/ 26 w 30"/>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
                    <a:gd name="T34" fmla="*/ 0 h 21"/>
                    <a:gd name="T35" fmla="*/ 30 w 30"/>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 h="21">
                      <a:moveTo>
                        <a:pt x="26" y="0"/>
                      </a:moveTo>
                      <a:lnTo>
                        <a:pt x="26" y="0"/>
                      </a:lnTo>
                      <a:lnTo>
                        <a:pt x="13" y="10"/>
                      </a:lnTo>
                      <a:lnTo>
                        <a:pt x="8" y="13"/>
                      </a:lnTo>
                      <a:lnTo>
                        <a:pt x="0" y="15"/>
                      </a:lnTo>
                      <a:lnTo>
                        <a:pt x="2" y="21"/>
                      </a:lnTo>
                      <a:lnTo>
                        <a:pt x="10" y="18"/>
                      </a:lnTo>
                      <a:lnTo>
                        <a:pt x="16" y="15"/>
                      </a:lnTo>
                      <a:lnTo>
                        <a:pt x="30" y="5"/>
                      </a:lnTo>
                      <a:lnTo>
                        <a:pt x="26"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9" name="Freeform 256"/>
                <p:cNvSpPr>
                  <a:spLocks/>
                </p:cNvSpPr>
                <p:nvPr/>
              </p:nvSpPr>
              <p:spPr bwMode="auto">
                <a:xfrm>
                  <a:off x="1038" y="1594"/>
                  <a:ext cx="22" cy="14"/>
                </a:xfrm>
                <a:custGeom>
                  <a:avLst/>
                  <a:gdLst>
                    <a:gd name="T0" fmla="*/ 19 w 22"/>
                    <a:gd name="T1" fmla="*/ 0 h 14"/>
                    <a:gd name="T2" fmla="*/ 19 w 22"/>
                    <a:gd name="T3" fmla="*/ 0 h 14"/>
                    <a:gd name="T4" fmla="*/ 11 w 22"/>
                    <a:gd name="T5" fmla="*/ 3 h 14"/>
                    <a:gd name="T6" fmla="*/ 11 w 22"/>
                    <a:gd name="T7" fmla="*/ 3 h 14"/>
                    <a:gd name="T8" fmla="*/ 6 w 22"/>
                    <a:gd name="T9" fmla="*/ 4 h 14"/>
                    <a:gd name="T10" fmla="*/ 0 w 22"/>
                    <a:gd name="T11" fmla="*/ 9 h 14"/>
                    <a:gd name="T12" fmla="*/ 5 w 22"/>
                    <a:gd name="T13" fmla="*/ 14 h 14"/>
                    <a:gd name="T14" fmla="*/ 5 w 22"/>
                    <a:gd name="T15" fmla="*/ 14 h 14"/>
                    <a:gd name="T16" fmla="*/ 8 w 22"/>
                    <a:gd name="T17" fmla="*/ 10 h 14"/>
                    <a:gd name="T18" fmla="*/ 14 w 22"/>
                    <a:gd name="T19" fmla="*/ 9 h 14"/>
                    <a:gd name="T20" fmla="*/ 14 w 22"/>
                    <a:gd name="T21" fmla="*/ 9 h 14"/>
                    <a:gd name="T22" fmla="*/ 22 w 22"/>
                    <a:gd name="T23" fmla="*/ 4 h 14"/>
                    <a:gd name="T24" fmla="*/ 19 w 22"/>
                    <a:gd name="T25" fmla="*/ 0 h 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
                    <a:gd name="T40" fmla="*/ 0 h 14"/>
                    <a:gd name="T41" fmla="*/ 22 w 22"/>
                    <a:gd name="T42" fmla="*/ 14 h 1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 h="14">
                      <a:moveTo>
                        <a:pt x="19" y="0"/>
                      </a:moveTo>
                      <a:lnTo>
                        <a:pt x="19" y="0"/>
                      </a:lnTo>
                      <a:lnTo>
                        <a:pt x="11" y="3"/>
                      </a:lnTo>
                      <a:lnTo>
                        <a:pt x="6" y="4"/>
                      </a:lnTo>
                      <a:lnTo>
                        <a:pt x="0" y="9"/>
                      </a:lnTo>
                      <a:lnTo>
                        <a:pt x="5" y="14"/>
                      </a:lnTo>
                      <a:lnTo>
                        <a:pt x="8" y="10"/>
                      </a:lnTo>
                      <a:lnTo>
                        <a:pt x="14" y="9"/>
                      </a:lnTo>
                      <a:lnTo>
                        <a:pt x="22" y="4"/>
                      </a:lnTo>
                      <a:lnTo>
                        <a:pt x="19"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0" name="Freeform 257"/>
                <p:cNvSpPr>
                  <a:spLocks/>
                </p:cNvSpPr>
                <p:nvPr/>
              </p:nvSpPr>
              <p:spPr bwMode="auto">
                <a:xfrm>
                  <a:off x="1099" y="1636"/>
                  <a:ext cx="11" cy="11"/>
                </a:xfrm>
                <a:custGeom>
                  <a:avLst/>
                  <a:gdLst>
                    <a:gd name="T0" fmla="*/ 6 w 11"/>
                    <a:gd name="T1" fmla="*/ 0 h 11"/>
                    <a:gd name="T2" fmla="*/ 6 w 11"/>
                    <a:gd name="T3" fmla="*/ 0 h 11"/>
                    <a:gd name="T4" fmla="*/ 3 w 11"/>
                    <a:gd name="T5" fmla="*/ 3 h 11"/>
                    <a:gd name="T6" fmla="*/ 0 w 11"/>
                    <a:gd name="T7" fmla="*/ 5 h 11"/>
                    <a:gd name="T8" fmla="*/ 2 w 11"/>
                    <a:gd name="T9" fmla="*/ 11 h 11"/>
                    <a:gd name="T10" fmla="*/ 2 w 11"/>
                    <a:gd name="T11" fmla="*/ 11 h 11"/>
                    <a:gd name="T12" fmla="*/ 6 w 11"/>
                    <a:gd name="T13" fmla="*/ 8 h 11"/>
                    <a:gd name="T14" fmla="*/ 11 w 11"/>
                    <a:gd name="T15" fmla="*/ 5 h 11"/>
                    <a:gd name="T16" fmla="*/ 6 w 11"/>
                    <a:gd name="T17" fmla="*/ 0 h 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
                    <a:gd name="T28" fmla="*/ 0 h 11"/>
                    <a:gd name="T29" fmla="*/ 11 w 11"/>
                    <a:gd name="T30" fmla="*/ 11 h 1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 h="11">
                      <a:moveTo>
                        <a:pt x="6" y="0"/>
                      </a:moveTo>
                      <a:lnTo>
                        <a:pt x="6" y="0"/>
                      </a:lnTo>
                      <a:lnTo>
                        <a:pt x="3" y="3"/>
                      </a:lnTo>
                      <a:lnTo>
                        <a:pt x="0" y="5"/>
                      </a:lnTo>
                      <a:lnTo>
                        <a:pt x="2" y="11"/>
                      </a:lnTo>
                      <a:lnTo>
                        <a:pt x="6" y="8"/>
                      </a:lnTo>
                      <a:lnTo>
                        <a:pt x="11" y="5"/>
                      </a:lnTo>
                      <a:lnTo>
                        <a:pt x="6"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1" name="Freeform 258"/>
                <p:cNvSpPr>
                  <a:spLocks/>
                </p:cNvSpPr>
                <p:nvPr/>
              </p:nvSpPr>
              <p:spPr bwMode="auto">
                <a:xfrm>
                  <a:off x="1075" y="1557"/>
                  <a:ext cx="19" cy="10"/>
                </a:xfrm>
                <a:custGeom>
                  <a:avLst/>
                  <a:gdLst>
                    <a:gd name="T0" fmla="*/ 19 w 19"/>
                    <a:gd name="T1" fmla="*/ 0 h 10"/>
                    <a:gd name="T2" fmla="*/ 19 w 19"/>
                    <a:gd name="T3" fmla="*/ 0 h 10"/>
                    <a:gd name="T4" fmla="*/ 10 w 19"/>
                    <a:gd name="T5" fmla="*/ 2 h 10"/>
                    <a:gd name="T6" fmla="*/ 0 w 19"/>
                    <a:gd name="T7" fmla="*/ 5 h 10"/>
                    <a:gd name="T8" fmla="*/ 4 w 19"/>
                    <a:gd name="T9" fmla="*/ 10 h 10"/>
                    <a:gd name="T10" fmla="*/ 4 w 19"/>
                    <a:gd name="T11" fmla="*/ 10 h 10"/>
                    <a:gd name="T12" fmla="*/ 11 w 19"/>
                    <a:gd name="T13" fmla="*/ 7 h 10"/>
                    <a:gd name="T14" fmla="*/ 19 w 19"/>
                    <a:gd name="T15" fmla="*/ 7 h 10"/>
                    <a:gd name="T16" fmla="*/ 19 w 19"/>
                    <a:gd name="T17" fmla="*/ 0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
                    <a:gd name="T28" fmla="*/ 0 h 10"/>
                    <a:gd name="T29" fmla="*/ 19 w 19"/>
                    <a:gd name="T30" fmla="*/ 10 h 1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 h="10">
                      <a:moveTo>
                        <a:pt x="19" y="0"/>
                      </a:moveTo>
                      <a:lnTo>
                        <a:pt x="19" y="0"/>
                      </a:lnTo>
                      <a:lnTo>
                        <a:pt x="10" y="2"/>
                      </a:lnTo>
                      <a:lnTo>
                        <a:pt x="0" y="5"/>
                      </a:lnTo>
                      <a:lnTo>
                        <a:pt x="4" y="10"/>
                      </a:lnTo>
                      <a:lnTo>
                        <a:pt x="11" y="7"/>
                      </a:lnTo>
                      <a:lnTo>
                        <a:pt x="19" y="7"/>
                      </a:lnTo>
                      <a:lnTo>
                        <a:pt x="19"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2" name="Freeform 259"/>
                <p:cNvSpPr>
                  <a:spLocks/>
                </p:cNvSpPr>
                <p:nvPr/>
              </p:nvSpPr>
              <p:spPr bwMode="auto">
                <a:xfrm>
                  <a:off x="415" y="1634"/>
                  <a:ext cx="27" cy="16"/>
                </a:xfrm>
                <a:custGeom>
                  <a:avLst/>
                  <a:gdLst>
                    <a:gd name="T0" fmla="*/ 23 w 27"/>
                    <a:gd name="T1" fmla="*/ 0 h 16"/>
                    <a:gd name="T2" fmla="*/ 23 w 27"/>
                    <a:gd name="T3" fmla="*/ 0 h 16"/>
                    <a:gd name="T4" fmla="*/ 16 w 27"/>
                    <a:gd name="T5" fmla="*/ 3 h 16"/>
                    <a:gd name="T6" fmla="*/ 16 w 27"/>
                    <a:gd name="T7" fmla="*/ 3 h 16"/>
                    <a:gd name="T8" fmla="*/ 8 w 27"/>
                    <a:gd name="T9" fmla="*/ 7 h 16"/>
                    <a:gd name="T10" fmla="*/ 0 w 27"/>
                    <a:gd name="T11" fmla="*/ 11 h 16"/>
                    <a:gd name="T12" fmla="*/ 5 w 27"/>
                    <a:gd name="T13" fmla="*/ 16 h 16"/>
                    <a:gd name="T14" fmla="*/ 5 w 27"/>
                    <a:gd name="T15" fmla="*/ 16 h 16"/>
                    <a:gd name="T16" fmla="*/ 11 w 27"/>
                    <a:gd name="T17" fmla="*/ 13 h 16"/>
                    <a:gd name="T18" fmla="*/ 17 w 27"/>
                    <a:gd name="T19" fmla="*/ 10 h 16"/>
                    <a:gd name="T20" fmla="*/ 17 w 27"/>
                    <a:gd name="T21" fmla="*/ 10 h 16"/>
                    <a:gd name="T22" fmla="*/ 27 w 27"/>
                    <a:gd name="T23" fmla="*/ 5 h 16"/>
                    <a:gd name="T24" fmla="*/ 23 w 27"/>
                    <a:gd name="T25" fmla="*/ 0 h 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
                    <a:gd name="T40" fmla="*/ 0 h 16"/>
                    <a:gd name="T41" fmla="*/ 27 w 27"/>
                    <a:gd name="T42" fmla="*/ 16 h 1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 h="16">
                      <a:moveTo>
                        <a:pt x="23" y="0"/>
                      </a:moveTo>
                      <a:lnTo>
                        <a:pt x="23" y="0"/>
                      </a:lnTo>
                      <a:lnTo>
                        <a:pt x="16" y="3"/>
                      </a:lnTo>
                      <a:lnTo>
                        <a:pt x="8" y="7"/>
                      </a:lnTo>
                      <a:lnTo>
                        <a:pt x="0" y="11"/>
                      </a:lnTo>
                      <a:lnTo>
                        <a:pt x="5" y="16"/>
                      </a:lnTo>
                      <a:lnTo>
                        <a:pt x="11" y="13"/>
                      </a:lnTo>
                      <a:lnTo>
                        <a:pt x="17" y="10"/>
                      </a:lnTo>
                      <a:lnTo>
                        <a:pt x="27" y="5"/>
                      </a:lnTo>
                      <a:lnTo>
                        <a:pt x="23"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3" name="Freeform 260"/>
                <p:cNvSpPr>
                  <a:spLocks/>
                </p:cNvSpPr>
                <p:nvPr/>
              </p:nvSpPr>
              <p:spPr bwMode="auto">
                <a:xfrm>
                  <a:off x="336" y="1595"/>
                  <a:ext cx="33" cy="22"/>
                </a:xfrm>
                <a:custGeom>
                  <a:avLst/>
                  <a:gdLst>
                    <a:gd name="T0" fmla="*/ 30 w 33"/>
                    <a:gd name="T1" fmla="*/ 0 h 22"/>
                    <a:gd name="T2" fmla="*/ 30 w 33"/>
                    <a:gd name="T3" fmla="*/ 0 h 22"/>
                    <a:gd name="T4" fmla="*/ 15 w 33"/>
                    <a:gd name="T5" fmla="*/ 9 h 22"/>
                    <a:gd name="T6" fmla="*/ 0 w 33"/>
                    <a:gd name="T7" fmla="*/ 16 h 22"/>
                    <a:gd name="T8" fmla="*/ 4 w 33"/>
                    <a:gd name="T9" fmla="*/ 22 h 22"/>
                    <a:gd name="T10" fmla="*/ 4 w 33"/>
                    <a:gd name="T11" fmla="*/ 22 h 22"/>
                    <a:gd name="T12" fmla="*/ 18 w 33"/>
                    <a:gd name="T13" fmla="*/ 14 h 22"/>
                    <a:gd name="T14" fmla="*/ 33 w 33"/>
                    <a:gd name="T15" fmla="*/ 5 h 22"/>
                    <a:gd name="T16" fmla="*/ 30 w 33"/>
                    <a:gd name="T17" fmla="*/ 0 h 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
                    <a:gd name="T28" fmla="*/ 0 h 22"/>
                    <a:gd name="T29" fmla="*/ 33 w 33"/>
                    <a:gd name="T30" fmla="*/ 22 h 2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 h="22">
                      <a:moveTo>
                        <a:pt x="30" y="0"/>
                      </a:moveTo>
                      <a:lnTo>
                        <a:pt x="30" y="0"/>
                      </a:lnTo>
                      <a:lnTo>
                        <a:pt x="15" y="9"/>
                      </a:lnTo>
                      <a:lnTo>
                        <a:pt x="0" y="16"/>
                      </a:lnTo>
                      <a:lnTo>
                        <a:pt x="4" y="22"/>
                      </a:lnTo>
                      <a:lnTo>
                        <a:pt x="18" y="14"/>
                      </a:lnTo>
                      <a:lnTo>
                        <a:pt x="33" y="5"/>
                      </a:lnTo>
                      <a:lnTo>
                        <a:pt x="30"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4" name="Freeform 261"/>
                <p:cNvSpPr>
                  <a:spLocks/>
                </p:cNvSpPr>
                <p:nvPr/>
              </p:nvSpPr>
              <p:spPr bwMode="auto">
                <a:xfrm>
                  <a:off x="680" y="1343"/>
                  <a:ext cx="30" cy="11"/>
                </a:xfrm>
                <a:custGeom>
                  <a:avLst/>
                  <a:gdLst>
                    <a:gd name="T0" fmla="*/ 28 w 30"/>
                    <a:gd name="T1" fmla="*/ 0 h 11"/>
                    <a:gd name="T2" fmla="*/ 28 w 30"/>
                    <a:gd name="T3" fmla="*/ 0 h 11"/>
                    <a:gd name="T4" fmla="*/ 20 w 30"/>
                    <a:gd name="T5" fmla="*/ 1 h 11"/>
                    <a:gd name="T6" fmla="*/ 20 w 30"/>
                    <a:gd name="T7" fmla="*/ 1 h 11"/>
                    <a:gd name="T8" fmla="*/ 11 w 30"/>
                    <a:gd name="T9" fmla="*/ 3 h 11"/>
                    <a:gd name="T10" fmla="*/ 0 w 30"/>
                    <a:gd name="T11" fmla="*/ 4 h 11"/>
                    <a:gd name="T12" fmla="*/ 0 w 30"/>
                    <a:gd name="T13" fmla="*/ 11 h 11"/>
                    <a:gd name="T14" fmla="*/ 0 w 30"/>
                    <a:gd name="T15" fmla="*/ 11 h 11"/>
                    <a:gd name="T16" fmla="*/ 11 w 30"/>
                    <a:gd name="T17" fmla="*/ 9 h 11"/>
                    <a:gd name="T18" fmla="*/ 22 w 30"/>
                    <a:gd name="T19" fmla="*/ 7 h 11"/>
                    <a:gd name="T20" fmla="*/ 22 w 30"/>
                    <a:gd name="T21" fmla="*/ 7 h 11"/>
                    <a:gd name="T22" fmla="*/ 30 w 30"/>
                    <a:gd name="T23" fmla="*/ 6 h 11"/>
                    <a:gd name="T24" fmla="*/ 28 w 30"/>
                    <a:gd name="T25" fmla="*/ 0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11"/>
                    <a:gd name="T41" fmla="*/ 30 w 30"/>
                    <a:gd name="T42" fmla="*/ 11 h 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11">
                      <a:moveTo>
                        <a:pt x="28" y="0"/>
                      </a:moveTo>
                      <a:lnTo>
                        <a:pt x="28" y="0"/>
                      </a:lnTo>
                      <a:lnTo>
                        <a:pt x="20" y="1"/>
                      </a:lnTo>
                      <a:lnTo>
                        <a:pt x="11" y="3"/>
                      </a:lnTo>
                      <a:lnTo>
                        <a:pt x="0" y="4"/>
                      </a:lnTo>
                      <a:lnTo>
                        <a:pt x="0" y="11"/>
                      </a:lnTo>
                      <a:lnTo>
                        <a:pt x="11" y="9"/>
                      </a:lnTo>
                      <a:lnTo>
                        <a:pt x="22" y="7"/>
                      </a:lnTo>
                      <a:lnTo>
                        <a:pt x="30" y="6"/>
                      </a:lnTo>
                      <a:lnTo>
                        <a:pt x="28"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5" name="Freeform 262"/>
                <p:cNvSpPr>
                  <a:spLocks/>
                </p:cNvSpPr>
                <p:nvPr/>
              </p:nvSpPr>
              <p:spPr bwMode="auto">
                <a:xfrm>
                  <a:off x="633" y="1397"/>
                  <a:ext cx="96" cy="60"/>
                </a:xfrm>
                <a:custGeom>
                  <a:avLst/>
                  <a:gdLst>
                    <a:gd name="T0" fmla="*/ 93 w 96"/>
                    <a:gd name="T1" fmla="*/ 0 h 60"/>
                    <a:gd name="T2" fmla="*/ 93 w 96"/>
                    <a:gd name="T3" fmla="*/ 0 h 60"/>
                    <a:gd name="T4" fmla="*/ 75 w 96"/>
                    <a:gd name="T5" fmla="*/ 11 h 60"/>
                    <a:gd name="T6" fmla="*/ 58 w 96"/>
                    <a:gd name="T7" fmla="*/ 22 h 60"/>
                    <a:gd name="T8" fmla="*/ 22 w 96"/>
                    <a:gd name="T9" fmla="*/ 43 h 60"/>
                    <a:gd name="T10" fmla="*/ 0 w 96"/>
                    <a:gd name="T11" fmla="*/ 55 h 60"/>
                    <a:gd name="T12" fmla="*/ 3 w 96"/>
                    <a:gd name="T13" fmla="*/ 60 h 60"/>
                    <a:gd name="T14" fmla="*/ 25 w 96"/>
                    <a:gd name="T15" fmla="*/ 49 h 60"/>
                    <a:gd name="T16" fmla="*/ 25 w 96"/>
                    <a:gd name="T17" fmla="*/ 49 h 60"/>
                    <a:gd name="T18" fmla="*/ 61 w 96"/>
                    <a:gd name="T19" fmla="*/ 29 h 60"/>
                    <a:gd name="T20" fmla="*/ 78 w 96"/>
                    <a:gd name="T21" fmla="*/ 18 h 60"/>
                    <a:gd name="T22" fmla="*/ 96 w 96"/>
                    <a:gd name="T23" fmla="*/ 5 h 60"/>
                    <a:gd name="T24" fmla="*/ 93 w 96"/>
                    <a:gd name="T25" fmla="*/ 0 h 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6"/>
                    <a:gd name="T40" fmla="*/ 0 h 60"/>
                    <a:gd name="T41" fmla="*/ 96 w 96"/>
                    <a:gd name="T42" fmla="*/ 60 h 6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6" h="60">
                      <a:moveTo>
                        <a:pt x="93" y="0"/>
                      </a:moveTo>
                      <a:lnTo>
                        <a:pt x="93" y="0"/>
                      </a:lnTo>
                      <a:lnTo>
                        <a:pt x="75" y="11"/>
                      </a:lnTo>
                      <a:lnTo>
                        <a:pt x="58" y="22"/>
                      </a:lnTo>
                      <a:lnTo>
                        <a:pt x="22" y="43"/>
                      </a:lnTo>
                      <a:lnTo>
                        <a:pt x="0" y="55"/>
                      </a:lnTo>
                      <a:lnTo>
                        <a:pt x="3" y="60"/>
                      </a:lnTo>
                      <a:lnTo>
                        <a:pt x="25" y="49"/>
                      </a:lnTo>
                      <a:lnTo>
                        <a:pt x="61" y="29"/>
                      </a:lnTo>
                      <a:lnTo>
                        <a:pt x="78" y="18"/>
                      </a:lnTo>
                      <a:lnTo>
                        <a:pt x="96" y="5"/>
                      </a:lnTo>
                      <a:lnTo>
                        <a:pt x="93" y="0"/>
                      </a:lnTo>
                      <a:close/>
                    </a:path>
                  </a:pathLst>
                </a:custGeom>
                <a:solidFill>
                  <a:srgbClr val="FADD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6" name="Freeform 263"/>
                <p:cNvSpPr>
                  <a:spLocks/>
                </p:cNvSpPr>
                <p:nvPr/>
              </p:nvSpPr>
              <p:spPr bwMode="auto">
                <a:xfrm>
                  <a:off x="688" y="1429"/>
                  <a:ext cx="41" cy="26"/>
                </a:xfrm>
                <a:custGeom>
                  <a:avLst/>
                  <a:gdLst>
                    <a:gd name="T0" fmla="*/ 38 w 41"/>
                    <a:gd name="T1" fmla="*/ 0 h 26"/>
                    <a:gd name="T2" fmla="*/ 38 w 41"/>
                    <a:gd name="T3" fmla="*/ 0 h 26"/>
                    <a:gd name="T4" fmla="*/ 23 w 41"/>
                    <a:gd name="T5" fmla="*/ 8 h 26"/>
                    <a:gd name="T6" fmla="*/ 23 w 41"/>
                    <a:gd name="T7" fmla="*/ 8 h 26"/>
                    <a:gd name="T8" fmla="*/ 0 w 41"/>
                    <a:gd name="T9" fmla="*/ 20 h 26"/>
                    <a:gd name="T10" fmla="*/ 3 w 41"/>
                    <a:gd name="T11" fmla="*/ 26 h 26"/>
                    <a:gd name="T12" fmla="*/ 3 w 41"/>
                    <a:gd name="T13" fmla="*/ 26 h 26"/>
                    <a:gd name="T14" fmla="*/ 27 w 41"/>
                    <a:gd name="T15" fmla="*/ 12 h 26"/>
                    <a:gd name="T16" fmla="*/ 27 w 41"/>
                    <a:gd name="T17" fmla="*/ 12 h 26"/>
                    <a:gd name="T18" fmla="*/ 41 w 41"/>
                    <a:gd name="T19" fmla="*/ 5 h 26"/>
                    <a:gd name="T20" fmla="*/ 38 w 41"/>
                    <a:gd name="T21" fmla="*/ 0 h 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1"/>
                    <a:gd name="T34" fmla="*/ 0 h 26"/>
                    <a:gd name="T35" fmla="*/ 41 w 41"/>
                    <a:gd name="T36" fmla="*/ 26 h 2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1" h="26">
                      <a:moveTo>
                        <a:pt x="38" y="0"/>
                      </a:moveTo>
                      <a:lnTo>
                        <a:pt x="38" y="0"/>
                      </a:lnTo>
                      <a:lnTo>
                        <a:pt x="23" y="8"/>
                      </a:lnTo>
                      <a:lnTo>
                        <a:pt x="0" y="20"/>
                      </a:lnTo>
                      <a:lnTo>
                        <a:pt x="3" y="26"/>
                      </a:lnTo>
                      <a:lnTo>
                        <a:pt x="27" y="12"/>
                      </a:lnTo>
                      <a:lnTo>
                        <a:pt x="41" y="5"/>
                      </a:lnTo>
                      <a:lnTo>
                        <a:pt x="38" y="0"/>
                      </a:lnTo>
                      <a:close/>
                    </a:path>
                  </a:pathLst>
                </a:custGeom>
                <a:solidFill>
                  <a:srgbClr val="FADD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7" name="Freeform 264"/>
                <p:cNvSpPr>
                  <a:spLocks/>
                </p:cNvSpPr>
                <p:nvPr/>
              </p:nvSpPr>
              <p:spPr bwMode="auto">
                <a:xfrm>
                  <a:off x="842" y="1418"/>
                  <a:ext cx="58" cy="47"/>
                </a:xfrm>
                <a:custGeom>
                  <a:avLst/>
                  <a:gdLst>
                    <a:gd name="T0" fmla="*/ 55 w 58"/>
                    <a:gd name="T1" fmla="*/ 0 h 47"/>
                    <a:gd name="T2" fmla="*/ 55 w 58"/>
                    <a:gd name="T3" fmla="*/ 0 h 47"/>
                    <a:gd name="T4" fmla="*/ 44 w 58"/>
                    <a:gd name="T5" fmla="*/ 6 h 47"/>
                    <a:gd name="T6" fmla="*/ 33 w 58"/>
                    <a:gd name="T7" fmla="*/ 14 h 47"/>
                    <a:gd name="T8" fmla="*/ 12 w 58"/>
                    <a:gd name="T9" fmla="*/ 31 h 47"/>
                    <a:gd name="T10" fmla="*/ 12 w 58"/>
                    <a:gd name="T11" fmla="*/ 31 h 47"/>
                    <a:gd name="T12" fmla="*/ 0 w 58"/>
                    <a:gd name="T13" fmla="*/ 42 h 47"/>
                    <a:gd name="T14" fmla="*/ 3 w 58"/>
                    <a:gd name="T15" fmla="*/ 47 h 47"/>
                    <a:gd name="T16" fmla="*/ 3 w 58"/>
                    <a:gd name="T17" fmla="*/ 47 h 47"/>
                    <a:gd name="T18" fmla="*/ 17 w 58"/>
                    <a:gd name="T19" fmla="*/ 36 h 47"/>
                    <a:gd name="T20" fmla="*/ 17 w 58"/>
                    <a:gd name="T21" fmla="*/ 36 h 47"/>
                    <a:gd name="T22" fmla="*/ 37 w 58"/>
                    <a:gd name="T23" fmla="*/ 20 h 47"/>
                    <a:gd name="T24" fmla="*/ 47 w 58"/>
                    <a:gd name="T25" fmla="*/ 12 h 47"/>
                    <a:gd name="T26" fmla="*/ 58 w 58"/>
                    <a:gd name="T27" fmla="*/ 5 h 47"/>
                    <a:gd name="T28" fmla="*/ 55 w 58"/>
                    <a:gd name="T29" fmla="*/ 0 h 4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8"/>
                    <a:gd name="T46" fmla="*/ 0 h 47"/>
                    <a:gd name="T47" fmla="*/ 58 w 58"/>
                    <a:gd name="T48" fmla="*/ 47 h 4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8" h="47">
                      <a:moveTo>
                        <a:pt x="55" y="0"/>
                      </a:moveTo>
                      <a:lnTo>
                        <a:pt x="55" y="0"/>
                      </a:lnTo>
                      <a:lnTo>
                        <a:pt x="44" y="6"/>
                      </a:lnTo>
                      <a:lnTo>
                        <a:pt x="33" y="14"/>
                      </a:lnTo>
                      <a:lnTo>
                        <a:pt x="12" y="31"/>
                      </a:lnTo>
                      <a:lnTo>
                        <a:pt x="0" y="42"/>
                      </a:lnTo>
                      <a:lnTo>
                        <a:pt x="3" y="47"/>
                      </a:lnTo>
                      <a:lnTo>
                        <a:pt x="17" y="36"/>
                      </a:lnTo>
                      <a:lnTo>
                        <a:pt x="37" y="20"/>
                      </a:lnTo>
                      <a:lnTo>
                        <a:pt x="47" y="12"/>
                      </a:lnTo>
                      <a:lnTo>
                        <a:pt x="58" y="5"/>
                      </a:lnTo>
                      <a:lnTo>
                        <a:pt x="55" y="0"/>
                      </a:lnTo>
                      <a:close/>
                    </a:path>
                  </a:pathLst>
                </a:custGeom>
                <a:solidFill>
                  <a:srgbClr val="FADD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8" name="Freeform 265"/>
                <p:cNvSpPr>
                  <a:spLocks/>
                </p:cNvSpPr>
                <p:nvPr/>
              </p:nvSpPr>
              <p:spPr bwMode="auto">
                <a:xfrm>
                  <a:off x="850" y="1391"/>
                  <a:ext cx="48" cy="43"/>
                </a:xfrm>
                <a:custGeom>
                  <a:avLst/>
                  <a:gdLst>
                    <a:gd name="T0" fmla="*/ 45 w 48"/>
                    <a:gd name="T1" fmla="*/ 0 h 43"/>
                    <a:gd name="T2" fmla="*/ 45 w 48"/>
                    <a:gd name="T3" fmla="*/ 0 h 43"/>
                    <a:gd name="T4" fmla="*/ 21 w 48"/>
                    <a:gd name="T5" fmla="*/ 17 h 43"/>
                    <a:gd name="T6" fmla="*/ 0 w 48"/>
                    <a:gd name="T7" fmla="*/ 38 h 43"/>
                    <a:gd name="T8" fmla="*/ 3 w 48"/>
                    <a:gd name="T9" fmla="*/ 43 h 43"/>
                    <a:gd name="T10" fmla="*/ 3 w 48"/>
                    <a:gd name="T11" fmla="*/ 43 h 43"/>
                    <a:gd name="T12" fmla="*/ 26 w 48"/>
                    <a:gd name="T13" fmla="*/ 22 h 43"/>
                    <a:gd name="T14" fmla="*/ 48 w 48"/>
                    <a:gd name="T15" fmla="*/ 6 h 43"/>
                    <a:gd name="T16" fmla="*/ 45 w 48"/>
                    <a:gd name="T17" fmla="*/ 0 h 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8"/>
                    <a:gd name="T28" fmla="*/ 0 h 43"/>
                    <a:gd name="T29" fmla="*/ 48 w 48"/>
                    <a:gd name="T30" fmla="*/ 43 h 4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8" h="43">
                      <a:moveTo>
                        <a:pt x="45" y="0"/>
                      </a:moveTo>
                      <a:lnTo>
                        <a:pt x="45" y="0"/>
                      </a:lnTo>
                      <a:lnTo>
                        <a:pt x="21" y="17"/>
                      </a:lnTo>
                      <a:lnTo>
                        <a:pt x="0" y="38"/>
                      </a:lnTo>
                      <a:lnTo>
                        <a:pt x="3" y="43"/>
                      </a:lnTo>
                      <a:lnTo>
                        <a:pt x="26" y="22"/>
                      </a:lnTo>
                      <a:lnTo>
                        <a:pt x="48" y="6"/>
                      </a:lnTo>
                      <a:lnTo>
                        <a:pt x="45" y="0"/>
                      </a:lnTo>
                      <a:close/>
                    </a:path>
                  </a:pathLst>
                </a:custGeom>
                <a:solidFill>
                  <a:srgbClr val="FADD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9" name="Freeform 266"/>
                <p:cNvSpPr>
                  <a:spLocks/>
                </p:cNvSpPr>
                <p:nvPr/>
              </p:nvSpPr>
              <p:spPr bwMode="auto">
                <a:xfrm>
                  <a:off x="997" y="1434"/>
                  <a:ext cx="13" cy="12"/>
                </a:xfrm>
                <a:custGeom>
                  <a:avLst/>
                  <a:gdLst>
                    <a:gd name="T0" fmla="*/ 8 w 13"/>
                    <a:gd name="T1" fmla="*/ 0 h 12"/>
                    <a:gd name="T2" fmla="*/ 3 w 13"/>
                    <a:gd name="T3" fmla="*/ 4 h 12"/>
                    <a:gd name="T4" fmla="*/ 0 w 13"/>
                    <a:gd name="T5" fmla="*/ 7 h 12"/>
                    <a:gd name="T6" fmla="*/ 5 w 13"/>
                    <a:gd name="T7" fmla="*/ 12 h 12"/>
                    <a:gd name="T8" fmla="*/ 8 w 13"/>
                    <a:gd name="T9" fmla="*/ 9 h 12"/>
                    <a:gd name="T10" fmla="*/ 13 w 13"/>
                    <a:gd name="T11" fmla="*/ 4 h 12"/>
                    <a:gd name="T12" fmla="*/ 8 w 13"/>
                    <a:gd name="T13" fmla="*/ 0 h 12"/>
                    <a:gd name="T14" fmla="*/ 0 60000 65536"/>
                    <a:gd name="T15" fmla="*/ 0 60000 65536"/>
                    <a:gd name="T16" fmla="*/ 0 60000 65536"/>
                    <a:gd name="T17" fmla="*/ 0 60000 65536"/>
                    <a:gd name="T18" fmla="*/ 0 60000 65536"/>
                    <a:gd name="T19" fmla="*/ 0 60000 65536"/>
                    <a:gd name="T20" fmla="*/ 0 60000 65536"/>
                    <a:gd name="T21" fmla="*/ 0 w 13"/>
                    <a:gd name="T22" fmla="*/ 0 h 12"/>
                    <a:gd name="T23" fmla="*/ 13 w 13"/>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12">
                      <a:moveTo>
                        <a:pt x="8" y="0"/>
                      </a:moveTo>
                      <a:lnTo>
                        <a:pt x="3" y="4"/>
                      </a:lnTo>
                      <a:lnTo>
                        <a:pt x="0" y="7"/>
                      </a:lnTo>
                      <a:lnTo>
                        <a:pt x="5" y="12"/>
                      </a:lnTo>
                      <a:lnTo>
                        <a:pt x="8" y="9"/>
                      </a:lnTo>
                      <a:lnTo>
                        <a:pt x="13" y="4"/>
                      </a:lnTo>
                      <a:lnTo>
                        <a:pt x="8" y="0"/>
                      </a:lnTo>
                      <a:close/>
                    </a:path>
                  </a:pathLst>
                </a:custGeom>
                <a:solidFill>
                  <a:srgbClr val="FADD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10" name="Freeform 267"/>
                <p:cNvSpPr>
                  <a:spLocks/>
                </p:cNvSpPr>
                <p:nvPr/>
              </p:nvSpPr>
              <p:spPr bwMode="auto">
                <a:xfrm>
                  <a:off x="704" y="1531"/>
                  <a:ext cx="51" cy="17"/>
                </a:xfrm>
                <a:custGeom>
                  <a:avLst/>
                  <a:gdLst>
                    <a:gd name="T0" fmla="*/ 0 w 51"/>
                    <a:gd name="T1" fmla="*/ 3 h 17"/>
                    <a:gd name="T2" fmla="*/ 0 w 51"/>
                    <a:gd name="T3" fmla="*/ 3 h 17"/>
                    <a:gd name="T4" fmla="*/ 4 w 51"/>
                    <a:gd name="T5" fmla="*/ 8 h 17"/>
                    <a:gd name="T6" fmla="*/ 9 w 51"/>
                    <a:gd name="T7" fmla="*/ 11 h 17"/>
                    <a:gd name="T8" fmla="*/ 17 w 51"/>
                    <a:gd name="T9" fmla="*/ 14 h 17"/>
                    <a:gd name="T10" fmla="*/ 25 w 51"/>
                    <a:gd name="T11" fmla="*/ 17 h 17"/>
                    <a:gd name="T12" fmla="*/ 33 w 51"/>
                    <a:gd name="T13" fmla="*/ 15 h 17"/>
                    <a:gd name="T14" fmla="*/ 37 w 51"/>
                    <a:gd name="T15" fmla="*/ 14 h 17"/>
                    <a:gd name="T16" fmla="*/ 42 w 51"/>
                    <a:gd name="T17" fmla="*/ 11 h 17"/>
                    <a:gd name="T18" fmla="*/ 47 w 51"/>
                    <a:gd name="T19" fmla="*/ 6 h 17"/>
                    <a:gd name="T20" fmla="*/ 51 w 51"/>
                    <a:gd name="T21" fmla="*/ 0 h 17"/>
                    <a:gd name="T22" fmla="*/ 51 w 51"/>
                    <a:gd name="T23" fmla="*/ 0 h 17"/>
                    <a:gd name="T24" fmla="*/ 47 w 51"/>
                    <a:gd name="T25" fmla="*/ 3 h 17"/>
                    <a:gd name="T26" fmla="*/ 44 w 51"/>
                    <a:gd name="T27" fmla="*/ 4 h 17"/>
                    <a:gd name="T28" fmla="*/ 37 w 51"/>
                    <a:gd name="T29" fmla="*/ 8 h 17"/>
                    <a:gd name="T30" fmla="*/ 29 w 51"/>
                    <a:gd name="T31" fmla="*/ 9 h 17"/>
                    <a:gd name="T32" fmla="*/ 22 w 51"/>
                    <a:gd name="T33" fmla="*/ 9 h 17"/>
                    <a:gd name="T34" fmla="*/ 11 w 51"/>
                    <a:gd name="T35" fmla="*/ 8 h 17"/>
                    <a:gd name="T36" fmla="*/ 0 w 51"/>
                    <a:gd name="T37" fmla="*/ 3 h 17"/>
                    <a:gd name="T38" fmla="*/ 0 w 51"/>
                    <a:gd name="T39" fmla="*/ 3 h 1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1"/>
                    <a:gd name="T61" fmla="*/ 0 h 17"/>
                    <a:gd name="T62" fmla="*/ 51 w 51"/>
                    <a:gd name="T63" fmla="*/ 17 h 1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1" h="17">
                      <a:moveTo>
                        <a:pt x="0" y="3"/>
                      </a:moveTo>
                      <a:lnTo>
                        <a:pt x="0" y="3"/>
                      </a:lnTo>
                      <a:lnTo>
                        <a:pt x="4" y="8"/>
                      </a:lnTo>
                      <a:lnTo>
                        <a:pt x="9" y="11"/>
                      </a:lnTo>
                      <a:lnTo>
                        <a:pt x="17" y="14"/>
                      </a:lnTo>
                      <a:lnTo>
                        <a:pt x="25" y="17"/>
                      </a:lnTo>
                      <a:lnTo>
                        <a:pt x="33" y="15"/>
                      </a:lnTo>
                      <a:lnTo>
                        <a:pt x="37" y="14"/>
                      </a:lnTo>
                      <a:lnTo>
                        <a:pt x="42" y="11"/>
                      </a:lnTo>
                      <a:lnTo>
                        <a:pt x="47" y="6"/>
                      </a:lnTo>
                      <a:lnTo>
                        <a:pt x="51" y="0"/>
                      </a:lnTo>
                      <a:lnTo>
                        <a:pt x="47" y="3"/>
                      </a:lnTo>
                      <a:lnTo>
                        <a:pt x="44" y="4"/>
                      </a:lnTo>
                      <a:lnTo>
                        <a:pt x="37" y="8"/>
                      </a:lnTo>
                      <a:lnTo>
                        <a:pt x="29" y="9"/>
                      </a:lnTo>
                      <a:lnTo>
                        <a:pt x="22" y="9"/>
                      </a:lnTo>
                      <a:lnTo>
                        <a:pt x="11" y="8"/>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11" name="Freeform 268"/>
                <p:cNvSpPr>
                  <a:spLocks/>
                </p:cNvSpPr>
                <p:nvPr/>
              </p:nvSpPr>
              <p:spPr bwMode="auto">
                <a:xfrm>
                  <a:off x="358" y="1537"/>
                  <a:ext cx="35" cy="78"/>
                </a:xfrm>
                <a:custGeom>
                  <a:avLst/>
                  <a:gdLst>
                    <a:gd name="T0" fmla="*/ 35 w 35"/>
                    <a:gd name="T1" fmla="*/ 39 h 78"/>
                    <a:gd name="T2" fmla="*/ 35 w 35"/>
                    <a:gd name="T3" fmla="*/ 39 h 78"/>
                    <a:gd name="T4" fmla="*/ 33 w 35"/>
                    <a:gd name="T5" fmla="*/ 55 h 78"/>
                    <a:gd name="T6" fmla="*/ 30 w 35"/>
                    <a:gd name="T7" fmla="*/ 67 h 78"/>
                    <a:gd name="T8" fmla="*/ 27 w 35"/>
                    <a:gd name="T9" fmla="*/ 72 h 78"/>
                    <a:gd name="T10" fmla="*/ 24 w 35"/>
                    <a:gd name="T11" fmla="*/ 75 h 78"/>
                    <a:gd name="T12" fmla="*/ 21 w 35"/>
                    <a:gd name="T13" fmla="*/ 77 h 78"/>
                    <a:gd name="T14" fmla="*/ 18 w 35"/>
                    <a:gd name="T15" fmla="*/ 78 h 78"/>
                    <a:gd name="T16" fmla="*/ 18 w 35"/>
                    <a:gd name="T17" fmla="*/ 78 h 78"/>
                    <a:gd name="T18" fmla="*/ 15 w 35"/>
                    <a:gd name="T19" fmla="*/ 77 h 78"/>
                    <a:gd name="T20" fmla="*/ 11 w 35"/>
                    <a:gd name="T21" fmla="*/ 75 h 78"/>
                    <a:gd name="T22" fmla="*/ 8 w 35"/>
                    <a:gd name="T23" fmla="*/ 72 h 78"/>
                    <a:gd name="T24" fmla="*/ 5 w 35"/>
                    <a:gd name="T25" fmla="*/ 67 h 78"/>
                    <a:gd name="T26" fmla="*/ 2 w 35"/>
                    <a:gd name="T27" fmla="*/ 55 h 78"/>
                    <a:gd name="T28" fmla="*/ 0 w 35"/>
                    <a:gd name="T29" fmla="*/ 39 h 78"/>
                    <a:gd name="T30" fmla="*/ 0 w 35"/>
                    <a:gd name="T31" fmla="*/ 39 h 78"/>
                    <a:gd name="T32" fmla="*/ 2 w 35"/>
                    <a:gd name="T33" fmla="*/ 24 h 78"/>
                    <a:gd name="T34" fmla="*/ 5 w 35"/>
                    <a:gd name="T35" fmla="*/ 11 h 78"/>
                    <a:gd name="T36" fmla="*/ 8 w 35"/>
                    <a:gd name="T37" fmla="*/ 6 h 78"/>
                    <a:gd name="T38" fmla="*/ 11 w 35"/>
                    <a:gd name="T39" fmla="*/ 3 h 78"/>
                    <a:gd name="T40" fmla="*/ 15 w 35"/>
                    <a:gd name="T41" fmla="*/ 2 h 78"/>
                    <a:gd name="T42" fmla="*/ 18 w 35"/>
                    <a:gd name="T43" fmla="*/ 0 h 78"/>
                    <a:gd name="T44" fmla="*/ 18 w 35"/>
                    <a:gd name="T45" fmla="*/ 0 h 78"/>
                    <a:gd name="T46" fmla="*/ 21 w 35"/>
                    <a:gd name="T47" fmla="*/ 2 h 78"/>
                    <a:gd name="T48" fmla="*/ 24 w 35"/>
                    <a:gd name="T49" fmla="*/ 3 h 78"/>
                    <a:gd name="T50" fmla="*/ 27 w 35"/>
                    <a:gd name="T51" fmla="*/ 6 h 78"/>
                    <a:gd name="T52" fmla="*/ 30 w 35"/>
                    <a:gd name="T53" fmla="*/ 11 h 78"/>
                    <a:gd name="T54" fmla="*/ 33 w 35"/>
                    <a:gd name="T55" fmla="*/ 24 h 78"/>
                    <a:gd name="T56" fmla="*/ 35 w 35"/>
                    <a:gd name="T57" fmla="*/ 39 h 78"/>
                    <a:gd name="T58" fmla="*/ 35 w 35"/>
                    <a:gd name="T59" fmla="*/ 39 h 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5"/>
                    <a:gd name="T91" fmla="*/ 0 h 78"/>
                    <a:gd name="T92" fmla="*/ 35 w 35"/>
                    <a:gd name="T93" fmla="*/ 78 h 7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5" h="78">
                      <a:moveTo>
                        <a:pt x="35" y="39"/>
                      </a:moveTo>
                      <a:lnTo>
                        <a:pt x="35" y="39"/>
                      </a:lnTo>
                      <a:lnTo>
                        <a:pt x="33" y="55"/>
                      </a:lnTo>
                      <a:lnTo>
                        <a:pt x="30" y="67"/>
                      </a:lnTo>
                      <a:lnTo>
                        <a:pt x="27" y="72"/>
                      </a:lnTo>
                      <a:lnTo>
                        <a:pt x="24" y="75"/>
                      </a:lnTo>
                      <a:lnTo>
                        <a:pt x="21" y="77"/>
                      </a:lnTo>
                      <a:lnTo>
                        <a:pt x="18" y="78"/>
                      </a:lnTo>
                      <a:lnTo>
                        <a:pt x="15" y="77"/>
                      </a:lnTo>
                      <a:lnTo>
                        <a:pt x="11" y="75"/>
                      </a:lnTo>
                      <a:lnTo>
                        <a:pt x="8" y="72"/>
                      </a:lnTo>
                      <a:lnTo>
                        <a:pt x="5" y="67"/>
                      </a:lnTo>
                      <a:lnTo>
                        <a:pt x="2" y="55"/>
                      </a:lnTo>
                      <a:lnTo>
                        <a:pt x="0" y="39"/>
                      </a:lnTo>
                      <a:lnTo>
                        <a:pt x="2" y="24"/>
                      </a:lnTo>
                      <a:lnTo>
                        <a:pt x="5" y="11"/>
                      </a:lnTo>
                      <a:lnTo>
                        <a:pt x="8" y="6"/>
                      </a:lnTo>
                      <a:lnTo>
                        <a:pt x="11" y="3"/>
                      </a:lnTo>
                      <a:lnTo>
                        <a:pt x="15" y="2"/>
                      </a:lnTo>
                      <a:lnTo>
                        <a:pt x="18" y="0"/>
                      </a:lnTo>
                      <a:lnTo>
                        <a:pt x="21" y="2"/>
                      </a:lnTo>
                      <a:lnTo>
                        <a:pt x="24" y="3"/>
                      </a:lnTo>
                      <a:lnTo>
                        <a:pt x="27" y="6"/>
                      </a:lnTo>
                      <a:lnTo>
                        <a:pt x="30" y="11"/>
                      </a:lnTo>
                      <a:lnTo>
                        <a:pt x="33" y="24"/>
                      </a:lnTo>
                      <a:lnTo>
                        <a:pt x="35"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12" name="Freeform 269"/>
                <p:cNvSpPr>
                  <a:spLocks/>
                </p:cNvSpPr>
                <p:nvPr/>
              </p:nvSpPr>
              <p:spPr bwMode="auto">
                <a:xfrm>
                  <a:off x="362" y="1543"/>
                  <a:ext cx="26" cy="61"/>
                </a:xfrm>
                <a:custGeom>
                  <a:avLst/>
                  <a:gdLst>
                    <a:gd name="T0" fmla="*/ 26 w 26"/>
                    <a:gd name="T1" fmla="*/ 30 h 61"/>
                    <a:gd name="T2" fmla="*/ 26 w 26"/>
                    <a:gd name="T3" fmla="*/ 30 h 61"/>
                    <a:gd name="T4" fmla="*/ 25 w 26"/>
                    <a:gd name="T5" fmla="*/ 43 h 61"/>
                    <a:gd name="T6" fmla="*/ 22 w 26"/>
                    <a:gd name="T7" fmla="*/ 52 h 61"/>
                    <a:gd name="T8" fmla="*/ 18 w 26"/>
                    <a:gd name="T9" fmla="*/ 60 h 61"/>
                    <a:gd name="T10" fmla="*/ 15 w 26"/>
                    <a:gd name="T11" fmla="*/ 61 h 61"/>
                    <a:gd name="T12" fmla="*/ 12 w 26"/>
                    <a:gd name="T13" fmla="*/ 61 h 61"/>
                    <a:gd name="T14" fmla="*/ 12 w 26"/>
                    <a:gd name="T15" fmla="*/ 61 h 61"/>
                    <a:gd name="T16" fmla="*/ 11 w 26"/>
                    <a:gd name="T17" fmla="*/ 61 h 61"/>
                    <a:gd name="T18" fmla="*/ 7 w 26"/>
                    <a:gd name="T19" fmla="*/ 60 h 61"/>
                    <a:gd name="T20" fmla="*/ 4 w 26"/>
                    <a:gd name="T21" fmla="*/ 52 h 61"/>
                    <a:gd name="T22" fmla="*/ 1 w 26"/>
                    <a:gd name="T23" fmla="*/ 43 h 61"/>
                    <a:gd name="T24" fmla="*/ 0 w 26"/>
                    <a:gd name="T25" fmla="*/ 30 h 61"/>
                    <a:gd name="T26" fmla="*/ 0 w 26"/>
                    <a:gd name="T27" fmla="*/ 30 h 61"/>
                    <a:gd name="T28" fmla="*/ 1 w 26"/>
                    <a:gd name="T29" fmla="*/ 19 h 61"/>
                    <a:gd name="T30" fmla="*/ 4 w 26"/>
                    <a:gd name="T31" fmla="*/ 8 h 61"/>
                    <a:gd name="T32" fmla="*/ 7 w 26"/>
                    <a:gd name="T33" fmla="*/ 2 h 61"/>
                    <a:gd name="T34" fmla="*/ 11 w 26"/>
                    <a:gd name="T35" fmla="*/ 0 h 61"/>
                    <a:gd name="T36" fmla="*/ 12 w 26"/>
                    <a:gd name="T37" fmla="*/ 0 h 61"/>
                    <a:gd name="T38" fmla="*/ 12 w 26"/>
                    <a:gd name="T39" fmla="*/ 0 h 61"/>
                    <a:gd name="T40" fmla="*/ 15 w 26"/>
                    <a:gd name="T41" fmla="*/ 0 h 61"/>
                    <a:gd name="T42" fmla="*/ 18 w 26"/>
                    <a:gd name="T43" fmla="*/ 2 h 61"/>
                    <a:gd name="T44" fmla="*/ 22 w 26"/>
                    <a:gd name="T45" fmla="*/ 8 h 61"/>
                    <a:gd name="T46" fmla="*/ 25 w 26"/>
                    <a:gd name="T47" fmla="*/ 19 h 61"/>
                    <a:gd name="T48" fmla="*/ 26 w 26"/>
                    <a:gd name="T49" fmla="*/ 30 h 61"/>
                    <a:gd name="T50" fmla="*/ 26 w 26"/>
                    <a:gd name="T51" fmla="*/ 30 h 6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6"/>
                    <a:gd name="T79" fmla="*/ 0 h 61"/>
                    <a:gd name="T80" fmla="*/ 26 w 26"/>
                    <a:gd name="T81" fmla="*/ 61 h 6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6" h="61">
                      <a:moveTo>
                        <a:pt x="26" y="30"/>
                      </a:moveTo>
                      <a:lnTo>
                        <a:pt x="26" y="30"/>
                      </a:lnTo>
                      <a:lnTo>
                        <a:pt x="25" y="43"/>
                      </a:lnTo>
                      <a:lnTo>
                        <a:pt x="22" y="52"/>
                      </a:lnTo>
                      <a:lnTo>
                        <a:pt x="18" y="60"/>
                      </a:lnTo>
                      <a:lnTo>
                        <a:pt x="15" y="61"/>
                      </a:lnTo>
                      <a:lnTo>
                        <a:pt x="12" y="61"/>
                      </a:lnTo>
                      <a:lnTo>
                        <a:pt x="11" y="61"/>
                      </a:lnTo>
                      <a:lnTo>
                        <a:pt x="7" y="60"/>
                      </a:lnTo>
                      <a:lnTo>
                        <a:pt x="4" y="52"/>
                      </a:lnTo>
                      <a:lnTo>
                        <a:pt x="1" y="43"/>
                      </a:lnTo>
                      <a:lnTo>
                        <a:pt x="0" y="30"/>
                      </a:lnTo>
                      <a:lnTo>
                        <a:pt x="1" y="19"/>
                      </a:lnTo>
                      <a:lnTo>
                        <a:pt x="4" y="8"/>
                      </a:lnTo>
                      <a:lnTo>
                        <a:pt x="7" y="2"/>
                      </a:lnTo>
                      <a:lnTo>
                        <a:pt x="11" y="0"/>
                      </a:lnTo>
                      <a:lnTo>
                        <a:pt x="12" y="0"/>
                      </a:lnTo>
                      <a:lnTo>
                        <a:pt x="15" y="0"/>
                      </a:lnTo>
                      <a:lnTo>
                        <a:pt x="18" y="2"/>
                      </a:lnTo>
                      <a:lnTo>
                        <a:pt x="22" y="8"/>
                      </a:lnTo>
                      <a:lnTo>
                        <a:pt x="25" y="19"/>
                      </a:lnTo>
                      <a:lnTo>
                        <a:pt x="26"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grpSp>
      <p:sp>
        <p:nvSpPr>
          <p:cNvPr id="122" name="Line 2"/>
          <p:cNvSpPr>
            <a:spLocks noChangeShapeType="1"/>
          </p:cNvSpPr>
          <p:nvPr/>
        </p:nvSpPr>
        <p:spPr bwMode="auto">
          <a:xfrm>
            <a:off x="4796536" y="4600047"/>
            <a:ext cx="0" cy="537680"/>
          </a:xfrm>
          <a:prstGeom prst="line">
            <a:avLst/>
          </a:prstGeom>
          <a:ln w="19050">
            <a:solidFill>
              <a:srgbClr val="04628C"/>
            </a:solidFill>
            <a:headEnd type="none" w="med" len="med"/>
            <a:tailEnd type="arrow" w="med" len="me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23" name="Line 3"/>
          <p:cNvSpPr>
            <a:spLocks noChangeShapeType="1"/>
          </p:cNvSpPr>
          <p:nvPr/>
        </p:nvSpPr>
        <p:spPr bwMode="auto">
          <a:xfrm>
            <a:off x="6057058" y="4605622"/>
            <a:ext cx="0" cy="526530"/>
          </a:xfrm>
          <a:prstGeom prst="line">
            <a:avLst/>
          </a:prstGeom>
          <a:ln w="19050">
            <a:solidFill>
              <a:srgbClr val="04628C"/>
            </a:solidFill>
            <a:headEnd type="none" w="med" len="med"/>
            <a:tailEnd type="arrow" w="med" len="me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24" name="Line 5"/>
          <p:cNvSpPr>
            <a:spLocks noChangeShapeType="1"/>
          </p:cNvSpPr>
          <p:nvPr/>
        </p:nvSpPr>
        <p:spPr bwMode="auto">
          <a:xfrm>
            <a:off x="3533861" y="4611816"/>
            <a:ext cx="0" cy="526530"/>
          </a:xfrm>
          <a:prstGeom prst="line">
            <a:avLst/>
          </a:prstGeom>
          <a:ln w="19050">
            <a:solidFill>
              <a:srgbClr val="04628C"/>
            </a:solidFill>
            <a:headEnd type="none" w="med" len="med"/>
            <a:tailEnd type="arrow" w="med" len="me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25" name="Line 6"/>
          <p:cNvSpPr>
            <a:spLocks noChangeShapeType="1"/>
          </p:cNvSpPr>
          <p:nvPr/>
        </p:nvSpPr>
        <p:spPr bwMode="auto">
          <a:xfrm>
            <a:off x="7347744" y="4603144"/>
            <a:ext cx="0" cy="537680"/>
          </a:xfrm>
          <a:prstGeom prst="line">
            <a:avLst/>
          </a:prstGeom>
          <a:ln w="19050">
            <a:solidFill>
              <a:srgbClr val="04628C"/>
            </a:solidFill>
            <a:headEnd type="none" w="med" len="med"/>
            <a:tailEnd type="arrow" w="med" len="me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p>
        </p:txBody>
      </p:sp>
      <p:grpSp>
        <p:nvGrpSpPr>
          <p:cNvPr id="224" name="Group 223"/>
          <p:cNvGrpSpPr/>
          <p:nvPr/>
        </p:nvGrpSpPr>
        <p:grpSpPr>
          <a:xfrm>
            <a:off x="3165561" y="5173243"/>
            <a:ext cx="736600" cy="831850"/>
            <a:chOff x="3165561" y="5408169"/>
            <a:chExt cx="736600" cy="831850"/>
          </a:xfrm>
        </p:grpSpPr>
        <p:sp>
          <p:nvSpPr>
            <p:cNvPr id="160" name="AutoShape 77"/>
            <p:cNvSpPr>
              <a:spLocks noChangeArrowheads="1"/>
            </p:cNvSpPr>
            <p:nvPr/>
          </p:nvSpPr>
          <p:spPr bwMode="auto">
            <a:xfrm rot="10800000" flipH="1">
              <a:off x="3165561" y="5408169"/>
              <a:ext cx="736600" cy="831850"/>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dirty="0"/>
            </a:p>
          </p:txBody>
        </p:sp>
        <p:pic>
          <p:nvPicPr>
            <p:cNvPr id="161" name="Picture 78"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58832" y="5959203"/>
              <a:ext cx="174562" cy="26094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62" name="Line 79"/>
            <p:cNvSpPr>
              <a:spLocks noChangeShapeType="1"/>
            </p:cNvSpPr>
            <p:nvPr/>
          </p:nvSpPr>
          <p:spPr bwMode="auto">
            <a:xfrm>
              <a:off x="3268711" y="5932711"/>
              <a:ext cx="32399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63" name="Line 80"/>
            <p:cNvSpPr>
              <a:spLocks noChangeShapeType="1"/>
            </p:cNvSpPr>
            <p:nvPr/>
          </p:nvSpPr>
          <p:spPr bwMode="auto">
            <a:xfrm>
              <a:off x="3685281" y="5932711"/>
              <a:ext cx="11373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64" name="Line 81"/>
            <p:cNvSpPr>
              <a:spLocks noChangeShapeType="1"/>
            </p:cNvSpPr>
            <p:nvPr/>
          </p:nvSpPr>
          <p:spPr bwMode="auto">
            <a:xfrm>
              <a:off x="3268711" y="5839989"/>
              <a:ext cx="18117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65" name="Line 82"/>
            <p:cNvSpPr>
              <a:spLocks noChangeShapeType="1"/>
            </p:cNvSpPr>
            <p:nvPr/>
          </p:nvSpPr>
          <p:spPr bwMode="auto">
            <a:xfrm>
              <a:off x="3685281" y="5839989"/>
              <a:ext cx="11373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66" name="Line 83"/>
            <p:cNvSpPr>
              <a:spLocks noChangeShapeType="1"/>
            </p:cNvSpPr>
            <p:nvPr/>
          </p:nvSpPr>
          <p:spPr bwMode="auto">
            <a:xfrm>
              <a:off x="3268711" y="5748592"/>
              <a:ext cx="37821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67" name="Line 84"/>
            <p:cNvSpPr>
              <a:spLocks noChangeShapeType="1"/>
            </p:cNvSpPr>
            <p:nvPr/>
          </p:nvSpPr>
          <p:spPr bwMode="auto">
            <a:xfrm>
              <a:off x="3685281" y="5748592"/>
              <a:ext cx="11373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68" name="Line 85"/>
            <p:cNvSpPr>
              <a:spLocks noChangeShapeType="1"/>
            </p:cNvSpPr>
            <p:nvPr/>
          </p:nvSpPr>
          <p:spPr bwMode="auto">
            <a:xfrm>
              <a:off x="3268711" y="5657194"/>
              <a:ext cx="323998" cy="0"/>
            </a:xfrm>
            <a:prstGeom prst="line">
              <a:avLst/>
            </a:prstGeom>
            <a:noFill/>
            <a:ln w="28575">
              <a:solidFill>
                <a:schemeClr val="tx1">
                  <a:lumMod val="50000"/>
                </a:schemeClr>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69" name="Line 86"/>
            <p:cNvSpPr>
              <a:spLocks noChangeShapeType="1"/>
            </p:cNvSpPr>
            <p:nvPr/>
          </p:nvSpPr>
          <p:spPr bwMode="auto">
            <a:xfrm>
              <a:off x="3685281" y="5657194"/>
              <a:ext cx="113730" cy="0"/>
            </a:xfrm>
            <a:prstGeom prst="line">
              <a:avLst/>
            </a:prstGeom>
            <a:noFill/>
            <a:ln w="28575">
              <a:solidFill>
                <a:schemeClr val="tx1">
                  <a:lumMod val="50000"/>
                </a:schemeClr>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70" name="Line 87"/>
            <p:cNvSpPr>
              <a:spLocks noChangeShapeType="1"/>
            </p:cNvSpPr>
            <p:nvPr/>
          </p:nvSpPr>
          <p:spPr bwMode="auto">
            <a:xfrm>
              <a:off x="3266067" y="5531357"/>
              <a:ext cx="530299"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5281" y="2413845"/>
            <a:ext cx="1752016" cy="102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27" name="Group 226"/>
          <p:cNvGrpSpPr/>
          <p:nvPr/>
        </p:nvGrpSpPr>
        <p:grpSpPr>
          <a:xfrm>
            <a:off x="6787608" y="4180085"/>
            <a:ext cx="1063169" cy="400110"/>
            <a:chOff x="6787608" y="4415011"/>
            <a:chExt cx="1063169" cy="400110"/>
          </a:xfrm>
        </p:grpSpPr>
        <p:sp>
          <p:nvSpPr>
            <p:cNvPr id="289" name="Rectangle 243"/>
            <p:cNvSpPr>
              <a:spLocks noChangeArrowheads="1"/>
            </p:cNvSpPr>
            <p:nvPr/>
          </p:nvSpPr>
          <p:spPr bwMode="auto">
            <a:xfrm>
              <a:off x="6787608" y="4421260"/>
              <a:ext cx="1063169" cy="392426"/>
            </a:xfrm>
            <a:prstGeom prst="rect">
              <a:avLst/>
            </a:prstGeom>
            <a:solidFill>
              <a:srgbClr val="CCECFF"/>
            </a:solidFill>
            <a:ln w="12700" algn="ctr">
              <a:solidFill>
                <a:schemeClr val="bg1"/>
              </a:solidFill>
              <a:miter lim="800000"/>
              <a:headEnd/>
              <a:tailEnd/>
            </a:ln>
          </p:spPr>
          <p:txBody>
            <a:bodyPr wrap="square" lIns="0" tIns="0" rIns="0" bIns="0" anchor="ctr">
              <a:spAutoFit/>
            </a:bodyPr>
            <a:lstStyle/>
            <a:p>
              <a:endParaRPr lang="en-US" dirty="0"/>
            </a:p>
          </p:txBody>
        </p:sp>
        <p:sp>
          <p:nvSpPr>
            <p:cNvPr id="317" name="TextBox 316"/>
            <p:cNvSpPr txBox="1"/>
            <p:nvPr/>
          </p:nvSpPr>
          <p:spPr>
            <a:xfrm>
              <a:off x="6877577" y="4415011"/>
              <a:ext cx="768160" cy="400110"/>
            </a:xfrm>
            <a:prstGeom prst="rect">
              <a:avLst/>
            </a:prstGeom>
            <a:noFill/>
          </p:spPr>
          <p:txBody>
            <a:bodyPr wrap="none" rtlCol="0">
              <a:spAutoFit/>
            </a:bodyPr>
            <a:lstStyle/>
            <a:p>
              <a:r>
                <a:rPr lang="en-US" dirty="0">
                  <a:solidFill>
                    <a:schemeClr val="bg1"/>
                  </a:solidFill>
                  <a:latin typeface="+mn-lt"/>
                  <a:cs typeface="Calibri" pitchFamily="34" charset="0"/>
                </a:rPr>
                <a:t>- $60</a:t>
              </a:r>
            </a:p>
          </p:txBody>
        </p:sp>
      </p:grpSp>
      <p:grpSp>
        <p:nvGrpSpPr>
          <p:cNvPr id="228" name="Group 227"/>
          <p:cNvGrpSpPr/>
          <p:nvPr/>
        </p:nvGrpSpPr>
        <p:grpSpPr>
          <a:xfrm>
            <a:off x="5524902" y="4180085"/>
            <a:ext cx="1063169" cy="400110"/>
            <a:chOff x="5524902" y="4415011"/>
            <a:chExt cx="1063169" cy="400110"/>
          </a:xfrm>
        </p:grpSpPr>
        <p:sp>
          <p:nvSpPr>
            <p:cNvPr id="322" name="Rectangle 243"/>
            <p:cNvSpPr>
              <a:spLocks noChangeArrowheads="1"/>
            </p:cNvSpPr>
            <p:nvPr/>
          </p:nvSpPr>
          <p:spPr bwMode="auto">
            <a:xfrm>
              <a:off x="5524902" y="4421260"/>
              <a:ext cx="1063169" cy="392426"/>
            </a:xfrm>
            <a:prstGeom prst="rect">
              <a:avLst/>
            </a:prstGeom>
            <a:solidFill>
              <a:srgbClr val="CCECFF"/>
            </a:solidFill>
            <a:ln w="12700" algn="ctr">
              <a:solidFill>
                <a:schemeClr val="bg1"/>
              </a:solidFill>
              <a:miter lim="800000"/>
              <a:headEnd/>
              <a:tailEnd/>
            </a:ln>
          </p:spPr>
          <p:txBody>
            <a:bodyPr wrap="square" lIns="0" tIns="0" rIns="0" bIns="0" anchor="ctr">
              <a:spAutoFit/>
            </a:bodyPr>
            <a:lstStyle/>
            <a:p>
              <a:endParaRPr lang="en-US" dirty="0"/>
            </a:p>
          </p:txBody>
        </p:sp>
        <p:sp>
          <p:nvSpPr>
            <p:cNvPr id="323" name="TextBox 322"/>
            <p:cNvSpPr txBox="1"/>
            <p:nvPr/>
          </p:nvSpPr>
          <p:spPr>
            <a:xfrm>
              <a:off x="5614871" y="4415011"/>
              <a:ext cx="768160" cy="400110"/>
            </a:xfrm>
            <a:prstGeom prst="rect">
              <a:avLst/>
            </a:prstGeom>
            <a:noFill/>
          </p:spPr>
          <p:txBody>
            <a:bodyPr wrap="none" rtlCol="0">
              <a:spAutoFit/>
            </a:bodyPr>
            <a:lstStyle/>
            <a:p>
              <a:r>
                <a:rPr lang="en-US" dirty="0">
                  <a:solidFill>
                    <a:schemeClr val="bg1"/>
                  </a:solidFill>
                  <a:latin typeface="+mn-lt"/>
                  <a:cs typeface="Calibri" pitchFamily="34" charset="0"/>
                </a:rPr>
                <a:t>- $60</a:t>
              </a:r>
            </a:p>
          </p:txBody>
        </p:sp>
      </p:grpSp>
      <p:grpSp>
        <p:nvGrpSpPr>
          <p:cNvPr id="229" name="Group 228"/>
          <p:cNvGrpSpPr/>
          <p:nvPr/>
        </p:nvGrpSpPr>
        <p:grpSpPr>
          <a:xfrm>
            <a:off x="4262195" y="4180085"/>
            <a:ext cx="1063169" cy="400110"/>
            <a:chOff x="4262195" y="4415011"/>
            <a:chExt cx="1063169" cy="400110"/>
          </a:xfrm>
        </p:grpSpPr>
        <p:sp>
          <p:nvSpPr>
            <p:cNvPr id="325" name="Rectangle 243"/>
            <p:cNvSpPr>
              <a:spLocks noChangeArrowheads="1"/>
            </p:cNvSpPr>
            <p:nvPr/>
          </p:nvSpPr>
          <p:spPr bwMode="auto">
            <a:xfrm>
              <a:off x="4262195" y="4421260"/>
              <a:ext cx="1063169" cy="392426"/>
            </a:xfrm>
            <a:prstGeom prst="rect">
              <a:avLst/>
            </a:prstGeom>
            <a:solidFill>
              <a:srgbClr val="CCECFF"/>
            </a:solidFill>
            <a:ln w="12700" algn="ctr">
              <a:solidFill>
                <a:schemeClr val="bg1"/>
              </a:solidFill>
              <a:miter lim="800000"/>
              <a:headEnd/>
              <a:tailEnd/>
            </a:ln>
          </p:spPr>
          <p:txBody>
            <a:bodyPr wrap="square" lIns="0" tIns="0" rIns="0" bIns="0" anchor="ctr">
              <a:spAutoFit/>
            </a:bodyPr>
            <a:lstStyle/>
            <a:p>
              <a:endParaRPr lang="en-US" dirty="0"/>
            </a:p>
          </p:txBody>
        </p:sp>
        <p:sp>
          <p:nvSpPr>
            <p:cNvPr id="326" name="TextBox 325"/>
            <p:cNvSpPr txBox="1"/>
            <p:nvPr/>
          </p:nvSpPr>
          <p:spPr>
            <a:xfrm>
              <a:off x="4352164" y="4415011"/>
              <a:ext cx="768160" cy="400110"/>
            </a:xfrm>
            <a:prstGeom prst="rect">
              <a:avLst/>
            </a:prstGeom>
            <a:noFill/>
          </p:spPr>
          <p:txBody>
            <a:bodyPr wrap="none" rtlCol="0">
              <a:spAutoFit/>
            </a:bodyPr>
            <a:lstStyle/>
            <a:p>
              <a:r>
                <a:rPr lang="en-US" dirty="0">
                  <a:solidFill>
                    <a:schemeClr val="bg1"/>
                  </a:solidFill>
                  <a:latin typeface="+mn-lt"/>
                  <a:cs typeface="Calibri" pitchFamily="34" charset="0"/>
                </a:rPr>
                <a:t>- $60</a:t>
              </a:r>
            </a:p>
          </p:txBody>
        </p:sp>
      </p:grpSp>
      <p:grpSp>
        <p:nvGrpSpPr>
          <p:cNvPr id="230" name="Group 229"/>
          <p:cNvGrpSpPr/>
          <p:nvPr/>
        </p:nvGrpSpPr>
        <p:grpSpPr>
          <a:xfrm>
            <a:off x="2999488" y="4180085"/>
            <a:ext cx="1063169" cy="400110"/>
            <a:chOff x="2999488" y="4415011"/>
            <a:chExt cx="1063169" cy="400110"/>
          </a:xfrm>
        </p:grpSpPr>
        <p:sp>
          <p:nvSpPr>
            <p:cNvPr id="328" name="Rectangle 243"/>
            <p:cNvSpPr>
              <a:spLocks noChangeArrowheads="1"/>
            </p:cNvSpPr>
            <p:nvPr/>
          </p:nvSpPr>
          <p:spPr bwMode="auto">
            <a:xfrm>
              <a:off x="2999488" y="4421260"/>
              <a:ext cx="1063169" cy="392426"/>
            </a:xfrm>
            <a:prstGeom prst="rect">
              <a:avLst/>
            </a:prstGeom>
            <a:solidFill>
              <a:srgbClr val="CCECFF"/>
            </a:solidFill>
            <a:ln w="12700" algn="ctr">
              <a:solidFill>
                <a:schemeClr val="bg1"/>
              </a:solidFill>
              <a:miter lim="800000"/>
              <a:headEnd/>
              <a:tailEnd/>
            </a:ln>
          </p:spPr>
          <p:txBody>
            <a:bodyPr wrap="square" lIns="0" tIns="0" rIns="0" bIns="0" anchor="ctr">
              <a:spAutoFit/>
            </a:bodyPr>
            <a:lstStyle/>
            <a:p>
              <a:endParaRPr lang="en-US" dirty="0"/>
            </a:p>
          </p:txBody>
        </p:sp>
        <p:sp>
          <p:nvSpPr>
            <p:cNvPr id="329" name="TextBox 328"/>
            <p:cNvSpPr txBox="1"/>
            <p:nvPr/>
          </p:nvSpPr>
          <p:spPr>
            <a:xfrm>
              <a:off x="3089458" y="4415011"/>
              <a:ext cx="768160" cy="400110"/>
            </a:xfrm>
            <a:prstGeom prst="rect">
              <a:avLst/>
            </a:prstGeom>
            <a:noFill/>
          </p:spPr>
          <p:txBody>
            <a:bodyPr wrap="none" rtlCol="0">
              <a:spAutoFit/>
            </a:bodyPr>
            <a:lstStyle/>
            <a:p>
              <a:r>
                <a:rPr lang="en-US" dirty="0">
                  <a:solidFill>
                    <a:schemeClr val="bg1"/>
                  </a:solidFill>
                  <a:latin typeface="+mn-lt"/>
                  <a:cs typeface="Calibri" pitchFamily="34" charset="0"/>
                </a:rPr>
                <a:t>- $60</a:t>
              </a:r>
            </a:p>
          </p:txBody>
        </p:sp>
      </p:grpSp>
      <p:sp>
        <p:nvSpPr>
          <p:cNvPr id="2054" name="Freeform 2053"/>
          <p:cNvSpPr/>
          <p:nvPr/>
        </p:nvSpPr>
        <p:spPr>
          <a:xfrm>
            <a:off x="4144409" y="3619412"/>
            <a:ext cx="737525" cy="573024"/>
          </a:xfrm>
          <a:custGeom>
            <a:avLst/>
            <a:gdLst>
              <a:gd name="connsiteX0" fmla="*/ 0 w 877824"/>
              <a:gd name="connsiteY0" fmla="*/ 0 h 573024"/>
              <a:gd name="connsiteX1" fmla="*/ 719328 w 877824"/>
              <a:gd name="connsiteY1" fmla="*/ 219456 h 573024"/>
              <a:gd name="connsiteX2" fmla="*/ 877824 w 877824"/>
              <a:gd name="connsiteY2" fmla="*/ 573024 h 573024"/>
            </a:gdLst>
            <a:ahLst/>
            <a:cxnLst>
              <a:cxn ang="0">
                <a:pos x="connsiteX0" y="connsiteY0"/>
              </a:cxn>
              <a:cxn ang="0">
                <a:pos x="connsiteX1" y="connsiteY1"/>
              </a:cxn>
              <a:cxn ang="0">
                <a:pos x="connsiteX2" y="connsiteY2"/>
              </a:cxn>
            </a:cxnLst>
            <a:rect l="l" t="t" r="r" b="b"/>
            <a:pathLst>
              <a:path w="877824" h="573024">
                <a:moveTo>
                  <a:pt x="0" y="0"/>
                </a:moveTo>
                <a:cubicBezTo>
                  <a:pt x="286512" y="61976"/>
                  <a:pt x="573024" y="123952"/>
                  <a:pt x="719328" y="219456"/>
                </a:cubicBezTo>
                <a:cubicBezTo>
                  <a:pt x="865632" y="314960"/>
                  <a:pt x="871728" y="443992"/>
                  <a:pt x="877824" y="573024"/>
                </a:cubicBezTo>
              </a:path>
            </a:pathLst>
          </a:custGeom>
          <a:ln w="19050">
            <a:solidFill>
              <a:srgbClr val="04628C"/>
            </a:solidFill>
            <a:headEnd type="none" w="med" len="med"/>
            <a:tailEnd type="arrow" w="med" len="med"/>
          </a:ln>
        </p:spPr>
        <p:txBody>
          <a:bodyPr rtlCol="0" anchor="ctr"/>
          <a:lstStyle/>
          <a:p>
            <a:endParaRPr lang="en-US" dirty="0"/>
          </a:p>
        </p:txBody>
      </p:sp>
      <p:sp>
        <p:nvSpPr>
          <p:cNvPr id="340" name="Freeform 339"/>
          <p:cNvSpPr/>
          <p:nvPr/>
        </p:nvSpPr>
        <p:spPr>
          <a:xfrm>
            <a:off x="4062657" y="3619412"/>
            <a:ext cx="2048282" cy="573024"/>
          </a:xfrm>
          <a:custGeom>
            <a:avLst/>
            <a:gdLst>
              <a:gd name="connsiteX0" fmla="*/ 0 w 877824"/>
              <a:gd name="connsiteY0" fmla="*/ 0 h 573024"/>
              <a:gd name="connsiteX1" fmla="*/ 719328 w 877824"/>
              <a:gd name="connsiteY1" fmla="*/ 219456 h 573024"/>
              <a:gd name="connsiteX2" fmla="*/ 877824 w 877824"/>
              <a:gd name="connsiteY2" fmla="*/ 573024 h 573024"/>
            </a:gdLst>
            <a:ahLst/>
            <a:cxnLst>
              <a:cxn ang="0">
                <a:pos x="connsiteX0" y="connsiteY0"/>
              </a:cxn>
              <a:cxn ang="0">
                <a:pos x="connsiteX1" y="connsiteY1"/>
              </a:cxn>
              <a:cxn ang="0">
                <a:pos x="connsiteX2" y="connsiteY2"/>
              </a:cxn>
            </a:cxnLst>
            <a:rect l="l" t="t" r="r" b="b"/>
            <a:pathLst>
              <a:path w="877824" h="573024">
                <a:moveTo>
                  <a:pt x="0" y="0"/>
                </a:moveTo>
                <a:cubicBezTo>
                  <a:pt x="286512" y="61976"/>
                  <a:pt x="573024" y="123952"/>
                  <a:pt x="719328" y="219456"/>
                </a:cubicBezTo>
                <a:cubicBezTo>
                  <a:pt x="865632" y="314960"/>
                  <a:pt x="871728" y="443992"/>
                  <a:pt x="877824" y="573024"/>
                </a:cubicBezTo>
              </a:path>
            </a:pathLst>
          </a:custGeom>
          <a:ln w="19050">
            <a:solidFill>
              <a:srgbClr val="04628C"/>
            </a:solidFill>
            <a:headEnd type="none" w="med" len="med"/>
            <a:tailEnd type="arrow" w="med" len="med"/>
          </a:ln>
        </p:spPr>
        <p:txBody>
          <a:bodyPr rtlCol="0" anchor="ctr"/>
          <a:lstStyle/>
          <a:p>
            <a:endParaRPr lang="en-US" dirty="0"/>
          </a:p>
        </p:txBody>
      </p:sp>
      <p:sp>
        <p:nvSpPr>
          <p:cNvPr id="341" name="Freeform 340"/>
          <p:cNvSpPr/>
          <p:nvPr/>
        </p:nvSpPr>
        <p:spPr>
          <a:xfrm>
            <a:off x="4187589" y="3607061"/>
            <a:ext cx="3160155" cy="573024"/>
          </a:xfrm>
          <a:custGeom>
            <a:avLst/>
            <a:gdLst>
              <a:gd name="connsiteX0" fmla="*/ 0 w 877824"/>
              <a:gd name="connsiteY0" fmla="*/ 0 h 573024"/>
              <a:gd name="connsiteX1" fmla="*/ 719328 w 877824"/>
              <a:gd name="connsiteY1" fmla="*/ 219456 h 573024"/>
              <a:gd name="connsiteX2" fmla="*/ 877824 w 877824"/>
              <a:gd name="connsiteY2" fmla="*/ 573024 h 573024"/>
            </a:gdLst>
            <a:ahLst/>
            <a:cxnLst>
              <a:cxn ang="0">
                <a:pos x="connsiteX0" y="connsiteY0"/>
              </a:cxn>
              <a:cxn ang="0">
                <a:pos x="connsiteX1" y="connsiteY1"/>
              </a:cxn>
              <a:cxn ang="0">
                <a:pos x="connsiteX2" y="connsiteY2"/>
              </a:cxn>
            </a:cxnLst>
            <a:rect l="l" t="t" r="r" b="b"/>
            <a:pathLst>
              <a:path w="877824" h="573024">
                <a:moveTo>
                  <a:pt x="0" y="0"/>
                </a:moveTo>
                <a:cubicBezTo>
                  <a:pt x="286512" y="61976"/>
                  <a:pt x="573024" y="123952"/>
                  <a:pt x="719328" y="219456"/>
                </a:cubicBezTo>
                <a:cubicBezTo>
                  <a:pt x="865632" y="314960"/>
                  <a:pt x="871728" y="443992"/>
                  <a:pt x="877824" y="573024"/>
                </a:cubicBezTo>
              </a:path>
            </a:pathLst>
          </a:custGeom>
          <a:ln w="19050">
            <a:solidFill>
              <a:srgbClr val="04628C"/>
            </a:solidFill>
            <a:headEnd type="none" w="med" len="med"/>
            <a:tailEnd type="arrow" w="med" len="med"/>
          </a:ln>
        </p:spPr>
        <p:txBody>
          <a:bodyPr rtlCol="0" anchor="ctr"/>
          <a:lstStyle/>
          <a:p>
            <a:endParaRPr lang="en-US" dirty="0"/>
          </a:p>
        </p:txBody>
      </p:sp>
      <p:sp>
        <p:nvSpPr>
          <p:cNvPr id="342" name="Freeform 341"/>
          <p:cNvSpPr/>
          <p:nvPr/>
        </p:nvSpPr>
        <p:spPr>
          <a:xfrm flipH="1">
            <a:off x="3546953" y="3619412"/>
            <a:ext cx="737525" cy="573024"/>
          </a:xfrm>
          <a:custGeom>
            <a:avLst/>
            <a:gdLst>
              <a:gd name="connsiteX0" fmla="*/ 0 w 877824"/>
              <a:gd name="connsiteY0" fmla="*/ 0 h 573024"/>
              <a:gd name="connsiteX1" fmla="*/ 719328 w 877824"/>
              <a:gd name="connsiteY1" fmla="*/ 219456 h 573024"/>
              <a:gd name="connsiteX2" fmla="*/ 877824 w 877824"/>
              <a:gd name="connsiteY2" fmla="*/ 573024 h 573024"/>
            </a:gdLst>
            <a:ahLst/>
            <a:cxnLst>
              <a:cxn ang="0">
                <a:pos x="connsiteX0" y="connsiteY0"/>
              </a:cxn>
              <a:cxn ang="0">
                <a:pos x="connsiteX1" y="connsiteY1"/>
              </a:cxn>
              <a:cxn ang="0">
                <a:pos x="connsiteX2" y="connsiteY2"/>
              </a:cxn>
            </a:cxnLst>
            <a:rect l="l" t="t" r="r" b="b"/>
            <a:pathLst>
              <a:path w="877824" h="573024">
                <a:moveTo>
                  <a:pt x="0" y="0"/>
                </a:moveTo>
                <a:cubicBezTo>
                  <a:pt x="286512" y="61976"/>
                  <a:pt x="573024" y="123952"/>
                  <a:pt x="719328" y="219456"/>
                </a:cubicBezTo>
                <a:cubicBezTo>
                  <a:pt x="865632" y="314960"/>
                  <a:pt x="871728" y="443992"/>
                  <a:pt x="877824" y="573024"/>
                </a:cubicBezTo>
              </a:path>
            </a:pathLst>
          </a:custGeom>
          <a:ln w="19050">
            <a:solidFill>
              <a:srgbClr val="04628C"/>
            </a:solidFill>
            <a:headEnd type="none" w="med" len="med"/>
            <a:tailEnd type="arrow" w="med" len="med"/>
          </a:ln>
        </p:spPr>
        <p:txBody>
          <a:bodyPr rtlCol="0" anchor="ctr"/>
          <a:lstStyle/>
          <a:p>
            <a:endParaRPr lang="en-US" dirty="0"/>
          </a:p>
        </p:txBody>
      </p:sp>
      <p:sp>
        <p:nvSpPr>
          <p:cNvPr id="6" name="Text Box 67"/>
          <p:cNvSpPr txBox="1">
            <a:spLocks noChangeArrowheads="1"/>
          </p:cNvSpPr>
          <p:nvPr/>
        </p:nvSpPr>
        <p:spPr bwMode="auto">
          <a:xfrm>
            <a:off x="2472177" y="3213105"/>
            <a:ext cx="2083773" cy="420958"/>
          </a:xfrm>
          <a:prstGeom prst="rect">
            <a:avLst/>
          </a:prstGeom>
          <a:solidFill>
            <a:srgbClr val="FFFFCC"/>
          </a:solidFill>
          <a:ln>
            <a:solidFill>
              <a:schemeClr val="bg1"/>
            </a:solidFill>
          </a:ln>
        </p:spPr>
        <p:txBody>
          <a:bodyPr wrap="square" tIns="182880" bIns="91440" anchor="ctr" anchorCtr="0">
            <a:no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l" eaLnBrk="1" hangingPunct="1">
              <a:lnSpc>
                <a:spcPts val="1700"/>
              </a:lnSpc>
              <a:spcBef>
                <a:spcPts val="200"/>
              </a:spcBef>
              <a:defRPr/>
            </a:pPr>
            <a:r>
              <a:rPr lang="en-US" sz="1800">
                <a:solidFill>
                  <a:schemeClr val="bg1"/>
                </a:solidFill>
              </a:rPr>
              <a:t>Premium   $</a:t>
            </a:r>
            <a:r>
              <a:rPr lang="en-US" sz="1800" dirty="0">
                <a:solidFill>
                  <a:schemeClr val="bg1"/>
                </a:solidFill>
              </a:rPr>
              <a:t>600</a:t>
            </a:r>
          </a:p>
        </p:txBody>
      </p:sp>
      <p:sp>
        <p:nvSpPr>
          <p:cNvPr id="2055" name="TextBox 2054"/>
          <p:cNvSpPr txBox="1"/>
          <p:nvPr/>
        </p:nvSpPr>
        <p:spPr>
          <a:xfrm>
            <a:off x="2447293" y="2792955"/>
            <a:ext cx="1026243" cy="400110"/>
          </a:xfrm>
          <a:prstGeom prst="rect">
            <a:avLst/>
          </a:prstGeom>
          <a:noFill/>
        </p:spPr>
        <p:txBody>
          <a:bodyPr wrap="none" rtlCol="0">
            <a:spAutoFit/>
          </a:bodyPr>
          <a:lstStyle/>
          <a:p>
            <a:pPr algn="l"/>
            <a:r>
              <a:rPr lang="en-US" b="0" dirty="0">
                <a:solidFill>
                  <a:schemeClr val="bg1"/>
                </a:solidFill>
                <a:latin typeface="+mn-lt"/>
                <a:cs typeface="Calibri" pitchFamily="34" charset="0"/>
              </a:rPr>
              <a:t>Charge</a:t>
            </a:r>
          </a:p>
        </p:txBody>
      </p:sp>
      <p:sp>
        <p:nvSpPr>
          <p:cNvPr id="344" name="TextBox 343"/>
          <p:cNvSpPr txBox="1"/>
          <p:nvPr/>
        </p:nvSpPr>
        <p:spPr>
          <a:xfrm>
            <a:off x="1275865" y="4223739"/>
            <a:ext cx="1680268" cy="400110"/>
          </a:xfrm>
          <a:prstGeom prst="rect">
            <a:avLst/>
          </a:prstGeom>
          <a:noFill/>
        </p:spPr>
        <p:txBody>
          <a:bodyPr wrap="none" rtlCol="0">
            <a:spAutoFit/>
          </a:bodyPr>
          <a:lstStyle/>
          <a:p>
            <a:pPr algn="r"/>
            <a:r>
              <a:rPr lang="en-US" b="0" dirty="0">
                <a:solidFill>
                  <a:schemeClr val="bg1"/>
                </a:solidFill>
                <a:latin typeface="+mn-lt"/>
                <a:cs typeface="Calibri" pitchFamily="34" charset="0"/>
              </a:rPr>
              <a:t>Invoice items</a:t>
            </a:r>
          </a:p>
        </p:txBody>
      </p:sp>
      <p:sp>
        <p:nvSpPr>
          <p:cNvPr id="345" name="TextBox 344"/>
          <p:cNvSpPr txBox="1"/>
          <p:nvPr/>
        </p:nvSpPr>
        <p:spPr>
          <a:xfrm>
            <a:off x="1830504" y="5389113"/>
            <a:ext cx="1125629" cy="400110"/>
          </a:xfrm>
          <a:prstGeom prst="rect">
            <a:avLst/>
          </a:prstGeom>
          <a:noFill/>
        </p:spPr>
        <p:txBody>
          <a:bodyPr wrap="none" rtlCol="0">
            <a:spAutoFit/>
          </a:bodyPr>
          <a:lstStyle/>
          <a:p>
            <a:pPr algn="r"/>
            <a:r>
              <a:rPr lang="en-US" b="0" dirty="0">
                <a:solidFill>
                  <a:schemeClr val="bg1"/>
                </a:solidFill>
                <a:latin typeface="+mn-lt"/>
                <a:cs typeface="Calibri" pitchFamily="34" charset="0"/>
              </a:rPr>
              <a:t>Invoices</a:t>
            </a:r>
          </a:p>
        </p:txBody>
      </p:sp>
      <p:grpSp>
        <p:nvGrpSpPr>
          <p:cNvPr id="194" name="Group 193"/>
          <p:cNvGrpSpPr/>
          <p:nvPr/>
        </p:nvGrpSpPr>
        <p:grpSpPr>
          <a:xfrm>
            <a:off x="4425479" y="5173243"/>
            <a:ext cx="736600" cy="831850"/>
            <a:chOff x="3165561" y="5408169"/>
            <a:chExt cx="736600" cy="831850"/>
          </a:xfrm>
        </p:grpSpPr>
        <p:sp>
          <p:nvSpPr>
            <p:cNvPr id="195" name="AutoShape 77"/>
            <p:cNvSpPr>
              <a:spLocks noChangeArrowheads="1"/>
            </p:cNvSpPr>
            <p:nvPr/>
          </p:nvSpPr>
          <p:spPr bwMode="auto">
            <a:xfrm rot="10800000" flipH="1">
              <a:off x="3165561" y="5408169"/>
              <a:ext cx="736600" cy="831850"/>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dirty="0"/>
            </a:p>
          </p:txBody>
        </p:sp>
        <p:pic>
          <p:nvPicPr>
            <p:cNvPr id="196" name="Picture 78"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58832" y="5959203"/>
              <a:ext cx="174562" cy="26094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97" name="Line 79"/>
            <p:cNvSpPr>
              <a:spLocks noChangeShapeType="1"/>
            </p:cNvSpPr>
            <p:nvPr/>
          </p:nvSpPr>
          <p:spPr bwMode="auto">
            <a:xfrm>
              <a:off x="3268711" y="5932711"/>
              <a:ext cx="32399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98" name="Line 80"/>
            <p:cNvSpPr>
              <a:spLocks noChangeShapeType="1"/>
            </p:cNvSpPr>
            <p:nvPr/>
          </p:nvSpPr>
          <p:spPr bwMode="auto">
            <a:xfrm>
              <a:off x="3685281" y="5932711"/>
              <a:ext cx="11373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99" name="Line 81"/>
            <p:cNvSpPr>
              <a:spLocks noChangeShapeType="1"/>
            </p:cNvSpPr>
            <p:nvPr/>
          </p:nvSpPr>
          <p:spPr bwMode="auto">
            <a:xfrm>
              <a:off x="3268711" y="5839989"/>
              <a:ext cx="18117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00" name="Line 82"/>
            <p:cNvSpPr>
              <a:spLocks noChangeShapeType="1"/>
            </p:cNvSpPr>
            <p:nvPr/>
          </p:nvSpPr>
          <p:spPr bwMode="auto">
            <a:xfrm>
              <a:off x="3685281" y="5839989"/>
              <a:ext cx="11373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01" name="Line 83"/>
            <p:cNvSpPr>
              <a:spLocks noChangeShapeType="1"/>
            </p:cNvSpPr>
            <p:nvPr/>
          </p:nvSpPr>
          <p:spPr bwMode="auto">
            <a:xfrm>
              <a:off x="3268711" y="5748592"/>
              <a:ext cx="37821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02" name="Line 84"/>
            <p:cNvSpPr>
              <a:spLocks noChangeShapeType="1"/>
            </p:cNvSpPr>
            <p:nvPr/>
          </p:nvSpPr>
          <p:spPr bwMode="auto">
            <a:xfrm>
              <a:off x="3685281" y="5748592"/>
              <a:ext cx="11373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03" name="Line 85"/>
            <p:cNvSpPr>
              <a:spLocks noChangeShapeType="1"/>
            </p:cNvSpPr>
            <p:nvPr/>
          </p:nvSpPr>
          <p:spPr bwMode="auto">
            <a:xfrm>
              <a:off x="3268711" y="5657194"/>
              <a:ext cx="323998" cy="0"/>
            </a:xfrm>
            <a:prstGeom prst="line">
              <a:avLst/>
            </a:prstGeom>
            <a:noFill/>
            <a:ln w="28575">
              <a:solidFill>
                <a:schemeClr val="tx1">
                  <a:lumMod val="50000"/>
                </a:schemeClr>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04" name="Line 86"/>
            <p:cNvSpPr>
              <a:spLocks noChangeShapeType="1"/>
            </p:cNvSpPr>
            <p:nvPr/>
          </p:nvSpPr>
          <p:spPr bwMode="auto">
            <a:xfrm>
              <a:off x="3685281" y="5657194"/>
              <a:ext cx="113730" cy="0"/>
            </a:xfrm>
            <a:prstGeom prst="line">
              <a:avLst/>
            </a:prstGeom>
            <a:noFill/>
            <a:ln w="28575">
              <a:solidFill>
                <a:schemeClr val="tx1">
                  <a:lumMod val="50000"/>
                </a:schemeClr>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05" name="Line 87"/>
            <p:cNvSpPr>
              <a:spLocks noChangeShapeType="1"/>
            </p:cNvSpPr>
            <p:nvPr/>
          </p:nvSpPr>
          <p:spPr bwMode="auto">
            <a:xfrm>
              <a:off x="3266067" y="5531357"/>
              <a:ext cx="530299"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grpSp>
        <p:nvGrpSpPr>
          <p:cNvPr id="206" name="Group 205"/>
          <p:cNvGrpSpPr/>
          <p:nvPr/>
        </p:nvGrpSpPr>
        <p:grpSpPr>
          <a:xfrm>
            <a:off x="5688186" y="5173243"/>
            <a:ext cx="736600" cy="831850"/>
            <a:chOff x="3165561" y="5408169"/>
            <a:chExt cx="736600" cy="831850"/>
          </a:xfrm>
        </p:grpSpPr>
        <p:sp>
          <p:nvSpPr>
            <p:cNvPr id="207" name="AutoShape 77"/>
            <p:cNvSpPr>
              <a:spLocks noChangeArrowheads="1"/>
            </p:cNvSpPr>
            <p:nvPr/>
          </p:nvSpPr>
          <p:spPr bwMode="auto">
            <a:xfrm rot="10800000" flipH="1">
              <a:off x="3165561" y="5408169"/>
              <a:ext cx="736600" cy="831850"/>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dirty="0"/>
            </a:p>
          </p:txBody>
        </p:sp>
        <p:pic>
          <p:nvPicPr>
            <p:cNvPr id="208" name="Picture 78"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58832" y="5959203"/>
              <a:ext cx="174562" cy="26094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09" name="Line 79"/>
            <p:cNvSpPr>
              <a:spLocks noChangeShapeType="1"/>
            </p:cNvSpPr>
            <p:nvPr/>
          </p:nvSpPr>
          <p:spPr bwMode="auto">
            <a:xfrm>
              <a:off x="3268711" y="5932711"/>
              <a:ext cx="32399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10" name="Line 80"/>
            <p:cNvSpPr>
              <a:spLocks noChangeShapeType="1"/>
            </p:cNvSpPr>
            <p:nvPr/>
          </p:nvSpPr>
          <p:spPr bwMode="auto">
            <a:xfrm>
              <a:off x="3685281" y="5932711"/>
              <a:ext cx="11373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11" name="Line 81"/>
            <p:cNvSpPr>
              <a:spLocks noChangeShapeType="1"/>
            </p:cNvSpPr>
            <p:nvPr/>
          </p:nvSpPr>
          <p:spPr bwMode="auto">
            <a:xfrm>
              <a:off x="3268711" y="5839989"/>
              <a:ext cx="18117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12" name="Line 82"/>
            <p:cNvSpPr>
              <a:spLocks noChangeShapeType="1"/>
            </p:cNvSpPr>
            <p:nvPr/>
          </p:nvSpPr>
          <p:spPr bwMode="auto">
            <a:xfrm>
              <a:off x="3685281" y="5839989"/>
              <a:ext cx="11373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13" name="Line 83"/>
            <p:cNvSpPr>
              <a:spLocks noChangeShapeType="1"/>
            </p:cNvSpPr>
            <p:nvPr/>
          </p:nvSpPr>
          <p:spPr bwMode="auto">
            <a:xfrm>
              <a:off x="3268711" y="5748592"/>
              <a:ext cx="37821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14" name="Line 84"/>
            <p:cNvSpPr>
              <a:spLocks noChangeShapeType="1"/>
            </p:cNvSpPr>
            <p:nvPr/>
          </p:nvSpPr>
          <p:spPr bwMode="auto">
            <a:xfrm>
              <a:off x="3685281" y="5748592"/>
              <a:ext cx="11373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15" name="Line 85"/>
            <p:cNvSpPr>
              <a:spLocks noChangeShapeType="1"/>
            </p:cNvSpPr>
            <p:nvPr/>
          </p:nvSpPr>
          <p:spPr bwMode="auto">
            <a:xfrm>
              <a:off x="3268711" y="5657194"/>
              <a:ext cx="323998" cy="0"/>
            </a:xfrm>
            <a:prstGeom prst="line">
              <a:avLst/>
            </a:prstGeom>
            <a:noFill/>
            <a:ln w="28575">
              <a:solidFill>
                <a:schemeClr val="tx1">
                  <a:lumMod val="50000"/>
                </a:schemeClr>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16" name="Line 86"/>
            <p:cNvSpPr>
              <a:spLocks noChangeShapeType="1"/>
            </p:cNvSpPr>
            <p:nvPr/>
          </p:nvSpPr>
          <p:spPr bwMode="auto">
            <a:xfrm>
              <a:off x="3685281" y="5657194"/>
              <a:ext cx="113730" cy="0"/>
            </a:xfrm>
            <a:prstGeom prst="line">
              <a:avLst/>
            </a:prstGeom>
            <a:noFill/>
            <a:ln w="28575">
              <a:solidFill>
                <a:schemeClr val="tx1">
                  <a:lumMod val="50000"/>
                </a:schemeClr>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17" name="Line 87"/>
            <p:cNvSpPr>
              <a:spLocks noChangeShapeType="1"/>
            </p:cNvSpPr>
            <p:nvPr/>
          </p:nvSpPr>
          <p:spPr bwMode="auto">
            <a:xfrm>
              <a:off x="3266067" y="5531357"/>
              <a:ext cx="530299"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grpSp>
        <p:nvGrpSpPr>
          <p:cNvPr id="218" name="Group 217"/>
          <p:cNvGrpSpPr/>
          <p:nvPr/>
        </p:nvGrpSpPr>
        <p:grpSpPr>
          <a:xfrm>
            <a:off x="6979444" y="5173243"/>
            <a:ext cx="736600" cy="831850"/>
            <a:chOff x="3165561" y="5408169"/>
            <a:chExt cx="736600" cy="831850"/>
          </a:xfrm>
        </p:grpSpPr>
        <p:sp>
          <p:nvSpPr>
            <p:cNvPr id="219" name="AutoShape 77"/>
            <p:cNvSpPr>
              <a:spLocks noChangeArrowheads="1"/>
            </p:cNvSpPr>
            <p:nvPr/>
          </p:nvSpPr>
          <p:spPr bwMode="auto">
            <a:xfrm rot="10800000" flipH="1">
              <a:off x="3165561" y="5408169"/>
              <a:ext cx="736600" cy="831850"/>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dirty="0"/>
            </a:p>
          </p:txBody>
        </p:sp>
        <p:pic>
          <p:nvPicPr>
            <p:cNvPr id="220" name="Picture 78"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58832" y="5959203"/>
              <a:ext cx="174562" cy="26094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21" name="Line 79"/>
            <p:cNvSpPr>
              <a:spLocks noChangeShapeType="1"/>
            </p:cNvSpPr>
            <p:nvPr/>
          </p:nvSpPr>
          <p:spPr bwMode="auto">
            <a:xfrm>
              <a:off x="3268711" y="5932711"/>
              <a:ext cx="32399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22" name="Line 80"/>
            <p:cNvSpPr>
              <a:spLocks noChangeShapeType="1"/>
            </p:cNvSpPr>
            <p:nvPr/>
          </p:nvSpPr>
          <p:spPr bwMode="auto">
            <a:xfrm>
              <a:off x="3685281" y="5932711"/>
              <a:ext cx="11373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23" name="Line 81"/>
            <p:cNvSpPr>
              <a:spLocks noChangeShapeType="1"/>
            </p:cNvSpPr>
            <p:nvPr/>
          </p:nvSpPr>
          <p:spPr bwMode="auto">
            <a:xfrm>
              <a:off x="3268711" y="5839989"/>
              <a:ext cx="18117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31" name="Line 82"/>
            <p:cNvSpPr>
              <a:spLocks noChangeShapeType="1"/>
            </p:cNvSpPr>
            <p:nvPr/>
          </p:nvSpPr>
          <p:spPr bwMode="auto">
            <a:xfrm>
              <a:off x="3685281" y="5839989"/>
              <a:ext cx="11373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32" name="Line 83"/>
            <p:cNvSpPr>
              <a:spLocks noChangeShapeType="1"/>
            </p:cNvSpPr>
            <p:nvPr/>
          </p:nvSpPr>
          <p:spPr bwMode="auto">
            <a:xfrm>
              <a:off x="3268711" y="5748592"/>
              <a:ext cx="37821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33" name="Line 84"/>
            <p:cNvSpPr>
              <a:spLocks noChangeShapeType="1"/>
            </p:cNvSpPr>
            <p:nvPr/>
          </p:nvSpPr>
          <p:spPr bwMode="auto">
            <a:xfrm>
              <a:off x="3685281" y="5748592"/>
              <a:ext cx="11373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34" name="Line 85"/>
            <p:cNvSpPr>
              <a:spLocks noChangeShapeType="1"/>
            </p:cNvSpPr>
            <p:nvPr/>
          </p:nvSpPr>
          <p:spPr bwMode="auto">
            <a:xfrm>
              <a:off x="3268711" y="5657194"/>
              <a:ext cx="323998" cy="0"/>
            </a:xfrm>
            <a:prstGeom prst="line">
              <a:avLst/>
            </a:prstGeom>
            <a:noFill/>
            <a:ln w="28575">
              <a:solidFill>
                <a:schemeClr val="tx1">
                  <a:lumMod val="50000"/>
                </a:schemeClr>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35" name="Line 86"/>
            <p:cNvSpPr>
              <a:spLocks noChangeShapeType="1"/>
            </p:cNvSpPr>
            <p:nvPr/>
          </p:nvSpPr>
          <p:spPr bwMode="auto">
            <a:xfrm>
              <a:off x="3685281" y="5657194"/>
              <a:ext cx="113730" cy="0"/>
            </a:xfrm>
            <a:prstGeom prst="line">
              <a:avLst/>
            </a:prstGeom>
            <a:noFill/>
            <a:ln w="28575">
              <a:solidFill>
                <a:schemeClr val="tx1">
                  <a:lumMod val="50000"/>
                </a:schemeClr>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36" name="Line 87"/>
            <p:cNvSpPr>
              <a:spLocks noChangeShapeType="1"/>
            </p:cNvSpPr>
            <p:nvPr/>
          </p:nvSpPr>
          <p:spPr bwMode="auto">
            <a:xfrm>
              <a:off x="3266067" y="5531357"/>
              <a:ext cx="530299"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spTree>
    <p:extLst>
      <p:ext uri="{BB962C8B-B14F-4D97-AF65-F5344CB8AC3E}">
        <p14:creationId xmlns:p14="http://schemas.microsoft.com/office/powerpoint/2010/main" val="282541469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Where to configure charge slicing</a:t>
            </a:r>
          </a:p>
        </p:txBody>
      </p:sp>
      <p:sp>
        <p:nvSpPr>
          <p:cNvPr id="3" name="Content Placeholder 2"/>
          <p:cNvSpPr>
            <a:spLocks noGrp="1"/>
          </p:cNvSpPr>
          <p:nvPr>
            <p:ph idx="1"/>
          </p:nvPr>
        </p:nvSpPr>
        <p:spPr/>
        <p:txBody>
          <a:bodyPr/>
          <a:lstStyle/>
          <a:p>
            <a:r>
              <a:rPr lang="en-US"/>
              <a:t>It depends on the charge type</a:t>
            </a:r>
          </a:p>
        </p:txBody>
      </p:sp>
      <p:sp>
        <p:nvSpPr>
          <p:cNvPr id="6" name="Content Placeholder 4"/>
          <p:cNvSpPr txBox="1">
            <a:spLocks/>
          </p:cNvSpPr>
          <p:nvPr/>
        </p:nvSpPr>
        <p:spPr bwMode="auto">
          <a:xfrm>
            <a:off x="321406" y="2341413"/>
            <a:ext cx="2631860" cy="3342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85750" indent="-285750" algn="l" rtl="0" eaLnBrk="0" fontAlgn="base" hangingPunct="0">
              <a:spcBef>
                <a:spcPct val="40000"/>
              </a:spcBef>
              <a:spcAft>
                <a:spcPct val="0"/>
              </a:spcAft>
              <a:buClr>
                <a:srgbClr val="04628C"/>
              </a:buClr>
              <a:buSzPct val="90000"/>
              <a:buFont typeface="Arial" pitchFamily="34"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Calibri" pitchFamily="34"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4628C"/>
              </a:buClr>
              <a:buSzPct val="120000"/>
              <a:buFont typeface="Calibri" pitchFamily="34" charset="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a:lstStyle>
          <a:p>
            <a:r>
              <a:rPr lang="en-US" sz="2000" b="0"/>
              <a:t>Allows you to configure "future" charge and invoice items</a:t>
            </a:r>
          </a:p>
          <a:p>
            <a:r>
              <a:rPr lang="en-US" sz="2000" b="0"/>
              <a:t>Does charge slicing for all new charges</a:t>
            </a:r>
          </a:p>
        </p:txBody>
      </p:sp>
      <p:sp>
        <p:nvSpPr>
          <p:cNvPr id="7" name="Content Placeholder 5"/>
          <p:cNvSpPr txBox="1">
            <a:spLocks/>
          </p:cNvSpPr>
          <p:nvPr/>
        </p:nvSpPr>
        <p:spPr>
          <a:xfrm>
            <a:off x="5869460" y="2316701"/>
            <a:ext cx="3113910" cy="3194436"/>
          </a:xfrm>
          <a:prstGeom prst="rect">
            <a:avLst/>
          </a:prstGeom>
        </p:spPr>
        <p:txBody>
          <a:bodyPr/>
          <a:lst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a:lstStyle>
          <a:p>
            <a:r>
              <a:rPr lang="en-US" sz="2000" b="0"/>
              <a:t>Allows you to configure special handling specified on a billing instruction</a:t>
            </a:r>
          </a:p>
          <a:p>
            <a:r>
              <a:rPr lang="en-US" sz="2000" b="0"/>
              <a:t>Calls </a:t>
            </a:r>
            <a:r>
              <a:rPr lang="en-US" sz="2000" b="1">
                <a:latin typeface="Courier New" pitchFamily="49" charset="0"/>
                <a:cs typeface="Courier New" pitchFamily="49" charset="0"/>
              </a:rPr>
              <a:t>ChargeInitializer</a:t>
            </a:r>
            <a:r>
              <a:rPr lang="en-US" sz="2000"/>
              <a:t> </a:t>
            </a:r>
            <a:r>
              <a:rPr lang="en-US" sz="2000" b="0"/>
              <a:t>to perform charge slicing</a:t>
            </a:r>
          </a:p>
          <a:p>
            <a:endParaRPr lang="en-US"/>
          </a:p>
        </p:txBody>
      </p:sp>
      <p:sp>
        <p:nvSpPr>
          <p:cNvPr id="8" name="Content Placeholder 5"/>
          <p:cNvSpPr txBox="1">
            <a:spLocks/>
          </p:cNvSpPr>
          <p:nvPr/>
        </p:nvSpPr>
        <p:spPr bwMode="auto">
          <a:xfrm>
            <a:off x="3012264" y="2316700"/>
            <a:ext cx="2943696" cy="4417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85750" indent="-285750" algn="l" rtl="0" eaLnBrk="0" fontAlgn="base" hangingPunct="0">
              <a:spcBef>
                <a:spcPct val="40000"/>
              </a:spcBef>
              <a:spcAft>
                <a:spcPct val="0"/>
              </a:spcAft>
              <a:buClr>
                <a:srgbClr val="04628C"/>
              </a:buClr>
              <a:buSzPct val="90000"/>
              <a:buFont typeface="Arial" charset="0"/>
              <a:buChar char="•"/>
              <a:defRPr lang="en-US" sz="2400" dirty="0" smtClean="0">
                <a:solidFill>
                  <a:schemeClr val="bg1"/>
                </a:solidFill>
                <a:latin typeface="+mn-lt"/>
                <a:ea typeface="+mn-ea"/>
                <a:cs typeface="Calibri" pitchFamily="34" charset="0"/>
              </a:defRPr>
            </a:lvl1pPr>
            <a:lvl2pPr marL="628650" indent="-228600" algn="l" rtl="0" eaLnBrk="0" fontAlgn="base" hangingPunct="0">
              <a:spcBef>
                <a:spcPct val="20000"/>
              </a:spcBef>
              <a:spcAft>
                <a:spcPct val="0"/>
              </a:spcAft>
              <a:buClr>
                <a:srgbClr val="04628C"/>
              </a:buClr>
              <a:buSzPct val="90000"/>
              <a:buFont typeface="Arial" pitchFamily="34"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pitchFamily="34"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pitchFamily="34" charset="0"/>
              <a:buChar char="-"/>
              <a:defRPr sz="18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4628C"/>
              </a:buClr>
              <a:buSzPct val="120000"/>
              <a:buFont typeface="Arial" pitchFamily="34" charset="0"/>
              <a:buChar char="-"/>
              <a:defRPr sz="18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8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8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8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800">
                <a:solidFill>
                  <a:schemeClr val="bg1"/>
                </a:solidFill>
                <a:latin typeface="+mn-lt"/>
              </a:defRPr>
            </a:lvl9pPr>
          </a:lstStyle>
          <a:p>
            <a:r>
              <a:rPr lang="en-US" sz="2000" b="0"/>
              <a:t>Allows you to configure:</a:t>
            </a:r>
          </a:p>
          <a:p>
            <a:pPr lvl="1"/>
            <a:r>
              <a:rPr lang="en-US" sz="2000" b="0"/>
              <a:t>Account-level charges</a:t>
            </a:r>
          </a:p>
          <a:p>
            <a:pPr lvl="1"/>
            <a:r>
              <a:rPr lang="en-US" sz="2000" b="0"/>
              <a:t>Collateral charges</a:t>
            </a:r>
          </a:p>
          <a:p>
            <a:pPr lvl="1"/>
            <a:r>
              <a:rPr lang="en-US" sz="2000" b="0"/>
              <a:t>Collateral requirement charges</a:t>
            </a:r>
          </a:p>
          <a:p>
            <a:r>
              <a:rPr lang="en-US" sz="2000" b="0"/>
              <a:t>Calls </a:t>
            </a:r>
            <a:r>
              <a:rPr lang="en-US" sz="2000">
                <a:latin typeface="Courier New" pitchFamily="49" charset="0"/>
                <a:cs typeface="Courier New" pitchFamily="49" charset="0"/>
              </a:rPr>
              <a:t>ChargeInitializer</a:t>
            </a:r>
            <a:r>
              <a:rPr lang="en-US" sz="2000" b="0"/>
              <a:t> to perform charge slicing</a:t>
            </a:r>
          </a:p>
          <a:p>
            <a:pPr lvl="1"/>
            <a:endParaRPr lang="en-US" b="0"/>
          </a:p>
        </p:txBody>
      </p:sp>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064" y="1455331"/>
            <a:ext cx="1714500"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6496" y="1455331"/>
            <a:ext cx="1714500"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73927" y="1455331"/>
            <a:ext cx="170497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2" name="Group 4"/>
          <p:cNvGrpSpPr>
            <a:grpSpLocks/>
          </p:cNvGrpSpPr>
          <p:nvPr/>
        </p:nvGrpSpPr>
        <p:grpSpPr bwMode="auto">
          <a:xfrm>
            <a:off x="2092591" y="1294063"/>
            <a:ext cx="494943" cy="537505"/>
            <a:chOff x="4500" y="2736"/>
            <a:chExt cx="531" cy="577"/>
          </a:xfrm>
        </p:grpSpPr>
        <p:sp>
          <p:nvSpPr>
            <p:cNvPr id="13" name="Freeform 5"/>
            <p:cNvSpPr>
              <a:spLocks/>
            </p:cNvSpPr>
            <p:nvPr/>
          </p:nvSpPr>
          <p:spPr bwMode="auto">
            <a:xfrm>
              <a:off x="4567" y="2736"/>
              <a:ext cx="461" cy="577"/>
            </a:xfrm>
            <a:custGeom>
              <a:avLst/>
              <a:gdLst>
                <a:gd name="T0" fmla="*/ 0 w 1887"/>
                <a:gd name="T1" fmla="*/ 0 h 2365"/>
                <a:gd name="T2" fmla="*/ 0 w 1887"/>
                <a:gd name="T3" fmla="*/ 0 h 2365"/>
                <a:gd name="T4" fmla="*/ 0 w 1887"/>
                <a:gd name="T5" fmla="*/ 0 h 2365"/>
                <a:gd name="T6" fmla="*/ 0 w 1887"/>
                <a:gd name="T7" fmla="*/ 0 h 2365"/>
                <a:gd name="T8" fmla="*/ 0 w 1887"/>
                <a:gd name="T9" fmla="*/ 0 h 2365"/>
                <a:gd name="T10" fmla="*/ 0 w 1887"/>
                <a:gd name="T11" fmla="*/ 0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p:spPr>
          <p:txBody>
            <a:bodyPr wrap="none" lIns="0" tIns="0" rIns="0" bIns="0" anchor="ctr">
              <a:spAutoFit/>
            </a:bodyPr>
            <a:lstStyle/>
            <a:p>
              <a:endParaRPr lang="en-US"/>
            </a:p>
          </p:txBody>
        </p:sp>
        <p:sp>
          <p:nvSpPr>
            <p:cNvPr id="14" name="Rectangle 6"/>
            <p:cNvSpPr>
              <a:spLocks noChangeArrowheads="1"/>
            </p:cNvSpPr>
            <p:nvPr/>
          </p:nvSpPr>
          <p:spPr bwMode="auto">
            <a:xfrm>
              <a:off x="4693" y="3079"/>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sp>
          <p:nvSpPr>
            <p:cNvPr id="15" name="Rectangle 7"/>
            <p:cNvSpPr>
              <a:spLocks noChangeArrowheads="1"/>
            </p:cNvSpPr>
            <p:nvPr/>
          </p:nvSpPr>
          <p:spPr bwMode="auto">
            <a:xfrm>
              <a:off x="4641" y="3002"/>
              <a:ext cx="272"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a:spcBef>
                  <a:spcPct val="50000"/>
                </a:spcBef>
                <a:spcAft>
                  <a:spcPct val="30000"/>
                </a:spcAft>
                <a:buClr>
                  <a:schemeClr val="tx1"/>
                </a:buClr>
              </a:pPr>
              <a:endParaRPr lang="en-US"/>
            </a:p>
          </p:txBody>
        </p:sp>
        <p:sp>
          <p:nvSpPr>
            <p:cNvPr id="16" name="Rectangle 8"/>
            <p:cNvSpPr>
              <a:spLocks noChangeArrowheads="1"/>
            </p:cNvSpPr>
            <p:nvPr/>
          </p:nvSpPr>
          <p:spPr bwMode="auto">
            <a:xfrm>
              <a:off x="4693" y="3156"/>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sp>
          <p:nvSpPr>
            <p:cNvPr id="17" name="Line 9"/>
            <p:cNvSpPr>
              <a:spLocks noChangeShapeType="1"/>
            </p:cNvSpPr>
            <p:nvPr/>
          </p:nvSpPr>
          <p:spPr bwMode="auto">
            <a:xfrm>
              <a:off x="4565" y="3313"/>
              <a:ext cx="466"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 name="Line 10"/>
            <p:cNvSpPr>
              <a:spLocks noChangeShapeType="1"/>
            </p:cNvSpPr>
            <p:nvPr/>
          </p:nvSpPr>
          <p:spPr bwMode="auto">
            <a:xfrm flipV="1">
              <a:off x="5029" y="2867"/>
              <a:ext cx="0" cy="446"/>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 name="Freeform 11"/>
            <p:cNvSpPr>
              <a:spLocks/>
            </p:cNvSpPr>
            <p:nvPr/>
          </p:nvSpPr>
          <p:spPr bwMode="auto">
            <a:xfrm>
              <a:off x="4894" y="2736"/>
              <a:ext cx="135" cy="135"/>
            </a:xfrm>
            <a:custGeom>
              <a:avLst/>
              <a:gdLst>
                <a:gd name="T0" fmla="*/ 0 w 553"/>
                <a:gd name="T1" fmla="*/ 0 h 554"/>
                <a:gd name="T2" fmla="*/ 0 w 553"/>
                <a:gd name="T3" fmla="*/ 0 h 554"/>
                <a:gd name="T4" fmla="*/ 0 w 553"/>
                <a:gd name="T5" fmla="*/ 0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wrap="none" lIns="0" tIns="0" rIns="0" bIns="0" anchor="ctr">
              <a:spAutoFit/>
            </a:bodyPr>
            <a:lstStyle/>
            <a:p>
              <a:endParaRPr lang="en-US"/>
            </a:p>
          </p:txBody>
        </p:sp>
        <p:sp>
          <p:nvSpPr>
            <p:cNvPr id="20"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pPr algn="ctr">
                <a:spcBef>
                  <a:spcPct val="50000"/>
                </a:spcBef>
                <a:spcAft>
                  <a:spcPct val="30000"/>
                </a:spcAft>
                <a:buClr>
                  <a:schemeClr val="tx1"/>
                </a:buClr>
              </a:pPr>
              <a:endParaRPr lang="en-US"/>
            </a:p>
          </p:txBody>
        </p:sp>
        <p:sp>
          <p:nvSpPr>
            <p:cNvPr id="21"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pPr algn="ctr">
                <a:spcBef>
                  <a:spcPct val="50000"/>
                </a:spcBef>
                <a:spcAft>
                  <a:spcPct val="30000"/>
                </a:spcAft>
                <a:buClr>
                  <a:schemeClr val="tx1"/>
                </a:buClr>
              </a:pPr>
              <a:endParaRPr lang="en-US"/>
            </a:p>
          </p:txBody>
        </p:sp>
        <p:sp>
          <p:nvSpPr>
            <p:cNvPr id="22"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3"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spTree>
    <p:extLst>
      <p:ext uri="{BB962C8B-B14F-4D97-AF65-F5344CB8AC3E}">
        <p14:creationId xmlns:p14="http://schemas.microsoft.com/office/powerpoint/2010/main" val="307721469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t>Lesson objectives</a:t>
            </a:r>
          </a:p>
        </p:txBody>
      </p:sp>
      <p:sp>
        <p:nvSpPr>
          <p:cNvPr id="5123" name="Rectangle 3"/>
          <p:cNvSpPr>
            <a:spLocks noGrp="1" noChangeArrowheads="1"/>
          </p:cNvSpPr>
          <p:nvPr>
            <p:ph idx="1"/>
          </p:nvPr>
        </p:nvSpPr>
        <p:spPr/>
        <p:txBody>
          <a:bodyPr/>
          <a:lstStyle/>
          <a:p>
            <a:pPr>
              <a:buFont typeface="Wingdings 3" pitchFamily="18" charset="2"/>
              <a:buNone/>
            </a:pPr>
            <a:r>
              <a:rPr lang="en-US"/>
              <a:t>You should be able to:</a:t>
            </a:r>
          </a:p>
          <a:p>
            <a:pPr lvl="1" eaLnBrk="1" hangingPunct="1">
              <a:buFont typeface="Arial" charset="0"/>
              <a:buChar char="•"/>
            </a:pPr>
            <a:r>
              <a:rPr lang="en-US"/>
              <a:t>Identify which plugin to configure in order to modify these aspects of charge invoicing:</a:t>
            </a:r>
          </a:p>
          <a:p>
            <a:pPr lvl="2" eaLnBrk="1" hangingPunct="1"/>
            <a:r>
              <a:rPr lang="en-US"/>
              <a:t>Creating invoice items for new charges</a:t>
            </a:r>
          </a:p>
          <a:p>
            <a:pPr lvl="2" eaLnBrk="1" hangingPunct="1"/>
            <a:r>
              <a:rPr lang="en-US"/>
              <a:t>Assigning event dates to invoice items</a:t>
            </a:r>
          </a:p>
          <a:p>
            <a:pPr lvl="2" eaLnBrk="1" hangingPunct="1"/>
            <a:r>
              <a:rPr lang="en-US"/>
              <a:t>Controlling invoice stream selection for invoice placement</a:t>
            </a:r>
          </a:p>
          <a:p>
            <a:pPr lvl="2" eaLnBrk="1" hangingPunct="1"/>
            <a:r>
              <a:rPr lang="en-US"/>
              <a:t>Defining a custom periodicity for a payment plan</a:t>
            </a:r>
          </a:p>
          <a:p>
            <a:pPr lvl="1" eaLnBrk="1" hangingPunct="1">
              <a:buFont typeface="Arial" charset="0"/>
              <a:buChar char="•"/>
            </a:pPr>
            <a:r>
              <a:rPr lang="en-US"/>
              <a:t>Configure a plugin to modify a set of invoice items</a:t>
            </a:r>
          </a:p>
          <a:p>
            <a:pPr lvl="1" eaLnBrk="1" hangingPunct="1"/>
            <a:endParaRPr lang="en-US"/>
          </a:p>
          <a:p>
            <a:pPr lvl="1" eaLnBrk="1" hangingPunct="1"/>
            <a:endParaRPr lang="en-US"/>
          </a:p>
          <a:p>
            <a:pPr lvl="1" eaLnBrk="1" hangingPunct="1"/>
            <a:endParaRPr lang="en-US"/>
          </a:p>
          <a:p>
            <a:pPr lvl="1" eaLnBrk="1" hangingPunct="1">
              <a:buFont typeface="Wingdings 2" pitchFamily="18" charset="2"/>
              <a:buNone/>
            </a:pPr>
            <a:endParaRPr lang="en-US"/>
          </a:p>
        </p:txBody>
      </p:sp>
      <p:sp>
        <p:nvSpPr>
          <p:cNvPr id="5124" name="Rectangle 4"/>
          <p:cNvSpPr>
            <a:spLocks noChangeArrowheads="1"/>
          </p:cNvSpPr>
          <p:nvPr/>
        </p:nvSpPr>
        <p:spPr bwMode="auto">
          <a:xfrm>
            <a:off x="463550" y="5883275"/>
            <a:ext cx="79375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eaLnBrk="0" hangingPunct="0">
              <a:spcBef>
                <a:spcPct val="20000"/>
              </a:spcBef>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eaLnBrk="0" hangingPunct="0">
              <a:spcBef>
                <a:spcPct val="20000"/>
              </a:spcBef>
              <a:buClr>
                <a:srgbClr val="0146AD"/>
              </a:buClr>
              <a:buSzPct val="90000"/>
              <a:buFont typeface="Wingdings 2" pitchFamily="18" charset="2"/>
              <a:buNone/>
            </a:pPr>
            <a:endParaRPr lang="en-US" sz="1400" b="0">
              <a:solidFill>
                <a:srgbClr val="AA3704"/>
              </a:solidFill>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Charge slicer example</a:t>
            </a:r>
            <a:endParaRPr lang="en-US" dirty="0"/>
          </a:p>
        </p:txBody>
      </p:sp>
      <p:sp>
        <p:nvSpPr>
          <p:cNvPr id="3" name="Content Placeholder 2"/>
          <p:cNvSpPr>
            <a:spLocks noGrp="1"/>
          </p:cNvSpPr>
          <p:nvPr>
            <p:ph idx="1"/>
          </p:nvPr>
        </p:nvSpPr>
        <p:spPr/>
        <p:txBody>
          <a:bodyPr/>
          <a:lstStyle/>
          <a:p>
            <a:r>
              <a:rPr lang="en-US" b="1" dirty="0" err="1">
                <a:solidFill>
                  <a:srgbClr val="04628C"/>
                </a:solidFill>
                <a:latin typeface="Courier New" pitchFamily="49" charset="0"/>
                <a:cs typeface="Courier New" pitchFamily="49" charset="0"/>
              </a:rPr>
              <a:t>ChargeInitializer.Entry</a:t>
            </a:r>
            <a:r>
              <a:rPr lang="en-US" dirty="0"/>
              <a:t> represents an invoice item that will be created when billing instruction </a:t>
            </a:r>
            <a:r>
              <a:rPr lang="en-US"/>
              <a:t>is executed</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125" y="1890713"/>
            <a:ext cx="8203355" cy="4584228"/>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4" name="Rounded Rectangle 3"/>
          <p:cNvSpPr/>
          <p:nvPr/>
        </p:nvSpPr>
        <p:spPr bwMode="auto">
          <a:xfrm>
            <a:off x="1628951" y="5002344"/>
            <a:ext cx="3375087" cy="1008492"/>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36890536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Working with ChargeInitializer plugin</a:t>
            </a:r>
          </a:p>
        </p:txBody>
      </p:sp>
      <p:sp>
        <p:nvSpPr>
          <p:cNvPr id="3" name="Content Placeholder 2"/>
          <p:cNvSpPr>
            <a:spLocks noGrp="1"/>
          </p:cNvSpPr>
          <p:nvPr>
            <p:ph idx="1"/>
          </p:nvPr>
        </p:nvSpPr>
        <p:spPr>
          <a:xfrm>
            <a:off x="519113" y="914400"/>
            <a:ext cx="8624887" cy="5486400"/>
          </a:xfrm>
        </p:spPr>
        <p:txBody>
          <a:bodyPr/>
          <a:lstStyle/>
          <a:p>
            <a:r>
              <a:rPr lang="en-US"/>
              <a:t>To create a new invoice:</a:t>
            </a:r>
          </a:p>
          <a:p>
            <a:pPr marL="400050" lvl="1" indent="0">
              <a:buNone/>
            </a:pPr>
            <a:r>
              <a:rPr lang="en-US" sz="2000" b="1">
                <a:solidFill>
                  <a:srgbClr val="04628C"/>
                </a:solidFill>
                <a:latin typeface="Courier New" pitchFamily="49" charset="0"/>
                <a:cs typeface="Courier New" pitchFamily="49" charset="0"/>
              </a:rPr>
              <a:t>initializer.InvoiceStream.createAndAddInvoice(</a:t>
            </a:r>
            <a:r>
              <a:rPr lang="en-US" sz="2000" b="1" i="1">
                <a:solidFill>
                  <a:srgbClr val="04628C"/>
                </a:solidFill>
                <a:latin typeface="Courier New" pitchFamily="49" charset="0"/>
                <a:cs typeface="Courier New" pitchFamily="49" charset="0"/>
              </a:rPr>
              <a:t>date</a:t>
            </a:r>
            <a:r>
              <a:rPr lang="en-US" sz="2000" b="1">
                <a:solidFill>
                  <a:srgbClr val="04628C"/>
                </a:solidFill>
                <a:latin typeface="Courier New" pitchFamily="49" charset="0"/>
                <a:cs typeface="Courier New" pitchFamily="49" charset="0"/>
              </a:rPr>
              <a:t>)</a:t>
            </a:r>
            <a:endParaRPr lang="en-US"/>
          </a:p>
          <a:p>
            <a:r>
              <a:rPr lang="en-US"/>
              <a:t>To add an invoice item to an invoice:</a:t>
            </a:r>
          </a:p>
          <a:p>
            <a:endParaRPr lang="en-US"/>
          </a:p>
          <a:p>
            <a:endParaRPr lang="en-US"/>
          </a:p>
          <a:p>
            <a:endParaRPr lang="en-US"/>
          </a:p>
          <a:p>
            <a:pPr lvl="1"/>
            <a:r>
              <a:rPr lang="en-US"/>
              <a:t>Reference to </a:t>
            </a:r>
            <a:r>
              <a:rPr lang="en-US" b="1">
                <a:solidFill>
                  <a:srgbClr val="04628C"/>
                </a:solidFill>
                <a:latin typeface="Courier New" pitchFamily="49" charset="0"/>
                <a:cs typeface="Courier New" pitchFamily="49" charset="0"/>
              </a:rPr>
              <a:t>initializer.Charge</a:t>
            </a:r>
            <a:r>
              <a:rPr lang="en-US"/>
              <a:t> causes runtime error</a:t>
            </a:r>
          </a:p>
          <a:p>
            <a:pPr marL="400050" lvl="1" indent="0">
              <a:buNone/>
            </a:pPr>
            <a:endParaRPr lang="en-US"/>
          </a:p>
        </p:txBody>
      </p:sp>
      <p:sp>
        <p:nvSpPr>
          <p:cNvPr id="4" name="Rectangle 3"/>
          <p:cNvSpPr/>
          <p:nvPr/>
        </p:nvSpPr>
        <p:spPr>
          <a:xfrm>
            <a:off x="825909" y="2305615"/>
            <a:ext cx="8037872" cy="707886"/>
          </a:xfrm>
          <a:prstGeom prst="rect">
            <a:avLst/>
          </a:prstGeom>
        </p:spPr>
        <p:txBody>
          <a:bodyPr wrap="square">
            <a:spAutoFit/>
          </a:bodyPr>
          <a:lstStyle/>
          <a:p>
            <a:r>
              <a:rPr lang="en-US" i="1">
                <a:solidFill>
                  <a:srgbClr val="04628C"/>
                </a:solidFill>
                <a:latin typeface="Courier New" pitchFamily="49" charset="0"/>
                <a:cs typeface="Courier New" pitchFamily="49" charset="0"/>
              </a:rPr>
              <a:t>initializerEntry.</a:t>
            </a:r>
            <a:r>
              <a:rPr lang="en-US">
                <a:solidFill>
                  <a:srgbClr val="04628C"/>
                </a:solidFill>
                <a:latin typeface="Courier New" pitchFamily="49" charset="0"/>
                <a:cs typeface="Courier New" pitchFamily="49" charset="0"/>
              </a:rPr>
              <a:t>setInvoice( </a:t>
            </a:r>
            <a:r>
              <a:rPr lang="en-US" i="1">
                <a:solidFill>
                  <a:srgbClr val="04628C"/>
                </a:solidFill>
                <a:latin typeface="Courier New" pitchFamily="49" charset="0"/>
                <a:cs typeface="Courier New" pitchFamily="49" charset="0"/>
              </a:rPr>
              <a:t>invoice</a:t>
            </a:r>
            <a:r>
              <a:rPr lang="en-US">
                <a:solidFill>
                  <a:srgbClr val="04628C"/>
                </a:solidFill>
                <a:latin typeface="Courier New" pitchFamily="49" charset="0"/>
                <a:cs typeface="Courier New" pitchFamily="49" charset="0"/>
              </a:rPr>
              <a:t> )</a:t>
            </a:r>
          </a:p>
          <a:p>
            <a:r>
              <a:rPr lang="en-US">
                <a:solidFill>
                  <a:srgbClr val="04628C"/>
                </a:solidFill>
                <a:latin typeface="Courier New" pitchFamily="49" charset="0"/>
                <a:cs typeface="Courier New" pitchFamily="49" charset="0"/>
              </a:rPr>
              <a:t>        </a:t>
            </a:r>
          </a:p>
        </p:txBody>
      </p:sp>
      <p:cxnSp>
        <p:nvCxnSpPr>
          <p:cNvPr id="6" name="Straight Connector 5"/>
          <p:cNvCxnSpPr/>
          <p:nvPr/>
        </p:nvCxnSpPr>
        <p:spPr bwMode="auto">
          <a:xfrm>
            <a:off x="4844845" y="1651819"/>
            <a:ext cx="3782961" cy="0"/>
          </a:xfrm>
          <a:prstGeom prst="line">
            <a:avLst/>
          </a:prstGeom>
          <a:noFill/>
          <a:ln w="19050" cap="flat" cmpd="sng" algn="ctr">
            <a:solidFill>
              <a:srgbClr val="D33819"/>
            </a:solidFill>
            <a:prstDash val="solid"/>
            <a:round/>
            <a:headEnd type="none" w="med" len="med"/>
            <a:tailEnd type="none" w="med" len="med"/>
          </a:ln>
          <a:effectLst/>
        </p:spPr>
      </p:cxnSp>
      <p:cxnSp>
        <p:nvCxnSpPr>
          <p:cNvPr id="7" name="Straight Connector 6"/>
          <p:cNvCxnSpPr/>
          <p:nvPr/>
        </p:nvCxnSpPr>
        <p:spPr bwMode="auto">
          <a:xfrm>
            <a:off x="3487993" y="2674306"/>
            <a:ext cx="3248332" cy="0"/>
          </a:xfrm>
          <a:prstGeom prst="line">
            <a:avLst/>
          </a:prstGeom>
          <a:noFill/>
          <a:ln w="19050" cap="flat" cmpd="sng" algn="ctr">
            <a:solidFill>
              <a:srgbClr val="D33819"/>
            </a:solidFill>
            <a:prstDash val="solid"/>
            <a:round/>
            <a:headEnd type="none" w="med" len="med"/>
            <a:tailEnd type="none" w="med" len="med"/>
          </a:ln>
          <a:effectLst/>
        </p:spPr>
      </p:cxnSp>
      <p:sp>
        <p:nvSpPr>
          <p:cNvPr id="9" name="AutoShape 2" descr="data:image/jpeg;base64,/9j/4AAQSkZJRgABAQAAAQABAAD/2wCEAAkGBwgHBgkIBwgKCgkLDRYPDQwMDRsUFRAWIB0iIiAdHx8kKDQsJCYxJx8fLT0tMTU3Ojo6Iys/RD84QzQ5OjcBCgoKDQwNGg8PGjclHyU3Nzc3Nzc3Nzc3Nzc3Nzc3Nzc3Nzc3Nzc3Nzc3Nzc3Nzc3Nzc3Nzc3Nzc3Nzc3Nzc3N//AABEIAFwAZAMBEQACEQEDEQH/xAAcAAEBAAMBAQEBAAAAAAAAAAAABwUGCAEEAwL/xAA+EAABAgQCBQkFBwMFAAAAAAABAgMABAUGESEHEhMxYRVBUVVxgZGU0RQiMkKhFiMzQ1OCwZLC8FJjcqLh/8QAGwEBAAMBAQEBAAAAAAAAAAAAAAQFBgMCAQf/xAAzEQACAQIDBgUCBAcAAAAAAAAAAQIDBBESEwUUITFBUVJxkbHBMuEiI2HRBjNCgaHw8f/aAAwDAQACEQMRAD8AuMAIAQAgBAEi0531M0dpm36LMrZnZhO0mXWjgpts5BIPMVcM8BxgCZTNLu2wvYq8icUyuYUCvZuqVqrOeo6DkcRj0jIxCttoULmcoQfFf58jrOjKCTZ0fZtwy90W5J1aWwTtkfetg/huDJSe4+IwMTTkZuAEAIAQAgBACAEAIAxtxVqVt6iTlVnlYMyzZWRjmo8yRxJwHfAHPej+nzd53nN3LWQFttO7ZWXuqd+RA4JGHgnpin2zeaFHTj9Uvb/eBJtqWeWL5IrNwUmXrtHmqbND7t9GAVzoVvCh2HAxlLavK3qxqR6FhUgpxaZNtDFfftS7pq1qudk1Nu7MBRwCJgZAjgsZcfdj9Ap1I1YKceTKeScXgzoaPZ8EAIAQAgBACAEAIAgWnS5nq3Xpa0aRi6lhxO2Sg/iPnJKf2g+JPRHmUowi5SeCR9SxeCN6tShs27Qpams6pUhOLrgH4jh+JX+cwEYG8uZXNZ1H/byLelT044GWiKdCVaaLeUkMXJIgocbKW5koyI/0Lx6ccv6Y0uwrvnby818r5IN3T/rRVtGV1Ju21ZeccUPbWfuZtP8AuAb+wjA9/CNKQTbIAQAgBACAEAIA1rSHdLdo2vNVI6pmSNlKoPzund3DMngDAEc0O0B2dnZi6KlrOKK1JYUvMrcPxr+uHaT0Rndu3mWKt49efwiZaUsXnZtukW8VWnIy/szCXZyaKg1tMdRIThiThv3jKKvZmz1eTeZ4RRIr1tNcCYyelW52ZzbPvS8y0TmwtkJThwIwI8TGgnsW0lHKk0++JDV1UxxLPITEpdFttvOMn2WoS+C2l7wCMCO7POMrUhO0uHFPjF8ywTVSHmS6xam9o30jPUuouESEysMPLOQKScW3e7HPoxVG4tbiNxRjUj19yqnBwk4s6TiQeBACAEAIAQAgDm/SRWJnSFf7FDpK8ZKVcLDSxmkn8x08BhgOCeMcbivG3pOrLkj1CDnLKitUyQl6XT5eRk0arEugIQOA5zxO+MBVqyq1HUnzZcQiorBE407s61MpT+HwPrR4pB/ti9/h+X5k4/oiJeLgiNDfGoIB0zYzeys2ip6ZNtXiMf5jA7QeN1U82W9H+WjWNMVtCpUdNYlkYzMgk7TAZrZ5/wCnf2YxY7EvNKroy5S9/v8AscbqnjHMuhtmhS7ftHa6ZOac1qhTQGXCTm43h7i/AYHiOMa0riiQAgBACAEAaBplu/7M2uqXlXNWo1DWZYwOaE4e+vuBwHEiANK0N2zyfS1VuaRhMzqcGARmhrp/cc+wCMnty81KmhHlHn5/YsLWlgs76lHihJhPdN7JctOXcH5U6gnsKVD0i82BLC5a7r5REu1+BEMjXFcdTW8z7NQKYx+lJso8EAR+eXMs1ecu7fuXNNYQSPuWlK0KQtIUlQwUk7iOiOKbTxR75kSadf0W6SW32w4aY4cwPzJdZzHEpP1SOmN5s+7V1QU+vJ+ZUVqeSWB0uw83MMNvMrS404kLQtJxCknMERNOR+kAIAQB+b7zcuy488sIabSVLWrckDMkwBzRNvv6U9JCnFa4pjRwSM/clkn6KUfqrhEO/u1a0HPryXmdaVPUlgW1tCGm0ttpCUIASlIGQA3CME228WWyWB7Hw+mm6XmtpYk6r9NxpX/cD+YtdiywvI/rj7Ea6X5Zz4kFSgAMSchG1Kw6yYRs2G0D5UAfSPzeTxbZdrkf3Hk+moaT7a+0NurXLo1p6SxdZwGahh7yO8fUCLTZN5u1fCX0y4P4ZHuKWePDmjzQBdvKNJct2dcxmZEa8sSc1snm/aT4EdEbYqyuwAgBAEi0/wB3Gn0lFuSTmEzPJ15kg5oZB3fuI8AemAPdGNs/Z63krmEYT07g6/iM0jD3UdwPiTGJ2tebzXwj9MeC+WWlvTyRxfNm3xVkgQBiLtpCq7bc/TG1JS4+37hVu1gQpOPeBEqyrq3uI1X0/wCHOrDPBxIrQdHdxP1uXanac5LMIdSXnnCNUJBxOBx97ujV3G1bWNFuMsXhwRXQt5uWDR0FGKLU8gD2AIld0tM6Pr+la/SmyJZ1wvNpxwSScnGzwIPgrhG12RebxQyy+qPD9mVdxTyT4cmdG0epS1YpcrUZFevLzLQcbPA9PHmi1I59kAfDW6rK0SkzVTn16kvLNlaz09AHEnADiYA51s2Umr+vuauCrp1pdl3bLSc04/ltjgAPAcYqdr3m70MsX+KXt1JFtTzyxfJFrjFloIAQBrt9XOi1aL7WGg9MOr2bDSjgCreSeAH8CJ+z7J3dXJjglzONarpxxJXJaWrianQ7NJlZhgn3mNlqZcFDMd+MaKew7WUcI4p9yErqePEttLn2KpTZaflSSzMNpcRjvAI3HjGTrUpUqjpy5osYyUlij6Y5HoQBgr2t9u5bfmJEhO3H3kus/K4N3cdx7Ym2F27Wup9Ovkcq1PPHA1bQBdK5WambRqSig6ynJRK8ilY/Eb/uw4KjeJprFFQ+Bc4+ghGnu6HahUpa0aWor1FpVMpQfjdPwN92OPaR0R8clFOT5IYYm32bQGrboEvIICS9hrzCx87h3n+BwAjBX107qs6j5dPIt6VPTjgZuIZ1EAIA0vSpbc3cNCaNOTtJqUc2iWhvcSRgQOO490W2x7uFtWepwUuGJGuabnHgRORtqtT08mTYpc3tirAhTSkhP/IkZd8ayd5b0455TWHmV6pybwSOjrbpnI1BkaaVhapdkIUobirecOGJMYW6ra9aVTuy2pxyQUTJRHPYgBAEc0q0iYt645O6aQS1tHQtSk7kPpzB7FAfQ9Ma3Yd3qUtGT4x5eX2K66p5ZZl1LtZ9wS90W7J1aWwTtkfeN/puDJSe449owMXpEOeNHszLO6QpufuaYbZm0l1xJfVqjblWBzPOAVYD0iq2wqztstJY4vjh2O9tl1PxFk5do/W0h5lHrGR3at4H6MstSHccu0frWQ8yj1hu9bwP0GpDuOXaP1rIeZR6w3et4H6DUh3HLtH61kPMo9YbvW8D9BqQ7jl2j9bSHmUesN3reB+g1Idz3l2kdbSHmUesN3reB+jGpDuecu0frWQ8yj1hu9bwP0GpDuOXaP1rIeZR6w3et4H6DUh3HLtH61kPMo9YbvW8D9BqQ7jl2j9ayHmUesN3reB+g1IdzBXxVLfmrUqbEzUZNwKYVs0IeSpRcGaNUA79YCJmz6FzG5hKMXz7dOpyrTpuDTZLrInbwl6U6i20uGUMwSvVGWvqpx+mrG3Ks3XTpZlIkELr8kh1mbmV4vNoUNmpXOrDDInnwMARKAEAIAQAgBACAEAIAQBlbYpzNWrkpIzCnEtPLCVFsgKHZiDAHXFsW/TrZo7VMpLJbl28yVHFS1HepR5yf/N0A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ata:image/jpeg;base64,/9j/4AAQSkZJRgABAQAAAQABAAD/2wCEAAkGBwgHBgkIBwgKCgkLDRYPDQwMDRsUFRAWIB0iIiAdHx8kKDQsJCYxJx8fLT0tMTU3Ojo6Iys/RD84QzQ5OjcBCgoKDQwNGg8PGjclHyU3Nzc3Nzc3Nzc3Nzc3Nzc3Nzc3Nzc3Nzc3Nzc3Nzc3Nzc3Nzc3Nzc3Nzc3Nzc3Nzc3N//AABEIAFwAZAMBEQACEQEDEQH/xAAcAAEBAAMBAQEBAAAAAAAAAAAABwUGCAEEAwL/xAA+EAABAgQCBQkFBwMFAAAAAAABAgMABAUGESEHEhMxYRVBUVVxgZGU0RQiMkKhFiMzQ1OCwZLC8FJjcqLh/8QAGwEBAAMBAQEBAAAAAAAAAAAAAAQFBgMCAQf/xAAzEQACAQIDBgUCBAcAAAAAAAAAAQIDBBESEwUUITFBUVJxkbHBMuEiI2HRBjNCgaHw8f/aAAwDAQACEQMRAD8AuMAIAQAgBAEi0531M0dpm36LMrZnZhO0mXWjgpts5BIPMVcM8BxgCZTNLu2wvYq8icUyuYUCvZuqVqrOeo6DkcRj0jIxCttoULmcoQfFf58jrOjKCTZ0fZtwy90W5J1aWwTtkfetg/huDJSe4+IwMTTkZuAEAIAQAgBACAEAIAxtxVqVt6iTlVnlYMyzZWRjmo8yRxJwHfAHPej+nzd53nN3LWQFttO7ZWXuqd+RA4JGHgnpin2zeaFHTj9Uvb/eBJtqWeWL5IrNwUmXrtHmqbND7t9GAVzoVvCh2HAxlLavK3qxqR6FhUgpxaZNtDFfftS7pq1qudk1Nu7MBRwCJgZAjgsZcfdj9Ap1I1YKceTKeScXgzoaPZ8EAIAQAgBACAEAIAgWnS5nq3Xpa0aRi6lhxO2Sg/iPnJKf2g+JPRHmUowi5SeCR9SxeCN6tShs27Qpams6pUhOLrgH4jh+JX+cwEYG8uZXNZ1H/byLelT044GWiKdCVaaLeUkMXJIgocbKW5koyI/0Lx6ccv6Y0uwrvnby818r5IN3T/rRVtGV1Ju21ZeccUPbWfuZtP8AuAb+wjA9/CNKQTbIAQAgBACAEAIA1rSHdLdo2vNVI6pmSNlKoPzund3DMngDAEc0O0B2dnZi6KlrOKK1JYUvMrcPxr+uHaT0Rndu3mWKt49efwiZaUsXnZtukW8VWnIy/szCXZyaKg1tMdRIThiThv3jKKvZmz1eTeZ4RRIr1tNcCYyelW52ZzbPvS8y0TmwtkJThwIwI8TGgnsW0lHKk0++JDV1UxxLPITEpdFttvOMn2WoS+C2l7wCMCO7POMrUhO0uHFPjF8ywTVSHmS6xam9o30jPUuouESEysMPLOQKScW3e7HPoxVG4tbiNxRjUj19yqnBwk4s6TiQeBACAEAIAQAgDm/SRWJnSFf7FDpK8ZKVcLDSxmkn8x08BhgOCeMcbivG3pOrLkj1CDnLKitUyQl6XT5eRk0arEugIQOA5zxO+MBVqyq1HUnzZcQiorBE407s61MpT+HwPrR4pB/ti9/h+X5k4/oiJeLgiNDfGoIB0zYzeys2ip6ZNtXiMf5jA7QeN1U82W9H+WjWNMVtCpUdNYlkYzMgk7TAZrZ5/wCnf2YxY7EvNKroy5S9/v8AscbqnjHMuhtmhS7ftHa6ZOac1qhTQGXCTm43h7i/AYHiOMa0riiQAgBACAEAaBplu/7M2uqXlXNWo1DWZYwOaE4e+vuBwHEiANK0N2zyfS1VuaRhMzqcGARmhrp/cc+wCMnty81KmhHlHn5/YsLWlgs76lHihJhPdN7JctOXcH5U6gnsKVD0i82BLC5a7r5REu1+BEMjXFcdTW8z7NQKYx+lJso8EAR+eXMs1ecu7fuXNNYQSPuWlK0KQtIUlQwUk7iOiOKbTxR75kSadf0W6SW32w4aY4cwPzJdZzHEpP1SOmN5s+7V1QU+vJ+ZUVqeSWB0uw83MMNvMrS404kLQtJxCknMERNOR+kAIAQB+b7zcuy488sIabSVLWrckDMkwBzRNvv6U9JCnFa4pjRwSM/clkn6KUfqrhEO/u1a0HPryXmdaVPUlgW1tCGm0ttpCUIASlIGQA3CME228WWyWB7Hw+mm6XmtpYk6r9NxpX/cD+YtdiywvI/rj7Ea6X5Zz4kFSgAMSchG1Kw6yYRs2G0D5UAfSPzeTxbZdrkf3Hk+moaT7a+0NurXLo1p6SxdZwGahh7yO8fUCLTZN5u1fCX0y4P4ZHuKWePDmjzQBdvKNJct2dcxmZEa8sSc1snm/aT4EdEbYqyuwAgBAEi0/wB3Gn0lFuSTmEzPJ15kg5oZB3fuI8AemAPdGNs/Z63krmEYT07g6/iM0jD3UdwPiTGJ2tebzXwj9MeC+WWlvTyRxfNm3xVkgQBiLtpCq7bc/TG1JS4+37hVu1gQpOPeBEqyrq3uI1X0/wCHOrDPBxIrQdHdxP1uXanac5LMIdSXnnCNUJBxOBx97ujV3G1bWNFuMsXhwRXQt5uWDR0FGKLU8gD2AIld0tM6Pr+la/SmyJZ1wvNpxwSScnGzwIPgrhG12RebxQyy+qPD9mVdxTyT4cmdG0epS1YpcrUZFevLzLQcbPA9PHmi1I59kAfDW6rK0SkzVTn16kvLNlaz09AHEnADiYA51s2Umr+vuauCrp1pdl3bLSc04/ltjgAPAcYqdr3m70MsX+KXt1JFtTzyxfJFrjFloIAQBrt9XOi1aL7WGg9MOr2bDSjgCreSeAH8CJ+z7J3dXJjglzONarpxxJXJaWrianQ7NJlZhgn3mNlqZcFDMd+MaKew7WUcI4p9yErqePEttLn2KpTZaflSSzMNpcRjvAI3HjGTrUpUqjpy5osYyUlij6Y5HoQBgr2t9u5bfmJEhO3H3kus/K4N3cdx7Ym2F27Wup9Ovkcq1PPHA1bQBdK5WambRqSig6ynJRK8ilY/Eb/uw4KjeJprFFQ+Bc4+ghGnu6HahUpa0aWor1FpVMpQfjdPwN92OPaR0R8clFOT5IYYm32bQGrboEvIICS9hrzCx87h3n+BwAjBX107qs6j5dPIt6VPTjgZuIZ1EAIA0vSpbc3cNCaNOTtJqUc2iWhvcSRgQOO490W2x7uFtWepwUuGJGuabnHgRORtqtT08mTYpc3tirAhTSkhP/IkZd8ayd5b0455TWHmV6pybwSOjrbpnI1BkaaVhapdkIUobirecOGJMYW6ra9aVTuy2pxyQUTJRHPYgBAEc0q0iYt645O6aQS1tHQtSk7kPpzB7FAfQ9Ma3Yd3qUtGT4x5eX2K66p5ZZl1LtZ9wS90W7J1aWwTtkfeN/puDJSe449owMXpEOeNHszLO6QpufuaYbZm0l1xJfVqjblWBzPOAVYD0iq2wqztstJY4vjh2O9tl1PxFk5do/W0h5lHrGR3at4H6MstSHccu0frWQ8yj1hu9bwP0GpDuOXaP1rIeZR6w3et4H6DUh3HLtH61kPMo9YbvW8D9BqQ7jl2j9bSHmUesN3reB+g1Idz3l2kdbSHmUesN3reB+jGpDuecu0frWQ8yj1hu9bwP0GpDuOXaP1rIeZR6w3et4H6DUh3HLtH61kPMo9YbvW8D9BqQ7jl2j9ayHmUesN3reB+g1IdzBXxVLfmrUqbEzUZNwKYVs0IeSpRcGaNUA79YCJmz6FzG5hKMXz7dOpyrTpuDTZLrInbwl6U6i20uGUMwSvVGWvqpx+mrG3Ks3XTpZlIkELr8kh1mbmV4vNoUNmpXOrDDInnwMARKAEAIAQAgBACAEAIAQBlbYpzNWrkpIzCnEtPLCVFsgKHZiDAHXFsW/TrZo7VMpLJbl28yVHFS1HepR5yf/N0Af/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775" y="2990850"/>
            <a:ext cx="476250"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1209368" y="2990850"/>
            <a:ext cx="7161384" cy="430887"/>
          </a:xfrm>
          <a:prstGeom prst="rect">
            <a:avLst/>
          </a:prstGeom>
          <a:noFill/>
        </p:spPr>
        <p:txBody>
          <a:bodyPr wrap="none" rtlCol="0">
            <a:spAutoFit/>
          </a:bodyPr>
          <a:lstStyle/>
          <a:p>
            <a:r>
              <a:rPr lang="en-US" sz="2200" b="0">
                <a:solidFill>
                  <a:srgbClr val="C00000"/>
                </a:solidFill>
                <a:latin typeface="+mj-lt"/>
                <a:cs typeface="Calibri" pitchFamily="34" charset="0"/>
              </a:rPr>
              <a:t>A charge doesn't exist until ChargeInitializer is executed</a:t>
            </a:r>
            <a:endParaRPr lang="en-US" sz="2200" b="0" dirty="0" err="1">
              <a:solidFill>
                <a:srgbClr val="C00000"/>
              </a:solidFill>
              <a:latin typeface="+mj-lt"/>
              <a:cs typeface="Calibri" pitchFamily="34" charset="0"/>
            </a:endParaRPr>
          </a:p>
        </p:txBody>
      </p:sp>
      <p:grpSp>
        <p:nvGrpSpPr>
          <p:cNvPr id="12" name="Group 11"/>
          <p:cNvGrpSpPr/>
          <p:nvPr/>
        </p:nvGrpSpPr>
        <p:grpSpPr>
          <a:xfrm>
            <a:off x="1317404" y="4972978"/>
            <a:ext cx="6545881" cy="535755"/>
            <a:chOff x="727484" y="4972978"/>
            <a:chExt cx="6545881" cy="535755"/>
          </a:xfrm>
        </p:grpSpPr>
        <p:pic>
          <p:nvPicPr>
            <p:cNvPr id="205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5392" y="4972978"/>
              <a:ext cx="6117973" cy="535755"/>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grpSp>
          <p:nvGrpSpPr>
            <p:cNvPr id="16" name="Group 32"/>
            <p:cNvGrpSpPr>
              <a:grpSpLocks/>
            </p:cNvGrpSpPr>
            <p:nvPr/>
          </p:nvGrpSpPr>
          <p:grpSpPr bwMode="auto">
            <a:xfrm>
              <a:off x="727484" y="5000214"/>
              <a:ext cx="196850" cy="481282"/>
              <a:chOff x="3067" y="1854"/>
              <a:chExt cx="584" cy="2335"/>
            </a:xfrm>
          </p:grpSpPr>
          <p:sp>
            <p:nvSpPr>
              <p:cNvPr id="17" name="Rectangle 33"/>
              <p:cNvSpPr>
                <a:spLocks noChangeArrowheads="1"/>
              </p:cNvSpPr>
              <p:nvPr/>
            </p:nvSpPr>
            <p:spPr bwMode="auto">
              <a:xfrm rot="2645782">
                <a:off x="3067" y="1854"/>
                <a:ext cx="584" cy="233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sp>
            <p:nvSpPr>
              <p:cNvPr id="18" name="Rectangle 34"/>
              <p:cNvSpPr>
                <a:spLocks noChangeArrowheads="1"/>
              </p:cNvSpPr>
              <p:nvPr/>
            </p:nvSpPr>
            <p:spPr bwMode="auto">
              <a:xfrm rot="18954218" flipH="1">
                <a:off x="3067" y="1854"/>
                <a:ext cx="584" cy="233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grpSp>
      </p:grpSp>
      <p:grpSp>
        <p:nvGrpSpPr>
          <p:cNvPr id="13" name="Group 12"/>
          <p:cNvGrpSpPr/>
          <p:nvPr/>
        </p:nvGrpSpPr>
        <p:grpSpPr>
          <a:xfrm>
            <a:off x="1004257" y="4290040"/>
            <a:ext cx="7481190" cy="501190"/>
            <a:chOff x="414337" y="4290040"/>
            <a:chExt cx="7481190" cy="501190"/>
          </a:xfrm>
        </p:grpSpPr>
        <p:pic>
          <p:nvPicPr>
            <p:cNvPr id="2056"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5392" y="4290040"/>
              <a:ext cx="6740135" cy="501190"/>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19" name="Freeform 91"/>
            <p:cNvSpPr>
              <a:spLocks/>
            </p:cNvSpPr>
            <p:nvPr/>
          </p:nvSpPr>
          <p:spPr bwMode="auto">
            <a:xfrm>
              <a:off x="414337" y="4312583"/>
              <a:ext cx="674688" cy="456105"/>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33CC33"/>
            </a:solidFill>
            <a:ln>
              <a:noFill/>
            </a:ln>
            <a:extLst>
              <a:ext uri="{91240B29-F687-4F45-9708-019B960494DF}">
                <a14:hiddenLine xmlns:a14="http://schemas.microsoft.com/office/drawing/2010/main" w="28575">
                  <a:solidFill>
                    <a:srgbClr val="000000"/>
                  </a:solidFill>
                  <a:round/>
                  <a:headEnd/>
                  <a:tailEnd/>
                </a14:hiddenLine>
              </a:ext>
            </a:extLst>
          </p:spPr>
          <p:txBody>
            <a:bodyPr lIns="0" tIns="0" rIns="0" bIns="0" anchor="ctr">
              <a:spAutoFit/>
            </a:bodyPr>
            <a:lstStyle/>
            <a:p>
              <a:endParaRPr lang="en-US"/>
            </a:p>
          </p:txBody>
        </p:sp>
      </p:grpSp>
      <p:grpSp>
        <p:nvGrpSpPr>
          <p:cNvPr id="22" name="Group 4"/>
          <p:cNvGrpSpPr>
            <a:grpSpLocks/>
          </p:cNvGrpSpPr>
          <p:nvPr/>
        </p:nvGrpSpPr>
        <p:grpSpPr bwMode="auto">
          <a:xfrm>
            <a:off x="8315325" y="238125"/>
            <a:ext cx="646113" cy="701675"/>
            <a:chOff x="4500" y="2736"/>
            <a:chExt cx="531" cy="577"/>
          </a:xfrm>
        </p:grpSpPr>
        <p:sp>
          <p:nvSpPr>
            <p:cNvPr id="23" name="Freeform 5"/>
            <p:cNvSpPr>
              <a:spLocks/>
            </p:cNvSpPr>
            <p:nvPr/>
          </p:nvSpPr>
          <p:spPr bwMode="auto">
            <a:xfrm>
              <a:off x="4567" y="2736"/>
              <a:ext cx="461" cy="577"/>
            </a:xfrm>
            <a:custGeom>
              <a:avLst/>
              <a:gdLst>
                <a:gd name="T0" fmla="*/ 0 w 1887"/>
                <a:gd name="T1" fmla="*/ 0 h 2365"/>
                <a:gd name="T2" fmla="*/ 0 w 1887"/>
                <a:gd name="T3" fmla="*/ 0 h 2365"/>
                <a:gd name="T4" fmla="*/ 0 w 1887"/>
                <a:gd name="T5" fmla="*/ 0 h 2365"/>
                <a:gd name="T6" fmla="*/ 0 w 1887"/>
                <a:gd name="T7" fmla="*/ 0 h 2365"/>
                <a:gd name="T8" fmla="*/ 0 w 1887"/>
                <a:gd name="T9" fmla="*/ 0 h 2365"/>
                <a:gd name="T10" fmla="*/ 0 w 1887"/>
                <a:gd name="T11" fmla="*/ 0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p:spPr>
          <p:txBody>
            <a:bodyPr wrap="none" lIns="0" tIns="0" rIns="0" bIns="0" anchor="ctr">
              <a:spAutoFit/>
            </a:bodyPr>
            <a:lstStyle/>
            <a:p>
              <a:endParaRPr lang="en-US"/>
            </a:p>
          </p:txBody>
        </p:sp>
        <p:sp>
          <p:nvSpPr>
            <p:cNvPr id="24" name="Rectangle 6"/>
            <p:cNvSpPr>
              <a:spLocks noChangeArrowheads="1"/>
            </p:cNvSpPr>
            <p:nvPr/>
          </p:nvSpPr>
          <p:spPr bwMode="auto">
            <a:xfrm>
              <a:off x="4693" y="3079"/>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sp>
          <p:nvSpPr>
            <p:cNvPr id="25" name="Rectangle 7"/>
            <p:cNvSpPr>
              <a:spLocks noChangeArrowheads="1"/>
            </p:cNvSpPr>
            <p:nvPr/>
          </p:nvSpPr>
          <p:spPr bwMode="auto">
            <a:xfrm>
              <a:off x="4641" y="3002"/>
              <a:ext cx="272"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a:spcBef>
                  <a:spcPct val="50000"/>
                </a:spcBef>
                <a:spcAft>
                  <a:spcPct val="30000"/>
                </a:spcAft>
                <a:buClr>
                  <a:schemeClr val="tx1"/>
                </a:buClr>
              </a:pPr>
              <a:endParaRPr lang="en-US"/>
            </a:p>
          </p:txBody>
        </p:sp>
        <p:sp>
          <p:nvSpPr>
            <p:cNvPr id="26" name="Rectangle 8"/>
            <p:cNvSpPr>
              <a:spLocks noChangeArrowheads="1"/>
            </p:cNvSpPr>
            <p:nvPr/>
          </p:nvSpPr>
          <p:spPr bwMode="auto">
            <a:xfrm>
              <a:off x="4693" y="3156"/>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sp>
          <p:nvSpPr>
            <p:cNvPr id="27" name="Line 9"/>
            <p:cNvSpPr>
              <a:spLocks noChangeShapeType="1"/>
            </p:cNvSpPr>
            <p:nvPr/>
          </p:nvSpPr>
          <p:spPr bwMode="auto">
            <a:xfrm>
              <a:off x="4565" y="3313"/>
              <a:ext cx="466"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 name="Line 10"/>
            <p:cNvSpPr>
              <a:spLocks noChangeShapeType="1"/>
            </p:cNvSpPr>
            <p:nvPr/>
          </p:nvSpPr>
          <p:spPr bwMode="auto">
            <a:xfrm flipV="1">
              <a:off x="5029" y="2867"/>
              <a:ext cx="0" cy="446"/>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 name="Freeform 11"/>
            <p:cNvSpPr>
              <a:spLocks/>
            </p:cNvSpPr>
            <p:nvPr/>
          </p:nvSpPr>
          <p:spPr bwMode="auto">
            <a:xfrm>
              <a:off x="4894" y="2736"/>
              <a:ext cx="135" cy="135"/>
            </a:xfrm>
            <a:custGeom>
              <a:avLst/>
              <a:gdLst>
                <a:gd name="T0" fmla="*/ 0 w 553"/>
                <a:gd name="T1" fmla="*/ 0 h 554"/>
                <a:gd name="T2" fmla="*/ 0 w 553"/>
                <a:gd name="T3" fmla="*/ 0 h 554"/>
                <a:gd name="T4" fmla="*/ 0 w 553"/>
                <a:gd name="T5" fmla="*/ 0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wrap="none" lIns="0" tIns="0" rIns="0" bIns="0" anchor="ctr">
              <a:spAutoFit/>
            </a:bodyPr>
            <a:lstStyle/>
            <a:p>
              <a:endParaRPr lang="en-US"/>
            </a:p>
          </p:txBody>
        </p:sp>
        <p:sp>
          <p:nvSpPr>
            <p:cNvPr id="30"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pPr algn="ctr">
                <a:spcBef>
                  <a:spcPct val="50000"/>
                </a:spcBef>
                <a:spcAft>
                  <a:spcPct val="30000"/>
                </a:spcAft>
                <a:buClr>
                  <a:schemeClr val="tx1"/>
                </a:buClr>
              </a:pPr>
              <a:endParaRPr lang="en-US"/>
            </a:p>
          </p:txBody>
        </p:sp>
        <p:sp>
          <p:nvSpPr>
            <p:cNvPr id="31"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pPr algn="ctr">
                <a:spcBef>
                  <a:spcPct val="50000"/>
                </a:spcBef>
                <a:spcAft>
                  <a:spcPct val="30000"/>
                </a:spcAft>
                <a:buClr>
                  <a:schemeClr val="tx1"/>
                </a:buClr>
              </a:pPr>
              <a:endParaRPr lang="en-US"/>
            </a:p>
          </p:txBody>
        </p:sp>
        <p:sp>
          <p:nvSpPr>
            <p:cNvPr id="32"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33"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spTree>
    <p:extLst>
      <p:ext uri="{BB962C8B-B14F-4D97-AF65-F5344CB8AC3E}">
        <p14:creationId xmlns:p14="http://schemas.microsoft.com/office/powerpoint/2010/main" val="265130463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adding an item to a new invoice</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981" y="884904"/>
            <a:ext cx="8753132" cy="4763728"/>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4" name="Text Box 7"/>
          <p:cNvSpPr txBox="1">
            <a:spLocks noChangeArrowheads="1"/>
          </p:cNvSpPr>
          <p:nvPr/>
        </p:nvSpPr>
        <p:spPr bwMode="auto">
          <a:xfrm>
            <a:off x="6129885" y="5825612"/>
            <a:ext cx="2465615" cy="246221"/>
          </a:xfrm>
          <a:prstGeom prst="rect">
            <a:avLst/>
          </a:prstGeom>
          <a:solidFill>
            <a:schemeClr val="tx1"/>
          </a:solidFill>
          <a:ln>
            <a:noFill/>
          </a:ln>
        </p:spPr>
        <p:txBody>
          <a:bodyPr wrap="squar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spcBef>
                <a:spcPct val="50000"/>
              </a:spcBef>
              <a:spcAft>
                <a:spcPct val="30000"/>
              </a:spcAft>
              <a:buClr>
                <a:schemeClr val="tx1"/>
              </a:buClr>
            </a:pPr>
            <a:r>
              <a:rPr lang="en-US" sz="1600">
                <a:solidFill>
                  <a:srgbClr val="D33819"/>
                </a:solidFill>
              </a:rPr>
              <a:t>Create invoice</a:t>
            </a:r>
          </a:p>
        </p:txBody>
      </p:sp>
      <p:sp>
        <p:nvSpPr>
          <p:cNvPr id="5" name="Line 15"/>
          <p:cNvSpPr>
            <a:spLocks noChangeShapeType="1"/>
          </p:cNvSpPr>
          <p:nvPr/>
        </p:nvSpPr>
        <p:spPr bwMode="auto">
          <a:xfrm>
            <a:off x="6303279" y="5015525"/>
            <a:ext cx="867683" cy="810087"/>
          </a:xfrm>
          <a:prstGeom prst="line">
            <a:avLst/>
          </a:prstGeom>
          <a:noFill/>
          <a:ln w="19050">
            <a:solidFill>
              <a:srgbClr val="D33819"/>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6" name="Text Box 7"/>
          <p:cNvSpPr txBox="1">
            <a:spLocks noChangeArrowheads="1"/>
          </p:cNvSpPr>
          <p:nvPr/>
        </p:nvSpPr>
        <p:spPr bwMode="auto">
          <a:xfrm>
            <a:off x="2071936" y="6053675"/>
            <a:ext cx="2465615" cy="246221"/>
          </a:xfrm>
          <a:prstGeom prst="rect">
            <a:avLst/>
          </a:prstGeom>
          <a:solidFill>
            <a:schemeClr val="tx1"/>
          </a:solidFill>
          <a:ln>
            <a:noFill/>
          </a:ln>
        </p:spPr>
        <p:txBody>
          <a:bodyPr wrap="squar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spcBef>
                <a:spcPct val="50000"/>
              </a:spcBef>
              <a:spcAft>
                <a:spcPct val="30000"/>
              </a:spcAft>
              <a:buClr>
                <a:schemeClr val="tx1"/>
              </a:buClr>
            </a:pPr>
            <a:r>
              <a:rPr lang="en-US" sz="1600">
                <a:solidFill>
                  <a:srgbClr val="D33819"/>
                </a:solidFill>
              </a:rPr>
              <a:t>Add entry to new invoice</a:t>
            </a:r>
          </a:p>
        </p:txBody>
      </p:sp>
      <p:sp>
        <p:nvSpPr>
          <p:cNvPr id="7" name="Line 15"/>
          <p:cNvSpPr>
            <a:spLocks noChangeShapeType="1"/>
          </p:cNvSpPr>
          <p:nvPr/>
        </p:nvSpPr>
        <p:spPr bwMode="auto">
          <a:xfrm>
            <a:off x="2421175" y="5243588"/>
            <a:ext cx="867683" cy="810087"/>
          </a:xfrm>
          <a:prstGeom prst="line">
            <a:avLst/>
          </a:prstGeom>
          <a:noFill/>
          <a:ln w="19050">
            <a:solidFill>
              <a:srgbClr val="D33819"/>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8" name="Group 4"/>
          <p:cNvGrpSpPr>
            <a:grpSpLocks/>
          </p:cNvGrpSpPr>
          <p:nvPr/>
        </p:nvGrpSpPr>
        <p:grpSpPr bwMode="auto">
          <a:xfrm>
            <a:off x="8315325" y="238125"/>
            <a:ext cx="646113" cy="701675"/>
            <a:chOff x="4500" y="2736"/>
            <a:chExt cx="531" cy="577"/>
          </a:xfrm>
        </p:grpSpPr>
        <p:sp>
          <p:nvSpPr>
            <p:cNvPr id="9" name="Freeform 5"/>
            <p:cNvSpPr>
              <a:spLocks/>
            </p:cNvSpPr>
            <p:nvPr/>
          </p:nvSpPr>
          <p:spPr bwMode="auto">
            <a:xfrm>
              <a:off x="4567" y="2736"/>
              <a:ext cx="461" cy="577"/>
            </a:xfrm>
            <a:custGeom>
              <a:avLst/>
              <a:gdLst>
                <a:gd name="T0" fmla="*/ 0 w 1887"/>
                <a:gd name="T1" fmla="*/ 0 h 2365"/>
                <a:gd name="T2" fmla="*/ 0 w 1887"/>
                <a:gd name="T3" fmla="*/ 0 h 2365"/>
                <a:gd name="T4" fmla="*/ 0 w 1887"/>
                <a:gd name="T5" fmla="*/ 0 h 2365"/>
                <a:gd name="T6" fmla="*/ 0 w 1887"/>
                <a:gd name="T7" fmla="*/ 0 h 2365"/>
                <a:gd name="T8" fmla="*/ 0 w 1887"/>
                <a:gd name="T9" fmla="*/ 0 h 2365"/>
                <a:gd name="T10" fmla="*/ 0 w 1887"/>
                <a:gd name="T11" fmla="*/ 0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p:spPr>
          <p:txBody>
            <a:bodyPr wrap="none" lIns="0" tIns="0" rIns="0" bIns="0" anchor="ctr">
              <a:spAutoFit/>
            </a:bodyPr>
            <a:lstStyle/>
            <a:p>
              <a:endParaRPr lang="en-US"/>
            </a:p>
          </p:txBody>
        </p:sp>
        <p:sp>
          <p:nvSpPr>
            <p:cNvPr id="10" name="Rectangle 6"/>
            <p:cNvSpPr>
              <a:spLocks noChangeArrowheads="1"/>
            </p:cNvSpPr>
            <p:nvPr/>
          </p:nvSpPr>
          <p:spPr bwMode="auto">
            <a:xfrm>
              <a:off x="4693" y="3079"/>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sp>
          <p:nvSpPr>
            <p:cNvPr id="11" name="Rectangle 7"/>
            <p:cNvSpPr>
              <a:spLocks noChangeArrowheads="1"/>
            </p:cNvSpPr>
            <p:nvPr/>
          </p:nvSpPr>
          <p:spPr bwMode="auto">
            <a:xfrm>
              <a:off x="4641" y="3002"/>
              <a:ext cx="272"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a:spcBef>
                  <a:spcPct val="50000"/>
                </a:spcBef>
                <a:spcAft>
                  <a:spcPct val="30000"/>
                </a:spcAft>
                <a:buClr>
                  <a:schemeClr val="tx1"/>
                </a:buClr>
              </a:pPr>
              <a:endParaRPr lang="en-US"/>
            </a:p>
          </p:txBody>
        </p:sp>
        <p:sp>
          <p:nvSpPr>
            <p:cNvPr id="12" name="Rectangle 8"/>
            <p:cNvSpPr>
              <a:spLocks noChangeArrowheads="1"/>
            </p:cNvSpPr>
            <p:nvPr/>
          </p:nvSpPr>
          <p:spPr bwMode="auto">
            <a:xfrm>
              <a:off x="4693" y="3156"/>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sp>
          <p:nvSpPr>
            <p:cNvPr id="13" name="Line 9"/>
            <p:cNvSpPr>
              <a:spLocks noChangeShapeType="1"/>
            </p:cNvSpPr>
            <p:nvPr/>
          </p:nvSpPr>
          <p:spPr bwMode="auto">
            <a:xfrm>
              <a:off x="4565" y="3313"/>
              <a:ext cx="466"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 name="Line 10"/>
            <p:cNvSpPr>
              <a:spLocks noChangeShapeType="1"/>
            </p:cNvSpPr>
            <p:nvPr/>
          </p:nvSpPr>
          <p:spPr bwMode="auto">
            <a:xfrm flipV="1">
              <a:off x="5029" y="2867"/>
              <a:ext cx="0" cy="446"/>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 name="Freeform 11"/>
            <p:cNvSpPr>
              <a:spLocks/>
            </p:cNvSpPr>
            <p:nvPr/>
          </p:nvSpPr>
          <p:spPr bwMode="auto">
            <a:xfrm>
              <a:off x="4894" y="2736"/>
              <a:ext cx="135" cy="135"/>
            </a:xfrm>
            <a:custGeom>
              <a:avLst/>
              <a:gdLst>
                <a:gd name="T0" fmla="*/ 0 w 553"/>
                <a:gd name="T1" fmla="*/ 0 h 554"/>
                <a:gd name="T2" fmla="*/ 0 w 553"/>
                <a:gd name="T3" fmla="*/ 0 h 554"/>
                <a:gd name="T4" fmla="*/ 0 w 553"/>
                <a:gd name="T5" fmla="*/ 0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wrap="none" lIns="0" tIns="0" rIns="0" bIns="0" anchor="ctr">
              <a:spAutoFit/>
            </a:bodyPr>
            <a:lstStyle/>
            <a:p>
              <a:endParaRPr lang="en-US"/>
            </a:p>
          </p:txBody>
        </p:sp>
        <p:sp>
          <p:nvSpPr>
            <p:cNvPr id="16"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pPr algn="ctr">
                <a:spcBef>
                  <a:spcPct val="50000"/>
                </a:spcBef>
                <a:spcAft>
                  <a:spcPct val="30000"/>
                </a:spcAft>
                <a:buClr>
                  <a:schemeClr val="tx1"/>
                </a:buClr>
              </a:pPr>
              <a:endParaRPr lang="en-US"/>
            </a:p>
          </p:txBody>
        </p:sp>
        <p:sp>
          <p:nvSpPr>
            <p:cNvPr id="17"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pPr algn="ctr">
                <a:spcBef>
                  <a:spcPct val="50000"/>
                </a:spcBef>
                <a:spcAft>
                  <a:spcPct val="30000"/>
                </a:spcAft>
                <a:buClr>
                  <a:schemeClr val="tx1"/>
                </a:buClr>
              </a:pPr>
              <a:endParaRPr lang="en-US"/>
            </a:p>
          </p:txBody>
        </p:sp>
        <p:sp>
          <p:nvSpPr>
            <p:cNvPr id="18"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9"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spTree>
    <p:extLst>
      <p:ext uri="{BB962C8B-B14F-4D97-AF65-F5344CB8AC3E}">
        <p14:creationId xmlns:p14="http://schemas.microsoft.com/office/powerpoint/2010/main" val="1278763723"/>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t>Example: configuring set of invoice items (1)</a:t>
            </a:r>
          </a:p>
        </p:txBody>
      </p:sp>
      <p:sp>
        <p:nvSpPr>
          <p:cNvPr id="19459" name="Rectangle 3"/>
          <p:cNvSpPr>
            <a:spLocks noGrp="1" noChangeArrowheads="1"/>
          </p:cNvSpPr>
          <p:nvPr>
            <p:ph idx="1"/>
          </p:nvPr>
        </p:nvSpPr>
        <p:spPr/>
        <p:txBody>
          <a:bodyPr/>
          <a:lstStyle/>
          <a:p>
            <a:pPr marL="457200" indent="-457200">
              <a:buFont typeface="Arial" charset="0"/>
              <a:buChar char="•"/>
            </a:pPr>
            <a:r>
              <a:rPr lang="en-US" b="1">
                <a:solidFill>
                  <a:srgbClr val="D33819"/>
                </a:solidFill>
              </a:rPr>
              <a:t>Requirement:</a:t>
            </a:r>
            <a:br>
              <a:rPr lang="en-US" b="1">
                <a:solidFill>
                  <a:srgbClr val="FF0000"/>
                </a:solidFill>
              </a:rPr>
            </a:br>
            <a:r>
              <a:rPr lang="en-US"/>
              <a:t>If down payment is 20% or more and payment plan allows splitting of down payment, bill half of down payment on first invoice and half on second invoice</a:t>
            </a:r>
          </a:p>
          <a:p>
            <a:pPr marL="457200" indent="-457200">
              <a:buFont typeface="Arial" charset="0"/>
              <a:buChar char="•"/>
            </a:pPr>
            <a:r>
              <a:rPr lang="en-US" b="1">
                <a:solidFill>
                  <a:srgbClr val="D33819"/>
                </a:solidFill>
              </a:rPr>
              <a:t>Solution:</a:t>
            </a:r>
          </a:p>
          <a:p>
            <a:pPr marL="819150" lvl="1" indent="-419100">
              <a:buFont typeface="Wingdings 2" pitchFamily="18" charset="2"/>
              <a:buAutoNum type="arabicPeriod"/>
            </a:pPr>
            <a:r>
              <a:rPr lang="en-US"/>
              <a:t>Add </a:t>
            </a:r>
            <a:r>
              <a:rPr lang="en-US" b="1">
                <a:latin typeface="Courier New" pitchFamily="49" charset="0"/>
                <a:cs typeface="Courier New" pitchFamily="49" charset="0"/>
              </a:rPr>
              <a:t>SplitDownpayment</a:t>
            </a:r>
            <a:r>
              <a:rPr lang="en-US"/>
              <a:t> column </a:t>
            </a:r>
            <a:br>
              <a:rPr lang="en-US"/>
            </a:br>
            <a:r>
              <a:rPr lang="en-US"/>
              <a:t>to </a:t>
            </a:r>
            <a:r>
              <a:rPr lang="en-US" b="1">
                <a:latin typeface="Courier New" pitchFamily="49" charset="0"/>
                <a:cs typeface="Courier New" pitchFamily="49" charset="0"/>
              </a:rPr>
              <a:t>PaymentPlan</a:t>
            </a:r>
            <a:r>
              <a:rPr lang="en-US"/>
              <a:t> entity</a:t>
            </a:r>
          </a:p>
          <a:p>
            <a:pPr marL="819150" lvl="1" indent="-419100">
              <a:buFont typeface="Wingdings 2" pitchFamily="18" charset="2"/>
              <a:buAutoNum type="arabicPeriod"/>
            </a:pPr>
            <a:r>
              <a:rPr lang="en-US"/>
              <a:t>Add </a:t>
            </a:r>
            <a:r>
              <a:rPr lang="en-US" b="1">
                <a:latin typeface="Courier New" pitchFamily="49" charset="0"/>
                <a:cs typeface="Courier New" pitchFamily="49" charset="0"/>
              </a:rPr>
              <a:t>Split Down Payment </a:t>
            </a:r>
            <a:br>
              <a:rPr lang="en-US" b="1">
                <a:latin typeface="Courier New" pitchFamily="49" charset="0"/>
                <a:cs typeface="Courier New" pitchFamily="49" charset="0"/>
              </a:rPr>
            </a:br>
            <a:r>
              <a:rPr lang="en-US"/>
              <a:t>field to </a:t>
            </a:r>
            <a:r>
              <a:rPr lang="en-US" b="1">
                <a:latin typeface="Courier New" pitchFamily="49" charset="0"/>
                <a:cs typeface="Courier New" pitchFamily="49" charset="0"/>
              </a:rPr>
              <a:t>Payment Plan </a:t>
            </a:r>
            <a:r>
              <a:rPr lang="en-US"/>
              <a:t>screen</a:t>
            </a:r>
          </a:p>
          <a:p>
            <a:pPr marL="819150" lvl="1" indent="-419100">
              <a:buFont typeface="Wingdings 2" pitchFamily="18" charset="2"/>
              <a:buAutoNum type="arabicPeriod"/>
            </a:pPr>
            <a:r>
              <a:rPr lang="en-US"/>
              <a:t>Configure method in </a:t>
            </a:r>
            <a:br>
              <a:rPr lang="en-US"/>
            </a:br>
            <a:r>
              <a:rPr lang="en-US" b="1">
                <a:latin typeface="Courier New" pitchFamily="49" charset="0"/>
                <a:cs typeface="Courier New" pitchFamily="49" charset="0"/>
              </a:rPr>
              <a:t>ChargeInitializer.gs</a:t>
            </a:r>
            <a:r>
              <a:rPr lang="en-US"/>
              <a:t> to implement logic</a:t>
            </a:r>
          </a:p>
          <a:p>
            <a:pPr marL="819150" lvl="1" indent="-419100">
              <a:buFont typeface="Wingdings 2" pitchFamily="18" charset="2"/>
              <a:buAutoNum type="arabicPeriod"/>
            </a:pPr>
            <a:endParaRPr lang="en-US"/>
          </a:p>
        </p:txBody>
      </p:sp>
      <p:pic>
        <p:nvPicPr>
          <p:cNvPr id="194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8954" y="2892425"/>
            <a:ext cx="3248025" cy="1733550"/>
          </a:xfrm>
          <a:prstGeom prst="rect">
            <a:avLst/>
          </a:prstGeom>
          <a:noFill/>
          <a:ln w="952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19461" name="Line 5"/>
          <p:cNvSpPr>
            <a:spLocks noChangeShapeType="1"/>
          </p:cNvSpPr>
          <p:nvPr/>
        </p:nvSpPr>
        <p:spPr bwMode="auto">
          <a:xfrm>
            <a:off x="5251110" y="4234544"/>
            <a:ext cx="527844" cy="326344"/>
          </a:xfrm>
          <a:prstGeom prst="line">
            <a:avLst/>
          </a:prstGeom>
          <a:noFill/>
          <a:ln w="19050">
            <a:solidFill>
              <a:srgbClr val="D33819"/>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 name="Rounded Rectangle 1"/>
          <p:cNvSpPr/>
          <p:nvPr/>
        </p:nvSpPr>
        <p:spPr bwMode="auto">
          <a:xfrm>
            <a:off x="5778954" y="4427530"/>
            <a:ext cx="2679246" cy="198445"/>
          </a:xfrm>
          <a:prstGeom prst="roundRect">
            <a:avLst/>
          </a:prstGeom>
          <a:noFill/>
          <a:ln w="19050" algn="ctr">
            <a:solidFill>
              <a:srgbClr val="D33819"/>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770" y="596152"/>
            <a:ext cx="7634174" cy="5880916"/>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4" name="Title 3"/>
          <p:cNvSpPr>
            <a:spLocks noGrp="1"/>
          </p:cNvSpPr>
          <p:nvPr>
            <p:ph type="title"/>
          </p:nvPr>
        </p:nvSpPr>
        <p:spPr/>
        <p:txBody>
          <a:bodyPr/>
          <a:lstStyle/>
          <a:p>
            <a:r>
              <a:rPr lang="en-US"/>
              <a:t>Example: configuring set of invoice items (2)</a:t>
            </a:r>
          </a:p>
        </p:txBody>
      </p:sp>
      <p:sp>
        <p:nvSpPr>
          <p:cNvPr id="6" name="Text Box 7"/>
          <p:cNvSpPr txBox="1">
            <a:spLocks noChangeArrowheads="1"/>
          </p:cNvSpPr>
          <p:nvPr/>
        </p:nvSpPr>
        <p:spPr bwMode="auto">
          <a:xfrm>
            <a:off x="5938156" y="2807381"/>
            <a:ext cx="2465615" cy="492443"/>
          </a:xfrm>
          <a:prstGeom prst="rect">
            <a:avLst/>
          </a:prstGeom>
          <a:solidFill>
            <a:schemeClr val="tx1"/>
          </a:solidFill>
          <a:ln>
            <a:noFill/>
          </a:ln>
        </p:spPr>
        <p:txBody>
          <a:bodyPr wrap="squar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spcBef>
                <a:spcPct val="50000"/>
              </a:spcBef>
              <a:spcAft>
                <a:spcPct val="30000"/>
              </a:spcAft>
              <a:buClr>
                <a:schemeClr val="tx1"/>
              </a:buClr>
            </a:pPr>
            <a:r>
              <a:rPr lang="en-US" sz="1600">
                <a:solidFill>
                  <a:srgbClr val="D33819"/>
                </a:solidFill>
              </a:rPr>
              <a:t>Finds down payment item entry and amount</a:t>
            </a:r>
          </a:p>
        </p:txBody>
      </p:sp>
      <p:sp>
        <p:nvSpPr>
          <p:cNvPr id="8" name="Text Box 9"/>
          <p:cNvSpPr txBox="1">
            <a:spLocks noChangeArrowheads="1"/>
          </p:cNvSpPr>
          <p:nvPr/>
        </p:nvSpPr>
        <p:spPr bwMode="auto">
          <a:xfrm>
            <a:off x="6811167" y="3812246"/>
            <a:ext cx="2287807" cy="738664"/>
          </a:xfrm>
          <a:prstGeom prst="rect">
            <a:avLst/>
          </a:prstGeom>
          <a:solidFill>
            <a:schemeClr val="tx1"/>
          </a:solidFill>
          <a:ln>
            <a:noFill/>
          </a:ln>
        </p:spPr>
        <p:txBody>
          <a:bodyPr wrap="squar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spcBef>
                <a:spcPct val="50000"/>
              </a:spcBef>
              <a:spcAft>
                <a:spcPct val="30000"/>
              </a:spcAft>
              <a:buClr>
                <a:schemeClr val="tx1"/>
              </a:buClr>
            </a:pPr>
            <a:r>
              <a:rPr lang="en-US" sz="1600">
                <a:solidFill>
                  <a:srgbClr val="D33819"/>
                </a:solidFill>
              </a:rPr>
              <a:t>Calculates amount, event date for second  half of down payment</a:t>
            </a:r>
          </a:p>
        </p:txBody>
      </p:sp>
      <p:sp>
        <p:nvSpPr>
          <p:cNvPr id="9" name="Text Box 10"/>
          <p:cNvSpPr txBox="1">
            <a:spLocks noChangeArrowheads="1"/>
          </p:cNvSpPr>
          <p:nvPr/>
        </p:nvSpPr>
        <p:spPr bwMode="auto">
          <a:xfrm>
            <a:off x="5760584" y="5055937"/>
            <a:ext cx="2643187" cy="738664"/>
          </a:xfrm>
          <a:prstGeom prst="rect">
            <a:avLst/>
          </a:prstGeom>
          <a:solidFill>
            <a:schemeClr val="tx1"/>
          </a:solidFill>
          <a:ln>
            <a:noFill/>
          </a:ln>
        </p:spPr>
        <p:txBody>
          <a:bodyPr wrap="squar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spcBef>
                <a:spcPct val="50000"/>
              </a:spcBef>
              <a:spcAft>
                <a:spcPct val="30000"/>
              </a:spcAft>
              <a:buClr>
                <a:schemeClr val="tx1"/>
              </a:buClr>
            </a:pPr>
            <a:r>
              <a:rPr lang="en-US" sz="1600" dirty="0">
                <a:solidFill>
                  <a:srgbClr val="D33819"/>
                </a:solidFill>
              </a:rPr>
              <a:t>Adds second down payment item entry to charge initializer</a:t>
            </a:r>
          </a:p>
        </p:txBody>
      </p:sp>
      <p:sp>
        <p:nvSpPr>
          <p:cNvPr id="11" name="Line 15"/>
          <p:cNvSpPr>
            <a:spLocks noChangeShapeType="1"/>
          </p:cNvSpPr>
          <p:nvPr/>
        </p:nvSpPr>
        <p:spPr bwMode="auto">
          <a:xfrm flipH="1">
            <a:off x="5896366" y="3319462"/>
            <a:ext cx="365124" cy="369708"/>
          </a:xfrm>
          <a:prstGeom prst="line">
            <a:avLst/>
          </a:prstGeom>
          <a:noFill/>
          <a:ln w="19050">
            <a:solidFill>
              <a:srgbClr val="D33819"/>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2" name="Line 15"/>
          <p:cNvSpPr>
            <a:spLocks noChangeShapeType="1"/>
          </p:cNvSpPr>
          <p:nvPr/>
        </p:nvSpPr>
        <p:spPr bwMode="auto">
          <a:xfrm flipH="1">
            <a:off x="5129891" y="5170713"/>
            <a:ext cx="949036" cy="175839"/>
          </a:xfrm>
          <a:prstGeom prst="line">
            <a:avLst/>
          </a:prstGeom>
          <a:noFill/>
          <a:ln w="19050">
            <a:solidFill>
              <a:srgbClr val="D33819"/>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3" name="Line 15"/>
          <p:cNvSpPr>
            <a:spLocks noChangeShapeType="1"/>
          </p:cNvSpPr>
          <p:nvPr/>
        </p:nvSpPr>
        <p:spPr bwMode="auto">
          <a:xfrm flipH="1">
            <a:off x="6420981" y="3995057"/>
            <a:ext cx="572748" cy="555853"/>
          </a:xfrm>
          <a:prstGeom prst="line">
            <a:avLst/>
          </a:prstGeom>
          <a:noFill/>
          <a:ln w="19050">
            <a:solidFill>
              <a:srgbClr val="D33819"/>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10" name="Group 4"/>
          <p:cNvGrpSpPr>
            <a:grpSpLocks/>
          </p:cNvGrpSpPr>
          <p:nvPr/>
        </p:nvGrpSpPr>
        <p:grpSpPr bwMode="auto">
          <a:xfrm>
            <a:off x="7492887" y="561601"/>
            <a:ext cx="646113" cy="701675"/>
            <a:chOff x="4500" y="2736"/>
            <a:chExt cx="531" cy="577"/>
          </a:xfrm>
        </p:grpSpPr>
        <p:sp>
          <p:nvSpPr>
            <p:cNvPr id="14" name="Freeform 5"/>
            <p:cNvSpPr>
              <a:spLocks/>
            </p:cNvSpPr>
            <p:nvPr/>
          </p:nvSpPr>
          <p:spPr bwMode="auto">
            <a:xfrm>
              <a:off x="4567" y="2736"/>
              <a:ext cx="461" cy="577"/>
            </a:xfrm>
            <a:custGeom>
              <a:avLst/>
              <a:gdLst>
                <a:gd name="T0" fmla="*/ 0 w 1887"/>
                <a:gd name="T1" fmla="*/ 0 h 2365"/>
                <a:gd name="T2" fmla="*/ 0 w 1887"/>
                <a:gd name="T3" fmla="*/ 0 h 2365"/>
                <a:gd name="T4" fmla="*/ 0 w 1887"/>
                <a:gd name="T5" fmla="*/ 0 h 2365"/>
                <a:gd name="T6" fmla="*/ 0 w 1887"/>
                <a:gd name="T7" fmla="*/ 0 h 2365"/>
                <a:gd name="T8" fmla="*/ 0 w 1887"/>
                <a:gd name="T9" fmla="*/ 0 h 2365"/>
                <a:gd name="T10" fmla="*/ 0 w 1887"/>
                <a:gd name="T11" fmla="*/ 0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p:spPr>
          <p:txBody>
            <a:bodyPr wrap="none" lIns="0" tIns="0" rIns="0" bIns="0" anchor="ctr">
              <a:spAutoFit/>
            </a:bodyPr>
            <a:lstStyle/>
            <a:p>
              <a:endParaRPr lang="en-US"/>
            </a:p>
          </p:txBody>
        </p:sp>
        <p:sp>
          <p:nvSpPr>
            <p:cNvPr id="15" name="Rectangle 6"/>
            <p:cNvSpPr>
              <a:spLocks noChangeArrowheads="1"/>
            </p:cNvSpPr>
            <p:nvPr/>
          </p:nvSpPr>
          <p:spPr bwMode="auto">
            <a:xfrm>
              <a:off x="4693" y="3079"/>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sp>
          <p:nvSpPr>
            <p:cNvPr id="16" name="Rectangle 7"/>
            <p:cNvSpPr>
              <a:spLocks noChangeArrowheads="1"/>
            </p:cNvSpPr>
            <p:nvPr/>
          </p:nvSpPr>
          <p:spPr bwMode="auto">
            <a:xfrm>
              <a:off x="4641" y="3002"/>
              <a:ext cx="272"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a:spcBef>
                  <a:spcPct val="50000"/>
                </a:spcBef>
                <a:spcAft>
                  <a:spcPct val="30000"/>
                </a:spcAft>
                <a:buClr>
                  <a:schemeClr val="tx1"/>
                </a:buClr>
              </a:pPr>
              <a:endParaRPr lang="en-US"/>
            </a:p>
          </p:txBody>
        </p:sp>
        <p:sp>
          <p:nvSpPr>
            <p:cNvPr id="17" name="Rectangle 8"/>
            <p:cNvSpPr>
              <a:spLocks noChangeArrowheads="1"/>
            </p:cNvSpPr>
            <p:nvPr/>
          </p:nvSpPr>
          <p:spPr bwMode="auto">
            <a:xfrm>
              <a:off x="4693" y="3156"/>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sp>
          <p:nvSpPr>
            <p:cNvPr id="18" name="Line 9"/>
            <p:cNvSpPr>
              <a:spLocks noChangeShapeType="1"/>
            </p:cNvSpPr>
            <p:nvPr/>
          </p:nvSpPr>
          <p:spPr bwMode="auto">
            <a:xfrm>
              <a:off x="4565" y="3313"/>
              <a:ext cx="466"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 name="Line 10"/>
            <p:cNvSpPr>
              <a:spLocks noChangeShapeType="1"/>
            </p:cNvSpPr>
            <p:nvPr/>
          </p:nvSpPr>
          <p:spPr bwMode="auto">
            <a:xfrm flipV="1">
              <a:off x="5029" y="2867"/>
              <a:ext cx="0" cy="446"/>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 name="Freeform 11"/>
            <p:cNvSpPr>
              <a:spLocks/>
            </p:cNvSpPr>
            <p:nvPr/>
          </p:nvSpPr>
          <p:spPr bwMode="auto">
            <a:xfrm>
              <a:off x="4894" y="2736"/>
              <a:ext cx="135" cy="135"/>
            </a:xfrm>
            <a:custGeom>
              <a:avLst/>
              <a:gdLst>
                <a:gd name="T0" fmla="*/ 0 w 553"/>
                <a:gd name="T1" fmla="*/ 0 h 554"/>
                <a:gd name="T2" fmla="*/ 0 w 553"/>
                <a:gd name="T3" fmla="*/ 0 h 554"/>
                <a:gd name="T4" fmla="*/ 0 w 553"/>
                <a:gd name="T5" fmla="*/ 0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wrap="none" lIns="0" tIns="0" rIns="0" bIns="0" anchor="ctr">
              <a:spAutoFit/>
            </a:bodyPr>
            <a:lstStyle/>
            <a:p>
              <a:endParaRPr lang="en-US"/>
            </a:p>
          </p:txBody>
        </p:sp>
        <p:sp>
          <p:nvSpPr>
            <p:cNvPr id="21"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pPr algn="ctr">
                <a:spcBef>
                  <a:spcPct val="50000"/>
                </a:spcBef>
                <a:spcAft>
                  <a:spcPct val="30000"/>
                </a:spcAft>
                <a:buClr>
                  <a:schemeClr val="tx1"/>
                </a:buClr>
              </a:pPr>
              <a:endParaRPr lang="en-US"/>
            </a:p>
          </p:txBody>
        </p:sp>
        <p:sp>
          <p:nvSpPr>
            <p:cNvPr id="22"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pPr algn="ctr">
                <a:spcBef>
                  <a:spcPct val="50000"/>
                </a:spcBef>
                <a:spcAft>
                  <a:spcPct val="30000"/>
                </a:spcAft>
                <a:buClr>
                  <a:schemeClr val="tx1"/>
                </a:buClr>
              </a:pPr>
              <a:endParaRPr lang="en-US"/>
            </a:p>
          </p:txBody>
        </p:sp>
        <p:sp>
          <p:nvSpPr>
            <p:cNvPr id="23"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4"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spTree>
    <p:extLst>
      <p:ext uri="{BB962C8B-B14F-4D97-AF65-F5344CB8AC3E}">
        <p14:creationId xmlns:p14="http://schemas.microsoft.com/office/powerpoint/2010/main" val="3086620153"/>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6910" y="2591873"/>
            <a:ext cx="7674737" cy="3904691"/>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18434" name="Rectangle 2"/>
          <p:cNvSpPr>
            <a:spLocks noGrp="1" noChangeArrowheads="1"/>
          </p:cNvSpPr>
          <p:nvPr>
            <p:ph type="title"/>
          </p:nvPr>
        </p:nvSpPr>
        <p:spPr/>
        <p:txBody>
          <a:bodyPr/>
          <a:lstStyle/>
          <a:p>
            <a:pPr eaLnBrk="1" hangingPunct="1"/>
            <a:r>
              <a:rPr lang="en-US"/>
              <a:t>Configuring invoice item event dates</a:t>
            </a:r>
          </a:p>
        </p:txBody>
      </p:sp>
      <p:sp>
        <p:nvSpPr>
          <p:cNvPr id="18435" name="Content Placeholder 22"/>
          <p:cNvSpPr>
            <a:spLocks noGrp="1"/>
          </p:cNvSpPr>
          <p:nvPr>
            <p:ph idx="1"/>
          </p:nvPr>
        </p:nvSpPr>
        <p:spPr/>
        <p:txBody>
          <a:bodyPr/>
          <a:lstStyle/>
          <a:p>
            <a:pPr>
              <a:buFont typeface="Arial" charset="0"/>
              <a:buChar char="•"/>
            </a:pPr>
            <a:r>
              <a:rPr lang="en-US" b="1">
                <a:latin typeface="Courier New" pitchFamily="49" charset="0"/>
                <a:cs typeface="Courier New" pitchFamily="49" charset="0"/>
              </a:rPr>
              <a:t>PaymentPlan</a:t>
            </a:r>
            <a:r>
              <a:rPr lang="en-US"/>
              <a:t> plugin allows you to override item event dates before item entries are placed on invoices</a:t>
            </a:r>
          </a:p>
          <a:p>
            <a:pPr>
              <a:buFont typeface="Arial" charset="0"/>
              <a:buChar char="•"/>
            </a:pPr>
            <a:endParaRPr lang="en-US"/>
          </a:p>
        </p:txBody>
      </p:sp>
      <p:grpSp>
        <p:nvGrpSpPr>
          <p:cNvPr id="18436" name="Group 4"/>
          <p:cNvGrpSpPr>
            <a:grpSpLocks/>
          </p:cNvGrpSpPr>
          <p:nvPr/>
        </p:nvGrpSpPr>
        <p:grpSpPr bwMode="auto">
          <a:xfrm>
            <a:off x="8315325" y="238125"/>
            <a:ext cx="646113" cy="701675"/>
            <a:chOff x="4500" y="2736"/>
            <a:chExt cx="531" cy="577"/>
          </a:xfrm>
        </p:grpSpPr>
        <p:sp>
          <p:nvSpPr>
            <p:cNvPr id="18444" name="Freeform 5"/>
            <p:cNvSpPr>
              <a:spLocks/>
            </p:cNvSpPr>
            <p:nvPr/>
          </p:nvSpPr>
          <p:spPr bwMode="auto">
            <a:xfrm>
              <a:off x="4567" y="2736"/>
              <a:ext cx="461" cy="577"/>
            </a:xfrm>
            <a:custGeom>
              <a:avLst/>
              <a:gdLst>
                <a:gd name="T0" fmla="*/ 0 w 1887"/>
                <a:gd name="T1" fmla="*/ 0 h 2365"/>
                <a:gd name="T2" fmla="*/ 0 w 1887"/>
                <a:gd name="T3" fmla="*/ 0 h 2365"/>
                <a:gd name="T4" fmla="*/ 0 w 1887"/>
                <a:gd name="T5" fmla="*/ 0 h 2365"/>
                <a:gd name="T6" fmla="*/ 0 w 1887"/>
                <a:gd name="T7" fmla="*/ 0 h 2365"/>
                <a:gd name="T8" fmla="*/ 0 w 1887"/>
                <a:gd name="T9" fmla="*/ 0 h 2365"/>
                <a:gd name="T10" fmla="*/ 0 w 1887"/>
                <a:gd name="T11" fmla="*/ 0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p:spPr>
          <p:txBody>
            <a:bodyPr wrap="none" lIns="0" tIns="0" rIns="0" bIns="0" anchor="ctr">
              <a:spAutoFit/>
            </a:bodyPr>
            <a:lstStyle/>
            <a:p>
              <a:endParaRPr lang="en-US"/>
            </a:p>
          </p:txBody>
        </p:sp>
        <p:sp>
          <p:nvSpPr>
            <p:cNvPr id="18445" name="Rectangle 6"/>
            <p:cNvSpPr>
              <a:spLocks noChangeArrowheads="1"/>
            </p:cNvSpPr>
            <p:nvPr/>
          </p:nvSpPr>
          <p:spPr bwMode="auto">
            <a:xfrm>
              <a:off x="4693" y="3079"/>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sp>
          <p:nvSpPr>
            <p:cNvPr id="18446" name="Rectangle 7"/>
            <p:cNvSpPr>
              <a:spLocks noChangeArrowheads="1"/>
            </p:cNvSpPr>
            <p:nvPr/>
          </p:nvSpPr>
          <p:spPr bwMode="auto">
            <a:xfrm>
              <a:off x="4641" y="3002"/>
              <a:ext cx="272"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a:spcBef>
                  <a:spcPct val="50000"/>
                </a:spcBef>
                <a:spcAft>
                  <a:spcPct val="30000"/>
                </a:spcAft>
                <a:buClr>
                  <a:schemeClr val="tx1"/>
                </a:buClr>
              </a:pPr>
              <a:endParaRPr lang="en-US"/>
            </a:p>
          </p:txBody>
        </p:sp>
        <p:sp>
          <p:nvSpPr>
            <p:cNvPr id="18447" name="Rectangle 8"/>
            <p:cNvSpPr>
              <a:spLocks noChangeArrowheads="1"/>
            </p:cNvSpPr>
            <p:nvPr/>
          </p:nvSpPr>
          <p:spPr bwMode="auto">
            <a:xfrm>
              <a:off x="4693" y="3156"/>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sp>
          <p:nvSpPr>
            <p:cNvPr id="18448" name="Line 9"/>
            <p:cNvSpPr>
              <a:spLocks noChangeShapeType="1"/>
            </p:cNvSpPr>
            <p:nvPr/>
          </p:nvSpPr>
          <p:spPr bwMode="auto">
            <a:xfrm>
              <a:off x="4565" y="3313"/>
              <a:ext cx="466"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49" name="Line 10"/>
            <p:cNvSpPr>
              <a:spLocks noChangeShapeType="1"/>
            </p:cNvSpPr>
            <p:nvPr/>
          </p:nvSpPr>
          <p:spPr bwMode="auto">
            <a:xfrm flipV="1">
              <a:off x="5029" y="2867"/>
              <a:ext cx="0" cy="446"/>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50" name="Freeform 11"/>
            <p:cNvSpPr>
              <a:spLocks/>
            </p:cNvSpPr>
            <p:nvPr/>
          </p:nvSpPr>
          <p:spPr bwMode="auto">
            <a:xfrm>
              <a:off x="4894" y="2736"/>
              <a:ext cx="135" cy="135"/>
            </a:xfrm>
            <a:custGeom>
              <a:avLst/>
              <a:gdLst>
                <a:gd name="T0" fmla="*/ 0 w 553"/>
                <a:gd name="T1" fmla="*/ 0 h 554"/>
                <a:gd name="T2" fmla="*/ 0 w 553"/>
                <a:gd name="T3" fmla="*/ 0 h 554"/>
                <a:gd name="T4" fmla="*/ 0 w 553"/>
                <a:gd name="T5" fmla="*/ 0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wrap="none" lIns="0" tIns="0" rIns="0" bIns="0" anchor="ctr">
              <a:spAutoFit/>
            </a:bodyPr>
            <a:lstStyle/>
            <a:p>
              <a:endParaRPr lang="en-US"/>
            </a:p>
          </p:txBody>
        </p:sp>
        <p:sp>
          <p:nvSpPr>
            <p:cNvPr id="18451"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pPr algn="ctr">
                <a:spcBef>
                  <a:spcPct val="50000"/>
                </a:spcBef>
                <a:spcAft>
                  <a:spcPct val="30000"/>
                </a:spcAft>
                <a:buClr>
                  <a:schemeClr val="tx1"/>
                </a:buClr>
              </a:pPr>
              <a:endParaRPr lang="en-US"/>
            </a:p>
          </p:txBody>
        </p:sp>
        <p:sp>
          <p:nvSpPr>
            <p:cNvPr id="18452"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pPr algn="ctr">
                <a:spcBef>
                  <a:spcPct val="50000"/>
                </a:spcBef>
                <a:spcAft>
                  <a:spcPct val="30000"/>
                </a:spcAft>
                <a:buClr>
                  <a:schemeClr val="tx1"/>
                </a:buClr>
              </a:pPr>
              <a:endParaRPr lang="en-US"/>
            </a:p>
          </p:txBody>
        </p:sp>
        <p:sp>
          <p:nvSpPr>
            <p:cNvPr id="18453"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8454"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sp>
        <p:nvSpPr>
          <p:cNvPr id="18438" name="Text Box 17"/>
          <p:cNvSpPr txBox="1">
            <a:spLocks noChangeArrowheads="1"/>
          </p:cNvSpPr>
          <p:nvPr/>
        </p:nvSpPr>
        <p:spPr bwMode="auto">
          <a:xfrm>
            <a:off x="1428518" y="1905627"/>
            <a:ext cx="5392412"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spcBef>
                <a:spcPct val="50000"/>
              </a:spcBef>
              <a:spcAft>
                <a:spcPct val="30000"/>
              </a:spcAft>
              <a:buClr>
                <a:schemeClr val="tx1"/>
              </a:buClr>
            </a:pPr>
            <a:r>
              <a:rPr lang="en-US">
                <a:solidFill>
                  <a:srgbClr val="04628C"/>
                </a:solidFill>
              </a:rPr>
              <a:t>Allows you to change, add, remove dates used for installment items</a:t>
            </a:r>
          </a:p>
        </p:txBody>
      </p:sp>
      <p:sp>
        <p:nvSpPr>
          <p:cNvPr id="18443" name="AutoShape 22"/>
          <p:cNvSpPr>
            <a:spLocks noChangeArrowheads="1"/>
          </p:cNvSpPr>
          <p:nvPr/>
        </p:nvSpPr>
        <p:spPr bwMode="auto">
          <a:xfrm>
            <a:off x="588258" y="5080415"/>
            <a:ext cx="8229600" cy="1221960"/>
          </a:xfrm>
          <a:prstGeom prst="roundRect">
            <a:avLst>
              <a:gd name="adj" fmla="val 16667"/>
            </a:avLst>
          </a:prstGeom>
          <a:noFill/>
          <a:ln w="19050" algn="ctr">
            <a:solidFill>
              <a:srgbClr val="04628C"/>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noAutofit/>
          </a:bodyPr>
          <a:lstStyle/>
          <a:p>
            <a:pPr algn="ctr">
              <a:spcBef>
                <a:spcPct val="50000"/>
              </a:spcBef>
              <a:spcAft>
                <a:spcPct val="30000"/>
              </a:spcAft>
              <a:buClr>
                <a:schemeClr val="tx1"/>
              </a:buClr>
            </a:pPr>
            <a:endParaRPr lang="en-US"/>
          </a:p>
        </p:txBody>
      </p:sp>
      <p:cxnSp>
        <p:nvCxnSpPr>
          <p:cNvPr id="3" name="Straight Connector 2"/>
          <p:cNvCxnSpPr/>
          <p:nvPr/>
        </p:nvCxnSpPr>
        <p:spPr bwMode="auto">
          <a:xfrm>
            <a:off x="3360949" y="5358419"/>
            <a:ext cx="3459981" cy="0"/>
          </a:xfrm>
          <a:prstGeom prst="line">
            <a:avLst/>
          </a:prstGeom>
          <a:noFill/>
          <a:ln w="19050" cap="flat" cmpd="sng" algn="ctr">
            <a:solidFill>
              <a:srgbClr val="D33819"/>
            </a:solidFill>
            <a:prstDash val="solid"/>
            <a:round/>
            <a:headEnd type="none" w="med" len="med"/>
            <a:tailEnd type="none" w="med" len="med"/>
          </a:ln>
          <a:effectLst/>
        </p:spPr>
      </p:cxnSp>
      <p:cxnSp>
        <p:nvCxnSpPr>
          <p:cNvPr id="6" name="Straight Connector 5"/>
          <p:cNvCxnSpPr/>
          <p:nvPr/>
        </p:nvCxnSpPr>
        <p:spPr bwMode="auto">
          <a:xfrm>
            <a:off x="1779373" y="3015049"/>
            <a:ext cx="5696465" cy="1297459"/>
          </a:xfrm>
          <a:prstGeom prst="line">
            <a:avLst/>
          </a:prstGeom>
          <a:noFill/>
          <a:ln w="19050" cap="flat" cmpd="sng" algn="ctr">
            <a:solidFill>
              <a:srgbClr val="FF0000"/>
            </a:solidFill>
            <a:prstDash val="solid"/>
            <a:round/>
            <a:headEnd type="none" w="med" len="med"/>
            <a:tailEnd type="none" w="med" len="med"/>
          </a:ln>
          <a:effectLst/>
        </p:spPr>
      </p:cxnSp>
      <p:sp>
        <p:nvSpPr>
          <p:cNvPr id="7" name="TextBox 6"/>
          <p:cNvSpPr txBox="1"/>
          <p:nvPr/>
        </p:nvSpPr>
        <p:spPr>
          <a:xfrm>
            <a:off x="3850790" y="3371047"/>
            <a:ext cx="1553630" cy="400110"/>
          </a:xfrm>
          <a:prstGeom prst="rect">
            <a:avLst/>
          </a:prstGeom>
          <a:solidFill>
            <a:schemeClr val="tx1"/>
          </a:solidFill>
          <a:ln>
            <a:solidFill>
              <a:schemeClr val="accent1"/>
            </a:solidFill>
          </a:ln>
        </p:spPr>
        <p:txBody>
          <a:bodyPr wrap="none" rtlCol="0">
            <a:spAutoFit/>
          </a:bodyPr>
          <a:lstStyle/>
          <a:p>
            <a:r>
              <a:rPr lang="en-US">
                <a:solidFill>
                  <a:srgbClr val="C00000"/>
                </a:solidFill>
                <a:latin typeface="+mj-lt"/>
                <a:cs typeface="Calibri" pitchFamily="34" charset="0"/>
              </a:rPr>
              <a:t>deprecated</a:t>
            </a:r>
            <a:endParaRPr lang="en-US" dirty="0" err="1">
              <a:solidFill>
                <a:srgbClr val="C00000"/>
              </a:solidFill>
              <a:latin typeface="+mj-lt"/>
              <a:cs typeface="Calibri" pitchFamily="34" charset="0"/>
            </a:endParaRPr>
          </a:p>
        </p:txBody>
      </p:sp>
      <p:sp>
        <p:nvSpPr>
          <p:cNvPr id="8" name="Freeform 7"/>
          <p:cNvSpPr/>
          <p:nvPr/>
        </p:nvSpPr>
        <p:spPr>
          <a:xfrm>
            <a:off x="407463" y="2075935"/>
            <a:ext cx="1174202" cy="2990335"/>
          </a:xfrm>
          <a:custGeom>
            <a:avLst/>
            <a:gdLst>
              <a:gd name="connsiteX0" fmla="*/ 1174202 w 1174202"/>
              <a:gd name="connsiteY0" fmla="*/ 0 h 2990335"/>
              <a:gd name="connsiteX1" fmla="*/ 25023 w 1174202"/>
              <a:gd name="connsiteY1" fmla="*/ 1705233 h 2990335"/>
              <a:gd name="connsiteX2" fmla="*/ 494580 w 1174202"/>
              <a:gd name="connsiteY2" fmla="*/ 2990335 h 2990335"/>
            </a:gdLst>
            <a:ahLst/>
            <a:cxnLst>
              <a:cxn ang="0">
                <a:pos x="connsiteX0" y="connsiteY0"/>
              </a:cxn>
              <a:cxn ang="0">
                <a:pos x="connsiteX1" y="connsiteY1"/>
              </a:cxn>
              <a:cxn ang="0">
                <a:pos x="connsiteX2" y="connsiteY2"/>
              </a:cxn>
            </a:cxnLst>
            <a:rect l="l" t="t" r="r" b="b"/>
            <a:pathLst>
              <a:path w="1174202" h="2990335">
                <a:moveTo>
                  <a:pt x="1174202" y="0"/>
                </a:moveTo>
                <a:cubicBezTo>
                  <a:pt x="656247" y="603422"/>
                  <a:pt x="138293" y="1206844"/>
                  <a:pt x="25023" y="1705233"/>
                </a:cubicBezTo>
                <a:cubicBezTo>
                  <a:pt x="-88247" y="2203622"/>
                  <a:pt x="203166" y="2596978"/>
                  <a:pt x="494580" y="2990335"/>
                </a:cubicBezTo>
              </a:path>
            </a:pathLst>
          </a:custGeom>
          <a:ln w="19050">
            <a:solidFill>
              <a:srgbClr val="04628C"/>
            </a:solidFill>
            <a:headEnd type="none" w="med" len="med"/>
            <a:tailEnd type="arrow" w="med" len="med"/>
          </a:ln>
        </p:spPr>
        <p:txBody>
          <a:bodyPr vert="horz" wrap="non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a:ln>
                <a:noFill/>
              </a:ln>
              <a:solidFill>
                <a:srgbClr val="FF0000"/>
              </a:solidFill>
              <a:effectLst/>
              <a:latin typeface="Arial" charset="0"/>
            </a:endParaRPr>
          </a:p>
        </p:txBody>
      </p:sp>
    </p:spTree>
    <p:extLst>
      <p:ext uri="{BB962C8B-B14F-4D97-AF65-F5344CB8AC3E}">
        <p14:creationId xmlns:p14="http://schemas.microsoft.com/office/powerpoint/2010/main" val="3601120750"/>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t>Lesson outline</a:t>
            </a:r>
          </a:p>
        </p:txBody>
      </p:sp>
      <p:sp>
        <p:nvSpPr>
          <p:cNvPr id="21507" name="Rectangle 3"/>
          <p:cNvSpPr>
            <a:spLocks noGrp="1" noChangeArrowheads="1"/>
          </p:cNvSpPr>
          <p:nvPr>
            <p:ph idx="1"/>
          </p:nvPr>
        </p:nvSpPr>
        <p:spPr/>
        <p:txBody>
          <a:bodyPr/>
          <a:lstStyle/>
          <a:p>
            <a:pPr>
              <a:lnSpc>
                <a:spcPct val="150000"/>
              </a:lnSpc>
              <a:buFont typeface="Arial" charset="0"/>
              <a:buChar char="•"/>
            </a:pPr>
            <a:r>
              <a:rPr lang="en-US" sz="2800">
                <a:solidFill>
                  <a:srgbClr val="C0C0C0"/>
                </a:solidFill>
              </a:rPr>
              <a:t>Invoicing plugin points</a:t>
            </a:r>
          </a:p>
          <a:p>
            <a:pPr>
              <a:lnSpc>
                <a:spcPct val="150000"/>
              </a:lnSpc>
              <a:buFont typeface="Arial" charset="0"/>
              <a:buChar char="•"/>
            </a:pPr>
            <a:r>
              <a:rPr lang="en-US" sz="2800">
                <a:solidFill>
                  <a:srgbClr val="C0C0C0"/>
                </a:solidFill>
              </a:rPr>
              <a:t>Invoice streams</a:t>
            </a:r>
          </a:p>
          <a:p>
            <a:pPr>
              <a:lnSpc>
                <a:spcPct val="150000"/>
              </a:lnSpc>
              <a:buFont typeface="Arial" charset="0"/>
              <a:buChar char="•"/>
            </a:pPr>
            <a:r>
              <a:rPr lang="en-US" sz="2800">
                <a:solidFill>
                  <a:srgbClr val="C0C0C0"/>
                </a:solidFill>
              </a:rPr>
              <a:t>Configuring a charge and its invoice items</a:t>
            </a:r>
            <a:endParaRPr lang="en-US" sz="2800"/>
          </a:p>
          <a:p>
            <a:pPr>
              <a:lnSpc>
                <a:spcPct val="150000"/>
              </a:lnSpc>
              <a:buFont typeface="Arial" charset="0"/>
              <a:buChar char="•"/>
            </a:pPr>
            <a:r>
              <a:rPr lang="en-US" sz="2800"/>
              <a:t>Configuring date sequences and invoice streams</a:t>
            </a:r>
          </a:p>
          <a:p>
            <a:pPr>
              <a:lnSpc>
                <a:spcPct val="150000"/>
              </a:lnSpc>
              <a:buFont typeface="Arial" charset="0"/>
              <a:buChar char="•"/>
            </a:pPr>
            <a:endParaRPr lang="en-US" sz="2800"/>
          </a:p>
          <a:p>
            <a:pPr>
              <a:lnSpc>
                <a:spcPct val="150000"/>
              </a:lnSpc>
              <a:buFont typeface="Arial" charset="0"/>
              <a:buChar char="•"/>
            </a:pPr>
            <a:endParaRPr lang="en-US" sz="280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title"/>
          </p:nvPr>
        </p:nvSpPr>
        <p:spPr/>
        <p:txBody>
          <a:bodyPr/>
          <a:lstStyle/>
          <a:p>
            <a:r>
              <a:rPr lang="en-US"/>
              <a:t>Date sequences</a:t>
            </a:r>
          </a:p>
        </p:txBody>
      </p:sp>
      <p:sp>
        <p:nvSpPr>
          <p:cNvPr id="22532" name="Rectangle 4"/>
          <p:cNvSpPr>
            <a:spLocks noGrp="1" noChangeArrowheads="1"/>
          </p:cNvSpPr>
          <p:nvPr>
            <p:ph idx="1"/>
          </p:nvPr>
        </p:nvSpPr>
        <p:spPr/>
        <p:txBody>
          <a:bodyPr/>
          <a:lstStyle/>
          <a:p>
            <a:pPr>
              <a:buFont typeface="Arial" charset="0"/>
              <a:buChar char="•"/>
            </a:pPr>
            <a:r>
              <a:rPr lang="en-US">
                <a:solidFill>
                  <a:srgbClr val="333333"/>
                </a:solidFill>
              </a:rPr>
              <a:t>A </a:t>
            </a:r>
            <a:r>
              <a:rPr lang="en-US" b="1">
                <a:solidFill>
                  <a:srgbClr val="333333"/>
                </a:solidFill>
              </a:rPr>
              <a:t>date sequence</a:t>
            </a:r>
            <a:r>
              <a:rPr lang="en-US">
                <a:solidFill>
                  <a:srgbClr val="333333"/>
                </a:solidFill>
              </a:rPr>
              <a:t> is an unbounded series of </a:t>
            </a:r>
            <a:br>
              <a:rPr lang="en-US">
                <a:solidFill>
                  <a:srgbClr val="333333"/>
                </a:solidFill>
              </a:rPr>
            </a:br>
            <a:r>
              <a:rPr lang="en-US">
                <a:solidFill>
                  <a:srgbClr val="333333"/>
                </a:solidFill>
              </a:rPr>
              <a:t>dates </a:t>
            </a:r>
          </a:p>
          <a:p>
            <a:pPr lvl="1"/>
            <a:r>
              <a:rPr lang="en-US">
                <a:solidFill>
                  <a:srgbClr val="333333"/>
                </a:solidFill>
              </a:rPr>
              <a:t>Typically based on a set interval ("periodicity")</a:t>
            </a:r>
          </a:p>
          <a:p>
            <a:pPr lvl="1"/>
            <a:r>
              <a:rPr lang="en-US">
                <a:solidFill>
                  <a:srgbClr val="333333"/>
                </a:solidFill>
              </a:rPr>
              <a:t>Periodicities are defined in a typelist</a:t>
            </a:r>
            <a:endParaRPr lang="en-US"/>
          </a:p>
          <a:p>
            <a:pPr>
              <a:buFont typeface="Arial" charset="0"/>
              <a:buChar char="•"/>
            </a:pPr>
            <a:r>
              <a:rPr lang="en-US"/>
              <a:t>An </a:t>
            </a:r>
            <a:r>
              <a:rPr lang="en-US" b="1"/>
              <a:t>anchor date</a:t>
            </a:r>
            <a:r>
              <a:rPr lang="en-US"/>
              <a:t> is a date used as basis </a:t>
            </a:r>
            <a:br>
              <a:rPr lang="en-US"/>
            </a:br>
            <a:r>
              <a:rPr lang="en-US"/>
              <a:t>for generating a date sequence of a given </a:t>
            </a:r>
            <a:br>
              <a:rPr lang="en-US"/>
            </a:br>
            <a:r>
              <a:rPr lang="en-US"/>
              <a:t>periodicity</a:t>
            </a:r>
          </a:p>
          <a:p>
            <a:pPr lvl="1"/>
            <a:r>
              <a:rPr lang="en-US"/>
              <a:t>These periodicities </a:t>
            </a:r>
            <a:br>
              <a:rPr lang="en-US"/>
            </a:br>
            <a:r>
              <a:rPr lang="en-US"/>
              <a:t>use one anchor date</a:t>
            </a:r>
          </a:p>
          <a:p>
            <a:pPr lvl="1"/>
            <a:r>
              <a:rPr lang="en-US"/>
              <a:t>This periodicity</a:t>
            </a:r>
            <a:br>
              <a:rPr lang="en-US"/>
            </a:br>
            <a:r>
              <a:rPr lang="en-US"/>
              <a:t>requires two anchor dates</a:t>
            </a:r>
          </a:p>
          <a:p>
            <a:pPr>
              <a:buFont typeface="Arial" charset="0"/>
              <a:buChar char="•"/>
            </a:pPr>
            <a:r>
              <a:rPr lang="en-US"/>
              <a:t>Date sequences can be combined to form a new composite sequence</a:t>
            </a:r>
          </a:p>
          <a:p>
            <a:pPr lvl="1">
              <a:buFont typeface="Wingdings 2" pitchFamily="18" charset="2"/>
              <a:buNone/>
            </a:pPr>
            <a:endParaRPr lang="en-US"/>
          </a:p>
          <a:p>
            <a:pPr>
              <a:buFont typeface="Arial" charset="0"/>
              <a:buChar char="•"/>
            </a:pPr>
            <a:endParaRPr lang="en-US"/>
          </a:p>
        </p:txBody>
      </p:sp>
      <p:grpSp>
        <p:nvGrpSpPr>
          <p:cNvPr id="22533" name="Group 5"/>
          <p:cNvGrpSpPr>
            <a:grpSpLocks/>
          </p:cNvGrpSpPr>
          <p:nvPr/>
        </p:nvGrpSpPr>
        <p:grpSpPr bwMode="auto">
          <a:xfrm>
            <a:off x="7392988" y="65088"/>
            <a:ext cx="1558925" cy="420687"/>
            <a:chOff x="585" y="3463"/>
            <a:chExt cx="982" cy="265"/>
          </a:xfrm>
        </p:grpSpPr>
        <p:sp>
          <p:nvSpPr>
            <p:cNvPr id="22539" name="Text Box 6"/>
            <p:cNvSpPr txBox="1">
              <a:spLocks noChangeArrowheads="1"/>
            </p:cNvSpPr>
            <p:nvPr/>
          </p:nvSpPr>
          <p:spPr bwMode="auto">
            <a:xfrm>
              <a:off x="778" y="3463"/>
              <a:ext cx="1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spcBef>
                  <a:spcPct val="50000"/>
                </a:spcBef>
                <a:spcAft>
                  <a:spcPct val="30000"/>
                </a:spcAft>
                <a:buClr>
                  <a:schemeClr val="tx1"/>
                </a:buClr>
              </a:pPr>
              <a:r>
                <a:rPr lang="en-US" sz="1500">
                  <a:solidFill>
                    <a:schemeClr val="bg1"/>
                  </a:solidFill>
                </a:rPr>
                <a:t>3/1</a:t>
              </a:r>
            </a:p>
          </p:txBody>
        </p:sp>
        <p:sp>
          <p:nvSpPr>
            <p:cNvPr id="22540" name="Text Box 7"/>
            <p:cNvSpPr txBox="1">
              <a:spLocks noChangeArrowheads="1"/>
            </p:cNvSpPr>
            <p:nvPr/>
          </p:nvSpPr>
          <p:spPr bwMode="auto">
            <a:xfrm>
              <a:off x="994" y="3463"/>
              <a:ext cx="1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spcBef>
                  <a:spcPct val="50000"/>
                </a:spcBef>
                <a:spcAft>
                  <a:spcPct val="30000"/>
                </a:spcAft>
                <a:buClr>
                  <a:schemeClr val="tx1"/>
                </a:buClr>
              </a:pPr>
              <a:r>
                <a:rPr lang="en-US" sz="1500">
                  <a:solidFill>
                    <a:schemeClr val="bg1"/>
                  </a:solidFill>
                </a:rPr>
                <a:t>4/1</a:t>
              </a:r>
            </a:p>
          </p:txBody>
        </p:sp>
        <p:sp>
          <p:nvSpPr>
            <p:cNvPr id="22541" name="Text Box 8"/>
            <p:cNvSpPr txBox="1">
              <a:spLocks noChangeArrowheads="1"/>
            </p:cNvSpPr>
            <p:nvPr/>
          </p:nvSpPr>
          <p:spPr bwMode="auto">
            <a:xfrm>
              <a:off x="1231" y="3463"/>
              <a:ext cx="1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spcBef>
                  <a:spcPct val="50000"/>
                </a:spcBef>
                <a:spcAft>
                  <a:spcPct val="30000"/>
                </a:spcAft>
                <a:buClr>
                  <a:schemeClr val="tx1"/>
                </a:buClr>
              </a:pPr>
              <a:r>
                <a:rPr lang="en-US" sz="1500">
                  <a:solidFill>
                    <a:schemeClr val="bg1"/>
                  </a:solidFill>
                </a:rPr>
                <a:t>5/1</a:t>
              </a:r>
            </a:p>
          </p:txBody>
        </p:sp>
        <p:sp>
          <p:nvSpPr>
            <p:cNvPr id="22542" name="Text Box 9"/>
            <p:cNvSpPr txBox="1">
              <a:spLocks noChangeArrowheads="1"/>
            </p:cNvSpPr>
            <p:nvPr/>
          </p:nvSpPr>
          <p:spPr bwMode="auto">
            <a:xfrm>
              <a:off x="585" y="3537"/>
              <a:ext cx="18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spcBef>
                  <a:spcPct val="50000"/>
                </a:spcBef>
                <a:spcAft>
                  <a:spcPct val="30000"/>
                </a:spcAft>
                <a:buClr>
                  <a:schemeClr val="tx1"/>
                </a:buClr>
              </a:pPr>
              <a:r>
                <a:rPr lang="en-US" sz="1600">
                  <a:solidFill>
                    <a:srgbClr val="D33819"/>
                  </a:solidFill>
                </a:rPr>
                <a:t>. . .</a:t>
              </a:r>
            </a:p>
          </p:txBody>
        </p:sp>
        <p:pic>
          <p:nvPicPr>
            <p:cNvPr id="22543"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 y="3584"/>
              <a:ext cx="58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sp>
          <p:nvSpPr>
            <p:cNvPr id="22544" name="Text Box 11"/>
            <p:cNvSpPr txBox="1">
              <a:spLocks noChangeArrowheads="1"/>
            </p:cNvSpPr>
            <p:nvPr/>
          </p:nvSpPr>
          <p:spPr bwMode="auto">
            <a:xfrm>
              <a:off x="1387" y="3537"/>
              <a:ext cx="18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spcBef>
                  <a:spcPct val="50000"/>
                </a:spcBef>
                <a:spcAft>
                  <a:spcPct val="30000"/>
                </a:spcAft>
                <a:buClr>
                  <a:schemeClr val="tx1"/>
                </a:buClr>
              </a:pPr>
              <a:r>
                <a:rPr lang="en-US" sz="1600">
                  <a:solidFill>
                    <a:srgbClr val="D33819"/>
                  </a:solidFill>
                </a:rPr>
                <a:t>. . .</a:t>
              </a:r>
            </a:p>
          </p:txBody>
        </p:sp>
      </p:grpSp>
      <p:pic>
        <p:nvPicPr>
          <p:cNvPr id="22534"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1850" y="3733800"/>
            <a:ext cx="3199307" cy="972683"/>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rgbClr val="FFFFFF"/>
                </a:solidFill>
              </a14:hiddenFill>
            </a:ext>
          </a:extLst>
        </p:spPr>
      </p:pic>
      <p:pic>
        <p:nvPicPr>
          <p:cNvPr id="22535"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6975" y="4897662"/>
            <a:ext cx="1619354" cy="251279"/>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rgbClr val="FFFFFF"/>
                </a:solidFill>
              </a14:hiddenFill>
            </a:ext>
          </a:extLst>
        </p:spPr>
      </p:pic>
      <p:sp>
        <p:nvSpPr>
          <p:cNvPr id="22536" name="Line 14"/>
          <p:cNvSpPr>
            <a:spLocks noChangeShapeType="1"/>
          </p:cNvSpPr>
          <p:nvPr/>
        </p:nvSpPr>
        <p:spPr bwMode="auto">
          <a:xfrm>
            <a:off x="3986213" y="4320721"/>
            <a:ext cx="636587" cy="0"/>
          </a:xfrm>
          <a:prstGeom prst="line">
            <a:avLst/>
          </a:prstGeom>
          <a:noFill/>
          <a:ln w="19050">
            <a:solidFill>
              <a:srgbClr val="D33819"/>
            </a:solidFill>
            <a:round/>
            <a:headEnd type="none" w="med" len="med"/>
            <a:tailEnd type="arrow"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37" name="Line 15"/>
          <p:cNvSpPr>
            <a:spLocks noChangeShapeType="1"/>
          </p:cNvSpPr>
          <p:nvPr/>
        </p:nvSpPr>
        <p:spPr bwMode="auto">
          <a:xfrm>
            <a:off x="4425950" y="5017633"/>
            <a:ext cx="577850" cy="0"/>
          </a:xfrm>
          <a:prstGeom prst="line">
            <a:avLst/>
          </a:prstGeom>
          <a:noFill/>
          <a:ln w="19050">
            <a:solidFill>
              <a:srgbClr val="D33819"/>
            </a:solidFill>
            <a:round/>
            <a:headEnd type="none" w="med" len="me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8" name="Line 16"/>
          <p:cNvSpPr>
            <a:spLocks noChangeShapeType="1"/>
          </p:cNvSpPr>
          <p:nvPr/>
        </p:nvSpPr>
        <p:spPr bwMode="auto">
          <a:xfrm>
            <a:off x="5707063" y="2320925"/>
            <a:ext cx="1667046" cy="0"/>
          </a:xfrm>
          <a:prstGeom prst="line">
            <a:avLst/>
          </a:prstGeom>
          <a:noFill/>
          <a:ln w="19050">
            <a:solidFill>
              <a:srgbClr val="D33819"/>
            </a:solidFill>
            <a:round/>
            <a:headEnd type="none" w="med" len="med"/>
            <a:tailEnd type="arrow"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512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74109" y="620486"/>
            <a:ext cx="1601446" cy="2989366"/>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2" y="674817"/>
            <a:ext cx="7520213" cy="5769186"/>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23554" name="Rectangle 2"/>
          <p:cNvSpPr>
            <a:spLocks noGrp="1" noChangeArrowheads="1"/>
          </p:cNvSpPr>
          <p:nvPr>
            <p:ph type="title"/>
          </p:nvPr>
        </p:nvSpPr>
        <p:spPr/>
        <p:txBody>
          <a:bodyPr/>
          <a:lstStyle/>
          <a:p>
            <a:r>
              <a:rPr lang="en-US"/>
              <a:t>DateSequence plugin</a:t>
            </a:r>
          </a:p>
        </p:txBody>
      </p:sp>
      <p:sp>
        <p:nvSpPr>
          <p:cNvPr id="23557" name="AutoShape 5"/>
          <p:cNvSpPr>
            <a:spLocks noChangeArrowheads="1"/>
          </p:cNvSpPr>
          <p:nvPr/>
        </p:nvSpPr>
        <p:spPr bwMode="auto">
          <a:xfrm>
            <a:off x="1018382" y="3257436"/>
            <a:ext cx="3611562" cy="277812"/>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lgn="ctr">
              <a:spcBef>
                <a:spcPct val="50000"/>
              </a:spcBef>
              <a:spcAft>
                <a:spcPct val="30000"/>
              </a:spcAft>
              <a:buClr>
                <a:schemeClr val="tx1"/>
              </a:buClr>
            </a:pPr>
            <a:endParaRPr lang="en-US"/>
          </a:p>
        </p:txBody>
      </p:sp>
      <p:sp>
        <p:nvSpPr>
          <p:cNvPr id="23558" name="Line 6"/>
          <p:cNvSpPr>
            <a:spLocks noChangeShapeType="1"/>
          </p:cNvSpPr>
          <p:nvPr/>
        </p:nvSpPr>
        <p:spPr bwMode="auto">
          <a:xfrm>
            <a:off x="2824163" y="3535249"/>
            <a:ext cx="487362" cy="690676"/>
          </a:xfrm>
          <a:prstGeom prst="line">
            <a:avLst/>
          </a:prstGeom>
          <a:noFill/>
          <a:ln w="19050">
            <a:solidFill>
              <a:srgbClr val="D33819"/>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3559" name="Text Box 7"/>
          <p:cNvSpPr txBox="1">
            <a:spLocks noChangeArrowheads="1"/>
          </p:cNvSpPr>
          <p:nvPr/>
        </p:nvSpPr>
        <p:spPr bwMode="auto">
          <a:xfrm>
            <a:off x="4862513" y="3251200"/>
            <a:ext cx="3575050" cy="8255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sz="1600">
                <a:solidFill>
                  <a:srgbClr val="D33819"/>
                </a:solidFill>
              </a:rPr>
              <a:t>Each date sequence is instantiated with an anchor date and a multiple of the base period</a:t>
            </a:r>
          </a:p>
        </p:txBody>
      </p:sp>
      <p:grpSp>
        <p:nvGrpSpPr>
          <p:cNvPr id="23560" name="Group 8"/>
          <p:cNvGrpSpPr>
            <a:grpSpLocks/>
          </p:cNvGrpSpPr>
          <p:nvPr/>
        </p:nvGrpSpPr>
        <p:grpSpPr bwMode="auto">
          <a:xfrm>
            <a:off x="8265432" y="244083"/>
            <a:ext cx="563563" cy="612775"/>
            <a:chOff x="4500" y="2736"/>
            <a:chExt cx="531" cy="577"/>
          </a:xfrm>
        </p:grpSpPr>
        <p:sp>
          <p:nvSpPr>
            <p:cNvPr id="23562" name="Freeform 9"/>
            <p:cNvSpPr>
              <a:spLocks/>
            </p:cNvSpPr>
            <p:nvPr/>
          </p:nvSpPr>
          <p:spPr bwMode="auto">
            <a:xfrm>
              <a:off x="4567" y="2736"/>
              <a:ext cx="461" cy="577"/>
            </a:xfrm>
            <a:custGeom>
              <a:avLst/>
              <a:gdLst>
                <a:gd name="T0" fmla="*/ 0 w 1887"/>
                <a:gd name="T1" fmla="*/ 0 h 2365"/>
                <a:gd name="T2" fmla="*/ 0 w 1887"/>
                <a:gd name="T3" fmla="*/ 0 h 2365"/>
                <a:gd name="T4" fmla="*/ 0 w 1887"/>
                <a:gd name="T5" fmla="*/ 0 h 2365"/>
                <a:gd name="T6" fmla="*/ 0 w 1887"/>
                <a:gd name="T7" fmla="*/ 0 h 2365"/>
                <a:gd name="T8" fmla="*/ 0 w 1887"/>
                <a:gd name="T9" fmla="*/ 0 h 2365"/>
                <a:gd name="T10" fmla="*/ 0 w 1887"/>
                <a:gd name="T11" fmla="*/ 0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p:spPr>
          <p:txBody>
            <a:bodyPr wrap="none" lIns="0" tIns="0" rIns="0" bIns="0" anchor="ctr">
              <a:spAutoFit/>
            </a:bodyPr>
            <a:lstStyle/>
            <a:p>
              <a:endParaRPr lang="en-US"/>
            </a:p>
          </p:txBody>
        </p:sp>
        <p:sp>
          <p:nvSpPr>
            <p:cNvPr id="23563" name="Rectangle 10"/>
            <p:cNvSpPr>
              <a:spLocks noChangeArrowheads="1"/>
            </p:cNvSpPr>
            <p:nvPr/>
          </p:nvSpPr>
          <p:spPr bwMode="auto">
            <a:xfrm>
              <a:off x="4693" y="3079"/>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sp>
          <p:nvSpPr>
            <p:cNvPr id="23564" name="Rectangle 11"/>
            <p:cNvSpPr>
              <a:spLocks noChangeArrowheads="1"/>
            </p:cNvSpPr>
            <p:nvPr/>
          </p:nvSpPr>
          <p:spPr bwMode="auto">
            <a:xfrm>
              <a:off x="4641" y="3002"/>
              <a:ext cx="272"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a:spcBef>
                  <a:spcPct val="50000"/>
                </a:spcBef>
                <a:spcAft>
                  <a:spcPct val="30000"/>
                </a:spcAft>
                <a:buClr>
                  <a:schemeClr val="tx1"/>
                </a:buClr>
              </a:pPr>
              <a:endParaRPr lang="en-US"/>
            </a:p>
          </p:txBody>
        </p:sp>
        <p:sp>
          <p:nvSpPr>
            <p:cNvPr id="23565" name="Rectangle 12"/>
            <p:cNvSpPr>
              <a:spLocks noChangeArrowheads="1"/>
            </p:cNvSpPr>
            <p:nvPr/>
          </p:nvSpPr>
          <p:spPr bwMode="auto">
            <a:xfrm>
              <a:off x="4693" y="3156"/>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sp>
          <p:nvSpPr>
            <p:cNvPr id="23566" name="Line 13"/>
            <p:cNvSpPr>
              <a:spLocks noChangeShapeType="1"/>
            </p:cNvSpPr>
            <p:nvPr/>
          </p:nvSpPr>
          <p:spPr bwMode="auto">
            <a:xfrm>
              <a:off x="4565" y="3313"/>
              <a:ext cx="466"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67" name="Line 14"/>
            <p:cNvSpPr>
              <a:spLocks noChangeShapeType="1"/>
            </p:cNvSpPr>
            <p:nvPr/>
          </p:nvSpPr>
          <p:spPr bwMode="auto">
            <a:xfrm flipV="1">
              <a:off x="5029" y="2867"/>
              <a:ext cx="0" cy="446"/>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68" name="Freeform 15"/>
            <p:cNvSpPr>
              <a:spLocks/>
            </p:cNvSpPr>
            <p:nvPr/>
          </p:nvSpPr>
          <p:spPr bwMode="auto">
            <a:xfrm>
              <a:off x="4894" y="2736"/>
              <a:ext cx="135" cy="135"/>
            </a:xfrm>
            <a:custGeom>
              <a:avLst/>
              <a:gdLst>
                <a:gd name="T0" fmla="*/ 0 w 553"/>
                <a:gd name="T1" fmla="*/ 0 h 554"/>
                <a:gd name="T2" fmla="*/ 0 w 553"/>
                <a:gd name="T3" fmla="*/ 0 h 554"/>
                <a:gd name="T4" fmla="*/ 0 w 553"/>
                <a:gd name="T5" fmla="*/ 0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wrap="none" lIns="0" tIns="0" rIns="0" bIns="0" anchor="ctr">
              <a:spAutoFit/>
            </a:bodyPr>
            <a:lstStyle/>
            <a:p>
              <a:endParaRPr lang="en-US"/>
            </a:p>
          </p:txBody>
        </p:sp>
        <p:sp>
          <p:nvSpPr>
            <p:cNvPr id="23569" name="Rectangle 16"/>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pPr algn="ctr">
                <a:spcBef>
                  <a:spcPct val="50000"/>
                </a:spcBef>
                <a:spcAft>
                  <a:spcPct val="30000"/>
                </a:spcAft>
                <a:buClr>
                  <a:schemeClr val="tx1"/>
                </a:buClr>
              </a:pPr>
              <a:endParaRPr lang="en-US"/>
            </a:p>
          </p:txBody>
        </p:sp>
        <p:sp>
          <p:nvSpPr>
            <p:cNvPr id="23570" name="Rectangle 17"/>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pPr algn="ctr">
                <a:spcBef>
                  <a:spcPct val="50000"/>
                </a:spcBef>
                <a:spcAft>
                  <a:spcPct val="30000"/>
                </a:spcAft>
                <a:buClr>
                  <a:schemeClr val="tx1"/>
                </a:buClr>
              </a:pPr>
              <a:endParaRPr lang="en-US"/>
            </a:p>
          </p:txBody>
        </p:sp>
        <p:sp>
          <p:nvSpPr>
            <p:cNvPr id="23571" name="Freeform 18"/>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3572" name="Freeform 19"/>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sp>
        <p:nvSpPr>
          <p:cNvPr id="23561" name="Text Box 20"/>
          <p:cNvSpPr txBox="1">
            <a:spLocks noChangeArrowheads="1"/>
          </p:cNvSpPr>
          <p:nvPr/>
        </p:nvSpPr>
        <p:spPr bwMode="auto">
          <a:xfrm>
            <a:off x="6259286" y="271070"/>
            <a:ext cx="19061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spcBef>
                <a:spcPct val="50000"/>
              </a:spcBef>
              <a:spcAft>
                <a:spcPct val="30000"/>
              </a:spcAft>
              <a:buClr>
                <a:schemeClr val="tx1"/>
              </a:buClr>
            </a:pPr>
            <a:r>
              <a:rPr lang="en-US">
                <a:solidFill>
                  <a:schemeClr val="bg1"/>
                </a:solidFill>
                <a:latin typeface="Courier New" pitchFamily="49" charset="0"/>
                <a:cs typeface="Courier New" pitchFamily="49" charset="0"/>
              </a:rPr>
              <a:t>DateSequence</a:t>
            </a: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469" y="4249852"/>
            <a:ext cx="6084153" cy="557212"/>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8" name="Group 53"/>
          <p:cNvGrpSpPr>
            <a:grpSpLocks/>
          </p:cNvGrpSpPr>
          <p:nvPr/>
        </p:nvGrpSpPr>
        <p:grpSpPr bwMode="auto">
          <a:xfrm>
            <a:off x="603250" y="5516563"/>
            <a:ext cx="8188325" cy="376237"/>
            <a:chOff x="602902" y="5215096"/>
            <a:chExt cx="8189406" cy="375882"/>
          </a:xfrm>
        </p:grpSpPr>
        <p:grpSp>
          <p:nvGrpSpPr>
            <p:cNvPr id="24616" name="Group 22"/>
            <p:cNvGrpSpPr>
              <a:grpSpLocks/>
            </p:cNvGrpSpPr>
            <p:nvPr/>
          </p:nvGrpSpPr>
          <p:grpSpPr bwMode="auto">
            <a:xfrm>
              <a:off x="602902" y="5215096"/>
              <a:ext cx="4099728" cy="375882"/>
              <a:chOff x="562708" y="3426489"/>
              <a:chExt cx="8330081" cy="375882"/>
            </a:xfrm>
          </p:grpSpPr>
          <p:grpSp>
            <p:nvGrpSpPr>
              <p:cNvPr id="24624" name="Group 23"/>
              <p:cNvGrpSpPr>
                <a:grpSpLocks/>
              </p:cNvGrpSpPr>
              <p:nvPr/>
            </p:nvGrpSpPr>
            <p:grpSpPr bwMode="auto">
              <a:xfrm>
                <a:off x="562708" y="3426489"/>
                <a:ext cx="3336051" cy="375882"/>
                <a:chOff x="1477108" y="1969478"/>
                <a:chExt cx="3336051" cy="375882"/>
              </a:xfrm>
            </p:grpSpPr>
            <p:sp>
              <p:nvSpPr>
                <p:cNvPr id="24628" name="Freeform 66"/>
                <p:cNvSpPr>
                  <a:spLocks/>
                </p:cNvSpPr>
                <p:nvPr/>
              </p:nvSpPr>
              <p:spPr bwMode="auto">
                <a:xfrm>
                  <a:off x="1477108" y="1969478"/>
                  <a:ext cx="1678074" cy="375882"/>
                </a:xfrm>
                <a:custGeom>
                  <a:avLst/>
                  <a:gdLst>
                    <a:gd name="T0" fmla="*/ 0 w 1155560"/>
                    <a:gd name="T1" fmla="*/ 0 h 371790"/>
                    <a:gd name="T2" fmla="*/ 1437364528 w 1155560"/>
                    <a:gd name="T3" fmla="*/ 409099 h 371790"/>
                    <a:gd name="T4" fmla="*/ 2147483647 w 1155560"/>
                    <a:gd name="T5" fmla="*/ 383529 h 371790"/>
                    <a:gd name="T6" fmla="*/ 2147483647 w 1155560"/>
                    <a:gd name="T7" fmla="*/ 0 h 371790"/>
                    <a:gd name="T8" fmla="*/ 2147483647 w 1155560"/>
                    <a:gd name="T9" fmla="*/ 0 h 371790"/>
                    <a:gd name="T10" fmla="*/ 0 60000 65536"/>
                    <a:gd name="T11" fmla="*/ 0 60000 65536"/>
                    <a:gd name="T12" fmla="*/ 0 60000 65536"/>
                    <a:gd name="T13" fmla="*/ 0 60000 65536"/>
                    <a:gd name="T14" fmla="*/ 0 60000 65536"/>
                    <a:gd name="T15" fmla="*/ 0 w 1155560"/>
                    <a:gd name="T16" fmla="*/ 0 h 371790"/>
                    <a:gd name="T17" fmla="*/ 1155560 w 1155560"/>
                    <a:gd name="T18" fmla="*/ 371790 h 371790"/>
                  </a:gdLst>
                  <a:ahLst/>
                  <a:cxnLst>
                    <a:cxn ang="T10">
                      <a:pos x="T0" y="T1"/>
                    </a:cxn>
                    <a:cxn ang="T11">
                      <a:pos x="T2" y="T3"/>
                    </a:cxn>
                    <a:cxn ang="T12">
                      <a:pos x="T4" y="T5"/>
                    </a:cxn>
                    <a:cxn ang="T13">
                      <a:pos x="T6" y="T7"/>
                    </a:cxn>
                    <a:cxn ang="T14">
                      <a:pos x="T8" y="T9"/>
                    </a:cxn>
                  </a:cxnLst>
                  <a:rect l="T15" t="T16" r="T17" b="T18"/>
                  <a:pathLst>
                    <a:path w="1155560" h="371790">
                      <a:moveTo>
                        <a:pt x="0" y="0"/>
                      </a:moveTo>
                      <a:cubicBezTo>
                        <a:pt x="130629" y="135653"/>
                        <a:pt x="261258" y="271306"/>
                        <a:pt x="391886" y="321548"/>
                      </a:cubicBezTo>
                      <a:cubicBezTo>
                        <a:pt x="522514" y="371790"/>
                        <a:pt x="656492" y="355042"/>
                        <a:pt x="783771" y="301451"/>
                      </a:cubicBezTo>
                      <a:cubicBezTo>
                        <a:pt x="911050" y="247860"/>
                        <a:pt x="1155560" y="0"/>
                        <a:pt x="1155560" y="0"/>
                      </a:cubicBezTo>
                    </a:path>
                  </a:pathLst>
                </a:cu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24629" name="Freeform 67"/>
                <p:cNvSpPr>
                  <a:spLocks/>
                </p:cNvSpPr>
                <p:nvPr/>
              </p:nvSpPr>
              <p:spPr bwMode="auto">
                <a:xfrm>
                  <a:off x="3135085" y="1969478"/>
                  <a:ext cx="1678074" cy="375882"/>
                </a:xfrm>
                <a:custGeom>
                  <a:avLst/>
                  <a:gdLst>
                    <a:gd name="T0" fmla="*/ 0 w 1155560"/>
                    <a:gd name="T1" fmla="*/ 0 h 371790"/>
                    <a:gd name="T2" fmla="*/ 1437364528 w 1155560"/>
                    <a:gd name="T3" fmla="*/ 409099 h 371790"/>
                    <a:gd name="T4" fmla="*/ 2147483647 w 1155560"/>
                    <a:gd name="T5" fmla="*/ 383529 h 371790"/>
                    <a:gd name="T6" fmla="*/ 2147483647 w 1155560"/>
                    <a:gd name="T7" fmla="*/ 0 h 371790"/>
                    <a:gd name="T8" fmla="*/ 2147483647 w 1155560"/>
                    <a:gd name="T9" fmla="*/ 0 h 371790"/>
                    <a:gd name="T10" fmla="*/ 0 60000 65536"/>
                    <a:gd name="T11" fmla="*/ 0 60000 65536"/>
                    <a:gd name="T12" fmla="*/ 0 60000 65536"/>
                    <a:gd name="T13" fmla="*/ 0 60000 65536"/>
                    <a:gd name="T14" fmla="*/ 0 60000 65536"/>
                    <a:gd name="T15" fmla="*/ 0 w 1155560"/>
                    <a:gd name="T16" fmla="*/ 0 h 371790"/>
                    <a:gd name="T17" fmla="*/ 1155560 w 1155560"/>
                    <a:gd name="T18" fmla="*/ 371790 h 371790"/>
                  </a:gdLst>
                  <a:ahLst/>
                  <a:cxnLst>
                    <a:cxn ang="T10">
                      <a:pos x="T0" y="T1"/>
                    </a:cxn>
                    <a:cxn ang="T11">
                      <a:pos x="T2" y="T3"/>
                    </a:cxn>
                    <a:cxn ang="T12">
                      <a:pos x="T4" y="T5"/>
                    </a:cxn>
                    <a:cxn ang="T13">
                      <a:pos x="T6" y="T7"/>
                    </a:cxn>
                    <a:cxn ang="T14">
                      <a:pos x="T8" y="T9"/>
                    </a:cxn>
                  </a:cxnLst>
                  <a:rect l="T15" t="T16" r="T17" b="T18"/>
                  <a:pathLst>
                    <a:path w="1155560" h="371790">
                      <a:moveTo>
                        <a:pt x="0" y="0"/>
                      </a:moveTo>
                      <a:cubicBezTo>
                        <a:pt x="130629" y="135653"/>
                        <a:pt x="261258" y="271306"/>
                        <a:pt x="391886" y="321548"/>
                      </a:cubicBezTo>
                      <a:cubicBezTo>
                        <a:pt x="522514" y="371790"/>
                        <a:pt x="656492" y="355042"/>
                        <a:pt x="783771" y="301451"/>
                      </a:cubicBezTo>
                      <a:cubicBezTo>
                        <a:pt x="911050" y="247860"/>
                        <a:pt x="1155560" y="0"/>
                        <a:pt x="1155560" y="0"/>
                      </a:cubicBezTo>
                    </a:path>
                  </a:pathLst>
                </a:cu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grpSp>
          <p:sp>
            <p:nvSpPr>
              <p:cNvPr id="24625" name="Freeform 63"/>
              <p:cNvSpPr>
                <a:spLocks/>
              </p:cNvSpPr>
              <p:nvPr/>
            </p:nvSpPr>
            <p:spPr bwMode="auto">
              <a:xfrm>
                <a:off x="3898761" y="3426489"/>
                <a:ext cx="1678074" cy="375882"/>
              </a:xfrm>
              <a:custGeom>
                <a:avLst/>
                <a:gdLst>
                  <a:gd name="T0" fmla="*/ 0 w 1155560"/>
                  <a:gd name="T1" fmla="*/ 0 h 371790"/>
                  <a:gd name="T2" fmla="*/ 1437364528 w 1155560"/>
                  <a:gd name="T3" fmla="*/ 409099 h 371790"/>
                  <a:gd name="T4" fmla="*/ 2147483647 w 1155560"/>
                  <a:gd name="T5" fmla="*/ 383529 h 371790"/>
                  <a:gd name="T6" fmla="*/ 2147483647 w 1155560"/>
                  <a:gd name="T7" fmla="*/ 0 h 371790"/>
                  <a:gd name="T8" fmla="*/ 2147483647 w 1155560"/>
                  <a:gd name="T9" fmla="*/ 0 h 371790"/>
                  <a:gd name="T10" fmla="*/ 0 60000 65536"/>
                  <a:gd name="T11" fmla="*/ 0 60000 65536"/>
                  <a:gd name="T12" fmla="*/ 0 60000 65536"/>
                  <a:gd name="T13" fmla="*/ 0 60000 65536"/>
                  <a:gd name="T14" fmla="*/ 0 60000 65536"/>
                  <a:gd name="T15" fmla="*/ 0 w 1155560"/>
                  <a:gd name="T16" fmla="*/ 0 h 371790"/>
                  <a:gd name="T17" fmla="*/ 1155560 w 1155560"/>
                  <a:gd name="T18" fmla="*/ 371790 h 371790"/>
                </a:gdLst>
                <a:ahLst/>
                <a:cxnLst>
                  <a:cxn ang="T10">
                    <a:pos x="T0" y="T1"/>
                  </a:cxn>
                  <a:cxn ang="T11">
                    <a:pos x="T2" y="T3"/>
                  </a:cxn>
                  <a:cxn ang="T12">
                    <a:pos x="T4" y="T5"/>
                  </a:cxn>
                  <a:cxn ang="T13">
                    <a:pos x="T6" y="T7"/>
                  </a:cxn>
                  <a:cxn ang="T14">
                    <a:pos x="T8" y="T9"/>
                  </a:cxn>
                </a:cxnLst>
                <a:rect l="T15" t="T16" r="T17" b="T18"/>
                <a:pathLst>
                  <a:path w="1155560" h="371790">
                    <a:moveTo>
                      <a:pt x="0" y="0"/>
                    </a:moveTo>
                    <a:cubicBezTo>
                      <a:pt x="130629" y="135653"/>
                      <a:pt x="261258" y="271306"/>
                      <a:pt x="391886" y="321548"/>
                    </a:cubicBezTo>
                    <a:cubicBezTo>
                      <a:pt x="522514" y="371790"/>
                      <a:pt x="656492" y="355042"/>
                      <a:pt x="783771" y="301451"/>
                    </a:cubicBezTo>
                    <a:cubicBezTo>
                      <a:pt x="911050" y="247860"/>
                      <a:pt x="1155560" y="0"/>
                      <a:pt x="1155560" y="0"/>
                    </a:cubicBezTo>
                  </a:path>
                </a:pathLst>
              </a:cu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24626" name="Freeform 64"/>
              <p:cNvSpPr>
                <a:spLocks/>
              </p:cNvSpPr>
              <p:nvPr/>
            </p:nvSpPr>
            <p:spPr bwMode="auto">
              <a:xfrm>
                <a:off x="5556738" y="3426489"/>
                <a:ext cx="1678074" cy="375882"/>
              </a:xfrm>
              <a:custGeom>
                <a:avLst/>
                <a:gdLst>
                  <a:gd name="T0" fmla="*/ 0 w 1155560"/>
                  <a:gd name="T1" fmla="*/ 0 h 371790"/>
                  <a:gd name="T2" fmla="*/ 1437364528 w 1155560"/>
                  <a:gd name="T3" fmla="*/ 409099 h 371790"/>
                  <a:gd name="T4" fmla="*/ 2147483647 w 1155560"/>
                  <a:gd name="T5" fmla="*/ 383529 h 371790"/>
                  <a:gd name="T6" fmla="*/ 2147483647 w 1155560"/>
                  <a:gd name="T7" fmla="*/ 0 h 371790"/>
                  <a:gd name="T8" fmla="*/ 2147483647 w 1155560"/>
                  <a:gd name="T9" fmla="*/ 0 h 371790"/>
                  <a:gd name="T10" fmla="*/ 0 60000 65536"/>
                  <a:gd name="T11" fmla="*/ 0 60000 65536"/>
                  <a:gd name="T12" fmla="*/ 0 60000 65536"/>
                  <a:gd name="T13" fmla="*/ 0 60000 65536"/>
                  <a:gd name="T14" fmla="*/ 0 60000 65536"/>
                  <a:gd name="T15" fmla="*/ 0 w 1155560"/>
                  <a:gd name="T16" fmla="*/ 0 h 371790"/>
                  <a:gd name="T17" fmla="*/ 1155560 w 1155560"/>
                  <a:gd name="T18" fmla="*/ 371790 h 371790"/>
                </a:gdLst>
                <a:ahLst/>
                <a:cxnLst>
                  <a:cxn ang="T10">
                    <a:pos x="T0" y="T1"/>
                  </a:cxn>
                  <a:cxn ang="T11">
                    <a:pos x="T2" y="T3"/>
                  </a:cxn>
                  <a:cxn ang="T12">
                    <a:pos x="T4" y="T5"/>
                  </a:cxn>
                  <a:cxn ang="T13">
                    <a:pos x="T6" y="T7"/>
                  </a:cxn>
                  <a:cxn ang="T14">
                    <a:pos x="T8" y="T9"/>
                  </a:cxn>
                </a:cxnLst>
                <a:rect l="T15" t="T16" r="T17" b="T18"/>
                <a:pathLst>
                  <a:path w="1155560" h="371790">
                    <a:moveTo>
                      <a:pt x="0" y="0"/>
                    </a:moveTo>
                    <a:cubicBezTo>
                      <a:pt x="130629" y="135653"/>
                      <a:pt x="261258" y="271306"/>
                      <a:pt x="391886" y="321548"/>
                    </a:cubicBezTo>
                    <a:cubicBezTo>
                      <a:pt x="522514" y="371790"/>
                      <a:pt x="656492" y="355042"/>
                      <a:pt x="783771" y="301451"/>
                    </a:cubicBezTo>
                    <a:cubicBezTo>
                      <a:pt x="911050" y="247860"/>
                      <a:pt x="1155560" y="0"/>
                      <a:pt x="1155560" y="0"/>
                    </a:cubicBezTo>
                  </a:path>
                </a:pathLst>
              </a:cu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24627" name="Freeform 65"/>
              <p:cNvSpPr>
                <a:spLocks/>
              </p:cNvSpPr>
              <p:nvPr/>
            </p:nvSpPr>
            <p:spPr bwMode="auto">
              <a:xfrm>
                <a:off x="7214715" y="3426489"/>
                <a:ext cx="1678074" cy="375882"/>
              </a:xfrm>
              <a:custGeom>
                <a:avLst/>
                <a:gdLst>
                  <a:gd name="T0" fmla="*/ 0 w 1155560"/>
                  <a:gd name="T1" fmla="*/ 0 h 371790"/>
                  <a:gd name="T2" fmla="*/ 1437364528 w 1155560"/>
                  <a:gd name="T3" fmla="*/ 409099 h 371790"/>
                  <a:gd name="T4" fmla="*/ 2147483647 w 1155560"/>
                  <a:gd name="T5" fmla="*/ 383529 h 371790"/>
                  <a:gd name="T6" fmla="*/ 2147483647 w 1155560"/>
                  <a:gd name="T7" fmla="*/ 0 h 371790"/>
                  <a:gd name="T8" fmla="*/ 2147483647 w 1155560"/>
                  <a:gd name="T9" fmla="*/ 0 h 371790"/>
                  <a:gd name="T10" fmla="*/ 0 60000 65536"/>
                  <a:gd name="T11" fmla="*/ 0 60000 65536"/>
                  <a:gd name="T12" fmla="*/ 0 60000 65536"/>
                  <a:gd name="T13" fmla="*/ 0 60000 65536"/>
                  <a:gd name="T14" fmla="*/ 0 60000 65536"/>
                  <a:gd name="T15" fmla="*/ 0 w 1155560"/>
                  <a:gd name="T16" fmla="*/ 0 h 371790"/>
                  <a:gd name="T17" fmla="*/ 1155560 w 1155560"/>
                  <a:gd name="T18" fmla="*/ 371790 h 371790"/>
                </a:gdLst>
                <a:ahLst/>
                <a:cxnLst>
                  <a:cxn ang="T10">
                    <a:pos x="T0" y="T1"/>
                  </a:cxn>
                  <a:cxn ang="T11">
                    <a:pos x="T2" y="T3"/>
                  </a:cxn>
                  <a:cxn ang="T12">
                    <a:pos x="T4" y="T5"/>
                  </a:cxn>
                  <a:cxn ang="T13">
                    <a:pos x="T6" y="T7"/>
                  </a:cxn>
                  <a:cxn ang="T14">
                    <a:pos x="T8" y="T9"/>
                  </a:cxn>
                </a:cxnLst>
                <a:rect l="T15" t="T16" r="T17" b="T18"/>
                <a:pathLst>
                  <a:path w="1155560" h="371790">
                    <a:moveTo>
                      <a:pt x="0" y="0"/>
                    </a:moveTo>
                    <a:cubicBezTo>
                      <a:pt x="130629" y="135653"/>
                      <a:pt x="261258" y="271306"/>
                      <a:pt x="391886" y="321548"/>
                    </a:cubicBezTo>
                    <a:cubicBezTo>
                      <a:pt x="522514" y="371790"/>
                      <a:pt x="656492" y="355042"/>
                      <a:pt x="783771" y="301451"/>
                    </a:cubicBezTo>
                    <a:cubicBezTo>
                      <a:pt x="911050" y="247860"/>
                      <a:pt x="1155560" y="0"/>
                      <a:pt x="1155560" y="0"/>
                    </a:cubicBezTo>
                  </a:path>
                </a:pathLst>
              </a:cu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grpSp>
        <p:grpSp>
          <p:nvGrpSpPr>
            <p:cNvPr id="24617" name="Group 29"/>
            <p:cNvGrpSpPr>
              <a:grpSpLocks/>
            </p:cNvGrpSpPr>
            <p:nvPr/>
          </p:nvGrpSpPr>
          <p:grpSpPr bwMode="auto">
            <a:xfrm>
              <a:off x="4692581" y="5215096"/>
              <a:ext cx="4099728" cy="375882"/>
              <a:chOff x="562708" y="3426489"/>
              <a:chExt cx="8330081" cy="375882"/>
            </a:xfrm>
          </p:grpSpPr>
          <p:grpSp>
            <p:nvGrpSpPr>
              <p:cNvPr id="24618" name="Group 30"/>
              <p:cNvGrpSpPr>
                <a:grpSpLocks/>
              </p:cNvGrpSpPr>
              <p:nvPr/>
            </p:nvGrpSpPr>
            <p:grpSpPr bwMode="auto">
              <a:xfrm>
                <a:off x="562708" y="3426489"/>
                <a:ext cx="3336051" cy="375882"/>
                <a:chOff x="1477108" y="1969478"/>
                <a:chExt cx="3336051" cy="375882"/>
              </a:xfrm>
            </p:grpSpPr>
            <p:sp>
              <p:nvSpPr>
                <p:cNvPr id="24622" name="Freeform 60"/>
                <p:cNvSpPr>
                  <a:spLocks/>
                </p:cNvSpPr>
                <p:nvPr/>
              </p:nvSpPr>
              <p:spPr bwMode="auto">
                <a:xfrm>
                  <a:off x="1477108" y="1969478"/>
                  <a:ext cx="1678074" cy="375882"/>
                </a:xfrm>
                <a:custGeom>
                  <a:avLst/>
                  <a:gdLst>
                    <a:gd name="T0" fmla="*/ 0 w 1155560"/>
                    <a:gd name="T1" fmla="*/ 0 h 371790"/>
                    <a:gd name="T2" fmla="*/ 1437364528 w 1155560"/>
                    <a:gd name="T3" fmla="*/ 409099 h 371790"/>
                    <a:gd name="T4" fmla="*/ 2147483647 w 1155560"/>
                    <a:gd name="T5" fmla="*/ 383529 h 371790"/>
                    <a:gd name="T6" fmla="*/ 2147483647 w 1155560"/>
                    <a:gd name="T7" fmla="*/ 0 h 371790"/>
                    <a:gd name="T8" fmla="*/ 2147483647 w 1155560"/>
                    <a:gd name="T9" fmla="*/ 0 h 371790"/>
                    <a:gd name="T10" fmla="*/ 0 60000 65536"/>
                    <a:gd name="T11" fmla="*/ 0 60000 65536"/>
                    <a:gd name="T12" fmla="*/ 0 60000 65536"/>
                    <a:gd name="T13" fmla="*/ 0 60000 65536"/>
                    <a:gd name="T14" fmla="*/ 0 60000 65536"/>
                    <a:gd name="T15" fmla="*/ 0 w 1155560"/>
                    <a:gd name="T16" fmla="*/ 0 h 371790"/>
                    <a:gd name="T17" fmla="*/ 1155560 w 1155560"/>
                    <a:gd name="T18" fmla="*/ 371790 h 371790"/>
                  </a:gdLst>
                  <a:ahLst/>
                  <a:cxnLst>
                    <a:cxn ang="T10">
                      <a:pos x="T0" y="T1"/>
                    </a:cxn>
                    <a:cxn ang="T11">
                      <a:pos x="T2" y="T3"/>
                    </a:cxn>
                    <a:cxn ang="T12">
                      <a:pos x="T4" y="T5"/>
                    </a:cxn>
                    <a:cxn ang="T13">
                      <a:pos x="T6" y="T7"/>
                    </a:cxn>
                    <a:cxn ang="T14">
                      <a:pos x="T8" y="T9"/>
                    </a:cxn>
                  </a:cxnLst>
                  <a:rect l="T15" t="T16" r="T17" b="T18"/>
                  <a:pathLst>
                    <a:path w="1155560" h="371790">
                      <a:moveTo>
                        <a:pt x="0" y="0"/>
                      </a:moveTo>
                      <a:cubicBezTo>
                        <a:pt x="130629" y="135653"/>
                        <a:pt x="261258" y="271306"/>
                        <a:pt x="391886" y="321548"/>
                      </a:cubicBezTo>
                      <a:cubicBezTo>
                        <a:pt x="522514" y="371790"/>
                        <a:pt x="656492" y="355042"/>
                        <a:pt x="783771" y="301451"/>
                      </a:cubicBezTo>
                      <a:cubicBezTo>
                        <a:pt x="911050" y="247860"/>
                        <a:pt x="1155560" y="0"/>
                        <a:pt x="1155560" y="0"/>
                      </a:cubicBezTo>
                    </a:path>
                  </a:pathLst>
                </a:cu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24623" name="Freeform 61"/>
                <p:cNvSpPr>
                  <a:spLocks/>
                </p:cNvSpPr>
                <p:nvPr/>
              </p:nvSpPr>
              <p:spPr bwMode="auto">
                <a:xfrm>
                  <a:off x="3135085" y="1969478"/>
                  <a:ext cx="1678074" cy="375882"/>
                </a:xfrm>
                <a:custGeom>
                  <a:avLst/>
                  <a:gdLst>
                    <a:gd name="T0" fmla="*/ 0 w 1155560"/>
                    <a:gd name="T1" fmla="*/ 0 h 371790"/>
                    <a:gd name="T2" fmla="*/ 1437364528 w 1155560"/>
                    <a:gd name="T3" fmla="*/ 409099 h 371790"/>
                    <a:gd name="T4" fmla="*/ 2147483647 w 1155560"/>
                    <a:gd name="T5" fmla="*/ 383529 h 371790"/>
                    <a:gd name="T6" fmla="*/ 2147483647 w 1155560"/>
                    <a:gd name="T7" fmla="*/ 0 h 371790"/>
                    <a:gd name="T8" fmla="*/ 2147483647 w 1155560"/>
                    <a:gd name="T9" fmla="*/ 0 h 371790"/>
                    <a:gd name="T10" fmla="*/ 0 60000 65536"/>
                    <a:gd name="T11" fmla="*/ 0 60000 65536"/>
                    <a:gd name="T12" fmla="*/ 0 60000 65536"/>
                    <a:gd name="T13" fmla="*/ 0 60000 65536"/>
                    <a:gd name="T14" fmla="*/ 0 60000 65536"/>
                    <a:gd name="T15" fmla="*/ 0 w 1155560"/>
                    <a:gd name="T16" fmla="*/ 0 h 371790"/>
                    <a:gd name="T17" fmla="*/ 1155560 w 1155560"/>
                    <a:gd name="T18" fmla="*/ 371790 h 371790"/>
                  </a:gdLst>
                  <a:ahLst/>
                  <a:cxnLst>
                    <a:cxn ang="T10">
                      <a:pos x="T0" y="T1"/>
                    </a:cxn>
                    <a:cxn ang="T11">
                      <a:pos x="T2" y="T3"/>
                    </a:cxn>
                    <a:cxn ang="T12">
                      <a:pos x="T4" y="T5"/>
                    </a:cxn>
                    <a:cxn ang="T13">
                      <a:pos x="T6" y="T7"/>
                    </a:cxn>
                    <a:cxn ang="T14">
                      <a:pos x="T8" y="T9"/>
                    </a:cxn>
                  </a:cxnLst>
                  <a:rect l="T15" t="T16" r="T17" b="T18"/>
                  <a:pathLst>
                    <a:path w="1155560" h="371790">
                      <a:moveTo>
                        <a:pt x="0" y="0"/>
                      </a:moveTo>
                      <a:cubicBezTo>
                        <a:pt x="130629" y="135653"/>
                        <a:pt x="261258" y="271306"/>
                        <a:pt x="391886" y="321548"/>
                      </a:cubicBezTo>
                      <a:cubicBezTo>
                        <a:pt x="522514" y="371790"/>
                        <a:pt x="656492" y="355042"/>
                        <a:pt x="783771" y="301451"/>
                      </a:cubicBezTo>
                      <a:cubicBezTo>
                        <a:pt x="911050" y="247860"/>
                        <a:pt x="1155560" y="0"/>
                        <a:pt x="1155560" y="0"/>
                      </a:cubicBezTo>
                    </a:path>
                  </a:pathLst>
                </a:cu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grpSp>
          <p:sp>
            <p:nvSpPr>
              <p:cNvPr id="24619" name="Freeform 57"/>
              <p:cNvSpPr>
                <a:spLocks/>
              </p:cNvSpPr>
              <p:nvPr/>
            </p:nvSpPr>
            <p:spPr bwMode="auto">
              <a:xfrm>
                <a:off x="3898761" y="3426489"/>
                <a:ext cx="1678074" cy="375882"/>
              </a:xfrm>
              <a:custGeom>
                <a:avLst/>
                <a:gdLst>
                  <a:gd name="T0" fmla="*/ 0 w 1155560"/>
                  <a:gd name="T1" fmla="*/ 0 h 371790"/>
                  <a:gd name="T2" fmla="*/ 1437364528 w 1155560"/>
                  <a:gd name="T3" fmla="*/ 409099 h 371790"/>
                  <a:gd name="T4" fmla="*/ 2147483647 w 1155560"/>
                  <a:gd name="T5" fmla="*/ 383529 h 371790"/>
                  <a:gd name="T6" fmla="*/ 2147483647 w 1155560"/>
                  <a:gd name="T7" fmla="*/ 0 h 371790"/>
                  <a:gd name="T8" fmla="*/ 2147483647 w 1155560"/>
                  <a:gd name="T9" fmla="*/ 0 h 371790"/>
                  <a:gd name="T10" fmla="*/ 0 60000 65536"/>
                  <a:gd name="T11" fmla="*/ 0 60000 65536"/>
                  <a:gd name="T12" fmla="*/ 0 60000 65536"/>
                  <a:gd name="T13" fmla="*/ 0 60000 65536"/>
                  <a:gd name="T14" fmla="*/ 0 60000 65536"/>
                  <a:gd name="T15" fmla="*/ 0 w 1155560"/>
                  <a:gd name="T16" fmla="*/ 0 h 371790"/>
                  <a:gd name="T17" fmla="*/ 1155560 w 1155560"/>
                  <a:gd name="T18" fmla="*/ 371790 h 371790"/>
                </a:gdLst>
                <a:ahLst/>
                <a:cxnLst>
                  <a:cxn ang="T10">
                    <a:pos x="T0" y="T1"/>
                  </a:cxn>
                  <a:cxn ang="T11">
                    <a:pos x="T2" y="T3"/>
                  </a:cxn>
                  <a:cxn ang="T12">
                    <a:pos x="T4" y="T5"/>
                  </a:cxn>
                  <a:cxn ang="T13">
                    <a:pos x="T6" y="T7"/>
                  </a:cxn>
                  <a:cxn ang="T14">
                    <a:pos x="T8" y="T9"/>
                  </a:cxn>
                </a:cxnLst>
                <a:rect l="T15" t="T16" r="T17" b="T18"/>
                <a:pathLst>
                  <a:path w="1155560" h="371790">
                    <a:moveTo>
                      <a:pt x="0" y="0"/>
                    </a:moveTo>
                    <a:cubicBezTo>
                      <a:pt x="130629" y="135653"/>
                      <a:pt x="261258" y="271306"/>
                      <a:pt x="391886" y="321548"/>
                    </a:cubicBezTo>
                    <a:cubicBezTo>
                      <a:pt x="522514" y="371790"/>
                      <a:pt x="656492" y="355042"/>
                      <a:pt x="783771" y="301451"/>
                    </a:cubicBezTo>
                    <a:cubicBezTo>
                      <a:pt x="911050" y="247860"/>
                      <a:pt x="1155560" y="0"/>
                      <a:pt x="1155560" y="0"/>
                    </a:cubicBezTo>
                  </a:path>
                </a:pathLst>
              </a:cu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24620" name="Freeform 58"/>
              <p:cNvSpPr>
                <a:spLocks/>
              </p:cNvSpPr>
              <p:nvPr/>
            </p:nvSpPr>
            <p:spPr bwMode="auto">
              <a:xfrm>
                <a:off x="5556738" y="3426489"/>
                <a:ext cx="1678074" cy="375882"/>
              </a:xfrm>
              <a:custGeom>
                <a:avLst/>
                <a:gdLst>
                  <a:gd name="T0" fmla="*/ 0 w 1155560"/>
                  <a:gd name="T1" fmla="*/ 0 h 371790"/>
                  <a:gd name="T2" fmla="*/ 1437364528 w 1155560"/>
                  <a:gd name="T3" fmla="*/ 409099 h 371790"/>
                  <a:gd name="T4" fmla="*/ 2147483647 w 1155560"/>
                  <a:gd name="T5" fmla="*/ 383529 h 371790"/>
                  <a:gd name="T6" fmla="*/ 2147483647 w 1155560"/>
                  <a:gd name="T7" fmla="*/ 0 h 371790"/>
                  <a:gd name="T8" fmla="*/ 2147483647 w 1155560"/>
                  <a:gd name="T9" fmla="*/ 0 h 371790"/>
                  <a:gd name="T10" fmla="*/ 0 60000 65536"/>
                  <a:gd name="T11" fmla="*/ 0 60000 65536"/>
                  <a:gd name="T12" fmla="*/ 0 60000 65536"/>
                  <a:gd name="T13" fmla="*/ 0 60000 65536"/>
                  <a:gd name="T14" fmla="*/ 0 60000 65536"/>
                  <a:gd name="T15" fmla="*/ 0 w 1155560"/>
                  <a:gd name="T16" fmla="*/ 0 h 371790"/>
                  <a:gd name="T17" fmla="*/ 1155560 w 1155560"/>
                  <a:gd name="T18" fmla="*/ 371790 h 371790"/>
                </a:gdLst>
                <a:ahLst/>
                <a:cxnLst>
                  <a:cxn ang="T10">
                    <a:pos x="T0" y="T1"/>
                  </a:cxn>
                  <a:cxn ang="T11">
                    <a:pos x="T2" y="T3"/>
                  </a:cxn>
                  <a:cxn ang="T12">
                    <a:pos x="T4" y="T5"/>
                  </a:cxn>
                  <a:cxn ang="T13">
                    <a:pos x="T6" y="T7"/>
                  </a:cxn>
                  <a:cxn ang="T14">
                    <a:pos x="T8" y="T9"/>
                  </a:cxn>
                </a:cxnLst>
                <a:rect l="T15" t="T16" r="T17" b="T18"/>
                <a:pathLst>
                  <a:path w="1155560" h="371790">
                    <a:moveTo>
                      <a:pt x="0" y="0"/>
                    </a:moveTo>
                    <a:cubicBezTo>
                      <a:pt x="130629" y="135653"/>
                      <a:pt x="261258" y="271306"/>
                      <a:pt x="391886" y="321548"/>
                    </a:cubicBezTo>
                    <a:cubicBezTo>
                      <a:pt x="522514" y="371790"/>
                      <a:pt x="656492" y="355042"/>
                      <a:pt x="783771" y="301451"/>
                    </a:cubicBezTo>
                    <a:cubicBezTo>
                      <a:pt x="911050" y="247860"/>
                      <a:pt x="1155560" y="0"/>
                      <a:pt x="1155560" y="0"/>
                    </a:cubicBezTo>
                  </a:path>
                </a:pathLst>
              </a:cu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24621" name="Freeform 59"/>
              <p:cNvSpPr>
                <a:spLocks/>
              </p:cNvSpPr>
              <p:nvPr/>
            </p:nvSpPr>
            <p:spPr bwMode="auto">
              <a:xfrm>
                <a:off x="7214715" y="3426489"/>
                <a:ext cx="1678074" cy="375882"/>
              </a:xfrm>
              <a:custGeom>
                <a:avLst/>
                <a:gdLst>
                  <a:gd name="T0" fmla="*/ 0 w 1155560"/>
                  <a:gd name="T1" fmla="*/ 0 h 371790"/>
                  <a:gd name="T2" fmla="*/ 1437364528 w 1155560"/>
                  <a:gd name="T3" fmla="*/ 409099 h 371790"/>
                  <a:gd name="T4" fmla="*/ 2147483647 w 1155560"/>
                  <a:gd name="T5" fmla="*/ 383529 h 371790"/>
                  <a:gd name="T6" fmla="*/ 2147483647 w 1155560"/>
                  <a:gd name="T7" fmla="*/ 0 h 371790"/>
                  <a:gd name="T8" fmla="*/ 2147483647 w 1155560"/>
                  <a:gd name="T9" fmla="*/ 0 h 371790"/>
                  <a:gd name="T10" fmla="*/ 0 60000 65536"/>
                  <a:gd name="T11" fmla="*/ 0 60000 65536"/>
                  <a:gd name="T12" fmla="*/ 0 60000 65536"/>
                  <a:gd name="T13" fmla="*/ 0 60000 65536"/>
                  <a:gd name="T14" fmla="*/ 0 60000 65536"/>
                  <a:gd name="T15" fmla="*/ 0 w 1155560"/>
                  <a:gd name="T16" fmla="*/ 0 h 371790"/>
                  <a:gd name="T17" fmla="*/ 1155560 w 1155560"/>
                  <a:gd name="T18" fmla="*/ 371790 h 371790"/>
                </a:gdLst>
                <a:ahLst/>
                <a:cxnLst>
                  <a:cxn ang="T10">
                    <a:pos x="T0" y="T1"/>
                  </a:cxn>
                  <a:cxn ang="T11">
                    <a:pos x="T2" y="T3"/>
                  </a:cxn>
                  <a:cxn ang="T12">
                    <a:pos x="T4" y="T5"/>
                  </a:cxn>
                  <a:cxn ang="T13">
                    <a:pos x="T6" y="T7"/>
                  </a:cxn>
                  <a:cxn ang="T14">
                    <a:pos x="T8" y="T9"/>
                  </a:cxn>
                </a:cxnLst>
                <a:rect l="T15" t="T16" r="T17" b="T18"/>
                <a:pathLst>
                  <a:path w="1155560" h="371790">
                    <a:moveTo>
                      <a:pt x="0" y="0"/>
                    </a:moveTo>
                    <a:cubicBezTo>
                      <a:pt x="130629" y="135653"/>
                      <a:pt x="261258" y="271306"/>
                      <a:pt x="391886" y="321548"/>
                    </a:cubicBezTo>
                    <a:cubicBezTo>
                      <a:pt x="522514" y="371790"/>
                      <a:pt x="656492" y="355042"/>
                      <a:pt x="783771" y="301451"/>
                    </a:cubicBezTo>
                    <a:cubicBezTo>
                      <a:pt x="911050" y="247860"/>
                      <a:pt x="1155560" y="0"/>
                      <a:pt x="1155560" y="0"/>
                    </a:cubicBezTo>
                  </a:path>
                </a:pathLst>
              </a:cu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grpSp>
      </p:grpSp>
      <p:grpSp>
        <p:nvGrpSpPr>
          <p:cNvPr id="24579" name="Group 39"/>
          <p:cNvGrpSpPr>
            <a:grpSpLocks/>
          </p:cNvGrpSpPr>
          <p:nvPr/>
        </p:nvGrpSpPr>
        <p:grpSpPr bwMode="auto">
          <a:xfrm>
            <a:off x="1457325" y="1970088"/>
            <a:ext cx="6672263" cy="374650"/>
            <a:chOff x="1477108" y="1969478"/>
            <a:chExt cx="6672104" cy="375882"/>
          </a:xfrm>
        </p:grpSpPr>
        <p:grpSp>
          <p:nvGrpSpPr>
            <p:cNvPr id="24610" name="Group 4"/>
            <p:cNvGrpSpPr>
              <a:grpSpLocks/>
            </p:cNvGrpSpPr>
            <p:nvPr/>
          </p:nvGrpSpPr>
          <p:grpSpPr bwMode="auto">
            <a:xfrm>
              <a:off x="1477108" y="1969478"/>
              <a:ext cx="3336051" cy="375882"/>
              <a:chOff x="1477108" y="1969478"/>
              <a:chExt cx="3336051" cy="375882"/>
            </a:xfrm>
          </p:grpSpPr>
          <p:sp>
            <p:nvSpPr>
              <p:cNvPr id="24614" name="Freeform 2"/>
              <p:cNvSpPr>
                <a:spLocks/>
              </p:cNvSpPr>
              <p:nvPr/>
            </p:nvSpPr>
            <p:spPr bwMode="auto">
              <a:xfrm>
                <a:off x="1477108" y="1969478"/>
                <a:ext cx="1678074" cy="375882"/>
              </a:xfrm>
              <a:custGeom>
                <a:avLst/>
                <a:gdLst>
                  <a:gd name="T0" fmla="*/ 0 w 1155560"/>
                  <a:gd name="T1" fmla="*/ 0 h 371790"/>
                  <a:gd name="T2" fmla="*/ 1437364528 w 1155560"/>
                  <a:gd name="T3" fmla="*/ 409099 h 371790"/>
                  <a:gd name="T4" fmla="*/ 2147483647 w 1155560"/>
                  <a:gd name="T5" fmla="*/ 383529 h 371790"/>
                  <a:gd name="T6" fmla="*/ 2147483647 w 1155560"/>
                  <a:gd name="T7" fmla="*/ 0 h 371790"/>
                  <a:gd name="T8" fmla="*/ 2147483647 w 1155560"/>
                  <a:gd name="T9" fmla="*/ 0 h 371790"/>
                  <a:gd name="T10" fmla="*/ 0 60000 65536"/>
                  <a:gd name="T11" fmla="*/ 0 60000 65536"/>
                  <a:gd name="T12" fmla="*/ 0 60000 65536"/>
                  <a:gd name="T13" fmla="*/ 0 60000 65536"/>
                  <a:gd name="T14" fmla="*/ 0 60000 65536"/>
                  <a:gd name="T15" fmla="*/ 0 w 1155560"/>
                  <a:gd name="T16" fmla="*/ 0 h 371790"/>
                  <a:gd name="T17" fmla="*/ 1155560 w 1155560"/>
                  <a:gd name="T18" fmla="*/ 371790 h 371790"/>
                </a:gdLst>
                <a:ahLst/>
                <a:cxnLst>
                  <a:cxn ang="T10">
                    <a:pos x="T0" y="T1"/>
                  </a:cxn>
                  <a:cxn ang="T11">
                    <a:pos x="T2" y="T3"/>
                  </a:cxn>
                  <a:cxn ang="T12">
                    <a:pos x="T4" y="T5"/>
                  </a:cxn>
                  <a:cxn ang="T13">
                    <a:pos x="T6" y="T7"/>
                  </a:cxn>
                  <a:cxn ang="T14">
                    <a:pos x="T8" y="T9"/>
                  </a:cxn>
                </a:cxnLst>
                <a:rect l="T15" t="T16" r="T17" b="T18"/>
                <a:pathLst>
                  <a:path w="1155560" h="371790">
                    <a:moveTo>
                      <a:pt x="0" y="0"/>
                    </a:moveTo>
                    <a:cubicBezTo>
                      <a:pt x="130629" y="135653"/>
                      <a:pt x="261258" y="271306"/>
                      <a:pt x="391886" y="321548"/>
                    </a:cubicBezTo>
                    <a:cubicBezTo>
                      <a:pt x="522514" y="371790"/>
                      <a:pt x="656492" y="355042"/>
                      <a:pt x="783771" y="301451"/>
                    </a:cubicBezTo>
                    <a:cubicBezTo>
                      <a:pt x="911050" y="247860"/>
                      <a:pt x="1155560" y="0"/>
                      <a:pt x="1155560" y="0"/>
                    </a:cubicBezTo>
                  </a:path>
                </a:pathLst>
              </a:cu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24615" name="Freeform 3"/>
              <p:cNvSpPr>
                <a:spLocks/>
              </p:cNvSpPr>
              <p:nvPr/>
            </p:nvSpPr>
            <p:spPr bwMode="auto">
              <a:xfrm>
                <a:off x="3135085" y="1969478"/>
                <a:ext cx="1678074" cy="375882"/>
              </a:xfrm>
              <a:custGeom>
                <a:avLst/>
                <a:gdLst>
                  <a:gd name="T0" fmla="*/ 0 w 1155560"/>
                  <a:gd name="T1" fmla="*/ 0 h 371790"/>
                  <a:gd name="T2" fmla="*/ 1437364528 w 1155560"/>
                  <a:gd name="T3" fmla="*/ 409099 h 371790"/>
                  <a:gd name="T4" fmla="*/ 2147483647 w 1155560"/>
                  <a:gd name="T5" fmla="*/ 383529 h 371790"/>
                  <a:gd name="T6" fmla="*/ 2147483647 w 1155560"/>
                  <a:gd name="T7" fmla="*/ 0 h 371790"/>
                  <a:gd name="T8" fmla="*/ 2147483647 w 1155560"/>
                  <a:gd name="T9" fmla="*/ 0 h 371790"/>
                  <a:gd name="T10" fmla="*/ 0 60000 65536"/>
                  <a:gd name="T11" fmla="*/ 0 60000 65536"/>
                  <a:gd name="T12" fmla="*/ 0 60000 65536"/>
                  <a:gd name="T13" fmla="*/ 0 60000 65536"/>
                  <a:gd name="T14" fmla="*/ 0 60000 65536"/>
                  <a:gd name="T15" fmla="*/ 0 w 1155560"/>
                  <a:gd name="T16" fmla="*/ 0 h 371790"/>
                  <a:gd name="T17" fmla="*/ 1155560 w 1155560"/>
                  <a:gd name="T18" fmla="*/ 371790 h 371790"/>
                </a:gdLst>
                <a:ahLst/>
                <a:cxnLst>
                  <a:cxn ang="T10">
                    <a:pos x="T0" y="T1"/>
                  </a:cxn>
                  <a:cxn ang="T11">
                    <a:pos x="T2" y="T3"/>
                  </a:cxn>
                  <a:cxn ang="T12">
                    <a:pos x="T4" y="T5"/>
                  </a:cxn>
                  <a:cxn ang="T13">
                    <a:pos x="T6" y="T7"/>
                  </a:cxn>
                  <a:cxn ang="T14">
                    <a:pos x="T8" y="T9"/>
                  </a:cxn>
                </a:cxnLst>
                <a:rect l="T15" t="T16" r="T17" b="T18"/>
                <a:pathLst>
                  <a:path w="1155560" h="371790">
                    <a:moveTo>
                      <a:pt x="0" y="0"/>
                    </a:moveTo>
                    <a:cubicBezTo>
                      <a:pt x="130629" y="135653"/>
                      <a:pt x="261258" y="271306"/>
                      <a:pt x="391886" y="321548"/>
                    </a:cubicBezTo>
                    <a:cubicBezTo>
                      <a:pt x="522514" y="371790"/>
                      <a:pt x="656492" y="355042"/>
                      <a:pt x="783771" y="301451"/>
                    </a:cubicBezTo>
                    <a:cubicBezTo>
                      <a:pt x="911050" y="247860"/>
                      <a:pt x="1155560" y="0"/>
                      <a:pt x="1155560" y="0"/>
                    </a:cubicBezTo>
                  </a:path>
                </a:pathLst>
              </a:cu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grpSp>
        <p:grpSp>
          <p:nvGrpSpPr>
            <p:cNvPr id="24611" name="Group 5"/>
            <p:cNvGrpSpPr>
              <a:grpSpLocks/>
            </p:cNvGrpSpPr>
            <p:nvPr/>
          </p:nvGrpSpPr>
          <p:grpSpPr bwMode="auto">
            <a:xfrm>
              <a:off x="4813161" y="1969478"/>
              <a:ext cx="3336051" cy="375882"/>
              <a:chOff x="1477108" y="1969478"/>
              <a:chExt cx="3336051" cy="375882"/>
            </a:xfrm>
          </p:grpSpPr>
          <p:sp>
            <p:nvSpPr>
              <p:cNvPr id="24612" name="Freeform 42"/>
              <p:cNvSpPr>
                <a:spLocks/>
              </p:cNvSpPr>
              <p:nvPr/>
            </p:nvSpPr>
            <p:spPr bwMode="auto">
              <a:xfrm>
                <a:off x="1477108" y="1969478"/>
                <a:ext cx="1678074" cy="375882"/>
              </a:xfrm>
              <a:custGeom>
                <a:avLst/>
                <a:gdLst>
                  <a:gd name="T0" fmla="*/ 0 w 1155560"/>
                  <a:gd name="T1" fmla="*/ 0 h 371790"/>
                  <a:gd name="T2" fmla="*/ 1437364528 w 1155560"/>
                  <a:gd name="T3" fmla="*/ 409099 h 371790"/>
                  <a:gd name="T4" fmla="*/ 2147483647 w 1155560"/>
                  <a:gd name="T5" fmla="*/ 383529 h 371790"/>
                  <a:gd name="T6" fmla="*/ 2147483647 w 1155560"/>
                  <a:gd name="T7" fmla="*/ 0 h 371790"/>
                  <a:gd name="T8" fmla="*/ 2147483647 w 1155560"/>
                  <a:gd name="T9" fmla="*/ 0 h 371790"/>
                  <a:gd name="T10" fmla="*/ 0 60000 65536"/>
                  <a:gd name="T11" fmla="*/ 0 60000 65536"/>
                  <a:gd name="T12" fmla="*/ 0 60000 65536"/>
                  <a:gd name="T13" fmla="*/ 0 60000 65536"/>
                  <a:gd name="T14" fmla="*/ 0 60000 65536"/>
                  <a:gd name="T15" fmla="*/ 0 w 1155560"/>
                  <a:gd name="T16" fmla="*/ 0 h 371790"/>
                  <a:gd name="T17" fmla="*/ 1155560 w 1155560"/>
                  <a:gd name="T18" fmla="*/ 371790 h 371790"/>
                </a:gdLst>
                <a:ahLst/>
                <a:cxnLst>
                  <a:cxn ang="T10">
                    <a:pos x="T0" y="T1"/>
                  </a:cxn>
                  <a:cxn ang="T11">
                    <a:pos x="T2" y="T3"/>
                  </a:cxn>
                  <a:cxn ang="T12">
                    <a:pos x="T4" y="T5"/>
                  </a:cxn>
                  <a:cxn ang="T13">
                    <a:pos x="T6" y="T7"/>
                  </a:cxn>
                  <a:cxn ang="T14">
                    <a:pos x="T8" y="T9"/>
                  </a:cxn>
                </a:cxnLst>
                <a:rect l="T15" t="T16" r="T17" b="T18"/>
                <a:pathLst>
                  <a:path w="1155560" h="371790">
                    <a:moveTo>
                      <a:pt x="0" y="0"/>
                    </a:moveTo>
                    <a:cubicBezTo>
                      <a:pt x="130629" y="135653"/>
                      <a:pt x="261258" y="271306"/>
                      <a:pt x="391886" y="321548"/>
                    </a:cubicBezTo>
                    <a:cubicBezTo>
                      <a:pt x="522514" y="371790"/>
                      <a:pt x="656492" y="355042"/>
                      <a:pt x="783771" y="301451"/>
                    </a:cubicBezTo>
                    <a:cubicBezTo>
                      <a:pt x="911050" y="247860"/>
                      <a:pt x="1155560" y="0"/>
                      <a:pt x="1155560" y="0"/>
                    </a:cubicBezTo>
                  </a:path>
                </a:pathLst>
              </a:cu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24613" name="Freeform 43"/>
              <p:cNvSpPr>
                <a:spLocks/>
              </p:cNvSpPr>
              <p:nvPr/>
            </p:nvSpPr>
            <p:spPr bwMode="auto">
              <a:xfrm>
                <a:off x="3135085" y="1969478"/>
                <a:ext cx="1678074" cy="375882"/>
              </a:xfrm>
              <a:custGeom>
                <a:avLst/>
                <a:gdLst>
                  <a:gd name="T0" fmla="*/ 0 w 1155560"/>
                  <a:gd name="T1" fmla="*/ 0 h 371790"/>
                  <a:gd name="T2" fmla="*/ 1437364528 w 1155560"/>
                  <a:gd name="T3" fmla="*/ 409099 h 371790"/>
                  <a:gd name="T4" fmla="*/ 2147483647 w 1155560"/>
                  <a:gd name="T5" fmla="*/ 383529 h 371790"/>
                  <a:gd name="T6" fmla="*/ 2147483647 w 1155560"/>
                  <a:gd name="T7" fmla="*/ 0 h 371790"/>
                  <a:gd name="T8" fmla="*/ 2147483647 w 1155560"/>
                  <a:gd name="T9" fmla="*/ 0 h 371790"/>
                  <a:gd name="T10" fmla="*/ 0 60000 65536"/>
                  <a:gd name="T11" fmla="*/ 0 60000 65536"/>
                  <a:gd name="T12" fmla="*/ 0 60000 65536"/>
                  <a:gd name="T13" fmla="*/ 0 60000 65536"/>
                  <a:gd name="T14" fmla="*/ 0 60000 65536"/>
                  <a:gd name="T15" fmla="*/ 0 w 1155560"/>
                  <a:gd name="T16" fmla="*/ 0 h 371790"/>
                  <a:gd name="T17" fmla="*/ 1155560 w 1155560"/>
                  <a:gd name="T18" fmla="*/ 371790 h 371790"/>
                </a:gdLst>
                <a:ahLst/>
                <a:cxnLst>
                  <a:cxn ang="T10">
                    <a:pos x="T0" y="T1"/>
                  </a:cxn>
                  <a:cxn ang="T11">
                    <a:pos x="T2" y="T3"/>
                  </a:cxn>
                  <a:cxn ang="T12">
                    <a:pos x="T4" y="T5"/>
                  </a:cxn>
                  <a:cxn ang="T13">
                    <a:pos x="T6" y="T7"/>
                  </a:cxn>
                  <a:cxn ang="T14">
                    <a:pos x="T8" y="T9"/>
                  </a:cxn>
                </a:cxnLst>
                <a:rect l="T15" t="T16" r="T17" b="T18"/>
                <a:pathLst>
                  <a:path w="1155560" h="371790">
                    <a:moveTo>
                      <a:pt x="0" y="0"/>
                    </a:moveTo>
                    <a:cubicBezTo>
                      <a:pt x="130629" y="135653"/>
                      <a:pt x="261258" y="271306"/>
                      <a:pt x="391886" y="321548"/>
                    </a:cubicBezTo>
                    <a:cubicBezTo>
                      <a:pt x="522514" y="371790"/>
                      <a:pt x="656492" y="355042"/>
                      <a:pt x="783771" y="301451"/>
                    </a:cubicBezTo>
                    <a:cubicBezTo>
                      <a:pt x="911050" y="247860"/>
                      <a:pt x="1155560" y="0"/>
                      <a:pt x="1155560" y="0"/>
                    </a:cubicBezTo>
                  </a:path>
                </a:pathLst>
              </a:cu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grpSp>
      </p:grpSp>
      <p:sp>
        <p:nvSpPr>
          <p:cNvPr id="24580" name="Rectangle 3"/>
          <p:cNvSpPr>
            <a:spLocks noGrp="1" noChangeArrowheads="1"/>
          </p:cNvSpPr>
          <p:nvPr>
            <p:ph type="title"/>
          </p:nvPr>
        </p:nvSpPr>
        <p:spPr/>
        <p:txBody>
          <a:bodyPr/>
          <a:lstStyle/>
          <a:p>
            <a:r>
              <a:rPr lang="en-US"/>
              <a:t>Combining date sequences</a:t>
            </a:r>
          </a:p>
        </p:txBody>
      </p:sp>
      <p:sp>
        <p:nvSpPr>
          <p:cNvPr id="24581" name="Text Box 6"/>
          <p:cNvSpPr txBox="1">
            <a:spLocks noChangeArrowheads="1"/>
          </p:cNvSpPr>
          <p:nvPr/>
        </p:nvSpPr>
        <p:spPr bwMode="auto">
          <a:xfrm>
            <a:off x="1128713" y="1655763"/>
            <a:ext cx="635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spcBef>
                <a:spcPct val="50000"/>
              </a:spcBef>
              <a:spcAft>
                <a:spcPct val="30000"/>
              </a:spcAft>
              <a:buClr>
                <a:schemeClr val="tx1"/>
              </a:buClr>
            </a:pPr>
            <a:r>
              <a:rPr lang="en-US" sz="1800">
                <a:solidFill>
                  <a:srgbClr val="D33819"/>
                </a:solidFill>
              </a:rPr>
              <a:t>1 Aug</a:t>
            </a:r>
          </a:p>
        </p:txBody>
      </p:sp>
      <p:sp>
        <p:nvSpPr>
          <p:cNvPr id="24582" name="Text Box 7"/>
          <p:cNvSpPr txBox="1">
            <a:spLocks noChangeArrowheads="1"/>
          </p:cNvSpPr>
          <p:nvPr/>
        </p:nvSpPr>
        <p:spPr bwMode="auto">
          <a:xfrm>
            <a:off x="2811463" y="1655763"/>
            <a:ext cx="609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spcBef>
                <a:spcPct val="50000"/>
              </a:spcBef>
              <a:spcAft>
                <a:spcPct val="30000"/>
              </a:spcAft>
              <a:buClr>
                <a:schemeClr val="tx1"/>
              </a:buClr>
            </a:pPr>
            <a:r>
              <a:rPr lang="en-US" sz="1800">
                <a:solidFill>
                  <a:srgbClr val="D33819"/>
                </a:solidFill>
              </a:rPr>
              <a:t>1 Sep</a:t>
            </a:r>
          </a:p>
        </p:txBody>
      </p:sp>
      <p:sp>
        <p:nvSpPr>
          <p:cNvPr id="24583" name="Text Box 8"/>
          <p:cNvSpPr txBox="1">
            <a:spLocks noChangeArrowheads="1"/>
          </p:cNvSpPr>
          <p:nvPr/>
        </p:nvSpPr>
        <p:spPr bwMode="auto">
          <a:xfrm>
            <a:off x="4443413" y="1655763"/>
            <a:ext cx="5715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spcBef>
                <a:spcPct val="50000"/>
              </a:spcBef>
              <a:spcAft>
                <a:spcPct val="30000"/>
              </a:spcAft>
              <a:buClr>
                <a:schemeClr val="tx1"/>
              </a:buClr>
            </a:pPr>
            <a:r>
              <a:rPr lang="en-US" sz="1800">
                <a:solidFill>
                  <a:srgbClr val="D33819"/>
                </a:solidFill>
              </a:rPr>
              <a:t>1 Oct</a:t>
            </a:r>
          </a:p>
        </p:txBody>
      </p:sp>
      <p:sp>
        <p:nvSpPr>
          <p:cNvPr id="24584" name="Text Box 9"/>
          <p:cNvSpPr txBox="1">
            <a:spLocks noChangeArrowheads="1"/>
          </p:cNvSpPr>
          <p:nvPr/>
        </p:nvSpPr>
        <p:spPr bwMode="auto">
          <a:xfrm>
            <a:off x="6062663" y="1655763"/>
            <a:ext cx="6223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spcBef>
                <a:spcPct val="50000"/>
              </a:spcBef>
              <a:spcAft>
                <a:spcPct val="30000"/>
              </a:spcAft>
              <a:buClr>
                <a:schemeClr val="tx1"/>
              </a:buClr>
            </a:pPr>
            <a:r>
              <a:rPr lang="en-US" sz="1800">
                <a:solidFill>
                  <a:srgbClr val="D33819"/>
                </a:solidFill>
              </a:rPr>
              <a:t>1 Nov</a:t>
            </a:r>
          </a:p>
        </p:txBody>
      </p:sp>
      <p:sp>
        <p:nvSpPr>
          <p:cNvPr id="24585" name="Text Box 10"/>
          <p:cNvSpPr txBox="1">
            <a:spLocks noChangeArrowheads="1"/>
          </p:cNvSpPr>
          <p:nvPr/>
        </p:nvSpPr>
        <p:spPr bwMode="auto">
          <a:xfrm>
            <a:off x="7716838" y="1655763"/>
            <a:ext cx="609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spcBef>
                <a:spcPct val="50000"/>
              </a:spcBef>
              <a:spcAft>
                <a:spcPct val="30000"/>
              </a:spcAft>
              <a:buClr>
                <a:schemeClr val="tx1"/>
              </a:buClr>
            </a:pPr>
            <a:r>
              <a:rPr lang="en-US" sz="1800">
                <a:solidFill>
                  <a:srgbClr val="D33819"/>
                </a:solidFill>
              </a:rPr>
              <a:t>1 Dec</a:t>
            </a:r>
          </a:p>
        </p:txBody>
      </p:sp>
      <p:sp>
        <p:nvSpPr>
          <p:cNvPr id="24586" name="Text Box 11"/>
          <p:cNvSpPr txBox="1">
            <a:spLocks noChangeArrowheads="1"/>
          </p:cNvSpPr>
          <p:nvPr/>
        </p:nvSpPr>
        <p:spPr bwMode="auto">
          <a:xfrm>
            <a:off x="1878013" y="3243263"/>
            <a:ext cx="762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spcBef>
                <a:spcPct val="50000"/>
              </a:spcBef>
              <a:spcAft>
                <a:spcPct val="30000"/>
              </a:spcAft>
              <a:buClr>
                <a:schemeClr val="tx1"/>
              </a:buClr>
            </a:pPr>
            <a:r>
              <a:rPr lang="en-US" sz="1800">
                <a:solidFill>
                  <a:srgbClr val="D33819"/>
                </a:solidFill>
              </a:rPr>
              <a:t>15 Aug</a:t>
            </a:r>
          </a:p>
        </p:txBody>
      </p:sp>
      <p:sp>
        <p:nvSpPr>
          <p:cNvPr id="24587" name="Text Box 12"/>
          <p:cNvSpPr txBox="1">
            <a:spLocks noChangeArrowheads="1"/>
          </p:cNvSpPr>
          <p:nvPr/>
        </p:nvSpPr>
        <p:spPr bwMode="auto">
          <a:xfrm>
            <a:off x="3527425" y="3243263"/>
            <a:ext cx="736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spcBef>
                <a:spcPct val="50000"/>
              </a:spcBef>
              <a:spcAft>
                <a:spcPct val="30000"/>
              </a:spcAft>
              <a:buClr>
                <a:schemeClr val="tx1"/>
              </a:buClr>
            </a:pPr>
            <a:r>
              <a:rPr lang="en-US" sz="1800">
                <a:solidFill>
                  <a:srgbClr val="D33819"/>
                </a:solidFill>
              </a:rPr>
              <a:t>15 Sep</a:t>
            </a:r>
          </a:p>
        </p:txBody>
      </p:sp>
      <p:sp>
        <p:nvSpPr>
          <p:cNvPr id="24588" name="Text Box 13"/>
          <p:cNvSpPr txBox="1">
            <a:spLocks noChangeArrowheads="1"/>
          </p:cNvSpPr>
          <p:nvPr/>
        </p:nvSpPr>
        <p:spPr bwMode="auto">
          <a:xfrm>
            <a:off x="5148263" y="3243263"/>
            <a:ext cx="6985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spcBef>
                <a:spcPct val="50000"/>
              </a:spcBef>
              <a:spcAft>
                <a:spcPct val="30000"/>
              </a:spcAft>
              <a:buClr>
                <a:schemeClr val="tx1"/>
              </a:buClr>
            </a:pPr>
            <a:r>
              <a:rPr lang="en-US" sz="1800">
                <a:solidFill>
                  <a:srgbClr val="D33819"/>
                </a:solidFill>
              </a:rPr>
              <a:t>15 Oct</a:t>
            </a:r>
          </a:p>
        </p:txBody>
      </p:sp>
      <p:sp>
        <p:nvSpPr>
          <p:cNvPr id="24589" name="Text Box 14"/>
          <p:cNvSpPr txBox="1">
            <a:spLocks noChangeArrowheads="1"/>
          </p:cNvSpPr>
          <p:nvPr/>
        </p:nvSpPr>
        <p:spPr bwMode="auto">
          <a:xfrm>
            <a:off x="6810375" y="3243263"/>
            <a:ext cx="7493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spcBef>
                <a:spcPct val="50000"/>
              </a:spcBef>
              <a:spcAft>
                <a:spcPct val="30000"/>
              </a:spcAft>
              <a:buClr>
                <a:schemeClr val="tx1"/>
              </a:buClr>
            </a:pPr>
            <a:r>
              <a:rPr lang="en-US" sz="1800">
                <a:solidFill>
                  <a:srgbClr val="D33819"/>
                </a:solidFill>
              </a:rPr>
              <a:t>15 Nov</a:t>
            </a:r>
          </a:p>
        </p:txBody>
      </p:sp>
      <p:sp>
        <p:nvSpPr>
          <p:cNvPr id="24590" name="Text Box 15"/>
          <p:cNvSpPr txBox="1">
            <a:spLocks noChangeArrowheads="1"/>
          </p:cNvSpPr>
          <p:nvPr/>
        </p:nvSpPr>
        <p:spPr bwMode="auto">
          <a:xfrm>
            <a:off x="407988" y="3243263"/>
            <a:ext cx="6477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spcBef>
                <a:spcPct val="50000"/>
              </a:spcBef>
              <a:spcAft>
                <a:spcPct val="30000"/>
              </a:spcAft>
              <a:buClr>
                <a:schemeClr val="tx1"/>
              </a:buClr>
            </a:pPr>
            <a:r>
              <a:rPr lang="en-US" sz="1800">
                <a:solidFill>
                  <a:srgbClr val="D33819"/>
                </a:solidFill>
              </a:rPr>
              <a:t>15 Jul</a:t>
            </a:r>
          </a:p>
        </p:txBody>
      </p:sp>
      <p:sp>
        <p:nvSpPr>
          <p:cNvPr id="24591" name="Text Box 16"/>
          <p:cNvSpPr txBox="1">
            <a:spLocks noChangeArrowheads="1"/>
          </p:cNvSpPr>
          <p:nvPr/>
        </p:nvSpPr>
        <p:spPr bwMode="auto">
          <a:xfrm>
            <a:off x="407988" y="5222875"/>
            <a:ext cx="6477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spcBef>
                <a:spcPct val="50000"/>
              </a:spcBef>
              <a:spcAft>
                <a:spcPct val="30000"/>
              </a:spcAft>
              <a:buClr>
                <a:schemeClr val="tx1"/>
              </a:buClr>
            </a:pPr>
            <a:r>
              <a:rPr lang="en-US" sz="1800">
                <a:solidFill>
                  <a:srgbClr val="D33819"/>
                </a:solidFill>
              </a:rPr>
              <a:t>15 Jul</a:t>
            </a:r>
          </a:p>
        </p:txBody>
      </p:sp>
      <p:sp>
        <p:nvSpPr>
          <p:cNvPr id="24592" name="Text Box 17"/>
          <p:cNvSpPr txBox="1">
            <a:spLocks noChangeArrowheads="1"/>
          </p:cNvSpPr>
          <p:nvPr/>
        </p:nvSpPr>
        <p:spPr bwMode="auto">
          <a:xfrm>
            <a:off x="1128713" y="5222875"/>
            <a:ext cx="635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spcBef>
                <a:spcPct val="50000"/>
              </a:spcBef>
              <a:spcAft>
                <a:spcPct val="30000"/>
              </a:spcAft>
              <a:buClr>
                <a:schemeClr val="tx1"/>
              </a:buClr>
            </a:pPr>
            <a:r>
              <a:rPr lang="en-US" sz="1800">
                <a:solidFill>
                  <a:srgbClr val="D33819"/>
                </a:solidFill>
              </a:rPr>
              <a:t>1 Aug</a:t>
            </a:r>
          </a:p>
        </p:txBody>
      </p:sp>
      <p:sp>
        <p:nvSpPr>
          <p:cNvPr id="24593" name="Text Box 18"/>
          <p:cNvSpPr txBox="1">
            <a:spLocks noChangeArrowheads="1"/>
          </p:cNvSpPr>
          <p:nvPr/>
        </p:nvSpPr>
        <p:spPr bwMode="auto">
          <a:xfrm>
            <a:off x="2811463" y="5222875"/>
            <a:ext cx="609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spcBef>
                <a:spcPct val="50000"/>
              </a:spcBef>
              <a:spcAft>
                <a:spcPct val="30000"/>
              </a:spcAft>
              <a:buClr>
                <a:schemeClr val="tx1"/>
              </a:buClr>
            </a:pPr>
            <a:r>
              <a:rPr lang="en-US" sz="1800">
                <a:solidFill>
                  <a:srgbClr val="D33819"/>
                </a:solidFill>
              </a:rPr>
              <a:t>1 Sep</a:t>
            </a:r>
          </a:p>
        </p:txBody>
      </p:sp>
      <p:sp>
        <p:nvSpPr>
          <p:cNvPr id="24594" name="Text Box 19"/>
          <p:cNvSpPr txBox="1">
            <a:spLocks noChangeArrowheads="1"/>
          </p:cNvSpPr>
          <p:nvPr/>
        </p:nvSpPr>
        <p:spPr bwMode="auto">
          <a:xfrm>
            <a:off x="4443413" y="5222875"/>
            <a:ext cx="571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spcBef>
                <a:spcPct val="50000"/>
              </a:spcBef>
              <a:spcAft>
                <a:spcPct val="30000"/>
              </a:spcAft>
              <a:buClr>
                <a:schemeClr val="tx1"/>
              </a:buClr>
            </a:pPr>
            <a:r>
              <a:rPr lang="en-US" sz="1800">
                <a:solidFill>
                  <a:srgbClr val="D33819"/>
                </a:solidFill>
              </a:rPr>
              <a:t>1 Oct</a:t>
            </a:r>
          </a:p>
        </p:txBody>
      </p:sp>
      <p:sp>
        <p:nvSpPr>
          <p:cNvPr id="24595" name="Text Box 20"/>
          <p:cNvSpPr txBox="1">
            <a:spLocks noChangeArrowheads="1"/>
          </p:cNvSpPr>
          <p:nvPr/>
        </p:nvSpPr>
        <p:spPr bwMode="auto">
          <a:xfrm>
            <a:off x="6062663" y="5222875"/>
            <a:ext cx="6223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spcBef>
                <a:spcPct val="50000"/>
              </a:spcBef>
              <a:spcAft>
                <a:spcPct val="30000"/>
              </a:spcAft>
              <a:buClr>
                <a:schemeClr val="tx1"/>
              </a:buClr>
            </a:pPr>
            <a:r>
              <a:rPr lang="en-US" sz="1800">
                <a:solidFill>
                  <a:srgbClr val="D33819"/>
                </a:solidFill>
              </a:rPr>
              <a:t>1 Nov</a:t>
            </a:r>
          </a:p>
        </p:txBody>
      </p:sp>
      <p:sp>
        <p:nvSpPr>
          <p:cNvPr id="24596" name="Text Box 21"/>
          <p:cNvSpPr txBox="1">
            <a:spLocks noChangeArrowheads="1"/>
          </p:cNvSpPr>
          <p:nvPr/>
        </p:nvSpPr>
        <p:spPr bwMode="auto">
          <a:xfrm>
            <a:off x="7716838" y="5222875"/>
            <a:ext cx="609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spcBef>
                <a:spcPct val="50000"/>
              </a:spcBef>
              <a:spcAft>
                <a:spcPct val="30000"/>
              </a:spcAft>
              <a:buClr>
                <a:schemeClr val="tx1"/>
              </a:buClr>
            </a:pPr>
            <a:r>
              <a:rPr lang="en-US" sz="1800">
                <a:solidFill>
                  <a:srgbClr val="D33819"/>
                </a:solidFill>
              </a:rPr>
              <a:t>1 Dec</a:t>
            </a:r>
          </a:p>
        </p:txBody>
      </p:sp>
      <p:sp>
        <p:nvSpPr>
          <p:cNvPr id="24597" name="Text Box 22"/>
          <p:cNvSpPr txBox="1">
            <a:spLocks noChangeArrowheads="1"/>
          </p:cNvSpPr>
          <p:nvPr/>
        </p:nvSpPr>
        <p:spPr bwMode="auto">
          <a:xfrm>
            <a:off x="1878013" y="5222875"/>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spcBef>
                <a:spcPct val="50000"/>
              </a:spcBef>
              <a:spcAft>
                <a:spcPct val="30000"/>
              </a:spcAft>
              <a:buClr>
                <a:schemeClr val="tx1"/>
              </a:buClr>
            </a:pPr>
            <a:r>
              <a:rPr lang="en-US" sz="1800">
                <a:solidFill>
                  <a:srgbClr val="D33819"/>
                </a:solidFill>
              </a:rPr>
              <a:t>15 Aug</a:t>
            </a:r>
          </a:p>
        </p:txBody>
      </p:sp>
      <p:sp>
        <p:nvSpPr>
          <p:cNvPr id="24598" name="Text Box 23"/>
          <p:cNvSpPr txBox="1">
            <a:spLocks noChangeArrowheads="1"/>
          </p:cNvSpPr>
          <p:nvPr/>
        </p:nvSpPr>
        <p:spPr bwMode="auto">
          <a:xfrm>
            <a:off x="3527425" y="5222875"/>
            <a:ext cx="736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spcBef>
                <a:spcPct val="50000"/>
              </a:spcBef>
              <a:spcAft>
                <a:spcPct val="30000"/>
              </a:spcAft>
              <a:buClr>
                <a:schemeClr val="tx1"/>
              </a:buClr>
            </a:pPr>
            <a:r>
              <a:rPr lang="en-US" sz="1800">
                <a:solidFill>
                  <a:srgbClr val="D33819"/>
                </a:solidFill>
              </a:rPr>
              <a:t>15 Sep</a:t>
            </a:r>
          </a:p>
        </p:txBody>
      </p:sp>
      <p:sp>
        <p:nvSpPr>
          <p:cNvPr id="24599" name="Text Box 24"/>
          <p:cNvSpPr txBox="1">
            <a:spLocks noChangeArrowheads="1"/>
          </p:cNvSpPr>
          <p:nvPr/>
        </p:nvSpPr>
        <p:spPr bwMode="auto">
          <a:xfrm>
            <a:off x="5148263" y="5222875"/>
            <a:ext cx="698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spcBef>
                <a:spcPct val="50000"/>
              </a:spcBef>
              <a:spcAft>
                <a:spcPct val="30000"/>
              </a:spcAft>
              <a:buClr>
                <a:schemeClr val="tx1"/>
              </a:buClr>
            </a:pPr>
            <a:r>
              <a:rPr lang="en-US" sz="1800">
                <a:solidFill>
                  <a:srgbClr val="D33819"/>
                </a:solidFill>
              </a:rPr>
              <a:t>15 Oct</a:t>
            </a:r>
          </a:p>
        </p:txBody>
      </p:sp>
      <p:sp>
        <p:nvSpPr>
          <p:cNvPr id="24600" name="Text Box 25"/>
          <p:cNvSpPr txBox="1">
            <a:spLocks noChangeArrowheads="1"/>
          </p:cNvSpPr>
          <p:nvPr/>
        </p:nvSpPr>
        <p:spPr bwMode="auto">
          <a:xfrm>
            <a:off x="6810375" y="5222875"/>
            <a:ext cx="7493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spcBef>
                <a:spcPct val="50000"/>
              </a:spcBef>
              <a:spcAft>
                <a:spcPct val="30000"/>
              </a:spcAft>
              <a:buClr>
                <a:schemeClr val="tx1"/>
              </a:buClr>
            </a:pPr>
            <a:r>
              <a:rPr lang="en-US" sz="1800">
                <a:solidFill>
                  <a:srgbClr val="D33819"/>
                </a:solidFill>
              </a:rPr>
              <a:t>15 Nov</a:t>
            </a:r>
          </a:p>
        </p:txBody>
      </p:sp>
      <p:sp>
        <p:nvSpPr>
          <p:cNvPr id="24601" name="Text Box 26"/>
          <p:cNvSpPr txBox="1">
            <a:spLocks noChangeArrowheads="1"/>
          </p:cNvSpPr>
          <p:nvPr/>
        </p:nvSpPr>
        <p:spPr bwMode="auto">
          <a:xfrm>
            <a:off x="514350" y="1047750"/>
            <a:ext cx="37131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spcBef>
                <a:spcPct val="50000"/>
              </a:spcBef>
              <a:spcAft>
                <a:spcPct val="30000"/>
              </a:spcAft>
              <a:buClr>
                <a:schemeClr val="tx1"/>
              </a:buClr>
            </a:pPr>
            <a:r>
              <a:rPr lang="en-US">
                <a:solidFill>
                  <a:schemeClr val="bg1"/>
                </a:solidFill>
              </a:rPr>
              <a:t>First anchor day of month = 1: </a:t>
            </a:r>
          </a:p>
        </p:txBody>
      </p:sp>
      <p:sp>
        <p:nvSpPr>
          <p:cNvPr id="24602" name="Text Box 28"/>
          <p:cNvSpPr txBox="1">
            <a:spLocks noChangeArrowheads="1"/>
          </p:cNvSpPr>
          <p:nvPr/>
        </p:nvSpPr>
        <p:spPr bwMode="auto">
          <a:xfrm>
            <a:off x="514350" y="4416425"/>
            <a:ext cx="471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spcBef>
                <a:spcPct val="50000"/>
              </a:spcBef>
              <a:spcAft>
                <a:spcPct val="30000"/>
              </a:spcAft>
              <a:buClr>
                <a:schemeClr val="tx1"/>
              </a:buClr>
            </a:pPr>
            <a:r>
              <a:rPr lang="en-US">
                <a:solidFill>
                  <a:schemeClr val="bg1"/>
                </a:solidFill>
              </a:rPr>
              <a:t>Result of combining sequence 1 and 2:</a:t>
            </a:r>
          </a:p>
        </p:txBody>
      </p:sp>
      <p:grpSp>
        <p:nvGrpSpPr>
          <p:cNvPr id="24603" name="Group 46"/>
          <p:cNvGrpSpPr>
            <a:grpSpLocks/>
          </p:cNvGrpSpPr>
          <p:nvPr/>
        </p:nvGrpSpPr>
        <p:grpSpPr bwMode="auto">
          <a:xfrm>
            <a:off x="582613" y="3536950"/>
            <a:ext cx="8259762" cy="376238"/>
            <a:chOff x="562708" y="3426489"/>
            <a:chExt cx="8330081" cy="375882"/>
          </a:xfrm>
        </p:grpSpPr>
        <p:grpSp>
          <p:nvGrpSpPr>
            <p:cNvPr id="24604" name="Group 13"/>
            <p:cNvGrpSpPr>
              <a:grpSpLocks/>
            </p:cNvGrpSpPr>
            <p:nvPr/>
          </p:nvGrpSpPr>
          <p:grpSpPr bwMode="auto">
            <a:xfrm>
              <a:off x="562708" y="3426489"/>
              <a:ext cx="3336051" cy="375882"/>
              <a:chOff x="1477108" y="1969478"/>
              <a:chExt cx="3336051" cy="375882"/>
            </a:xfrm>
          </p:grpSpPr>
          <p:sp>
            <p:nvSpPr>
              <p:cNvPr id="24608" name="Freeform 51"/>
              <p:cNvSpPr>
                <a:spLocks/>
              </p:cNvSpPr>
              <p:nvPr/>
            </p:nvSpPr>
            <p:spPr bwMode="auto">
              <a:xfrm>
                <a:off x="1477108" y="1969478"/>
                <a:ext cx="1678074" cy="375882"/>
              </a:xfrm>
              <a:custGeom>
                <a:avLst/>
                <a:gdLst>
                  <a:gd name="T0" fmla="*/ 0 w 1155560"/>
                  <a:gd name="T1" fmla="*/ 0 h 371790"/>
                  <a:gd name="T2" fmla="*/ 1437364528 w 1155560"/>
                  <a:gd name="T3" fmla="*/ 409099 h 371790"/>
                  <a:gd name="T4" fmla="*/ 2147483647 w 1155560"/>
                  <a:gd name="T5" fmla="*/ 383529 h 371790"/>
                  <a:gd name="T6" fmla="*/ 2147483647 w 1155560"/>
                  <a:gd name="T7" fmla="*/ 0 h 371790"/>
                  <a:gd name="T8" fmla="*/ 2147483647 w 1155560"/>
                  <a:gd name="T9" fmla="*/ 0 h 371790"/>
                  <a:gd name="T10" fmla="*/ 0 60000 65536"/>
                  <a:gd name="T11" fmla="*/ 0 60000 65536"/>
                  <a:gd name="T12" fmla="*/ 0 60000 65536"/>
                  <a:gd name="T13" fmla="*/ 0 60000 65536"/>
                  <a:gd name="T14" fmla="*/ 0 60000 65536"/>
                  <a:gd name="T15" fmla="*/ 0 w 1155560"/>
                  <a:gd name="T16" fmla="*/ 0 h 371790"/>
                  <a:gd name="T17" fmla="*/ 1155560 w 1155560"/>
                  <a:gd name="T18" fmla="*/ 371790 h 371790"/>
                </a:gdLst>
                <a:ahLst/>
                <a:cxnLst>
                  <a:cxn ang="T10">
                    <a:pos x="T0" y="T1"/>
                  </a:cxn>
                  <a:cxn ang="T11">
                    <a:pos x="T2" y="T3"/>
                  </a:cxn>
                  <a:cxn ang="T12">
                    <a:pos x="T4" y="T5"/>
                  </a:cxn>
                  <a:cxn ang="T13">
                    <a:pos x="T6" y="T7"/>
                  </a:cxn>
                  <a:cxn ang="T14">
                    <a:pos x="T8" y="T9"/>
                  </a:cxn>
                </a:cxnLst>
                <a:rect l="T15" t="T16" r="T17" b="T18"/>
                <a:pathLst>
                  <a:path w="1155560" h="371790">
                    <a:moveTo>
                      <a:pt x="0" y="0"/>
                    </a:moveTo>
                    <a:cubicBezTo>
                      <a:pt x="130629" y="135653"/>
                      <a:pt x="261258" y="271306"/>
                      <a:pt x="391886" y="321548"/>
                    </a:cubicBezTo>
                    <a:cubicBezTo>
                      <a:pt x="522514" y="371790"/>
                      <a:pt x="656492" y="355042"/>
                      <a:pt x="783771" y="301451"/>
                    </a:cubicBezTo>
                    <a:cubicBezTo>
                      <a:pt x="911050" y="247860"/>
                      <a:pt x="1155560" y="0"/>
                      <a:pt x="1155560" y="0"/>
                    </a:cubicBezTo>
                  </a:path>
                </a:pathLst>
              </a:cu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24609" name="Freeform 52"/>
              <p:cNvSpPr>
                <a:spLocks/>
              </p:cNvSpPr>
              <p:nvPr/>
            </p:nvSpPr>
            <p:spPr bwMode="auto">
              <a:xfrm>
                <a:off x="3135085" y="1969478"/>
                <a:ext cx="1678074" cy="375882"/>
              </a:xfrm>
              <a:custGeom>
                <a:avLst/>
                <a:gdLst>
                  <a:gd name="T0" fmla="*/ 0 w 1155560"/>
                  <a:gd name="T1" fmla="*/ 0 h 371790"/>
                  <a:gd name="T2" fmla="*/ 1437364528 w 1155560"/>
                  <a:gd name="T3" fmla="*/ 409099 h 371790"/>
                  <a:gd name="T4" fmla="*/ 2147483647 w 1155560"/>
                  <a:gd name="T5" fmla="*/ 383529 h 371790"/>
                  <a:gd name="T6" fmla="*/ 2147483647 w 1155560"/>
                  <a:gd name="T7" fmla="*/ 0 h 371790"/>
                  <a:gd name="T8" fmla="*/ 2147483647 w 1155560"/>
                  <a:gd name="T9" fmla="*/ 0 h 371790"/>
                  <a:gd name="T10" fmla="*/ 0 60000 65536"/>
                  <a:gd name="T11" fmla="*/ 0 60000 65536"/>
                  <a:gd name="T12" fmla="*/ 0 60000 65536"/>
                  <a:gd name="T13" fmla="*/ 0 60000 65536"/>
                  <a:gd name="T14" fmla="*/ 0 60000 65536"/>
                  <a:gd name="T15" fmla="*/ 0 w 1155560"/>
                  <a:gd name="T16" fmla="*/ 0 h 371790"/>
                  <a:gd name="T17" fmla="*/ 1155560 w 1155560"/>
                  <a:gd name="T18" fmla="*/ 371790 h 371790"/>
                </a:gdLst>
                <a:ahLst/>
                <a:cxnLst>
                  <a:cxn ang="T10">
                    <a:pos x="T0" y="T1"/>
                  </a:cxn>
                  <a:cxn ang="T11">
                    <a:pos x="T2" y="T3"/>
                  </a:cxn>
                  <a:cxn ang="T12">
                    <a:pos x="T4" y="T5"/>
                  </a:cxn>
                  <a:cxn ang="T13">
                    <a:pos x="T6" y="T7"/>
                  </a:cxn>
                  <a:cxn ang="T14">
                    <a:pos x="T8" y="T9"/>
                  </a:cxn>
                </a:cxnLst>
                <a:rect l="T15" t="T16" r="T17" b="T18"/>
                <a:pathLst>
                  <a:path w="1155560" h="371790">
                    <a:moveTo>
                      <a:pt x="0" y="0"/>
                    </a:moveTo>
                    <a:cubicBezTo>
                      <a:pt x="130629" y="135653"/>
                      <a:pt x="261258" y="271306"/>
                      <a:pt x="391886" y="321548"/>
                    </a:cubicBezTo>
                    <a:cubicBezTo>
                      <a:pt x="522514" y="371790"/>
                      <a:pt x="656492" y="355042"/>
                      <a:pt x="783771" y="301451"/>
                    </a:cubicBezTo>
                    <a:cubicBezTo>
                      <a:pt x="911050" y="247860"/>
                      <a:pt x="1155560" y="0"/>
                      <a:pt x="1155560" y="0"/>
                    </a:cubicBezTo>
                  </a:path>
                </a:pathLst>
              </a:cu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grpSp>
        <p:sp>
          <p:nvSpPr>
            <p:cNvPr id="24605" name="Freeform 48"/>
            <p:cNvSpPr>
              <a:spLocks/>
            </p:cNvSpPr>
            <p:nvPr/>
          </p:nvSpPr>
          <p:spPr bwMode="auto">
            <a:xfrm>
              <a:off x="3898761" y="3426489"/>
              <a:ext cx="1678074" cy="375882"/>
            </a:xfrm>
            <a:custGeom>
              <a:avLst/>
              <a:gdLst>
                <a:gd name="T0" fmla="*/ 0 w 1155560"/>
                <a:gd name="T1" fmla="*/ 0 h 371790"/>
                <a:gd name="T2" fmla="*/ 1437364528 w 1155560"/>
                <a:gd name="T3" fmla="*/ 409099 h 371790"/>
                <a:gd name="T4" fmla="*/ 2147483647 w 1155560"/>
                <a:gd name="T5" fmla="*/ 383529 h 371790"/>
                <a:gd name="T6" fmla="*/ 2147483647 w 1155560"/>
                <a:gd name="T7" fmla="*/ 0 h 371790"/>
                <a:gd name="T8" fmla="*/ 2147483647 w 1155560"/>
                <a:gd name="T9" fmla="*/ 0 h 371790"/>
                <a:gd name="T10" fmla="*/ 0 60000 65536"/>
                <a:gd name="T11" fmla="*/ 0 60000 65536"/>
                <a:gd name="T12" fmla="*/ 0 60000 65536"/>
                <a:gd name="T13" fmla="*/ 0 60000 65536"/>
                <a:gd name="T14" fmla="*/ 0 60000 65536"/>
                <a:gd name="T15" fmla="*/ 0 w 1155560"/>
                <a:gd name="T16" fmla="*/ 0 h 371790"/>
                <a:gd name="T17" fmla="*/ 1155560 w 1155560"/>
                <a:gd name="T18" fmla="*/ 371790 h 371790"/>
              </a:gdLst>
              <a:ahLst/>
              <a:cxnLst>
                <a:cxn ang="T10">
                  <a:pos x="T0" y="T1"/>
                </a:cxn>
                <a:cxn ang="T11">
                  <a:pos x="T2" y="T3"/>
                </a:cxn>
                <a:cxn ang="T12">
                  <a:pos x="T4" y="T5"/>
                </a:cxn>
                <a:cxn ang="T13">
                  <a:pos x="T6" y="T7"/>
                </a:cxn>
                <a:cxn ang="T14">
                  <a:pos x="T8" y="T9"/>
                </a:cxn>
              </a:cxnLst>
              <a:rect l="T15" t="T16" r="T17" b="T18"/>
              <a:pathLst>
                <a:path w="1155560" h="371790">
                  <a:moveTo>
                    <a:pt x="0" y="0"/>
                  </a:moveTo>
                  <a:cubicBezTo>
                    <a:pt x="130629" y="135653"/>
                    <a:pt x="261258" y="271306"/>
                    <a:pt x="391886" y="321548"/>
                  </a:cubicBezTo>
                  <a:cubicBezTo>
                    <a:pt x="522514" y="371790"/>
                    <a:pt x="656492" y="355042"/>
                    <a:pt x="783771" y="301451"/>
                  </a:cubicBezTo>
                  <a:cubicBezTo>
                    <a:pt x="911050" y="247860"/>
                    <a:pt x="1155560" y="0"/>
                    <a:pt x="1155560" y="0"/>
                  </a:cubicBezTo>
                </a:path>
              </a:pathLst>
            </a:cu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24606" name="Freeform 49"/>
            <p:cNvSpPr>
              <a:spLocks/>
            </p:cNvSpPr>
            <p:nvPr/>
          </p:nvSpPr>
          <p:spPr bwMode="auto">
            <a:xfrm>
              <a:off x="5556738" y="3426489"/>
              <a:ext cx="1678074" cy="375882"/>
            </a:xfrm>
            <a:custGeom>
              <a:avLst/>
              <a:gdLst>
                <a:gd name="T0" fmla="*/ 0 w 1155560"/>
                <a:gd name="T1" fmla="*/ 0 h 371790"/>
                <a:gd name="T2" fmla="*/ 1437364528 w 1155560"/>
                <a:gd name="T3" fmla="*/ 409099 h 371790"/>
                <a:gd name="T4" fmla="*/ 2147483647 w 1155560"/>
                <a:gd name="T5" fmla="*/ 383529 h 371790"/>
                <a:gd name="T6" fmla="*/ 2147483647 w 1155560"/>
                <a:gd name="T7" fmla="*/ 0 h 371790"/>
                <a:gd name="T8" fmla="*/ 2147483647 w 1155560"/>
                <a:gd name="T9" fmla="*/ 0 h 371790"/>
                <a:gd name="T10" fmla="*/ 0 60000 65536"/>
                <a:gd name="T11" fmla="*/ 0 60000 65536"/>
                <a:gd name="T12" fmla="*/ 0 60000 65536"/>
                <a:gd name="T13" fmla="*/ 0 60000 65536"/>
                <a:gd name="T14" fmla="*/ 0 60000 65536"/>
                <a:gd name="T15" fmla="*/ 0 w 1155560"/>
                <a:gd name="T16" fmla="*/ 0 h 371790"/>
                <a:gd name="T17" fmla="*/ 1155560 w 1155560"/>
                <a:gd name="T18" fmla="*/ 371790 h 371790"/>
              </a:gdLst>
              <a:ahLst/>
              <a:cxnLst>
                <a:cxn ang="T10">
                  <a:pos x="T0" y="T1"/>
                </a:cxn>
                <a:cxn ang="T11">
                  <a:pos x="T2" y="T3"/>
                </a:cxn>
                <a:cxn ang="T12">
                  <a:pos x="T4" y="T5"/>
                </a:cxn>
                <a:cxn ang="T13">
                  <a:pos x="T6" y="T7"/>
                </a:cxn>
                <a:cxn ang="T14">
                  <a:pos x="T8" y="T9"/>
                </a:cxn>
              </a:cxnLst>
              <a:rect l="T15" t="T16" r="T17" b="T18"/>
              <a:pathLst>
                <a:path w="1155560" h="371790">
                  <a:moveTo>
                    <a:pt x="0" y="0"/>
                  </a:moveTo>
                  <a:cubicBezTo>
                    <a:pt x="130629" y="135653"/>
                    <a:pt x="261258" y="271306"/>
                    <a:pt x="391886" y="321548"/>
                  </a:cubicBezTo>
                  <a:cubicBezTo>
                    <a:pt x="522514" y="371790"/>
                    <a:pt x="656492" y="355042"/>
                    <a:pt x="783771" y="301451"/>
                  </a:cubicBezTo>
                  <a:cubicBezTo>
                    <a:pt x="911050" y="247860"/>
                    <a:pt x="1155560" y="0"/>
                    <a:pt x="1155560" y="0"/>
                  </a:cubicBezTo>
                </a:path>
              </a:pathLst>
            </a:cu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24607" name="Freeform 50"/>
            <p:cNvSpPr>
              <a:spLocks/>
            </p:cNvSpPr>
            <p:nvPr/>
          </p:nvSpPr>
          <p:spPr bwMode="auto">
            <a:xfrm>
              <a:off x="7214715" y="3426489"/>
              <a:ext cx="1678074" cy="375882"/>
            </a:xfrm>
            <a:custGeom>
              <a:avLst/>
              <a:gdLst>
                <a:gd name="T0" fmla="*/ 0 w 1155560"/>
                <a:gd name="T1" fmla="*/ 0 h 371790"/>
                <a:gd name="T2" fmla="*/ 1437364528 w 1155560"/>
                <a:gd name="T3" fmla="*/ 409099 h 371790"/>
                <a:gd name="T4" fmla="*/ 2147483647 w 1155560"/>
                <a:gd name="T5" fmla="*/ 383529 h 371790"/>
                <a:gd name="T6" fmla="*/ 2147483647 w 1155560"/>
                <a:gd name="T7" fmla="*/ 0 h 371790"/>
                <a:gd name="T8" fmla="*/ 2147483647 w 1155560"/>
                <a:gd name="T9" fmla="*/ 0 h 371790"/>
                <a:gd name="T10" fmla="*/ 0 60000 65536"/>
                <a:gd name="T11" fmla="*/ 0 60000 65536"/>
                <a:gd name="T12" fmla="*/ 0 60000 65536"/>
                <a:gd name="T13" fmla="*/ 0 60000 65536"/>
                <a:gd name="T14" fmla="*/ 0 60000 65536"/>
                <a:gd name="T15" fmla="*/ 0 w 1155560"/>
                <a:gd name="T16" fmla="*/ 0 h 371790"/>
                <a:gd name="T17" fmla="*/ 1155560 w 1155560"/>
                <a:gd name="T18" fmla="*/ 371790 h 371790"/>
              </a:gdLst>
              <a:ahLst/>
              <a:cxnLst>
                <a:cxn ang="T10">
                  <a:pos x="T0" y="T1"/>
                </a:cxn>
                <a:cxn ang="T11">
                  <a:pos x="T2" y="T3"/>
                </a:cxn>
                <a:cxn ang="T12">
                  <a:pos x="T4" y="T5"/>
                </a:cxn>
                <a:cxn ang="T13">
                  <a:pos x="T6" y="T7"/>
                </a:cxn>
                <a:cxn ang="T14">
                  <a:pos x="T8" y="T9"/>
                </a:cxn>
              </a:cxnLst>
              <a:rect l="T15" t="T16" r="T17" b="T18"/>
              <a:pathLst>
                <a:path w="1155560" h="371790">
                  <a:moveTo>
                    <a:pt x="0" y="0"/>
                  </a:moveTo>
                  <a:cubicBezTo>
                    <a:pt x="130629" y="135653"/>
                    <a:pt x="261258" y="271306"/>
                    <a:pt x="391886" y="321548"/>
                  </a:cubicBezTo>
                  <a:cubicBezTo>
                    <a:pt x="522514" y="371790"/>
                    <a:pt x="656492" y="355042"/>
                    <a:pt x="783771" y="301451"/>
                  </a:cubicBezTo>
                  <a:cubicBezTo>
                    <a:pt x="911050" y="247860"/>
                    <a:pt x="1155560" y="0"/>
                    <a:pt x="1155560" y="0"/>
                  </a:cubicBezTo>
                </a:path>
              </a:pathLst>
            </a:cu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gr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t>Lesson outline</a:t>
            </a:r>
          </a:p>
        </p:txBody>
      </p:sp>
      <p:sp>
        <p:nvSpPr>
          <p:cNvPr id="6147" name="Rectangle 3"/>
          <p:cNvSpPr>
            <a:spLocks noGrp="1" noChangeArrowheads="1"/>
          </p:cNvSpPr>
          <p:nvPr>
            <p:ph idx="1"/>
          </p:nvPr>
        </p:nvSpPr>
        <p:spPr bwMode="gray"/>
        <p:txBody>
          <a:bodyPr/>
          <a:lstStyle/>
          <a:p>
            <a:pPr>
              <a:lnSpc>
                <a:spcPct val="150000"/>
              </a:lnSpc>
              <a:buFont typeface="Arial" charset="0"/>
              <a:buChar char="•"/>
            </a:pPr>
            <a:r>
              <a:rPr lang="en-US" sz="2800"/>
              <a:t>Invoicing plugin points</a:t>
            </a:r>
          </a:p>
          <a:p>
            <a:pPr>
              <a:lnSpc>
                <a:spcPct val="150000"/>
              </a:lnSpc>
              <a:buFont typeface="Arial" charset="0"/>
              <a:buChar char="•"/>
            </a:pPr>
            <a:r>
              <a:rPr lang="en-US" sz="2800">
                <a:solidFill>
                  <a:srgbClr val="C0C0C0"/>
                </a:solidFill>
              </a:rPr>
              <a:t>Invoice streams</a:t>
            </a:r>
          </a:p>
          <a:p>
            <a:pPr>
              <a:lnSpc>
                <a:spcPct val="150000"/>
              </a:lnSpc>
              <a:buFont typeface="Arial" charset="0"/>
              <a:buChar char="•"/>
            </a:pPr>
            <a:r>
              <a:rPr lang="en-US" sz="2800">
                <a:solidFill>
                  <a:srgbClr val="C0C0C0"/>
                </a:solidFill>
              </a:rPr>
              <a:t>Configuring a charge and its invoice items</a:t>
            </a:r>
            <a:endParaRPr lang="en-US" sz="2800"/>
          </a:p>
          <a:p>
            <a:pPr>
              <a:lnSpc>
                <a:spcPct val="150000"/>
              </a:lnSpc>
              <a:buFont typeface="Arial" charset="0"/>
              <a:buChar char="•"/>
            </a:pPr>
            <a:r>
              <a:rPr lang="en-US" sz="2800">
                <a:solidFill>
                  <a:srgbClr val="C0C0C0"/>
                </a:solidFill>
              </a:rPr>
              <a:t>Configuring date sequences and invoice streams</a:t>
            </a:r>
          </a:p>
          <a:p>
            <a:pPr>
              <a:lnSpc>
                <a:spcPct val="150000"/>
              </a:lnSpc>
              <a:buFont typeface="Arial" charset="0"/>
              <a:buChar char="•"/>
            </a:pPr>
            <a:endParaRPr lang="en-US" sz="2800">
              <a:solidFill>
                <a:srgbClr val="C0C0C0"/>
              </a:solidFill>
            </a:endParaRPr>
          </a:p>
          <a:p>
            <a:pPr>
              <a:lnSpc>
                <a:spcPct val="150000"/>
              </a:lnSpc>
              <a:buFont typeface="Wingdings 3" pitchFamily="18" charset="2"/>
              <a:buNone/>
            </a:pPr>
            <a:endParaRPr lang="en-US" sz="2800">
              <a:solidFill>
                <a:srgbClr val="C0C0C0"/>
              </a:solidFill>
            </a:endParaRPr>
          </a:p>
          <a:p>
            <a:pPr>
              <a:lnSpc>
                <a:spcPct val="150000"/>
              </a:lnSpc>
              <a:buFont typeface="Arial" charset="0"/>
              <a:buChar char="•"/>
            </a:pPr>
            <a:endParaRPr lang="en-US" sz="2800">
              <a:solidFill>
                <a:srgbClr val="C0C0C0"/>
              </a:solidFill>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238" y="3691562"/>
            <a:ext cx="7436877" cy="2306467"/>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25602" name="Rectangle 2"/>
          <p:cNvSpPr>
            <a:spLocks noGrp="1" noChangeArrowheads="1"/>
          </p:cNvSpPr>
          <p:nvPr>
            <p:ph type="title"/>
          </p:nvPr>
        </p:nvSpPr>
        <p:spPr/>
        <p:txBody>
          <a:bodyPr/>
          <a:lstStyle/>
          <a:p>
            <a:r>
              <a:rPr lang="en-US"/>
              <a:t>Composite date sequence example</a:t>
            </a:r>
            <a:br>
              <a:rPr lang="en-US"/>
            </a:br>
            <a:r>
              <a:rPr lang="en-US" sz="2600"/>
              <a:t>combinedWith() method</a:t>
            </a:r>
          </a:p>
        </p:txBody>
      </p:sp>
      <p:sp>
        <p:nvSpPr>
          <p:cNvPr id="25603" name="Rectangle 3"/>
          <p:cNvSpPr>
            <a:spLocks noGrp="1" noChangeArrowheads="1"/>
          </p:cNvSpPr>
          <p:nvPr>
            <p:ph idx="1"/>
          </p:nvPr>
        </p:nvSpPr>
        <p:spPr>
          <a:xfrm>
            <a:off x="519113" y="1192213"/>
            <a:ext cx="8318500" cy="2581275"/>
          </a:xfrm>
        </p:spPr>
        <p:txBody>
          <a:bodyPr/>
          <a:lstStyle/>
          <a:p>
            <a:pPr>
              <a:buFont typeface="Arial" charset="0"/>
              <a:buChar char="•"/>
            </a:pPr>
            <a:r>
              <a:rPr lang="en-US"/>
              <a:t>To create a date sequence from two existing sequences, use </a:t>
            </a:r>
            <a:r>
              <a:rPr lang="en-US" b="1">
                <a:latin typeface="Courier New" pitchFamily="49" charset="0"/>
                <a:cs typeface="Courier New" pitchFamily="49" charset="0"/>
              </a:rPr>
              <a:t>combinedWith( )</a:t>
            </a:r>
            <a:r>
              <a:rPr lang="en-US" b="1"/>
              <a:t> </a:t>
            </a:r>
            <a:r>
              <a:rPr lang="en-US"/>
              <a:t>creation method</a:t>
            </a:r>
            <a:endParaRPr lang="en-US" b="1"/>
          </a:p>
          <a:p>
            <a:pPr lvl="1"/>
            <a:r>
              <a:rPr lang="en-US"/>
              <a:t>Returns a new date sequence that combines receiving date sequence and the argument</a:t>
            </a:r>
          </a:p>
          <a:p>
            <a:pPr lvl="1"/>
            <a:r>
              <a:rPr lang="en-US"/>
              <a:t>DateSequence plugin uses </a:t>
            </a:r>
            <a:r>
              <a:rPr lang="en-US" b="1">
                <a:latin typeface="Courier New" pitchFamily="49" charset="0"/>
                <a:cs typeface="Courier New" pitchFamily="49" charset="0"/>
              </a:rPr>
              <a:t>combinedWith( )</a:t>
            </a:r>
            <a:r>
              <a:rPr lang="en-US">
                <a:latin typeface="Courier New" pitchFamily="49" charset="0"/>
                <a:cs typeface="Courier New" pitchFamily="49" charset="0"/>
              </a:rPr>
              <a:t> </a:t>
            </a:r>
            <a:r>
              <a:rPr lang="en-US"/>
              <a:t>to generate date sequence for twice monthly invoice stream</a:t>
            </a:r>
          </a:p>
        </p:txBody>
      </p:sp>
      <p:sp>
        <p:nvSpPr>
          <p:cNvPr id="25605" name="AutoShape 5"/>
          <p:cNvSpPr>
            <a:spLocks noChangeArrowheads="1"/>
          </p:cNvSpPr>
          <p:nvPr/>
        </p:nvSpPr>
        <p:spPr bwMode="auto">
          <a:xfrm>
            <a:off x="2062361" y="5106534"/>
            <a:ext cx="6101685" cy="509587"/>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pPr algn="ctr">
              <a:spcBef>
                <a:spcPct val="50000"/>
              </a:spcBef>
              <a:spcAft>
                <a:spcPct val="30000"/>
              </a:spcAft>
              <a:buClr>
                <a:schemeClr val="tx1"/>
              </a:buClr>
            </a:pPr>
            <a:endParaRPr lang="en-US"/>
          </a:p>
        </p:txBody>
      </p:sp>
      <p:grpSp>
        <p:nvGrpSpPr>
          <p:cNvPr id="21" name="Group 47"/>
          <p:cNvGrpSpPr>
            <a:grpSpLocks/>
          </p:cNvGrpSpPr>
          <p:nvPr/>
        </p:nvGrpSpPr>
        <p:grpSpPr bwMode="auto">
          <a:xfrm>
            <a:off x="7802762" y="3385155"/>
            <a:ext cx="486909" cy="558663"/>
            <a:chOff x="4500" y="2736"/>
            <a:chExt cx="531" cy="577"/>
          </a:xfrm>
        </p:grpSpPr>
        <p:sp>
          <p:nvSpPr>
            <p:cNvPr id="22" name="Freeform 48"/>
            <p:cNvSpPr>
              <a:spLocks/>
            </p:cNvSpPr>
            <p:nvPr/>
          </p:nvSpPr>
          <p:spPr bwMode="auto">
            <a:xfrm>
              <a:off x="4567" y="2736"/>
              <a:ext cx="461" cy="577"/>
            </a:xfrm>
            <a:custGeom>
              <a:avLst/>
              <a:gdLst>
                <a:gd name="T0" fmla="*/ 0 w 1887"/>
                <a:gd name="T1" fmla="*/ 0 h 2365"/>
                <a:gd name="T2" fmla="*/ 0 w 1887"/>
                <a:gd name="T3" fmla="*/ 0 h 2365"/>
                <a:gd name="T4" fmla="*/ 0 w 1887"/>
                <a:gd name="T5" fmla="*/ 0 h 2365"/>
                <a:gd name="T6" fmla="*/ 0 w 1887"/>
                <a:gd name="T7" fmla="*/ 0 h 2365"/>
                <a:gd name="T8" fmla="*/ 0 w 1887"/>
                <a:gd name="T9" fmla="*/ 0 h 2365"/>
                <a:gd name="T10" fmla="*/ 0 w 1887"/>
                <a:gd name="T11" fmla="*/ 0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p:spPr>
          <p:txBody>
            <a:bodyPr wrap="none" lIns="0" tIns="0" rIns="0" bIns="0" anchor="ctr">
              <a:spAutoFit/>
            </a:bodyPr>
            <a:lstStyle/>
            <a:p>
              <a:endParaRPr lang="en-US"/>
            </a:p>
          </p:txBody>
        </p:sp>
        <p:sp>
          <p:nvSpPr>
            <p:cNvPr id="23" name="Rectangle 49"/>
            <p:cNvSpPr>
              <a:spLocks noChangeArrowheads="1"/>
            </p:cNvSpPr>
            <p:nvPr/>
          </p:nvSpPr>
          <p:spPr bwMode="auto">
            <a:xfrm>
              <a:off x="4693" y="3079"/>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sp>
          <p:nvSpPr>
            <p:cNvPr id="24" name="Rectangle 50"/>
            <p:cNvSpPr>
              <a:spLocks noChangeArrowheads="1"/>
            </p:cNvSpPr>
            <p:nvPr/>
          </p:nvSpPr>
          <p:spPr bwMode="auto">
            <a:xfrm>
              <a:off x="4641" y="3002"/>
              <a:ext cx="272"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a:spcBef>
                  <a:spcPct val="50000"/>
                </a:spcBef>
                <a:spcAft>
                  <a:spcPct val="30000"/>
                </a:spcAft>
                <a:buClr>
                  <a:schemeClr val="tx1"/>
                </a:buClr>
              </a:pPr>
              <a:endParaRPr lang="en-US"/>
            </a:p>
          </p:txBody>
        </p:sp>
        <p:sp>
          <p:nvSpPr>
            <p:cNvPr id="25" name="Rectangle 51"/>
            <p:cNvSpPr>
              <a:spLocks noChangeArrowheads="1"/>
            </p:cNvSpPr>
            <p:nvPr/>
          </p:nvSpPr>
          <p:spPr bwMode="auto">
            <a:xfrm>
              <a:off x="4693" y="3156"/>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sp>
          <p:nvSpPr>
            <p:cNvPr id="26" name="Line 52"/>
            <p:cNvSpPr>
              <a:spLocks noChangeShapeType="1"/>
            </p:cNvSpPr>
            <p:nvPr/>
          </p:nvSpPr>
          <p:spPr bwMode="auto">
            <a:xfrm>
              <a:off x="4565" y="3313"/>
              <a:ext cx="466"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 name="Line 53"/>
            <p:cNvSpPr>
              <a:spLocks noChangeShapeType="1"/>
            </p:cNvSpPr>
            <p:nvPr/>
          </p:nvSpPr>
          <p:spPr bwMode="auto">
            <a:xfrm flipV="1">
              <a:off x="5029" y="2867"/>
              <a:ext cx="0" cy="446"/>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 name="Freeform 54"/>
            <p:cNvSpPr>
              <a:spLocks/>
            </p:cNvSpPr>
            <p:nvPr/>
          </p:nvSpPr>
          <p:spPr bwMode="auto">
            <a:xfrm>
              <a:off x="4894" y="2736"/>
              <a:ext cx="135" cy="135"/>
            </a:xfrm>
            <a:custGeom>
              <a:avLst/>
              <a:gdLst>
                <a:gd name="T0" fmla="*/ 0 w 553"/>
                <a:gd name="T1" fmla="*/ 0 h 554"/>
                <a:gd name="T2" fmla="*/ 0 w 553"/>
                <a:gd name="T3" fmla="*/ 0 h 554"/>
                <a:gd name="T4" fmla="*/ 0 w 553"/>
                <a:gd name="T5" fmla="*/ 0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wrap="none" lIns="0" tIns="0" rIns="0" bIns="0" anchor="ctr">
              <a:spAutoFit/>
            </a:bodyPr>
            <a:lstStyle/>
            <a:p>
              <a:endParaRPr lang="en-US"/>
            </a:p>
          </p:txBody>
        </p:sp>
        <p:sp>
          <p:nvSpPr>
            <p:cNvPr id="29" name="Rectangle 55"/>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pPr algn="ctr">
                <a:spcBef>
                  <a:spcPct val="50000"/>
                </a:spcBef>
                <a:spcAft>
                  <a:spcPct val="30000"/>
                </a:spcAft>
                <a:buClr>
                  <a:schemeClr val="tx1"/>
                </a:buClr>
              </a:pPr>
              <a:endParaRPr lang="en-US"/>
            </a:p>
          </p:txBody>
        </p:sp>
        <p:sp>
          <p:nvSpPr>
            <p:cNvPr id="30" name="Rectangle 56"/>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pPr algn="ctr">
                <a:spcBef>
                  <a:spcPct val="50000"/>
                </a:spcBef>
                <a:spcAft>
                  <a:spcPct val="30000"/>
                </a:spcAft>
                <a:buClr>
                  <a:schemeClr val="tx1"/>
                </a:buClr>
              </a:pPr>
              <a:endParaRPr lang="en-US"/>
            </a:p>
          </p:txBody>
        </p:sp>
        <p:sp>
          <p:nvSpPr>
            <p:cNvPr id="31" name="Freeform 57"/>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32" name="Freeform 58"/>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t>InvoiceStream plugin</a:t>
            </a:r>
          </a:p>
        </p:txBody>
      </p:sp>
      <p:sp>
        <p:nvSpPr>
          <p:cNvPr id="26627" name="Content Placeholder 3"/>
          <p:cNvSpPr>
            <a:spLocks noGrp="1"/>
          </p:cNvSpPr>
          <p:nvPr>
            <p:ph idx="1"/>
          </p:nvPr>
        </p:nvSpPr>
        <p:spPr/>
        <p:txBody>
          <a:bodyPr/>
          <a:lstStyle/>
          <a:p>
            <a:pPr>
              <a:buFont typeface="Arial" charset="0"/>
              <a:buChar char="•"/>
            </a:pPr>
            <a:r>
              <a:rPr lang="en-US"/>
              <a:t>Used to determine invoice stream for a set of charges</a:t>
            </a:r>
          </a:p>
        </p:txBody>
      </p:sp>
      <p:graphicFrame>
        <p:nvGraphicFramePr>
          <p:cNvPr id="6" name="Group 3"/>
          <p:cNvGraphicFramePr>
            <a:graphicFrameLocks/>
          </p:cNvGraphicFramePr>
          <p:nvPr>
            <p:extLst>
              <p:ext uri="{D42A27DB-BD31-4B8C-83A1-F6EECF244321}">
                <p14:modId xmlns:p14="http://schemas.microsoft.com/office/powerpoint/2010/main" val="3233551387"/>
              </p:ext>
            </p:extLst>
          </p:nvPr>
        </p:nvGraphicFramePr>
        <p:xfrm>
          <a:off x="174171" y="1427163"/>
          <a:ext cx="8839200" cy="4901393"/>
        </p:xfrm>
        <a:graphic>
          <a:graphicData uri="http://schemas.openxmlformats.org/drawingml/2006/table">
            <a:tbl>
              <a:tblPr/>
              <a:tblGrid>
                <a:gridCol w="4463143">
                  <a:extLst>
                    <a:ext uri="{9D8B030D-6E8A-4147-A177-3AD203B41FA5}">
                      <a16:colId xmlns:a16="http://schemas.microsoft.com/office/drawing/2014/main" val="20000"/>
                    </a:ext>
                  </a:extLst>
                </a:gridCol>
                <a:gridCol w="4376057">
                  <a:extLst>
                    <a:ext uri="{9D8B030D-6E8A-4147-A177-3AD203B41FA5}">
                      <a16:colId xmlns:a16="http://schemas.microsoft.com/office/drawing/2014/main" val="20001"/>
                    </a:ext>
                  </a:extLst>
                </a:gridCol>
              </a:tblGrid>
              <a:tr h="393522">
                <a:tc>
                  <a:txBody>
                    <a:bodyPr/>
                    <a:lstStyle/>
                    <a:p>
                      <a:pPr marL="58738"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1" i="0" u="none" strike="noStrike" cap="none" normalizeH="0" baseline="0" dirty="0">
                          <a:ln>
                            <a:noFill/>
                          </a:ln>
                          <a:solidFill>
                            <a:schemeClr val="bg1"/>
                          </a:solidFill>
                          <a:effectLst/>
                          <a:latin typeface="Arial" charset="0"/>
                        </a:rPr>
                        <a:t>Method</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58738"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1" i="0" u="none" strike="noStrike" cap="none" normalizeH="0" baseline="0" dirty="0">
                          <a:ln>
                            <a:noFill/>
                          </a:ln>
                          <a:solidFill>
                            <a:schemeClr val="bg1"/>
                          </a:solidFill>
                          <a:effectLst/>
                          <a:latin typeface="Arial" charset="0"/>
                        </a:rPr>
                        <a:t>Description and Purpose</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0"/>
                  </a:ext>
                </a:extLst>
              </a:tr>
              <a:tr h="1295222">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600" b="1" i="0" u="none" strike="noStrike" cap="none" normalizeH="0" baseline="0" dirty="0" err="1">
                          <a:ln>
                            <a:noFill/>
                          </a:ln>
                          <a:solidFill>
                            <a:schemeClr val="bg1"/>
                          </a:solidFill>
                          <a:effectLst/>
                          <a:latin typeface="Courier New" pitchFamily="49" charset="0"/>
                          <a:cs typeface="Courier New" pitchFamily="49" charset="0"/>
                        </a:rPr>
                        <a:t>getInvoiceStreamPeriodicityFor</a:t>
                      </a:r>
                      <a:r>
                        <a:rPr kumimoji="0" lang="en-US" sz="1600" b="1" i="0" u="none" strike="noStrike" cap="none" normalizeH="0" baseline="0" dirty="0">
                          <a:ln>
                            <a:noFill/>
                          </a:ln>
                          <a:solidFill>
                            <a:schemeClr val="bg1"/>
                          </a:solidFill>
                          <a:effectLst/>
                          <a:latin typeface="Courier New" pitchFamily="49" charset="0"/>
                          <a:cs typeface="Courier New" pitchFamily="49" charset="0"/>
                        </a:rPr>
                        <a: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700" b="0" i="0" u="none" strike="noStrike" cap="none" normalizeH="0" baseline="0" dirty="0">
                          <a:ln>
                            <a:noFill/>
                          </a:ln>
                          <a:solidFill>
                            <a:schemeClr val="bg1"/>
                          </a:solidFill>
                          <a:effectLst/>
                          <a:latin typeface="Arial" charset="0"/>
                        </a:rPr>
                        <a:t>Returns the periodicity for a given payer and payment plan. Override this method to direct charges to an invoice stream with a different periodicity than the default or to specify the stream to use for a custom periodicity</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1"/>
                  </a:ext>
                </a:extLst>
              </a:tr>
              <a:tr h="1036178">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600" b="1" i="0" u="none" strike="noStrike" cap="none" normalizeH="0" baseline="0" dirty="0">
                          <a:ln>
                            <a:noFill/>
                          </a:ln>
                          <a:solidFill>
                            <a:schemeClr val="bg1"/>
                          </a:solidFill>
                          <a:effectLst/>
                          <a:latin typeface="Courier New" pitchFamily="49" charset="0"/>
                          <a:cs typeface="Courier New" pitchFamily="49" charset="0"/>
                        </a:rPr>
                        <a:t>getExistingInvoiceStreamFor()</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700" b="0" i="0" u="none" strike="noStrike" cap="none" normalizeH="0" baseline="0" dirty="0">
                          <a:ln>
                            <a:noFill/>
                          </a:ln>
                          <a:solidFill>
                            <a:schemeClr val="bg1"/>
                          </a:solidFill>
                          <a:effectLst/>
                          <a:latin typeface="Arial" charset="0"/>
                        </a:rPr>
                        <a:t>Returns the default invoice stream for the payer, charge, and periodicity. Override this method if payer can have more than one invoice stream for the same periodicity</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2"/>
                  </a:ext>
                </a:extLst>
              </a:tr>
              <a:tr h="880751">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600" b="1" i="0" u="none" strike="noStrike" cap="none" normalizeH="0" baseline="0" dirty="0">
                          <a:ln>
                            <a:noFill/>
                          </a:ln>
                          <a:solidFill>
                            <a:schemeClr val="bg1"/>
                          </a:solidFill>
                          <a:effectLst/>
                          <a:latin typeface="Courier New" pitchFamily="49" charset="0"/>
                          <a:cs typeface="Courier New" pitchFamily="49" charset="0"/>
                        </a:rPr>
                        <a:t>customizeNewInvoiceStream() </a:t>
                      </a:r>
                      <a:br>
                        <a:rPr kumimoji="0" lang="en-US" sz="1600" b="1" i="0" u="none" strike="noStrike" cap="none" normalizeH="0" baseline="0" dirty="0">
                          <a:ln>
                            <a:noFill/>
                          </a:ln>
                          <a:solidFill>
                            <a:schemeClr val="bg1"/>
                          </a:solidFill>
                          <a:effectLst/>
                          <a:latin typeface="Courier New" pitchFamily="49" charset="0"/>
                          <a:cs typeface="Courier New" pitchFamily="49" charset="0"/>
                        </a:rPr>
                      </a:br>
                      <a:endParaRPr kumimoji="0" lang="en-US" sz="1600" b="1" i="0" u="none" strike="noStrike" cap="none" normalizeH="0" baseline="0" dirty="0">
                        <a:ln>
                          <a:noFill/>
                        </a:ln>
                        <a:solidFill>
                          <a:schemeClr val="bg1"/>
                        </a:solidFill>
                        <a:effectLst/>
                        <a:latin typeface="Courier New" pitchFamily="49" charset="0"/>
                        <a:cs typeface="Courier New" pitchFamily="49" charset="0"/>
                      </a:endParaRPr>
                    </a:p>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endParaRPr kumimoji="0" lang="en-US" sz="1600" b="1" i="0" u="none" strike="noStrike" cap="none" normalizeH="0" baseline="0" dirty="0">
                        <a:ln>
                          <a:noFill/>
                        </a:ln>
                        <a:solidFill>
                          <a:schemeClr val="bg1"/>
                        </a:solidFill>
                        <a:effectLst/>
                        <a:latin typeface="Courier New" pitchFamily="49" charset="0"/>
                        <a:cs typeface="Courier New" pitchFamily="49"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700" b="0" i="0" u="none" strike="noStrike" cap="none" normalizeH="0" baseline="0" dirty="0">
                          <a:ln>
                            <a:noFill/>
                          </a:ln>
                          <a:solidFill>
                            <a:schemeClr val="bg1"/>
                          </a:solidFill>
                          <a:effectLst/>
                          <a:latin typeface="Arial" charset="0"/>
                        </a:rPr>
                        <a:t>(2 methods) Allows you to customize the default configuration of a newly created invoice stream. </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3"/>
                  </a:ext>
                </a:extLst>
              </a:tr>
              <a:tr h="1036178">
                <a:tc>
                  <a:txBody>
                    <a:bodyPr/>
                    <a:lstStyle/>
                    <a:p>
                      <a:pPr marL="914400" marR="0" lvl="0" indent="-8540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lang="en-US" sz="1600" b="1" kern="1200" dirty="0" err="1">
                          <a:solidFill>
                            <a:schemeClr val="bg1"/>
                          </a:solidFill>
                          <a:latin typeface="Courier New" pitchFamily="49" charset="0"/>
                          <a:ea typeface="+mn-ea"/>
                          <a:cs typeface="Courier New" pitchFamily="49" charset="0"/>
                        </a:rPr>
                        <a:t>getAnchorDatesForCustomPeriodicity</a:t>
                      </a:r>
                      <a:r>
                        <a:rPr kumimoji="0" lang="en-US" sz="1600" b="1" i="0" u="none" strike="noStrike" cap="none" normalizeH="0" baseline="0" dirty="0">
                          <a:ln>
                            <a:noFill/>
                          </a:ln>
                          <a:solidFill>
                            <a:schemeClr val="bg1"/>
                          </a:solidFill>
                          <a:effectLst/>
                          <a:latin typeface="Courier New" pitchFamily="49" charset="0"/>
                          <a:cs typeface="Courier New" pitchFamily="49" charset="0"/>
                        </a:rPr>
                        <a: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700" b="0" i="0" u="none" strike="noStrike" cap="none" normalizeH="0" baseline="0" dirty="0">
                          <a:ln>
                            <a:noFill/>
                          </a:ln>
                          <a:solidFill>
                            <a:schemeClr val="bg1"/>
                          </a:solidFill>
                          <a:effectLst/>
                          <a:latin typeface="Arial" charset="0"/>
                        </a:rPr>
                        <a:t>Returns a list of anchor dates for custom periodicities. Invoice streams with custom periodicities and no overriding anchor dates call this method to compute their anchor dates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4"/>
                  </a:ext>
                </a:extLst>
              </a:tr>
            </a:tbl>
          </a:graphicData>
        </a:graphic>
      </p:graphicFrame>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t>InvoiceStream example: Quarterly periodicity</a:t>
            </a:r>
          </a:p>
        </p:txBody>
      </p:sp>
      <p:sp>
        <p:nvSpPr>
          <p:cNvPr id="27651" name="Content Placeholder 3"/>
          <p:cNvSpPr>
            <a:spLocks noGrp="1"/>
          </p:cNvSpPr>
          <p:nvPr>
            <p:ph idx="1"/>
          </p:nvPr>
        </p:nvSpPr>
        <p:spPr/>
        <p:txBody>
          <a:bodyPr/>
          <a:lstStyle/>
          <a:p>
            <a:pPr>
              <a:buFont typeface="Arial" charset="0"/>
              <a:buChar char="•"/>
            </a:pPr>
            <a:r>
              <a:rPr lang="en-US" b="1">
                <a:solidFill>
                  <a:srgbClr val="D33819"/>
                </a:solidFill>
              </a:rPr>
              <a:t>Requirement:</a:t>
            </a:r>
            <a:r>
              <a:rPr lang="en-US">
                <a:solidFill>
                  <a:srgbClr val="D33819"/>
                </a:solidFill>
              </a:rPr>
              <a:t> </a:t>
            </a:r>
            <a:r>
              <a:rPr lang="en-US"/>
              <a:t>Place policies with quarterly payment plans on a separate invoice stream from policies with monthly payment plans. Set billing dates for quarterly policies to 15</a:t>
            </a:r>
            <a:r>
              <a:rPr lang="en-US" baseline="30000"/>
              <a:t>th</a:t>
            </a:r>
            <a:r>
              <a:rPr lang="en-US"/>
              <a:t> of January, April, July, October.</a:t>
            </a:r>
          </a:p>
          <a:p>
            <a:pPr>
              <a:buFont typeface="Arial" charset="0"/>
              <a:buChar char="•"/>
            </a:pPr>
            <a:r>
              <a:rPr lang="en-US" b="1">
                <a:solidFill>
                  <a:srgbClr val="D33819"/>
                </a:solidFill>
              </a:rPr>
              <a:t>Sample output:</a:t>
            </a:r>
          </a:p>
          <a:p>
            <a:pPr>
              <a:buFont typeface="Arial" charset="0"/>
              <a:buChar char="•"/>
            </a:pPr>
            <a:endParaRPr lang="en-US"/>
          </a:p>
        </p:txBody>
      </p:sp>
      <p:pic>
        <p:nvPicPr>
          <p:cNvPr id="2765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3375" y="3363913"/>
            <a:ext cx="121920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4253" y="3028270"/>
            <a:ext cx="6895493" cy="2577873"/>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256" y="3581778"/>
            <a:ext cx="8644820" cy="2416254"/>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28675" name="Title 1"/>
          <p:cNvSpPr>
            <a:spLocks noGrp="1"/>
          </p:cNvSpPr>
          <p:nvPr>
            <p:ph type="title"/>
          </p:nvPr>
        </p:nvSpPr>
        <p:spPr/>
        <p:txBody>
          <a:bodyPr/>
          <a:lstStyle/>
          <a:p>
            <a:r>
              <a:rPr lang="en-US"/>
              <a:t>InvioceStream example: step 1 </a:t>
            </a:r>
            <a:br>
              <a:rPr lang="en-US"/>
            </a:br>
            <a:endParaRPr lang="en-US" sz="2800"/>
          </a:p>
        </p:txBody>
      </p:sp>
      <p:sp>
        <p:nvSpPr>
          <p:cNvPr id="28676" name="Content Placeholder 5"/>
          <p:cNvSpPr>
            <a:spLocks noGrp="1"/>
          </p:cNvSpPr>
          <p:nvPr>
            <p:ph idx="1"/>
          </p:nvPr>
        </p:nvSpPr>
        <p:spPr/>
        <p:txBody>
          <a:bodyPr/>
          <a:lstStyle/>
          <a:p>
            <a:pPr marL="457200" indent="-457200">
              <a:buFont typeface="+mj-lt"/>
              <a:buAutoNum type="arabicPeriod"/>
            </a:pPr>
            <a:r>
              <a:rPr lang="en-US" b="1">
                <a:solidFill>
                  <a:srgbClr val="04628C"/>
                </a:solidFill>
              </a:rPr>
              <a:t>Get the periodicity</a:t>
            </a:r>
          </a:p>
          <a:p>
            <a:pPr lvl="1">
              <a:buFont typeface="Arial" charset="0"/>
              <a:buChar char="•"/>
            </a:pPr>
            <a:r>
              <a:rPr lang="en-US"/>
              <a:t>In base application, items resulting from charges with quarterly payment plan are placed in monthly stream</a:t>
            </a:r>
          </a:p>
          <a:p>
            <a:pPr lvl="1">
              <a:buFont typeface="Arial" charset="0"/>
              <a:buChar char="•"/>
            </a:pPr>
            <a:r>
              <a:rPr lang="en-US"/>
              <a:t>Configured method directs quarterly invoices into special quarterly periodicity</a:t>
            </a:r>
          </a:p>
          <a:p>
            <a:pPr lvl="2"/>
            <a:r>
              <a:rPr lang="en-US"/>
              <a:t>Configuration is required to set up invoice stream and specify anchor date</a:t>
            </a:r>
          </a:p>
        </p:txBody>
      </p:sp>
      <p:sp>
        <p:nvSpPr>
          <p:cNvPr id="28677" name="Rounded Rectangular Callout 4"/>
          <p:cNvSpPr>
            <a:spLocks noChangeArrowheads="1"/>
          </p:cNvSpPr>
          <p:nvPr/>
        </p:nvSpPr>
        <p:spPr bwMode="auto">
          <a:xfrm>
            <a:off x="5998024" y="458560"/>
            <a:ext cx="2960914" cy="612775"/>
          </a:xfrm>
          <a:prstGeom prst="wedgeRoundRectCallout">
            <a:avLst>
              <a:gd name="adj1" fmla="val -40102"/>
              <a:gd name="adj2" fmla="val 75926"/>
              <a:gd name="adj3" fmla="val 16667"/>
            </a:avLst>
          </a:prstGeom>
          <a:solidFill>
            <a:schemeClr val="tx1"/>
          </a:solidFill>
          <a:ln w="3175" algn="ctr">
            <a:solidFill>
              <a:schemeClr val="bg1"/>
            </a:solidFill>
            <a:round/>
            <a:headEnd/>
            <a:tailEnd/>
          </a:ln>
        </p:spPr>
        <p:txBody>
          <a:bodyPr wrap="square" lIns="0" tIns="0" rIns="0" bIns="0" anchor="ctr">
            <a:spAutoFit/>
          </a:bodyPr>
          <a:lstStyle/>
          <a:p>
            <a:pPr algn="ctr">
              <a:spcBef>
                <a:spcPct val="50000"/>
              </a:spcBef>
              <a:spcAft>
                <a:spcPct val="30000"/>
              </a:spcAft>
              <a:buClr>
                <a:schemeClr val="tx1"/>
              </a:buClr>
            </a:pPr>
            <a:r>
              <a:rPr lang="en-US" sz="1800">
                <a:solidFill>
                  <a:srgbClr val="D33819"/>
                </a:solidFill>
              </a:rPr>
              <a:t>What’s the periodicity for this payer and charge?</a:t>
            </a:r>
          </a:p>
        </p:txBody>
      </p:sp>
      <p:sp>
        <p:nvSpPr>
          <p:cNvPr id="28678" name="Rounded Rectangle 5"/>
          <p:cNvSpPr>
            <a:spLocks noChangeArrowheads="1"/>
          </p:cNvSpPr>
          <p:nvPr/>
        </p:nvSpPr>
        <p:spPr bwMode="auto">
          <a:xfrm>
            <a:off x="2106618" y="5294545"/>
            <a:ext cx="2378294" cy="241300"/>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chemeClr val="tx1"/>
              </a:buClr>
            </a:pPr>
            <a:endParaRPr lang="en-US"/>
          </a:p>
        </p:txBody>
      </p:sp>
      <p:sp>
        <p:nvSpPr>
          <p:cNvPr id="28679" name="TextBox 6"/>
          <p:cNvSpPr txBox="1">
            <a:spLocks noChangeArrowheads="1"/>
          </p:cNvSpPr>
          <p:nvPr/>
        </p:nvSpPr>
        <p:spPr bwMode="auto">
          <a:xfrm>
            <a:off x="5247134" y="5327203"/>
            <a:ext cx="3795042" cy="92333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spcBef>
                <a:spcPct val="50000"/>
              </a:spcBef>
              <a:spcAft>
                <a:spcPct val="30000"/>
              </a:spcAft>
              <a:buClr>
                <a:schemeClr val="tx1"/>
              </a:buClr>
            </a:pPr>
            <a:r>
              <a:rPr lang="en-US" sz="1800" b="0">
                <a:solidFill>
                  <a:srgbClr val="D33819"/>
                </a:solidFill>
              </a:rPr>
              <a:t>BillingCenter understands quarterly periodicity, so no need to define a custom date sequence</a:t>
            </a:r>
          </a:p>
        </p:txBody>
      </p:sp>
      <p:grpSp>
        <p:nvGrpSpPr>
          <p:cNvPr id="28682" name="Group 47"/>
          <p:cNvGrpSpPr>
            <a:grpSpLocks/>
          </p:cNvGrpSpPr>
          <p:nvPr/>
        </p:nvGrpSpPr>
        <p:grpSpPr bwMode="auto">
          <a:xfrm>
            <a:off x="8349341" y="3320140"/>
            <a:ext cx="486909" cy="558663"/>
            <a:chOff x="4500" y="2736"/>
            <a:chExt cx="531" cy="577"/>
          </a:xfrm>
        </p:grpSpPr>
        <p:sp>
          <p:nvSpPr>
            <p:cNvPr id="28684" name="Freeform 48"/>
            <p:cNvSpPr>
              <a:spLocks/>
            </p:cNvSpPr>
            <p:nvPr/>
          </p:nvSpPr>
          <p:spPr bwMode="auto">
            <a:xfrm>
              <a:off x="4567" y="2736"/>
              <a:ext cx="461" cy="577"/>
            </a:xfrm>
            <a:custGeom>
              <a:avLst/>
              <a:gdLst>
                <a:gd name="T0" fmla="*/ 0 w 1887"/>
                <a:gd name="T1" fmla="*/ 0 h 2365"/>
                <a:gd name="T2" fmla="*/ 0 w 1887"/>
                <a:gd name="T3" fmla="*/ 0 h 2365"/>
                <a:gd name="T4" fmla="*/ 0 w 1887"/>
                <a:gd name="T5" fmla="*/ 0 h 2365"/>
                <a:gd name="T6" fmla="*/ 0 w 1887"/>
                <a:gd name="T7" fmla="*/ 0 h 2365"/>
                <a:gd name="T8" fmla="*/ 0 w 1887"/>
                <a:gd name="T9" fmla="*/ 0 h 2365"/>
                <a:gd name="T10" fmla="*/ 0 w 1887"/>
                <a:gd name="T11" fmla="*/ 0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p:spPr>
          <p:txBody>
            <a:bodyPr wrap="none" lIns="0" tIns="0" rIns="0" bIns="0" anchor="ctr">
              <a:spAutoFit/>
            </a:bodyPr>
            <a:lstStyle/>
            <a:p>
              <a:endParaRPr lang="en-US"/>
            </a:p>
          </p:txBody>
        </p:sp>
        <p:sp>
          <p:nvSpPr>
            <p:cNvPr id="28685" name="Rectangle 49"/>
            <p:cNvSpPr>
              <a:spLocks noChangeArrowheads="1"/>
            </p:cNvSpPr>
            <p:nvPr/>
          </p:nvSpPr>
          <p:spPr bwMode="auto">
            <a:xfrm>
              <a:off x="4693" y="3079"/>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sp>
          <p:nvSpPr>
            <p:cNvPr id="28686" name="Rectangle 50"/>
            <p:cNvSpPr>
              <a:spLocks noChangeArrowheads="1"/>
            </p:cNvSpPr>
            <p:nvPr/>
          </p:nvSpPr>
          <p:spPr bwMode="auto">
            <a:xfrm>
              <a:off x="4641" y="3002"/>
              <a:ext cx="272"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a:spcBef>
                  <a:spcPct val="50000"/>
                </a:spcBef>
                <a:spcAft>
                  <a:spcPct val="30000"/>
                </a:spcAft>
                <a:buClr>
                  <a:schemeClr val="tx1"/>
                </a:buClr>
              </a:pPr>
              <a:endParaRPr lang="en-US"/>
            </a:p>
          </p:txBody>
        </p:sp>
        <p:sp>
          <p:nvSpPr>
            <p:cNvPr id="28687" name="Rectangle 51"/>
            <p:cNvSpPr>
              <a:spLocks noChangeArrowheads="1"/>
            </p:cNvSpPr>
            <p:nvPr/>
          </p:nvSpPr>
          <p:spPr bwMode="auto">
            <a:xfrm>
              <a:off x="4693" y="3156"/>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sp>
          <p:nvSpPr>
            <p:cNvPr id="28688" name="Line 52"/>
            <p:cNvSpPr>
              <a:spLocks noChangeShapeType="1"/>
            </p:cNvSpPr>
            <p:nvPr/>
          </p:nvSpPr>
          <p:spPr bwMode="auto">
            <a:xfrm>
              <a:off x="4565" y="3313"/>
              <a:ext cx="466"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689" name="Line 53"/>
            <p:cNvSpPr>
              <a:spLocks noChangeShapeType="1"/>
            </p:cNvSpPr>
            <p:nvPr/>
          </p:nvSpPr>
          <p:spPr bwMode="auto">
            <a:xfrm flipV="1">
              <a:off x="5029" y="2867"/>
              <a:ext cx="0" cy="446"/>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690" name="Freeform 54"/>
            <p:cNvSpPr>
              <a:spLocks/>
            </p:cNvSpPr>
            <p:nvPr/>
          </p:nvSpPr>
          <p:spPr bwMode="auto">
            <a:xfrm>
              <a:off x="4894" y="2736"/>
              <a:ext cx="135" cy="135"/>
            </a:xfrm>
            <a:custGeom>
              <a:avLst/>
              <a:gdLst>
                <a:gd name="T0" fmla="*/ 0 w 553"/>
                <a:gd name="T1" fmla="*/ 0 h 554"/>
                <a:gd name="T2" fmla="*/ 0 w 553"/>
                <a:gd name="T3" fmla="*/ 0 h 554"/>
                <a:gd name="T4" fmla="*/ 0 w 553"/>
                <a:gd name="T5" fmla="*/ 0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wrap="none" lIns="0" tIns="0" rIns="0" bIns="0" anchor="ctr">
              <a:spAutoFit/>
            </a:bodyPr>
            <a:lstStyle/>
            <a:p>
              <a:endParaRPr lang="en-US"/>
            </a:p>
          </p:txBody>
        </p:sp>
        <p:sp>
          <p:nvSpPr>
            <p:cNvPr id="28691" name="Rectangle 55"/>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pPr algn="ctr">
                <a:spcBef>
                  <a:spcPct val="50000"/>
                </a:spcBef>
                <a:spcAft>
                  <a:spcPct val="30000"/>
                </a:spcAft>
                <a:buClr>
                  <a:schemeClr val="tx1"/>
                </a:buClr>
              </a:pPr>
              <a:endParaRPr lang="en-US"/>
            </a:p>
          </p:txBody>
        </p:sp>
        <p:sp>
          <p:nvSpPr>
            <p:cNvPr id="28692" name="Rectangle 56"/>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pPr algn="ctr">
                <a:spcBef>
                  <a:spcPct val="50000"/>
                </a:spcBef>
                <a:spcAft>
                  <a:spcPct val="30000"/>
                </a:spcAft>
                <a:buClr>
                  <a:schemeClr val="tx1"/>
                </a:buClr>
              </a:pPr>
              <a:endParaRPr lang="en-US"/>
            </a:p>
          </p:txBody>
        </p:sp>
        <p:sp>
          <p:nvSpPr>
            <p:cNvPr id="28693" name="Freeform 57"/>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8694" name="Freeform 58"/>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cxnSp>
        <p:nvCxnSpPr>
          <p:cNvPr id="28681" name="Straight Connector 22"/>
          <p:cNvCxnSpPr>
            <a:cxnSpLocks noChangeShapeType="1"/>
          </p:cNvCxnSpPr>
          <p:nvPr/>
        </p:nvCxnSpPr>
        <p:spPr bwMode="auto">
          <a:xfrm>
            <a:off x="2248125" y="4161068"/>
            <a:ext cx="2463800" cy="1588"/>
          </a:xfrm>
          <a:prstGeom prst="line">
            <a:avLst/>
          </a:prstGeom>
          <a:noFill/>
          <a:ln w="12700" algn="ctr">
            <a:solidFill>
              <a:srgbClr val="D33819"/>
            </a:solidFill>
            <a:round/>
            <a:headEnd/>
            <a:tailEnd/>
          </a:ln>
          <a:extLst>
            <a:ext uri="{909E8E84-426E-40DD-AFC4-6F175D3DCCD1}">
              <a14:hiddenFill xmlns:a14="http://schemas.microsoft.com/office/drawing/2010/main">
                <a:noFill/>
              </a14:hiddenFill>
            </a:ext>
          </a:extLst>
        </p:spPr>
      </p:cxn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Title 1"/>
          <p:cNvSpPr>
            <a:spLocks noGrp="1"/>
          </p:cNvSpPr>
          <p:nvPr>
            <p:ph type="title"/>
          </p:nvPr>
        </p:nvSpPr>
        <p:spPr/>
        <p:txBody>
          <a:bodyPr/>
          <a:lstStyle/>
          <a:p>
            <a:r>
              <a:rPr lang="en-US"/>
              <a:t>InvioceStream example: step 2</a:t>
            </a:r>
            <a:br>
              <a:rPr lang="en-US"/>
            </a:br>
            <a:endParaRPr lang="en-US" sz="2800"/>
          </a:p>
        </p:txBody>
      </p:sp>
      <p:sp>
        <p:nvSpPr>
          <p:cNvPr id="29700" name="Content Placeholder 5"/>
          <p:cNvSpPr>
            <a:spLocks noGrp="1"/>
          </p:cNvSpPr>
          <p:nvPr>
            <p:ph idx="1"/>
          </p:nvPr>
        </p:nvSpPr>
        <p:spPr>
          <a:xfrm>
            <a:off x="519113" y="914400"/>
            <a:ext cx="8318500" cy="971550"/>
          </a:xfrm>
        </p:spPr>
        <p:txBody>
          <a:bodyPr/>
          <a:lstStyle/>
          <a:p>
            <a:pPr marL="457200" indent="-457200">
              <a:buFont typeface="+mj-lt"/>
              <a:buAutoNum type="arabicPeriod" startAt="2"/>
            </a:pPr>
            <a:r>
              <a:rPr lang="en-US" b="1">
                <a:solidFill>
                  <a:srgbClr val="04628C"/>
                </a:solidFill>
              </a:rPr>
              <a:t>Get anchor dates</a:t>
            </a:r>
          </a:p>
          <a:p>
            <a:pPr marL="800100" lvl="1" indent="-457200"/>
            <a:r>
              <a:rPr lang="en-US"/>
              <a:t>If this is a custom stream with quarterly periodicity, return a list of anchor dates starting with January 15 </a:t>
            </a:r>
          </a:p>
        </p:txBody>
      </p:sp>
      <p:grpSp>
        <p:nvGrpSpPr>
          <p:cNvPr id="29701" name="Group 7"/>
          <p:cNvGrpSpPr>
            <a:grpSpLocks/>
          </p:cNvGrpSpPr>
          <p:nvPr/>
        </p:nvGrpSpPr>
        <p:grpSpPr bwMode="auto">
          <a:xfrm>
            <a:off x="6003925" y="2106613"/>
            <a:ext cx="2486025" cy="369887"/>
            <a:chOff x="6437795" y="3240280"/>
            <a:chExt cx="2485819" cy="369332"/>
          </a:xfrm>
        </p:grpSpPr>
        <p:grpSp>
          <p:nvGrpSpPr>
            <p:cNvPr id="29703" name="Group 47"/>
            <p:cNvGrpSpPr>
              <a:grpSpLocks/>
            </p:cNvGrpSpPr>
            <p:nvPr/>
          </p:nvGrpSpPr>
          <p:grpSpPr bwMode="auto">
            <a:xfrm>
              <a:off x="8602939" y="3251115"/>
              <a:ext cx="320675" cy="347663"/>
              <a:chOff x="4500" y="2736"/>
              <a:chExt cx="531" cy="577"/>
            </a:xfrm>
          </p:grpSpPr>
          <p:sp>
            <p:nvSpPr>
              <p:cNvPr id="29705" name="Freeform 48"/>
              <p:cNvSpPr>
                <a:spLocks/>
              </p:cNvSpPr>
              <p:nvPr/>
            </p:nvSpPr>
            <p:spPr bwMode="auto">
              <a:xfrm>
                <a:off x="4567" y="2736"/>
                <a:ext cx="461" cy="577"/>
              </a:xfrm>
              <a:custGeom>
                <a:avLst/>
                <a:gdLst>
                  <a:gd name="T0" fmla="*/ 0 w 1887"/>
                  <a:gd name="T1" fmla="*/ 0 h 2365"/>
                  <a:gd name="T2" fmla="*/ 0 w 1887"/>
                  <a:gd name="T3" fmla="*/ 0 h 2365"/>
                  <a:gd name="T4" fmla="*/ 0 w 1887"/>
                  <a:gd name="T5" fmla="*/ 0 h 2365"/>
                  <a:gd name="T6" fmla="*/ 0 w 1887"/>
                  <a:gd name="T7" fmla="*/ 0 h 2365"/>
                  <a:gd name="T8" fmla="*/ 0 w 1887"/>
                  <a:gd name="T9" fmla="*/ 0 h 2365"/>
                  <a:gd name="T10" fmla="*/ 0 w 1887"/>
                  <a:gd name="T11" fmla="*/ 0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p:spPr>
            <p:txBody>
              <a:bodyPr wrap="none" lIns="0" tIns="0" rIns="0" bIns="0" anchor="ctr">
                <a:spAutoFit/>
              </a:bodyPr>
              <a:lstStyle/>
              <a:p>
                <a:endParaRPr lang="en-US"/>
              </a:p>
            </p:txBody>
          </p:sp>
          <p:sp>
            <p:nvSpPr>
              <p:cNvPr id="29706" name="Rectangle 49"/>
              <p:cNvSpPr>
                <a:spLocks noChangeArrowheads="1"/>
              </p:cNvSpPr>
              <p:nvPr/>
            </p:nvSpPr>
            <p:spPr bwMode="auto">
              <a:xfrm>
                <a:off x="4693" y="3079"/>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sp>
            <p:nvSpPr>
              <p:cNvPr id="29707" name="Rectangle 50"/>
              <p:cNvSpPr>
                <a:spLocks noChangeArrowheads="1"/>
              </p:cNvSpPr>
              <p:nvPr/>
            </p:nvSpPr>
            <p:spPr bwMode="auto">
              <a:xfrm>
                <a:off x="4641" y="3002"/>
                <a:ext cx="272"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a:spcBef>
                    <a:spcPct val="50000"/>
                  </a:spcBef>
                  <a:spcAft>
                    <a:spcPct val="30000"/>
                  </a:spcAft>
                  <a:buClr>
                    <a:schemeClr val="tx1"/>
                  </a:buClr>
                </a:pPr>
                <a:endParaRPr lang="en-US"/>
              </a:p>
            </p:txBody>
          </p:sp>
          <p:sp>
            <p:nvSpPr>
              <p:cNvPr id="29708" name="Rectangle 51"/>
              <p:cNvSpPr>
                <a:spLocks noChangeArrowheads="1"/>
              </p:cNvSpPr>
              <p:nvPr/>
            </p:nvSpPr>
            <p:spPr bwMode="auto">
              <a:xfrm>
                <a:off x="4693" y="3156"/>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sp>
            <p:nvSpPr>
              <p:cNvPr id="29709" name="Line 52"/>
              <p:cNvSpPr>
                <a:spLocks noChangeShapeType="1"/>
              </p:cNvSpPr>
              <p:nvPr/>
            </p:nvSpPr>
            <p:spPr bwMode="auto">
              <a:xfrm>
                <a:off x="4565" y="3313"/>
                <a:ext cx="466"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710" name="Line 53"/>
              <p:cNvSpPr>
                <a:spLocks noChangeShapeType="1"/>
              </p:cNvSpPr>
              <p:nvPr/>
            </p:nvSpPr>
            <p:spPr bwMode="auto">
              <a:xfrm flipV="1">
                <a:off x="5029" y="2867"/>
                <a:ext cx="0" cy="446"/>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711" name="Freeform 54"/>
              <p:cNvSpPr>
                <a:spLocks/>
              </p:cNvSpPr>
              <p:nvPr/>
            </p:nvSpPr>
            <p:spPr bwMode="auto">
              <a:xfrm>
                <a:off x="4894" y="2736"/>
                <a:ext cx="135" cy="135"/>
              </a:xfrm>
              <a:custGeom>
                <a:avLst/>
                <a:gdLst>
                  <a:gd name="T0" fmla="*/ 0 w 553"/>
                  <a:gd name="T1" fmla="*/ 0 h 554"/>
                  <a:gd name="T2" fmla="*/ 0 w 553"/>
                  <a:gd name="T3" fmla="*/ 0 h 554"/>
                  <a:gd name="T4" fmla="*/ 0 w 553"/>
                  <a:gd name="T5" fmla="*/ 0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wrap="none" lIns="0" tIns="0" rIns="0" bIns="0" anchor="ctr">
                <a:spAutoFit/>
              </a:bodyPr>
              <a:lstStyle/>
              <a:p>
                <a:endParaRPr lang="en-US"/>
              </a:p>
            </p:txBody>
          </p:sp>
          <p:sp>
            <p:nvSpPr>
              <p:cNvPr id="29712" name="Rectangle 55"/>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pPr algn="ctr">
                  <a:spcBef>
                    <a:spcPct val="50000"/>
                  </a:spcBef>
                  <a:spcAft>
                    <a:spcPct val="30000"/>
                  </a:spcAft>
                  <a:buClr>
                    <a:schemeClr val="tx1"/>
                  </a:buClr>
                </a:pPr>
                <a:endParaRPr lang="en-US"/>
              </a:p>
            </p:txBody>
          </p:sp>
          <p:sp>
            <p:nvSpPr>
              <p:cNvPr id="29713" name="Rectangle 56"/>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pPr algn="ctr">
                  <a:spcBef>
                    <a:spcPct val="50000"/>
                  </a:spcBef>
                  <a:spcAft>
                    <a:spcPct val="30000"/>
                  </a:spcAft>
                  <a:buClr>
                    <a:schemeClr val="tx1"/>
                  </a:buClr>
                </a:pPr>
                <a:endParaRPr lang="en-US"/>
              </a:p>
            </p:txBody>
          </p:sp>
          <p:sp>
            <p:nvSpPr>
              <p:cNvPr id="29714" name="Freeform 57"/>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9715" name="Freeform 58"/>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sp>
          <p:nvSpPr>
            <p:cNvPr id="29704" name="TextBox 6"/>
            <p:cNvSpPr txBox="1">
              <a:spLocks noChangeArrowheads="1"/>
            </p:cNvSpPr>
            <p:nvPr/>
          </p:nvSpPr>
          <p:spPr bwMode="auto">
            <a:xfrm>
              <a:off x="6437795" y="3240280"/>
              <a:ext cx="2159553" cy="36933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spcBef>
                  <a:spcPct val="50000"/>
                </a:spcBef>
                <a:spcAft>
                  <a:spcPct val="30000"/>
                </a:spcAft>
                <a:buClr>
                  <a:schemeClr val="tx1"/>
                </a:buClr>
              </a:pPr>
              <a:r>
                <a:rPr lang="en-US" sz="1800">
                  <a:solidFill>
                    <a:schemeClr val="bg1"/>
                  </a:solidFill>
                </a:rPr>
                <a:t>InvoiceStream.gs</a:t>
              </a:r>
            </a:p>
          </p:txBody>
        </p:sp>
      </p:grpSp>
      <p:cxnSp>
        <p:nvCxnSpPr>
          <p:cNvPr id="29702" name="Straight Connector 23"/>
          <p:cNvCxnSpPr>
            <a:cxnSpLocks noChangeShapeType="1"/>
          </p:cNvCxnSpPr>
          <p:nvPr/>
        </p:nvCxnSpPr>
        <p:spPr bwMode="auto">
          <a:xfrm>
            <a:off x="2667000" y="3122613"/>
            <a:ext cx="2546350" cy="1587"/>
          </a:xfrm>
          <a:prstGeom prst="line">
            <a:avLst/>
          </a:prstGeom>
          <a:noFill/>
          <a:ln w="12700" algn="ctr">
            <a:solidFill>
              <a:srgbClr val="D33819"/>
            </a:solidFill>
            <a:round/>
            <a:headEnd/>
            <a:tailEnd/>
          </a:ln>
          <a:extLst>
            <a:ext uri="{909E8E84-426E-40DD-AFC4-6F175D3DCCD1}">
              <a14:hiddenFill xmlns:a14="http://schemas.microsoft.com/office/drawing/2010/main">
                <a:noFill/>
              </a14:hiddenFill>
            </a:ext>
          </a:extLst>
        </p:spPr>
      </p:cxn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082" y="2565400"/>
            <a:ext cx="8701576" cy="1785320"/>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t> Lesson objectives review</a:t>
            </a:r>
          </a:p>
        </p:txBody>
      </p:sp>
      <p:sp>
        <p:nvSpPr>
          <p:cNvPr id="30723" name="Rectangle 3"/>
          <p:cNvSpPr>
            <a:spLocks noGrp="1" noChangeArrowheads="1"/>
          </p:cNvSpPr>
          <p:nvPr>
            <p:ph idx="1"/>
          </p:nvPr>
        </p:nvSpPr>
        <p:spPr/>
        <p:txBody>
          <a:bodyPr/>
          <a:lstStyle/>
          <a:p>
            <a:pPr>
              <a:buFont typeface="Wingdings 3" pitchFamily="18" charset="2"/>
              <a:buNone/>
            </a:pPr>
            <a:r>
              <a:rPr lang="en-US"/>
              <a:t>You should now be able to:</a:t>
            </a:r>
          </a:p>
          <a:p>
            <a:pPr eaLnBrk="1" hangingPunct="1">
              <a:buFont typeface="Arial" charset="0"/>
              <a:buChar char="•"/>
            </a:pPr>
            <a:r>
              <a:rPr lang="en-US"/>
              <a:t>Identify which plugin to configure in order to modify these aspects of charge invoicing:</a:t>
            </a:r>
          </a:p>
          <a:p>
            <a:pPr lvl="1" eaLnBrk="1" hangingPunct="1"/>
            <a:r>
              <a:rPr lang="en-US"/>
              <a:t>Creating invoice items for new charges</a:t>
            </a:r>
          </a:p>
          <a:p>
            <a:pPr lvl="1" eaLnBrk="1" hangingPunct="1"/>
            <a:r>
              <a:rPr lang="en-US"/>
              <a:t>Assigning event dates to invoice items</a:t>
            </a:r>
          </a:p>
          <a:p>
            <a:pPr lvl="1" eaLnBrk="1" hangingPunct="1"/>
            <a:r>
              <a:rPr lang="en-US"/>
              <a:t>Controlling invoice stream selection for invoice placement</a:t>
            </a:r>
          </a:p>
          <a:p>
            <a:pPr lvl="1" eaLnBrk="1" hangingPunct="1"/>
            <a:r>
              <a:rPr lang="en-US"/>
              <a:t>Defining a custom periodicity for a payment plan</a:t>
            </a:r>
          </a:p>
          <a:p>
            <a:pPr eaLnBrk="1" hangingPunct="1">
              <a:buFont typeface="Arial" charset="0"/>
              <a:buChar char="•"/>
            </a:pPr>
            <a:r>
              <a:rPr lang="en-US"/>
              <a:t>Configure a plugin to modify a set of invoice items</a:t>
            </a:r>
          </a:p>
          <a:p>
            <a:pPr eaLnBrk="1" hangingPunct="1">
              <a:buFont typeface="Arial" charset="0"/>
              <a:buNone/>
            </a:pPr>
            <a:endParaRPr lang="en-US"/>
          </a:p>
          <a:p>
            <a:pPr lvl="2" eaLnBrk="1" hangingPunct="1"/>
            <a:endParaRPr lang="en-US"/>
          </a:p>
          <a:p>
            <a:pPr lvl="1" eaLnBrk="1" hangingPunct="1"/>
            <a:endParaRPr lang="en-US"/>
          </a:p>
          <a:p>
            <a:pPr lvl="1" eaLnBrk="1" hangingPunct="1"/>
            <a:endParaRPr lang="en-US"/>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799" y="2566793"/>
            <a:ext cx="6731000" cy="609398"/>
          </a:xfrm>
        </p:spPr>
        <p:txBody>
          <a:bodyPr/>
          <a:lstStyle/>
          <a:p>
            <a:r>
              <a:rPr lang="en-US" dirty="0"/>
              <a:t>Demo</a:t>
            </a:r>
          </a:p>
        </p:txBody>
      </p:sp>
    </p:spTree>
    <p:extLst>
      <p:ext uri="{BB962C8B-B14F-4D97-AF65-F5344CB8AC3E}">
        <p14:creationId xmlns:p14="http://schemas.microsoft.com/office/powerpoint/2010/main" val="17848776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7132213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799" y="2566793"/>
            <a:ext cx="6731000" cy="609398"/>
          </a:xfrm>
        </p:spPr>
        <p:txBody>
          <a:bodyPr/>
          <a:lstStyle/>
          <a:p>
            <a:r>
              <a:rPr lang="en-US" dirty="0"/>
              <a:t>Lab</a:t>
            </a:r>
          </a:p>
        </p:txBody>
      </p:sp>
    </p:spTree>
    <p:extLst>
      <p:ext uri="{BB962C8B-B14F-4D97-AF65-F5344CB8AC3E}">
        <p14:creationId xmlns:p14="http://schemas.microsoft.com/office/powerpoint/2010/main" val="25819189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2400" dirty="0"/>
              <a:t>Complete the exercises in below chapter in the “BC10_CONF_K_StudentWorkbook“ work book​</a:t>
            </a:r>
          </a:p>
          <a:p>
            <a:r>
              <a:rPr lang="en-US" sz="2400" dirty="0"/>
              <a:t>​</a:t>
            </a:r>
          </a:p>
          <a:p>
            <a:r>
              <a:rPr lang="en-US" sz="2400" dirty="0"/>
              <a:t>Lesson 3 = &gt; Configuring Invoice Streams</a:t>
            </a:r>
          </a:p>
          <a:p>
            <a:endParaRPr lang="en-US" sz="2400" dirty="0"/>
          </a:p>
        </p:txBody>
      </p:sp>
    </p:spTree>
    <p:extLst>
      <p:ext uri="{BB962C8B-B14F-4D97-AF65-F5344CB8AC3E}">
        <p14:creationId xmlns:p14="http://schemas.microsoft.com/office/powerpoint/2010/main" val="670261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t>Overview of invoicing plugins</a:t>
            </a:r>
          </a:p>
        </p:txBody>
      </p:sp>
      <p:sp>
        <p:nvSpPr>
          <p:cNvPr id="7171" name="Content Placeholder 2"/>
          <p:cNvSpPr>
            <a:spLocks noGrp="1"/>
          </p:cNvSpPr>
          <p:nvPr>
            <p:ph idx="1"/>
          </p:nvPr>
        </p:nvSpPr>
        <p:spPr/>
        <p:txBody>
          <a:bodyPr/>
          <a:lstStyle/>
          <a:p>
            <a:pPr>
              <a:buFont typeface="Arial" charset="0"/>
              <a:buChar char="•"/>
            </a:pPr>
            <a:r>
              <a:rPr lang="en-US" b="1"/>
              <a:t>Invoicing plugins</a:t>
            </a:r>
            <a:r>
              <a:rPr lang="en-US"/>
              <a:t> allow you to customize the </a:t>
            </a:r>
            <a:br>
              <a:rPr lang="en-US"/>
            </a:br>
            <a:r>
              <a:rPr lang="en-US"/>
              <a:t>invoicing process:</a:t>
            </a:r>
          </a:p>
          <a:p>
            <a:pPr>
              <a:buFont typeface="Arial" charset="0"/>
              <a:buChar char="•"/>
            </a:pPr>
            <a:endParaRPr lang="en-US"/>
          </a:p>
        </p:txBody>
      </p:sp>
      <p:graphicFrame>
        <p:nvGraphicFramePr>
          <p:cNvPr id="4" name="Group 4"/>
          <p:cNvGraphicFramePr>
            <a:graphicFrameLocks/>
          </p:cNvGraphicFramePr>
          <p:nvPr>
            <p:extLst>
              <p:ext uri="{D42A27DB-BD31-4B8C-83A1-F6EECF244321}">
                <p14:modId xmlns:p14="http://schemas.microsoft.com/office/powerpoint/2010/main" val="1119564579"/>
              </p:ext>
            </p:extLst>
          </p:nvPr>
        </p:nvGraphicFramePr>
        <p:xfrm>
          <a:off x="480767" y="2822771"/>
          <a:ext cx="7945683" cy="3533125"/>
        </p:xfrm>
        <a:graphic>
          <a:graphicData uri="http://schemas.openxmlformats.org/drawingml/2006/table">
            <a:tbl>
              <a:tblPr/>
              <a:tblGrid>
                <a:gridCol w="2665178">
                  <a:extLst>
                    <a:ext uri="{9D8B030D-6E8A-4147-A177-3AD203B41FA5}">
                      <a16:colId xmlns:a16="http://schemas.microsoft.com/office/drawing/2014/main" val="20000"/>
                    </a:ext>
                  </a:extLst>
                </a:gridCol>
                <a:gridCol w="5280505">
                  <a:extLst>
                    <a:ext uri="{9D8B030D-6E8A-4147-A177-3AD203B41FA5}">
                      <a16:colId xmlns:a16="http://schemas.microsoft.com/office/drawing/2014/main" val="20001"/>
                    </a:ext>
                  </a:extLst>
                </a:gridCol>
              </a:tblGrid>
              <a:tr h="0">
                <a:tc>
                  <a:txBody>
                    <a:bodyPr/>
                    <a:lstStyle/>
                    <a:p>
                      <a:pPr marL="58738"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1" i="0" u="none" strike="noStrike" cap="none" normalizeH="0" baseline="0" dirty="0">
                          <a:ln>
                            <a:noFill/>
                          </a:ln>
                          <a:solidFill>
                            <a:schemeClr val="bg1"/>
                          </a:solidFill>
                          <a:effectLst/>
                          <a:latin typeface="Arial" charset="0"/>
                        </a:rPr>
                        <a:t>Plugin</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58738"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1" i="0" u="none" strike="noStrike" cap="none" normalizeH="0" baseline="0" dirty="0">
                          <a:ln>
                            <a:noFill/>
                          </a:ln>
                          <a:solidFill>
                            <a:schemeClr val="bg1"/>
                          </a:solidFill>
                          <a:effectLst/>
                          <a:latin typeface="Arial" charset="0"/>
                        </a:rPr>
                        <a:t>Purpose</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0"/>
                  </a:ext>
                </a:extLst>
              </a:tr>
              <a:tr h="399400">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1" i="0" u="none" strike="noStrike" cap="none" normalizeH="0" baseline="0" dirty="0">
                          <a:ln>
                            <a:noFill/>
                          </a:ln>
                          <a:solidFill>
                            <a:schemeClr val="bg1"/>
                          </a:solidFill>
                          <a:effectLst/>
                          <a:latin typeface="Courier New" pitchFamily="49" charset="0"/>
                          <a:cs typeface="Courier New" pitchFamily="49" charset="0"/>
                        </a:rPr>
                        <a:t>ChargeInitializer</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a:ln>
                            <a:noFill/>
                          </a:ln>
                          <a:solidFill>
                            <a:schemeClr val="bg1"/>
                          </a:solidFill>
                          <a:effectLst/>
                          <a:latin typeface="Arial" charset="0"/>
                        </a:rPr>
                        <a:t>Plans invoice items and creates invoices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1"/>
                  </a:ext>
                </a:extLst>
              </a:tr>
              <a:tr h="498475">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1" i="0" u="none" strike="noStrike" cap="none" normalizeH="0" baseline="0" dirty="0">
                          <a:ln>
                            <a:noFill/>
                          </a:ln>
                          <a:solidFill>
                            <a:schemeClr val="bg1"/>
                          </a:solidFill>
                          <a:effectLst/>
                          <a:latin typeface="Courier New" pitchFamily="49" charset="0"/>
                          <a:cs typeface="Courier New" pitchFamily="49" charset="0"/>
                        </a:rPr>
                        <a:t>DateSequence</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a:ln>
                            <a:noFill/>
                          </a:ln>
                          <a:solidFill>
                            <a:schemeClr val="bg1"/>
                          </a:solidFill>
                          <a:effectLst/>
                          <a:latin typeface="Arial" charset="0"/>
                        </a:rPr>
                        <a:t>Creates a date sequence that contains an anchor date and a given periodicity</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2"/>
                  </a:ext>
                </a:extLst>
              </a:tr>
              <a:tr h="365125">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1" i="0" u="none" strike="noStrike" cap="none" normalizeH="0" baseline="0" dirty="0">
                          <a:ln>
                            <a:noFill/>
                          </a:ln>
                          <a:solidFill>
                            <a:schemeClr val="bg1"/>
                          </a:solidFill>
                          <a:effectLst/>
                          <a:latin typeface="Courier New" pitchFamily="49" charset="0"/>
                          <a:cs typeface="Courier New" pitchFamily="49" charset="0"/>
                        </a:rPr>
                        <a:t>InvoiceStream</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a:ln>
                            <a:noFill/>
                          </a:ln>
                          <a:solidFill>
                            <a:schemeClr val="bg1"/>
                          </a:solidFill>
                          <a:effectLst/>
                          <a:latin typeface="Arial" charset="0"/>
                        </a:rPr>
                        <a:t>Determines invoice stream for charges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3"/>
                  </a:ext>
                </a:extLst>
              </a:tr>
              <a:tr h="498475">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1" i="0" u="none" strike="noStrike" cap="none" normalizeH="0" baseline="0" dirty="0">
                          <a:ln>
                            <a:noFill/>
                          </a:ln>
                          <a:solidFill>
                            <a:schemeClr val="bg1"/>
                          </a:solidFill>
                          <a:effectLst/>
                          <a:latin typeface="Courier New" pitchFamily="49" charset="0"/>
                          <a:cs typeface="Courier New" pitchFamily="49" charset="0"/>
                        </a:rPr>
                        <a:t>PaymentPlan</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a:ln>
                            <a:noFill/>
                          </a:ln>
                          <a:solidFill>
                            <a:schemeClr val="bg1"/>
                          </a:solidFill>
                          <a:effectLst/>
                          <a:latin typeface="Arial" charset="0"/>
                        </a:rPr>
                        <a:t>Sets item event dates for installments and returns full set of invoice items for a charge</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4"/>
                  </a:ext>
                </a:extLst>
              </a:tr>
              <a:tr h="635000">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1" i="0" u="none" strike="noStrike" cap="none" normalizeH="0" baseline="0" dirty="0">
                          <a:ln>
                            <a:noFill/>
                          </a:ln>
                          <a:solidFill>
                            <a:schemeClr val="bg1"/>
                          </a:solidFill>
                          <a:effectLst/>
                          <a:latin typeface="Courier New" pitchFamily="49" charset="0"/>
                          <a:cs typeface="Courier New" pitchFamily="49" charset="0"/>
                        </a:rPr>
                        <a:t>Invoice</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a:ln>
                            <a:noFill/>
                          </a:ln>
                          <a:solidFill>
                            <a:schemeClr val="bg1"/>
                          </a:solidFill>
                          <a:effectLst/>
                          <a:latin typeface="Arial" charset="0"/>
                        </a:rPr>
                        <a:t>Called by Invoice batch process to handle various invoicing tasks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5"/>
                  </a:ext>
                </a:extLst>
              </a:tr>
              <a:tr h="477838">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defRPr/>
                      </a:pPr>
                      <a:r>
                        <a:rPr kumimoji="0" lang="en-US" sz="2000" b="1" i="0" u="none" strike="noStrike" cap="none" normalizeH="0" baseline="0" dirty="0" err="1">
                          <a:ln>
                            <a:noFill/>
                          </a:ln>
                          <a:solidFill>
                            <a:schemeClr val="bg1"/>
                          </a:solidFill>
                          <a:effectLst/>
                          <a:latin typeface="Courier New" pitchFamily="49" charset="0"/>
                          <a:cs typeface="Courier New" pitchFamily="49" charset="0"/>
                        </a:rPr>
                        <a:t>InvoiceItem</a:t>
                      </a:r>
                      <a:endParaRPr kumimoji="0" lang="en-US" sz="2000" b="1" i="0" u="none" strike="noStrike" cap="none" normalizeH="0" baseline="0" dirty="0">
                        <a:ln>
                          <a:noFill/>
                        </a:ln>
                        <a:solidFill>
                          <a:schemeClr val="bg1"/>
                        </a:solidFill>
                        <a:effectLst/>
                        <a:latin typeface="Courier New" pitchFamily="49" charset="0"/>
                        <a:cs typeface="Courier New" pitchFamily="49"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a:ln>
                            <a:noFill/>
                          </a:ln>
                          <a:solidFill>
                            <a:schemeClr val="bg1"/>
                          </a:solidFill>
                          <a:effectLst/>
                          <a:latin typeface="Arial" charset="0"/>
                        </a:rPr>
                        <a:t>Handles agency bill payment and promise exception statuses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6"/>
                  </a:ext>
                </a:extLst>
              </a:tr>
            </a:tbl>
          </a:graphicData>
        </a:graphic>
      </p:graphicFrame>
      <p:grpSp>
        <p:nvGrpSpPr>
          <p:cNvPr id="2" name="Group 34"/>
          <p:cNvGrpSpPr>
            <a:grpSpLocks/>
          </p:cNvGrpSpPr>
          <p:nvPr/>
        </p:nvGrpSpPr>
        <p:grpSpPr bwMode="auto">
          <a:xfrm>
            <a:off x="779464" y="1956802"/>
            <a:ext cx="2038351" cy="798513"/>
            <a:chOff x="491" y="1101"/>
            <a:chExt cx="1284" cy="503"/>
          </a:xfrm>
          <a:solidFill>
            <a:srgbClr val="71D0FB"/>
          </a:solidFill>
        </p:grpSpPr>
        <p:sp>
          <p:nvSpPr>
            <p:cNvPr id="16" name="AutoShape 35"/>
            <p:cNvSpPr>
              <a:spLocks noChangeArrowheads="1"/>
            </p:cNvSpPr>
            <p:nvPr/>
          </p:nvSpPr>
          <p:spPr bwMode="auto">
            <a:xfrm>
              <a:off x="491" y="1101"/>
              <a:ext cx="1284" cy="503"/>
            </a:xfrm>
            <a:prstGeom prst="roundRect">
              <a:avLst>
                <a:gd name="adj" fmla="val 16667"/>
              </a:avLst>
            </a:prstGeom>
            <a:grpFill/>
            <a:ln w="9525" algn="ctr">
              <a:solidFill>
                <a:schemeClr val="bg1"/>
              </a:solidFill>
              <a:round/>
              <a:headEnd/>
              <a:tailEnd/>
            </a:ln>
          </p:spPr>
          <p:txBody>
            <a:bodyPr wrap="none" lIns="0" tIns="0" rIns="0" bIns="0" anchor="ctr">
              <a:spAutoFit/>
            </a:bodyPr>
            <a:lstStyle/>
            <a:p>
              <a:pPr algn="ctr">
                <a:spcBef>
                  <a:spcPct val="50000"/>
                </a:spcBef>
                <a:spcAft>
                  <a:spcPct val="30000"/>
                </a:spcAft>
                <a:buClr>
                  <a:schemeClr val="tx1"/>
                </a:buClr>
                <a:defRPr/>
              </a:pPr>
              <a:endParaRPr lang="en-US">
                <a:cs typeface="+mn-cs"/>
              </a:endParaRPr>
            </a:p>
          </p:txBody>
        </p:sp>
        <p:sp>
          <p:nvSpPr>
            <p:cNvPr id="17" name="Text Box 36"/>
            <p:cNvSpPr txBox="1">
              <a:spLocks noChangeArrowheads="1"/>
            </p:cNvSpPr>
            <p:nvPr/>
          </p:nvSpPr>
          <p:spPr bwMode="auto">
            <a:xfrm>
              <a:off x="566" y="1157"/>
              <a:ext cx="1145" cy="437"/>
            </a:xfrm>
            <a:prstGeom prst="rect">
              <a:avLst/>
            </a:prstGeom>
            <a:grpFill/>
            <a:ln w="19050" algn="ctr">
              <a:noFill/>
              <a:miter lim="800000"/>
              <a:headEnd/>
              <a:tailEnd/>
            </a:ln>
          </p:spPr>
          <p:txBody>
            <a:bodyPr lIns="0" tIns="0" rIns="0" bIns="0">
              <a:spAutoFit/>
            </a:bodyPr>
            <a:lstStyle/>
            <a:p>
              <a:pPr algn="ctr">
                <a:lnSpc>
                  <a:spcPts val="1800"/>
                </a:lnSpc>
                <a:spcBef>
                  <a:spcPct val="50000"/>
                </a:spcBef>
                <a:spcAft>
                  <a:spcPct val="30000"/>
                </a:spcAft>
                <a:buClr>
                  <a:schemeClr val="tx1"/>
                </a:buClr>
                <a:defRPr/>
              </a:pPr>
              <a:r>
                <a:rPr lang="en-US" dirty="0">
                  <a:solidFill>
                    <a:schemeClr val="bg1"/>
                  </a:solidFill>
                  <a:cs typeface="+mn-cs"/>
                </a:rPr>
                <a:t>Plan invoice items, create invoices</a:t>
              </a:r>
            </a:p>
          </p:txBody>
        </p:sp>
      </p:grpSp>
      <p:grpSp>
        <p:nvGrpSpPr>
          <p:cNvPr id="3" name="Group 37"/>
          <p:cNvGrpSpPr>
            <a:grpSpLocks/>
          </p:cNvGrpSpPr>
          <p:nvPr/>
        </p:nvGrpSpPr>
        <p:grpSpPr bwMode="auto">
          <a:xfrm>
            <a:off x="3357564" y="1956802"/>
            <a:ext cx="2038351" cy="798513"/>
            <a:chOff x="2115" y="1101"/>
            <a:chExt cx="1284" cy="503"/>
          </a:xfrm>
          <a:solidFill>
            <a:srgbClr val="71D0FB"/>
          </a:solidFill>
        </p:grpSpPr>
        <p:sp>
          <p:nvSpPr>
            <p:cNvPr id="14" name="AutoShape 38"/>
            <p:cNvSpPr>
              <a:spLocks noChangeArrowheads="1"/>
            </p:cNvSpPr>
            <p:nvPr/>
          </p:nvSpPr>
          <p:spPr bwMode="auto">
            <a:xfrm>
              <a:off x="2115" y="1101"/>
              <a:ext cx="1284" cy="503"/>
            </a:xfrm>
            <a:prstGeom prst="roundRect">
              <a:avLst>
                <a:gd name="adj" fmla="val 16667"/>
              </a:avLst>
            </a:prstGeom>
            <a:grpFill/>
            <a:ln w="19050" algn="ctr">
              <a:solidFill>
                <a:schemeClr val="bg1"/>
              </a:solidFill>
              <a:round/>
              <a:headEnd/>
              <a:tailEnd/>
            </a:ln>
          </p:spPr>
          <p:txBody>
            <a:bodyPr wrap="none" lIns="0" tIns="0" rIns="0" bIns="0" anchor="ctr">
              <a:spAutoFit/>
            </a:bodyPr>
            <a:lstStyle/>
            <a:p>
              <a:pPr algn="ctr">
                <a:spcBef>
                  <a:spcPct val="50000"/>
                </a:spcBef>
                <a:spcAft>
                  <a:spcPct val="30000"/>
                </a:spcAft>
                <a:buClr>
                  <a:schemeClr val="tx1"/>
                </a:buClr>
                <a:defRPr/>
              </a:pPr>
              <a:endParaRPr lang="en-US">
                <a:cs typeface="+mn-cs"/>
              </a:endParaRPr>
            </a:p>
          </p:txBody>
        </p:sp>
        <p:sp>
          <p:nvSpPr>
            <p:cNvPr id="15" name="Text Box 39"/>
            <p:cNvSpPr txBox="1">
              <a:spLocks noChangeArrowheads="1"/>
            </p:cNvSpPr>
            <p:nvPr/>
          </p:nvSpPr>
          <p:spPr bwMode="auto">
            <a:xfrm>
              <a:off x="2198" y="1217"/>
              <a:ext cx="1145" cy="291"/>
            </a:xfrm>
            <a:prstGeom prst="rect">
              <a:avLst/>
            </a:prstGeom>
            <a:grpFill/>
            <a:ln w="19050" algn="ctr">
              <a:noFill/>
              <a:miter lim="800000"/>
              <a:headEnd/>
              <a:tailEnd/>
            </a:ln>
          </p:spPr>
          <p:txBody>
            <a:bodyPr lIns="0" tIns="0" rIns="0" bIns="0">
              <a:spAutoFit/>
            </a:bodyPr>
            <a:lstStyle/>
            <a:p>
              <a:pPr algn="ctr">
                <a:lnSpc>
                  <a:spcPts val="1800"/>
                </a:lnSpc>
                <a:spcBef>
                  <a:spcPct val="50000"/>
                </a:spcBef>
                <a:spcAft>
                  <a:spcPct val="30000"/>
                </a:spcAft>
                <a:buClr>
                  <a:schemeClr val="tx1"/>
                </a:buClr>
                <a:defRPr/>
              </a:pPr>
              <a:r>
                <a:rPr lang="en-US" dirty="0">
                  <a:solidFill>
                    <a:schemeClr val="bg1"/>
                  </a:solidFill>
                  <a:cs typeface="+mn-cs"/>
                </a:rPr>
                <a:t>Create invoice streams</a:t>
              </a:r>
            </a:p>
          </p:txBody>
        </p:sp>
      </p:grpSp>
      <p:sp>
        <p:nvSpPr>
          <p:cNvPr id="7201" name="AutoShape 41"/>
          <p:cNvSpPr>
            <a:spLocks noChangeArrowheads="1"/>
          </p:cNvSpPr>
          <p:nvPr/>
        </p:nvSpPr>
        <p:spPr bwMode="auto">
          <a:xfrm>
            <a:off x="5945188" y="1956800"/>
            <a:ext cx="2481262" cy="798512"/>
          </a:xfrm>
          <a:prstGeom prst="roundRect">
            <a:avLst>
              <a:gd name="adj" fmla="val 16667"/>
            </a:avLst>
          </a:prstGeom>
          <a:solidFill>
            <a:srgbClr val="71D0FB"/>
          </a:solidFill>
          <a:ln w="19050" algn="ctr">
            <a:solidFill>
              <a:schemeClr val="bg1"/>
            </a:solidFill>
            <a:round/>
            <a:headEnd/>
            <a:tailEnd/>
          </a:ln>
        </p:spPr>
        <p:txBody>
          <a:bodyPr wrap="none" lIns="0" tIns="0" rIns="0" bIns="0" anchor="ctr">
            <a:spAutoFit/>
          </a:bodyPr>
          <a:lstStyle/>
          <a:p>
            <a:pPr algn="ctr">
              <a:spcBef>
                <a:spcPct val="50000"/>
              </a:spcBef>
              <a:spcAft>
                <a:spcPct val="30000"/>
              </a:spcAft>
              <a:buClr>
                <a:schemeClr val="tx1"/>
              </a:buClr>
            </a:pPr>
            <a:endParaRPr lang="en-US"/>
          </a:p>
        </p:txBody>
      </p:sp>
      <p:sp>
        <p:nvSpPr>
          <p:cNvPr id="7202" name="Text Box 42"/>
          <p:cNvSpPr txBox="1">
            <a:spLocks noChangeArrowheads="1"/>
          </p:cNvSpPr>
          <p:nvPr/>
        </p:nvSpPr>
        <p:spPr bwMode="auto">
          <a:xfrm>
            <a:off x="6078538" y="2045700"/>
            <a:ext cx="2212975" cy="693737"/>
          </a:xfrm>
          <a:prstGeom prst="rect">
            <a:avLst/>
          </a:prstGeom>
          <a:solidFill>
            <a:srgbClr val="71D0FB"/>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lnSpc>
                <a:spcPts val="1800"/>
              </a:lnSpc>
              <a:spcBef>
                <a:spcPct val="50000"/>
              </a:spcBef>
              <a:spcAft>
                <a:spcPct val="30000"/>
              </a:spcAft>
              <a:buClr>
                <a:schemeClr val="tx1"/>
              </a:buClr>
            </a:pPr>
            <a:r>
              <a:rPr lang="en-US">
                <a:solidFill>
                  <a:schemeClr val="bg1"/>
                </a:solidFill>
              </a:rPr>
              <a:t>Convert invoice item entries into invoice items</a:t>
            </a:r>
          </a:p>
        </p:txBody>
      </p:sp>
      <p:sp>
        <p:nvSpPr>
          <p:cNvPr id="7203" name="Line 43"/>
          <p:cNvSpPr>
            <a:spLocks noChangeShapeType="1"/>
          </p:cNvSpPr>
          <p:nvPr/>
        </p:nvSpPr>
        <p:spPr bwMode="auto">
          <a:xfrm>
            <a:off x="2808288" y="2396537"/>
            <a:ext cx="531812" cy="0"/>
          </a:xfrm>
          <a:prstGeom prst="line">
            <a:avLst/>
          </a:prstGeom>
          <a:noFill/>
          <a:ln w="19050">
            <a:solidFill>
              <a:srgbClr val="D33819"/>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204" name="Line 44"/>
          <p:cNvSpPr>
            <a:spLocks noChangeShapeType="1"/>
          </p:cNvSpPr>
          <p:nvPr/>
        </p:nvSpPr>
        <p:spPr bwMode="auto">
          <a:xfrm>
            <a:off x="5411788" y="2396537"/>
            <a:ext cx="531812" cy="0"/>
          </a:xfrm>
          <a:prstGeom prst="line">
            <a:avLst/>
          </a:prstGeom>
          <a:noFill/>
          <a:ln w="19050">
            <a:solidFill>
              <a:srgbClr val="D33819"/>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205" name="Rectangle 17"/>
          <p:cNvSpPr>
            <a:spLocks noChangeArrowheads="1"/>
          </p:cNvSpPr>
          <p:nvPr/>
        </p:nvSpPr>
        <p:spPr bwMode="auto">
          <a:xfrm>
            <a:off x="424208" y="3154559"/>
            <a:ext cx="8069330" cy="2001902"/>
          </a:xfrm>
          <a:prstGeom prst="rect">
            <a:avLst/>
          </a:prstGeom>
          <a:noFill/>
          <a:ln w="19050" algn="ctr">
            <a:solidFill>
              <a:srgbClr val="04628C"/>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gn="ctr">
              <a:spcBef>
                <a:spcPct val="50000"/>
              </a:spcBef>
              <a:spcAft>
                <a:spcPct val="30000"/>
              </a:spcAft>
              <a:buClr>
                <a:schemeClr val="tx1"/>
              </a:buClr>
            </a:pPr>
            <a:endParaRPr lang="en-US"/>
          </a:p>
        </p:txBody>
      </p:sp>
      <p:sp>
        <p:nvSpPr>
          <p:cNvPr id="7206" name="Text Box 32"/>
          <p:cNvSpPr txBox="1">
            <a:spLocks noChangeArrowheads="1"/>
          </p:cNvSpPr>
          <p:nvPr/>
        </p:nvSpPr>
        <p:spPr bwMode="auto">
          <a:xfrm>
            <a:off x="8019462" y="3606781"/>
            <a:ext cx="1071563" cy="823912"/>
          </a:xfrm>
          <a:prstGeom prst="rect">
            <a:avLst/>
          </a:prstGeom>
          <a:solidFill>
            <a:schemeClr val="tx1"/>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spcBef>
                <a:spcPct val="50000"/>
              </a:spcBef>
              <a:spcAft>
                <a:spcPct val="30000"/>
              </a:spcAft>
              <a:buClr>
                <a:schemeClr val="tx1"/>
              </a:buClr>
            </a:pPr>
            <a:r>
              <a:rPr lang="en-US" sz="1800">
                <a:solidFill>
                  <a:srgbClr val="04628C"/>
                </a:solidFill>
              </a:rPr>
              <a:t>Used in charge invoicing</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6675" y="83273"/>
            <a:ext cx="1209675" cy="1752600"/>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799" y="2566793"/>
            <a:ext cx="6731000" cy="609398"/>
          </a:xfrm>
        </p:spPr>
        <p:txBody>
          <a:bodyPr/>
          <a:lstStyle/>
          <a:p>
            <a:r>
              <a:rPr lang="en-US" dirty="0"/>
              <a:t>Review</a:t>
            </a:r>
          </a:p>
        </p:txBody>
      </p:sp>
    </p:spTree>
    <p:extLst>
      <p:ext uri="{BB962C8B-B14F-4D97-AF65-F5344CB8AC3E}">
        <p14:creationId xmlns:p14="http://schemas.microsoft.com/office/powerpoint/2010/main" val="20440217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t>Review questions</a:t>
            </a:r>
          </a:p>
        </p:txBody>
      </p:sp>
      <p:sp>
        <p:nvSpPr>
          <p:cNvPr id="31747" name="Rectangle 3"/>
          <p:cNvSpPr>
            <a:spLocks noGrp="1" noChangeArrowheads="1"/>
          </p:cNvSpPr>
          <p:nvPr>
            <p:ph idx="1"/>
          </p:nvPr>
        </p:nvSpPr>
        <p:spPr/>
        <p:txBody>
          <a:bodyPr/>
          <a:lstStyle/>
          <a:p>
            <a:pPr marL="457200" indent="-457200">
              <a:buFont typeface="Wingdings 3" pitchFamily="18" charset="2"/>
              <a:buAutoNum type="arabicPeriod"/>
            </a:pPr>
            <a:r>
              <a:rPr lang="en-US" dirty="0"/>
              <a:t>Match the plugin with the method(s):</a:t>
            </a:r>
          </a:p>
          <a:p>
            <a:pPr marL="457200" indent="-457200">
              <a:buFont typeface="Wingdings 3" pitchFamily="18" charset="2"/>
              <a:buAutoNum type="arabicPeriod"/>
            </a:pPr>
            <a:endParaRPr lang="en-US" dirty="0"/>
          </a:p>
          <a:p>
            <a:pPr marL="457200" indent="-457200">
              <a:buFont typeface="Wingdings 3" pitchFamily="18" charset="2"/>
              <a:buAutoNum type="arabicPeriod"/>
            </a:pPr>
            <a:endParaRPr lang="en-US" dirty="0"/>
          </a:p>
          <a:p>
            <a:pPr marL="457200" indent="-457200">
              <a:buFont typeface="Wingdings 3" pitchFamily="18" charset="2"/>
              <a:buAutoNum type="arabicPeriod"/>
            </a:pPr>
            <a:endParaRPr lang="en-US" dirty="0"/>
          </a:p>
          <a:p>
            <a:pPr marL="457200" indent="-457200">
              <a:buFont typeface="Wingdings 3" pitchFamily="18" charset="2"/>
              <a:buAutoNum type="arabicPeriod"/>
            </a:pPr>
            <a:endParaRPr lang="en-US" dirty="0"/>
          </a:p>
          <a:p>
            <a:pPr marL="457200" indent="-457200">
              <a:buFont typeface="Wingdings 3" pitchFamily="18" charset="2"/>
              <a:buAutoNum type="arabicPeriod"/>
            </a:pPr>
            <a:r>
              <a:rPr lang="en-US" dirty="0"/>
              <a:t>What purpose does </a:t>
            </a:r>
            <a:r>
              <a:rPr lang="en-US" dirty="0" err="1"/>
              <a:t>ChargeInitializer</a:t>
            </a:r>
            <a:r>
              <a:rPr lang="en-US" dirty="0"/>
              <a:t> </a:t>
            </a:r>
            <a:r>
              <a:rPr lang="en-US"/>
              <a:t>serve?</a:t>
            </a:r>
          </a:p>
          <a:p>
            <a:pPr marL="457200" indent="-457200">
              <a:buFont typeface="Wingdings 3" pitchFamily="18" charset="2"/>
              <a:buAutoNum type="arabicPeriod"/>
            </a:pPr>
            <a:r>
              <a:rPr lang="en-US"/>
              <a:t>Why will this code cause a runtime error?</a:t>
            </a:r>
          </a:p>
          <a:p>
            <a:pPr marL="457200" indent="-457200">
              <a:buFont typeface="Wingdings 3" pitchFamily="18" charset="2"/>
              <a:buAutoNum type="arabicPeriod"/>
            </a:pPr>
            <a:endParaRPr lang="en-US"/>
          </a:p>
          <a:p>
            <a:pPr marL="457200" indent="-457200">
              <a:buFont typeface="Wingdings 3" pitchFamily="18" charset="2"/>
              <a:buAutoNum type="arabicPeriod"/>
            </a:pPr>
            <a:r>
              <a:rPr lang="en-US"/>
              <a:t>What code could you use instead of the above?</a:t>
            </a:r>
            <a:endParaRPr lang="en-US" dirty="0"/>
          </a:p>
          <a:p>
            <a:pPr marL="457200" indent="-457200">
              <a:buFont typeface="Wingdings 3" pitchFamily="18" charset="2"/>
              <a:buAutoNum type="arabicPeriod"/>
            </a:pPr>
            <a:r>
              <a:rPr lang="en-US" dirty="0"/>
              <a:t>Describe how </a:t>
            </a:r>
            <a:r>
              <a:rPr lang="en-US" dirty="0" err="1"/>
              <a:t>BillingCenter</a:t>
            </a:r>
            <a:r>
              <a:rPr lang="en-US" dirty="0"/>
              <a:t> handles invoicing when  </a:t>
            </a:r>
            <a:r>
              <a:rPr lang="en-US" dirty="0" err="1"/>
              <a:t>InvoiceItem.BillToday</a:t>
            </a:r>
            <a:r>
              <a:rPr lang="en-US" dirty="0"/>
              <a:t> is true.  </a:t>
            </a:r>
            <a:endParaRPr lang="en-US" dirty="0">
              <a:solidFill>
                <a:srgbClr val="FF0000"/>
              </a:solidFill>
            </a:endParaRPr>
          </a:p>
          <a:p>
            <a:pPr marL="457200" indent="-457200">
              <a:buFont typeface="Wingdings 3" pitchFamily="18" charset="2"/>
              <a:buAutoNum type="arabicPeriod"/>
            </a:pPr>
            <a:endParaRPr lang="en-US" dirty="0"/>
          </a:p>
          <a:p>
            <a:pPr marL="457200" indent="-457200">
              <a:buFont typeface="Wingdings 3" pitchFamily="18" charset="2"/>
              <a:buAutoNum type="arabicPeriod"/>
            </a:pPr>
            <a:endParaRPr lang="en-US" dirty="0"/>
          </a:p>
          <a:p>
            <a:pPr marL="457200" indent="-457200">
              <a:buFont typeface="Wingdings 3" pitchFamily="18" charset="2"/>
              <a:buAutoNum type="arabicPeriod"/>
            </a:pPr>
            <a:endParaRPr lang="en-US" dirty="0"/>
          </a:p>
        </p:txBody>
      </p:sp>
      <p:sp>
        <p:nvSpPr>
          <p:cNvPr id="31748" name="Text Box 4"/>
          <p:cNvSpPr txBox="1">
            <a:spLocks noChangeArrowheads="1"/>
          </p:cNvSpPr>
          <p:nvPr/>
        </p:nvSpPr>
        <p:spPr bwMode="auto">
          <a:xfrm>
            <a:off x="3735388" y="1635125"/>
            <a:ext cx="5084762" cy="135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spcBef>
                <a:spcPct val="50000"/>
              </a:spcBef>
              <a:spcAft>
                <a:spcPct val="30000"/>
              </a:spcAft>
              <a:buClr>
                <a:schemeClr val="tx1"/>
              </a:buClr>
            </a:pPr>
            <a:r>
              <a:rPr lang="en-US" sz="2200" b="0">
                <a:solidFill>
                  <a:schemeClr val="bg1"/>
                </a:solidFill>
              </a:rPr>
              <a:t>a. createPeriodicSequenceWith</a:t>
            </a:r>
            <a:br>
              <a:rPr lang="en-US" sz="2200" b="0">
                <a:solidFill>
                  <a:schemeClr val="bg1"/>
                </a:solidFill>
              </a:rPr>
            </a:br>
            <a:r>
              <a:rPr lang="en-US" sz="2200" b="0">
                <a:solidFill>
                  <a:schemeClr val="bg1"/>
                </a:solidFill>
              </a:rPr>
              <a:t>b. customizeChargeInitializer</a:t>
            </a:r>
            <a:br>
              <a:rPr lang="en-US" sz="2200" b="0">
                <a:solidFill>
                  <a:schemeClr val="bg1"/>
                </a:solidFill>
              </a:rPr>
            </a:br>
            <a:r>
              <a:rPr lang="en-US" sz="2200" b="0">
                <a:solidFill>
                  <a:schemeClr val="bg1"/>
                </a:solidFill>
              </a:rPr>
              <a:t>c. getInvoiceStreamFor</a:t>
            </a:r>
            <a:br>
              <a:rPr lang="en-US" sz="2200" b="0">
                <a:solidFill>
                  <a:schemeClr val="bg1"/>
                </a:solidFill>
              </a:rPr>
            </a:br>
            <a:r>
              <a:rPr lang="en-US" sz="2200" b="0">
                <a:solidFill>
                  <a:schemeClr val="bg1"/>
                </a:solidFill>
              </a:rPr>
              <a:t>d. createFullSetOfInstallmentEventDates</a:t>
            </a:r>
          </a:p>
        </p:txBody>
      </p:sp>
      <p:sp>
        <p:nvSpPr>
          <p:cNvPr id="31749" name="Text Box 5"/>
          <p:cNvSpPr txBox="1">
            <a:spLocks noChangeArrowheads="1"/>
          </p:cNvSpPr>
          <p:nvPr/>
        </p:nvSpPr>
        <p:spPr bwMode="auto">
          <a:xfrm>
            <a:off x="928688" y="1635125"/>
            <a:ext cx="2354812" cy="135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spcBef>
                <a:spcPct val="50000"/>
              </a:spcBef>
              <a:spcAft>
                <a:spcPct val="30000"/>
              </a:spcAft>
              <a:buClr>
                <a:schemeClr val="tx1"/>
              </a:buClr>
            </a:pPr>
            <a:r>
              <a:rPr lang="en-US" sz="2200" b="0">
                <a:solidFill>
                  <a:schemeClr val="bg1"/>
                </a:solidFill>
              </a:rPr>
              <a:t>1. PaymentPlan</a:t>
            </a:r>
            <a:br>
              <a:rPr lang="en-US" sz="2200" b="0">
                <a:solidFill>
                  <a:schemeClr val="bg1"/>
                </a:solidFill>
              </a:rPr>
            </a:br>
            <a:r>
              <a:rPr lang="en-US" sz="2200" b="0">
                <a:solidFill>
                  <a:schemeClr val="bg1"/>
                </a:solidFill>
              </a:rPr>
              <a:t>2. InvoiceStream</a:t>
            </a:r>
            <a:br>
              <a:rPr lang="en-US" sz="2200" b="0">
                <a:solidFill>
                  <a:schemeClr val="bg1"/>
                </a:solidFill>
              </a:rPr>
            </a:br>
            <a:r>
              <a:rPr lang="en-US" sz="2200" b="0">
                <a:solidFill>
                  <a:schemeClr val="bg1"/>
                </a:solidFill>
              </a:rPr>
              <a:t>3. DateSequence</a:t>
            </a:r>
            <a:br>
              <a:rPr lang="en-US" sz="2200" b="0">
                <a:solidFill>
                  <a:schemeClr val="bg1"/>
                </a:solidFill>
              </a:rPr>
            </a:br>
            <a:r>
              <a:rPr lang="en-US" sz="2200" b="0">
                <a:solidFill>
                  <a:schemeClr val="bg1"/>
                </a:solidFill>
              </a:rPr>
              <a:t>4. ChargeInitializer</a:t>
            </a:r>
          </a:p>
        </p:txBody>
      </p:sp>
      <p:sp>
        <p:nvSpPr>
          <p:cNvPr id="2" name="Rectangle 1"/>
          <p:cNvSpPr/>
          <p:nvPr/>
        </p:nvSpPr>
        <p:spPr>
          <a:xfrm>
            <a:off x="997500" y="4423211"/>
            <a:ext cx="7067977" cy="400110"/>
          </a:xfrm>
          <a:prstGeom prst="rect">
            <a:avLst/>
          </a:prstGeom>
        </p:spPr>
        <p:txBody>
          <a:bodyPr wrap="square">
            <a:spAutoFit/>
          </a:bodyPr>
          <a:lstStyle/>
          <a:p>
            <a:r>
              <a:rPr lang="en-US">
                <a:solidFill>
                  <a:srgbClr val="04628C"/>
                </a:solidFill>
                <a:latin typeface="Courier New" pitchFamily="49" charset="0"/>
                <a:cs typeface="Courier New" pitchFamily="49" charset="0"/>
              </a:rPr>
              <a:t>var currency = initializer.Charge.Currency</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t>Notices</a:t>
            </a:r>
          </a:p>
        </p:txBody>
      </p:sp>
      <p:sp>
        <p:nvSpPr>
          <p:cNvPr id="51203" name="Rectangle 3"/>
          <p:cNvSpPr>
            <a:spLocks noGrp="1" noChangeArrowheads="1"/>
          </p:cNvSpPr>
          <p:nvPr>
            <p:ph type="body" idx="1"/>
          </p:nvPr>
        </p:nvSpPr>
        <p:spPr/>
        <p:txBody>
          <a:bodyPr/>
          <a:lstStyle/>
          <a:p>
            <a:pPr marL="0" indent="0">
              <a:buFont typeface="Wingdings 3" pitchFamily="18" charset="2"/>
              <a:buNone/>
            </a:pPr>
            <a:r>
              <a:rPr lang="en-US" sz="1600" b="1" dirty="0"/>
              <a:t>Copyright </a:t>
            </a:r>
            <a:r>
              <a:rPr lang="en-US" sz="1600" b="1"/>
              <a:t>© 2001-2014 </a:t>
            </a:r>
            <a:r>
              <a:rPr lang="en-US" sz="1600" b="1" dirty="0"/>
              <a:t>Guidewire Software, Inc. All rights reserved.</a:t>
            </a:r>
          </a:p>
          <a:p>
            <a:pPr marL="0" indent="0">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a:t>
            </a:r>
            <a:r>
              <a:rPr lang="en-US" sz="1600"/>
              <a:t>, Guidewire ExampleCenter, Guidewire Account Manager Portal, Guidewire Claim Portal, Guidewire Policyholder Portal, ClaimCenter, BillingCenter, PolicyCenter, InsuranceSuite, Gosu, Deliver </a:t>
            </a:r>
            <a:r>
              <a:rPr lang="en-US" sz="1600" dirty="0"/>
              <a:t>Insurance Your Way, and the Guidewire logo are trademarks, service marks, or registered trademarks of Guidewire Software, Inc. </a:t>
            </a:r>
            <a:r>
              <a:rPr lang="en-US" sz="1600"/>
              <a:t>in the United States and/or other countries.</a:t>
            </a:r>
          </a:p>
          <a:p>
            <a:pPr marL="0" indent="0">
              <a:buNone/>
            </a:pPr>
            <a:r>
              <a:rPr lang="en-US" sz="1600"/>
              <a:t>All other trademarks are the property of their respective owners.</a:t>
            </a:r>
          </a:p>
          <a:p>
            <a:pPr marL="0" indent="0">
              <a:buNone/>
            </a:pPr>
            <a:r>
              <a:rPr lang="en-US" sz="1600" b="1"/>
              <a:t>This material is confidential and proprietary to Guidewire and subject to the confidentiality terms in the applicable license agreement and/or separate nondisclosure agreement.</a:t>
            </a:r>
          </a:p>
          <a:p>
            <a:pPr marL="0" indent="0">
              <a:buNone/>
            </a:pPr>
            <a:r>
              <a:rPr lang="en-US" sz="1600"/>
              <a:t>This </a:t>
            </a:r>
            <a:r>
              <a:rPr lang="en-US" sz="1600" dirty="0"/>
              <a:t>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600"/>
              <a:t>Guidewire products are protected by one or more United States patents.</a:t>
            </a:r>
          </a:p>
        </p:txBody>
      </p:sp>
    </p:spTree>
    <p:extLst>
      <p:ext uri="{BB962C8B-B14F-4D97-AF65-F5344CB8AC3E}">
        <p14:creationId xmlns:p14="http://schemas.microsoft.com/office/powerpoint/2010/main" val="4269578077"/>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t="19474" b="19474"/>
          <a:stretch>
            <a:fillRect/>
          </a:stretch>
        </p:blipFill>
        <p:spPr/>
      </p:pic>
      <p:sp>
        <p:nvSpPr>
          <p:cNvPr id="5" name="Title 4"/>
          <p:cNvSpPr>
            <a:spLocks noGrp="1"/>
          </p:cNvSpPr>
          <p:nvPr>
            <p:ph type="ctrTitle"/>
          </p:nvPr>
        </p:nvSpPr>
        <p:spPr/>
        <p:txBody>
          <a:bodyPr/>
          <a:lstStyle/>
          <a:p>
            <a:endParaRPr lang="en-US" dirty="0"/>
          </a:p>
        </p:txBody>
      </p:sp>
    </p:spTree>
    <p:extLst>
      <p:ext uri="{BB962C8B-B14F-4D97-AF65-F5344CB8AC3E}">
        <p14:creationId xmlns:p14="http://schemas.microsoft.com/office/powerpoint/2010/main" val="2171698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50"/>
          <p:cNvSpPr>
            <a:spLocks noGrp="1"/>
          </p:cNvSpPr>
          <p:nvPr>
            <p:ph type="title"/>
          </p:nvPr>
        </p:nvSpPr>
        <p:spPr/>
        <p:txBody>
          <a:bodyPr/>
          <a:lstStyle/>
          <a:p>
            <a:r>
              <a:rPr lang="en-US"/>
              <a:t>Invoicing flow for pro rata charges</a:t>
            </a:r>
          </a:p>
        </p:txBody>
      </p:sp>
      <p:sp>
        <p:nvSpPr>
          <p:cNvPr id="8195" name="Line 103"/>
          <p:cNvSpPr>
            <a:spLocks noChangeShapeType="1"/>
          </p:cNvSpPr>
          <p:nvPr/>
        </p:nvSpPr>
        <p:spPr bwMode="auto">
          <a:xfrm>
            <a:off x="2870200" y="4729163"/>
            <a:ext cx="0" cy="182562"/>
          </a:xfrm>
          <a:prstGeom prst="line">
            <a:avLst/>
          </a:prstGeom>
          <a:noFill/>
          <a:ln w="19050">
            <a:solidFill>
              <a:schemeClr val="bg1"/>
            </a:solidFill>
            <a:round/>
            <a:headEn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196" name="Line 104"/>
          <p:cNvSpPr>
            <a:spLocks noChangeShapeType="1"/>
          </p:cNvSpPr>
          <p:nvPr/>
        </p:nvSpPr>
        <p:spPr bwMode="auto">
          <a:xfrm>
            <a:off x="2870200" y="5508625"/>
            <a:ext cx="0" cy="374650"/>
          </a:xfrm>
          <a:prstGeom prst="line">
            <a:avLst/>
          </a:prstGeom>
          <a:noFill/>
          <a:ln w="19050">
            <a:solidFill>
              <a:schemeClr val="bg1"/>
            </a:solidFill>
            <a:round/>
            <a:headEn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197" name="Rectangle 21"/>
          <p:cNvSpPr>
            <a:spLocks noChangeArrowheads="1"/>
          </p:cNvSpPr>
          <p:nvPr/>
        </p:nvSpPr>
        <p:spPr bwMode="auto">
          <a:xfrm>
            <a:off x="425450" y="1427163"/>
            <a:ext cx="6764338" cy="5106987"/>
          </a:xfrm>
          <a:prstGeom prst="rect">
            <a:avLst/>
          </a:prstGeom>
          <a:noFill/>
          <a:ln w="19050" algn="ctr">
            <a:solidFill>
              <a:srgbClr val="D3381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gn="ctr">
              <a:spcBef>
                <a:spcPct val="50000"/>
              </a:spcBef>
              <a:spcAft>
                <a:spcPct val="30000"/>
              </a:spcAft>
              <a:buClr>
                <a:schemeClr val="tx1"/>
              </a:buClr>
            </a:pPr>
            <a:endParaRPr lang="en-US"/>
          </a:p>
        </p:txBody>
      </p:sp>
      <p:sp>
        <p:nvSpPr>
          <p:cNvPr id="8198" name="Freeform 6"/>
          <p:cNvSpPr>
            <a:spLocks/>
          </p:cNvSpPr>
          <p:nvPr/>
        </p:nvSpPr>
        <p:spPr bwMode="auto">
          <a:xfrm>
            <a:off x="2265363" y="2062163"/>
            <a:ext cx="2128837" cy="307975"/>
          </a:xfrm>
          <a:custGeom>
            <a:avLst/>
            <a:gdLst>
              <a:gd name="T0" fmla="*/ 0 w 2262"/>
              <a:gd name="T1" fmla="*/ 2147483647 h 133"/>
              <a:gd name="T2" fmla="*/ 0 w 2262"/>
              <a:gd name="T3" fmla="*/ 2147483647 h 133"/>
              <a:gd name="T4" fmla="*/ 2147483647 w 2262"/>
              <a:gd name="T5" fmla="*/ 2147483647 h 133"/>
              <a:gd name="T6" fmla="*/ 2147483647 w 2262"/>
              <a:gd name="T7" fmla="*/ 0 h 133"/>
              <a:gd name="T8" fmla="*/ 0 60000 65536"/>
              <a:gd name="T9" fmla="*/ 0 60000 65536"/>
              <a:gd name="T10" fmla="*/ 0 60000 65536"/>
              <a:gd name="T11" fmla="*/ 0 60000 65536"/>
              <a:gd name="T12" fmla="*/ 0 w 2262"/>
              <a:gd name="T13" fmla="*/ 0 h 133"/>
              <a:gd name="T14" fmla="*/ 2262 w 2262"/>
              <a:gd name="T15" fmla="*/ 133 h 133"/>
            </a:gdLst>
            <a:ahLst/>
            <a:cxnLst>
              <a:cxn ang="T8">
                <a:pos x="T0" y="T1"/>
              </a:cxn>
              <a:cxn ang="T9">
                <a:pos x="T2" y="T3"/>
              </a:cxn>
              <a:cxn ang="T10">
                <a:pos x="T4" y="T5"/>
              </a:cxn>
              <a:cxn ang="T11">
                <a:pos x="T6" y="T7"/>
              </a:cxn>
            </a:cxnLst>
            <a:rect l="T12" t="T13" r="T14" b="T15"/>
            <a:pathLst>
              <a:path w="2262" h="133">
                <a:moveTo>
                  <a:pt x="0" y="12"/>
                </a:moveTo>
                <a:lnTo>
                  <a:pt x="0" y="133"/>
                </a:lnTo>
                <a:lnTo>
                  <a:pt x="2262" y="133"/>
                </a:lnTo>
                <a:lnTo>
                  <a:pt x="2262" y="0"/>
                </a:lnTo>
              </a:path>
            </a:pathLst>
          </a:custGeom>
          <a:noFill/>
          <a:ln w="19050">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8199" name="Line 7"/>
          <p:cNvSpPr>
            <a:spLocks noChangeShapeType="1"/>
          </p:cNvSpPr>
          <p:nvPr/>
        </p:nvSpPr>
        <p:spPr bwMode="auto">
          <a:xfrm flipH="1">
            <a:off x="2886075" y="2373313"/>
            <a:ext cx="3175" cy="157162"/>
          </a:xfrm>
          <a:prstGeom prst="line">
            <a:avLst/>
          </a:prstGeom>
          <a:noFill/>
          <a:ln w="19050">
            <a:solidFill>
              <a:schemeClr val="bg1"/>
            </a:solidFill>
            <a:round/>
            <a:headEn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00" name="Line 8"/>
          <p:cNvSpPr>
            <a:spLocks noChangeShapeType="1"/>
          </p:cNvSpPr>
          <p:nvPr/>
        </p:nvSpPr>
        <p:spPr bwMode="auto">
          <a:xfrm>
            <a:off x="3321050" y="1863725"/>
            <a:ext cx="673100" cy="0"/>
          </a:xfrm>
          <a:prstGeom prst="line">
            <a:avLst/>
          </a:prstGeom>
          <a:noFill/>
          <a:ln w="19050">
            <a:solidFill>
              <a:schemeClr val="bg1"/>
            </a:solidFill>
            <a:round/>
            <a:headEn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01" name="Text Box 9"/>
          <p:cNvSpPr txBox="1">
            <a:spLocks noChangeArrowheads="1"/>
          </p:cNvSpPr>
          <p:nvPr/>
        </p:nvSpPr>
        <p:spPr bwMode="auto">
          <a:xfrm>
            <a:off x="2386013" y="2185988"/>
            <a:ext cx="311150" cy="304800"/>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spcBef>
                <a:spcPct val="50000"/>
              </a:spcBef>
              <a:spcAft>
                <a:spcPct val="30000"/>
              </a:spcAft>
              <a:buClr>
                <a:schemeClr val="tx1"/>
              </a:buClr>
            </a:pPr>
            <a:r>
              <a:rPr lang="en-US" dirty="0">
                <a:solidFill>
                  <a:srgbClr val="D33819"/>
                </a:solidFill>
              </a:rPr>
              <a:t>no</a:t>
            </a:r>
          </a:p>
        </p:txBody>
      </p:sp>
      <p:sp>
        <p:nvSpPr>
          <p:cNvPr id="8202" name="Text Box 10"/>
          <p:cNvSpPr txBox="1">
            <a:spLocks noChangeArrowheads="1"/>
          </p:cNvSpPr>
          <p:nvPr/>
        </p:nvSpPr>
        <p:spPr bwMode="auto">
          <a:xfrm>
            <a:off x="3435350" y="1697038"/>
            <a:ext cx="423863" cy="304800"/>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spcBef>
                <a:spcPct val="50000"/>
              </a:spcBef>
              <a:spcAft>
                <a:spcPct val="30000"/>
              </a:spcAft>
              <a:buClr>
                <a:schemeClr val="tx1"/>
              </a:buClr>
            </a:pPr>
            <a:r>
              <a:rPr lang="en-US">
                <a:solidFill>
                  <a:srgbClr val="3F8E39"/>
                </a:solidFill>
              </a:rPr>
              <a:t>yes</a:t>
            </a:r>
          </a:p>
        </p:txBody>
      </p:sp>
      <p:grpSp>
        <p:nvGrpSpPr>
          <p:cNvPr id="8203" name="Group 11"/>
          <p:cNvGrpSpPr>
            <a:grpSpLocks/>
          </p:cNvGrpSpPr>
          <p:nvPr/>
        </p:nvGrpSpPr>
        <p:grpSpPr bwMode="auto">
          <a:xfrm>
            <a:off x="492125" y="1560513"/>
            <a:ext cx="2976563" cy="790575"/>
            <a:chOff x="679" y="1221"/>
            <a:chExt cx="1875" cy="498"/>
          </a:xfrm>
        </p:grpSpPr>
        <p:grpSp>
          <p:nvGrpSpPr>
            <p:cNvPr id="8238" name="Group 12"/>
            <p:cNvGrpSpPr>
              <a:grpSpLocks/>
            </p:cNvGrpSpPr>
            <p:nvPr/>
          </p:nvGrpSpPr>
          <p:grpSpPr bwMode="auto">
            <a:xfrm>
              <a:off x="679" y="1221"/>
              <a:ext cx="1815" cy="386"/>
              <a:chOff x="2273" y="535"/>
              <a:chExt cx="1815" cy="386"/>
            </a:xfrm>
          </p:grpSpPr>
          <p:sp>
            <p:nvSpPr>
              <p:cNvPr id="8242" name="Rectangle 13"/>
              <p:cNvSpPr>
                <a:spLocks noChangeArrowheads="1"/>
              </p:cNvSpPr>
              <p:nvPr/>
            </p:nvSpPr>
            <p:spPr bwMode="auto">
              <a:xfrm>
                <a:off x="2313" y="535"/>
                <a:ext cx="1735" cy="386"/>
              </a:xfrm>
              <a:prstGeom prst="rect">
                <a:avLst/>
              </a:prstGeom>
              <a:solidFill>
                <a:srgbClr val="FFFFCC"/>
              </a:solidFill>
              <a:ln w="12700" algn="ctr">
                <a:solidFill>
                  <a:schemeClr val="bg1"/>
                </a:solidFill>
                <a:miter lim="800000"/>
                <a:headEnd/>
                <a:tailEnd/>
              </a:ln>
            </p:spPr>
            <p:txBody>
              <a:bodyPr lIns="0" tIns="0" rIns="0" bIns="0" anchor="ctr">
                <a:spAutoFit/>
              </a:bodyPr>
              <a:lstStyle/>
              <a:p>
                <a:pPr algn="ctr">
                  <a:spcBef>
                    <a:spcPct val="50000"/>
                  </a:spcBef>
                  <a:spcAft>
                    <a:spcPct val="30000"/>
                  </a:spcAft>
                  <a:buClr>
                    <a:schemeClr val="tx1"/>
                  </a:buClr>
                </a:pPr>
                <a:endParaRPr lang="en-US"/>
              </a:p>
            </p:txBody>
          </p:sp>
          <p:sp>
            <p:nvSpPr>
              <p:cNvPr id="8243" name="Text Box 14"/>
              <p:cNvSpPr txBox="1">
                <a:spLocks noChangeArrowheads="1"/>
              </p:cNvSpPr>
              <p:nvPr/>
            </p:nvSpPr>
            <p:spPr bwMode="auto">
              <a:xfrm>
                <a:off x="2273" y="594"/>
                <a:ext cx="1815"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lnSpc>
                    <a:spcPct val="80000"/>
                  </a:lnSpc>
                  <a:spcBef>
                    <a:spcPct val="50000"/>
                  </a:spcBef>
                  <a:spcAft>
                    <a:spcPct val="30000"/>
                  </a:spcAft>
                  <a:buClr>
                    <a:schemeClr val="tx1"/>
                  </a:buClr>
                </a:pPr>
                <a:r>
                  <a:rPr lang="en-US" sz="1800">
                    <a:solidFill>
                      <a:schemeClr val="accent1"/>
                    </a:solidFill>
                  </a:rPr>
                  <a:t>   </a:t>
                </a:r>
                <a:r>
                  <a:rPr lang="en-US" sz="1700">
                    <a:solidFill>
                      <a:schemeClr val="bg1"/>
                    </a:solidFill>
                  </a:rPr>
                  <a:t>Does payment plan specify a down payment?</a:t>
                </a:r>
              </a:p>
            </p:txBody>
          </p:sp>
        </p:grpSp>
        <p:grpSp>
          <p:nvGrpSpPr>
            <p:cNvPr id="8239" name="Group 15"/>
            <p:cNvGrpSpPr>
              <a:grpSpLocks/>
            </p:cNvGrpSpPr>
            <p:nvPr/>
          </p:nvGrpSpPr>
          <p:grpSpPr bwMode="auto">
            <a:xfrm>
              <a:off x="2343" y="1485"/>
              <a:ext cx="211" cy="234"/>
              <a:chOff x="3325" y="854"/>
              <a:chExt cx="211" cy="234"/>
            </a:xfrm>
          </p:grpSpPr>
          <p:sp>
            <p:nvSpPr>
              <p:cNvPr id="8240" name="AutoShape 16"/>
              <p:cNvSpPr>
                <a:spLocks noChangeArrowheads="1"/>
              </p:cNvSpPr>
              <p:nvPr/>
            </p:nvSpPr>
            <p:spPr bwMode="auto">
              <a:xfrm>
                <a:off x="3325" y="854"/>
                <a:ext cx="211" cy="234"/>
              </a:xfrm>
              <a:prstGeom prst="diamond">
                <a:avLst/>
              </a:prstGeom>
              <a:solidFill>
                <a:srgbClr val="FFFFCC"/>
              </a:solidFill>
              <a:ln w="12700" algn="ctr">
                <a:solidFill>
                  <a:schemeClr val="bg1"/>
                </a:solidFill>
                <a:miter lim="800000"/>
                <a:headEnd/>
                <a:tailEnd/>
              </a:ln>
            </p:spPr>
            <p:txBody>
              <a:bodyPr lIns="0" tIns="0" rIns="0" bIns="0" anchor="ctr">
                <a:spAutoFit/>
              </a:bodyPr>
              <a:lstStyle/>
              <a:p>
                <a:pPr algn="ctr">
                  <a:spcBef>
                    <a:spcPct val="50000"/>
                  </a:spcBef>
                  <a:spcAft>
                    <a:spcPct val="30000"/>
                  </a:spcAft>
                  <a:buClr>
                    <a:schemeClr val="tx1"/>
                  </a:buClr>
                </a:pPr>
                <a:endParaRPr lang="en-US"/>
              </a:p>
            </p:txBody>
          </p:sp>
          <p:sp>
            <p:nvSpPr>
              <p:cNvPr id="8241" name="Rectangle 17"/>
              <p:cNvSpPr>
                <a:spLocks noChangeArrowheads="1"/>
              </p:cNvSpPr>
              <p:nvPr/>
            </p:nvSpPr>
            <p:spPr bwMode="auto">
              <a:xfrm>
                <a:off x="3382" y="884"/>
                <a:ext cx="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p>
                <a:pPr algn="ctr">
                  <a:spcBef>
                    <a:spcPct val="50000"/>
                  </a:spcBef>
                  <a:spcAft>
                    <a:spcPct val="30000"/>
                  </a:spcAft>
                  <a:buClr>
                    <a:schemeClr val="tx1"/>
                  </a:buClr>
                </a:pPr>
                <a:r>
                  <a:rPr lang="en-US">
                    <a:solidFill>
                      <a:schemeClr val="bg1"/>
                    </a:solidFill>
                  </a:rPr>
                  <a:t>?</a:t>
                </a:r>
              </a:p>
            </p:txBody>
          </p:sp>
        </p:grpSp>
      </p:grpSp>
      <p:grpSp>
        <p:nvGrpSpPr>
          <p:cNvPr id="8204" name="Group 80"/>
          <p:cNvGrpSpPr>
            <a:grpSpLocks/>
          </p:cNvGrpSpPr>
          <p:nvPr/>
        </p:nvGrpSpPr>
        <p:grpSpPr bwMode="auto">
          <a:xfrm>
            <a:off x="4000500" y="1570038"/>
            <a:ext cx="3063875" cy="725487"/>
            <a:chOff x="1916" y="101"/>
            <a:chExt cx="1691" cy="457"/>
          </a:xfrm>
        </p:grpSpPr>
        <p:sp>
          <p:nvSpPr>
            <p:cNvPr id="8236" name="Rectangle 81"/>
            <p:cNvSpPr>
              <a:spLocks noChangeArrowheads="1"/>
            </p:cNvSpPr>
            <p:nvPr/>
          </p:nvSpPr>
          <p:spPr bwMode="auto">
            <a:xfrm>
              <a:off x="1916" y="101"/>
              <a:ext cx="1691" cy="381"/>
            </a:xfrm>
            <a:prstGeom prst="rect">
              <a:avLst/>
            </a:prstGeom>
            <a:solidFill>
              <a:schemeClr val="tx1"/>
            </a:solidFill>
            <a:ln w="12700" algn="ctr">
              <a:solidFill>
                <a:schemeClr val="bg1"/>
              </a:solidFill>
              <a:miter lim="800000"/>
              <a:headEnd/>
              <a:tailEnd/>
            </a:ln>
          </p:spPr>
          <p:txBody>
            <a:bodyPr lIns="0" tIns="0" rIns="0" bIns="0" anchor="ctr">
              <a:spAutoFit/>
            </a:bodyPr>
            <a:lstStyle/>
            <a:p>
              <a:pPr algn="ctr">
                <a:spcBef>
                  <a:spcPct val="50000"/>
                </a:spcBef>
                <a:spcAft>
                  <a:spcPct val="30000"/>
                </a:spcAft>
                <a:buClr>
                  <a:schemeClr val="tx1"/>
                </a:buClr>
              </a:pPr>
              <a:endParaRPr lang="en-US"/>
            </a:p>
          </p:txBody>
        </p:sp>
        <p:sp>
          <p:nvSpPr>
            <p:cNvPr id="8237" name="Text Box 82"/>
            <p:cNvSpPr txBox="1">
              <a:spLocks noChangeArrowheads="1"/>
            </p:cNvSpPr>
            <p:nvPr/>
          </p:nvSpPr>
          <p:spPr bwMode="auto">
            <a:xfrm>
              <a:off x="1953" y="162"/>
              <a:ext cx="1571" cy="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lnSpc>
                  <a:spcPct val="80000"/>
                </a:lnSpc>
                <a:spcBef>
                  <a:spcPct val="50000"/>
                </a:spcBef>
                <a:spcAft>
                  <a:spcPct val="30000"/>
                </a:spcAft>
                <a:buClr>
                  <a:schemeClr val="tx1"/>
                </a:buClr>
              </a:pPr>
              <a:r>
                <a:rPr lang="en-US" sz="1700">
                  <a:solidFill>
                    <a:schemeClr val="bg1"/>
                  </a:solidFill>
                </a:rPr>
                <a:t>Create down</a:t>
              </a:r>
              <a:br>
                <a:rPr lang="en-US" sz="1700">
                  <a:solidFill>
                    <a:schemeClr val="bg1"/>
                  </a:solidFill>
                </a:rPr>
              </a:br>
              <a:r>
                <a:rPr lang="en-US" sz="1700">
                  <a:solidFill>
                    <a:schemeClr val="bg1"/>
                  </a:solidFill>
                </a:rPr>
                <a:t>payment invoice item entry</a:t>
              </a:r>
              <a:endParaRPr lang="en-US" sz="1700"/>
            </a:p>
          </p:txBody>
        </p:sp>
      </p:grpSp>
      <p:sp>
        <p:nvSpPr>
          <p:cNvPr id="8205" name="Line 97"/>
          <p:cNvSpPr>
            <a:spLocks noChangeShapeType="1"/>
          </p:cNvSpPr>
          <p:nvPr/>
        </p:nvSpPr>
        <p:spPr bwMode="auto">
          <a:xfrm>
            <a:off x="4975225" y="6143625"/>
            <a:ext cx="2058988" cy="0"/>
          </a:xfrm>
          <a:prstGeom prst="line">
            <a:avLst/>
          </a:prstGeom>
          <a:noFill/>
          <a:ln w="19050">
            <a:solidFill>
              <a:schemeClr val="bg1"/>
            </a:solidFill>
            <a:round/>
            <a:headEn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8206" name="Group 98"/>
          <p:cNvGrpSpPr>
            <a:grpSpLocks/>
          </p:cNvGrpSpPr>
          <p:nvPr/>
        </p:nvGrpSpPr>
        <p:grpSpPr bwMode="auto">
          <a:xfrm>
            <a:off x="7064375" y="6011863"/>
            <a:ext cx="1346200" cy="334962"/>
            <a:chOff x="4595" y="3762"/>
            <a:chExt cx="1029" cy="256"/>
          </a:xfrm>
        </p:grpSpPr>
        <p:sp>
          <p:nvSpPr>
            <p:cNvPr id="8234" name="AutoShape 99"/>
            <p:cNvSpPr>
              <a:spLocks noChangeArrowheads="1"/>
            </p:cNvSpPr>
            <p:nvPr/>
          </p:nvSpPr>
          <p:spPr bwMode="auto">
            <a:xfrm>
              <a:off x="4606" y="3762"/>
              <a:ext cx="1006" cy="256"/>
            </a:xfrm>
            <a:prstGeom prst="roundRect">
              <a:avLst>
                <a:gd name="adj" fmla="val 16667"/>
              </a:avLst>
            </a:prstGeom>
            <a:solidFill>
              <a:schemeClr val="tx1"/>
            </a:solidFill>
            <a:ln w="9525" algn="ctr">
              <a:solidFill>
                <a:schemeClr val="bg1"/>
              </a:solidFill>
              <a:round/>
              <a:headEnd/>
              <a:tailEnd/>
            </a:ln>
          </p:spPr>
          <p:txBody>
            <a:bodyPr lIns="0" tIns="0" rIns="0" bIns="0" anchor="ctr">
              <a:spAutoFit/>
            </a:bodyPr>
            <a:lstStyle/>
            <a:p>
              <a:pPr algn="ctr">
                <a:spcBef>
                  <a:spcPct val="50000"/>
                </a:spcBef>
                <a:spcAft>
                  <a:spcPct val="30000"/>
                </a:spcAft>
                <a:buClr>
                  <a:schemeClr val="tx1"/>
                </a:buClr>
              </a:pPr>
              <a:endParaRPr lang="en-US"/>
            </a:p>
          </p:txBody>
        </p:sp>
        <p:sp>
          <p:nvSpPr>
            <p:cNvPr id="8235" name="Text Box 100"/>
            <p:cNvSpPr txBox="1">
              <a:spLocks noChangeArrowheads="1"/>
            </p:cNvSpPr>
            <p:nvPr/>
          </p:nvSpPr>
          <p:spPr bwMode="auto">
            <a:xfrm>
              <a:off x="4595" y="3830"/>
              <a:ext cx="1029"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lnSpc>
                  <a:spcPct val="80000"/>
                </a:lnSpc>
                <a:spcBef>
                  <a:spcPct val="50000"/>
                </a:spcBef>
                <a:spcAft>
                  <a:spcPct val="30000"/>
                </a:spcAft>
                <a:buClr>
                  <a:schemeClr val="tx1"/>
                </a:buClr>
              </a:pPr>
              <a:r>
                <a:rPr lang="en-US" sz="1700">
                  <a:solidFill>
                    <a:schemeClr val="bg1"/>
                  </a:solidFill>
                </a:rPr>
                <a:t>Finished</a:t>
              </a:r>
            </a:p>
          </p:txBody>
        </p:sp>
      </p:grpSp>
      <p:sp>
        <p:nvSpPr>
          <p:cNvPr id="8207" name="Line 102"/>
          <p:cNvSpPr>
            <a:spLocks noChangeShapeType="1"/>
          </p:cNvSpPr>
          <p:nvPr/>
        </p:nvSpPr>
        <p:spPr bwMode="auto">
          <a:xfrm>
            <a:off x="2870200" y="3130550"/>
            <a:ext cx="0" cy="182563"/>
          </a:xfrm>
          <a:prstGeom prst="line">
            <a:avLst/>
          </a:prstGeom>
          <a:noFill/>
          <a:ln w="19050">
            <a:solidFill>
              <a:schemeClr val="bg1"/>
            </a:solidFill>
            <a:round/>
            <a:headEn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08" name="Line 103"/>
          <p:cNvSpPr>
            <a:spLocks noChangeShapeType="1"/>
          </p:cNvSpPr>
          <p:nvPr/>
        </p:nvSpPr>
        <p:spPr bwMode="auto">
          <a:xfrm>
            <a:off x="2870200" y="3922713"/>
            <a:ext cx="0" cy="182562"/>
          </a:xfrm>
          <a:prstGeom prst="line">
            <a:avLst/>
          </a:prstGeom>
          <a:noFill/>
          <a:ln w="19050">
            <a:solidFill>
              <a:schemeClr val="bg1"/>
            </a:solidFill>
            <a:round/>
            <a:headEn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8209" name="Group 105"/>
          <p:cNvGrpSpPr>
            <a:grpSpLocks/>
          </p:cNvGrpSpPr>
          <p:nvPr/>
        </p:nvGrpSpPr>
        <p:grpSpPr bwMode="auto">
          <a:xfrm>
            <a:off x="850900" y="2516188"/>
            <a:ext cx="4265613" cy="604837"/>
            <a:chOff x="1499" y="1459"/>
            <a:chExt cx="1880" cy="381"/>
          </a:xfrm>
        </p:grpSpPr>
        <p:sp>
          <p:nvSpPr>
            <p:cNvPr id="8232" name="Rectangle 106"/>
            <p:cNvSpPr>
              <a:spLocks noChangeArrowheads="1"/>
            </p:cNvSpPr>
            <p:nvPr/>
          </p:nvSpPr>
          <p:spPr bwMode="auto">
            <a:xfrm>
              <a:off x="1552" y="1459"/>
              <a:ext cx="1775" cy="381"/>
            </a:xfrm>
            <a:prstGeom prst="rect">
              <a:avLst/>
            </a:prstGeom>
            <a:solidFill>
              <a:schemeClr val="tx1"/>
            </a:solidFill>
            <a:ln w="12700" algn="ctr">
              <a:solidFill>
                <a:schemeClr val="bg1"/>
              </a:solidFill>
              <a:miter lim="800000"/>
              <a:headEnd/>
              <a:tailEnd/>
            </a:ln>
          </p:spPr>
          <p:txBody>
            <a:bodyPr lIns="0" tIns="0" rIns="0" bIns="0" anchor="ctr">
              <a:spAutoFit/>
            </a:bodyPr>
            <a:lstStyle/>
            <a:p>
              <a:pPr algn="ctr">
                <a:spcBef>
                  <a:spcPct val="50000"/>
                </a:spcBef>
                <a:spcAft>
                  <a:spcPct val="30000"/>
                </a:spcAft>
                <a:buClr>
                  <a:schemeClr val="tx1"/>
                </a:buClr>
              </a:pPr>
              <a:endParaRPr lang="en-US"/>
            </a:p>
          </p:txBody>
        </p:sp>
        <p:sp>
          <p:nvSpPr>
            <p:cNvPr id="8233" name="Text Box 107"/>
            <p:cNvSpPr txBox="1">
              <a:spLocks noChangeArrowheads="1"/>
            </p:cNvSpPr>
            <p:nvPr/>
          </p:nvSpPr>
          <p:spPr bwMode="auto">
            <a:xfrm>
              <a:off x="1499" y="1520"/>
              <a:ext cx="1880"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lnSpc>
                  <a:spcPct val="80000"/>
                </a:lnSpc>
                <a:spcBef>
                  <a:spcPct val="50000"/>
                </a:spcBef>
                <a:spcAft>
                  <a:spcPct val="30000"/>
                </a:spcAft>
                <a:buClr>
                  <a:schemeClr val="tx1"/>
                </a:buClr>
              </a:pPr>
              <a:r>
                <a:rPr lang="en-US" sz="1700">
                  <a:solidFill>
                    <a:schemeClr val="bg1"/>
                  </a:solidFill>
                </a:rPr>
                <a:t>Create dates for </a:t>
              </a:r>
              <a:br>
                <a:rPr lang="en-US" sz="1700">
                  <a:solidFill>
                    <a:schemeClr val="bg1"/>
                  </a:solidFill>
                </a:rPr>
              </a:br>
              <a:r>
                <a:rPr lang="en-US" sz="1700">
                  <a:solidFill>
                    <a:schemeClr val="bg1"/>
                  </a:solidFill>
                </a:rPr>
                <a:t>installment invoice item entries</a:t>
              </a:r>
            </a:p>
          </p:txBody>
        </p:sp>
      </p:grpSp>
      <p:grpSp>
        <p:nvGrpSpPr>
          <p:cNvPr id="8210" name="Group 108"/>
          <p:cNvGrpSpPr>
            <a:grpSpLocks/>
          </p:cNvGrpSpPr>
          <p:nvPr/>
        </p:nvGrpSpPr>
        <p:grpSpPr bwMode="auto">
          <a:xfrm>
            <a:off x="963613" y="3319463"/>
            <a:ext cx="4037012" cy="604837"/>
            <a:chOff x="1549" y="2060"/>
            <a:chExt cx="1778" cy="381"/>
          </a:xfrm>
        </p:grpSpPr>
        <p:sp>
          <p:nvSpPr>
            <p:cNvPr id="8230" name="Rectangle 109"/>
            <p:cNvSpPr>
              <a:spLocks noChangeArrowheads="1"/>
            </p:cNvSpPr>
            <p:nvPr/>
          </p:nvSpPr>
          <p:spPr bwMode="auto">
            <a:xfrm>
              <a:off x="1552" y="2060"/>
              <a:ext cx="1775" cy="381"/>
            </a:xfrm>
            <a:prstGeom prst="rect">
              <a:avLst/>
            </a:prstGeom>
            <a:solidFill>
              <a:schemeClr val="tx1"/>
            </a:solidFill>
            <a:ln w="12700" algn="ctr">
              <a:solidFill>
                <a:schemeClr val="bg1"/>
              </a:solidFill>
              <a:miter lim="800000"/>
              <a:headEnd/>
              <a:tailEnd/>
            </a:ln>
          </p:spPr>
          <p:txBody>
            <a:bodyPr lIns="0" tIns="0" rIns="0" bIns="0" anchor="ctr">
              <a:spAutoFit/>
            </a:bodyPr>
            <a:lstStyle/>
            <a:p>
              <a:pPr algn="ctr">
                <a:spcBef>
                  <a:spcPct val="50000"/>
                </a:spcBef>
                <a:spcAft>
                  <a:spcPct val="30000"/>
                </a:spcAft>
                <a:buClr>
                  <a:schemeClr val="tx1"/>
                </a:buClr>
              </a:pPr>
              <a:endParaRPr lang="en-US"/>
            </a:p>
          </p:txBody>
        </p:sp>
        <p:sp>
          <p:nvSpPr>
            <p:cNvPr id="8231" name="Text Box 110"/>
            <p:cNvSpPr txBox="1">
              <a:spLocks noChangeArrowheads="1"/>
            </p:cNvSpPr>
            <p:nvPr/>
          </p:nvSpPr>
          <p:spPr bwMode="auto">
            <a:xfrm>
              <a:off x="1549" y="2127"/>
              <a:ext cx="1742"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lnSpc>
                  <a:spcPct val="80000"/>
                </a:lnSpc>
                <a:spcBef>
                  <a:spcPct val="50000"/>
                </a:spcBef>
                <a:spcAft>
                  <a:spcPct val="30000"/>
                </a:spcAft>
                <a:buClr>
                  <a:schemeClr val="tx1"/>
                </a:buClr>
              </a:pPr>
              <a:r>
                <a:rPr lang="en-US" sz="1700">
                  <a:solidFill>
                    <a:schemeClr val="bg1"/>
                  </a:solidFill>
                </a:rPr>
                <a:t>Create installment invoice item entries, one per date</a:t>
              </a:r>
            </a:p>
          </p:txBody>
        </p:sp>
      </p:grpSp>
      <p:grpSp>
        <p:nvGrpSpPr>
          <p:cNvPr id="8211" name="Group 111"/>
          <p:cNvGrpSpPr>
            <a:grpSpLocks/>
          </p:cNvGrpSpPr>
          <p:nvPr/>
        </p:nvGrpSpPr>
        <p:grpSpPr bwMode="auto">
          <a:xfrm>
            <a:off x="963613" y="4918075"/>
            <a:ext cx="4029075" cy="604838"/>
            <a:chOff x="763" y="3013"/>
            <a:chExt cx="2451" cy="381"/>
          </a:xfrm>
        </p:grpSpPr>
        <p:sp>
          <p:nvSpPr>
            <p:cNvPr id="8228" name="Rectangle 113"/>
            <p:cNvSpPr>
              <a:spLocks noChangeArrowheads="1"/>
            </p:cNvSpPr>
            <p:nvPr/>
          </p:nvSpPr>
          <p:spPr bwMode="auto">
            <a:xfrm>
              <a:off x="763" y="3013"/>
              <a:ext cx="2451" cy="381"/>
            </a:xfrm>
            <a:prstGeom prst="rect">
              <a:avLst/>
            </a:prstGeom>
            <a:solidFill>
              <a:schemeClr val="tx1"/>
            </a:solidFill>
            <a:ln w="12700" algn="ctr">
              <a:solidFill>
                <a:schemeClr val="bg1"/>
              </a:solidFill>
              <a:miter lim="800000"/>
              <a:headEnd/>
              <a:tailEnd/>
            </a:ln>
          </p:spPr>
          <p:txBody>
            <a:bodyPr lIns="0" tIns="0" rIns="0" bIns="0" anchor="ctr">
              <a:spAutoFit/>
            </a:bodyPr>
            <a:lstStyle/>
            <a:p>
              <a:pPr algn="ctr">
                <a:spcBef>
                  <a:spcPct val="50000"/>
                </a:spcBef>
                <a:spcAft>
                  <a:spcPct val="30000"/>
                </a:spcAft>
                <a:buClr>
                  <a:schemeClr val="tx1"/>
                </a:buClr>
              </a:pPr>
              <a:endParaRPr lang="en-US"/>
            </a:p>
          </p:txBody>
        </p:sp>
        <p:sp>
          <p:nvSpPr>
            <p:cNvPr id="8229" name="Text Box 112"/>
            <p:cNvSpPr txBox="1">
              <a:spLocks noChangeArrowheads="1"/>
            </p:cNvSpPr>
            <p:nvPr/>
          </p:nvSpPr>
          <p:spPr bwMode="auto">
            <a:xfrm>
              <a:off x="904" y="3074"/>
              <a:ext cx="216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lnSpc>
                  <a:spcPct val="80000"/>
                </a:lnSpc>
                <a:spcBef>
                  <a:spcPct val="50000"/>
                </a:spcBef>
                <a:spcAft>
                  <a:spcPct val="30000"/>
                </a:spcAft>
                <a:buClr>
                  <a:schemeClr val="tx1"/>
                </a:buClr>
              </a:pPr>
              <a:r>
                <a:rPr lang="en-US" sz="1700">
                  <a:solidFill>
                    <a:schemeClr val="bg1"/>
                  </a:solidFill>
                </a:rPr>
                <a:t>Create all invoice item entries and attach to invoices</a:t>
              </a:r>
            </a:p>
          </p:txBody>
        </p:sp>
      </p:grpSp>
      <p:grpSp>
        <p:nvGrpSpPr>
          <p:cNvPr id="8212" name="Group 114"/>
          <p:cNvGrpSpPr>
            <a:grpSpLocks/>
          </p:cNvGrpSpPr>
          <p:nvPr/>
        </p:nvGrpSpPr>
        <p:grpSpPr bwMode="auto">
          <a:xfrm>
            <a:off x="857250" y="5872163"/>
            <a:ext cx="4254500" cy="604837"/>
            <a:chOff x="696" y="3553"/>
            <a:chExt cx="2588" cy="381"/>
          </a:xfrm>
        </p:grpSpPr>
        <p:sp>
          <p:nvSpPr>
            <p:cNvPr id="8226" name="Rectangle 116"/>
            <p:cNvSpPr>
              <a:spLocks noChangeArrowheads="1"/>
            </p:cNvSpPr>
            <p:nvPr/>
          </p:nvSpPr>
          <p:spPr bwMode="auto">
            <a:xfrm>
              <a:off x="763" y="3553"/>
              <a:ext cx="2451" cy="381"/>
            </a:xfrm>
            <a:prstGeom prst="rect">
              <a:avLst/>
            </a:prstGeom>
            <a:solidFill>
              <a:schemeClr val="tx1"/>
            </a:solidFill>
            <a:ln w="12700" algn="ctr">
              <a:solidFill>
                <a:schemeClr val="bg1"/>
              </a:solidFill>
              <a:miter lim="800000"/>
              <a:headEnd/>
              <a:tailEnd/>
            </a:ln>
          </p:spPr>
          <p:txBody>
            <a:bodyPr lIns="0" tIns="0" rIns="0" bIns="0" anchor="ctr">
              <a:spAutoFit/>
            </a:bodyPr>
            <a:lstStyle/>
            <a:p>
              <a:pPr algn="ctr">
                <a:spcBef>
                  <a:spcPct val="50000"/>
                </a:spcBef>
                <a:spcAft>
                  <a:spcPct val="30000"/>
                </a:spcAft>
                <a:buClr>
                  <a:schemeClr val="tx1"/>
                </a:buClr>
              </a:pPr>
              <a:endParaRPr lang="en-US"/>
            </a:p>
          </p:txBody>
        </p:sp>
        <p:sp>
          <p:nvSpPr>
            <p:cNvPr id="8227" name="Text Box 115"/>
            <p:cNvSpPr txBox="1">
              <a:spLocks noChangeArrowheads="1"/>
            </p:cNvSpPr>
            <p:nvPr/>
          </p:nvSpPr>
          <p:spPr bwMode="auto">
            <a:xfrm>
              <a:off x="696" y="3604"/>
              <a:ext cx="258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lnSpc>
                  <a:spcPct val="80000"/>
                </a:lnSpc>
                <a:spcBef>
                  <a:spcPct val="50000"/>
                </a:spcBef>
                <a:spcAft>
                  <a:spcPct val="30000"/>
                </a:spcAft>
                <a:buClr>
                  <a:schemeClr val="tx1"/>
                </a:buClr>
              </a:pPr>
              <a:r>
                <a:rPr lang="en-US" sz="1700">
                  <a:solidFill>
                    <a:schemeClr val="bg1"/>
                  </a:solidFill>
                </a:rPr>
                <a:t>Convert entries to actual invoice items and execute billing instruction</a:t>
              </a:r>
            </a:p>
          </p:txBody>
        </p:sp>
      </p:grpSp>
      <p:sp>
        <p:nvSpPr>
          <p:cNvPr id="8213" name="Text Box 22"/>
          <p:cNvSpPr txBox="1">
            <a:spLocks noChangeArrowheads="1"/>
          </p:cNvSpPr>
          <p:nvPr/>
        </p:nvSpPr>
        <p:spPr bwMode="auto">
          <a:xfrm>
            <a:off x="615950" y="1282700"/>
            <a:ext cx="1790700" cy="261938"/>
          </a:xfrm>
          <a:prstGeom prst="rect">
            <a:avLst/>
          </a:prstGeom>
          <a:solidFill>
            <a:schemeClr val="tx1"/>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spcBef>
                <a:spcPct val="50000"/>
              </a:spcBef>
              <a:spcAft>
                <a:spcPct val="30000"/>
              </a:spcAft>
              <a:buClr>
                <a:schemeClr val="tx1"/>
              </a:buClr>
            </a:pPr>
            <a:r>
              <a:rPr lang="en-US" sz="1700" dirty="0">
                <a:solidFill>
                  <a:srgbClr val="D33819"/>
                </a:solidFill>
              </a:rPr>
              <a:t>For each charge</a:t>
            </a:r>
          </a:p>
        </p:txBody>
      </p:sp>
      <p:grpSp>
        <p:nvGrpSpPr>
          <p:cNvPr id="8214" name="Group 44"/>
          <p:cNvGrpSpPr>
            <a:grpSpLocks/>
          </p:cNvGrpSpPr>
          <p:nvPr/>
        </p:nvGrpSpPr>
        <p:grpSpPr bwMode="auto">
          <a:xfrm rot="-1165455">
            <a:off x="4308475" y="650875"/>
            <a:ext cx="679450" cy="671513"/>
            <a:chOff x="3131" y="3139"/>
            <a:chExt cx="711" cy="702"/>
          </a:xfrm>
        </p:grpSpPr>
        <p:sp>
          <p:nvSpPr>
            <p:cNvPr id="8222" name="Freeform 45"/>
            <p:cNvSpPr>
              <a:spLocks/>
            </p:cNvSpPr>
            <p:nvPr/>
          </p:nvSpPr>
          <p:spPr bwMode="auto">
            <a:xfrm>
              <a:off x="3238" y="3243"/>
              <a:ext cx="604" cy="598"/>
            </a:xfrm>
            <a:custGeom>
              <a:avLst/>
              <a:gdLst>
                <a:gd name="T0" fmla="*/ 0 w 1703"/>
                <a:gd name="T1" fmla="*/ 0 h 1703"/>
                <a:gd name="T2" fmla="*/ 0 w 1703"/>
                <a:gd name="T3" fmla="*/ 0 h 1703"/>
                <a:gd name="T4" fmla="*/ 0 w 1703"/>
                <a:gd name="T5" fmla="*/ 0 h 1703"/>
                <a:gd name="T6" fmla="*/ 0 w 1703"/>
                <a:gd name="T7" fmla="*/ 0 h 1703"/>
                <a:gd name="T8" fmla="*/ 0 w 1703"/>
                <a:gd name="T9" fmla="*/ 0 h 1703"/>
                <a:gd name="T10" fmla="*/ 0 w 1703"/>
                <a:gd name="T11" fmla="*/ 0 h 1703"/>
                <a:gd name="T12" fmla="*/ 0 60000 65536"/>
                <a:gd name="T13" fmla="*/ 0 60000 65536"/>
                <a:gd name="T14" fmla="*/ 0 60000 65536"/>
                <a:gd name="T15" fmla="*/ 0 60000 65536"/>
                <a:gd name="T16" fmla="*/ 0 60000 65536"/>
                <a:gd name="T17" fmla="*/ 0 60000 65536"/>
                <a:gd name="T18" fmla="*/ 0 w 1703"/>
                <a:gd name="T19" fmla="*/ 0 h 1703"/>
                <a:gd name="T20" fmla="*/ 1703 w 1703"/>
                <a:gd name="T21" fmla="*/ 1703 h 1703"/>
              </a:gdLst>
              <a:ahLst/>
              <a:cxnLst>
                <a:cxn ang="T12">
                  <a:pos x="T0" y="T1"/>
                </a:cxn>
                <a:cxn ang="T13">
                  <a:pos x="T2" y="T3"/>
                </a:cxn>
                <a:cxn ang="T14">
                  <a:pos x="T4" y="T5"/>
                </a:cxn>
                <a:cxn ang="T15">
                  <a:pos x="T6" y="T7"/>
                </a:cxn>
                <a:cxn ang="T16">
                  <a:pos x="T8" y="T9"/>
                </a:cxn>
                <a:cxn ang="T17">
                  <a:pos x="T10" y="T11"/>
                </a:cxn>
              </a:cxnLst>
              <a:rect l="T18" t="T19" r="T20" b="T21"/>
              <a:pathLst>
                <a:path w="1703" h="1703">
                  <a:moveTo>
                    <a:pt x="935" y="1703"/>
                  </a:moveTo>
                  <a:lnTo>
                    <a:pt x="0" y="718"/>
                  </a:lnTo>
                  <a:lnTo>
                    <a:pt x="100" y="100"/>
                  </a:lnTo>
                  <a:lnTo>
                    <a:pt x="751" y="0"/>
                  </a:lnTo>
                  <a:lnTo>
                    <a:pt x="1703" y="977"/>
                  </a:lnTo>
                  <a:lnTo>
                    <a:pt x="935" y="1703"/>
                  </a:lnTo>
                  <a:close/>
                </a:path>
              </a:pathLst>
            </a:custGeom>
            <a:solidFill>
              <a:srgbClr val="FFFFCC"/>
            </a:solidFill>
            <a:ln w="12700">
              <a:solidFill>
                <a:schemeClr val="bg1"/>
              </a:solidFill>
              <a:round/>
              <a:headEnd/>
              <a:tailEnd/>
            </a:ln>
          </p:spPr>
          <p:txBody>
            <a:bodyPr lIns="0" tIns="0" rIns="0" bIns="0" anchor="ctr">
              <a:spAutoFit/>
            </a:bodyPr>
            <a:lstStyle/>
            <a:p>
              <a:endParaRPr lang="en-US"/>
            </a:p>
          </p:txBody>
        </p:sp>
        <p:sp>
          <p:nvSpPr>
            <p:cNvPr id="8223" name="Freeform 46"/>
            <p:cNvSpPr>
              <a:spLocks/>
            </p:cNvSpPr>
            <p:nvPr/>
          </p:nvSpPr>
          <p:spPr bwMode="auto">
            <a:xfrm>
              <a:off x="3131" y="3139"/>
              <a:ext cx="224" cy="216"/>
            </a:xfrm>
            <a:custGeom>
              <a:avLst/>
              <a:gdLst>
                <a:gd name="T0" fmla="*/ 0 w 609"/>
                <a:gd name="T1" fmla="*/ 0 h 587"/>
                <a:gd name="T2" fmla="*/ 0 w 609"/>
                <a:gd name="T3" fmla="*/ 0 h 587"/>
                <a:gd name="T4" fmla="*/ 0 w 609"/>
                <a:gd name="T5" fmla="*/ 0 h 587"/>
                <a:gd name="T6" fmla="*/ 0 w 609"/>
                <a:gd name="T7" fmla="*/ 0 h 587"/>
                <a:gd name="T8" fmla="*/ 0 w 609"/>
                <a:gd name="T9" fmla="*/ 0 h 587"/>
                <a:gd name="T10" fmla="*/ 0 w 609"/>
                <a:gd name="T11" fmla="*/ 0 h 587"/>
                <a:gd name="T12" fmla="*/ 0 w 609"/>
                <a:gd name="T13" fmla="*/ 0 h 587"/>
                <a:gd name="T14" fmla="*/ 0 60000 65536"/>
                <a:gd name="T15" fmla="*/ 0 60000 65536"/>
                <a:gd name="T16" fmla="*/ 0 60000 65536"/>
                <a:gd name="T17" fmla="*/ 0 60000 65536"/>
                <a:gd name="T18" fmla="*/ 0 60000 65536"/>
                <a:gd name="T19" fmla="*/ 0 60000 65536"/>
                <a:gd name="T20" fmla="*/ 0 60000 65536"/>
                <a:gd name="T21" fmla="*/ 0 w 609"/>
                <a:gd name="T22" fmla="*/ 0 h 587"/>
                <a:gd name="T23" fmla="*/ 609 w 609"/>
                <a:gd name="T24" fmla="*/ 587 h 5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9" h="587">
                  <a:moveTo>
                    <a:pt x="609" y="563"/>
                  </a:moveTo>
                  <a:cubicBezTo>
                    <a:pt x="502" y="575"/>
                    <a:pt x="396" y="587"/>
                    <a:pt x="325" y="563"/>
                  </a:cubicBezTo>
                  <a:cubicBezTo>
                    <a:pt x="254" y="539"/>
                    <a:pt x="194" y="479"/>
                    <a:pt x="183" y="421"/>
                  </a:cubicBezTo>
                  <a:cubicBezTo>
                    <a:pt x="172" y="363"/>
                    <a:pt x="244" y="273"/>
                    <a:pt x="259" y="212"/>
                  </a:cubicBezTo>
                  <a:cubicBezTo>
                    <a:pt x="274" y="151"/>
                    <a:pt x="288" y="88"/>
                    <a:pt x="275" y="53"/>
                  </a:cubicBezTo>
                  <a:cubicBezTo>
                    <a:pt x="262" y="18"/>
                    <a:pt x="229" y="6"/>
                    <a:pt x="183" y="3"/>
                  </a:cubicBezTo>
                  <a:cubicBezTo>
                    <a:pt x="137" y="0"/>
                    <a:pt x="68" y="18"/>
                    <a:pt x="0" y="37"/>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8224" name="Oval 47"/>
            <p:cNvSpPr>
              <a:spLocks noChangeArrowheads="1"/>
            </p:cNvSpPr>
            <p:nvPr/>
          </p:nvSpPr>
          <p:spPr bwMode="auto">
            <a:xfrm>
              <a:off x="3292" y="3303"/>
              <a:ext cx="92" cy="92"/>
            </a:xfrm>
            <a:prstGeom prst="ellipse">
              <a:avLst/>
            </a:prstGeom>
            <a:solidFill>
              <a:schemeClr val="bg1"/>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algn="ctr">
                <a:spcBef>
                  <a:spcPct val="50000"/>
                </a:spcBef>
                <a:spcAft>
                  <a:spcPct val="30000"/>
                </a:spcAft>
                <a:buClr>
                  <a:schemeClr val="tx1"/>
                </a:buClr>
              </a:pPr>
              <a:endParaRPr lang="en-US"/>
            </a:p>
          </p:txBody>
        </p:sp>
        <p:pic>
          <p:nvPicPr>
            <p:cNvPr id="8225" name="Picture 48"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700000">
              <a:off x="3404" y="3341"/>
              <a:ext cx="275"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215" name="Line 9"/>
          <p:cNvSpPr>
            <a:spLocks noChangeShapeType="1"/>
          </p:cNvSpPr>
          <p:nvPr/>
        </p:nvSpPr>
        <p:spPr bwMode="auto">
          <a:xfrm>
            <a:off x="3076575" y="1282700"/>
            <a:ext cx="0" cy="285750"/>
          </a:xfrm>
          <a:prstGeom prst="line">
            <a:avLst/>
          </a:prstGeom>
          <a:noFill/>
          <a:ln w="19050">
            <a:solidFill>
              <a:schemeClr val="bg1"/>
            </a:solidFill>
            <a:round/>
            <a:headEn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16" name="Rectangle 109"/>
          <p:cNvSpPr>
            <a:spLocks noChangeArrowheads="1"/>
          </p:cNvSpPr>
          <p:nvPr/>
        </p:nvSpPr>
        <p:spPr bwMode="auto">
          <a:xfrm>
            <a:off x="969963" y="4110038"/>
            <a:ext cx="4030662" cy="604837"/>
          </a:xfrm>
          <a:prstGeom prst="rect">
            <a:avLst/>
          </a:prstGeom>
          <a:solidFill>
            <a:schemeClr val="tx1"/>
          </a:solidFill>
          <a:ln w="12700" algn="ctr">
            <a:solidFill>
              <a:schemeClr val="bg1"/>
            </a:solidFill>
            <a:miter lim="800000"/>
            <a:headEnd/>
            <a:tailEnd/>
          </a:ln>
        </p:spPr>
        <p:txBody>
          <a:bodyPr lIns="0" tIns="0" rIns="0" bIns="0" anchor="ctr">
            <a:spAutoFit/>
          </a:bodyPr>
          <a:lstStyle/>
          <a:p>
            <a:pPr algn="ctr">
              <a:spcBef>
                <a:spcPct val="50000"/>
              </a:spcBef>
              <a:spcAft>
                <a:spcPct val="30000"/>
              </a:spcAft>
              <a:buClr>
                <a:schemeClr val="tx1"/>
              </a:buClr>
            </a:pPr>
            <a:endParaRPr lang="en-US"/>
          </a:p>
        </p:txBody>
      </p:sp>
      <p:sp>
        <p:nvSpPr>
          <p:cNvPr id="8217" name="Text Box 110"/>
          <p:cNvSpPr txBox="1">
            <a:spLocks noChangeArrowheads="1"/>
          </p:cNvSpPr>
          <p:nvPr/>
        </p:nvSpPr>
        <p:spPr bwMode="auto">
          <a:xfrm>
            <a:off x="963613" y="4340225"/>
            <a:ext cx="3956050"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lnSpc>
                <a:spcPct val="80000"/>
              </a:lnSpc>
              <a:spcBef>
                <a:spcPct val="50000"/>
              </a:spcBef>
              <a:spcAft>
                <a:spcPct val="30000"/>
              </a:spcAft>
              <a:buClr>
                <a:schemeClr val="tx1"/>
              </a:buClr>
            </a:pPr>
            <a:r>
              <a:rPr lang="en-US" sz="1700">
                <a:solidFill>
                  <a:schemeClr val="bg1"/>
                </a:solidFill>
              </a:rPr>
              <a:t>Decide which invoice stream to use</a:t>
            </a:r>
          </a:p>
        </p:txBody>
      </p:sp>
      <p:sp>
        <p:nvSpPr>
          <p:cNvPr id="8218" name="Rectangle 139"/>
          <p:cNvSpPr>
            <a:spLocks noChangeArrowheads="1"/>
          </p:cNvSpPr>
          <p:nvPr/>
        </p:nvSpPr>
        <p:spPr bwMode="auto">
          <a:xfrm>
            <a:off x="1330325" y="5588000"/>
            <a:ext cx="3151188"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80000"/>
              </a:lnSpc>
              <a:spcBef>
                <a:spcPct val="50000"/>
              </a:spcBef>
              <a:spcAft>
                <a:spcPct val="30000"/>
              </a:spcAft>
              <a:buClr>
                <a:schemeClr val="tx1"/>
              </a:buClr>
            </a:pPr>
            <a:r>
              <a:rPr lang="en-US" sz="1400" dirty="0">
                <a:solidFill>
                  <a:srgbClr val="D33819"/>
                </a:solidFill>
              </a:rPr>
              <a:t>No configuration beyond this point</a:t>
            </a:r>
          </a:p>
        </p:txBody>
      </p:sp>
      <p:grpSp>
        <p:nvGrpSpPr>
          <p:cNvPr id="8219" name="Group 6"/>
          <p:cNvGrpSpPr>
            <a:grpSpLocks/>
          </p:cNvGrpSpPr>
          <p:nvPr/>
        </p:nvGrpSpPr>
        <p:grpSpPr bwMode="auto">
          <a:xfrm>
            <a:off x="1903413" y="628650"/>
            <a:ext cx="2320925" cy="655638"/>
            <a:chOff x="775" y="511"/>
            <a:chExt cx="1462" cy="413"/>
          </a:xfrm>
        </p:grpSpPr>
        <p:sp>
          <p:nvSpPr>
            <p:cNvPr id="8220" name="AutoShape 7"/>
            <p:cNvSpPr>
              <a:spLocks noChangeArrowheads="1"/>
            </p:cNvSpPr>
            <p:nvPr/>
          </p:nvSpPr>
          <p:spPr bwMode="auto">
            <a:xfrm>
              <a:off x="790" y="511"/>
              <a:ext cx="1430" cy="413"/>
            </a:xfrm>
            <a:prstGeom prst="roundRect">
              <a:avLst>
                <a:gd name="adj" fmla="val 16667"/>
              </a:avLst>
            </a:prstGeom>
            <a:solidFill>
              <a:schemeClr val="tx1"/>
            </a:solidFill>
            <a:ln w="9525" algn="ctr">
              <a:solidFill>
                <a:schemeClr val="bg1"/>
              </a:solidFill>
              <a:round/>
              <a:headEnd/>
              <a:tailEnd/>
            </a:ln>
          </p:spPr>
          <p:txBody>
            <a:bodyPr lIns="0" tIns="0" rIns="0" bIns="0" anchor="ctr">
              <a:spAutoFit/>
            </a:bodyPr>
            <a:lstStyle/>
            <a:p>
              <a:pPr algn="ctr">
                <a:spcBef>
                  <a:spcPct val="50000"/>
                </a:spcBef>
                <a:spcAft>
                  <a:spcPct val="30000"/>
                </a:spcAft>
                <a:buClr>
                  <a:schemeClr val="tx1"/>
                </a:buClr>
              </a:pPr>
              <a:endParaRPr lang="en-US"/>
            </a:p>
          </p:txBody>
        </p:sp>
        <p:sp>
          <p:nvSpPr>
            <p:cNvPr id="8221" name="Text Box 8"/>
            <p:cNvSpPr txBox="1">
              <a:spLocks noChangeArrowheads="1"/>
            </p:cNvSpPr>
            <p:nvPr/>
          </p:nvSpPr>
          <p:spPr bwMode="auto">
            <a:xfrm>
              <a:off x="775" y="587"/>
              <a:ext cx="1462"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lnSpc>
                  <a:spcPct val="80000"/>
                </a:lnSpc>
                <a:spcBef>
                  <a:spcPct val="50000"/>
                </a:spcBef>
                <a:spcAft>
                  <a:spcPct val="30000"/>
                </a:spcAft>
                <a:buClr>
                  <a:schemeClr val="tx1"/>
                </a:buClr>
              </a:pPr>
              <a:r>
                <a:rPr lang="en-US" sz="1700">
                  <a:solidFill>
                    <a:schemeClr val="bg1"/>
                  </a:solidFill>
                </a:rPr>
                <a:t>New policy billing </a:t>
              </a:r>
              <a:br>
                <a:rPr lang="en-US" sz="1700">
                  <a:solidFill>
                    <a:schemeClr val="bg1"/>
                  </a:solidFill>
                </a:rPr>
              </a:br>
              <a:r>
                <a:rPr lang="en-US" sz="1700">
                  <a:solidFill>
                    <a:schemeClr val="bg1"/>
                  </a:solidFill>
                </a:rPr>
                <a:t>instruction received</a:t>
              </a:r>
            </a:p>
          </p:txBody>
        </p:sp>
      </p:gr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21"/>
          <p:cNvSpPr>
            <a:spLocks noGrp="1"/>
          </p:cNvSpPr>
          <p:nvPr>
            <p:ph type="title"/>
          </p:nvPr>
        </p:nvSpPr>
        <p:spPr/>
        <p:txBody>
          <a:bodyPr/>
          <a:lstStyle/>
          <a:p>
            <a:r>
              <a:rPr lang="en-US"/>
              <a:t>Charge invoicing plugin points</a:t>
            </a:r>
          </a:p>
        </p:txBody>
      </p:sp>
      <p:sp>
        <p:nvSpPr>
          <p:cNvPr id="9219" name="Line 103"/>
          <p:cNvSpPr>
            <a:spLocks noChangeShapeType="1"/>
          </p:cNvSpPr>
          <p:nvPr/>
        </p:nvSpPr>
        <p:spPr bwMode="auto">
          <a:xfrm>
            <a:off x="2870200" y="4729163"/>
            <a:ext cx="0" cy="182562"/>
          </a:xfrm>
          <a:prstGeom prst="line">
            <a:avLst/>
          </a:prstGeom>
          <a:noFill/>
          <a:ln w="19050">
            <a:solidFill>
              <a:schemeClr val="bg1"/>
            </a:solidFill>
            <a:round/>
            <a:headEn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20" name="Line 104"/>
          <p:cNvSpPr>
            <a:spLocks noChangeShapeType="1"/>
          </p:cNvSpPr>
          <p:nvPr/>
        </p:nvSpPr>
        <p:spPr bwMode="auto">
          <a:xfrm>
            <a:off x="2870200" y="5508625"/>
            <a:ext cx="0" cy="374650"/>
          </a:xfrm>
          <a:prstGeom prst="line">
            <a:avLst/>
          </a:prstGeom>
          <a:noFill/>
          <a:ln w="19050">
            <a:solidFill>
              <a:schemeClr val="bg1"/>
            </a:solidFill>
            <a:round/>
            <a:headEn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21" name="Rectangle 21"/>
          <p:cNvSpPr>
            <a:spLocks noChangeArrowheads="1"/>
          </p:cNvSpPr>
          <p:nvPr/>
        </p:nvSpPr>
        <p:spPr bwMode="auto">
          <a:xfrm>
            <a:off x="425450" y="1427163"/>
            <a:ext cx="6764338" cy="5106987"/>
          </a:xfrm>
          <a:prstGeom prst="rect">
            <a:avLst/>
          </a:prstGeom>
          <a:noFill/>
          <a:ln w="19050" algn="ctr">
            <a:solidFill>
              <a:srgbClr val="D3381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gn="ctr">
              <a:spcBef>
                <a:spcPct val="50000"/>
              </a:spcBef>
              <a:spcAft>
                <a:spcPct val="30000"/>
              </a:spcAft>
              <a:buClr>
                <a:schemeClr val="tx1"/>
              </a:buClr>
            </a:pPr>
            <a:endParaRPr lang="en-US"/>
          </a:p>
        </p:txBody>
      </p:sp>
      <p:sp>
        <p:nvSpPr>
          <p:cNvPr id="9222" name="Freeform 6"/>
          <p:cNvSpPr>
            <a:spLocks/>
          </p:cNvSpPr>
          <p:nvPr/>
        </p:nvSpPr>
        <p:spPr bwMode="auto">
          <a:xfrm>
            <a:off x="2265363" y="2062163"/>
            <a:ext cx="2128837" cy="307975"/>
          </a:xfrm>
          <a:custGeom>
            <a:avLst/>
            <a:gdLst>
              <a:gd name="T0" fmla="*/ 0 w 2262"/>
              <a:gd name="T1" fmla="*/ 2147483647 h 133"/>
              <a:gd name="T2" fmla="*/ 0 w 2262"/>
              <a:gd name="T3" fmla="*/ 2147483647 h 133"/>
              <a:gd name="T4" fmla="*/ 2147483647 w 2262"/>
              <a:gd name="T5" fmla="*/ 2147483647 h 133"/>
              <a:gd name="T6" fmla="*/ 2147483647 w 2262"/>
              <a:gd name="T7" fmla="*/ 0 h 133"/>
              <a:gd name="T8" fmla="*/ 0 60000 65536"/>
              <a:gd name="T9" fmla="*/ 0 60000 65536"/>
              <a:gd name="T10" fmla="*/ 0 60000 65536"/>
              <a:gd name="T11" fmla="*/ 0 60000 65536"/>
              <a:gd name="T12" fmla="*/ 0 w 2262"/>
              <a:gd name="T13" fmla="*/ 0 h 133"/>
              <a:gd name="T14" fmla="*/ 2262 w 2262"/>
              <a:gd name="T15" fmla="*/ 133 h 133"/>
            </a:gdLst>
            <a:ahLst/>
            <a:cxnLst>
              <a:cxn ang="T8">
                <a:pos x="T0" y="T1"/>
              </a:cxn>
              <a:cxn ang="T9">
                <a:pos x="T2" y="T3"/>
              </a:cxn>
              <a:cxn ang="T10">
                <a:pos x="T4" y="T5"/>
              </a:cxn>
              <a:cxn ang="T11">
                <a:pos x="T6" y="T7"/>
              </a:cxn>
            </a:cxnLst>
            <a:rect l="T12" t="T13" r="T14" b="T15"/>
            <a:pathLst>
              <a:path w="2262" h="133">
                <a:moveTo>
                  <a:pt x="0" y="12"/>
                </a:moveTo>
                <a:lnTo>
                  <a:pt x="0" y="133"/>
                </a:lnTo>
                <a:lnTo>
                  <a:pt x="2262" y="133"/>
                </a:lnTo>
                <a:lnTo>
                  <a:pt x="2262" y="0"/>
                </a:lnTo>
              </a:path>
            </a:pathLst>
          </a:custGeom>
          <a:noFill/>
          <a:ln w="19050">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9223" name="Line 7"/>
          <p:cNvSpPr>
            <a:spLocks noChangeShapeType="1"/>
          </p:cNvSpPr>
          <p:nvPr/>
        </p:nvSpPr>
        <p:spPr bwMode="auto">
          <a:xfrm flipH="1">
            <a:off x="2886075" y="2373313"/>
            <a:ext cx="3175" cy="157162"/>
          </a:xfrm>
          <a:prstGeom prst="line">
            <a:avLst/>
          </a:prstGeom>
          <a:noFill/>
          <a:ln w="19050">
            <a:solidFill>
              <a:schemeClr val="bg1"/>
            </a:solidFill>
            <a:round/>
            <a:headEn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24" name="Line 8"/>
          <p:cNvSpPr>
            <a:spLocks noChangeShapeType="1"/>
          </p:cNvSpPr>
          <p:nvPr/>
        </p:nvSpPr>
        <p:spPr bwMode="auto">
          <a:xfrm>
            <a:off x="3321050" y="1863725"/>
            <a:ext cx="673100" cy="0"/>
          </a:xfrm>
          <a:prstGeom prst="line">
            <a:avLst/>
          </a:prstGeom>
          <a:noFill/>
          <a:ln w="19050">
            <a:solidFill>
              <a:schemeClr val="bg1"/>
            </a:solidFill>
            <a:round/>
            <a:headEn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25" name="Text Box 9"/>
          <p:cNvSpPr txBox="1">
            <a:spLocks noChangeArrowheads="1"/>
          </p:cNvSpPr>
          <p:nvPr/>
        </p:nvSpPr>
        <p:spPr bwMode="auto">
          <a:xfrm>
            <a:off x="2386013" y="2185988"/>
            <a:ext cx="311150" cy="304800"/>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spcBef>
                <a:spcPct val="50000"/>
              </a:spcBef>
              <a:spcAft>
                <a:spcPct val="30000"/>
              </a:spcAft>
              <a:buClr>
                <a:schemeClr val="tx1"/>
              </a:buClr>
            </a:pPr>
            <a:r>
              <a:rPr lang="en-US">
                <a:solidFill>
                  <a:srgbClr val="D33819"/>
                </a:solidFill>
              </a:rPr>
              <a:t>no</a:t>
            </a:r>
          </a:p>
        </p:txBody>
      </p:sp>
      <p:sp>
        <p:nvSpPr>
          <p:cNvPr id="9226" name="Text Box 10"/>
          <p:cNvSpPr txBox="1">
            <a:spLocks noChangeArrowheads="1"/>
          </p:cNvSpPr>
          <p:nvPr/>
        </p:nvSpPr>
        <p:spPr bwMode="auto">
          <a:xfrm>
            <a:off x="3435350" y="1697038"/>
            <a:ext cx="423863" cy="304800"/>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spcBef>
                <a:spcPct val="50000"/>
              </a:spcBef>
              <a:spcAft>
                <a:spcPct val="30000"/>
              </a:spcAft>
              <a:buClr>
                <a:schemeClr val="tx1"/>
              </a:buClr>
            </a:pPr>
            <a:r>
              <a:rPr lang="en-US">
                <a:solidFill>
                  <a:srgbClr val="3F8E39"/>
                </a:solidFill>
              </a:rPr>
              <a:t>yes</a:t>
            </a:r>
          </a:p>
        </p:txBody>
      </p:sp>
      <p:grpSp>
        <p:nvGrpSpPr>
          <p:cNvPr id="9227" name="Group 11"/>
          <p:cNvGrpSpPr>
            <a:grpSpLocks/>
          </p:cNvGrpSpPr>
          <p:nvPr/>
        </p:nvGrpSpPr>
        <p:grpSpPr bwMode="auto">
          <a:xfrm>
            <a:off x="492125" y="1560513"/>
            <a:ext cx="2976563" cy="790575"/>
            <a:chOff x="679" y="1221"/>
            <a:chExt cx="1875" cy="498"/>
          </a:xfrm>
        </p:grpSpPr>
        <p:grpSp>
          <p:nvGrpSpPr>
            <p:cNvPr id="9320" name="Group 12"/>
            <p:cNvGrpSpPr>
              <a:grpSpLocks/>
            </p:cNvGrpSpPr>
            <p:nvPr/>
          </p:nvGrpSpPr>
          <p:grpSpPr bwMode="auto">
            <a:xfrm>
              <a:off x="679" y="1221"/>
              <a:ext cx="1815" cy="386"/>
              <a:chOff x="2273" y="535"/>
              <a:chExt cx="1815" cy="386"/>
            </a:xfrm>
          </p:grpSpPr>
          <p:sp>
            <p:nvSpPr>
              <p:cNvPr id="9324" name="Rectangle 13"/>
              <p:cNvSpPr>
                <a:spLocks noChangeArrowheads="1"/>
              </p:cNvSpPr>
              <p:nvPr/>
            </p:nvSpPr>
            <p:spPr bwMode="auto">
              <a:xfrm>
                <a:off x="2313" y="535"/>
                <a:ext cx="1735" cy="386"/>
              </a:xfrm>
              <a:prstGeom prst="rect">
                <a:avLst/>
              </a:prstGeom>
              <a:solidFill>
                <a:srgbClr val="FFFFCC"/>
              </a:solidFill>
              <a:ln w="12700" algn="ctr">
                <a:solidFill>
                  <a:schemeClr val="bg1"/>
                </a:solidFill>
                <a:miter lim="800000"/>
                <a:headEnd/>
                <a:tailEnd/>
              </a:ln>
            </p:spPr>
            <p:txBody>
              <a:bodyPr lIns="0" tIns="0" rIns="0" bIns="0" anchor="ctr">
                <a:spAutoFit/>
              </a:bodyPr>
              <a:lstStyle/>
              <a:p>
                <a:pPr algn="ctr">
                  <a:spcBef>
                    <a:spcPct val="50000"/>
                  </a:spcBef>
                  <a:spcAft>
                    <a:spcPct val="30000"/>
                  </a:spcAft>
                  <a:buClr>
                    <a:schemeClr val="tx1"/>
                  </a:buClr>
                </a:pPr>
                <a:endParaRPr lang="en-US"/>
              </a:p>
            </p:txBody>
          </p:sp>
          <p:sp>
            <p:nvSpPr>
              <p:cNvPr id="9325" name="Text Box 14"/>
              <p:cNvSpPr txBox="1">
                <a:spLocks noChangeArrowheads="1"/>
              </p:cNvSpPr>
              <p:nvPr/>
            </p:nvSpPr>
            <p:spPr bwMode="auto">
              <a:xfrm>
                <a:off x="2273" y="594"/>
                <a:ext cx="1815"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lnSpc>
                    <a:spcPct val="80000"/>
                  </a:lnSpc>
                  <a:spcBef>
                    <a:spcPct val="50000"/>
                  </a:spcBef>
                  <a:spcAft>
                    <a:spcPct val="30000"/>
                  </a:spcAft>
                  <a:buClr>
                    <a:schemeClr val="tx1"/>
                  </a:buClr>
                </a:pPr>
                <a:r>
                  <a:rPr lang="en-US" sz="1800">
                    <a:solidFill>
                      <a:schemeClr val="accent1"/>
                    </a:solidFill>
                  </a:rPr>
                  <a:t>   </a:t>
                </a:r>
                <a:r>
                  <a:rPr lang="en-US" sz="1700">
                    <a:solidFill>
                      <a:schemeClr val="bg1"/>
                    </a:solidFill>
                  </a:rPr>
                  <a:t>Does payment plan specify a down payment?</a:t>
                </a:r>
              </a:p>
            </p:txBody>
          </p:sp>
        </p:grpSp>
        <p:grpSp>
          <p:nvGrpSpPr>
            <p:cNvPr id="9321" name="Group 15"/>
            <p:cNvGrpSpPr>
              <a:grpSpLocks/>
            </p:cNvGrpSpPr>
            <p:nvPr/>
          </p:nvGrpSpPr>
          <p:grpSpPr bwMode="auto">
            <a:xfrm>
              <a:off x="2343" y="1485"/>
              <a:ext cx="211" cy="234"/>
              <a:chOff x="3325" y="854"/>
              <a:chExt cx="211" cy="234"/>
            </a:xfrm>
          </p:grpSpPr>
          <p:sp>
            <p:nvSpPr>
              <p:cNvPr id="9322" name="AutoShape 16"/>
              <p:cNvSpPr>
                <a:spLocks noChangeArrowheads="1"/>
              </p:cNvSpPr>
              <p:nvPr/>
            </p:nvSpPr>
            <p:spPr bwMode="auto">
              <a:xfrm>
                <a:off x="3325" y="854"/>
                <a:ext cx="211" cy="234"/>
              </a:xfrm>
              <a:prstGeom prst="diamond">
                <a:avLst/>
              </a:prstGeom>
              <a:solidFill>
                <a:srgbClr val="FFFFCC"/>
              </a:solidFill>
              <a:ln w="12700" algn="ctr">
                <a:solidFill>
                  <a:schemeClr val="bg1"/>
                </a:solidFill>
                <a:miter lim="800000"/>
                <a:headEnd/>
                <a:tailEnd/>
              </a:ln>
            </p:spPr>
            <p:txBody>
              <a:bodyPr lIns="0" tIns="0" rIns="0" bIns="0" anchor="ctr">
                <a:spAutoFit/>
              </a:bodyPr>
              <a:lstStyle/>
              <a:p>
                <a:pPr algn="ctr">
                  <a:spcBef>
                    <a:spcPct val="50000"/>
                  </a:spcBef>
                  <a:spcAft>
                    <a:spcPct val="30000"/>
                  </a:spcAft>
                  <a:buClr>
                    <a:schemeClr val="tx1"/>
                  </a:buClr>
                </a:pPr>
                <a:endParaRPr lang="en-US"/>
              </a:p>
            </p:txBody>
          </p:sp>
          <p:sp>
            <p:nvSpPr>
              <p:cNvPr id="9323" name="Rectangle 17"/>
              <p:cNvSpPr>
                <a:spLocks noChangeArrowheads="1"/>
              </p:cNvSpPr>
              <p:nvPr/>
            </p:nvSpPr>
            <p:spPr bwMode="auto">
              <a:xfrm>
                <a:off x="3382" y="884"/>
                <a:ext cx="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p>
                <a:pPr algn="ctr">
                  <a:spcBef>
                    <a:spcPct val="50000"/>
                  </a:spcBef>
                  <a:spcAft>
                    <a:spcPct val="30000"/>
                  </a:spcAft>
                  <a:buClr>
                    <a:schemeClr val="tx1"/>
                  </a:buClr>
                </a:pPr>
                <a:r>
                  <a:rPr lang="en-US">
                    <a:solidFill>
                      <a:schemeClr val="bg1"/>
                    </a:solidFill>
                  </a:rPr>
                  <a:t>?</a:t>
                </a:r>
              </a:p>
            </p:txBody>
          </p:sp>
        </p:grpSp>
      </p:grpSp>
      <p:sp>
        <p:nvSpPr>
          <p:cNvPr id="9228" name="Text Box 33"/>
          <p:cNvSpPr txBox="1">
            <a:spLocks noChangeArrowheads="1"/>
          </p:cNvSpPr>
          <p:nvPr/>
        </p:nvSpPr>
        <p:spPr bwMode="auto">
          <a:xfrm>
            <a:off x="5510213" y="2970213"/>
            <a:ext cx="3359150" cy="527050"/>
          </a:xfrm>
          <a:prstGeom prst="rect">
            <a:avLst/>
          </a:prstGeom>
          <a:solidFill>
            <a:srgbClr val="DDDDDD"/>
          </a:solidFill>
          <a:ln w="9525" algn="ctr">
            <a:solidFill>
              <a:schemeClr val="bg1"/>
            </a:solidFill>
            <a:miter lim="800000"/>
            <a:headEnd/>
            <a:tailEnd/>
          </a:ln>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spcBef>
                <a:spcPct val="50000"/>
              </a:spcBef>
              <a:spcAft>
                <a:spcPct val="30000"/>
              </a:spcAft>
              <a:buClr>
                <a:schemeClr val="tx1"/>
              </a:buClr>
            </a:pPr>
            <a:r>
              <a:rPr lang="en-US" sz="1700">
                <a:solidFill>
                  <a:srgbClr val="04628C"/>
                </a:solidFill>
              </a:rPr>
              <a:t>PaymentPlan.gs</a:t>
            </a:r>
            <a:br>
              <a:rPr lang="en-US" sz="1700">
                <a:solidFill>
                  <a:srgbClr val="04628C"/>
                </a:solidFill>
              </a:rPr>
            </a:br>
            <a:r>
              <a:rPr lang="en-US" sz="1700" b="0">
                <a:solidFill>
                  <a:srgbClr val="04628C"/>
                </a:solidFill>
              </a:rPr>
              <a:t>Configure item event dates</a:t>
            </a:r>
          </a:p>
        </p:txBody>
      </p:sp>
      <p:grpSp>
        <p:nvGrpSpPr>
          <p:cNvPr id="9229" name="Group 34"/>
          <p:cNvGrpSpPr>
            <a:grpSpLocks/>
          </p:cNvGrpSpPr>
          <p:nvPr/>
        </p:nvGrpSpPr>
        <p:grpSpPr bwMode="auto">
          <a:xfrm>
            <a:off x="8443913" y="2779713"/>
            <a:ext cx="320675" cy="347662"/>
            <a:chOff x="4500" y="2736"/>
            <a:chExt cx="531" cy="577"/>
          </a:xfrm>
        </p:grpSpPr>
        <p:sp>
          <p:nvSpPr>
            <p:cNvPr id="9309" name="Freeform 35"/>
            <p:cNvSpPr>
              <a:spLocks/>
            </p:cNvSpPr>
            <p:nvPr/>
          </p:nvSpPr>
          <p:spPr bwMode="auto">
            <a:xfrm>
              <a:off x="4567" y="2736"/>
              <a:ext cx="461" cy="577"/>
            </a:xfrm>
            <a:custGeom>
              <a:avLst/>
              <a:gdLst>
                <a:gd name="T0" fmla="*/ 0 w 1887"/>
                <a:gd name="T1" fmla="*/ 0 h 2365"/>
                <a:gd name="T2" fmla="*/ 0 w 1887"/>
                <a:gd name="T3" fmla="*/ 0 h 2365"/>
                <a:gd name="T4" fmla="*/ 0 w 1887"/>
                <a:gd name="T5" fmla="*/ 0 h 2365"/>
                <a:gd name="T6" fmla="*/ 0 w 1887"/>
                <a:gd name="T7" fmla="*/ 0 h 2365"/>
                <a:gd name="T8" fmla="*/ 0 w 1887"/>
                <a:gd name="T9" fmla="*/ 0 h 2365"/>
                <a:gd name="T10" fmla="*/ 0 w 1887"/>
                <a:gd name="T11" fmla="*/ 0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p:spPr>
          <p:txBody>
            <a:bodyPr wrap="none" lIns="0" tIns="0" rIns="0" bIns="0" anchor="ctr">
              <a:spAutoFit/>
            </a:bodyPr>
            <a:lstStyle/>
            <a:p>
              <a:endParaRPr lang="en-US"/>
            </a:p>
          </p:txBody>
        </p:sp>
        <p:sp>
          <p:nvSpPr>
            <p:cNvPr id="9310" name="Rectangle 36"/>
            <p:cNvSpPr>
              <a:spLocks noChangeArrowheads="1"/>
            </p:cNvSpPr>
            <p:nvPr/>
          </p:nvSpPr>
          <p:spPr bwMode="auto">
            <a:xfrm>
              <a:off x="4693" y="3079"/>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sp>
          <p:nvSpPr>
            <p:cNvPr id="9311" name="Rectangle 37"/>
            <p:cNvSpPr>
              <a:spLocks noChangeArrowheads="1"/>
            </p:cNvSpPr>
            <p:nvPr/>
          </p:nvSpPr>
          <p:spPr bwMode="auto">
            <a:xfrm>
              <a:off x="4641" y="3002"/>
              <a:ext cx="272"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a:spcBef>
                  <a:spcPct val="50000"/>
                </a:spcBef>
                <a:spcAft>
                  <a:spcPct val="30000"/>
                </a:spcAft>
                <a:buClr>
                  <a:schemeClr val="tx1"/>
                </a:buClr>
              </a:pPr>
              <a:endParaRPr lang="en-US"/>
            </a:p>
          </p:txBody>
        </p:sp>
        <p:sp>
          <p:nvSpPr>
            <p:cNvPr id="9312" name="Rectangle 38"/>
            <p:cNvSpPr>
              <a:spLocks noChangeArrowheads="1"/>
            </p:cNvSpPr>
            <p:nvPr/>
          </p:nvSpPr>
          <p:spPr bwMode="auto">
            <a:xfrm>
              <a:off x="4693" y="3156"/>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sp>
          <p:nvSpPr>
            <p:cNvPr id="9313" name="Line 39"/>
            <p:cNvSpPr>
              <a:spLocks noChangeShapeType="1"/>
            </p:cNvSpPr>
            <p:nvPr/>
          </p:nvSpPr>
          <p:spPr bwMode="auto">
            <a:xfrm>
              <a:off x="4565" y="3313"/>
              <a:ext cx="466"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314" name="Line 40"/>
            <p:cNvSpPr>
              <a:spLocks noChangeShapeType="1"/>
            </p:cNvSpPr>
            <p:nvPr/>
          </p:nvSpPr>
          <p:spPr bwMode="auto">
            <a:xfrm flipV="1">
              <a:off x="5029" y="2867"/>
              <a:ext cx="0" cy="446"/>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315" name="Freeform 41"/>
            <p:cNvSpPr>
              <a:spLocks/>
            </p:cNvSpPr>
            <p:nvPr/>
          </p:nvSpPr>
          <p:spPr bwMode="auto">
            <a:xfrm>
              <a:off x="4894" y="2736"/>
              <a:ext cx="135" cy="135"/>
            </a:xfrm>
            <a:custGeom>
              <a:avLst/>
              <a:gdLst>
                <a:gd name="T0" fmla="*/ 0 w 553"/>
                <a:gd name="T1" fmla="*/ 0 h 554"/>
                <a:gd name="T2" fmla="*/ 0 w 553"/>
                <a:gd name="T3" fmla="*/ 0 h 554"/>
                <a:gd name="T4" fmla="*/ 0 w 553"/>
                <a:gd name="T5" fmla="*/ 0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wrap="none" lIns="0" tIns="0" rIns="0" bIns="0" anchor="ctr">
              <a:spAutoFit/>
            </a:bodyPr>
            <a:lstStyle/>
            <a:p>
              <a:endParaRPr lang="en-US"/>
            </a:p>
          </p:txBody>
        </p:sp>
        <p:sp>
          <p:nvSpPr>
            <p:cNvPr id="9316" name="Rectangle 4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pPr algn="ctr">
                <a:spcBef>
                  <a:spcPct val="50000"/>
                </a:spcBef>
                <a:spcAft>
                  <a:spcPct val="30000"/>
                </a:spcAft>
                <a:buClr>
                  <a:schemeClr val="tx1"/>
                </a:buClr>
              </a:pPr>
              <a:endParaRPr lang="en-US"/>
            </a:p>
          </p:txBody>
        </p:sp>
        <p:sp>
          <p:nvSpPr>
            <p:cNvPr id="9317" name="Rectangle 4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pPr algn="ctr">
                <a:spcBef>
                  <a:spcPct val="50000"/>
                </a:spcBef>
                <a:spcAft>
                  <a:spcPct val="30000"/>
                </a:spcAft>
                <a:buClr>
                  <a:schemeClr val="tx1"/>
                </a:buClr>
              </a:pPr>
              <a:endParaRPr lang="en-US"/>
            </a:p>
          </p:txBody>
        </p:sp>
        <p:sp>
          <p:nvSpPr>
            <p:cNvPr id="9318" name="Freeform 4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9319" name="Freeform 4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nvGrpSpPr>
          <p:cNvPr id="9230" name="Group 59"/>
          <p:cNvGrpSpPr>
            <a:grpSpLocks/>
          </p:cNvGrpSpPr>
          <p:nvPr/>
        </p:nvGrpSpPr>
        <p:grpSpPr bwMode="auto">
          <a:xfrm>
            <a:off x="5510213" y="4968875"/>
            <a:ext cx="3359150" cy="966788"/>
            <a:chOff x="3431" y="3228"/>
            <a:chExt cx="2116" cy="609"/>
          </a:xfrm>
        </p:grpSpPr>
        <p:sp>
          <p:nvSpPr>
            <p:cNvPr id="9296" name="Text Box 60"/>
            <p:cNvSpPr txBox="1">
              <a:spLocks noChangeArrowheads="1"/>
            </p:cNvSpPr>
            <p:nvPr/>
          </p:nvSpPr>
          <p:spPr bwMode="auto">
            <a:xfrm>
              <a:off x="3431" y="3343"/>
              <a:ext cx="2116" cy="494"/>
            </a:xfrm>
            <a:prstGeom prst="rect">
              <a:avLst/>
            </a:prstGeom>
            <a:solidFill>
              <a:srgbClr val="DDDDDD"/>
            </a:solidFill>
            <a:ln w="9525" algn="ctr">
              <a:solidFill>
                <a:schemeClr val="bg1"/>
              </a:solidFill>
              <a:miter lim="800000"/>
              <a:headEnd/>
              <a:tailEnd/>
            </a:ln>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spcBef>
                  <a:spcPct val="50000"/>
                </a:spcBef>
                <a:spcAft>
                  <a:spcPct val="30000"/>
                </a:spcAft>
                <a:buClr>
                  <a:schemeClr val="tx1"/>
                </a:buClr>
              </a:pPr>
              <a:r>
                <a:rPr lang="en-US" sz="1700">
                  <a:solidFill>
                    <a:srgbClr val="04628C"/>
                  </a:solidFill>
                </a:rPr>
                <a:t>ChargeInitializer.gs</a:t>
              </a:r>
              <a:br>
                <a:rPr lang="en-US" sz="1700">
                  <a:solidFill>
                    <a:srgbClr val="04628C"/>
                  </a:solidFill>
                </a:rPr>
              </a:br>
              <a:r>
                <a:rPr lang="en-US" sz="1700" b="0">
                  <a:solidFill>
                    <a:srgbClr val="04628C"/>
                  </a:solidFill>
                </a:rPr>
                <a:t>Configure amounts, dates, placements</a:t>
              </a:r>
            </a:p>
          </p:txBody>
        </p:sp>
        <p:grpSp>
          <p:nvGrpSpPr>
            <p:cNvPr id="9297" name="Group 61"/>
            <p:cNvGrpSpPr>
              <a:grpSpLocks/>
            </p:cNvGrpSpPr>
            <p:nvPr/>
          </p:nvGrpSpPr>
          <p:grpSpPr bwMode="auto">
            <a:xfrm>
              <a:off x="5279" y="3228"/>
              <a:ext cx="202" cy="219"/>
              <a:chOff x="4500" y="2736"/>
              <a:chExt cx="531" cy="577"/>
            </a:xfrm>
          </p:grpSpPr>
          <p:sp>
            <p:nvSpPr>
              <p:cNvPr id="9298" name="Freeform 62"/>
              <p:cNvSpPr>
                <a:spLocks/>
              </p:cNvSpPr>
              <p:nvPr/>
            </p:nvSpPr>
            <p:spPr bwMode="auto">
              <a:xfrm>
                <a:off x="4567" y="2736"/>
                <a:ext cx="461" cy="577"/>
              </a:xfrm>
              <a:custGeom>
                <a:avLst/>
                <a:gdLst>
                  <a:gd name="T0" fmla="*/ 0 w 1887"/>
                  <a:gd name="T1" fmla="*/ 0 h 2365"/>
                  <a:gd name="T2" fmla="*/ 0 w 1887"/>
                  <a:gd name="T3" fmla="*/ 0 h 2365"/>
                  <a:gd name="T4" fmla="*/ 0 w 1887"/>
                  <a:gd name="T5" fmla="*/ 0 h 2365"/>
                  <a:gd name="T6" fmla="*/ 0 w 1887"/>
                  <a:gd name="T7" fmla="*/ 0 h 2365"/>
                  <a:gd name="T8" fmla="*/ 0 w 1887"/>
                  <a:gd name="T9" fmla="*/ 0 h 2365"/>
                  <a:gd name="T10" fmla="*/ 0 w 1887"/>
                  <a:gd name="T11" fmla="*/ 0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p:spPr>
            <p:txBody>
              <a:bodyPr wrap="none" lIns="0" tIns="0" rIns="0" bIns="0" anchor="ctr">
                <a:spAutoFit/>
              </a:bodyPr>
              <a:lstStyle/>
              <a:p>
                <a:endParaRPr lang="en-US"/>
              </a:p>
            </p:txBody>
          </p:sp>
          <p:sp>
            <p:nvSpPr>
              <p:cNvPr id="9299" name="Rectangle 63"/>
              <p:cNvSpPr>
                <a:spLocks noChangeArrowheads="1"/>
              </p:cNvSpPr>
              <p:nvPr/>
            </p:nvSpPr>
            <p:spPr bwMode="auto">
              <a:xfrm>
                <a:off x="4693" y="3079"/>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sp>
            <p:nvSpPr>
              <p:cNvPr id="9300" name="Rectangle 64"/>
              <p:cNvSpPr>
                <a:spLocks noChangeArrowheads="1"/>
              </p:cNvSpPr>
              <p:nvPr/>
            </p:nvSpPr>
            <p:spPr bwMode="auto">
              <a:xfrm>
                <a:off x="4641" y="3002"/>
                <a:ext cx="272"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a:spcBef>
                    <a:spcPct val="50000"/>
                  </a:spcBef>
                  <a:spcAft>
                    <a:spcPct val="30000"/>
                  </a:spcAft>
                  <a:buClr>
                    <a:schemeClr val="tx1"/>
                  </a:buClr>
                </a:pPr>
                <a:endParaRPr lang="en-US"/>
              </a:p>
            </p:txBody>
          </p:sp>
          <p:sp>
            <p:nvSpPr>
              <p:cNvPr id="9301" name="Rectangle 65"/>
              <p:cNvSpPr>
                <a:spLocks noChangeArrowheads="1"/>
              </p:cNvSpPr>
              <p:nvPr/>
            </p:nvSpPr>
            <p:spPr bwMode="auto">
              <a:xfrm>
                <a:off x="4693" y="3156"/>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sp>
            <p:nvSpPr>
              <p:cNvPr id="9302" name="Line 66"/>
              <p:cNvSpPr>
                <a:spLocks noChangeShapeType="1"/>
              </p:cNvSpPr>
              <p:nvPr/>
            </p:nvSpPr>
            <p:spPr bwMode="auto">
              <a:xfrm>
                <a:off x="4565" y="3313"/>
                <a:ext cx="466"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303" name="Line 67"/>
              <p:cNvSpPr>
                <a:spLocks noChangeShapeType="1"/>
              </p:cNvSpPr>
              <p:nvPr/>
            </p:nvSpPr>
            <p:spPr bwMode="auto">
              <a:xfrm flipV="1">
                <a:off x="5029" y="2867"/>
                <a:ext cx="0" cy="446"/>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304" name="Freeform 68"/>
              <p:cNvSpPr>
                <a:spLocks/>
              </p:cNvSpPr>
              <p:nvPr/>
            </p:nvSpPr>
            <p:spPr bwMode="auto">
              <a:xfrm>
                <a:off x="4894" y="2736"/>
                <a:ext cx="135" cy="135"/>
              </a:xfrm>
              <a:custGeom>
                <a:avLst/>
                <a:gdLst>
                  <a:gd name="T0" fmla="*/ 0 w 553"/>
                  <a:gd name="T1" fmla="*/ 0 h 554"/>
                  <a:gd name="T2" fmla="*/ 0 w 553"/>
                  <a:gd name="T3" fmla="*/ 0 h 554"/>
                  <a:gd name="T4" fmla="*/ 0 w 553"/>
                  <a:gd name="T5" fmla="*/ 0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wrap="none" lIns="0" tIns="0" rIns="0" bIns="0" anchor="ctr">
                <a:spAutoFit/>
              </a:bodyPr>
              <a:lstStyle/>
              <a:p>
                <a:endParaRPr lang="en-US"/>
              </a:p>
            </p:txBody>
          </p:sp>
          <p:sp>
            <p:nvSpPr>
              <p:cNvPr id="9305" name="Rectangle 69"/>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pPr algn="ctr">
                  <a:spcBef>
                    <a:spcPct val="50000"/>
                  </a:spcBef>
                  <a:spcAft>
                    <a:spcPct val="30000"/>
                  </a:spcAft>
                  <a:buClr>
                    <a:schemeClr val="tx1"/>
                  </a:buClr>
                </a:pPr>
                <a:endParaRPr lang="en-US"/>
              </a:p>
            </p:txBody>
          </p:sp>
          <p:sp>
            <p:nvSpPr>
              <p:cNvPr id="9306" name="Rectangle 70"/>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pPr algn="ctr">
                  <a:spcBef>
                    <a:spcPct val="50000"/>
                  </a:spcBef>
                  <a:spcAft>
                    <a:spcPct val="30000"/>
                  </a:spcAft>
                  <a:buClr>
                    <a:schemeClr val="tx1"/>
                  </a:buClr>
                </a:pPr>
                <a:endParaRPr lang="en-US"/>
              </a:p>
            </p:txBody>
          </p:sp>
          <p:sp>
            <p:nvSpPr>
              <p:cNvPr id="9307" name="Freeform 71"/>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9308" name="Freeform 72"/>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sp>
        <p:nvSpPr>
          <p:cNvPr id="9231" name="Line 74"/>
          <p:cNvSpPr>
            <a:spLocks noChangeShapeType="1"/>
          </p:cNvSpPr>
          <p:nvPr/>
        </p:nvSpPr>
        <p:spPr bwMode="auto">
          <a:xfrm>
            <a:off x="2876550" y="3195638"/>
            <a:ext cx="2636838" cy="0"/>
          </a:xfrm>
          <a:prstGeom prst="line">
            <a:avLst/>
          </a:prstGeom>
          <a:noFill/>
          <a:ln w="19050">
            <a:solidFill>
              <a:srgbClr val="04628C"/>
            </a:solidFill>
            <a:round/>
            <a:headEnd/>
            <a:tailEnd type="arrow"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32" name="Line 76"/>
          <p:cNvSpPr>
            <a:spLocks noChangeShapeType="1"/>
          </p:cNvSpPr>
          <p:nvPr/>
        </p:nvSpPr>
        <p:spPr bwMode="auto">
          <a:xfrm>
            <a:off x="2876550" y="5572125"/>
            <a:ext cx="2636838" cy="0"/>
          </a:xfrm>
          <a:prstGeom prst="line">
            <a:avLst/>
          </a:prstGeom>
          <a:noFill/>
          <a:ln w="19050">
            <a:solidFill>
              <a:srgbClr val="04628C"/>
            </a:solidFill>
            <a:round/>
            <a:headEnd/>
            <a:tailEnd type="arrow"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33" name="Freeform 78"/>
          <p:cNvSpPr>
            <a:spLocks/>
          </p:cNvSpPr>
          <p:nvPr/>
        </p:nvSpPr>
        <p:spPr bwMode="auto">
          <a:xfrm>
            <a:off x="3094038" y="922338"/>
            <a:ext cx="2408237" cy="423862"/>
          </a:xfrm>
          <a:custGeom>
            <a:avLst/>
            <a:gdLst>
              <a:gd name="T0" fmla="*/ 0 w 2711"/>
              <a:gd name="T1" fmla="*/ 2147483647 h 267"/>
              <a:gd name="T2" fmla="*/ 2147483647 w 2711"/>
              <a:gd name="T3" fmla="*/ 2147483647 h 267"/>
              <a:gd name="T4" fmla="*/ 2147483647 w 2711"/>
              <a:gd name="T5" fmla="*/ 0 h 267"/>
              <a:gd name="T6" fmla="*/ 0 60000 65536"/>
              <a:gd name="T7" fmla="*/ 0 60000 65536"/>
              <a:gd name="T8" fmla="*/ 0 60000 65536"/>
              <a:gd name="T9" fmla="*/ 0 w 2711"/>
              <a:gd name="T10" fmla="*/ 0 h 267"/>
              <a:gd name="T11" fmla="*/ 2711 w 2711"/>
              <a:gd name="T12" fmla="*/ 267 h 267"/>
            </a:gdLst>
            <a:ahLst/>
            <a:cxnLst>
              <a:cxn ang="T6">
                <a:pos x="T0" y="T1"/>
              </a:cxn>
              <a:cxn ang="T7">
                <a:pos x="T2" y="T3"/>
              </a:cxn>
              <a:cxn ang="T8">
                <a:pos x="T4" y="T5"/>
              </a:cxn>
            </a:cxnLst>
            <a:rect l="T9" t="T10" r="T11" b="T12"/>
            <a:pathLst>
              <a:path w="2711" h="267">
                <a:moveTo>
                  <a:pt x="0" y="267"/>
                </a:moveTo>
                <a:lnTo>
                  <a:pt x="2214" y="267"/>
                </a:lnTo>
                <a:lnTo>
                  <a:pt x="2711" y="0"/>
                </a:lnTo>
              </a:path>
            </a:pathLst>
          </a:custGeom>
          <a:noFill/>
          <a:ln w="19050">
            <a:solidFill>
              <a:srgbClr val="04628C"/>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nvGrpSpPr>
          <p:cNvPr id="9234" name="Group 80"/>
          <p:cNvGrpSpPr>
            <a:grpSpLocks/>
          </p:cNvGrpSpPr>
          <p:nvPr/>
        </p:nvGrpSpPr>
        <p:grpSpPr bwMode="auto">
          <a:xfrm>
            <a:off x="4000500" y="1570038"/>
            <a:ext cx="3063875" cy="725487"/>
            <a:chOff x="1916" y="101"/>
            <a:chExt cx="1691" cy="457"/>
          </a:xfrm>
        </p:grpSpPr>
        <p:sp>
          <p:nvSpPr>
            <p:cNvPr id="9294" name="Rectangle 81"/>
            <p:cNvSpPr>
              <a:spLocks noChangeArrowheads="1"/>
            </p:cNvSpPr>
            <p:nvPr/>
          </p:nvSpPr>
          <p:spPr bwMode="auto">
            <a:xfrm>
              <a:off x="1916" y="101"/>
              <a:ext cx="1691" cy="381"/>
            </a:xfrm>
            <a:prstGeom prst="rect">
              <a:avLst/>
            </a:prstGeom>
            <a:solidFill>
              <a:schemeClr val="tx1"/>
            </a:solidFill>
            <a:ln w="12700" algn="ctr">
              <a:solidFill>
                <a:schemeClr val="bg1"/>
              </a:solidFill>
              <a:miter lim="800000"/>
              <a:headEnd/>
              <a:tailEnd/>
            </a:ln>
          </p:spPr>
          <p:txBody>
            <a:bodyPr lIns="0" tIns="0" rIns="0" bIns="0" anchor="ctr">
              <a:spAutoFit/>
            </a:bodyPr>
            <a:lstStyle/>
            <a:p>
              <a:pPr algn="ctr">
                <a:spcBef>
                  <a:spcPct val="50000"/>
                </a:spcBef>
                <a:spcAft>
                  <a:spcPct val="30000"/>
                </a:spcAft>
                <a:buClr>
                  <a:schemeClr val="tx1"/>
                </a:buClr>
              </a:pPr>
              <a:endParaRPr lang="en-US"/>
            </a:p>
          </p:txBody>
        </p:sp>
        <p:sp>
          <p:nvSpPr>
            <p:cNvPr id="9295" name="Text Box 82"/>
            <p:cNvSpPr txBox="1">
              <a:spLocks noChangeArrowheads="1"/>
            </p:cNvSpPr>
            <p:nvPr/>
          </p:nvSpPr>
          <p:spPr bwMode="auto">
            <a:xfrm>
              <a:off x="1953" y="162"/>
              <a:ext cx="1571" cy="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lnSpc>
                  <a:spcPct val="80000"/>
                </a:lnSpc>
                <a:spcBef>
                  <a:spcPct val="50000"/>
                </a:spcBef>
                <a:spcAft>
                  <a:spcPct val="30000"/>
                </a:spcAft>
                <a:buClr>
                  <a:schemeClr val="tx1"/>
                </a:buClr>
              </a:pPr>
              <a:r>
                <a:rPr lang="en-US" sz="1700">
                  <a:solidFill>
                    <a:schemeClr val="bg1"/>
                  </a:solidFill>
                </a:rPr>
                <a:t>Create down</a:t>
              </a:r>
              <a:br>
                <a:rPr lang="en-US" sz="1700">
                  <a:solidFill>
                    <a:schemeClr val="bg1"/>
                  </a:solidFill>
                </a:rPr>
              </a:br>
              <a:r>
                <a:rPr lang="en-US" sz="1700">
                  <a:solidFill>
                    <a:schemeClr val="bg1"/>
                  </a:solidFill>
                </a:rPr>
                <a:t>payment invoice item entry</a:t>
              </a:r>
              <a:endParaRPr lang="en-US" sz="1700"/>
            </a:p>
          </p:txBody>
        </p:sp>
      </p:grpSp>
      <p:sp>
        <p:nvSpPr>
          <p:cNvPr id="9235" name="Line 97"/>
          <p:cNvSpPr>
            <a:spLocks noChangeShapeType="1"/>
          </p:cNvSpPr>
          <p:nvPr/>
        </p:nvSpPr>
        <p:spPr bwMode="auto">
          <a:xfrm>
            <a:off x="4975225" y="6143625"/>
            <a:ext cx="2058988" cy="0"/>
          </a:xfrm>
          <a:prstGeom prst="line">
            <a:avLst/>
          </a:prstGeom>
          <a:noFill/>
          <a:ln w="19050">
            <a:solidFill>
              <a:schemeClr val="bg1"/>
            </a:solidFill>
            <a:round/>
            <a:headEn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9236" name="Group 98"/>
          <p:cNvGrpSpPr>
            <a:grpSpLocks/>
          </p:cNvGrpSpPr>
          <p:nvPr/>
        </p:nvGrpSpPr>
        <p:grpSpPr bwMode="auto">
          <a:xfrm>
            <a:off x="7064375" y="6011863"/>
            <a:ext cx="1346200" cy="334962"/>
            <a:chOff x="4595" y="3762"/>
            <a:chExt cx="1029" cy="256"/>
          </a:xfrm>
        </p:grpSpPr>
        <p:sp>
          <p:nvSpPr>
            <p:cNvPr id="9292" name="AutoShape 99"/>
            <p:cNvSpPr>
              <a:spLocks noChangeArrowheads="1"/>
            </p:cNvSpPr>
            <p:nvPr/>
          </p:nvSpPr>
          <p:spPr bwMode="auto">
            <a:xfrm>
              <a:off x="4606" y="3762"/>
              <a:ext cx="1006" cy="256"/>
            </a:xfrm>
            <a:prstGeom prst="roundRect">
              <a:avLst>
                <a:gd name="adj" fmla="val 16667"/>
              </a:avLst>
            </a:prstGeom>
            <a:solidFill>
              <a:schemeClr val="tx1"/>
            </a:solidFill>
            <a:ln w="9525" algn="ctr">
              <a:solidFill>
                <a:schemeClr val="bg1"/>
              </a:solidFill>
              <a:round/>
              <a:headEnd/>
              <a:tailEnd/>
            </a:ln>
          </p:spPr>
          <p:txBody>
            <a:bodyPr lIns="0" tIns="0" rIns="0" bIns="0" anchor="ctr">
              <a:spAutoFit/>
            </a:bodyPr>
            <a:lstStyle/>
            <a:p>
              <a:pPr algn="ctr">
                <a:spcBef>
                  <a:spcPct val="50000"/>
                </a:spcBef>
                <a:spcAft>
                  <a:spcPct val="30000"/>
                </a:spcAft>
                <a:buClr>
                  <a:schemeClr val="tx1"/>
                </a:buClr>
              </a:pPr>
              <a:endParaRPr lang="en-US"/>
            </a:p>
          </p:txBody>
        </p:sp>
        <p:sp>
          <p:nvSpPr>
            <p:cNvPr id="9293" name="Text Box 100"/>
            <p:cNvSpPr txBox="1">
              <a:spLocks noChangeArrowheads="1"/>
            </p:cNvSpPr>
            <p:nvPr/>
          </p:nvSpPr>
          <p:spPr bwMode="auto">
            <a:xfrm>
              <a:off x="4595" y="3830"/>
              <a:ext cx="1029"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lnSpc>
                  <a:spcPct val="80000"/>
                </a:lnSpc>
                <a:spcBef>
                  <a:spcPct val="50000"/>
                </a:spcBef>
                <a:spcAft>
                  <a:spcPct val="30000"/>
                </a:spcAft>
                <a:buClr>
                  <a:schemeClr val="tx1"/>
                </a:buClr>
              </a:pPr>
              <a:r>
                <a:rPr lang="en-US" sz="1700">
                  <a:solidFill>
                    <a:schemeClr val="bg1"/>
                  </a:solidFill>
                </a:rPr>
                <a:t>Finished</a:t>
              </a:r>
            </a:p>
          </p:txBody>
        </p:sp>
      </p:grpSp>
      <p:sp>
        <p:nvSpPr>
          <p:cNvPr id="9237" name="Line 102"/>
          <p:cNvSpPr>
            <a:spLocks noChangeShapeType="1"/>
          </p:cNvSpPr>
          <p:nvPr/>
        </p:nvSpPr>
        <p:spPr bwMode="auto">
          <a:xfrm>
            <a:off x="2870200" y="3130550"/>
            <a:ext cx="0" cy="182563"/>
          </a:xfrm>
          <a:prstGeom prst="line">
            <a:avLst/>
          </a:prstGeom>
          <a:noFill/>
          <a:ln w="19050">
            <a:solidFill>
              <a:schemeClr val="bg1"/>
            </a:solidFill>
            <a:round/>
            <a:headEn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38" name="Line 103"/>
          <p:cNvSpPr>
            <a:spLocks noChangeShapeType="1"/>
          </p:cNvSpPr>
          <p:nvPr/>
        </p:nvSpPr>
        <p:spPr bwMode="auto">
          <a:xfrm>
            <a:off x="2870200" y="3922713"/>
            <a:ext cx="0" cy="182562"/>
          </a:xfrm>
          <a:prstGeom prst="line">
            <a:avLst/>
          </a:prstGeom>
          <a:noFill/>
          <a:ln w="19050">
            <a:solidFill>
              <a:schemeClr val="bg1"/>
            </a:solidFill>
            <a:round/>
            <a:headEn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9239" name="Group 105"/>
          <p:cNvGrpSpPr>
            <a:grpSpLocks/>
          </p:cNvGrpSpPr>
          <p:nvPr/>
        </p:nvGrpSpPr>
        <p:grpSpPr bwMode="auto">
          <a:xfrm>
            <a:off x="850900" y="2516188"/>
            <a:ext cx="4265613" cy="604837"/>
            <a:chOff x="1499" y="1459"/>
            <a:chExt cx="1880" cy="381"/>
          </a:xfrm>
        </p:grpSpPr>
        <p:sp>
          <p:nvSpPr>
            <p:cNvPr id="9290" name="Rectangle 106"/>
            <p:cNvSpPr>
              <a:spLocks noChangeArrowheads="1"/>
            </p:cNvSpPr>
            <p:nvPr/>
          </p:nvSpPr>
          <p:spPr bwMode="auto">
            <a:xfrm>
              <a:off x="1552" y="1459"/>
              <a:ext cx="1775" cy="381"/>
            </a:xfrm>
            <a:prstGeom prst="rect">
              <a:avLst/>
            </a:prstGeom>
            <a:solidFill>
              <a:schemeClr val="tx1"/>
            </a:solidFill>
            <a:ln w="12700" algn="ctr">
              <a:solidFill>
                <a:schemeClr val="bg1"/>
              </a:solidFill>
              <a:miter lim="800000"/>
              <a:headEnd/>
              <a:tailEnd/>
            </a:ln>
          </p:spPr>
          <p:txBody>
            <a:bodyPr lIns="0" tIns="0" rIns="0" bIns="0" anchor="ctr">
              <a:spAutoFit/>
            </a:bodyPr>
            <a:lstStyle/>
            <a:p>
              <a:pPr algn="ctr">
                <a:spcBef>
                  <a:spcPct val="50000"/>
                </a:spcBef>
                <a:spcAft>
                  <a:spcPct val="30000"/>
                </a:spcAft>
                <a:buClr>
                  <a:schemeClr val="tx1"/>
                </a:buClr>
              </a:pPr>
              <a:endParaRPr lang="en-US"/>
            </a:p>
          </p:txBody>
        </p:sp>
        <p:sp>
          <p:nvSpPr>
            <p:cNvPr id="9291" name="Text Box 107"/>
            <p:cNvSpPr txBox="1">
              <a:spLocks noChangeArrowheads="1"/>
            </p:cNvSpPr>
            <p:nvPr/>
          </p:nvSpPr>
          <p:spPr bwMode="auto">
            <a:xfrm>
              <a:off x="1499" y="1520"/>
              <a:ext cx="1880"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lnSpc>
                  <a:spcPct val="80000"/>
                </a:lnSpc>
                <a:spcBef>
                  <a:spcPct val="50000"/>
                </a:spcBef>
                <a:spcAft>
                  <a:spcPct val="30000"/>
                </a:spcAft>
                <a:buClr>
                  <a:schemeClr val="tx1"/>
                </a:buClr>
              </a:pPr>
              <a:r>
                <a:rPr lang="en-US" sz="1700">
                  <a:solidFill>
                    <a:schemeClr val="bg1"/>
                  </a:solidFill>
                </a:rPr>
                <a:t>Create dates for </a:t>
              </a:r>
              <a:br>
                <a:rPr lang="en-US" sz="1700">
                  <a:solidFill>
                    <a:schemeClr val="bg1"/>
                  </a:solidFill>
                </a:rPr>
              </a:br>
              <a:r>
                <a:rPr lang="en-US" sz="1700">
                  <a:solidFill>
                    <a:schemeClr val="bg1"/>
                  </a:solidFill>
                </a:rPr>
                <a:t>installment invoice item entries</a:t>
              </a:r>
            </a:p>
          </p:txBody>
        </p:sp>
      </p:grpSp>
      <p:grpSp>
        <p:nvGrpSpPr>
          <p:cNvPr id="9240" name="Group 108"/>
          <p:cNvGrpSpPr>
            <a:grpSpLocks/>
          </p:cNvGrpSpPr>
          <p:nvPr/>
        </p:nvGrpSpPr>
        <p:grpSpPr bwMode="auto">
          <a:xfrm>
            <a:off x="963613" y="3319463"/>
            <a:ext cx="4037012" cy="604837"/>
            <a:chOff x="1549" y="2060"/>
            <a:chExt cx="1778" cy="381"/>
          </a:xfrm>
        </p:grpSpPr>
        <p:sp>
          <p:nvSpPr>
            <p:cNvPr id="9288" name="Rectangle 109"/>
            <p:cNvSpPr>
              <a:spLocks noChangeArrowheads="1"/>
            </p:cNvSpPr>
            <p:nvPr/>
          </p:nvSpPr>
          <p:spPr bwMode="auto">
            <a:xfrm>
              <a:off x="1552" y="2060"/>
              <a:ext cx="1775" cy="381"/>
            </a:xfrm>
            <a:prstGeom prst="rect">
              <a:avLst/>
            </a:prstGeom>
            <a:solidFill>
              <a:schemeClr val="tx1"/>
            </a:solidFill>
            <a:ln w="12700" algn="ctr">
              <a:solidFill>
                <a:schemeClr val="bg1"/>
              </a:solidFill>
              <a:miter lim="800000"/>
              <a:headEnd/>
              <a:tailEnd/>
            </a:ln>
          </p:spPr>
          <p:txBody>
            <a:bodyPr lIns="0" tIns="0" rIns="0" bIns="0" anchor="ctr">
              <a:spAutoFit/>
            </a:bodyPr>
            <a:lstStyle/>
            <a:p>
              <a:pPr algn="ctr">
                <a:spcBef>
                  <a:spcPct val="50000"/>
                </a:spcBef>
                <a:spcAft>
                  <a:spcPct val="30000"/>
                </a:spcAft>
                <a:buClr>
                  <a:schemeClr val="tx1"/>
                </a:buClr>
              </a:pPr>
              <a:endParaRPr lang="en-US"/>
            </a:p>
          </p:txBody>
        </p:sp>
        <p:sp>
          <p:nvSpPr>
            <p:cNvPr id="9289" name="Text Box 110"/>
            <p:cNvSpPr txBox="1">
              <a:spLocks noChangeArrowheads="1"/>
            </p:cNvSpPr>
            <p:nvPr/>
          </p:nvSpPr>
          <p:spPr bwMode="auto">
            <a:xfrm>
              <a:off x="1549" y="2127"/>
              <a:ext cx="1742"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lnSpc>
                  <a:spcPct val="80000"/>
                </a:lnSpc>
                <a:spcBef>
                  <a:spcPct val="50000"/>
                </a:spcBef>
                <a:spcAft>
                  <a:spcPct val="30000"/>
                </a:spcAft>
                <a:buClr>
                  <a:schemeClr val="tx1"/>
                </a:buClr>
              </a:pPr>
              <a:r>
                <a:rPr lang="en-US" sz="1700">
                  <a:solidFill>
                    <a:schemeClr val="bg1"/>
                  </a:solidFill>
                </a:rPr>
                <a:t>Create installment invoice item entries, one per date</a:t>
              </a:r>
            </a:p>
          </p:txBody>
        </p:sp>
      </p:grpSp>
      <p:grpSp>
        <p:nvGrpSpPr>
          <p:cNvPr id="9241" name="Group 111"/>
          <p:cNvGrpSpPr>
            <a:grpSpLocks/>
          </p:cNvGrpSpPr>
          <p:nvPr/>
        </p:nvGrpSpPr>
        <p:grpSpPr bwMode="auto">
          <a:xfrm>
            <a:off x="963613" y="4918075"/>
            <a:ext cx="4029075" cy="604838"/>
            <a:chOff x="763" y="3013"/>
            <a:chExt cx="2451" cy="381"/>
          </a:xfrm>
        </p:grpSpPr>
        <p:sp>
          <p:nvSpPr>
            <p:cNvPr id="9286" name="Rectangle 113"/>
            <p:cNvSpPr>
              <a:spLocks noChangeArrowheads="1"/>
            </p:cNvSpPr>
            <p:nvPr/>
          </p:nvSpPr>
          <p:spPr bwMode="auto">
            <a:xfrm>
              <a:off x="763" y="3013"/>
              <a:ext cx="2451" cy="381"/>
            </a:xfrm>
            <a:prstGeom prst="rect">
              <a:avLst/>
            </a:prstGeom>
            <a:solidFill>
              <a:schemeClr val="tx1"/>
            </a:solidFill>
            <a:ln w="12700" algn="ctr">
              <a:solidFill>
                <a:schemeClr val="bg1"/>
              </a:solidFill>
              <a:miter lim="800000"/>
              <a:headEnd/>
              <a:tailEnd/>
            </a:ln>
          </p:spPr>
          <p:txBody>
            <a:bodyPr lIns="0" tIns="0" rIns="0" bIns="0" anchor="ctr">
              <a:spAutoFit/>
            </a:bodyPr>
            <a:lstStyle/>
            <a:p>
              <a:pPr algn="ctr">
                <a:spcBef>
                  <a:spcPct val="50000"/>
                </a:spcBef>
                <a:spcAft>
                  <a:spcPct val="30000"/>
                </a:spcAft>
                <a:buClr>
                  <a:schemeClr val="tx1"/>
                </a:buClr>
              </a:pPr>
              <a:endParaRPr lang="en-US"/>
            </a:p>
          </p:txBody>
        </p:sp>
        <p:sp>
          <p:nvSpPr>
            <p:cNvPr id="9287" name="Text Box 112"/>
            <p:cNvSpPr txBox="1">
              <a:spLocks noChangeArrowheads="1"/>
            </p:cNvSpPr>
            <p:nvPr/>
          </p:nvSpPr>
          <p:spPr bwMode="auto">
            <a:xfrm>
              <a:off x="904" y="3074"/>
              <a:ext cx="216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lnSpc>
                  <a:spcPct val="80000"/>
                </a:lnSpc>
                <a:spcBef>
                  <a:spcPct val="50000"/>
                </a:spcBef>
                <a:spcAft>
                  <a:spcPct val="30000"/>
                </a:spcAft>
                <a:buClr>
                  <a:schemeClr val="tx1"/>
                </a:buClr>
              </a:pPr>
              <a:r>
                <a:rPr lang="en-US" sz="1700">
                  <a:solidFill>
                    <a:schemeClr val="bg1"/>
                  </a:solidFill>
                </a:rPr>
                <a:t>Create all invoice item entries and attach to invoices</a:t>
              </a:r>
            </a:p>
          </p:txBody>
        </p:sp>
      </p:grpSp>
      <p:grpSp>
        <p:nvGrpSpPr>
          <p:cNvPr id="9242" name="Group 114"/>
          <p:cNvGrpSpPr>
            <a:grpSpLocks/>
          </p:cNvGrpSpPr>
          <p:nvPr/>
        </p:nvGrpSpPr>
        <p:grpSpPr bwMode="auto">
          <a:xfrm>
            <a:off x="857250" y="5872163"/>
            <a:ext cx="4254500" cy="604837"/>
            <a:chOff x="696" y="3553"/>
            <a:chExt cx="2588" cy="381"/>
          </a:xfrm>
        </p:grpSpPr>
        <p:sp>
          <p:nvSpPr>
            <p:cNvPr id="9284" name="Rectangle 116"/>
            <p:cNvSpPr>
              <a:spLocks noChangeArrowheads="1"/>
            </p:cNvSpPr>
            <p:nvPr/>
          </p:nvSpPr>
          <p:spPr bwMode="auto">
            <a:xfrm>
              <a:off x="763" y="3553"/>
              <a:ext cx="2451" cy="381"/>
            </a:xfrm>
            <a:prstGeom prst="rect">
              <a:avLst/>
            </a:prstGeom>
            <a:solidFill>
              <a:schemeClr val="tx1"/>
            </a:solidFill>
            <a:ln w="12700" algn="ctr">
              <a:solidFill>
                <a:schemeClr val="bg1"/>
              </a:solidFill>
              <a:miter lim="800000"/>
              <a:headEnd/>
              <a:tailEnd/>
            </a:ln>
          </p:spPr>
          <p:txBody>
            <a:bodyPr lIns="0" tIns="0" rIns="0" bIns="0" anchor="ctr">
              <a:spAutoFit/>
            </a:bodyPr>
            <a:lstStyle/>
            <a:p>
              <a:pPr algn="ctr">
                <a:spcBef>
                  <a:spcPct val="50000"/>
                </a:spcBef>
                <a:spcAft>
                  <a:spcPct val="30000"/>
                </a:spcAft>
                <a:buClr>
                  <a:schemeClr val="tx1"/>
                </a:buClr>
              </a:pPr>
              <a:endParaRPr lang="en-US"/>
            </a:p>
          </p:txBody>
        </p:sp>
        <p:sp>
          <p:nvSpPr>
            <p:cNvPr id="9285" name="Text Box 115"/>
            <p:cNvSpPr txBox="1">
              <a:spLocks noChangeArrowheads="1"/>
            </p:cNvSpPr>
            <p:nvPr/>
          </p:nvSpPr>
          <p:spPr bwMode="auto">
            <a:xfrm>
              <a:off x="696" y="3604"/>
              <a:ext cx="258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lnSpc>
                  <a:spcPct val="80000"/>
                </a:lnSpc>
                <a:spcBef>
                  <a:spcPct val="50000"/>
                </a:spcBef>
                <a:spcAft>
                  <a:spcPct val="30000"/>
                </a:spcAft>
                <a:buClr>
                  <a:schemeClr val="tx1"/>
                </a:buClr>
              </a:pPr>
              <a:r>
                <a:rPr lang="en-US" sz="1700">
                  <a:solidFill>
                    <a:schemeClr val="bg1"/>
                  </a:solidFill>
                </a:rPr>
                <a:t>Convert entries to actual invoice items and execute billing instruction</a:t>
              </a:r>
            </a:p>
          </p:txBody>
        </p:sp>
      </p:grpSp>
      <p:sp>
        <p:nvSpPr>
          <p:cNvPr id="9243" name="Text Box 22"/>
          <p:cNvSpPr txBox="1">
            <a:spLocks noChangeArrowheads="1"/>
          </p:cNvSpPr>
          <p:nvPr/>
        </p:nvSpPr>
        <p:spPr bwMode="auto">
          <a:xfrm>
            <a:off x="615950" y="1282700"/>
            <a:ext cx="1790700" cy="261938"/>
          </a:xfrm>
          <a:prstGeom prst="rect">
            <a:avLst/>
          </a:prstGeom>
          <a:solidFill>
            <a:schemeClr val="tx1"/>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spcBef>
                <a:spcPct val="50000"/>
              </a:spcBef>
              <a:spcAft>
                <a:spcPct val="30000"/>
              </a:spcAft>
              <a:buClr>
                <a:schemeClr val="tx1"/>
              </a:buClr>
            </a:pPr>
            <a:r>
              <a:rPr lang="en-US" sz="1700">
                <a:solidFill>
                  <a:srgbClr val="D33819"/>
                </a:solidFill>
              </a:rPr>
              <a:t>For each charge</a:t>
            </a:r>
          </a:p>
        </p:txBody>
      </p:sp>
      <p:grpSp>
        <p:nvGrpSpPr>
          <p:cNvPr id="9244" name="Group 44"/>
          <p:cNvGrpSpPr>
            <a:grpSpLocks/>
          </p:cNvGrpSpPr>
          <p:nvPr/>
        </p:nvGrpSpPr>
        <p:grpSpPr bwMode="auto">
          <a:xfrm rot="-1165455">
            <a:off x="4308475" y="650875"/>
            <a:ext cx="679450" cy="671513"/>
            <a:chOff x="3131" y="3139"/>
            <a:chExt cx="711" cy="702"/>
          </a:xfrm>
        </p:grpSpPr>
        <p:sp>
          <p:nvSpPr>
            <p:cNvPr id="9280" name="Freeform 45"/>
            <p:cNvSpPr>
              <a:spLocks/>
            </p:cNvSpPr>
            <p:nvPr/>
          </p:nvSpPr>
          <p:spPr bwMode="auto">
            <a:xfrm>
              <a:off x="3238" y="3243"/>
              <a:ext cx="604" cy="598"/>
            </a:xfrm>
            <a:custGeom>
              <a:avLst/>
              <a:gdLst>
                <a:gd name="T0" fmla="*/ 0 w 1703"/>
                <a:gd name="T1" fmla="*/ 0 h 1703"/>
                <a:gd name="T2" fmla="*/ 0 w 1703"/>
                <a:gd name="T3" fmla="*/ 0 h 1703"/>
                <a:gd name="T4" fmla="*/ 0 w 1703"/>
                <a:gd name="T5" fmla="*/ 0 h 1703"/>
                <a:gd name="T6" fmla="*/ 0 w 1703"/>
                <a:gd name="T7" fmla="*/ 0 h 1703"/>
                <a:gd name="T8" fmla="*/ 0 w 1703"/>
                <a:gd name="T9" fmla="*/ 0 h 1703"/>
                <a:gd name="T10" fmla="*/ 0 w 1703"/>
                <a:gd name="T11" fmla="*/ 0 h 1703"/>
                <a:gd name="T12" fmla="*/ 0 60000 65536"/>
                <a:gd name="T13" fmla="*/ 0 60000 65536"/>
                <a:gd name="T14" fmla="*/ 0 60000 65536"/>
                <a:gd name="T15" fmla="*/ 0 60000 65536"/>
                <a:gd name="T16" fmla="*/ 0 60000 65536"/>
                <a:gd name="T17" fmla="*/ 0 60000 65536"/>
                <a:gd name="T18" fmla="*/ 0 w 1703"/>
                <a:gd name="T19" fmla="*/ 0 h 1703"/>
                <a:gd name="T20" fmla="*/ 1703 w 1703"/>
                <a:gd name="T21" fmla="*/ 1703 h 1703"/>
              </a:gdLst>
              <a:ahLst/>
              <a:cxnLst>
                <a:cxn ang="T12">
                  <a:pos x="T0" y="T1"/>
                </a:cxn>
                <a:cxn ang="T13">
                  <a:pos x="T2" y="T3"/>
                </a:cxn>
                <a:cxn ang="T14">
                  <a:pos x="T4" y="T5"/>
                </a:cxn>
                <a:cxn ang="T15">
                  <a:pos x="T6" y="T7"/>
                </a:cxn>
                <a:cxn ang="T16">
                  <a:pos x="T8" y="T9"/>
                </a:cxn>
                <a:cxn ang="T17">
                  <a:pos x="T10" y="T11"/>
                </a:cxn>
              </a:cxnLst>
              <a:rect l="T18" t="T19" r="T20" b="T21"/>
              <a:pathLst>
                <a:path w="1703" h="1703">
                  <a:moveTo>
                    <a:pt x="935" y="1703"/>
                  </a:moveTo>
                  <a:lnTo>
                    <a:pt x="0" y="718"/>
                  </a:lnTo>
                  <a:lnTo>
                    <a:pt x="100" y="100"/>
                  </a:lnTo>
                  <a:lnTo>
                    <a:pt x="751" y="0"/>
                  </a:lnTo>
                  <a:lnTo>
                    <a:pt x="1703" y="977"/>
                  </a:lnTo>
                  <a:lnTo>
                    <a:pt x="935" y="1703"/>
                  </a:lnTo>
                  <a:close/>
                </a:path>
              </a:pathLst>
            </a:custGeom>
            <a:solidFill>
              <a:srgbClr val="FFFFCC"/>
            </a:solidFill>
            <a:ln w="12700">
              <a:solidFill>
                <a:schemeClr val="bg1"/>
              </a:solidFill>
              <a:round/>
              <a:headEnd/>
              <a:tailEnd/>
            </a:ln>
          </p:spPr>
          <p:txBody>
            <a:bodyPr lIns="0" tIns="0" rIns="0" bIns="0" anchor="ctr">
              <a:spAutoFit/>
            </a:bodyPr>
            <a:lstStyle/>
            <a:p>
              <a:endParaRPr lang="en-US"/>
            </a:p>
          </p:txBody>
        </p:sp>
        <p:sp>
          <p:nvSpPr>
            <p:cNvPr id="9281" name="Freeform 46"/>
            <p:cNvSpPr>
              <a:spLocks/>
            </p:cNvSpPr>
            <p:nvPr/>
          </p:nvSpPr>
          <p:spPr bwMode="auto">
            <a:xfrm>
              <a:off x="3131" y="3139"/>
              <a:ext cx="224" cy="216"/>
            </a:xfrm>
            <a:custGeom>
              <a:avLst/>
              <a:gdLst>
                <a:gd name="T0" fmla="*/ 0 w 609"/>
                <a:gd name="T1" fmla="*/ 0 h 587"/>
                <a:gd name="T2" fmla="*/ 0 w 609"/>
                <a:gd name="T3" fmla="*/ 0 h 587"/>
                <a:gd name="T4" fmla="*/ 0 w 609"/>
                <a:gd name="T5" fmla="*/ 0 h 587"/>
                <a:gd name="T6" fmla="*/ 0 w 609"/>
                <a:gd name="T7" fmla="*/ 0 h 587"/>
                <a:gd name="T8" fmla="*/ 0 w 609"/>
                <a:gd name="T9" fmla="*/ 0 h 587"/>
                <a:gd name="T10" fmla="*/ 0 w 609"/>
                <a:gd name="T11" fmla="*/ 0 h 587"/>
                <a:gd name="T12" fmla="*/ 0 w 609"/>
                <a:gd name="T13" fmla="*/ 0 h 587"/>
                <a:gd name="T14" fmla="*/ 0 60000 65536"/>
                <a:gd name="T15" fmla="*/ 0 60000 65536"/>
                <a:gd name="T16" fmla="*/ 0 60000 65536"/>
                <a:gd name="T17" fmla="*/ 0 60000 65536"/>
                <a:gd name="T18" fmla="*/ 0 60000 65536"/>
                <a:gd name="T19" fmla="*/ 0 60000 65536"/>
                <a:gd name="T20" fmla="*/ 0 60000 65536"/>
                <a:gd name="T21" fmla="*/ 0 w 609"/>
                <a:gd name="T22" fmla="*/ 0 h 587"/>
                <a:gd name="T23" fmla="*/ 609 w 609"/>
                <a:gd name="T24" fmla="*/ 587 h 5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9" h="587">
                  <a:moveTo>
                    <a:pt x="609" y="563"/>
                  </a:moveTo>
                  <a:cubicBezTo>
                    <a:pt x="502" y="575"/>
                    <a:pt x="396" y="587"/>
                    <a:pt x="325" y="563"/>
                  </a:cubicBezTo>
                  <a:cubicBezTo>
                    <a:pt x="254" y="539"/>
                    <a:pt x="194" y="479"/>
                    <a:pt x="183" y="421"/>
                  </a:cubicBezTo>
                  <a:cubicBezTo>
                    <a:pt x="172" y="363"/>
                    <a:pt x="244" y="273"/>
                    <a:pt x="259" y="212"/>
                  </a:cubicBezTo>
                  <a:cubicBezTo>
                    <a:pt x="274" y="151"/>
                    <a:pt x="288" y="88"/>
                    <a:pt x="275" y="53"/>
                  </a:cubicBezTo>
                  <a:cubicBezTo>
                    <a:pt x="262" y="18"/>
                    <a:pt x="229" y="6"/>
                    <a:pt x="183" y="3"/>
                  </a:cubicBezTo>
                  <a:cubicBezTo>
                    <a:pt x="137" y="0"/>
                    <a:pt x="68" y="18"/>
                    <a:pt x="0" y="37"/>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9282" name="Oval 47"/>
            <p:cNvSpPr>
              <a:spLocks noChangeArrowheads="1"/>
            </p:cNvSpPr>
            <p:nvPr/>
          </p:nvSpPr>
          <p:spPr bwMode="auto">
            <a:xfrm>
              <a:off x="3292" y="3303"/>
              <a:ext cx="92" cy="92"/>
            </a:xfrm>
            <a:prstGeom prst="ellipse">
              <a:avLst/>
            </a:prstGeom>
            <a:solidFill>
              <a:schemeClr val="bg1"/>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algn="ctr">
                <a:spcBef>
                  <a:spcPct val="50000"/>
                </a:spcBef>
                <a:spcAft>
                  <a:spcPct val="30000"/>
                </a:spcAft>
                <a:buClr>
                  <a:schemeClr val="tx1"/>
                </a:buClr>
              </a:pPr>
              <a:endParaRPr lang="en-US"/>
            </a:p>
          </p:txBody>
        </p:sp>
        <p:pic>
          <p:nvPicPr>
            <p:cNvPr id="9283" name="Picture 48"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700000">
              <a:off x="3404" y="3341"/>
              <a:ext cx="275"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245" name="Line 9"/>
          <p:cNvSpPr>
            <a:spLocks noChangeShapeType="1"/>
          </p:cNvSpPr>
          <p:nvPr/>
        </p:nvSpPr>
        <p:spPr bwMode="auto">
          <a:xfrm>
            <a:off x="3076575" y="1282700"/>
            <a:ext cx="0" cy="285750"/>
          </a:xfrm>
          <a:prstGeom prst="line">
            <a:avLst/>
          </a:prstGeom>
          <a:noFill/>
          <a:ln w="19050">
            <a:solidFill>
              <a:schemeClr val="bg1"/>
            </a:solidFill>
            <a:round/>
            <a:headEn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46" name="Text Box 46"/>
          <p:cNvSpPr txBox="1">
            <a:spLocks noChangeArrowheads="1"/>
          </p:cNvSpPr>
          <p:nvPr/>
        </p:nvSpPr>
        <p:spPr bwMode="auto">
          <a:xfrm>
            <a:off x="5510213" y="4398963"/>
            <a:ext cx="3359150" cy="527050"/>
          </a:xfrm>
          <a:prstGeom prst="rect">
            <a:avLst/>
          </a:prstGeom>
          <a:solidFill>
            <a:srgbClr val="DDDDDD"/>
          </a:solidFill>
          <a:ln w="9525" algn="ctr">
            <a:solidFill>
              <a:schemeClr val="bg1"/>
            </a:solidFill>
            <a:miter lim="800000"/>
            <a:headEnd/>
            <a:tailEnd/>
          </a:ln>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spcBef>
                <a:spcPct val="50000"/>
              </a:spcBef>
              <a:spcAft>
                <a:spcPct val="30000"/>
              </a:spcAft>
              <a:buClr>
                <a:schemeClr val="tx1"/>
              </a:buClr>
            </a:pPr>
            <a:r>
              <a:rPr lang="en-US" sz="1700">
                <a:solidFill>
                  <a:srgbClr val="04628C"/>
                </a:solidFill>
              </a:rPr>
              <a:t>InvoiceStream.gs</a:t>
            </a:r>
            <a:br>
              <a:rPr lang="en-US" sz="1700">
                <a:solidFill>
                  <a:srgbClr val="04628C"/>
                </a:solidFill>
              </a:rPr>
            </a:br>
            <a:r>
              <a:rPr lang="en-US" sz="1700" b="0">
                <a:solidFill>
                  <a:srgbClr val="04628C"/>
                </a:solidFill>
              </a:rPr>
              <a:t>Select an invoice stream</a:t>
            </a:r>
          </a:p>
        </p:txBody>
      </p:sp>
      <p:grpSp>
        <p:nvGrpSpPr>
          <p:cNvPr id="9247" name="Group 47"/>
          <p:cNvGrpSpPr>
            <a:grpSpLocks/>
          </p:cNvGrpSpPr>
          <p:nvPr/>
        </p:nvGrpSpPr>
        <p:grpSpPr bwMode="auto">
          <a:xfrm>
            <a:off x="8443913" y="4217988"/>
            <a:ext cx="320675" cy="347662"/>
            <a:chOff x="4500" y="2736"/>
            <a:chExt cx="531" cy="577"/>
          </a:xfrm>
        </p:grpSpPr>
        <p:sp>
          <p:nvSpPr>
            <p:cNvPr id="9269" name="Freeform 48"/>
            <p:cNvSpPr>
              <a:spLocks/>
            </p:cNvSpPr>
            <p:nvPr/>
          </p:nvSpPr>
          <p:spPr bwMode="auto">
            <a:xfrm>
              <a:off x="4567" y="2736"/>
              <a:ext cx="461" cy="577"/>
            </a:xfrm>
            <a:custGeom>
              <a:avLst/>
              <a:gdLst>
                <a:gd name="T0" fmla="*/ 0 w 1887"/>
                <a:gd name="T1" fmla="*/ 0 h 2365"/>
                <a:gd name="T2" fmla="*/ 0 w 1887"/>
                <a:gd name="T3" fmla="*/ 0 h 2365"/>
                <a:gd name="T4" fmla="*/ 0 w 1887"/>
                <a:gd name="T5" fmla="*/ 0 h 2365"/>
                <a:gd name="T6" fmla="*/ 0 w 1887"/>
                <a:gd name="T7" fmla="*/ 0 h 2365"/>
                <a:gd name="T8" fmla="*/ 0 w 1887"/>
                <a:gd name="T9" fmla="*/ 0 h 2365"/>
                <a:gd name="T10" fmla="*/ 0 w 1887"/>
                <a:gd name="T11" fmla="*/ 0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p:spPr>
          <p:txBody>
            <a:bodyPr wrap="none" lIns="0" tIns="0" rIns="0" bIns="0" anchor="ctr">
              <a:spAutoFit/>
            </a:bodyPr>
            <a:lstStyle/>
            <a:p>
              <a:endParaRPr lang="en-US"/>
            </a:p>
          </p:txBody>
        </p:sp>
        <p:sp>
          <p:nvSpPr>
            <p:cNvPr id="9270" name="Rectangle 49"/>
            <p:cNvSpPr>
              <a:spLocks noChangeArrowheads="1"/>
            </p:cNvSpPr>
            <p:nvPr/>
          </p:nvSpPr>
          <p:spPr bwMode="auto">
            <a:xfrm>
              <a:off x="4693" y="3079"/>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sp>
          <p:nvSpPr>
            <p:cNvPr id="9271" name="Rectangle 50"/>
            <p:cNvSpPr>
              <a:spLocks noChangeArrowheads="1"/>
            </p:cNvSpPr>
            <p:nvPr/>
          </p:nvSpPr>
          <p:spPr bwMode="auto">
            <a:xfrm>
              <a:off x="4641" y="3002"/>
              <a:ext cx="272"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a:spcBef>
                  <a:spcPct val="50000"/>
                </a:spcBef>
                <a:spcAft>
                  <a:spcPct val="30000"/>
                </a:spcAft>
                <a:buClr>
                  <a:schemeClr val="tx1"/>
                </a:buClr>
              </a:pPr>
              <a:endParaRPr lang="en-US"/>
            </a:p>
          </p:txBody>
        </p:sp>
        <p:sp>
          <p:nvSpPr>
            <p:cNvPr id="9272" name="Rectangle 51"/>
            <p:cNvSpPr>
              <a:spLocks noChangeArrowheads="1"/>
            </p:cNvSpPr>
            <p:nvPr/>
          </p:nvSpPr>
          <p:spPr bwMode="auto">
            <a:xfrm>
              <a:off x="4693" y="3156"/>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sp>
          <p:nvSpPr>
            <p:cNvPr id="9273" name="Line 52"/>
            <p:cNvSpPr>
              <a:spLocks noChangeShapeType="1"/>
            </p:cNvSpPr>
            <p:nvPr/>
          </p:nvSpPr>
          <p:spPr bwMode="auto">
            <a:xfrm>
              <a:off x="4565" y="3313"/>
              <a:ext cx="466"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74" name="Line 53"/>
            <p:cNvSpPr>
              <a:spLocks noChangeShapeType="1"/>
            </p:cNvSpPr>
            <p:nvPr/>
          </p:nvSpPr>
          <p:spPr bwMode="auto">
            <a:xfrm flipV="1">
              <a:off x="5029" y="2867"/>
              <a:ext cx="0" cy="446"/>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75" name="Freeform 54"/>
            <p:cNvSpPr>
              <a:spLocks/>
            </p:cNvSpPr>
            <p:nvPr/>
          </p:nvSpPr>
          <p:spPr bwMode="auto">
            <a:xfrm>
              <a:off x="4894" y="2736"/>
              <a:ext cx="135" cy="135"/>
            </a:xfrm>
            <a:custGeom>
              <a:avLst/>
              <a:gdLst>
                <a:gd name="T0" fmla="*/ 0 w 553"/>
                <a:gd name="T1" fmla="*/ 0 h 554"/>
                <a:gd name="T2" fmla="*/ 0 w 553"/>
                <a:gd name="T3" fmla="*/ 0 h 554"/>
                <a:gd name="T4" fmla="*/ 0 w 553"/>
                <a:gd name="T5" fmla="*/ 0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wrap="none" lIns="0" tIns="0" rIns="0" bIns="0" anchor="ctr">
              <a:spAutoFit/>
            </a:bodyPr>
            <a:lstStyle/>
            <a:p>
              <a:endParaRPr lang="en-US"/>
            </a:p>
          </p:txBody>
        </p:sp>
        <p:sp>
          <p:nvSpPr>
            <p:cNvPr id="9276" name="Rectangle 55"/>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pPr algn="ctr">
                <a:spcBef>
                  <a:spcPct val="50000"/>
                </a:spcBef>
                <a:spcAft>
                  <a:spcPct val="30000"/>
                </a:spcAft>
                <a:buClr>
                  <a:schemeClr val="tx1"/>
                </a:buClr>
              </a:pPr>
              <a:endParaRPr lang="en-US"/>
            </a:p>
          </p:txBody>
        </p:sp>
        <p:sp>
          <p:nvSpPr>
            <p:cNvPr id="9277" name="Rectangle 56"/>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pPr algn="ctr">
                <a:spcBef>
                  <a:spcPct val="50000"/>
                </a:spcBef>
                <a:spcAft>
                  <a:spcPct val="30000"/>
                </a:spcAft>
                <a:buClr>
                  <a:schemeClr val="tx1"/>
                </a:buClr>
              </a:pPr>
              <a:endParaRPr lang="en-US"/>
            </a:p>
          </p:txBody>
        </p:sp>
        <p:sp>
          <p:nvSpPr>
            <p:cNvPr id="9278" name="Freeform 57"/>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9279" name="Freeform 58"/>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sp>
        <p:nvSpPr>
          <p:cNvPr id="9248" name="Line 75"/>
          <p:cNvSpPr>
            <a:spLocks noChangeShapeType="1"/>
          </p:cNvSpPr>
          <p:nvPr/>
        </p:nvSpPr>
        <p:spPr bwMode="auto">
          <a:xfrm>
            <a:off x="2876550" y="4778375"/>
            <a:ext cx="2636838" cy="0"/>
          </a:xfrm>
          <a:prstGeom prst="line">
            <a:avLst/>
          </a:prstGeom>
          <a:noFill/>
          <a:ln w="19050">
            <a:solidFill>
              <a:srgbClr val="04628C"/>
            </a:solidFill>
            <a:round/>
            <a:headEnd/>
            <a:tailEnd type="arrow"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49" name="Rectangle 109"/>
          <p:cNvSpPr>
            <a:spLocks noChangeArrowheads="1"/>
          </p:cNvSpPr>
          <p:nvPr/>
        </p:nvSpPr>
        <p:spPr bwMode="auto">
          <a:xfrm>
            <a:off x="969963" y="4110038"/>
            <a:ext cx="4030662" cy="604837"/>
          </a:xfrm>
          <a:prstGeom prst="rect">
            <a:avLst/>
          </a:prstGeom>
          <a:solidFill>
            <a:schemeClr val="tx1"/>
          </a:solidFill>
          <a:ln w="12700" algn="ctr">
            <a:solidFill>
              <a:schemeClr val="bg1"/>
            </a:solidFill>
            <a:miter lim="800000"/>
            <a:headEnd/>
            <a:tailEnd/>
          </a:ln>
        </p:spPr>
        <p:txBody>
          <a:bodyPr lIns="0" tIns="0" rIns="0" bIns="0" anchor="ctr">
            <a:spAutoFit/>
          </a:bodyPr>
          <a:lstStyle/>
          <a:p>
            <a:pPr algn="ctr">
              <a:spcBef>
                <a:spcPct val="50000"/>
              </a:spcBef>
              <a:spcAft>
                <a:spcPct val="30000"/>
              </a:spcAft>
              <a:buClr>
                <a:schemeClr val="tx1"/>
              </a:buClr>
            </a:pPr>
            <a:endParaRPr lang="en-US"/>
          </a:p>
        </p:txBody>
      </p:sp>
      <p:sp>
        <p:nvSpPr>
          <p:cNvPr id="9250" name="Text Box 110"/>
          <p:cNvSpPr txBox="1">
            <a:spLocks noChangeArrowheads="1"/>
          </p:cNvSpPr>
          <p:nvPr/>
        </p:nvSpPr>
        <p:spPr bwMode="auto">
          <a:xfrm>
            <a:off x="963613" y="4340225"/>
            <a:ext cx="3956050"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lnSpc>
                <a:spcPct val="80000"/>
              </a:lnSpc>
              <a:spcBef>
                <a:spcPct val="50000"/>
              </a:spcBef>
              <a:spcAft>
                <a:spcPct val="30000"/>
              </a:spcAft>
              <a:buClr>
                <a:schemeClr val="tx1"/>
              </a:buClr>
            </a:pPr>
            <a:r>
              <a:rPr lang="en-US" sz="1700">
                <a:solidFill>
                  <a:schemeClr val="bg1"/>
                </a:solidFill>
              </a:rPr>
              <a:t>Decide which invoice stream to use</a:t>
            </a:r>
          </a:p>
        </p:txBody>
      </p:sp>
      <p:sp>
        <p:nvSpPr>
          <p:cNvPr id="9251" name="Rectangle 233"/>
          <p:cNvSpPr>
            <a:spLocks noChangeArrowheads="1"/>
          </p:cNvSpPr>
          <p:nvPr/>
        </p:nvSpPr>
        <p:spPr bwMode="auto">
          <a:xfrm>
            <a:off x="1330325" y="5588000"/>
            <a:ext cx="3151188"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80000"/>
              </a:lnSpc>
              <a:spcBef>
                <a:spcPct val="50000"/>
              </a:spcBef>
              <a:spcAft>
                <a:spcPct val="30000"/>
              </a:spcAft>
              <a:buClr>
                <a:schemeClr val="tx1"/>
              </a:buClr>
            </a:pPr>
            <a:r>
              <a:rPr lang="en-US" sz="1400" dirty="0">
                <a:solidFill>
                  <a:srgbClr val="D33819"/>
                </a:solidFill>
              </a:rPr>
              <a:t>No configuration beyond this point</a:t>
            </a:r>
          </a:p>
        </p:txBody>
      </p:sp>
      <p:grpSp>
        <p:nvGrpSpPr>
          <p:cNvPr id="9252" name="Group 6"/>
          <p:cNvGrpSpPr>
            <a:grpSpLocks/>
          </p:cNvGrpSpPr>
          <p:nvPr/>
        </p:nvGrpSpPr>
        <p:grpSpPr bwMode="auto">
          <a:xfrm>
            <a:off x="1903413" y="628650"/>
            <a:ext cx="2320925" cy="655638"/>
            <a:chOff x="775" y="511"/>
            <a:chExt cx="1462" cy="413"/>
          </a:xfrm>
        </p:grpSpPr>
        <p:sp>
          <p:nvSpPr>
            <p:cNvPr id="9267" name="AutoShape 7"/>
            <p:cNvSpPr>
              <a:spLocks noChangeArrowheads="1"/>
            </p:cNvSpPr>
            <p:nvPr/>
          </p:nvSpPr>
          <p:spPr bwMode="auto">
            <a:xfrm>
              <a:off x="790" y="511"/>
              <a:ext cx="1430" cy="413"/>
            </a:xfrm>
            <a:prstGeom prst="roundRect">
              <a:avLst>
                <a:gd name="adj" fmla="val 16667"/>
              </a:avLst>
            </a:prstGeom>
            <a:solidFill>
              <a:schemeClr val="tx1"/>
            </a:solidFill>
            <a:ln w="9525" algn="ctr">
              <a:solidFill>
                <a:schemeClr val="bg1"/>
              </a:solidFill>
              <a:round/>
              <a:headEnd/>
              <a:tailEnd/>
            </a:ln>
          </p:spPr>
          <p:txBody>
            <a:bodyPr lIns="0" tIns="0" rIns="0" bIns="0" anchor="ctr">
              <a:spAutoFit/>
            </a:bodyPr>
            <a:lstStyle/>
            <a:p>
              <a:pPr algn="ctr">
                <a:spcBef>
                  <a:spcPct val="50000"/>
                </a:spcBef>
                <a:spcAft>
                  <a:spcPct val="30000"/>
                </a:spcAft>
                <a:buClr>
                  <a:schemeClr val="tx1"/>
                </a:buClr>
              </a:pPr>
              <a:endParaRPr lang="en-US"/>
            </a:p>
          </p:txBody>
        </p:sp>
        <p:sp>
          <p:nvSpPr>
            <p:cNvPr id="9268" name="Text Box 8"/>
            <p:cNvSpPr txBox="1">
              <a:spLocks noChangeArrowheads="1"/>
            </p:cNvSpPr>
            <p:nvPr/>
          </p:nvSpPr>
          <p:spPr bwMode="auto">
            <a:xfrm>
              <a:off x="775" y="587"/>
              <a:ext cx="1462"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lnSpc>
                  <a:spcPct val="80000"/>
                </a:lnSpc>
                <a:spcBef>
                  <a:spcPct val="50000"/>
                </a:spcBef>
                <a:spcAft>
                  <a:spcPct val="30000"/>
                </a:spcAft>
                <a:buClr>
                  <a:schemeClr val="tx1"/>
                </a:buClr>
              </a:pPr>
              <a:r>
                <a:rPr lang="en-US" sz="1700">
                  <a:solidFill>
                    <a:schemeClr val="bg1"/>
                  </a:solidFill>
                </a:rPr>
                <a:t>New policy billing </a:t>
              </a:r>
              <a:br>
                <a:rPr lang="en-US" sz="1700">
                  <a:solidFill>
                    <a:schemeClr val="bg1"/>
                  </a:solidFill>
                </a:rPr>
              </a:br>
              <a:r>
                <a:rPr lang="en-US" sz="1700">
                  <a:solidFill>
                    <a:schemeClr val="bg1"/>
                  </a:solidFill>
                </a:rPr>
                <a:t>instruction received</a:t>
              </a:r>
            </a:p>
          </p:txBody>
        </p:sp>
      </p:grpSp>
      <p:grpSp>
        <p:nvGrpSpPr>
          <p:cNvPr id="9253" name="Group 19"/>
          <p:cNvGrpSpPr>
            <a:grpSpLocks/>
          </p:cNvGrpSpPr>
          <p:nvPr/>
        </p:nvGrpSpPr>
        <p:grpSpPr bwMode="auto">
          <a:xfrm>
            <a:off x="5510213" y="392113"/>
            <a:ext cx="3416300" cy="681037"/>
            <a:chOff x="3329" y="456"/>
            <a:chExt cx="2152" cy="429"/>
          </a:xfrm>
        </p:grpSpPr>
        <p:sp>
          <p:nvSpPr>
            <p:cNvPr id="9254" name="Text Box 20"/>
            <p:cNvSpPr txBox="1">
              <a:spLocks noChangeArrowheads="1"/>
            </p:cNvSpPr>
            <p:nvPr/>
          </p:nvSpPr>
          <p:spPr bwMode="auto">
            <a:xfrm>
              <a:off x="3329" y="553"/>
              <a:ext cx="2116" cy="332"/>
            </a:xfrm>
            <a:prstGeom prst="rect">
              <a:avLst/>
            </a:prstGeom>
            <a:solidFill>
              <a:srgbClr val="DDDDDD"/>
            </a:solidFill>
            <a:ln w="9525" algn="ctr">
              <a:solidFill>
                <a:schemeClr val="bg1"/>
              </a:solidFill>
              <a:miter lim="800000"/>
              <a:headEnd/>
              <a:tailEnd/>
            </a:ln>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spcBef>
                  <a:spcPct val="50000"/>
                </a:spcBef>
                <a:spcAft>
                  <a:spcPct val="30000"/>
                </a:spcAft>
                <a:buClr>
                  <a:schemeClr val="tx1"/>
                </a:buClr>
              </a:pPr>
              <a:r>
                <a:rPr lang="en-US" sz="1700">
                  <a:solidFill>
                    <a:srgbClr val="04628C"/>
                  </a:solidFill>
                </a:rPr>
                <a:t>BillingInstruction.gs</a:t>
              </a:r>
              <a:br>
                <a:rPr lang="en-US" sz="1700" b="0">
                  <a:solidFill>
                    <a:srgbClr val="04628C"/>
                  </a:solidFill>
                </a:rPr>
              </a:br>
              <a:r>
                <a:rPr lang="en-US" sz="1700" b="0">
                  <a:solidFill>
                    <a:srgbClr val="04628C"/>
                  </a:solidFill>
                </a:rPr>
                <a:t>Allow charges to be added to BI</a:t>
              </a:r>
            </a:p>
          </p:txBody>
        </p:sp>
        <p:grpSp>
          <p:nvGrpSpPr>
            <p:cNvPr id="9255" name="Group 21"/>
            <p:cNvGrpSpPr>
              <a:grpSpLocks/>
            </p:cNvGrpSpPr>
            <p:nvPr/>
          </p:nvGrpSpPr>
          <p:grpSpPr bwMode="auto">
            <a:xfrm>
              <a:off x="5279" y="456"/>
              <a:ext cx="202" cy="219"/>
              <a:chOff x="4500" y="2736"/>
              <a:chExt cx="531" cy="577"/>
            </a:xfrm>
          </p:grpSpPr>
          <p:sp>
            <p:nvSpPr>
              <p:cNvPr id="9256" name="Freeform 22"/>
              <p:cNvSpPr>
                <a:spLocks/>
              </p:cNvSpPr>
              <p:nvPr/>
            </p:nvSpPr>
            <p:spPr bwMode="auto">
              <a:xfrm>
                <a:off x="4567" y="2736"/>
                <a:ext cx="461" cy="577"/>
              </a:xfrm>
              <a:custGeom>
                <a:avLst/>
                <a:gdLst>
                  <a:gd name="T0" fmla="*/ 0 w 1887"/>
                  <a:gd name="T1" fmla="*/ 0 h 2365"/>
                  <a:gd name="T2" fmla="*/ 0 w 1887"/>
                  <a:gd name="T3" fmla="*/ 0 h 2365"/>
                  <a:gd name="T4" fmla="*/ 0 w 1887"/>
                  <a:gd name="T5" fmla="*/ 0 h 2365"/>
                  <a:gd name="T6" fmla="*/ 0 w 1887"/>
                  <a:gd name="T7" fmla="*/ 0 h 2365"/>
                  <a:gd name="T8" fmla="*/ 0 w 1887"/>
                  <a:gd name="T9" fmla="*/ 0 h 2365"/>
                  <a:gd name="T10" fmla="*/ 0 w 1887"/>
                  <a:gd name="T11" fmla="*/ 0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p:spPr>
            <p:txBody>
              <a:bodyPr wrap="none" lIns="0" tIns="0" rIns="0" bIns="0" anchor="ctr">
                <a:spAutoFit/>
              </a:bodyPr>
              <a:lstStyle/>
              <a:p>
                <a:endParaRPr lang="en-US"/>
              </a:p>
            </p:txBody>
          </p:sp>
          <p:sp>
            <p:nvSpPr>
              <p:cNvPr id="9257" name="Rectangle 23"/>
              <p:cNvSpPr>
                <a:spLocks noChangeArrowheads="1"/>
              </p:cNvSpPr>
              <p:nvPr/>
            </p:nvSpPr>
            <p:spPr bwMode="auto">
              <a:xfrm>
                <a:off x="4693" y="3079"/>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sp>
            <p:nvSpPr>
              <p:cNvPr id="9258" name="Rectangle 24"/>
              <p:cNvSpPr>
                <a:spLocks noChangeArrowheads="1"/>
              </p:cNvSpPr>
              <p:nvPr/>
            </p:nvSpPr>
            <p:spPr bwMode="auto">
              <a:xfrm>
                <a:off x="4641" y="3002"/>
                <a:ext cx="272"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a:spcBef>
                    <a:spcPct val="50000"/>
                  </a:spcBef>
                  <a:spcAft>
                    <a:spcPct val="30000"/>
                  </a:spcAft>
                  <a:buClr>
                    <a:schemeClr val="tx1"/>
                  </a:buClr>
                </a:pPr>
                <a:endParaRPr lang="en-US"/>
              </a:p>
            </p:txBody>
          </p:sp>
          <p:sp>
            <p:nvSpPr>
              <p:cNvPr id="9259" name="Rectangle 25"/>
              <p:cNvSpPr>
                <a:spLocks noChangeArrowheads="1"/>
              </p:cNvSpPr>
              <p:nvPr/>
            </p:nvSpPr>
            <p:spPr bwMode="auto">
              <a:xfrm>
                <a:off x="4693" y="3156"/>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sp>
            <p:nvSpPr>
              <p:cNvPr id="9260" name="Line 26"/>
              <p:cNvSpPr>
                <a:spLocks noChangeShapeType="1"/>
              </p:cNvSpPr>
              <p:nvPr/>
            </p:nvSpPr>
            <p:spPr bwMode="auto">
              <a:xfrm>
                <a:off x="4565" y="3313"/>
                <a:ext cx="466"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61" name="Line 27"/>
              <p:cNvSpPr>
                <a:spLocks noChangeShapeType="1"/>
              </p:cNvSpPr>
              <p:nvPr/>
            </p:nvSpPr>
            <p:spPr bwMode="auto">
              <a:xfrm flipV="1">
                <a:off x="5029" y="2867"/>
                <a:ext cx="0" cy="446"/>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62" name="Freeform 28"/>
              <p:cNvSpPr>
                <a:spLocks/>
              </p:cNvSpPr>
              <p:nvPr/>
            </p:nvSpPr>
            <p:spPr bwMode="auto">
              <a:xfrm>
                <a:off x="4894" y="2736"/>
                <a:ext cx="135" cy="135"/>
              </a:xfrm>
              <a:custGeom>
                <a:avLst/>
                <a:gdLst>
                  <a:gd name="T0" fmla="*/ 0 w 553"/>
                  <a:gd name="T1" fmla="*/ 0 h 554"/>
                  <a:gd name="T2" fmla="*/ 0 w 553"/>
                  <a:gd name="T3" fmla="*/ 0 h 554"/>
                  <a:gd name="T4" fmla="*/ 0 w 553"/>
                  <a:gd name="T5" fmla="*/ 0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wrap="none" lIns="0" tIns="0" rIns="0" bIns="0" anchor="ctr">
                <a:spAutoFit/>
              </a:bodyPr>
              <a:lstStyle/>
              <a:p>
                <a:endParaRPr lang="en-US"/>
              </a:p>
            </p:txBody>
          </p:sp>
          <p:sp>
            <p:nvSpPr>
              <p:cNvPr id="9263" name="Rectangle 29"/>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pPr algn="ctr">
                  <a:spcBef>
                    <a:spcPct val="50000"/>
                  </a:spcBef>
                  <a:spcAft>
                    <a:spcPct val="30000"/>
                  </a:spcAft>
                  <a:buClr>
                    <a:schemeClr val="tx1"/>
                  </a:buClr>
                </a:pPr>
                <a:endParaRPr lang="en-US"/>
              </a:p>
            </p:txBody>
          </p:sp>
          <p:sp>
            <p:nvSpPr>
              <p:cNvPr id="9264" name="Rectangle 30"/>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pPr algn="ctr">
                  <a:spcBef>
                    <a:spcPct val="50000"/>
                  </a:spcBef>
                  <a:spcAft>
                    <a:spcPct val="30000"/>
                  </a:spcAft>
                  <a:buClr>
                    <a:schemeClr val="tx1"/>
                  </a:buClr>
                </a:pPr>
                <a:endParaRPr lang="en-US"/>
              </a:p>
            </p:txBody>
          </p:sp>
          <p:sp>
            <p:nvSpPr>
              <p:cNvPr id="9265" name="Freeform 31"/>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9266" name="Freeform 32"/>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t>Lesson outline</a:t>
            </a:r>
          </a:p>
        </p:txBody>
      </p:sp>
      <p:sp>
        <p:nvSpPr>
          <p:cNvPr id="10243" name="Rectangle 3"/>
          <p:cNvSpPr>
            <a:spLocks noGrp="1" noChangeArrowheads="1"/>
          </p:cNvSpPr>
          <p:nvPr>
            <p:ph idx="1"/>
          </p:nvPr>
        </p:nvSpPr>
        <p:spPr bwMode="gray"/>
        <p:txBody>
          <a:bodyPr/>
          <a:lstStyle/>
          <a:p>
            <a:pPr>
              <a:lnSpc>
                <a:spcPct val="150000"/>
              </a:lnSpc>
              <a:buFont typeface="Arial" charset="0"/>
              <a:buChar char="•"/>
            </a:pPr>
            <a:r>
              <a:rPr lang="en-US" sz="2800">
                <a:solidFill>
                  <a:srgbClr val="C0C0C0"/>
                </a:solidFill>
              </a:rPr>
              <a:t>Invoicing plugin points</a:t>
            </a:r>
          </a:p>
          <a:p>
            <a:pPr>
              <a:lnSpc>
                <a:spcPct val="150000"/>
              </a:lnSpc>
              <a:buFont typeface="Arial" charset="0"/>
              <a:buChar char="•"/>
            </a:pPr>
            <a:r>
              <a:rPr lang="en-US" sz="2800"/>
              <a:t>Invoice streams</a:t>
            </a:r>
          </a:p>
          <a:p>
            <a:pPr>
              <a:lnSpc>
                <a:spcPct val="150000"/>
              </a:lnSpc>
              <a:buFont typeface="Arial" charset="0"/>
              <a:buChar char="•"/>
            </a:pPr>
            <a:r>
              <a:rPr lang="en-US" sz="2800">
                <a:solidFill>
                  <a:srgbClr val="C0C0C0"/>
                </a:solidFill>
              </a:rPr>
              <a:t>Configuring a charge and its invoice items</a:t>
            </a:r>
            <a:endParaRPr lang="en-US" sz="2800"/>
          </a:p>
          <a:p>
            <a:pPr>
              <a:lnSpc>
                <a:spcPct val="150000"/>
              </a:lnSpc>
              <a:buFont typeface="Arial" charset="0"/>
              <a:buChar char="•"/>
            </a:pPr>
            <a:r>
              <a:rPr lang="en-US" sz="2800">
                <a:solidFill>
                  <a:srgbClr val="C0C0C0"/>
                </a:solidFill>
              </a:rPr>
              <a:t>Configuring date sequences and invoice streams</a:t>
            </a:r>
          </a:p>
          <a:p>
            <a:pPr>
              <a:lnSpc>
                <a:spcPct val="150000"/>
              </a:lnSpc>
              <a:buFont typeface="Wingdings 3" pitchFamily="18" charset="2"/>
              <a:buNone/>
            </a:pPr>
            <a:endParaRPr lang="en-US" sz="2800">
              <a:solidFill>
                <a:srgbClr val="C0C0C0"/>
              </a:solidFill>
            </a:endParaRPr>
          </a:p>
          <a:p>
            <a:pPr>
              <a:lnSpc>
                <a:spcPct val="150000"/>
              </a:lnSpc>
              <a:buFont typeface="Arial" charset="0"/>
              <a:buChar char="•"/>
            </a:pPr>
            <a:endParaRPr lang="en-US" sz="2800">
              <a:solidFill>
                <a:srgbClr val="C0C0C0"/>
              </a:solidFill>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t>Invoice streams</a:t>
            </a:r>
          </a:p>
        </p:txBody>
      </p:sp>
      <p:sp>
        <p:nvSpPr>
          <p:cNvPr id="11267" name="Rectangle 3"/>
          <p:cNvSpPr>
            <a:spLocks noGrp="1" noChangeArrowheads="1"/>
          </p:cNvSpPr>
          <p:nvPr>
            <p:ph idx="1"/>
          </p:nvPr>
        </p:nvSpPr>
        <p:spPr/>
        <p:txBody>
          <a:bodyPr/>
          <a:lstStyle/>
          <a:p>
            <a:pPr>
              <a:buFont typeface="Arial" charset="0"/>
              <a:buChar char="•"/>
            </a:pPr>
            <a:r>
              <a:rPr lang="en-US"/>
              <a:t>An </a:t>
            </a:r>
            <a:r>
              <a:rPr lang="en-US" b="1"/>
              <a:t>invoice stream</a:t>
            </a:r>
            <a:r>
              <a:rPr lang="en-US"/>
              <a:t> is a container for a non-ending series of invoices that occur with a given frequency</a:t>
            </a:r>
          </a:p>
          <a:p>
            <a:pPr lvl="1">
              <a:buFont typeface="Arial" charset="0"/>
              <a:buChar char="•"/>
            </a:pPr>
            <a:r>
              <a:rPr lang="en-US"/>
              <a:t>Owned by an account</a:t>
            </a:r>
          </a:p>
          <a:p>
            <a:pPr>
              <a:buFont typeface="Arial" charset="0"/>
              <a:buChar char="•"/>
            </a:pPr>
            <a:r>
              <a:rPr lang="en-US"/>
              <a:t>Invoice items for a policy </a:t>
            </a:r>
            <a:br>
              <a:rPr lang="en-US"/>
            </a:br>
            <a:r>
              <a:rPr lang="en-US"/>
              <a:t>period are placed on invoices</a:t>
            </a:r>
            <a:br>
              <a:rPr lang="en-US"/>
            </a:br>
            <a:r>
              <a:rPr lang="en-US"/>
              <a:t>in same invoice stream</a:t>
            </a:r>
          </a:p>
          <a:p>
            <a:pPr>
              <a:buFont typeface="Arial" charset="0"/>
              <a:buChar char="•"/>
            </a:pPr>
            <a:r>
              <a:rPr lang="en-US" b="1">
                <a:latin typeface="Courier New" pitchFamily="49" charset="0"/>
                <a:cs typeface="Courier New" pitchFamily="49" charset="0"/>
              </a:rPr>
              <a:t>Payment Interval</a:t>
            </a:r>
            <a:r>
              <a:rPr lang="en-US"/>
              <a:t> in </a:t>
            </a:r>
            <a:br>
              <a:rPr lang="en-US"/>
            </a:br>
            <a:r>
              <a:rPr lang="en-US"/>
              <a:t>payment plan determines </a:t>
            </a:r>
            <a:br>
              <a:rPr lang="en-US"/>
            </a:br>
            <a:r>
              <a:rPr lang="en-US"/>
              <a:t>which invoice streams are </a:t>
            </a:r>
            <a:br>
              <a:rPr lang="en-US"/>
            </a:br>
            <a:r>
              <a:rPr lang="en-US"/>
              <a:t>eligible to be used</a:t>
            </a:r>
          </a:p>
        </p:txBody>
      </p:sp>
      <p:pic>
        <p:nvPicPr>
          <p:cNvPr id="11268" name="Picture 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9813" y="5310188"/>
            <a:ext cx="2590800" cy="819150"/>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rgbClr val="FFFFFF"/>
                </a:solidFill>
              </a14:hiddenFill>
            </a:ext>
          </a:extLst>
        </p:spPr>
      </p:pic>
      <p:sp>
        <p:nvSpPr>
          <p:cNvPr id="11269" name="Text Box 94"/>
          <p:cNvSpPr txBox="1">
            <a:spLocks noChangeArrowheads="1"/>
          </p:cNvSpPr>
          <p:nvPr/>
        </p:nvSpPr>
        <p:spPr bwMode="auto">
          <a:xfrm>
            <a:off x="4837113" y="5032375"/>
            <a:ext cx="39846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spcBef>
                <a:spcPct val="50000"/>
              </a:spcBef>
              <a:spcAft>
                <a:spcPct val="30000"/>
              </a:spcAft>
              <a:buClr>
                <a:schemeClr val="tx1"/>
              </a:buClr>
            </a:pPr>
            <a:r>
              <a:rPr lang="en-US" sz="1600">
                <a:solidFill>
                  <a:srgbClr val="04628C"/>
                </a:solidFill>
              </a:rPr>
              <a:t>Payment Interval (also called periodicity)</a:t>
            </a:r>
          </a:p>
        </p:txBody>
      </p:sp>
      <p:grpSp>
        <p:nvGrpSpPr>
          <p:cNvPr id="11270" name="Group 728"/>
          <p:cNvGrpSpPr>
            <a:grpSpLocks/>
          </p:cNvGrpSpPr>
          <p:nvPr/>
        </p:nvGrpSpPr>
        <p:grpSpPr bwMode="auto">
          <a:xfrm>
            <a:off x="5721350" y="2019300"/>
            <a:ext cx="636588" cy="2662238"/>
            <a:chOff x="1647825" y="2990850"/>
            <a:chExt cx="809625" cy="3390900"/>
          </a:xfrm>
        </p:grpSpPr>
        <p:sp>
          <p:nvSpPr>
            <p:cNvPr id="195" name="Rounded Rectangle 194"/>
            <p:cNvSpPr/>
            <p:nvPr/>
          </p:nvSpPr>
          <p:spPr bwMode="auto">
            <a:xfrm>
              <a:off x="1647825" y="2990850"/>
              <a:ext cx="809625" cy="3390900"/>
            </a:xfrm>
            <a:prstGeom prst="roundRect">
              <a:avLst/>
            </a:prstGeom>
            <a:solidFill>
              <a:schemeClr val="accent2">
                <a:lumMod val="40000"/>
                <a:lumOff val="60000"/>
              </a:schemeClr>
            </a:solidFill>
            <a:ln w="6350" algn="ctr">
              <a:solidFill>
                <a:schemeClr val="bg1"/>
              </a:solidFill>
              <a:round/>
              <a:headEnd/>
              <a:tailEnd/>
            </a:ln>
          </p:spPr>
          <p:txBody>
            <a:bodyPr wrap="none" lIns="0" tIns="0" rIns="0" bIns="0" anchor="ctr"/>
            <a:lstStyle/>
            <a:p>
              <a:pPr algn="ctr">
                <a:spcBef>
                  <a:spcPct val="50000"/>
                </a:spcBef>
                <a:spcAft>
                  <a:spcPct val="30000"/>
                </a:spcAft>
                <a:buClr>
                  <a:schemeClr val="tx1"/>
                </a:buClr>
                <a:defRPr/>
              </a:pPr>
              <a:endParaRPr lang="en-US">
                <a:cs typeface="+mn-cs"/>
              </a:endParaRPr>
            </a:p>
          </p:txBody>
        </p:sp>
        <p:grpSp>
          <p:nvGrpSpPr>
            <p:cNvPr id="11321" name="Group 571"/>
            <p:cNvGrpSpPr>
              <a:grpSpLocks/>
            </p:cNvGrpSpPr>
            <p:nvPr/>
          </p:nvGrpSpPr>
          <p:grpSpPr bwMode="auto">
            <a:xfrm>
              <a:off x="1799607" y="3114675"/>
              <a:ext cx="506061" cy="571500"/>
              <a:chOff x="1799607" y="3114675"/>
              <a:chExt cx="506061" cy="571500"/>
            </a:xfrm>
          </p:grpSpPr>
          <p:sp>
            <p:nvSpPr>
              <p:cNvPr id="11359" name="AutoShape 11"/>
              <p:cNvSpPr>
                <a:spLocks noChangeArrowheads="1"/>
              </p:cNvSpPr>
              <p:nvPr/>
            </p:nvSpPr>
            <p:spPr bwMode="auto">
              <a:xfrm rot="10800000" flipH="1">
                <a:off x="1799607" y="3114675"/>
                <a:ext cx="506061" cy="571500"/>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pPr algn="ctr">
                  <a:spcBef>
                    <a:spcPct val="50000"/>
                  </a:spcBef>
                  <a:spcAft>
                    <a:spcPct val="30000"/>
                  </a:spcAft>
                  <a:buClr>
                    <a:schemeClr val="tx1"/>
                  </a:buClr>
                </a:pPr>
                <a:endParaRPr lang="en-US"/>
              </a:p>
            </p:txBody>
          </p:sp>
          <p:pic>
            <p:nvPicPr>
              <p:cNvPr id="11360" name="Picture 12"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38495" y="3493248"/>
                <a:ext cx="119928" cy="179276"/>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1361" name="Line 13"/>
              <p:cNvSpPr>
                <a:spLocks noChangeShapeType="1"/>
              </p:cNvSpPr>
              <p:nvPr/>
            </p:nvSpPr>
            <p:spPr bwMode="auto">
              <a:xfrm>
                <a:off x="1870474" y="3475048"/>
                <a:ext cx="222594"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62" name="Line 14"/>
              <p:cNvSpPr>
                <a:spLocks noChangeShapeType="1"/>
              </p:cNvSpPr>
              <p:nvPr/>
            </p:nvSpPr>
            <p:spPr bwMode="auto">
              <a:xfrm>
                <a:off x="2156666" y="3475048"/>
                <a:ext cx="7813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63" name="Line 15"/>
              <p:cNvSpPr>
                <a:spLocks noChangeShapeType="1"/>
              </p:cNvSpPr>
              <p:nvPr/>
            </p:nvSpPr>
            <p:spPr bwMode="auto">
              <a:xfrm>
                <a:off x="1870474" y="3411345"/>
                <a:ext cx="12447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64" name="Line 16"/>
              <p:cNvSpPr>
                <a:spLocks noChangeShapeType="1"/>
              </p:cNvSpPr>
              <p:nvPr/>
            </p:nvSpPr>
            <p:spPr bwMode="auto">
              <a:xfrm>
                <a:off x="2156666" y="3411345"/>
                <a:ext cx="7813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65" name="Line 17"/>
              <p:cNvSpPr>
                <a:spLocks noChangeShapeType="1"/>
              </p:cNvSpPr>
              <p:nvPr/>
            </p:nvSpPr>
            <p:spPr bwMode="auto">
              <a:xfrm>
                <a:off x="1870474" y="3348553"/>
                <a:ext cx="2598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66" name="Line 18"/>
              <p:cNvSpPr>
                <a:spLocks noChangeShapeType="1"/>
              </p:cNvSpPr>
              <p:nvPr/>
            </p:nvSpPr>
            <p:spPr bwMode="auto">
              <a:xfrm>
                <a:off x="2156666" y="3348553"/>
                <a:ext cx="7813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67" name="Line 19"/>
              <p:cNvSpPr>
                <a:spLocks noChangeShapeType="1"/>
              </p:cNvSpPr>
              <p:nvPr/>
            </p:nvSpPr>
            <p:spPr bwMode="auto">
              <a:xfrm>
                <a:off x="1870474" y="3285761"/>
                <a:ext cx="222594"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68" name="Line 20"/>
              <p:cNvSpPr>
                <a:spLocks noChangeShapeType="1"/>
              </p:cNvSpPr>
              <p:nvPr/>
            </p:nvSpPr>
            <p:spPr bwMode="auto">
              <a:xfrm>
                <a:off x="2156666" y="3285761"/>
                <a:ext cx="7813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69" name="Line 21"/>
              <p:cNvSpPr>
                <a:spLocks noChangeShapeType="1"/>
              </p:cNvSpPr>
              <p:nvPr/>
            </p:nvSpPr>
            <p:spPr bwMode="auto">
              <a:xfrm>
                <a:off x="1868657" y="3199308"/>
                <a:ext cx="36432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1322" name="Group 572"/>
            <p:cNvGrpSpPr>
              <a:grpSpLocks/>
            </p:cNvGrpSpPr>
            <p:nvPr/>
          </p:nvGrpSpPr>
          <p:grpSpPr bwMode="auto">
            <a:xfrm>
              <a:off x="1799607" y="3867150"/>
              <a:ext cx="506061" cy="571500"/>
              <a:chOff x="1799607" y="3867150"/>
              <a:chExt cx="506061" cy="571500"/>
            </a:xfrm>
          </p:grpSpPr>
          <p:sp>
            <p:nvSpPr>
              <p:cNvPr id="11348" name="AutoShape 11"/>
              <p:cNvSpPr>
                <a:spLocks noChangeArrowheads="1"/>
              </p:cNvSpPr>
              <p:nvPr/>
            </p:nvSpPr>
            <p:spPr bwMode="auto">
              <a:xfrm rot="10800000" flipH="1">
                <a:off x="1799607" y="3867150"/>
                <a:ext cx="506061" cy="571500"/>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pPr algn="ctr">
                  <a:spcBef>
                    <a:spcPct val="50000"/>
                  </a:spcBef>
                  <a:spcAft>
                    <a:spcPct val="30000"/>
                  </a:spcAft>
                  <a:buClr>
                    <a:schemeClr val="tx1"/>
                  </a:buClr>
                </a:pPr>
                <a:endParaRPr lang="en-US"/>
              </a:p>
            </p:txBody>
          </p:sp>
          <p:pic>
            <p:nvPicPr>
              <p:cNvPr id="11349" name="Picture 12"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38495" y="4245723"/>
                <a:ext cx="119928" cy="179276"/>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1350" name="Line 13"/>
              <p:cNvSpPr>
                <a:spLocks noChangeShapeType="1"/>
              </p:cNvSpPr>
              <p:nvPr/>
            </p:nvSpPr>
            <p:spPr bwMode="auto">
              <a:xfrm>
                <a:off x="1870474" y="4227523"/>
                <a:ext cx="222594"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51" name="Line 14"/>
              <p:cNvSpPr>
                <a:spLocks noChangeShapeType="1"/>
              </p:cNvSpPr>
              <p:nvPr/>
            </p:nvSpPr>
            <p:spPr bwMode="auto">
              <a:xfrm>
                <a:off x="2156666" y="4227523"/>
                <a:ext cx="7813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52" name="Line 15"/>
              <p:cNvSpPr>
                <a:spLocks noChangeShapeType="1"/>
              </p:cNvSpPr>
              <p:nvPr/>
            </p:nvSpPr>
            <p:spPr bwMode="auto">
              <a:xfrm>
                <a:off x="1870474" y="4163820"/>
                <a:ext cx="12447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53" name="Line 16"/>
              <p:cNvSpPr>
                <a:spLocks noChangeShapeType="1"/>
              </p:cNvSpPr>
              <p:nvPr/>
            </p:nvSpPr>
            <p:spPr bwMode="auto">
              <a:xfrm>
                <a:off x="2156666" y="4163820"/>
                <a:ext cx="7813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54" name="Line 17"/>
              <p:cNvSpPr>
                <a:spLocks noChangeShapeType="1"/>
              </p:cNvSpPr>
              <p:nvPr/>
            </p:nvSpPr>
            <p:spPr bwMode="auto">
              <a:xfrm>
                <a:off x="1870474" y="4101028"/>
                <a:ext cx="2598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55" name="Line 18"/>
              <p:cNvSpPr>
                <a:spLocks noChangeShapeType="1"/>
              </p:cNvSpPr>
              <p:nvPr/>
            </p:nvSpPr>
            <p:spPr bwMode="auto">
              <a:xfrm>
                <a:off x="2156666" y="4101028"/>
                <a:ext cx="7813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56" name="Line 19"/>
              <p:cNvSpPr>
                <a:spLocks noChangeShapeType="1"/>
              </p:cNvSpPr>
              <p:nvPr/>
            </p:nvSpPr>
            <p:spPr bwMode="auto">
              <a:xfrm>
                <a:off x="1870474" y="4038236"/>
                <a:ext cx="222594"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57" name="Line 20"/>
              <p:cNvSpPr>
                <a:spLocks noChangeShapeType="1"/>
              </p:cNvSpPr>
              <p:nvPr/>
            </p:nvSpPr>
            <p:spPr bwMode="auto">
              <a:xfrm>
                <a:off x="2156666" y="4038236"/>
                <a:ext cx="7813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58" name="Line 21"/>
              <p:cNvSpPr>
                <a:spLocks noChangeShapeType="1"/>
              </p:cNvSpPr>
              <p:nvPr/>
            </p:nvSpPr>
            <p:spPr bwMode="auto">
              <a:xfrm>
                <a:off x="1868657" y="3951783"/>
                <a:ext cx="36432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1323" name="Group 574"/>
            <p:cNvGrpSpPr>
              <a:grpSpLocks/>
            </p:cNvGrpSpPr>
            <p:nvPr/>
          </p:nvGrpSpPr>
          <p:grpSpPr bwMode="auto">
            <a:xfrm>
              <a:off x="1799607" y="5343525"/>
              <a:ext cx="506061" cy="571500"/>
              <a:chOff x="1799607" y="5343525"/>
              <a:chExt cx="506061" cy="571500"/>
            </a:xfrm>
          </p:grpSpPr>
          <p:sp>
            <p:nvSpPr>
              <p:cNvPr id="11340" name="AutoShape 11"/>
              <p:cNvSpPr>
                <a:spLocks noChangeArrowheads="1"/>
              </p:cNvSpPr>
              <p:nvPr/>
            </p:nvSpPr>
            <p:spPr bwMode="auto">
              <a:xfrm rot="10800000" flipH="1">
                <a:off x="1799607" y="5343525"/>
                <a:ext cx="506061" cy="571500"/>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pPr algn="ctr">
                  <a:spcBef>
                    <a:spcPct val="50000"/>
                  </a:spcBef>
                  <a:spcAft>
                    <a:spcPct val="30000"/>
                  </a:spcAft>
                  <a:buClr>
                    <a:schemeClr val="tx1"/>
                  </a:buClr>
                </a:pPr>
                <a:endParaRPr lang="en-US"/>
              </a:p>
            </p:txBody>
          </p:sp>
          <p:pic>
            <p:nvPicPr>
              <p:cNvPr id="11341" name="Picture 12"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38495" y="5722098"/>
                <a:ext cx="119928" cy="179276"/>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1342" name="Line 13"/>
              <p:cNvSpPr>
                <a:spLocks noChangeShapeType="1"/>
              </p:cNvSpPr>
              <p:nvPr/>
            </p:nvSpPr>
            <p:spPr bwMode="auto">
              <a:xfrm>
                <a:off x="1870474" y="5703898"/>
                <a:ext cx="222594"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43" name="Line 14"/>
              <p:cNvSpPr>
                <a:spLocks noChangeShapeType="1"/>
              </p:cNvSpPr>
              <p:nvPr/>
            </p:nvSpPr>
            <p:spPr bwMode="auto">
              <a:xfrm>
                <a:off x="2156666" y="5703898"/>
                <a:ext cx="7813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44" name="Line 15"/>
              <p:cNvSpPr>
                <a:spLocks noChangeShapeType="1"/>
              </p:cNvSpPr>
              <p:nvPr/>
            </p:nvSpPr>
            <p:spPr bwMode="auto">
              <a:xfrm>
                <a:off x="1870474" y="5640195"/>
                <a:ext cx="12447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45" name="Line 16"/>
              <p:cNvSpPr>
                <a:spLocks noChangeShapeType="1"/>
              </p:cNvSpPr>
              <p:nvPr/>
            </p:nvSpPr>
            <p:spPr bwMode="auto">
              <a:xfrm>
                <a:off x="2156666" y="5640195"/>
                <a:ext cx="7813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46" name="Line 17"/>
              <p:cNvSpPr>
                <a:spLocks noChangeShapeType="1"/>
              </p:cNvSpPr>
              <p:nvPr/>
            </p:nvSpPr>
            <p:spPr bwMode="auto">
              <a:xfrm>
                <a:off x="1870474" y="5577403"/>
                <a:ext cx="2598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47" name="Line 18"/>
              <p:cNvSpPr>
                <a:spLocks noChangeShapeType="1"/>
              </p:cNvSpPr>
              <p:nvPr/>
            </p:nvSpPr>
            <p:spPr bwMode="auto">
              <a:xfrm>
                <a:off x="2156666" y="5577403"/>
                <a:ext cx="7813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1324" name="Group 573"/>
            <p:cNvGrpSpPr>
              <a:grpSpLocks/>
            </p:cNvGrpSpPr>
            <p:nvPr/>
          </p:nvGrpSpPr>
          <p:grpSpPr bwMode="auto">
            <a:xfrm>
              <a:off x="1799607" y="4600575"/>
              <a:ext cx="506061" cy="933086"/>
              <a:chOff x="1799607" y="4581525"/>
              <a:chExt cx="506061" cy="933086"/>
            </a:xfrm>
          </p:grpSpPr>
          <p:sp>
            <p:nvSpPr>
              <p:cNvPr id="11326" name="AutoShape 11"/>
              <p:cNvSpPr>
                <a:spLocks noChangeArrowheads="1"/>
              </p:cNvSpPr>
              <p:nvPr/>
            </p:nvSpPr>
            <p:spPr bwMode="auto">
              <a:xfrm rot="10800000" flipH="1">
                <a:off x="1799607" y="4581525"/>
                <a:ext cx="506061" cy="571500"/>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pPr algn="ctr">
                  <a:spcBef>
                    <a:spcPct val="50000"/>
                  </a:spcBef>
                  <a:spcAft>
                    <a:spcPct val="30000"/>
                  </a:spcAft>
                  <a:buClr>
                    <a:schemeClr val="tx1"/>
                  </a:buClr>
                </a:pPr>
                <a:endParaRPr lang="en-US"/>
              </a:p>
            </p:txBody>
          </p:sp>
          <p:pic>
            <p:nvPicPr>
              <p:cNvPr id="11327" name="Picture 201"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38495" y="4960098"/>
                <a:ext cx="119928" cy="179276"/>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1328" name="Line 13"/>
              <p:cNvSpPr>
                <a:spLocks noChangeShapeType="1"/>
              </p:cNvSpPr>
              <p:nvPr/>
            </p:nvSpPr>
            <p:spPr bwMode="auto">
              <a:xfrm>
                <a:off x="1870474" y="4941898"/>
                <a:ext cx="222594"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29" name="Line 14"/>
              <p:cNvSpPr>
                <a:spLocks noChangeShapeType="1"/>
              </p:cNvSpPr>
              <p:nvPr/>
            </p:nvSpPr>
            <p:spPr bwMode="auto">
              <a:xfrm>
                <a:off x="2156666" y="4941898"/>
                <a:ext cx="7813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30" name="Line 15"/>
              <p:cNvSpPr>
                <a:spLocks noChangeShapeType="1"/>
              </p:cNvSpPr>
              <p:nvPr/>
            </p:nvSpPr>
            <p:spPr bwMode="auto">
              <a:xfrm>
                <a:off x="1870474" y="4878195"/>
                <a:ext cx="12447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31" name="Line 16"/>
              <p:cNvSpPr>
                <a:spLocks noChangeShapeType="1"/>
              </p:cNvSpPr>
              <p:nvPr/>
            </p:nvSpPr>
            <p:spPr bwMode="auto">
              <a:xfrm>
                <a:off x="2156666" y="4878195"/>
                <a:ext cx="7813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32" name="Line 17"/>
              <p:cNvSpPr>
                <a:spLocks noChangeShapeType="1"/>
              </p:cNvSpPr>
              <p:nvPr/>
            </p:nvSpPr>
            <p:spPr bwMode="auto">
              <a:xfrm>
                <a:off x="1870474" y="4815403"/>
                <a:ext cx="2598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33" name="Line 18"/>
              <p:cNvSpPr>
                <a:spLocks noChangeShapeType="1"/>
              </p:cNvSpPr>
              <p:nvPr/>
            </p:nvSpPr>
            <p:spPr bwMode="auto">
              <a:xfrm>
                <a:off x="2156666" y="4815403"/>
                <a:ext cx="7813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34" name="Line 19"/>
              <p:cNvSpPr>
                <a:spLocks noChangeShapeType="1"/>
              </p:cNvSpPr>
              <p:nvPr/>
            </p:nvSpPr>
            <p:spPr bwMode="auto">
              <a:xfrm>
                <a:off x="1870474" y="4752611"/>
                <a:ext cx="222594"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35" name="Line 20"/>
              <p:cNvSpPr>
                <a:spLocks noChangeShapeType="1"/>
              </p:cNvSpPr>
              <p:nvPr/>
            </p:nvSpPr>
            <p:spPr bwMode="auto">
              <a:xfrm>
                <a:off x="2156666" y="4752611"/>
                <a:ext cx="7813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36" name="Line 21"/>
              <p:cNvSpPr>
                <a:spLocks noChangeShapeType="1"/>
              </p:cNvSpPr>
              <p:nvPr/>
            </p:nvSpPr>
            <p:spPr bwMode="auto">
              <a:xfrm>
                <a:off x="1868657" y="4666158"/>
                <a:ext cx="36432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37" name="Line 19"/>
              <p:cNvSpPr>
                <a:spLocks noChangeShapeType="1"/>
              </p:cNvSpPr>
              <p:nvPr/>
            </p:nvSpPr>
            <p:spPr bwMode="auto">
              <a:xfrm>
                <a:off x="1870474" y="5514611"/>
                <a:ext cx="222594"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38" name="Line 20"/>
              <p:cNvSpPr>
                <a:spLocks noChangeShapeType="1"/>
              </p:cNvSpPr>
              <p:nvPr/>
            </p:nvSpPr>
            <p:spPr bwMode="auto">
              <a:xfrm>
                <a:off x="2156666" y="5514611"/>
                <a:ext cx="7813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39" name="Line 21"/>
              <p:cNvSpPr>
                <a:spLocks noChangeShapeType="1"/>
              </p:cNvSpPr>
              <p:nvPr/>
            </p:nvSpPr>
            <p:spPr bwMode="auto">
              <a:xfrm>
                <a:off x="1868657" y="5428158"/>
                <a:ext cx="36432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1325" name="TextBox 317"/>
            <p:cNvSpPr txBox="1">
              <a:spLocks noChangeArrowheads="1"/>
            </p:cNvSpPr>
            <p:nvPr/>
          </p:nvSpPr>
          <p:spPr bwMode="auto">
            <a:xfrm>
              <a:off x="1692072" y="5753100"/>
              <a:ext cx="721133" cy="592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spcBef>
                  <a:spcPct val="50000"/>
                </a:spcBef>
                <a:spcAft>
                  <a:spcPct val="30000"/>
                </a:spcAft>
                <a:buClr>
                  <a:schemeClr val="tx1"/>
                </a:buClr>
              </a:pPr>
              <a:r>
                <a:rPr lang="en-US" sz="2800">
                  <a:solidFill>
                    <a:schemeClr val="bg1"/>
                  </a:solidFill>
                  <a:latin typeface="Calibri" pitchFamily="34" charset="0"/>
                </a:rPr>
                <a:t>. . .</a:t>
              </a:r>
            </a:p>
          </p:txBody>
        </p:sp>
      </p:grpSp>
      <p:grpSp>
        <p:nvGrpSpPr>
          <p:cNvPr id="11271" name="Group 148"/>
          <p:cNvGrpSpPr>
            <a:grpSpLocks/>
          </p:cNvGrpSpPr>
          <p:nvPr/>
        </p:nvGrpSpPr>
        <p:grpSpPr bwMode="auto">
          <a:xfrm>
            <a:off x="7458075" y="2849563"/>
            <a:ext cx="755650" cy="839787"/>
            <a:chOff x="2792994" y="2584423"/>
            <a:chExt cx="755674" cy="839778"/>
          </a:xfrm>
        </p:grpSpPr>
        <p:grpSp>
          <p:nvGrpSpPr>
            <p:cNvPr id="11284" name="Group 6"/>
            <p:cNvGrpSpPr>
              <a:grpSpLocks/>
            </p:cNvGrpSpPr>
            <p:nvPr/>
          </p:nvGrpSpPr>
          <p:grpSpPr bwMode="auto">
            <a:xfrm>
              <a:off x="2792994" y="2584423"/>
              <a:ext cx="493417" cy="558692"/>
              <a:chOff x="2683" y="1519"/>
              <a:chExt cx="557" cy="628"/>
            </a:xfrm>
          </p:grpSpPr>
          <p:sp>
            <p:nvSpPr>
              <p:cNvPr id="11309" name="AutoShape 7"/>
              <p:cNvSpPr>
                <a:spLocks noChangeArrowheads="1"/>
              </p:cNvSpPr>
              <p:nvPr/>
            </p:nvSpPr>
            <p:spPr bwMode="auto">
              <a:xfrm rot="10800000" flipH="1">
                <a:off x="2683" y="1519"/>
                <a:ext cx="557" cy="628"/>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pPr algn="ctr">
                  <a:spcBef>
                    <a:spcPct val="50000"/>
                  </a:spcBef>
                  <a:spcAft>
                    <a:spcPct val="30000"/>
                  </a:spcAft>
                  <a:buClr>
                    <a:schemeClr val="tx1"/>
                  </a:buClr>
                </a:pPr>
                <a:endParaRPr lang="en-US"/>
              </a:p>
            </p:txBody>
          </p:sp>
          <p:pic>
            <p:nvPicPr>
              <p:cNvPr id="11310" name="Picture 8"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56" y="1935"/>
                <a:ext cx="132"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11" name="Line 9"/>
              <p:cNvSpPr>
                <a:spLocks noChangeShapeType="1"/>
              </p:cNvSpPr>
              <p:nvPr/>
            </p:nvSpPr>
            <p:spPr bwMode="auto">
              <a:xfrm>
                <a:off x="2761" y="1915"/>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12" name="Line 10"/>
              <p:cNvSpPr>
                <a:spLocks noChangeShapeType="1"/>
              </p:cNvSpPr>
              <p:nvPr/>
            </p:nvSpPr>
            <p:spPr bwMode="auto">
              <a:xfrm>
                <a:off x="3076" y="191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13" name="Line 11"/>
              <p:cNvSpPr>
                <a:spLocks noChangeShapeType="1"/>
              </p:cNvSpPr>
              <p:nvPr/>
            </p:nvSpPr>
            <p:spPr bwMode="auto">
              <a:xfrm>
                <a:off x="2761" y="1845"/>
                <a:ext cx="1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14" name="Line 12"/>
              <p:cNvSpPr>
                <a:spLocks noChangeShapeType="1"/>
              </p:cNvSpPr>
              <p:nvPr/>
            </p:nvSpPr>
            <p:spPr bwMode="auto">
              <a:xfrm>
                <a:off x="3076" y="184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15" name="Line 13"/>
              <p:cNvSpPr>
                <a:spLocks noChangeShapeType="1"/>
              </p:cNvSpPr>
              <p:nvPr/>
            </p:nvSpPr>
            <p:spPr bwMode="auto">
              <a:xfrm>
                <a:off x="2761" y="1776"/>
                <a:ext cx="2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16" name="Line 14"/>
              <p:cNvSpPr>
                <a:spLocks noChangeShapeType="1"/>
              </p:cNvSpPr>
              <p:nvPr/>
            </p:nvSpPr>
            <p:spPr bwMode="auto">
              <a:xfrm>
                <a:off x="3076" y="1776"/>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17" name="Line 15"/>
              <p:cNvSpPr>
                <a:spLocks noChangeShapeType="1"/>
              </p:cNvSpPr>
              <p:nvPr/>
            </p:nvSpPr>
            <p:spPr bwMode="auto">
              <a:xfrm>
                <a:off x="2761" y="1707"/>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18" name="Line 16"/>
              <p:cNvSpPr>
                <a:spLocks noChangeShapeType="1"/>
              </p:cNvSpPr>
              <p:nvPr/>
            </p:nvSpPr>
            <p:spPr bwMode="auto">
              <a:xfrm>
                <a:off x="3076" y="1707"/>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19" name="Line 17"/>
              <p:cNvSpPr>
                <a:spLocks noChangeShapeType="1"/>
              </p:cNvSpPr>
              <p:nvPr/>
            </p:nvSpPr>
            <p:spPr bwMode="auto">
              <a:xfrm>
                <a:off x="2759" y="1612"/>
                <a:ext cx="4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1285" name="Group 18"/>
            <p:cNvGrpSpPr>
              <a:grpSpLocks/>
            </p:cNvGrpSpPr>
            <p:nvPr/>
          </p:nvGrpSpPr>
          <p:grpSpPr bwMode="auto">
            <a:xfrm>
              <a:off x="2918132" y="2709646"/>
              <a:ext cx="493417" cy="558692"/>
              <a:chOff x="2683" y="1519"/>
              <a:chExt cx="557" cy="628"/>
            </a:xfrm>
          </p:grpSpPr>
          <p:sp>
            <p:nvSpPr>
              <p:cNvPr id="11298" name="AutoShape 19"/>
              <p:cNvSpPr>
                <a:spLocks noChangeArrowheads="1"/>
              </p:cNvSpPr>
              <p:nvPr/>
            </p:nvSpPr>
            <p:spPr bwMode="auto">
              <a:xfrm rot="10800000" flipH="1">
                <a:off x="2683" y="1519"/>
                <a:ext cx="557" cy="628"/>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pPr algn="ctr">
                  <a:spcBef>
                    <a:spcPct val="50000"/>
                  </a:spcBef>
                  <a:spcAft>
                    <a:spcPct val="30000"/>
                  </a:spcAft>
                  <a:buClr>
                    <a:schemeClr val="tx1"/>
                  </a:buClr>
                </a:pPr>
                <a:endParaRPr lang="en-US"/>
              </a:p>
            </p:txBody>
          </p:sp>
          <p:pic>
            <p:nvPicPr>
              <p:cNvPr id="11299" name="Picture 20"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56" y="1935"/>
                <a:ext cx="132"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00" name="Line 21"/>
              <p:cNvSpPr>
                <a:spLocks noChangeShapeType="1"/>
              </p:cNvSpPr>
              <p:nvPr/>
            </p:nvSpPr>
            <p:spPr bwMode="auto">
              <a:xfrm>
                <a:off x="2761" y="1915"/>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01" name="Line 22"/>
              <p:cNvSpPr>
                <a:spLocks noChangeShapeType="1"/>
              </p:cNvSpPr>
              <p:nvPr/>
            </p:nvSpPr>
            <p:spPr bwMode="auto">
              <a:xfrm>
                <a:off x="3076" y="191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02" name="Line 23"/>
              <p:cNvSpPr>
                <a:spLocks noChangeShapeType="1"/>
              </p:cNvSpPr>
              <p:nvPr/>
            </p:nvSpPr>
            <p:spPr bwMode="auto">
              <a:xfrm>
                <a:off x="2761" y="1845"/>
                <a:ext cx="1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03" name="Line 24"/>
              <p:cNvSpPr>
                <a:spLocks noChangeShapeType="1"/>
              </p:cNvSpPr>
              <p:nvPr/>
            </p:nvSpPr>
            <p:spPr bwMode="auto">
              <a:xfrm>
                <a:off x="3076" y="184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04" name="Line 25"/>
              <p:cNvSpPr>
                <a:spLocks noChangeShapeType="1"/>
              </p:cNvSpPr>
              <p:nvPr/>
            </p:nvSpPr>
            <p:spPr bwMode="auto">
              <a:xfrm>
                <a:off x="2761" y="1776"/>
                <a:ext cx="2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05" name="Line 26"/>
              <p:cNvSpPr>
                <a:spLocks noChangeShapeType="1"/>
              </p:cNvSpPr>
              <p:nvPr/>
            </p:nvSpPr>
            <p:spPr bwMode="auto">
              <a:xfrm>
                <a:off x="3076" y="1776"/>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06" name="Line 27"/>
              <p:cNvSpPr>
                <a:spLocks noChangeShapeType="1"/>
              </p:cNvSpPr>
              <p:nvPr/>
            </p:nvSpPr>
            <p:spPr bwMode="auto">
              <a:xfrm>
                <a:off x="2761" y="1707"/>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07" name="Line 28"/>
              <p:cNvSpPr>
                <a:spLocks noChangeShapeType="1"/>
              </p:cNvSpPr>
              <p:nvPr/>
            </p:nvSpPr>
            <p:spPr bwMode="auto">
              <a:xfrm>
                <a:off x="3076" y="1707"/>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08" name="Line 29"/>
              <p:cNvSpPr>
                <a:spLocks noChangeShapeType="1"/>
              </p:cNvSpPr>
              <p:nvPr/>
            </p:nvSpPr>
            <p:spPr bwMode="auto">
              <a:xfrm>
                <a:off x="2759" y="1612"/>
                <a:ext cx="4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1286" name="Group 30"/>
            <p:cNvGrpSpPr>
              <a:grpSpLocks/>
            </p:cNvGrpSpPr>
            <p:nvPr/>
          </p:nvGrpSpPr>
          <p:grpSpPr bwMode="auto">
            <a:xfrm>
              <a:off x="3055251" y="2865509"/>
              <a:ext cx="493417" cy="558692"/>
              <a:chOff x="2683" y="1519"/>
              <a:chExt cx="557" cy="628"/>
            </a:xfrm>
          </p:grpSpPr>
          <p:sp>
            <p:nvSpPr>
              <p:cNvPr id="11287" name="AutoShape 31"/>
              <p:cNvSpPr>
                <a:spLocks noChangeArrowheads="1"/>
              </p:cNvSpPr>
              <p:nvPr/>
            </p:nvSpPr>
            <p:spPr bwMode="auto">
              <a:xfrm rot="10800000" flipH="1">
                <a:off x="2683" y="1519"/>
                <a:ext cx="557" cy="628"/>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pPr algn="ctr">
                  <a:spcBef>
                    <a:spcPct val="50000"/>
                  </a:spcBef>
                  <a:spcAft>
                    <a:spcPct val="30000"/>
                  </a:spcAft>
                  <a:buClr>
                    <a:schemeClr val="tx1"/>
                  </a:buClr>
                </a:pPr>
                <a:endParaRPr lang="en-US"/>
              </a:p>
            </p:txBody>
          </p:sp>
          <p:pic>
            <p:nvPicPr>
              <p:cNvPr id="11288" name="Picture 32"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56" y="1935"/>
                <a:ext cx="132"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9" name="Line 33"/>
              <p:cNvSpPr>
                <a:spLocks noChangeShapeType="1"/>
              </p:cNvSpPr>
              <p:nvPr/>
            </p:nvSpPr>
            <p:spPr bwMode="auto">
              <a:xfrm>
                <a:off x="2761" y="1915"/>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90" name="Line 34"/>
              <p:cNvSpPr>
                <a:spLocks noChangeShapeType="1"/>
              </p:cNvSpPr>
              <p:nvPr/>
            </p:nvSpPr>
            <p:spPr bwMode="auto">
              <a:xfrm>
                <a:off x="3076" y="191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91" name="Line 35"/>
              <p:cNvSpPr>
                <a:spLocks noChangeShapeType="1"/>
              </p:cNvSpPr>
              <p:nvPr/>
            </p:nvSpPr>
            <p:spPr bwMode="auto">
              <a:xfrm>
                <a:off x="2761" y="1845"/>
                <a:ext cx="1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92" name="Line 36"/>
              <p:cNvSpPr>
                <a:spLocks noChangeShapeType="1"/>
              </p:cNvSpPr>
              <p:nvPr/>
            </p:nvSpPr>
            <p:spPr bwMode="auto">
              <a:xfrm>
                <a:off x="3076" y="184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93" name="Line 37"/>
              <p:cNvSpPr>
                <a:spLocks noChangeShapeType="1"/>
              </p:cNvSpPr>
              <p:nvPr/>
            </p:nvSpPr>
            <p:spPr bwMode="auto">
              <a:xfrm>
                <a:off x="2761" y="1776"/>
                <a:ext cx="2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94" name="Line 38"/>
              <p:cNvSpPr>
                <a:spLocks noChangeShapeType="1"/>
              </p:cNvSpPr>
              <p:nvPr/>
            </p:nvSpPr>
            <p:spPr bwMode="auto">
              <a:xfrm>
                <a:off x="3076" y="1776"/>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95" name="Line 39"/>
              <p:cNvSpPr>
                <a:spLocks noChangeShapeType="1"/>
              </p:cNvSpPr>
              <p:nvPr/>
            </p:nvSpPr>
            <p:spPr bwMode="auto">
              <a:xfrm>
                <a:off x="2761" y="1707"/>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96" name="Line 40"/>
              <p:cNvSpPr>
                <a:spLocks noChangeShapeType="1"/>
              </p:cNvSpPr>
              <p:nvPr/>
            </p:nvSpPr>
            <p:spPr bwMode="auto">
              <a:xfrm>
                <a:off x="3076" y="1707"/>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97" name="Line 41"/>
              <p:cNvSpPr>
                <a:spLocks noChangeShapeType="1"/>
              </p:cNvSpPr>
              <p:nvPr/>
            </p:nvSpPr>
            <p:spPr bwMode="auto">
              <a:xfrm>
                <a:off x="2759" y="1612"/>
                <a:ext cx="4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grpSp>
        <p:nvGrpSpPr>
          <p:cNvPr id="11272" name="Group 92"/>
          <p:cNvGrpSpPr>
            <a:grpSpLocks/>
          </p:cNvGrpSpPr>
          <p:nvPr/>
        </p:nvGrpSpPr>
        <p:grpSpPr bwMode="auto">
          <a:xfrm>
            <a:off x="7002463" y="4089400"/>
            <a:ext cx="1558925" cy="419100"/>
            <a:chOff x="6884988" y="3465513"/>
            <a:chExt cx="1558925" cy="420688"/>
          </a:xfrm>
        </p:grpSpPr>
        <p:sp>
          <p:nvSpPr>
            <p:cNvPr id="11278" name="Text Box 43"/>
            <p:cNvSpPr txBox="1">
              <a:spLocks noChangeArrowheads="1"/>
            </p:cNvSpPr>
            <p:nvPr/>
          </p:nvSpPr>
          <p:spPr bwMode="auto">
            <a:xfrm>
              <a:off x="7191376" y="3465513"/>
              <a:ext cx="26511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spcBef>
                  <a:spcPct val="50000"/>
                </a:spcBef>
                <a:spcAft>
                  <a:spcPct val="30000"/>
                </a:spcAft>
                <a:buClr>
                  <a:schemeClr val="tx1"/>
                </a:buClr>
              </a:pPr>
              <a:r>
                <a:rPr lang="en-US" sz="1500">
                  <a:solidFill>
                    <a:schemeClr val="bg1"/>
                  </a:solidFill>
                </a:rPr>
                <a:t>3/1</a:t>
              </a:r>
            </a:p>
          </p:txBody>
        </p:sp>
        <p:sp>
          <p:nvSpPr>
            <p:cNvPr id="11279" name="Text Box 44"/>
            <p:cNvSpPr txBox="1">
              <a:spLocks noChangeArrowheads="1"/>
            </p:cNvSpPr>
            <p:nvPr/>
          </p:nvSpPr>
          <p:spPr bwMode="auto">
            <a:xfrm>
              <a:off x="7534276" y="3465513"/>
              <a:ext cx="26511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spcBef>
                  <a:spcPct val="50000"/>
                </a:spcBef>
                <a:spcAft>
                  <a:spcPct val="30000"/>
                </a:spcAft>
                <a:buClr>
                  <a:schemeClr val="tx1"/>
                </a:buClr>
              </a:pPr>
              <a:r>
                <a:rPr lang="en-US" sz="1500">
                  <a:solidFill>
                    <a:schemeClr val="bg1"/>
                  </a:solidFill>
                </a:rPr>
                <a:t>4/1</a:t>
              </a:r>
            </a:p>
          </p:txBody>
        </p:sp>
        <p:sp>
          <p:nvSpPr>
            <p:cNvPr id="11280" name="Text Box 45"/>
            <p:cNvSpPr txBox="1">
              <a:spLocks noChangeArrowheads="1"/>
            </p:cNvSpPr>
            <p:nvPr/>
          </p:nvSpPr>
          <p:spPr bwMode="auto">
            <a:xfrm>
              <a:off x="7910513" y="3465513"/>
              <a:ext cx="26511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spcBef>
                  <a:spcPct val="50000"/>
                </a:spcBef>
                <a:spcAft>
                  <a:spcPct val="30000"/>
                </a:spcAft>
                <a:buClr>
                  <a:schemeClr val="tx1"/>
                </a:buClr>
              </a:pPr>
              <a:r>
                <a:rPr lang="en-US" sz="1500">
                  <a:solidFill>
                    <a:schemeClr val="bg1"/>
                  </a:solidFill>
                </a:rPr>
                <a:t>5/1</a:t>
              </a:r>
            </a:p>
          </p:txBody>
        </p:sp>
        <p:sp>
          <p:nvSpPr>
            <p:cNvPr id="11281" name="Text Box 46"/>
            <p:cNvSpPr txBox="1">
              <a:spLocks noChangeArrowheads="1"/>
            </p:cNvSpPr>
            <p:nvPr/>
          </p:nvSpPr>
          <p:spPr bwMode="auto">
            <a:xfrm>
              <a:off x="6884988" y="3582988"/>
              <a:ext cx="2857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spcBef>
                  <a:spcPct val="50000"/>
                </a:spcBef>
                <a:spcAft>
                  <a:spcPct val="30000"/>
                </a:spcAft>
                <a:buClr>
                  <a:schemeClr val="tx1"/>
                </a:buClr>
              </a:pPr>
              <a:r>
                <a:rPr lang="en-US" sz="1600">
                  <a:solidFill>
                    <a:srgbClr val="D33819"/>
                  </a:solidFill>
                </a:rPr>
                <a:t>. . .</a:t>
              </a:r>
            </a:p>
          </p:txBody>
        </p:sp>
        <p:pic>
          <p:nvPicPr>
            <p:cNvPr id="11282" name="Picture 4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40588" y="3657601"/>
              <a:ext cx="9239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sp>
          <p:nvSpPr>
            <p:cNvPr id="11283" name="Text Box 48"/>
            <p:cNvSpPr txBox="1">
              <a:spLocks noChangeArrowheads="1"/>
            </p:cNvSpPr>
            <p:nvPr/>
          </p:nvSpPr>
          <p:spPr bwMode="auto">
            <a:xfrm>
              <a:off x="8158163" y="3582988"/>
              <a:ext cx="2857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spcBef>
                  <a:spcPct val="50000"/>
                </a:spcBef>
                <a:spcAft>
                  <a:spcPct val="30000"/>
                </a:spcAft>
                <a:buClr>
                  <a:schemeClr val="tx1"/>
                </a:buClr>
              </a:pPr>
              <a:r>
                <a:rPr lang="en-US" sz="1600">
                  <a:solidFill>
                    <a:srgbClr val="D33819"/>
                  </a:solidFill>
                </a:rPr>
                <a:t>. . .</a:t>
              </a:r>
            </a:p>
          </p:txBody>
        </p:sp>
      </p:grpSp>
      <p:sp>
        <p:nvSpPr>
          <p:cNvPr id="11273" name="Text Box 49"/>
          <p:cNvSpPr txBox="1">
            <a:spLocks noChangeArrowheads="1"/>
          </p:cNvSpPr>
          <p:nvPr/>
        </p:nvSpPr>
        <p:spPr bwMode="auto">
          <a:xfrm>
            <a:off x="7021513" y="2554288"/>
            <a:ext cx="1628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spcBef>
                <a:spcPct val="50000"/>
              </a:spcBef>
              <a:spcAft>
                <a:spcPct val="30000"/>
              </a:spcAft>
              <a:buClr>
                <a:schemeClr val="tx1"/>
              </a:buClr>
            </a:pPr>
            <a:r>
              <a:rPr lang="en-US" sz="1800">
                <a:solidFill>
                  <a:srgbClr val="D33819"/>
                </a:solidFill>
              </a:rPr>
              <a:t>Set of invoices</a:t>
            </a:r>
          </a:p>
        </p:txBody>
      </p:sp>
      <p:sp>
        <p:nvSpPr>
          <p:cNvPr id="11274" name="Text Box 50"/>
          <p:cNvSpPr txBox="1">
            <a:spLocks noChangeArrowheads="1"/>
          </p:cNvSpPr>
          <p:nvPr/>
        </p:nvSpPr>
        <p:spPr bwMode="auto">
          <a:xfrm>
            <a:off x="6986588" y="3843338"/>
            <a:ext cx="1628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spcBef>
                <a:spcPct val="50000"/>
              </a:spcBef>
              <a:spcAft>
                <a:spcPct val="30000"/>
              </a:spcAft>
              <a:buClr>
                <a:schemeClr val="tx1"/>
              </a:buClr>
            </a:pPr>
            <a:r>
              <a:rPr lang="en-US" sz="1800">
                <a:solidFill>
                  <a:srgbClr val="D33819"/>
                </a:solidFill>
              </a:rPr>
              <a:t>Date sequence</a:t>
            </a:r>
          </a:p>
        </p:txBody>
      </p:sp>
      <p:sp>
        <p:nvSpPr>
          <p:cNvPr id="11275" name="Text Box 91"/>
          <p:cNvSpPr txBox="1">
            <a:spLocks noChangeArrowheads="1"/>
          </p:cNvSpPr>
          <p:nvPr/>
        </p:nvSpPr>
        <p:spPr bwMode="auto">
          <a:xfrm>
            <a:off x="5226050" y="1698625"/>
            <a:ext cx="16160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spcBef>
                <a:spcPct val="50000"/>
              </a:spcBef>
              <a:spcAft>
                <a:spcPct val="30000"/>
              </a:spcAft>
              <a:buClr>
                <a:schemeClr val="tx1"/>
              </a:buClr>
            </a:pPr>
            <a:r>
              <a:rPr lang="en-US" sz="1800">
                <a:solidFill>
                  <a:srgbClr val="D33819"/>
                </a:solidFill>
              </a:rPr>
              <a:t>Invoice stream</a:t>
            </a:r>
          </a:p>
        </p:txBody>
      </p:sp>
      <p:cxnSp>
        <p:nvCxnSpPr>
          <p:cNvPr id="11276" name="Straight Connector 150"/>
          <p:cNvCxnSpPr>
            <a:cxnSpLocks noChangeShapeType="1"/>
          </p:cNvCxnSpPr>
          <p:nvPr/>
        </p:nvCxnSpPr>
        <p:spPr bwMode="auto">
          <a:xfrm flipV="1">
            <a:off x="6378575" y="2852738"/>
            <a:ext cx="606425" cy="561975"/>
          </a:xfrm>
          <a:prstGeom prst="line">
            <a:avLst/>
          </a:prstGeom>
          <a:noFill/>
          <a:ln w="19050" algn="ctr">
            <a:solidFill>
              <a:srgbClr val="C00000"/>
            </a:solidFill>
            <a:round/>
            <a:headEnd/>
            <a:tailEnd/>
          </a:ln>
          <a:extLst>
            <a:ext uri="{909E8E84-426E-40DD-AFC4-6F175D3DCCD1}">
              <a14:hiddenFill xmlns:a14="http://schemas.microsoft.com/office/drawing/2010/main">
                <a:noFill/>
              </a14:hiddenFill>
            </a:ext>
          </a:extLst>
        </p:spPr>
      </p:cxnSp>
      <p:cxnSp>
        <p:nvCxnSpPr>
          <p:cNvPr id="11277" name="Straight Connector 151"/>
          <p:cNvCxnSpPr>
            <a:cxnSpLocks noChangeShapeType="1"/>
          </p:cNvCxnSpPr>
          <p:nvPr/>
        </p:nvCxnSpPr>
        <p:spPr bwMode="auto">
          <a:xfrm>
            <a:off x="6378575" y="3414713"/>
            <a:ext cx="573088" cy="474662"/>
          </a:xfrm>
          <a:prstGeom prst="line">
            <a:avLst/>
          </a:prstGeom>
          <a:noFill/>
          <a:ln w="19050" algn="ctr">
            <a:solidFill>
              <a:srgbClr val="C00000"/>
            </a:solidFill>
            <a:round/>
            <a:headEnd/>
            <a:tailEnd/>
          </a:ln>
          <a:extLst>
            <a:ext uri="{909E8E84-426E-40DD-AFC4-6F175D3DCCD1}">
              <a14:hiddenFill xmlns:a14="http://schemas.microsoft.com/office/drawing/2010/main">
                <a:noFill/>
              </a14:hiddenFill>
            </a:ext>
          </a:extLst>
        </p:spPr>
      </p:cxn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741"/>
          <p:cNvSpPr>
            <a:spLocks noGrp="1"/>
          </p:cNvSpPr>
          <p:nvPr>
            <p:ph type="title"/>
          </p:nvPr>
        </p:nvSpPr>
        <p:spPr/>
        <p:txBody>
          <a:bodyPr/>
          <a:lstStyle/>
          <a:p>
            <a:r>
              <a:rPr lang="en-US"/>
              <a:t>Invoice streams support billing levels</a:t>
            </a:r>
            <a:br>
              <a:rPr lang="en-US"/>
            </a:br>
            <a:r>
              <a:rPr lang="en-US" sz="2900"/>
              <a:t>for direct bill and list bill billing</a:t>
            </a:r>
          </a:p>
        </p:txBody>
      </p:sp>
      <p:sp>
        <p:nvSpPr>
          <p:cNvPr id="12291" name="Content Placeholder 742"/>
          <p:cNvSpPr>
            <a:spLocks noGrp="1"/>
          </p:cNvSpPr>
          <p:nvPr>
            <p:ph sz="half" idx="1"/>
          </p:nvPr>
        </p:nvSpPr>
        <p:spPr/>
        <p:txBody>
          <a:bodyPr/>
          <a:lstStyle/>
          <a:p>
            <a:pPr>
              <a:buFont typeface="Arial" charset="0"/>
              <a:buChar char="•"/>
            </a:pPr>
            <a:r>
              <a:rPr lang="en-US"/>
              <a:t>Account-level billing</a:t>
            </a:r>
          </a:p>
        </p:txBody>
      </p:sp>
      <p:sp>
        <p:nvSpPr>
          <p:cNvPr id="744" name="Content Placeholder 743"/>
          <p:cNvSpPr>
            <a:spLocks noGrp="1"/>
          </p:cNvSpPr>
          <p:nvPr>
            <p:ph sz="half" idx="2"/>
          </p:nvPr>
        </p:nvSpPr>
        <p:spPr/>
        <p:txBody>
          <a:bodyPr/>
          <a:lstStyle/>
          <a:p>
            <a:pPr>
              <a:defRPr/>
            </a:pPr>
            <a:r>
              <a:t>Policy-level billing</a:t>
            </a:r>
          </a:p>
        </p:txBody>
      </p:sp>
      <p:grpSp>
        <p:nvGrpSpPr>
          <p:cNvPr id="12293" name="Group 2"/>
          <p:cNvGrpSpPr>
            <a:grpSpLocks/>
          </p:cNvGrpSpPr>
          <p:nvPr/>
        </p:nvGrpSpPr>
        <p:grpSpPr bwMode="auto">
          <a:xfrm>
            <a:off x="2584450" y="1541463"/>
            <a:ext cx="835025" cy="828675"/>
            <a:chOff x="4497" y="2485"/>
            <a:chExt cx="1263" cy="1253"/>
          </a:xfrm>
        </p:grpSpPr>
        <p:sp>
          <p:nvSpPr>
            <p:cNvPr id="12733" name="Freeform 3"/>
            <p:cNvSpPr>
              <a:spLocks/>
            </p:cNvSpPr>
            <p:nvPr/>
          </p:nvSpPr>
          <p:spPr bwMode="auto">
            <a:xfrm>
              <a:off x="4497" y="2485"/>
              <a:ext cx="1263" cy="1253"/>
            </a:xfrm>
            <a:custGeom>
              <a:avLst/>
              <a:gdLst>
                <a:gd name="T0" fmla="*/ 1 w 1770"/>
                <a:gd name="T1" fmla="*/ 1 h 1755"/>
                <a:gd name="T2" fmla="*/ 1 w 1770"/>
                <a:gd name="T3" fmla="*/ 1 h 1755"/>
                <a:gd name="T4" fmla="*/ 1 w 1770"/>
                <a:gd name="T5" fmla="*/ 1 h 1755"/>
                <a:gd name="T6" fmla="*/ 1 w 1770"/>
                <a:gd name="T7" fmla="*/ 1 h 1755"/>
                <a:gd name="T8" fmla="*/ 1 w 1770"/>
                <a:gd name="T9" fmla="*/ 1 h 1755"/>
                <a:gd name="T10" fmla="*/ 1 w 1770"/>
                <a:gd name="T11" fmla="*/ 1 h 1755"/>
                <a:gd name="T12" fmla="*/ 1 w 1770"/>
                <a:gd name="T13" fmla="*/ 1 h 1755"/>
                <a:gd name="T14" fmla="*/ 1 w 1770"/>
                <a:gd name="T15" fmla="*/ 1 h 1755"/>
                <a:gd name="T16" fmla="*/ 1 w 1770"/>
                <a:gd name="T17" fmla="*/ 1 h 1755"/>
                <a:gd name="T18" fmla="*/ 1 w 1770"/>
                <a:gd name="T19" fmla="*/ 1 h 1755"/>
                <a:gd name="T20" fmla="*/ 1 w 1770"/>
                <a:gd name="T21" fmla="*/ 1 h 1755"/>
                <a:gd name="T22" fmla="*/ 1 w 1770"/>
                <a:gd name="T23" fmla="*/ 1 h 1755"/>
                <a:gd name="T24" fmla="*/ 1 w 1770"/>
                <a:gd name="T25" fmla="*/ 1 h 1755"/>
                <a:gd name="T26" fmla="*/ 1 w 1770"/>
                <a:gd name="T27" fmla="*/ 1 h 1755"/>
                <a:gd name="T28" fmla="*/ 1 w 1770"/>
                <a:gd name="T29" fmla="*/ 1 h 1755"/>
                <a:gd name="T30" fmla="*/ 1 w 1770"/>
                <a:gd name="T31" fmla="*/ 1 h 1755"/>
                <a:gd name="T32" fmla="*/ 1 w 1770"/>
                <a:gd name="T33" fmla="*/ 1 h 1755"/>
                <a:gd name="T34" fmla="*/ 1 w 1770"/>
                <a:gd name="T35" fmla="*/ 0 h 1755"/>
                <a:gd name="T36" fmla="*/ 1 w 1770"/>
                <a:gd name="T37" fmla="*/ 0 h 1755"/>
                <a:gd name="T38" fmla="*/ 1 w 1770"/>
                <a:gd name="T39" fmla="*/ 1 h 1755"/>
                <a:gd name="T40" fmla="*/ 1 w 1770"/>
                <a:gd name="T41" fmla="*/ 1 h 1755"/>
                <a:gd name="T42" fmla="*/ 1 w 1770"/>
                <a:gd name="T43" fmla="*/ 1 h 1755"/>
                <a:gd name="T44" fmla="*/ 1 w 1770"/>
                <a:gd name="T45" fmla="*/ 1 h 1755"/>
                <a:gd name="T46" fmla="*/ 1 w 1770"/>
                <a:gd name="T47" fmla="*/ 1 h 1755"/>
                <a:gd name="T48" fmla="*/ 1 w 1770"/>
                <a:gd name="T49" fmla="*/ 1 h 1755"/>
                <a:gd name="T50" fmla="*/ 1 w 1770"/>
                <a:gd name="T51" fmla="*/ 1 h 1755"/>
                <a:gd name="T52" fmla="*/ 0 w 1770"/>
                <a:gd name="T53" fmla="*/ 1 h 1755"/>
                <a:gd name="T54" fmla="*/ 0 w 1770"/>
                <a:gd name="T55" fmla="*/ 1 h 1755"/>
                <a:gd name="T56" fmla="*/ 1 w 1770"/>
                <a:gd name="T57" fmla="*/ 1 h 1755"/>
                <a:gd name="T58" fmla="*/ 1 w 1770"/>
                <a:gd name="T59" fmla="*/ 1 h 1755"/>
                <a:gd name="T60" fmla="*/ 1 w 1770"/>
                <a:gd name="T61" fmla="*/ 1 h 1755"/>
                <a:gd name="T62" fmla="*/ 1 w 1770"/>
                <a:gd name="T63" fmla="*/ 1 h 1755"/>
                <a:gd name="T64" fmla="*/ 1 w 1770"/>
                <a:gd name="T65" fmla="*/ 1 h 1755"/>
                <a:gd name="T66" fmla="*/ 1 w 1770"/>
                <a:gd name="T67" fmla="*/ 1 h 1755"/>
                <a:gd name="T68" fmla="*/ 1 w 1770"/>
                <a:gd name="T69" fmla="*/ 1 h 1755"/>
                <a:gd name="T70" fmla="*/ 1 w 1770"/>
                <a:gd name="T71" fmla="*/ 1 h 1755"/>
                <a:gd name="T72" fmla="*/ 1 w 1770"/>
                <a:gd name="T73" fmla="*/ 1 h 175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70"/>
                <a:gd name="T112" fmla="*/ 0 h 1755"/>
                <a:gd name="T113" fmla="*/ 1770 w 1770"/>
                <a:gd name="T114" fmla="*/ 1755 h 175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70" h="1755">
                  <a:moveTo>
                    <a:pt x="1570" y="1755"/>
                  </a:moveTo>
                  <a:lnTo>
                    <a:pt x="1609" y="1751"/>
                  </a:lnTo>
                  <a:lnTo>
                    <a:pt x="1648" y="1739"/>
                  </a:lnTo>
                  <a:lnTo>
                    <a:pt x="1682" y="1719"/>
                  </a:lnTo>
                  <a:lnTo>
                    <a:pt x="1711" y="1696"/>
                  </a:lnTo>
                  <a:lnTo>
                    <a:pt x="1735" y="1666"/>
                  </a:lnTo>
                  <a:lnTo>
                    <a:pt x="1755" y="1633"/>
                  </a:lnTo>
                  <a:lnTo>
                    <a:pt x="1766" y="1593"/>
                  </a:lnTo>
                  <a:lnTo>
                    <a:pt x="1770" y="1554"/>
                  </a:lnTo>
                  <a:lnTo>
                    <a:pt x="1770" y="201"/>
                  </a:lnTo>
                  <a:lnTo>
                    <a:pt x="1766" y="162"/>
                  </a:lnTo>
                  <a:lnTo>
                    <a:pt x="1755" y="122"/>
                  </a:lnTo>
                  <a:lnTo>
                    <a:pt x="1735" y="89"/>
                  </a:lnTo>
                  <a:lnTo>
                    <a:pt x="1711" y="59"/>
                  </a:lnTo>
                  <a:lnTo>
                    <a:pt x="1682" y="36"/>
                  </a:lnTo>
                  <a:lnTo>
                    <a:pt x="1648" y="16"/>
                  </a:lnTo>
                  <a:lnTo>
                    <a:pt x="1609" y="4"/>
                  </a:lnTo>
                  <a:lnTo>
                    <a:pt x="1570" y="0"/>
                  </a:lnTo>
                  <a:lnTo>
                    <a:pt x="201" y="0"/>
                  </a:lnTo>
                  <a:lnTo>
                    <a:pt x="162" y="4"/>
                  </a:lnTo>
                  <a:lnTo>
                    <a:pt x="122" y="16"/>
                  </a:lnTo>
                  <a:lnTo>
                    <a:pt x="89" y="36"/>
                  </a:lnTo>
                  <a:lnTo>
                    <a:pt x="59" y="59"/>
                  </a:lnTo>
                  <a:lnTo>
                    <a:pt x="36" y="89"/>
                  </a:lnTo>
                  <a:lnTo>
                    <a:pt x="16" y="122"/>
                  </a:lnTo>
                  <a:lnTo>
                    <a:pt x="4" y="162"/>
                  </a:lnTo>
                  <a:lnTo>
                    <a:pt x="0" y="201"/>
                  </a:lnTo>
                  <a:lnTo>
                    <a:pt x="0" y="1554"/>
                  </a:lnTo>
                  <a:lnTo>
                    <a:pt x="4" y="1593"/>
                  </a:lnTo>
                  <a:lnTo>
                    <a:pt x="16" y="1633"/>
                  </a:lnTo>
                  <a:lnTo>
                    <a:pt x="36" y="1666"/>
                  </a:lnTo>
                  <a:lnTo>
                    <a:pt x="59" y="1696"/>
                  </a:lnTo>
                  <a:lnTo>
                    <a:pt x="89" y="1719"/>
                  </a:lnTo>
                  <a:lnTo>
                    <a:pt x="122" y="1739"/>
                  </a:lnTo>
                  <a:lnTo>
                    <a:pt x="162" y="1751"/>
                  </a:lnTo>
                  <a:lnTo>
                    <a:pt x="201" y="1755"/>
                  </a:lnTo>
                  <a:lnTo>
                    <a:pt x="1570" y="1755"/>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2734" name="Group 4"/>
            <p:cNvGrpSpPr>
              <a:grpSpLocks/>
            </p:cNvGrpSpPr>
            <p:nvPr/>
          </p:nvGrpSpPr>
          <p:grpSpPr bwMode="auto">
            <a:xfrm>
              <a:off x="4554" y="2544"/>
              <a:ext cx="993" cy="1000"/>
              <a:chOff x="4244" y="2777"/>
              <a:chExt cx="832" cy="500"/>
            </a:xfrm>
          </p:grpSpPr>
          <p:sp>
            <p:nvSpPr>
              <p:cNvPr id="12735" name="Freeform 5"/>
              <p:cNvSpPr>
                <a:spLocks/>
              </p:cNvSpPr>
              <p:nvPr/>
            </p:nvSpPr>
            <p:spPr bwMode="auto">
              <a:xfrm>
                <a:off x="4648" y="2777"/>
                <a:ext cx="46" cy="51"/>
              </a:xfrm>
              <a:custGeom>
                <a:avLst/>
                <a:gdLst>
                  <a:gd name="T0" fmla="*/ 0 w 114"/>
                  <a:gd name="T1" fmla="*/ 0 h 122"/>
                  <a:gd name="T2" fmla="*/ 0 w 114"/>
                  <a:gd name="T3" fmla="*/ 0 h 122"/>
                  <a:gd name="T4" fmla="*/ 0 w 114"/>
                  <a:gd name="T5" fmla="*/ 0 h 122"/>
                  <a:gd name="T6" fmla="*/ 0 w 114"/>
                  <a:gd name="T7" fmla="*/ 0 h 122"/>
                  <a:gd name="T8" fmla="*/ 0 w 114"/>
                  <a:gd name="T9" fmla="*/ 0 h 122"/>
                  <a:gd name="T10" fmla="*/ 0 60000 65536"/>
                  <a:gd name="T11" fmla="*/ 0 60000 65536"/>
                  <a:gd name="T12" fmla="*/ 0 60000 65536"/>
                  <a:gd name="T13" fmla="*/ 0 60000 65536"/>
                  <a:gd name="T14" fmla="*/ 0 60000 65536"/>
                  <a:gd name="T15" fmla="*/ 0 w 114"/>
                  <a:gd name="T16" fmla="*/ 0 h 122"/>
                  <a:gd name="T17" fmla="*/ 114 w 114"/>
                  <a:gd name="T18" fmla="*/ 122 h 122"/>
                </a:gdLst>
                <a:ahLst/>
                <a:cxnLst>
                  <a:cxn ang="T10">
                    <a:pos x="T0" y="T1"/>
                  </a:cxn>
                  <a:cxn ang="T11">
                    <a:pos x="T2" y="T3"/>
                  </a:cxn>
                  <a:cxn ang="T12">
                    <a:pos x="T4" y="T5"/>
                  </a:cxn>
                  <a:cxn ang="T13">
                    <a:pos x="T6" y="T7"/>
                  </a:cxn>
                  <a:cxn ang="T14">
                    <a:pos x="T8" y="T9"/>
                  </a:cxn>
                </a:cxnLst>
                <a:rect l="T15" t="T16" r="T17" b="T18"/>
                <a:pathLst>
                  <a:path w="114" h="122">
                    <a:moveTo>
                      <a:pt x="0" y="122"/>
                    </a:moveTo>
                    <a:lnTo>
                      <a:pt x="57" y="0"/>
                    </a:lnTo>
                    <a:lnTo>
                      <a:pt x="114" y="118"/>
                    </a:lnTo>
                    <a:lnTo>
                      <a:pt x="0" y="122"/>
                    </a:lnTo>
                    <a:close/>
                  </a:path>
                </a:pathLst>
              </a:custGeom>
              <a:solidFill>
                <a:srgbClr val="FF66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736" name="Freeform 6"/>
              <p:cNvSpPr>
                <a:spLocks/>
              </p:cNvSpPr>
              <p:nvPr/>
            </p:nvSpPr>
            <p:spPr bwMode="auto">
              <a:xfrm>
                <a:off x="4663" y="2826"/>
                <a:ext cx="391" cy="248"/>
              </a:xfrm>
              <a:custGeom>
                <a:avLst/>
                <a:gdLst>
                  <a:gd name="T0" fmla="*/ 0 w 942"/>
                  <a:gd name="T1" fmla="*/ 0 h 598"/>
                  <a:gd name="T2" fmla="*/ 0 w 942"/>
                  <a:gd name="T3" fmla="*/ 0 h 598"/>
                  <a:gd name="T4" fmla="*/ 0 w 942"/>
                  <a:gd name="T5" fmla="*/ 0 h 598"/>
                  <a:gd name="T6" fmla="*/ 0 w 942"/>
                  <a:gd name="T7" fmla="*/ 0 h 598"/>
                  <a:gd name="T8" fmla="*/ 0 w 942"/>
                  <a:gd name="T9" fmla="*/ 0 h 598"/>
                  <a:gd name="T10" fmla="*/ 0 w 942"/>
                  <a:gd name="T11" fmla="*/ 0 h 598"/>
                  <a:gd name="T12" fmla="*/ 0 w 942"/>
                  <a:gd name="T13" fmla="*/ 0 h 598"/>
                  <a:gd name="T14" fmla="*/ 0 w 942"/>
                  <a:gd name="T15" fmla="*/ 0 h 598"/>
                  <a:gd name="T16" fmla="*/ 0 w 942"/>
                  <a:gd name="T17" fmla="*/ 0 h 598"/>
                  <a:gd name="T18" fmla="*/ 0 w 942"/>
                  <a:gd name="T19" fmla="*/ 0 h 598"/>
                  <a:gd name="T20" fmla="*/ 0 w 942"/>
                  <a:gd name="T21" fmla="*/ 0 h 598"/>
                  <a:gd name="T22" fmla="*/ 0 w 942"/>
                  <a:gd name="T23" fmla="*/ 0 h 598"/>
                  <a:gd name="T24" fmla="*/ 0 w 942"/>
                  <a:gd name="T25" fmla="*/ 0 h 598"/>
                  <a:gd name="T26" fmla="*/ 0 w 942"/>
                  <a:gd name="T27" fmla="*/ 0 h 598"/>
                  <a:gd name="T28" fmla="*/ 0 w 942"/>
                  <a:gd name="T29" fmla="*/ 0 h 598"/>
                  <a:gd name="T30" fmla="*/ 0 w 942"/>
                  <a:gd name="T31" fmla="*/ 0 h 598"/>
                  <a:gd name="T32" fmla="*/ 0 w 942"/>
                  <a:gd name="T33" fmla="*/ 0 h 598"/>
                  <a:gd name="T34" fmla="*/ 0 w 942"/>
                  <a:gd name="T35" fmla="*/ 0 h 598"/>
                  <a:gd name="T36" fmla="*/ 0 w 942"/>
                  <a:gd name="T37" fmla="*/ 0 h 598"/>
                  <a:gd name="T38" fmla="*/ 0 w 942"/>
                  <a:gd name="T39" fmla="*/ 0 h 598"/>
                  <a:gd name="T40" fmla="*/ 0 w 942"/>
                  <a:gd name="T41" fmla="*/ 0 h 598"/>
                  <a:gd name="T42" fmla="*/ 0 w 942"/>
                  <a:gd name="T43" fmla="*/ 0 h 598"/>
                  <a:gd name="T44" fmla="*/ 0 w 942"/>
                  <a:gd name="T45" fmla="*/ 0 h 598"/>
                  <a:gd name="T46" fmla="*/ 0 w 942"/>
                  <a:gd name="T47" fmla="*/ 0 h 598"/>
                  <a:gd name="T48" fmla="*/ 0 w 942"/>
                  <a:gd name="T49" fmla="*/ 0 h 598"/>
                  <a:gd name="T50" fmla="*/ 0 w 942"/>
                  <a:gd name="T51" fmla="*/ 0 h 598"/>
                  <a:gd name="T52" fmla="*/ 0 w 942"/>
                  <a:gd name="T53" fmla="*/ 0 h 598"/>
                  <a:gd name="T54" fmla="*/ 0 w 942"/>
                  <a:gd name="T55" fmla="*/ 0 h 598"/>
                  <a:gd name="T56" fmla="*/ 0 w 942"/>
                  <a:gd name="T57" fmla="*/ 0 h 598"/>
                  <a:gd name="T58" fmla="*/ 0 w 942"/>
                  <a:gd name="T59" fmla="*/ 0 h 598"/>
                  <a:gd name="T60" fmla="*/ 0 w 942"/>
                  <a:gd name="T61" fmla="*/ 0 h 598"/>
                  <a:gd name="T62" fmla="*/ 0 w 942"/>
                  <a:gd name="T63" fmla="*/ 0 h 598"/>
                  <a:gd name="T64" fmla="*/ 0 w 942"/>
                  <a:gd name="T65" fmla="*/ 0 h 598"/>
                  <a:gd name="T66" fmla="*/ 0 w 942"/>
                  <a:gd name="T67" fmla="*/ 0 h 598"/>
                  <a:gd name="T68" fmla="*/ 0 w 942"/>
                  <a:gd name="T69" fmla="*/ 0 h 598"/>
                  <a:gd name="T70" fmla="*/ 0 w 942"/>
                  <a:gd name="T71" fmla="*/ 0 h 598"/>
                  <a:gd name="T72" fmla="*/ 0 w 942"/>
                  <a:gd name="T73" fmla="*/ 0 h 598"/>
                  <a:gd name="T74" fmla="*/ 0 w 942"/>
                  <a:gd name="T75" fmla="*/ 0 h 598"/>
                  <a:gd name="T76" fmla="*/ 0 w 942"/>
                  <a:gd name="T77" fmla="*/ 0 h 598"/>
                  <a:gd name="T78" fmla="*/ 0 w 942"/>
                  <a:gd name="T79" fmla="*/ 0 h 598"/>
                  <a:gd name="T80" fmla="*/ 0 w 942"/>
                  <a:gd name="T81" fmla="*/ 0 h 598"/>
                  <a:gd name="T82" fmla="*/ 0 w 942"/>
                  <a:gd name="T83" fmla="*/ 0 h 598"/>
                  <a:gd name="T84" fmla="*/ 0 w 942"/>
                  <a:gd name="T85" fmla="*/ 0 h 598"/>
                  <a:gd name="T86" fmla="*/ 0 w 942"/>
                  <a:gd name="T87" fmla="*/ 0 h 598"/>
                  <a:gd name="T88" fmla="*/ 0 w 942"/>
                  <a:gd name="T89" fmla="*/ 0 h 598"/>
                  <a:gd name="T90" fmla="*/ 0 w 942"/>
                  <a:gd name="T91" fmla="*/ 0 h 598"/>
                  <a:gd name="T92" fmla="*/ 0 w 942"/>
                  <a:gd name="T93" fmla="*/ 0 h 598"/>
                  <a:gd name="T94" fmla="*/ 0 w 942"/>
                  <a:gd name="T95" fmla="*/ 0 h 598"/>
                  <a:gd name="T96" fmla="*/ 0 w 942"/>
                  <a:gd name="T97" fmla="*/ 0 h 598"/>
                  <a:gd name="T98" fmla="*/ 0 w 942"/>
                  <a:gd name="T99" fmla="*/ 0 h 598"/>
                  <a:gd name="T100" fmla="*/ 0 w 942"/>
                  <a:gd name="T101" fmla="*/ 0 h 598"/>
                  <a:gd name="T102" fmla="*/ 0 w 942"/>
                  <a:gd name="T103" fmla="*/ 0 h 598"/>
                  <a:gd name="T104" fmla="*/ 0 w 942"/>
                  <a:gd name="T105" fmla="*/ 0 h 598"/>
                  <a:gd name="T106" fmla="*/ 0 w 942"/>
                  <a:gd name="T107" fmla="*/ 0 h 598"/>
                  <a:gd name="T108" fmla="*/ 0 w 942"/>
                  <a:gd name="T109" fmla="*/ 0 h 59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942"/>
                  <a:gd name="T166" fmla="*/ 0 h 598"/>
                  <a:gd name="T167" fmla="*/ 942 w 942"/>
                  <a:gd name="T168" fmla="*/ 598 h 59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942" h="598">
                    <a:moveTo>
                      <a:pt x="0" y="0"/>
                    </a:moveTo>
                    <a:lnTo>
                      <a:pt x="22" y="8"/>
                    </a:lnTo>
                    <a:lnTo>
                      <a:pt x="41" y="17"/>
                    </a:lnTo>
                    <a:lnTo>
                      <a:pt x="61" y="26"/>
                    </a:lnTo>
                    <a:lnTo>
                      <a:pt x="80" y="37"/>
                    </a:lnTo>
                    <a:lnTo>
                      <a:pt x="98" y="46"/>
                    </a:lnTo>
                    <a:lnTo>
                      <a:pt x="117" y="56"/>
                    </a:lnTo>
                    <a:lnTo>
                      <a:pt x="135" y="67"/>
                    </a:lnTo>
                    <a:lnTo>
                      <a:pt x="153" y="77"/>
                    </a:lnTo>
                    <a:lnTo>
                      <a:pt x="169" y="88"/>
                    </a:lnTo>
                    <a:lnTo>
                      <a:pt x="185" y="99"/>
                    </a:lnTo>
                    <a:lnTo>
                      <a:pt x="200" y="109"/>
                    </a:lnTo>
                    <a:lnTo>
                      <a:pt x="218" y="120"/>
                    </a:lnTo>
                    <a:lnTo>
                      <a:pt x="232" y="132"/>
                    </a:lnTo>
                    <a:lnTo>
                      <a:pt x="248" y="143"/>
                    </a:lnTo>
                    <a:lnTo>
                      <a:pt x="262" y="154"/>
                    </a:lnTo>
                    <a:lnTo>
                      <a:pt x="277" y="166"/>
                    </a:lnTo>
                    <a:lnTo>
                      <a:pt x="289" y="177"/>
                    </a:lnTo>
                    <a:lnTo>
                      <a:pt x="303" y="189"/>
                    </a:lnTo>
                    <a:lnTo>
                      <a:pt x="316" y="200"/>
                    </a:lnTo>
                    <a:lnTo>
                      <a:pt x="328" y="212"/>
                    </a:lnTo>
                    <a:lnTo>
                      <a:pt x="340" y="223"/>
                    </a:lnTo>
                    <a:lnTo>
                      <a:pt x="353" y="235"/>
                    </a:lnTo>
                    <a:lnTo>
                      <a:pt x="363" y="246"/>
                    </a:lnTo>
                    <a:lnTo>
                      <a:pt x="376" y="258"/>
                    </a:lnTo>
                    <a:lnTo>
                      <a:pt x="386" y="269"/>
                    </a:lnTo>
                    <a:lnTo>
                      <a:pt x="397" y="279"/>
                    </a:lnTo>
                    <a:lnTo>
                      <a:pt x="406" y="292"/>
                    </a:lnTo>
                    <a:lnTo>
                      <a:pt x="417" y="302"/>
                    </a:lnTo>
                    <a:lnTo>
                      <a:pt x="425" y="313"/>
                    </a:lnTo>
                    <a:lnTo>
                      <a:pt x="434" y="325"/>
                    </a:lnTo>
                    <a:lnTo>
                      <a:pt x="443" y="336"/>
                    </a:lnTo>
                    <a:lnTo>
                      <a:pt x="452" y="346"/>
                    </a:lnTo>
                    <a:lnTo>
                      <a:pt x="459" y="357"/>
                    </a:lnTo>
                    <a:lnTo>
                      <a:pt x="468" y="368"/>
                    </a:lnTo>
                    <a:lnTo>
                      <a:pt x="475" y="376"/>
                    </a:lnTo>
                    <a:lnTo>
                      <a:pt x="482" y="387"/>
                    </a:lnTo>
                    <a:lnTo>
                      <a:pt x="487" y="396"/>
                    </a:lnTo>
                    <a:lnTo>
                      <a:pt x="494" y="407"/>
                    </a:lnTo>
                    <a:lnTo>
                      <a:pt x="500" y="415"/>
                    </a:lnTo>
                    <a:lnTo>
                      <a:pt x="507" y="426"/>
                    </a:lnTo>
                    <a:lnTo>
                      <a:pt x="512" y="435"/>
                    </a:lnTo>
                    <a:lnTo>
                      <a:pt x="517" y="442"/>
                    </a:lnTo>
                    <a:lnTo>
                      <a:pt x="523" y="451"/>
                    </a:lnTo>
                    <a:lnTo>
                      <a:pt x="526" y="460"/>
                    </a:lnTo>
                    <a:lnTo>
                      <a:pt x="532" y="467"/>
                    </a:lnTo>
                    <a:lnTo>
                      <a:pt x="535" y="476"/>
                    </a:lnTo>
                    <a:lnTo>
                      <a:pt x="539" y="483"/>
                    </a:lnTo>
                    <a:lnTo>
                      <a:pt x="544" y="490"/>
                    </a:lnTo>
                    <a:lnTo>
                      <a:pt x="546" y="495"/>
                    </a:lnTo>
                    <a:lnTo>
                      <a:pt x="549" y="502"/>
                    </a:lnTo>
                    <a:lnTo>
                      <a:pt x="553" y="507"/>
                    </a:lnTo>
                    <a:lnTo>
                      <a:pt x="555" y="514"/>
                    </a:lnTo>
                    <a:lnTo>
                      <a:pt x="556" y="520"/>
                    </a:lnTo>
                    <a:lnTo>
                      <a:pt x="560" y="523"/>
                    </a:lnTo>
                    <a:lnTo>
                      <a:pt x="562" y="529"/>
                    </a:lnTo>
                    <a:lnTo>
                      <a:pt x="563" y="532"/>
                    </a:lnTo>
                    <a:lnTo>
                      <a:pt x="567" y="539"/>
                    </a:lnTo>
                    <a:lnTo>
                      <a:pt x="569" y="545"/>
                    </a:lnTo>
                    <a:lnTo>
                      <a:pt x="571" y="548"/>
                    </a:lnTo>
                    <a:lnTo>
                      <a:pt x="571" y="550"/>
                    </a:lnTo>
                    <a:lnTo>
                      <a:pt x="675" y="598"/>
                    </a:lnTo>
                    <a:lnTo>
                      <a:pt x="794" y="545"/>
                    </a:lnTo>
                    <a:lnTo>
                      <a:pt x="794" y="543"/>
                    </a:lnTo>
                    <a:lnTo>
                      <a:pt x="797" y="543"/>
                    </a:lnTo>
                    <a:lnTo>
                      <a:pt x="801" y="539"/>
                    </a:lnTo>
                    <a:lnTo>
                      <a:pt x="808" y="536"/>
                    </a:lnTo>
                    <a:lnTo>
                      <a:pt x="811" y="534"/>
                    </a:lnTo>
                    <a:lnTo>
                      <a:pt x="815" y="532"/>
                    </a:lnTo>
                    <a:lnTo>
                      <a:pt x="820" y="530"/>
                    </a:lnTo>
                    <a:lnTo>
                      <a:pt x="824" y="529"/>
                    </a:lnTo>
                    <a:lnTo>
                      <a:pt x="829" y="527"/>
                    </a:lnTo>
                    <a:lnTo>
                      <a:pt x="834" y="525"/>
                    </a:lnTo>
                    <a:lnTo>
                      <a:pt x="840" y="523"/>
                    </a:lnTo>
                    <a:lnTo>
                      <a:pt x="847" y="522"/>
                    </a:lnTo>
                    <a:lnTo>
                      <a:pt x="850" y="520"/>
                    </a:lnTo>
                    <a:lnTo>
                      <a:pt x="857" y="518"/>
                    </a:lnTo>
                    <a:lnTo>
                      <a:pt x="863" y="516"/>
                    </a:lnTo>
                    <a:lnTo>
                      <a:pt x="870" y="516"/>
                    </a:lnTo>
                    <a:lnTo>
                      <a:pt x="875" y="514"/>
                    </a:lnTo>
                    <a:lnTo>
                      <a:pt x="882" y="514"/>
                    </a:lnTo>
                    <a:lnTo>
                      <a:pt x="888" y="514"/>
                    </a:lnTo>
                    <a:lnTo>
                      <a:pt x="895" y="514"/>
                    </a:lnTo>
                    <a:lnTo>
                      <a:pt x="900" y="514"/>
                    </a:lnTo>
                    <a:lnTo>
                      <a:pt x="907" y="514"/>
                    </a:lnTo>
                    <a:lnTo>
                      <a:pt x="914" y="516"/>
                    </a:lnTo>
                    <a:lnTo>
                      <a:pt x="919" y="518"/>
                    </a:lnTo>
                    <a:lnTo>
                      <a:pt x="925" y="520"/>
                    </a:lnTo>
                    <a:lnTo>
                      <a:pt x="932" y="522"/>
                    </a:lnTo>
                    <a:lnTo>
                      <a:pt x="937" y="523"/>
                    </a:lnTo>
                    <a:lnTo>
                      <a:pt x="942" y="529"/>
                    </a:lnTo>
                    <a:lnTo>
                      <a:pt x="942" y="527"/>
                    </a:lnTo>
                    <a:lnTo>
                      <a:pt x="941" y="525"/>
                    </a:lnTo>
                    <a:lnTo>
                      <a:pt x="937" y="520"/>
                    </a:lnTo>
                    <a:lnTo>
                      <a:pt x="934" y="514"/>
                    </a:lnTo>
                    <a:lnTo>
                      <a:pt x="932" y="511"/>
                    </a:lnTo>
                    <a:lnTo>
                      <a:pt x="928" y="507"/>
                    </a:lnTo>
                    <a:lnTo>
                      <a:pt x="926" y="504"/>
                    </a:lnTo>
                    <a:lnTo>
                      <a:pt x="925" y="500"/>
                    </a:lnTo>
                    <a:lnTo>
                      <a:pt x="921" y="495"/>
                    </a:lnTo>
                    <a:lnTo>
                      <a:pt x="918" y="490"/>
                    </a:lnTo>
                    <a:lnTo>
                      <a:pt x="914" y="486"/>
                    </a:lnTo>
                    <a:lnTo>
                      <a:pt x="912" y="483"/>
                    </a:lnTo>
                    <a:lnTo>
                      <a:pt x="907" y="476"/>
                    </a:lnTo>
                    <a:lnTo>
                      <a:pt x="903" y="472"/>
                    </a:lnTo>
                    <a:lnTo>
                      <a:pt x="898" y="465"/>
                    </a:lnTo>
                    <a:lnTo>
                      <a:pt x="895" y="460"/>
                    </a:lnTo>
                    <a:lnTo>
                      <a:pt x="891" y="454"/>
                    </a:lnTo>
                    <a:lnTo>
                      <a:pt x="888" y="449"/>
                    </a:lnTo>
                    <a:lnTo>
                      <a:pt x="882" y="444"/>
                    </a:lnTo>
                    <a:lnTo>
                      <a:pt x="879" y="438"/>
                    </a:lnTo>
                    <a:lnTo>
                      <a:pt x="873" y="433"/>
                    </a:lnTo>
                    <a:lnTo>
                      <a:pt x="868" y="428"/>
                    </a:lnTo>
                    <a:lnTo>
                      <a:pt x="863" y="422"/>
                    </a:lnTo>
                    <a:lnTo>
                      <a:pt x="859" y="417"/>
                    </a:lnTo>
                    <a:lnTo>
                      <a:pt x="854" y="412"/>
                    </a:lnTo>
                    <a:lnTo>
                      <a:pt x="849" y="407"/>
                    </a:lnTo>
                    <a:lnTo>
                      <a:pt x="843" y="401"/>
                    </a:lnTo>
                    <a:lnTo>
                      <a:pt x="840" y="398"/>
                    </a:lnTo>
                    <a:lnTo>
                      <a:pt x="833" y="392"/>
                    </a:lnTo>
                    <a:lnTo>
                      <a:pt x="827" y="387"/>
                    </a:lnTo>
                    <a:lnTo>
                      <a:pt x="820" y="380"/>
                    </a:lnTo>
                    <a:lnTo>
                      <a:pt x="813" y="375"/>
                    </a:lnTo>
                    <a:lnTo>
                      <a:pt x="808" y="369"/>
                    </a:lnTo>
                    <a:lnTo>
                      <a:pt x="804" y="366"/>
                    </a:lnTo>
                    <a:lnTo>
                      <a:pt x="799" y="362"/>
                    </a:lnTo>
                    <a:lnTo>
                      <a:pt x="795" y="359"/>
                    </a:lnTo>
                    <a:lnTo>
                      <a:pt x="790" y="355"/>
                    </a:lnTo>
                    <a:lnTo>
                      <a:pt x="787" y="352"/>
                    </a:lnTo>
                    <a:lnTo>
                      <a:pt x="781" y="348"/>
                    </a:lnTo>
                    <a:lnTo>
                      <a:pt x="778" y="345"/>
                    </a:lnTo>
                    <a:lnTo>
                      <a:pt x="772" y="339"/>
                    </a:lnTo>
                    <a:lnTo>
                      <a:pt x="767" y="336"/>
                    </a:lnTo>
                    <a:lnTo>
                      <a:pt x="762" y="330"/>
                    </a:lnTo>
                    <a:lnTo>
                      <a:pt x="756" y="327"/>
                    </a:lnTo>
                    <a:lnTo>
                      <a:pt x="751" y="322"/>
                    </a:lnTo>
                    <a:lnTo>
                      <a:pt x="746" y="318"/>
                    </a:lnTo>
                    <a:lnTo>
                      <a:pt x="741" y="315"/>
                    </a:lnTo>
                    <a:lnTo>
                      <a:pt x="735" y="309"/>
                    </a:lnTo>
                    <a:lnTo>
                      <a:pt x="730" y="304"/>
                    </a:lnTo>
                    <a:lnTo>
                      <a:pt x="725" y="300"/>
                    </a:lnTo>
                    <a:lnTo>
                      <a:pt x="719" y="295"/>
                    </a:lnTo>
                    <a:lnTo>
                      <a:pt x="714" y="292"/>
                    </a:lnTo>
                    <a:lnTo>
                      <a:pt x="709" y="286"/>
                    </a:lnTo>
                    <a:lnTo>
                      <a:pt x="703" y="283"/>
                    </a:lnTo>
                    <a:lnTo>
                      <a:pt x="698" y="277"/>
                    </a:lnTo>
                    <a:lnTo>
                      <a:pt x="693" y="274"/>
                    </a:lnTo>
                    <a:lnTo>
                      <a:pt x="686" y="269"/>
                    </a:lnTo>
                    <a:lnTo>
                      <a:pt x="680" y="265"/>
                    </a:lnTo>
                    <a:lnTo>
                      <a:pt x="675" y="260"/>
                    </a:lnTo>
                    <a:lnTo>
                      <a:pt x="670" y="256"/>
                    </a:lnTo>
                    <a:lnTo>
                      <a:pt x="664" y="251"/>
                    </a:lnTo>
                    <a:lnTo>
                      <a:pt x="659" y="247"/>
                    </a:lnTo>
                    <a:lnTo>
                      <a:pt x="654" y="244"/>
                    </a:lnTo>
                    <a:lnTo>
                      <a:pt x="648" y="238"/>
                    </a:lnTo>
                    <a:lnTo>
                      <a:pt x="643" y="235"/>
                    </a:lnTo>
                    <a:lnTo>
                      <a:pt x="638" y="230"/>
                    </a:lnTo>
                    <a:lnTo>
                      <a:pt x="633" y="226"/>
                    </a:lnTo>
                    <a:lnTo>
                      <a:pt x="627" y="223"/>
                    </a:lnTo>
                    <a:lnTo>
                      <a:pt x="622" y="217"/>
                    </a:lnTo>
                    <a:lnTo>
                      <a:pt x="617" y="214"/>
                    </a:lnTo>
                    <a:lnTo>
                      <a:pt x="613" y="210"/>
                    </a:lnTo>
                    <a:lnTo>
                      <a:pt x="608" y="208"/>
                    </a:lnTo>
                    <a:lnTo>
                      <a:pt x="602" y="203"/>
                    </a:lnTo>
                    <a:lnTo>
                      <a:pt x="597" y="200"/>
                    </a:lnTo>
                    <a:lnTo>
                      <a:pt x="594" y="196"/>
                    </a:lnTo>
                    <a:lnTo>
                      <a:pt x="590" y="194"/>
                    </a:lnTo>
                    <a:lnTo>
                      <a:pt x="585" y="191"/>
                    </a:lnTo>
                    <a:lnTo>
                      <a:pt x="581" y="187"/>
                    </a:lnTo>
                    <a:lnTo>
                      <a:pt x="578" y="185"/>
                    </a:lnTo>
                    <a:lnTo>
                      <a:pt x="574" y="184"/>
                    </a:lnTo>
                    <a:lnTo>
                      <a:pt x="565" y="177"/>
                    </a:lnTo>
                    <a:lnTo>
                      <a:pt x="560" y="173"/>
                    </a:lnTo>
                    <a:lnTo>
                      <a:pt x="553" y="169"/>
                    </a:lnTo>
                    <a:lnTo>
                      <a:pt x="549" y="168"/>
                    </a:lnTo>
                    <a:lnTo>
                      <a:pt x="544" y="164"/>
                    </a:lnTo>
                    <a:lnTo>
                      <a:pt x="539" y="161"/>
                    </a:lnTo>
                    <a:lnTo>
                      <a:pt x="532" y="157"/>
                    </a:lnTo>
                    <a:lnTo>
                      <a:pt x="525" y="154"/>
                    </a:lnTo>
                    <a:lnTo>
                      <a:pt x="519" y="152"/>
                    </a:lnTo>
                    <a:lnTo>
                      <a:pt x="516" y="150"/>
                    </a:lnTo>
                    <a:lnTo>
                      <a:pt x="512" y="146"/>
                    </a:lnTo>
                    <a:lnTo>
                      <a:pt x="509" y="145"/>
                    </a:lnTo>
                    <a:lnTo>
                      <a:pt x="505" y="143"/>
                    </a:lnTo>
                    <a:lnTo>
                      <a:pt x="500" y="141"/>
                    </a:lnTo>
                    <a:lnTo>
                      <a:pt x="496" y="139"/>
                    </a:lnTo>
                    <a:lnTo>
                      <a:pt x="491" y="138"/>
                    </a:lnTo>
                    <a:lnTo>
                      <a:pt x="486" y="134"/>
                    </a:lnTo>
                    <a:lnTo>
                      <a:pt x="482" y="132"/>
                    </a:lnTo>
                    <a:lnTo>
                      <a:pt x="477" y="131"/>
                    </a:lnTo>
                    <a:lnTo>
                      <a:pt x="471" y="129"/>
                    </a:lnTo>
                    <a:lnTo>
                      <a:pt x="466" y="125"/>
                    </a:lnTo>
                    <a:lnTo>
                      <a:pt x="463" y="123"/>
                    </a:lnTo>
                    <a:lnTo>
                      <a:pt x="455" y="122"/>
                    </a:lnTo>
                    <a:lnTo>
                      <a:pt x="452" y="120"/>
                    </a:lnTo>
                    <a:lnTo>
                      <a:pt x="447" y="116"/>
                    </a:lnTo>
                    <a:lnTo>
                      <a:pt x="441" y="115"/>
                    </a:lnTo>
                    <a:lnTo>
                      <a:pt x="436" y="113"/>
                    </a:lnTo>
                    <a:lnTo>
                      <a:pt x="431" y="109"/>
                    </a:lnTo>
                    <a:lnTo>
                      <a:pt x="425" y="108"/>
                    </a:lnTo>
                    <a:lnTo>
                      <a:pt x="420" y="106"/>
                    </a:lnTo>
                    <a:lnTo>
                      <a:pt x="415" y="104"/>
                    </a:lnTo>
                    <a:lnTo>
                      <a:pt x="409" y="102"/>
                    </a:lnTo>
                    <a:lnTo>
                      <a:pt x="404" y="99"/>
                    </a:lnTo>
                    <a:lnTo>
                      <a:pt x="399" y="97"/>
                    </a:lnTo>
                    <a:lnTo>
                      <a:pt x="393" y="93"/>
                    </a:lnTo>
                    <a:lnTo>
                      <a:pt x="388" y="92"/>
                    </a:lnTo>
                    <a:lnTo>
                      <a:pt x="383" y="90"/>
                    </a:lnTo>
                    <a:lnTo>
                      <a:pt x="378" y="88"/>
                    </a:lnTo>
                    <a:lnTo>
                      <a:pt x="372" y="86"/>
                    </a:lnTo>
                    <a:lnTo>
                      <a:pt x="367" y="83"/>
                    </a:lnTo>
                    <a:lnTo>
                      <a:pt x="362" y="81"/>
                    </a:lnTo>
                    <a:lnTo>
                      <a:pt x="356" y="79"/>
                    </a:lnTo>
                    <a:lnTo>
                      <a:pt x="351" y="77"/>
                    </a:lnTo>
                    <a:lnTo>
                      <a:pt x="347" y="76"/>
                    </a:lnTo>
                    <a:lnTo>
                      <a:pt x="342" y="72"/>
                    </a:lnTo>
                    <a:lnTo>
                      <a:pt x="337" y="72"/>
                    </a:lnTo>
                    <a:lnTo>
                      <a:pt x="333" y="70"/>
                    </a:lnTo>
                    <a:lnTo>
                      <a:pt x="328" y="69"/>
                    </a:lnTo>
                    <a:lnTo>
                      <a:pt x="323" y="67"/>
                    </a:lnTo>
                    <a:lnTo>
                      <a:pt x="319" y="65"/>
                    </a:lnTo>
                    <a:lnTo>
                      <a:pt x="316" y="63"/>
                    </a:lnTo>
                    <a:lnTo>
                      <a:pt x="310" y="61"/>
                    </a:lnTo>
                    <a:lnTo>
                      <a:pt x="307" y="60"/>
                    </a:lnTo>
                    <a:lnTo>
                      <a:pt x="301" y="58"/>
                    </a:lnTo>
                    <a:lnTo>
                      <a:pt x="298" y="56"/>
                    </a:lnTo>
                    <a:lnTo>
                      <a:pt x="296" y="56"/>
                    </a:lnTo>
                    <a:lnTo>
                      <a:pt x="289" y="54"/>
                    </a:lnTo>
                    <a:lnTo>
                      <a:pt x="282" y="53"/>
                    </a:lnTo>
                    <a:lnTo>
                      <a:pt x="278" y="51"/>
                    </a:lnTo>
                    <a:lnTo>
                      <a:pt x="273" y="49"/>
                    </a:lnTo>
                    <a:lnTo>
                      <a:pt x="268" y="47"/>
                    </a:lnTo>
                    <a:lnTo>
                      <a:pt x="262" y="46"/>
                    </a:lnTo>
                    <a:lnTo>
                      <a:pt x="257" y="46"/>
                    </a:lnTo>
                    <a:lnTo>
                      <a:pt x="252" y="44"/>
                    </a:lnTo>
                    <a:lnTo>
                      <a:pt x="247" y="42"/>
                    </a:lnTo>
                    <a:lnTo>
                      <a:pt x="241" y="38"/>
                    </a:lnTo>
                    <a:lnTo>
                      <a:pt x="234" y="37"/>
                    </a:lnTo>
                    <a:lnTo>
                      <a:pt x="229" y="35"/>
                    </a:lnTo>
                    <a:lnTo>
                      <a:pt x="222" y="33"/>
                    </a:lnTo>
                    <a:lnTo>
                      <a:pt x="215" y="31"/>
                    </a:lnTo>
                    <a:lnTo>
                      <a:pt x="208" y="30"/>
                    </a:lnTo>
                    <a:lnTo>
                      <a:pt x="200" y="26"/>
                    </a:lnTo>
                    <a:lnTo>
                      <a:pt x="193" y="24"/>
                    </a:lnTo>
                    <a:lnTo>
                      <a:pt x="188" y="23"/>
                    </a:lnTo>
                    <a:lnTo>
                      <a:pt x="181" y="21"/>
                    </a:lnTo>
                    <a:lnTo>
                      <a:pt x="174" y="19"/>
                    </a:lnTo>
                    <a:lnTo>
                      <a:pt x="167" y="17"/>
                    </a:lnTo>
                    <a:lnTo>
                      <a:pt x="160" y="15"/>
                    </a:lnTo>
                    <a:lnTo>
                      <a:pt x="153" y="12"/>
                    </a:lnTo>
                    <a:lnTo>
                      <a:pt x="146" y="10"/>
                    </a:lnTo>
                    <a:lnTo>
                      <a:pt x="140" y="8"/>
                    </a:lnTo>
                    <a:lnTo>
                      <a:pt x="133" y="7"/>
                    </a:lnTo>
                    <a:lnTo>
                      <a:pt x="126" y="5"/>
                    </a:lnTo>
                    <a:lnTo>
                      <a:pt x="123" y="5"/>
                    </a:lnTo>
                    <a:lnTo>
                      <a:pt x="116" y="3"/>
                    </a:lnTo>
                    <a:lnTo>
                      <a:pt x="110" y="1"/>
                    </a:lnTo>
                    <a:lnTo>
                      <a:pt x="105" y="1"/>
                    </a:lnTo>
                    <a:lnTo>
                      <a:pt x="100" y="1"/>
                    </a:lnTo>
                    <a:lnTo>
                      <a:pt x="96" y="0"/>
                    </a:lnTo>
                    <a:lnTo>
                      <a:pt x="92" y="0"/>
                    </a:lnTo>
                    <a:lnTo>
                      <a:pt x="87" y="0"/>
                    </a:lnTo>
                    <a:lnTo>
                      <a:pt x="85" y="0"/>
                    </a:lnTo>
                    <a:lnTo>
                      <a:pt x="78" y="0"/>
                    </a:lnTo>
                    <a:lnTo>
                      <a:pt x="71" y="0"/>
                    </a:lnTo>
                    <a:lnTo>
                      <a:pt x="64" y="0"/>
                    </a:lnTo>
                    <a:lnTo>
                      <a:pt x="57" y="0"/>
                    </a:lnTo>
                    <a:lnTo>
                      <a:pt x="50" y="0"/>
                    </a:lnTo>
                    <a:lnTo>
                      <a:pt x="43" y="0"/>
                    </a:lnTo>
                    <a:lnTo>
                      <a:pt x="36" y="0"/>
                    </a:lnTo>
                    <a:lnTo>
                      <a:pt x="31" y="0"/>
                    </a:lnTo>
                    <a:lnTo>
                      <a:pt x="23" y="0"/>
                    </a:lnTo>
                    <a:lnTo>
                      <a:pt x="18" y="0"/>
                    </a:lnTo>
                    <a:lnTo>
                      <a:pt x="13" y="0"/>
                    </a:lnTo>
                    <a:lnTo>
                      <a:pt x="9" y="0"/>
                    </a:lnTo>
                    <a:lnTo>
                      <a:pt x="2" y="0"/>
                    </a:lnTo>
                    <a:lnTo>
                      <a:pt x="0" y="0"/>
                    </a:lnTo>
                    <a:close/>
                  </a:path>
                </a:pathLst>
              </a:custGeom>
              <a:solidFill>
                <a:srgbClr val="7D0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737" name="Freeform 7"/>
              <p:cNvSpPr>
                <a:spLocks/>
              </p:cNvSpPr>
              <p:nvPr/>
            </p:nvSpPr>
            <p:spPr bwMode="auto">
              <a:xfrm>
                <a:off x="4663" y="2826"/>
                <a:ext cx="296" cy="252"/>
              </a:xfrm>
              <a:custGeom>
                <a:avLst/>
                <a:gdLst>
                  <a:gd name="T0" fmla="*/ 0 w 712"/>
                  <a:gd name="T1" fmla="*/ 0 h 608"/>
                  <a:gd name="T2" fmla="*/ 0 w 712"/>
                  <a:gd name="T3" fmla="*/ 0 h 608"/>
                  <a:gd name="T4" fmla="*/ 0 w 712"/>
                  <a:gd name="T5" fmla="*/ 0 h 608"/>
                  <a:gd name="T6" fmla="*/ 0 w 712"/>
                  <a:gd name="T7" fmla="*/ 0 h 608"/>
                  <a:gd name="T8" fmla="*/ 0 w 712"/>
                  <a:gd name="T9" fmla="*/ 0 h 608"/>
                  <a:gd name="T10" fmla="*/ 0 w 712"/>
                  <a:gd name="T11" fmla="*/ 0 h 608"/>
                  <a:gd name="T12" fmla="*/ 0 w 712"/>
                  <a:gd name="T13" fmla="*/ 0 h 608"/>
                  <a:gd name="T14" fmla="*/ 0 w 712"/>
                  <a:gd name="T15" fmla="*/ 0 h 608"/>
                  <a:gd name="T16" fmla="*/ 0 w 712"/>
                  <a:gd name="T17" fmla="*/ 0 h 608"/>
                  <a:gd name="T18" fmla="*/ 0 w 712"/>
                  <a:gd name="T19" fmla="*/ 0 h 608"/>
                  <a:gd name="T20" fmla="*/ 0 w 712"/>
                  <a:gd name="T21" fmla="*/ 0 h 608"/>
                  <a:gd name="T22" fmla="*/ 0 w 712"/>
                  <a:gd name="T23" fmla="*/ 0 h 608"/>
                  <a:gd name="T24" fmla="*/ 0 w 712"/>
                  <a:gd name="T25" fmla="*/ 0 h 608"/>
                  <a:gd name="T26" fmla="*/ 0 w 712"/>
                  <a:gd name="T27" fmla="*/ 0 h 608"/>
                  <a:gd name="T28" fmla="*/ 0 w 712"/>
                  <a:gd name="T29" fmla="*/ 0 h 608"/>
                  <a:gd name="T30" fmla="*/ 0 w 712"/>
                  <a:gd name="T31" fmla="*/ 0 h 608"/>
                  <a:gd name="T32" fmla="*/ 0 w 712"/>
                  <a:gd name="T33" fmla="*/ 0 h 608"/>
                  <a:gd name="T34" fmla="*/ 0 w 712"/>
                  <a:gd name="T35" fmla="*/ 0 h 608"/>
                  <a:gd name="T36" fmla="*/ 0 w 712"/>
                  <a:gd name="T37" fmla="*/ 0 h 608"/>
                  <a:gd name="T38" fmla="*/ 0 w 712"/>
                  <a:gd name="T39" fmla="*/ 0 h 608"/>
                  <a:gd name="T40" fmla="*/ 0 w 712"/>
                  <a:gd name="T41" fmla="*/ 0 h 608"/>
                  <a:gd name="T42" fmla="*/ 0 w 712"/>
                  <a:gd name="T43" fmla="*/ 0 h 608"/>
                  <a:gd name="T44" fmla="*/ 0 w 712"/>
                  <a:gd name="T45" fmla="*/ 0 h 608"/>
                  <a:gd name="T46" fmla="*/ 0 w 712"/>
                  <a:gd name="T47" fmla="*/ 0 h 608"/>
                  <a:gd name="T48" fmla="*/ 0 w 712"/>
                  <a:gd name="T49" fmla="*/ 0 h 608"/>
                  <a:gd name="T50" fmla="*/ 0 w 712"/>
                  <a:gd name="T51" fmla="*/ 0 h 608"/>
                  <a:gd name="T52" fmla="*/ 0 w 712"/>
                  <a:gd name="T53" fmla="*/ 0 h 608"/>
                  <a:gd name="T54" fmla="*/ 0 w 712"/>
                  <a:gd name="T55" fmla="*/ 0 h 608"/>
                  <a:gd name="T56" fmla="*/ 0 w 712"/>
                  <a:gd name="T57" fmla="*/ 0 h 608"/>
                  <a:gd name="T58" fmla="*/ 0 w 712"/>
                  <a:gd name="T59" fmla="*/ 0 h 608"/>
                  <a:gd name="T60" fmla="*/ 0 w 712"/>
                  <a:gd name="T61" fmla="*/ 0 h 608"/>
                  <a:gd name="T62" fmla="*/ 0 w 712"/>
                  <a:gd name="T63" fmla="*/ 0 h 608"/>
                  <a:gd name="T64" fmla="*/ 0 w 712"/>
                  <a:gd name="T65" fmla="*/ 0 h 608"/>
                  <a:gd name="T66" fmla="*/ 0 w 712"/>
                  <a:gd name="T67" fmla="*/ 0 h 608"/>
                  <a:gd name="T68" fmla="*/ 0 w 712"/>
                  <a:gd name="T69" fmla="*/ 0 h 608"/>
                  <a:gd name="T70" fmla="*/ 0 w 712"/>
                  <a:gd name="T71" fmla="*/ 0 h 608"/>
                  <a:gd name="T72" fmla="*/ 0 w 712"/>
                  <a:gd name="T73" fmla="*/ 0 h 608"/>
                  <a:gd name="T74" fmla="*/ 0 w 712"/>
                  <a:gd name="T75" fmla="*/ 0 h 608"/>
                  <a:gd name="T76" fmla="*/ 0 w 712"/>
                  <a:gd name="T77" fmla="*/ 0 h 608"/>
                  <a:gd name="T78" fmla="*/ 0 w 712"/>
                  <a:gd name="T79" fmla="*/ 0 h 608"/>
                  <a:gd name="T80" fmla="*/ 0 w 712"/>
                  <a:gd name="T81" fmla="*/ 0 h 608"/>
                  <a:gd name="T82" fmla="*/ 0 w 712"/>
                  <a:gd name="T83" fmla="*/ 0 h 608"/>
                  <a:gd name="T84" fmla="*/ 0 w 712"/>
                  <a:gd name="T85" fmla="*/ 0 h 608"/>
                  <a:gd name="T86" fmla="*/ 0 w 712"/>
                  <a:gd name="T87" fmla="*/ 0 h 608"/>
                  <a:gd name="T88" fmla="*/ 0 w 712"/>
                  <a:gd name="T89" fmla="*/ 0 h 608"/>
                  <a:gd name="T90" fmla="*/ 0 w 712"/>
                  <a:gd name="T91" fmla="*/ 0 h 608"/>
                  <a:gd name="T92" fmla="*/ 0 w 712"/>
                  <a:gd name="T93" fmla="*/ 0 h 608"/>
                  <a:gd name="T94" fmla="*/ 0 w 712"/>
                  <a:gd name="T95" fmla="*/ 0 h 608"/>
                  <a:gd name="T96" fmla="*/ 0 w 712"/>
                  <a:gd name="T97" fmla="*/ 0 h 608"/>
                  <a:gd name="T98" fmla="*/ 0 w 712"/>
                  <a:gd name="T99" fmla="*/ 0 h 608"/>
                  <a:gd name="T100" fmla="*/ 0 w 712"/>
                  <a:gd name="T101" fmla="*/ 0 h 608"/>
                  <a:gd name="T102" fmla="*/ 0 w 712"/>
                  <a:gd name="T103" fmla="*/ 0 h 608"/>
                  <a:gd name="T104" fmla="*/ 0 w 712"/>
                  <a:gd name="T105" fmla="*/ 0 h 608"/>
                  <a:gd name="T106" fmla="*/ 0 w 712"/>
                  <a:gd name="T107" fmla="*/ 0 h 608"/>
                  <a:gd name="T108" fmla="*/ 0 w 712"/>
                  <a:gd name="T109" fmla="*/ 0 h 608"/>
                  <a:gd name="T110" fmla="*/ 0 w 712"/>
                  <a:gd name="T111" fmla="*/ 0 h 608"/>
                  <a:gd name="T112" fmla="*/ 0 w 712"/>
                  <a:gd name="T113" fmla="*/ 0 h 608"/>
                  <a:gd name="T114" fmla="*/ 0 w 712"/>
                  <a:gd name="T115" fmla="*/ 0 h 608"/>
                  <a:gd name="T116" fmla="*/ 0 w 712"/>
                  <a:gd name="T117" fmla="*/ 0 h 608"/>
                  <a:gd name="T118" fmla="*/ 0 w 712"/>
                  <a:gd name="T119" fmla="*/ 0 h 608"/>
                  <a:gd name="T120" fmla="*/ 0 w 712"/>
                  <a:gd name="T121" fmla="*/ 0 h 608"/>
                  <a:gd name="T122" fmla="*/ 0 w 712"/>
                  <a:gd name="T123" fmla="*/ 0 h 60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12"/>
                  <a:gd name="T187" fmla="*/ 0 h 608"/>
                  <a:gd name="T188" fmla="*/ 712 w 712"/>
                  <a:gd name="T189" fmla="*/ 608 h 60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12" h="608">
                    <a:moveTo>
                      <a:pt x="0" y="0"/>
                    </a:moveTo>
                    <a:lnTo>
                      <a:pt x="85" y="359"/>
                    </a:lnTo>
                    <a:lnTo>
                      <a:pt x="369" y="608"/>
                    </a:lnTo>
                    <a:lnTo>
                      <a:pt x="369" y="607"/>
                    </a:lnTo>
                    <a:lnTo>
                      <a:pt x="370" y="605"/>
                    </a:lnTo>
                    <a:lnTo>
                      <a:pt x="374" y="603"/>
                    </a:lnTo>
                    <a:lnTo>
                      <a:pt x="379" y="598"/>
                    </a:lnTo>
                    <a:lnTo>
                      <a:pt x="385" y="594"/>
                    </a:lnTo>
                    <a:lnTo>
                      <a:pt x="392" y="589"/>
                    </a:lnTo>
                    <a:lnTo>
                      <a:pt x="395" y="585"/>
                    </a:lnTo>
                    <a:lnTo>
                      <a:pt x="399" y="584"/>
                    </a:lnTo>
                    <a:lnTo>
                      <a:pt x="404" y="580"/>
                    </a:lnTo>
                    <a:lnTo>
                      <a:pt x="408" y="578"/>
                    </a:lnTo>
                    <a:lnTo>
                      <a:pt x="413" y="575"/>
                    </a:lnTo>
                    <a:lnTo>
                      <a:pt x="417" y="573"/>
                    </a:lnTo>
                    <a:lnTo>
                      <a:pt x="422" y="569"/>
                    </a:lnTo>
                    <a:lnTo>
                      <a:pt x="427" y="568"/>
                    </a:lnTo>
                    <a:lnTo>
                      <a:pt x="431" y="564"/>
                    </a:lnTo>
                    <a:lnTo>
                      <a:pt x="438" y="562"/>
                    </a:lnTo>
                    <a:lnTo>
                      <a:pt x="441" y="559"/>
                    </a:lnTo>
                    <a:lnTo>
                      <a:pt x="448" y="557"/>
                    </a:lnTo>
                    <a:lnTo>
                      <a:pt x="454" y="555"/>
                    </a:lnTo>
                    <a:lnTo>
                      <a:pt x="459" y="553"/>
                    </a:lnTo>
                    <a:lnTo>
                      <a:pt x="464" y="550"/>
                    </a:lnTo>
                    <a:lnTo>
                      <a:pt x="471" y="550"/>
                    </a:lnTo>
                    <a:lnTo>
                      <a:pt x="477" y="546"/>
                    </a:lnTo>
                    <a:lnTo>
                      <a:pt x="482" y="546"/>
                    </a:lnTo>
                    <a:lnTo>
                      <a:pt x="489" y="545"/>
                    </a:lnTo>
                    <a:lnTo>
                      <a:pt x="496" y="545"/>
                    </a:lnTo>
                    <a:lnTo>
                      <a:pt x="502" y="543"/>
                    </a:lnTo>
                    <a:lnTo>
                      <a:pt x="509" y="543"/>
                    </a:lnTo>
                    <a:lnTo>
                      <a:pt x="514" y="543"/>
                    </a:lnTo>
                    <a:lnTo>
                      <a:pt x="521" y="545"/>
                    </a:lnTo>
                    <a:lnTo>
                      <a:pt x="528" y="545"/>
                    </a:lnTo>
                    <a:lnTo>
                      <a:pt x="535" y="546"/>
                    </a:lnTo>
                    <a:lnTo>
                      <a:pt x="539" y="546"/>
                    </a:lnTo>
                    <a:lnTo>
                      <a:pt x="544" y="548"/>
                    </a:lnTo>
                    <a:lnTo>
                      <a:pt x="548" y="548"/>
                    </a:lnTo>
                    <a:lnTo>
                      <a:pt x="553" y="550"/>
                    </a:lnTo>
                    <a:lnTo>
                      <a:pt x="560" y="552"/>
                    </a:lnTo>
                    <a:lnTo>
                      <a:pt x="567" y="553"/>
                    </a:lnTo>
                    <a:lnTo>
                      <a:pt x="571" y="553"/>
                    </a:lnTo>
                    <a:lnTo>
                      <a:pt x="576" y="557"/>
                    </a:lnTo>
                    <a:lnTo>
                      <a:pt x="579" y="557"/>
                    </a:lnTo>
                    <a:lnTo>
                      <a:pt x="583" y="559"/>
                    </a:lnTo>
                    <a:lnTo>
                      <a:pt x="587" y="561"/>
                    </a:lnTo>
                    <a:lnTo>
                      <a:pt x="592" y="562"/>
                    </a:lnTo>
                    <a:lnTo>
                      <a:pt x="595" y="562"/>
                    </a:lnTo>
                    <a:lnTo>
                      <a:pt x="599" y="564"/>
                    </a:lnTo>
                    <a:lnTo>
                      <a:pt x="602" y="566"/>
                    </a:lnTo>
                    <a:lnTo>
                      <a:pt x="608" y="568"/>
                    </a:lnTo>
                    <a:lnTo>
                      <a:pt x="611" y="569"/>
                    </a:lnTo>
                    <a:lnTo>
                      <a:pt x="615" y="571"/>
                    </a:lnTo>
                    <a:lnTo>
                      <a:pt x="622" y="573"/>
                    </a:lnTo>
                    <a:lnTo>
                      <a:pt x="629" y="576"/>
                    </a:lnTo>
                    <a:lnTo>
                      <a:pt x="636" y="578"/>
                    </a:lnTo>
                    <a:lnTo>
                      <a:pt x="643" y="582"/>
                    </a:lnTo>
                    <a:lnTo>
                      <a:pt x="648" y="584"/>
                    </a:lnTo>
                    <a:lnTo>
                      <a:pt x="656" y="587"/>
                    </a:lnTo>
                    <a:lnTo>
                      <a:pt x="661" y="591"/>
                    </a:lnTo>
                    <a:lnTo>
                      <a:pt x="666" y="592"/>
                    </a:lnTo>
                    <a:lnTo>
                      <a:pt x="671" y="594"/>
                    </a:lnTo>
                    <a:lnTo>
                      <a:pt x="675" y="596"/>
                    </a:lnTo>
                    <a:lnTo>
                      <a:pt x="679" y="598"/>
                    </a:lnTo>
                    <a:lnTo>
                      <a:pt x="682" y="599"/>
                    </a:lnTo>
                    <a:lnTo>
                      <a:pt x="686" y="603"/>
                    </a:lnTo>
                    <a:lnTo>
                      <a:pt x="687" y="603"/>
                    </a:lnTo>
                    <a:lnTo>
                      <a:pt x="712" y="598"/>
                    </a:lnTo>
                    <a:lnTo>
                      <a:pt x="710" y="594"/>
                    </a:lnTo>
                    <a:lnTo>
                      <a:pt x="707" y="589"/>
                    </a:lnTo>
                    <a:lnTo>
                      <a:pt x="703" y="582"/>
                    </a:lnTo>
                    <a:lnTo>
                      <a:pt x="702" y="576"/>
                    </a:lnTo>
                    <a:lnTo>
                      <a:pt x="698" y="573"/>
                    </a:lnTo>
                    <a:lnTo>
                      <a:pt x="696" y="568"/>
                    </a:lnTo>
                    <a:lnTo>
                      <a:pt x="693" y="562"/>
                    </a:lnTo>
                    <a:lnTo>
                      <a:pt x="689" y="557"/>
                    </a:lnTo>
                    <a:lnTo>
                      <a:pt x="687" y="552"/>
                    </a:lnTo>
                    <a:lnTo>
                      <a:pt x="682" y="545"/>
                    </a:lnTo>
                    <a:lnTo>
                      <a:pt x="679" y="539"/>
                    </a:lnTo>
                    <a:lnTo>
                      <a:pt x="675" y="532"/>
                    </a:lnTo>
                    <a:lnTo>
                      <a:pt x="670" y="523"/>
                    </a:lnTo>
                    <a:lnTo>
                      <a:pt x="664" y="516"/>
                    </a:lnTo>
                    <a:lnTo>
                      <a:pt x="661" y="509"/>
                    </a:lnTo>
                    <a:lnTo>
                      <a:pt x="656" y="502"/>
                    </a:lnTo>
                    <a:lnTo>
                      <a:pt x="650" y="493"/>
                    </a:lnTo>
                    <a:lnTo>
                      <a:pt x="645" y="484"/>
                    </a:lnTo>
                    <a:lnTo>
                      <a:pt x="640" y="476"/>
                    </a:lnTo>
                    <a:lnTo>
                      <a:pt x="634" y="467"/>
                    </a:lnTo>
                    <a:lnTo>
                      <a:pt x="627" y="458"/>
                    </a:lnTo>
                    <a:lnTo>
                      <a:pt x="622" y="449"/>
                    </a:lnTo>
                    <a:lnTo>
                      <a:pt x="617" y="440"/>
                    </a:lnTo>
                    <a:lnTo>
                      <a:pt x="610" y="431"/>
                    </a:lnTo>
                    <a:lnTo>
                      <a:pt x="602" y="421"/>
                    </a:lnTo>
                    <a:lnTo>
                      <a:pt x="595" y="412"/>
                    </a:lnTo>
                    <a:lnTo>
                      <a:pt x="590" y="403"/>
                    </a:lnTo>
                    <a:lnTo>
                      <a:pt x="581" y="392"/>
                    </a:lnTo>
                    <a:lnTo>
                      <a:pt x="574" y="382"/>
                    </a:lnTo>
                    <a:lnTo>
                      <a:pt x="567" y="371"/>
                    </a:lnTo>
                    <a:lnTo>
                      <a:pt x="560" y="362"/>
                    </a:lnTo>
                    <a:lnTo>
                      <a:pt x="551" y="352"/>
                    </a:lnTo>
                    <a:lnTo>
                      <a:pt x="542" y="343"/>
                    </a:lnTo>
                    <a:lnTo>
                      <a:pt x="535" y="332"/>
                    </a:lnTo>
                    <a:lnTo>
                      <a:pt x="526" y="323"/>
                    </a:lnTo>
                    <a:lnTo>
                      <a:pt x="519" y="313"/>
                    </a:lnTo>
                    <a:lnTo>
                      <a:pt x="510" y="304"/>
                    </a:lnTo>
                    <a:lnTo>
                      <a:pt x="502" y="293"/>
                    </a:lnTo>
                    <a:lnTo>
                      <a:pt x="493" y="284"/>
                    </a:lnTo>
                    <a:lnTo>
                      <a:pt x="484" y="274"/>
                    </a:lnTo>
                    <a:lnTo>
                      <a:pt x="475" y="265"/>
                    </a:lnTo>
                    <a:lnTo>
                      <a:pt x="464" y="256"/>
                    </a:lnTo>
                    <a:lnTo>
                      <a:pt x="455" y="247"/>
                    </a:lnTo>
                    <a:lnTo>
                      <a:pt x="447" y="238"/>
                    </a:lnTo>
                    <a:lnTo>
                      <a:pt x="438" y="230"/>
                    </a:lnTo>
                    <a:lnTo>
                      <a:pt x="427" y="221"/>
                    </a:lnTo>
                    <a:lnTo>
                      <a:pt x="418" y="214"/>
                    </a:lnTo>
                    <a:lnTo>
                      <a:pt x="408" y="205"/>
                    </a:lnTo>
                    <a:lnTo>
                      <a:pt x="397" y="198"/>
                    </a:lnTo>
                    <a:lnTo>
                      <a:pt x="386" y="189"/>
                    </a:lnTo>
                    <a:lnTo>
                      <a:pt x="378" y="184"/>
                    </a:lnTo>
                    <a:lnTo>
                      <a:pt x="367" y="177"/>
                    </a:lnTo>
                    <a:lnTo>
                      <a:pt x="356" y="169"/>
                    </a:lnTo>
                    <a:lnTo>
                      <a:pt x="346" y="162"/>
                    </a:lnTo>
                    <a:lnTo>
                      <a:pt x="337" y="157"/>
                    </a:lnTo>
                    <a:lnTo>
                      <a:pt x="326" y="150"/>
                    </a:lnTo>
                    <a:lnTo>
                      <a:pt x="316" y="146"/>
                    </a:lnTo>
                    <a:lnTo>
                      <a:pt x="305" y="141"/>
                    </a:lnTo>
                    <a:lnTo>
                      <a:pt x="294" y="138"/>
                    </a:lnTo>
                    <a:lnTo>
                      <a:pt x="287" y="134"/>
                    </a:lnTo>
                    <a:lnTo>
                      <a:pt x="282" y="132"/>
                    </a:lnTo>
                    <a:lnTo>
                      <a:pt x="277" y="129"/>
                    </a:lnTo>
                    <a:lnTo>
                      <a:pt x="273" y="127"/>
                    </a:lnTo>
                    <a:lnTo>
                      <a:pt x="266" y="123"/>
                    </a:lnTo>
                    <a:lnTo>
                      <a:pt x="262" y="122"/>
                    </a:lnTo>
                    <a:lnTo>
                      <a:pt x="257" y="120"/>
                    </a:lnTo>
                    <a:lnTo>
                      <a:pt x="254" y="116"/>
                    </a:lnTo>
                    <a:lnTo>
                      <a:pt x="248" y="115"/>
                    </a:lnTo>
                    <a:lnTo>
                      <a:pt x="245" y="111"/>
                    </a:lnTo>
                    <a:lnTo>
                      <a:pt x="239" y="109"/>
                    </a:lnTo>
                    <a:lnTo>
                      <a:pt x="236" y="108"/>
                    </a:lnTo>
                    <a:lnTo>
                      <a:pt x="227" y="102"/>
                    </a:lnTo>
                    <a:lnTo>
                      <a:pt x="220" y="97"/>
                    </a:lnTo>
                    <a:lnTo>
                      <a:pt x="213" y="92"/>
                    </a:lnTo>
                    <a:lnTo>
                      <a:pt x="206" y="86"/>
                    </a:lnTo>
                    <a:lnTo>
                      <a:pt x="199" y="81"/>
                    </a:lnTo>
                    <a:lnTo>
                      <a:pt x="192" y="77"/>
                    </a:lnTo>
                    <a:lnTo>
                      <a:pt x="185" y="72"/>
                    </a:lnTo>
                    <a:lnTo>
                      <a:pt x="177" y="69"/>
                    </a:lnTo>
                    <a:lnTo>
                      <a:pt x="170" y="65"/>
                    </a:lnTo>
                    <a:lnTo>
                      <a:pt x="165" y="61"/>
                    </a:lnTo>
                    <a:lnTo>
                      <a:pt x="160" y="60"/>
                    </a:lnTo>
                    <a:lnTo>
                      <a:pt x="154" y="56"/>
                    </a:lnTo>
                    <a:lnTo>
                      <a:pt x="147" y="54"/>
                    </a:lnTo>
                    <a:lnTo>
                      <a:pt x="144" y="53"/>
                    </a:lnTo>
                    <a:lnTo>
                      <a:pt x="139" y="49"/>
                    </a:lnTo>
                    <a:lnTo>
                      <a:pt x="133" y="47"/>
                    </a:lnTo>
                    <a:lnTo>
                      <a:pt x="130" y="46"/>
                    </a:lnTo>
                    <a:lnTo>
                      <a:pt x="124" y="44"/>
                    </a:lnTo>
                    <a:lnTo>
                      <a:pt x="119" y="42"/>
                    </a:lnTo>
                    <a:lnTo>
                      <a:pt x="116" y="40"/>
                    </a:lnTo>
                    <a:lnTo>
                      <a:pt x="112" y="38"/>
                    </a:lnTo>
                    <a:lnTo>
                      <a:pt x="107" y="37"/>
                    </a:lnTo>
                    <a:lnTo>
                      <a:pt x="103" y="35"/>
                    </a:lnTo>
                    <a:lnTo>
                      <a:pt x="98" y="33"/>
                    </a:lnTo>
                    <a:lnTo>
                      <a:pt x="94" y="31"/>
                    </a:lnTo>
                    <a:lnTo>
                      <a:pt x="91" y="30"/>
                    </a:lnTo>
                    <a:lnTo>
                      <a:pt x="87" y="28"/>
                    </a:lnTo>
                    <a:lnTo>
                      <a:pt x="82" y="26"/>
                    </a:lnTo>
                    <a:lnTo>
                      <a:pt x="78" y="24"/>
                    </a:lnTo>
                    <a:lnTo>
                      <a:pt x="75" y="23"/>
                    </a:lnTo>
                    <a:lnTo>
                      <a:pt x="69" y="21"/>
                    </a:lnTo>
                    <a:lnTo>
                      <a:pt x="62" y="19"/>
                    </a:lnTo>
                    <a:lnTo>
                      <a:pt x="55" y="15"/>
                    </a:lnTo>
                    <a:lnTo>
                      <a:pt x="50" y="14"/>
                    </a:lnTo>
                    <a:lnTo>
                      <a:pt x="45" y="12"/>
                    </a:lnTo>
                    <a:lnTo>
                      <a:pt x="39" y="12"/>
                    </a:lnTo>
                    <a:lnTo>
                      <a:pt x="34" y="8"/>
                    </a:lnTo>
                    <a:lnTo>
                      <a:pt x="31" y="7"/>
                    </a:lnTo>
                    <a:lnTo>
                      <a:pt x="25" y="5"/>
                    </a:lnTo>
                    <a:lnTo>
                      <a:pt x="22" y="5"/>
                    </a:lnTo>
                    <a:lnTo>
                      <a:pt x="15" y="3"/>
                    </a:lnTo>
                    <a:lnTo>
                      <a:pt x="11" y="1"/>
                    </a:lnTo>
                    <a:lnTo>
                      <a:pt x="6" y="0"/>
                    </a:lnTo>
                    <a:lnTo>
                      <a:pt x="2" y="0"/>
                    </a:lnTo>
                    <a:lnTo>
                      <a:pt x="0" y="0"/>
                    </a:lnTo>
                    <a:close/>
                  </a:path>
                </a:pathLst>
              </a:custGeom>
              <a:solidFill>
                <a:srgbClr val="6B00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738" name="Freeform 8"/>
              <p:cNvSpPr>
                <a:spLocks/>
              </p:cNvSpPr>
              <p:nvPr/>
            </p:nvSpPr>
            <p:spPr bwMode="auto">
              <a:xfrm>
                <a:off x="4580" y="2826"/>
                <a:ext cx="236" cy="268"/>
              </a:xfrm>
              <a:custGeom>
                <a:avLst/>
                <a:gdLst>
                  <a:gd name="T0" fmla="*/ 0 w 570"/>
                  <a:gd name="T1" fmla="*/ 0 h 645"/>
                  <a:gd name="T2" fmla="*/ 0 w 570"/>
                  <a:gd name="T3" fmla="*/ 0 h 645"/>
                  <a:gd name="T4" fmla="*/ 0 w 570"/>
                  <a:gd name="T5" fmla="*/ 0 h 645"/>
                  <a:gd name="T6" fmla="*/ 0 w 570"/>
                  <a:gd name="T7" fmla="*/ 0 h 645"/>
                  <a:gd name="T8" fmla="*/ 0 w 570"/>
                  <a:gd name="T9" fmla="*/ 0 h 645"/>
                  <a:gd name="T10" fmla="*/ 0 w 570"/>
                  <a:gd name="T11" fmla="*/ 0 h 645"/>
                  <a:gd name="T12" fmla="*/ 0 w 570"/>
                  <a:gd name="T13" fmla="*/ 0 h 645"/>
                  <a:gd name="T14" fmla="*/ 0 w 570"/>
                  <a:gd name="T15" fmla="*/ 0 h 645"/>
                  <a:gd name="T16" fmla="*/ 0 w 570"/>
                  <a:gd name="T17" fmla="*/ 0 h 645"/>
                  <a:gd name="T18" fmla="*/ 0 w 570"/>
                  <a:gd name="T19" fmla="*/ 0 h 645"/>
                  <a:gd name="T20" fmla="*/ 0 w 570"/>
                  <a:gd name="T21" fmla="*/ 0 h 645"/>
                  <a:gd name="T22" fmla="*/ 0 w 570"/>
                  <a:gd name="T23" fmla="*/ 0 h 645"/>
                  <a:gd name="T24" fmla="*/ 0 w 570"/>
                  <a:gd name="T25" fmla="*/ 0 h 645"/>
                  <a:gd name="T26" fmla="*/ 0 w 570"/>
                  <a:gd name="T27" fmla="*/ 0 h 645"/>
                  <a:gd name="T28" fmla="*/ 0 w 570"/>
                  <a:gd name="T29" fmla="*/ 0 h 645"/>
                  <a:gd name="T30" fmla="*/ 0 w 570"/>
                  <a:gd name="T31" fmla="*/ 0 h 645"/>
                  <a:gd name="T32" fmla="*/ 0 w 570"/>
                  <a:gd name="T33" fmla="*/ 0 h 645"/>
                  <a:gd name="T34" fmla="*/ 0 w 570"/>
                  <a:gd name="T35" fmla="*/ 0 h 645"/>
                  <a:gd name="T36" fmla="*/ 0 w 570"/>
                  <a:gd name="T37" fmla="*/ 0 h 645"/>
                  <a:gd name="T38" fmla="*/ 0 w 570"/>
                  <a:gd name="T39" fmla="*/ 0 h 645"/>
                  <a:gd name="T40" fmla="*/ 0 w 570"/>
                  <a:gd name="T41" fmla="*/ 0 h 645"/>
                  <a:gd name="T42" fmla="*/ 0 w 570"/>
                  <a:gd name="T43" fmla="*/ 0 h 645"/>
                  <a:gd name="T44" fmla="*/ 0 w 570"/>
                  <a:gd name="T45" fmla="*/ 0 h 645"/>
                  <a:gd name="T46" fmla="*/ 0 w 570"/>
                  <a:gd name="T47" fmla="*/ 0 h 645"/>
                  <a:gd name="T48" fmla="*/ 0 w 570"/>
                  <a:gd name="T49" fmla="*/ 0 h 645"/>
                  <a:gd name="T50" fmla="*/ 0 w 570"/>
                  <a:gd name="T51" fmla="*/ 0 h 645"/>
                  <a:gd name="T52" fmla="*/ 0 w 570"/>
                  <a:gd name="T53" fmla="*/ 0 h 645"/>
                  <a:gd name="T54" fmla="*/ 0 w 570"/>
                  <a:gd name="T55" fmla="*/ 0 h 645"/>
                  <a:gd name="T56" fmla="*/ 0 w 570"/>
                  <a:gd name="T57" fmla="*/ 0 h 645"/>
                  <a:gd name="T58" fmla="*/ 0 w 570"/>
                  <a:gd name="T59" fmla="*/ 0 h 645"/>
                  <a:gd name="T60" fmla="*/ 0 w 570"/>
                  <a:gd name="T61" fmla="*/ 0 h 645"/>
                  <a:gd name="T62" fmla="*/ 0 w 570"/>
                  <a:gd name="T63" fmla="*/ 0 h 645"/>
                  <a:gd name="T64" fmla="*/ 0 w 570"/>
                  <a:gd name="T65" fmla="*/ 0 h 645"/>
                  <a:gd name="T66" fmla="*/ 0 w 570"/>
                  <a:gd name="T67" fmla="*/ 0 h 645"/>
                  <a:gd name="T68" fmla="*/ 0 w 570"/>
                  <a:gd name="T69" fmla="*/ 0 h 645"/>
                  <a:gd name="T70" fmla="*/ 0 w 570"/>
                  <a:gd name="T71" fmla="*/ 0 h 645"/>
                  <a:gd name="T72" fmla="*/ 0 w 570"/>
                  <a:gd name="T73" fmla="*/ 0 h 645"/>
                  <a:gd name="T74" fmla="*/ 0 w 570"/>
                  <a:gd name="T75" fmla="*/ 0 h 645"/>
                  <a:gd name="T76" fmla="*/ 0 w 570"/>
                  <a:gd name="T77" fmla="*/ 0 h 645"/>
                  <a:gd name="T78" fmla="*/ 0 w 570"/>
                  <a:gd name="T79" fmla="*/ 0 h 645"/>
                  <a:gd name="T80" fmla="*/ 0 w 570"/>
                  <a:gd name="T81" fmla="*/ 0 h 645"/>
                  <a:gd name="T82" fmla="*/ 0 w 570"/>
                  <a:gd name="T83" fmla="*/ 0 h 645"/>
                  <a:gd name="T84" fmla="*/ 0 w 570"/>
                  <a:gd name="T85" fmla="*/ 0 h 645"/>
                  <a:gd name="T86" fmla="*/ 0 w 570"/>
                  <a:gd name="T87" fmla="*/ 0 h 645"/>
                  <a:gd name="T88" fmla="*/ 0 w 570"/>
                  <a:gd name="T89" fmla="*/ 0 h 645"/>
                  <a:gd name="T90" fmla="*/ 0 w 570"/>
                  <a:gd name="T91" fmla="*/ 0 h 645"/>
                  <a:gd name="T92" fmla="*/ 0 w 570"/>
                  <a:gd name="T93" fmla="*/ 0 h 645"/>
                  <a:gd name="T94" fmla="*/ 0 w 570"/>
                  <a:gd name="T95" fmla="*/ 0 h 645"/>
                  <a:gd name="T96" fmla="*/ 0 w 570"/>
                  <a:gd name="T97" fmla="*/ 0 h 645"/>
                  <a:gd name="T98" fmla="*/ 0 w 570"/>
                  <a:gd name="T99" fmla="*/ 0 h 645"/>
                  <a:gd name="T100" fmla="*/ 0 w 570"/>
                  <a:gd name="T101" fmla="*/ 0 h 645"/>
                  <a:gd name="T102" fmla="*/ 0 w 570"/>
                  <a:gd name="T103" fmla="*/ 0 h 645"/>
                  <a:gd name="T104" fmla="*/ 0 w 570"/>
                  <a:gd name="T105" fmla="*/ 0 h 645"/>
                  <a:gd name="T106" fmla="*/ 0 w 570"/>
                  <a:gd name="T107" fmla="*/ 0 h 645"/>
                  <a:gd name="T108" fmla="*/ 0 w 570"/>
                  <a:gd name="T109" fmla="*/ 0 h 645"/>
                  <a:gd name="T110" fmla="*/ 0 w 570"/>
                  <a:gd name="T111" fmla="*/ 0 h 645"/>
                  <a:gd name="T112" fmla="*/ 0 w 570"/>
                  <a:gd name="T113" fmla="*/ 0 h 645"/>
                  <a:gd name="T114" fmla="*/ 0 w 570"/>
                  <a:gd name="T115" fmla="*/ 0 h 645"/>
                  <a:gd name="T116" fmla="*/ 0 w 570"/>
                  <a:gd name="T117" fmla="*/ 0 h 645"/>
                  <a:gd name="T118" fmla="*/ 0 w 570"/>
                  <a:gd name="T119" fmla="*/ 0 h 645"/>
                  <a:gd name="T120" fmla="*/ 0 w 570"/>
                  <a:gd name="T121" fmla="*/ 0 h 645"/>
                  <a:gd name="T122" fmla="*/ 0 w 570"/>
                  <a:gd name="T123" fmla="*/ 0 h 645"/>
                  <a:gd name="T124" fmla="*/ 0 w 570"/>
                  <a:gd name="T125" fmla="*/ 0 h 64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0"/>
                  <a:gd name="T190" fmla="*/ 0 h 645"/>
                  <a:gd name="T191" fmla="*/ 570 w 570"/>
                  <a:gd name="T192" fmla="*/ 645 h 64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0" h="645">
                    <a:moveTo>
                      <a:pt x="193" y="0"/>
                    </a:moveTo>
                    <a:lnTo>
                      <a:pt x="185" y="3"/>
                    </a:lnTo>
                    <a:lnTo>
                      <a:pt x="178" y="8"/>
                    </a:lnTo>
                    <a:lnTo>
                      <a:pt x="171" y="14"/>
                    </a:lnTo>
                    <a:lnTo>
                      <a:pt x="166" y="19"/>
                    </a:lnTo>
                    <a:lnTo>
                      <a:pt x="159" y="26"/>
                    </a:lnTo>
                    <a:lnTo>
                      <a:pt x="152" y="31"/>
                    </a:lnTo>
                    <a:lnTo>
                      <a:pt x="147" y="38"/>
                    </a:lnTo>
                    <a:lnTo>
                      <a:pt x="141" y="46"/>
                    </a:lnTo>
                    <a:lnTo>
                      <a:pt x="136" y="53"/>
                    </a:lnTo>
                    <a:lnTo>
                      <a:pt x="131" y="60"/>
                    </a:lnTo>
                    <a:lnTo>
                      <a:pt x="125" y="69"/>
                    </a:lnTo>
                    <a:lnTo>
                      <a:pt x="120" y="76"/>
                    </a:lnTo>
                    <a:lnTo>
                      <a:pt x="115" y="84"/>
                    </a:lnTo>
                    <a:lnTo>
                      <a:pt x="109" y="93"/>
                    </a:lnTo>
                    <a:lnTo>
                      <a:pt x="106" y="102"/>
                    </a:lnTo>
                    <a:lnTo>
                      <a:pt x="100" y="109"/>
                    </a:lnTo>
                    <a:lnTo>
                      <a:pt x="97" y="118"/>
                    </a:lnTo>
                    <a:lnTo>
                      <a:pt x="92" y="127"/>
                    </a:lnTo>
                    <a:lnTo>
                      <a:pt x="88" y="136"/>
                    </a:lnTo>
                    <a:lnTo>
                      <a:pt x="83" y="145"/>
                    </a:lnTo>
                    <a:lnTo>
                      <a:pt x="79" y="154"/>
                    </a:lnTo>
                    <a:lnTo>
                      <a:pt x="76" y="162"/>
                    </a:lnTo>
                    <a:lnTo>
                      <a:pt x="72" y="173"/>
                    </a:lnTo>
                    <a:lnTo>
                      <a:pt x="69" y="182"/>
                    </a:lnTo>
                    <a:lnTo>
                      <a:pt x="63" y="191"/>
                    </a:lnTo>
                    <a:lnTo>
                      <a:pt x="62" y="200"/>
                    </a:lnTo>
                    <a:lnTo>
                      <a:pt x="58" y="210"/>
                    </a:lnTo>
                    <a:lnTo>
                      <a:pt x="56" y="219"/>
                    </a:lnTo>
                    <a:lnTo>
                      <a:pt x="53" y="228"/>
                    </a:lnTo>
                    <a:lnTo>
                      <a:pt x="49" y="238"/>
                    </a:lnTo>
                    <a:lnTo>
                      <a:pt x="47" y="247"/>
                    </a:lnTo>
                    <a:lnTo>
                      <a:pt x="44" y="256"/>
                    </a:lnTo>
                    <a:lnTo>
                      <a:pt x="42" y="265"/>
                    </a:lnTo>
                    <a:lnTo>
                      <a:pt x="39" y="274"/>
                    </a:lnTo>
                    <a:lnTo>
                      <a:pt x="37" y="283"/>
                    </a:lnTo>
                    <a:lnTo>
                      <a:pt x="33" y="292"/>
                    </a:lnTo>
                    <a:lnTo>
                      <a:pt x="31" y="300"/>
                    </a:lnTo>
                    <a:lnTo>
                      <a:pt x="30" y="307"/>
                    </a:lnTo>
                    <a:lnTo>
                      <a:pt x="28" y="316"/>
                    </a:lnTo>
                    <a:lnTo>
                      <a:pt x="26" y="325"/>
                    </a:lnTo>
                    <a:lnTo>
                      <a:pt x="24" y="332"/>
                    </a:lnTo>
                    <a:lnTo>
                      <a:pt x="23" y="339"/>
                    </a:lnTo>
                    <a:lnTo>
                      <a:pt x="21" y="348"/>
                    </a:lnTo>
                    <a:lnTo>
                      <a:pt x="19" y="355"/>
                    </a:lnTo>
                    <a:lnTo>
                      <a:pt x="17" y="362"/>
                    </a:lnTo>
                    <a:lnTo>
                      <a:pt x="15" y="369"/>
                    </a:lnTo>
                    <a:lnTo>
                      <a:pt x="14" y="375"/>
                    </a:lnTo>
                    <a:lnTo>
                      <a:pt x="14" y="382"/>
                    </a:lnTo>
                    <a:lnTo>
                      <a:pt x="12" y="387"/>
                    </a:lnTo>
                    <a:lnTo>
                      <a:pt x="10" y="392"/>
                    </a:lnTo>
                    <a:lnTo>
                      <a:pt x="10" y="398"/>
                    </a:lnTo>
                    <a:lnTo>
                      <a:pt x="8" y="405"/>
                    </a:lnTo>
                    <a:lnTo>
                      <a:pt x="7" y="408"/>
                    </a:lnTo>
                    <a:lnTo>
                      <a:pt x="7" y="412"/>
                    </a:lnTo>
                    <a:lnTo>
                      <a:pt x="7" y="417"/>
                    </a:lnTo>
                    <a:lnTo>
                      <a:pt x="7" y="421"/>
                    </a:lnTo>
                    <a:lnTo>
                      <a:pt x="3" y="426"/>
                    </a:lnTo>
                    <a:lnTo>
                      <a:pt x="3" y="431"/>
                    </a:lnTo>
                    <a:lnTo>
                      <a:pt x="1" y="433"/>
                    </a:lnTo>
                    <a:lnTo>
                      <a:pt x="1" y="435"/>
                    </a:lnTo>
                    <a:lnTo>
                      <a:pt x="0" y="435"/>
                    </a:lnTo>
                    <a:lnTo>
                      <a:pt x="0" y="437"/>
                    </a:lnTo>
                    <a:lnTo>
                      <a:pt x="0" y="438"/>
                    </a:lnTo>
                    <a:lnTo>
                      <a:pt x="0" y="442"/>
                    </a:lnTo>
                    <a:lnTo>
                      <a:pt x="0" y="445"/>
                    </a:lnTo>
                    <a:lnTo>
                      <a:pt x="1" y="453"/>
                    </a:lnTo>
                    <a:lnTo>
                      <a:pt x="3" y="458"/>
                    </a:lnTo>
                    <a:lnTo>
                      <a:pt x="7" y="467"/>
                    </a:lnTo>
                    <a:lnTo>
                      <a:pt x="7" y="468"/>
                    </a:lnTo>
                    <a:lnTo>
                      <a:pt x="8" y="472"/>
                    </a:lnTo>
                    <a:lnTo>
                      <a:pt x="8" y="477"/>
                    </a:lnTo>
                    <a:lnTo>
                      <a:pt x="10" y="481"/>
                    </a:lnTo>
                    <a:lnTo>
                      <a:pt x="12" y="486"/>
                    </a:lnTo>
                    <a:lnTo>
                      <a:pt x="14" y="490"/>
                    </a:lnTo>
                    <a:lnTo>
                      <a:pt x="15" y="493"/>
                    </a:lnTo>
                    <a:lnTo>
                      <a:pt x="17" y="499"/>
                    </a:lnTo>
                    <a:lnTo>
                      <a:pt x="19" y="504"/>
                    </a:lnTo>
                    <a:lnTo>
                      <a:pt x="21" y="509"/>
                    </a:lnTo>
                    <a:lnTo>
                      <a:pt x="23" y="513"/>
                    </a:lnTo>
                    <a:lnTo>
                      <a:pt x="24" y="518"/>
                    </a:lnTo>
                    <a:lnTo>
                      <a:pt x="26" y="523"/>
                    </a:lnTo>
                    <a:lnTo>
                      <a:pt x="30" y="529"/>
                    </a:lnTo>
                    <a:lnTo>
                      <a:pt x="31" y="534"/>
                    </a:lnTo>
                    <a:lnTo>
                      <a:pt x="33" y="539"/>
                    </a:lnTo>
                    <a:lnTo>
                      <a:pt x="35" y="543"/>
                    </a:lnTo>
                    <a:lnTo>
                      <a:pt x="37" y="548"/>
                    </a:lnTo>
                    <a:lnTo>
                      <a:pt x="39" y="553"/>
                    </a:lnTo>
                    <a:lnTo>
                      <a:pt x="40" y="559"/>
                    </a:lnTo>
                    <a:lnTo>
                      <a:pt x="42" y="562"/>
                    </a:lnTo>
                    <a:lnTo>
                      <a:pt x="44" y="568"/>
                    </a:lnTo>
                    <a:lnTo>
                      <a:pt x="46" y="573"/>
                    </a:lnTo>
                    <a:lnTo>
                      <a:pt x="47" y="578"/>
                    </a:lnTo>
                    <a:lnTo>
                      <a:pt x="49" y="582"/>
                    </a:lnTo>
                    <a:lnTo>
                      <a:pt x="51" y="587"/>
                    </a:lnTo>
                    <a:lnTo>
                      <a:pt x="53" y="591"/>
                    </a:lnTo>
                    <a:lnTo>
                      <a:pt x="54" y="596"/>
                    </a:lnTo>
                    <a:lnTo>
                      <a:pt x="56" y="599"/>
                    </a:lnTo>
                    <a:lnTo>
                      <a:pt x="58" y="603"/>
                    </a:lnTo>
                    <a:lnTo>
                      <a:pt x="60" y="608"/>
                    </a:lnTo>
                    <a:lnTo>
                      <a:pt x="62" y="612"/>
                    </a:lnTo>
                    <a:lnTo>
                      <a:pt x="65" y="619"/>
                    </a:lnTo>
                    <a:lnTo>
                      <a:pt x="67" y="624"/>
                    </a:lnTo>
                    <a:lnTo>
                      <a:pt x="70" y="631"/>
                    </a:lnTo>
                    <a:lnTo>
                      <a:pt x="72" y="637"/>
                    </a:lnTo>
                    <a:lnTo>
                      <a:pt x="74" y="640"/>
                    </a:lnTo>
                    <a:lnTo>
                      <a:pt x="74" y="644"/>
                    </a:lnTo>
                    <a:lnTo>
                      <a:pt x="76" y="644"/>
                    </a:lnTo>
                    <a:lnTo>
                      <a:pt x="76" y="645"/>
                    </a:lnTo>
                    <a:lnTo>
                      <a:pt x="77" y="644"/>
                    </a:lnTo>
                    <a:lnTo>
                      <a:pt x="79" y="642"/>
                    </a:lnTo>
                    <a:lnTo>
                      <a:pt x="85" y="637"/>
                    </a:lnTo>
                    <a:lnTo>
                      <a:pt x="92" y="631"/>
                    </a:lnTo>
                    <a:lnTo>
                      <a:pt x="95" y="628"/>
                    </a:lnTo>
                    <a:lnTo>
                      <a:pt x="100" y="624"/>
                    </a:lnTo>
                    <a:lnTo>
                      <a:pt x="104" y="621"/>
                    </a:lnTo>
                    <a:lnTo>
                      <a:pt x="109" y="617"/>
                    </a:lnTo>
                    <a:lnTo>
                      <a:pt x="115" y="614"/>
                    </a:lnTo>
                    <a:lnTo>
                      <a:pt x="120" y="610"/>
                    </a:lnTo>
                    <a:lnTo>
                      <a:pt x="127" y="607"/>
                    </a:lnTo>
                    <a:lnTo>
                      <a:pt x="134" y="603"/>
                    </a:lnTo>
                    <a:lnTo>
                      <a:pt x="139" y="598"/>
                    </a:lnTo>
                    <a:lnTo>
                      <a:pt x="147" y="592"/>
                    </a:lnTo>
                    <a:lnTo>
                      <a:pt x="154" y="589"/>
                    </a:lnTo>
                    <a:lnTo>
                      <a:pt x="161" y="584"/>
                    </a:lnTo>
                    <a:lnTo>
                      <a:pt x="168" y="580"/>
                    </a:lnTo>
                    <a:lnTo>
                      <a:pt x="175" y="575"/>
                    </a:lnTo>
                    <a:lnTo>
                      <a:pt x="178" y="573"/>
                    </a:lnTo>
                    <a:lnTo>
                      <a:pt x="184" y="571"/>
                    </a:lnTo>
                    <a:lnTo>
                      <a:pt x="187" y="569"/>
                    </a:lnTo>
                    <a:lnTo>
                      <a:pt x="193" y="568"/>
                    </a:lnTo>
                    <a:lnTo>
                      <a:pt x="196" y="564"/>
                    </a:lnTo>
                    <a:lnTo>
                      <a:pt x="200" y="562"/>
                    </a:lnTo>
                    <a:lnTo>
                      <a:pt x="203" y="561"/>
                    </a:lnTo>
                    <a:lnTo>
                      <a:pt x="208" y="559"/>
                    </a:lnTo>
                    <a:lnTo>
                      <a:pt x="212" y="557"/>
                    </a:lnTo>
                    <a:lnTo>
                      <a:pt x="217" y="553"/>
                    </a:lnTo>
                    <a:lnTo>
                      <a:pt x="221" y="553"/>
                    </a:lnTo>
                    <a:lnTo>
                      <a:pt x="226" y="552"/>
                    </a:lnTo>
                    <a:lnTo>
                      <a:pt x="230" y="550"/>
                    </a:lnTo>
                    <a:lnTo>
                      <a:pt x="233" y="548"/>
                    </a:lnTo>
                    <a:lnTo>
                      <a:pt x="239" y="546"/>
                    </a:lnTo>
                    <a:lnTo>
                      <a:pt x="242" y="545"/>
                    </a:lnTo>
                    <a:lnTo>
                      <a:pt x="247" y="543"/>
                    </a:lnTo>
                    <a:lnTo>
                      <a:pt x="251" y="543"/>
                    </a:lnTo>
                    <a:lnTo>
                      <a:pt x="256" y="541"/>
                    </a:lnTo>
                    <a:lnTo>
                      <a:pt x="260" y="539"/>
                    </a:lnTo>
                    <a:lnTo>
                      <a:pt x="263" y="538"/>
                    </a:lnTo>
                    <a:lnTo>
                      <a:pt x="269" y="538"/>
                    </a:lnTo>
                    <a:lnTo>
                      <a:pt x="272" y="536"/>
                    </a:lnTo>
                    <a:lnTo>
                      <a:pt x="278" y="534"/>
                    </a:lnTo>
                    <a:lnTo>
                      <a:pt x="281" y="534"/>
                    </a:lnTo>
                    <a:lnTo>
                      <a:pt x="285" y="534"/>
                    </a:lnTo>
                    <a:lnTo>
                      <a:pt x="290" y="532"/>
                    </a:lnTo>
                    <a:lnTo>
                      <a:pt x="293" y="532"/>
                    </a:lnTo>
                    <a:lnTo>
                      <a:pt x="297" y="532"/>
                    </a:lnTo>
                    <a:lnTo>
                      <a:pt x="302" y="530"/>
                    </a:lnTo>
                    <a:lnTo>
                      <a:pt x="306" y="530"/>
                    </a:lnTo>
                    <a:lnTo>
                      <a:pt x="309" y="530"/>
                    </a:lnTo>
                    <a:lnTo>
                      <a:pt x="313" y="530"/>
                    </a:lnTo>
                    <a:lnTo>
                      <a:pt x="318" y="530"/>
                    </a:lnTo>
                    <a:lnTo>
                      <a:pt x="322" y="530"/>
                    </a:lnTo>
                    <a:lnTo>
                      <a:pt x="327" y="530"/>
                    </a:lnTo>
                    <a:lnTo>
                      <a:pt x="334" y="530"/>
                    </a:lnTo>
                    <a:lnTo>
                      <a:pt x="341" y="530"/>
                    </a:lnTo>
                    <a:lnTo>
                      <a:pt x="348" y="530"/>
                    </a:lnTo>
                    <a:lnTo>
                      <a:pt x="355" y="532"/>
                    </a:lnTo>
                    <a:lnTo>
                      <a:pt x="363" y="532"/>
                    </a:lnTo>
                    <a:lnTo>
                      <a:pt x="370" y="532"/>
                    </a:lnTo>
                    <a:lnTo>
                      <a:pt x="377" y="534"/>
                    </a:lnTo>
                    <a:lnTo>
                      <a:pt x="384" y="536"/>
                    </a:lnTo>
                    <a:lnTo>
                      <a:pt x="389" y="536"/>
                    </a:lnTo>
                    <a:lnTo>
                      <a:pt x="396" y="538"/>
                    </a:lnTo>
                    <a:lnTo>
                      <a:pt x="401" y="539"/>
                    </a:lnTo>
                    <a:lnTo>
                      <a:pt x="409" y="541"/>
                    </a:lnTo>
                    <a:lnTo>
                      <a:pt x="412" y="543"/>
                    </a:lnTo>
                    <a:lnTo>
                      <a:pt x="417" y="543"/>
                    </a:lnTo>
                    <a:lnTo>
                      <a:pt x="423" y="545"/>
                    </a:lnTo>
                    <a:lnTo>
                      <a:pt x="428" y="546"/>
                    </a:lnTo>
                    <a:lnTo>
                      <a:pt x="433" y="548"/>
                    </a:lnTo>
                    <a:lnTo>
                      <a:pt x="437" y="550"/>
                    </a:lnTo>
                    <a:lnTo>
                      <a:pt x="440" y="550"/>
                    </a:lnTo>
                    <a:lnTo>
                      <a:pt x="446" y="552"/>
                    </a:lnTo>
                    <a:lnTo>
                      <a:pt x="451" y="553"/>
                    </a:lnTo>
                    <a:lnTo>
                      <a:pt x="458" y="557"/>
                    </a:lnTo>
                    <a:lnTo>
                      <a:pt x="462" y="559"/>
                    </a:lnTo>
                    <a:lnTo>
                      <a:pt x="469" y="562"/>
                    </a:lnTo>
                    <a:lnTo>
                      <a:pt x="472" y="562"/>
                    </a:lnTo>
                    <a:lnTo>
                      <a:pt x="476" y="564"/>
                    </a:lnTo>
                    <a:lnTo>
                      <a:pt x="481" y="568"/>
                    </a:lnTo>
                    <a:lnTo>
                      <a:pt x="485" y="569"/>
                    </a:lnTo>
                    <a:lnTo>
                      <a:pt x="490" y="571"/>
                    </a:lnTo>
                    <a:lnTo>
                      <a:pt x="494" y="573"/>
                    </a:lnTo>
                    <a:lnTo>
                      <a:pt x="499" y="575"/>
                    </a:lnTo>
                    <a:lnTo>
                      <a:pt x="504" y="578"/>
                    </a:lnTo>
                    <a:lnTo>
                      <a:pt x="508" y="580"/>
                    </a:lnTo>
                    <a:lnTo>
                      <a:pt x="513" y="582"/>
                    </a:lnTo>
                    <a:lnTo>
                      <a:pt x="518" y="585"/>
                    </a:lnTo>
                    <a:lnTo>
                      <a:pt x="524" y="587"/>
                    </a:lnTo>
                    <a:lnTo>
                      <a:pt x="527" y="591"/>
                    </a:lnTo>
                    <a:lnTo>
                      <a:pt x="531" y="592"/>
                    </a:lnTo>
                    <a:lnTo>
                      <a:pt x="536" y="594"/>
                    </a:lnTo>
                    <a:lnTo>
                      <a:pt x="540" y="596"/>
                    </a:lnTo>
                    <a:lnTo>
                      <a:pt x="543" y="598"/>
                    </a:lnTo>
                    <a:lnTo>
                      <a:pt x="548" y="599"/>
                    </a:lnTo>
                    <a:lnTo>
                      <a:pt x="552" y="603"/>
                    </a:lnTo>
                    <a:lnTo>
                      <a:pt x="556" y="605"/>
                    </a:lnTo>
                    <a:lnTo>
                      <a:pt x="561" y="607"/>
                    </a:lnTo>
                    <a:lnTo>
                      <a:pt x="566" y="610"/>
                    </a:lnTo>
                    <a:lnTo>
                      <a:pt x="568" y="610"/>
                    </a:lnTo>
                    <a:lnTo>
                      <a:pt x="570" y="612"/>
                    </a:lnTo>
                    <a:lnTo>
                      <a:pt x="570" y="610"/>
                    </a:lnTo>
                    <a:lnTo>
                      <a:pt x="570" y="608"/>
                    </a:lnTo>
                    <a:lnTo>
                      <a:pt x="568" y="605"/>
                    </a:lnTo>
                    <a:lnTo>
                      <a:pt x="568" y="601"/>
                    </a:lnTo>
                    <a:lnTo>
                      <a:pt x="566" y="596"/>
                    </a:lnTo>
                    <a:lnTo>
                      <a:pt x="564" y="589"/>
                    </a:lnTo>
                    <a:lnTo>
                      <a:pt x="563" y="584"/>
                    </a:lnTo>
                    <a:lnTo>
                      <a:pt x="563" y="580"/>
                    </a:lnTo>
                    <a:lnTo>
                      <a:pt x="561" y="576"/>
                    </a:lnTo>
                    <a:lnTo>
                      <a:pt x="561" y="573"/>
                    </a:lnTo>
                    <a:lnTo>
                      <a:pt x="559" y="568"/>
                    </a:lnTo>
                    <a:lnTo>
                      <a:pt x="557" y="562"/>
                    </a:lnTo>
                    <a:lnTo>
                      <a:pt x="557" y="557"/>
                    </a:lnTo>
                    <a:lnTo>
                      <a:pt x="556" y="552"/>
                    </a:lnTo>
                    <a:lnTo>
                      <a:pt x="554" y="546"/>
                    </a:lnTo>
                    <a:lnTo>
                      <a:pt x="552" y="541"/>
                    </a:lnTo>
                    <a:lnTo>
                      <a:pt x="550" y="534"/>
                    </a:lnTo>
                    <a:lnTo>
                      <a:pt x="550" y="530"/>
                    </a:lnTo>
                    <a:lnTo>
                      <a:pt x="547" y="523"/>
                    </a:lnTo>
                    <a:lnTo>
                      <a:pt x="545" y="516"/>
                    </a:lnTo>
                    <a:lnTo>
                      <a:pt x="543" y="511"/>
                    </a:lnTo>
                    <a:lnTo>
                      <a:pt x="541" y="504"/>
                    </a:lnTo>
                    <a:lnTo>
                      <a:pt x="540" y="497"/>
                    </a:lnTo>
                    <a:lnTo>
                      <a:pt x="538" y="490"/>
                    </a:lnTo>
                    <a:lnTo>
                      <a:pt x="536" y="483"/>
                    </a:lnTo>
                    <a:lnTo>
                      <a:pt x="534" y="477"/>
                    </a:lnTo>
                    <a:lnTo>
                      <a:pt x="531" y="468"/>
                    </a:lnTo>
                    <a:lnTo>
                      <a:pt x="529" y="461"/>
                    </a:lnTo>
                    <a:lnTo>
                      <a:pt x="527" y="454"/>
                    </a:lnTo>
                    <a:lnTo>
                      <a:pt x="524" y="447"/>
                    </a:lnTo>
                    <a:lnTo>
                      <a:pt x="522" y="438"/>
                    </a:lnTo>
                    <a:lnTo>
                      <a:pt x="518" y="431"/>
                    </a:lnTo>
                    <a:lnTo>
                      <a:pt x="517" y="424"/>
                    </a:lnTo>
                    <a:lnTo>
                      <a:pt x="513" y="417"/>
                    </a:lnTo>
                    <a:lnTo>
                      <a:pt x="510" y="408"/>
                    </a:lnTo>
                    <a:lnTo>
                      <a:pt x="508" y="401"/>
                    </a:lnTo>
                    <a:lnTo>
                      <a:pt x="504" y="392"/>
                    </a:lnTo>
                    <a:lnTo>
                      <a:pt x="501" y="385"/>
                    </a:lnTo>
                    <a:lnTo>
                      <a:pt x="497" y="378"/>
                    </a:lnTo>
                    <a:lnTo>
                      <a:pt x="495" y="371"/>
                    </a:lnTo>
                    <a:lnTo>
                      <a:pt x="492" y="362"/>
                    </a:lnTo>
                    <a:lnTo>
                      <a:pt x="488" y="357"/>
                    </a:lnTo>
                    <a:lnTo>
                      <a:pt x="485" y="348"/>
                    </a:lnTo>
                    <a:lnTo>
                      <a:pt x="481" y="341"/>
                    </a:lnTo>
                    <a:lnTo>
                      <a:pt x="478" y="332"/>
                    </a:lnTo>
                    <a:lnTo>
                      <a:pt x="474" y="325"/>
                    </a:lnTo>
                    <a:lnTo>
                      <a:pt x="469" y="318"/>
                    </a:lnTo>
                    <a:lnTo>
                      <a:pt x="465" y="311"/>
                    </a:lnTo>
                    <a:lnTo>
                      <a:pt x="462" y="302"/>
                    </a:lnTo>
                    <a:lnTo>
                      <a:pt x="458" y="295"/>
                    </a:lnTo>
                    <a:lnTo>
                      <a:pt x="455" y="288"/>
                    </a:lnTo>
                    <a:lnTo>
                      <a:pt x="449" y="281"/>
                    </a:lnTo>
                    <a:lnTo>
                      <a:pt x="446" y="274"/>
                    </a:lnTo>
                    <a:lnTo>
                      <a:pt x="442" y="269"/>
                    </a:lnTo>
                    <a:lnTo>
                      <a:pt x="437" y="261"/>
                    </a:lnTo>
                    <a:lnTo>
                      <a:pt x="433" y="254"/>
                    </a:lnTo>
                    <a:lnTo>
                      <a:pt x="428" y="247"/>
                    </a:lnTo>
                    <a:lnTo>
                      <a:pt x="425" y="242"/>
                    </a:lnTo>
                    <a:lnTo>
                      <a:pt x="419" y="237"/>
                    </a:lnTo>
                    <a:lnTo>
                      <a:pt x="414" y="230"/>
                    </a:lnTo>
                    <a:lnTo>
                      <a:pt x="409" y="223"/>
                    </a:lnTo>
                    <a:lnTo>
                      <a:pt x="405" y="217"/>
                    </a:lnTo>
                    <a:lnTo>
                      <a:pt x="398" y="210"/>
                    </a:lnTo>
                    <a:lnTo>
                      <a:pt x="394" y="205"/>
                    </a:lnTo>
                    <a:lnTo>
                      <a:pt x="389" y="198"/>
                    </a:lnTo>
                    <a:lnTo>
                      <a:pt x="384" y="192"/>
                    </a:lnTo>
                    <a:lnTo>
                      <a:pt x="378" y="187"/>
                    </a:lnTo>
                    <a:lnTo>
                      <a:pt x="375" y="180"/>
                    </a:lnTo>
                    <a:lnTo>
                      <a:pt x="368" y="175"/>
                    </a:lnTo>
                    <a:lnTo>
                      <a:pt x="364" y="169"/>
                    </a:lnTo>
                    <a:lnTo>
                      <a:pt x="359" y="162"/>
                    </a:lnTo>
                    <a:lnTo>
                      <a:pt x="354" y="157"/>
                    </a:lnTo>
                    <a:lnTo>
                      <a:pt x="348" y="152"/>
                    </a:lnTo>
                    <a:lnTo>
                      <a:pt x="345" y="146"/>
                    </a:lnTo>
                    <a:lnTo>
                      <a:pt x="340" y="141"/>
                    </a:lnTo>
                    <a:lnTo>
                      <a:pt x="334" y="136"/>
                    </a:lnTo>
                    <a:lnTo>
                      <a:pt x="329" y="131"/>
                    </a:lnTo>
                    <a:lnTo>
                      <a:pt x="325" y="125"/>
                    </a:lnTo>
                    <a:lnTo>
                      <a:pt x="320" y="120"/>
                    </a:lnTo>
                    <a:lnTo>
                      <a:pt x="315" y="115"/>
                    </a:lnTo>
                    <a:lnTo>
                      <a:pt x="309" y="109"/>
                    </a:lnTo>
                    <a:lnTo>
                      <a:pt x="306" y="106"/>
                    </a:lnTo>
                    <a:lnTo>
                      <a:pt x="301" y="100"/>
                    </a:lnTo>
                    <a:lnTo>
                      <a:pt x="297" y="95"/>
                    </a:lnTo>
                    <a:lnTo>
                      <a:pt x="292" y="90"/>
                    </a:lnTo>
                    <a:lnTo>
                      <a:pt x="286" y="86"/>
                    </a:lnTo>
                    <a:lnTo>
                      <a:pt x="283" y="83"/>
                    </a:lnTo>
                    <a:lnTo>
                      <a:pt x="279" y="77"/>
                    </a:lnTo>
                    <a:lnTo>
                      <a:pt x="274" y="74"/>
                    </a:lnTo>
                    <a:lnTo>
                      <a:pt x="270" y="70"/>
                    </a:lnTo>
                    <a:lnTo>
                      <a:pt x="267" y="65"/>
                    </a:lnTo>
                    <a:lnTo>
                      <a:pt x="262" y="61"/>
                    </a:lnTo>
                    <a:lnTo>
                      <a:pt x="258" y="56"/>
                    </a:lnTo>
                    <a:lnTo>
                      <a:pt x="253" y="53"/>
                    </a:lnTo>
                    <a:lnTo>
                      <a:pt x="246" y="46"/>
                    </a:lnTo>
                    <a:lnTo>
                      <a:pt x="239" y="40"/>
                    </a:lnTo>
                    <a:lnTo>
                      <a:pt x="232" y="33"/>
                    </a:lnTo>
                    <a:lnTo>
                      <a:pt x="226" y="28"/>
                    </a:lnTo>
                    <a:lnTo>
                      <a:pt x="219" y="23"/>
                    </a:lnTo>
                    <a:lnTo>
                      <a:pt x="216" y="17"/>
                    </a:lnTo>
                    <a:lnTo>
                      <a:pt x="208" y="12"/>
                    </a:lnTo>
                    <a:lnTo>
                      <a:pt x="205" y="8"/>
                    </a:lnTo>
                    <a:lnTo>
                      <a:pt x="201" y="5"/>
                    </a:lnTo>
                    <a:lnTo>
                      <a:pt x="198" y="3"/>
                    </a:lnTo>
                    <a:lnTo>
                      <a:pt x="194" y="0"/>
                    </a:lnTo>
                    <a:lnTo>
                      <a:pt x="193" y="0"/>
                    </a:lnTo>
                    <a:close/>
                  </a:path>
                </a:pathLst>
              </a:custGeom>
              <a:solidFill>
                <a:srgbClr val="B01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739" name="Freeform 9"/>
              <p:cNvSpPr>
                <a:spLocks/>
              </p:cNvSpPr>
              <p:nvPr/>
            </p:nvSpPr>
            <p:spPr bwMode="auto">
              <a:xfrm>
                <a:off x="4392" y="2823"/>
                <a:ext cx="268" cy="262"/>
              </a:xfrm>
              <a:custGeom>
                <a:avLst/>
                <a:gdLst>
                  <a:gd name="T0" fmla="*/ 0 w 647"/>
                  <a:gd name="T1" fmla="*/ 0 h 630"/>
                  <a:gd name="T2" fmla="*/ 0 w 647"/>
                  <a:gd name="T3" fmla="*/ 0 h 630"/>
                  <a:gd name="T4" fmla="*/ 0 w 647"/>
                  <a:gd name="T5" fmla="*/ 0 h 630"/>
                  <a:gd name="T6" fmla="*/ 0 w 647"/>
                  <a:gd name="T7" fmla="*/ 0 h 630"/>
                  <a:gd name="T8" fmla="*/ 0 w 647"/>
                  <a:gd name="T9" fmla="*/ 0 h 630"/>
                  <a:gd name="T10" fmla="*/ 0 w 647"/>
                  <a:gd name="T11" fmla="*/ 0 h 630"/>
                  <a:gd name="T12" fmla="*/ 0 w 647"/>
                  <a:gd name="T13" fmla="*/ 0 h 630"/>
                  <a:gd name="T14" fmla="*/ 0 w 647"/>
                  <a:gd name="T15" fmla="*/ 0 h 630"/>
                  <a:gd name="T16" fmla="*/ 0 w 647"/>
                  <a:gd name="T17" fmla="*/ 0 h 630"/>
                  <a:gd name="T18" fmla="*/ 0 w 647"/>
                  <a:gd name="T19" fmla="*/ 0 h 630"/>
                  <a:gd name="T20" fmla="*/ 0 w 647"/>
                  <a:gd name="T21" fmla="*/ 0 h 630"/>
                  <a:gd name="T22" fmla="*/ 0 w 647"/>
                  <a:gd name="T23" fmla="*/ 0 h 630"/>
                  <a:gd name="T24" fmla="*/ 0 w 647"/>
                  <a:gd name="T25" fmla="*/ 0 h 630"/>
                  <a:gd name="T26" fmla="*/ 0 w 647"/>
                  <a:gd name="T27" fmla="*/ 0 h 630"/>
                  <a:gd name="T28" fmla="*/ 0 w 647"/>
                  <a:gd name="T29" fmla="*/ 0 h 630"/>
                  <a:gd name="T30" fmla="*/ 0 w 647"/>
                  <a:gd name="T31" fmla="*/ 0 h 630"/>
                  <a:gd name="T32" fmla="*/ 0 w 647"/>
                  <a:gd name="T33" fmla="*/ 0 h 630"/>
                  <a:gd name="T34" fmla="*/ 0 w 647"/>
                  <a:gd name="T35" fmla="*/ 0 h 630"/>
                  <a:gd name="T36" fmla="*/ 0 w 647"/>
                  <a:gd name="T37" fmla="*/ 0 h 630"/>
                  <a:gd name="T38" fmla="*/ 0 w 647"/>
                  <a:gd name="T39" fmla="*/ 0 h 630"/>
                  <a:gd name="T40" fmla="*/ 0 w 647"/>
                  <a:gd name="T41" fmla="*/ 0 h 630"/>
                  <a:gd name="T42" fmla="*/ 0 w 647"/>
                  <a:gd name="T43" fmla="*/ 0 h 630"/>
                  <a:gd name="T44" fmla="*/ 0 w 647"/>
                  <a:gd name="T45" fmla="*/ 0 h 630"/>
                  <a:gd name="T46" fmla="*/ 0 w 647"/>
                  <a:gd name="T47" fmla="*/ 0 h 630"/>
                  <a:gd name="T48" fmla="*/ 0 w 647"/>
                  <a:gd name="T49" fmla="*/ 0 h 630"/>
                  <a:gd name="T50" fmla="*/ 0 w 647"/>
                  <a:gd name="T51" fmla="*/ 0 h 630"/>
                  <a:gd name="T52" fmla="*/ 0 w 647"/>
                  <a:gd name="T53" fmla="*/ 0 h 630"/>
                  <a:gd name="T54" fmla="*/ 0 w 647"/>
                  <a:gd name="T55" fmla="*/ 0 h 630"/>
                  <a:gd name="T56" fmla="*/ 0 w 647"/>
                  <a:gd name="T57" fmla="*/ 0 h 630"/>
                  <a:gd name="T58" fmla="*/ 0 w 647"/>
                  <a:gd name="T59" fmla="*/ 0 h 630"/>
                  <a:gd name="T60" fmla="*/ 0 w 647"/>
                  <a:gd name="T61" fmla="*/ 0 h 630"/>
                  <a:gd name="T62" fmla="*/ 0 w 647"/>
                  <a:gd name="T63" fmla="*/ 0 h 630"/>
                  <a:gd name="T64" fmla="*/ 0 w 647"/>
                  <a:gd name="T65" fmla="*/ 0 h 630"/>
                  <a:gd name="T66" fmla="*/ 0 w 647"/>
                  <a:gd name="T67" fmla="*/ 0 h 630"/>
                  <a:gd name="T68" fmla="*/ 0 w 647"/>
                  <a:gd name="T69" fmla="*/ 0 h 630"/>
                  <a:gd name="T70" fmla="*/ 0 w 647"/>
                  <a:gd name="T71" fmla="*/ 0 h 630"/>
                  <a:gd name="T72" fmla="*/ 0 w 647"/>
                  <a:gd name="T73" fmla="*/ 0 h 630"/>
                  <a:gd name="T74" fmla="*/ 0 w 647"/>
                  <a:gd name="T75" fmla="*/ 0 h 630"/>
                  <a:gd name="T76" fmla="*/ 0 w 647"/>
                  <a:gd name="T77" fmla="*/ 0 h 630"/>
                  <a:gd name="T78" fmla="*/ 0 w 647"/>
                  <a:gd name="T79" fmla="*/ 0 h 630"/>
                  <a:gd name="T80" fmla="*/ 0 w 647"/>
                  <a:gd name="T81" fmla="*/ 0 h 630"/>
                  <a:gd name="T82" fmla="*/ 0 w 647"/>
                  <a:gd name="T83" fmla="*/ 0 h 630"/>
                  <a:gd name="T84" fmla="*/ 0 w 647"/>
                  <a:gd name="T85" fmla="*/ 0 h 630"/>
                  <a:gd name="T86" fmla="*/ 0 w 647"/>
                  <a:gd name="T87" fmla="*/ 0 h 630"/>
                  <a:gd name="T88" fmla="*/ 0 w 647"/>
                  <a:gd name="T89" fmla="*/ 0 h 630"/>
                  <a:gd name="T90" fmla="*/ 0 w 647"/>
                  <a:gd name="T91" fmla="*/ 0 h 630"/>
                  <a:gd name="T92" fmla="*/ 0 w 647"/>
                  <a:gd name="T93" fmla="*/ 0 h 630"/>
                  <a:gd name="T94" fmla="*/ 0 w 647"/>
                  <a:gd name="T95" fmla="*/ 0 h 63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647"/>
                  <a:gd name="T145" fmla="*/ 0 h 630"/>
                  <a:gd name="T146" fmla="*/ 647 w 647"/>
                  <a:gd name="T147" fmla="*/ 630 h 63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647" h="630">
                    <a:moveTo>
                      <a:pt x="27" y="621"/>
                    </a:moveTo>
                    <a:lnTo>
                      <a:pt x="0" y="324"/>
                    </a:lnTo>
                    <a:lnTo>
                      <a:pt x="321" y="144"/>
                    </a:lnTo>
                    <a:lnTo>
                      <a:pt x="647" y="0"/>
                    </a:lnTo>
                    <a:lnTo>
                      <a:pt x="639" y="7"/>
                    </a:lnTo>
                    <a:lnTo>
                      <a:pt x="636" y="14"/>
                    </a:lnTo>
                    <a:lnTo>
                      <a:pt x="632" y="18"/>
                    </a:lnTo>
                    <a:lnTo>
                      <a:pt x="629" y="21"/>
                    </a:lnTo>
                    <a:lnTo>
                      <a:pt x="625" y="27"/>
                    </a:lnTo>
                    <a:lnTo>
                      <a:pt x="624" y="32"/>
                    </a:lnTo>
                    <a:lnTo>
                      <a:pt x="620" y="37"/>
                    </a:lnTo>
                    <a:lnTo>
                      <a:pt x="616" y="44"/>
                    </a:lnTo>
                    <a:lnTo>
                      <a:pt x="613" y="50"/>
                    </a:lnTo>
                    <a:lnTo>
                      <a:pt x="609" y="57"/>
                    </a:lnTo>
                    <a:lnTo>
                      <a:pt x="604" y="64"/>
                    </a:lnTo>
                    <a:lnTo>
                      <a:pt x="599" y="71"/>
                    </a:lnTo>
                    <a:lnTo>
                      <a:pt x="597" y="75"/>
                    </a:lnTo>
                    <a:lnTo>
                      <a:pt x="595" y="80"/>
                    </a:lnTo>
                    <a:lnTo>
                      <a:pt x="593" y="83"/>
                    </a:lnTo>
                    <a:lnTo>
                      <a:pt x="592" y="89"/>
                    </a:lnTo>
                    <a:lnTo>
                      <a:pt x="588" y="92"/>
                    </a:lnTo>
                    <a:lnTo>
                      <a:pt x="586" y="96"/>
                    </a:lnTo>
                    <a:lnTo>
                      <a:pt x="585" y="101"/>
                    </a:lnTo>
                    <a:lnTo>
                      <a:pt x="583" y="105"/>
                    </a:lnTo>
                    <a:lnTo>
                      <a:pt x="579" y="110"/>
                    </a:lnTo>
                    <a:lnTo>
                      <a:pt x="577" y="115"/>
                    </a:lnTo>
                    <a:lnTo>
                      <a:pt x="576" y="119"/>
                    </a:lnTo>
                    <a:lnTo>
                      <a:pt x="574" y="126"/>
                    </a:lnTo>
                    <a:lnTo>
                      <a:pt x="572" y="129"/>
                    </a:lnTo>
                    <a:lnTo>
                      <a:pt x="569" y="135"/>
                    </a:lnTo>
                    <a:lnTo>
                      <a:pt x="567" y="140"/>
                    </a:lnTo>
                    <a:lnTo>
                      <a:pt x="565" y="145"/>
                    </a:lnTo>
                    <a:lnTo>
                      <a:pt x="563" y="151"/>
                    </a:lnTo>
                    <a:lnTo>
                      <a:pt x="562" y="156"/>
                    </a:lnTo>
                    <a:lnTo>
                      <a:pt x="558" y="161"/>
                    </a:lnTo>
                    <a:lnTo>
                      <a:pt x="556" y="168"/>
                    </a:lnTo>
                    <a:lnTo>
                      <a:pt x="554" y="174"/>
                    </a:lnTo>
                    <a:lnTo>
                      <a:pt x="553" y="179"/>
                    </a:lnTo>
                    <a:lnTo>
                      <a:pt x="551" y="186"/>
                    </a:lnTo>
                    <a:lnTo>
                      <a:pt x="549" y="191"/>
                    </a:lnTo>
                    <a:lnTo>
                      <a:pt x="546" y="198"/>
                    </a:lnTo>
                    <a:lnTo>
                      <a:pt x="546" y="204"/>
                    </a:lnTo>
                    <a:lnTo>
                      <a:pt x="544" y="211"/>
                    </a:lnTo>
                    <a:lnTo>
                      <a:pt x="542" y="218"/>
                    </a:lnTo>
                    <a:lnTo>
                      <a:pt x="540" y="225"/>
                    </a:lnTo>
                    <a:lnTo>
                      <a:pt x="539" y="230"/>
                    </a:lnTo>
                    <a:lnTo>
                      <a:pt x="537" y="237"/>
                    </a:lnTo>
                    <a:lnTo>
                      <a:pt x="535" y="246"/>
                    </a:lnTo>
                    <a:lnTo>
                      <a:pt x="533" y="252"/>
                    </a:lnTo>
                    <a:lnTo>
                      <a:pt x="531" y="260"/>
                    </a:lnTo>
                    <a:lnTo>
                      <a:pt x="531" y="267"/>
                    </a:lnTo>
                    <a:lnTo>
                      <a:pt x="530" y="276"/>
                    </a:lnTo>
                    <a:lnTo>
                      <a:pt x="528" y="283"/>
                    </a:lnTo>
                    <a:lnTo>
                      <a:pt x="528" y="290"/>
                    </a:lnTo>
                    <a:lnTo>
                      <a:pt x="528" y="299"/>
                    </a:lnTo>
                    <a:lnTo>
                      <a:pt x="526" y="306"/>
                    </a:lnTo>
                    <a:lnTo>
                      <a:pt x="526" y="315"/>
                    </a:lnTo>
                    <a:lnTo>
                      <a:pt x="524" y="324"/>
                    </a:lnTo>
                    <a:lnTo>
                      <a:pt x="524" y="333"/>
                    </a:lnTo>
                    <a:lnTo>
                      <a:pt x="524" y="342"/>
                    </a:lnTo>
                    <a:lnTo>
                      <a:pt x="524" y="349"/>
                    </a:lnTo>
                    <a:lnTo>
                      <a:pt x="524" y="358"/>
                    </a:lnTo>
                    <a:lnTo>
                      <a:pt x="524" y="367"/>
                    </a:lnTo>
                    <a:lnTo>
                      <a:pt x="524" y="375"/>
                    </a:lnTo>
                    <a:lnTo>
                      <a:pt x="524" y="384"/>
                    </a:lnTo>
                    <a:lnTo>
                      <a:pt x="524" y="391"/>
                    </a:lnTo>
                    <a:lnTo>
                      <a:pt x="524" y="400"/>
                    </a:lnTo>
                    <a:lnTo>
                      <a:pt x="524" y="409"/>
                    </a:lnTo>
                    <a:lnTo>
                      <a:pt x="524" y="418"/>
                    </a:lnTo>
                    <a:lnTo>
                      <a:pt x="524" y="425"/>
                    </a:lnTo>
                    <a:lnTo>
                      <a:pt x="524" y="434"/>
                    </a:lnTo>
                    <a:lnTo>
                      <a:pt x="524" y="443"/>
                    </a:lnTo>
                    <a:lnTo>
                      <a:pt x="524" y="451"/>
                    </a:lnTo>
                    <a:lnTo>
                      <a:pt x="524" y="459"/>
                    </a:lnTo>
                    <a:lnTo>
                      <a:pt x="524" y="467"/>
                    </a:lnTo>
                    <a:lnTo>
                      <a:pt x="526" y="476"/>
                    </a:lnTo>
                    <a:lnTo>
                      <a:pt x="526" y="483"/>
                    </a:lnTo>
                    <a:lnTo>
                      <a:pt x="526" y="492"/>
                    </a:lnTo>
                    <a:lnTo>
                      <a:pt x="526" y="499"/>
                    </a:lnTo>
                    <a:lnTo>
                      <a:pt x="528" y="508"/>
                    </a:lnTo>
                    <a:lnTo>
                      <a:pt x="528" y="515"/>
                    </a:lnTo>
                    <a:lnTo>
                      <a:pt x="528" y="522"/>
                    </a:lnTo>
                    <a:lnTo>
                      <a:pt x="528" y="529"/>
                    </a:lnTo>
                    <a:lnTo>
                      <a:pt x="530" y="536"/>
                    </a:lnTo>
                    <a:lnTo>
                      <a:pt x="530" y="542"/>
                    </a:lnTo>
                    <a:lnTo>
                      <a:pt x="530" y="549"/>
                    </a:lnTo>
                    <a:lnTo>
                      <a:pt x="531" y="556"/>
                    </a:lnTo>
                    <a:lnTo>
                      <a:pt x="531" y="561"/>
                    </a:lnTo>
                    <a:lnTo>
                      <a:pt x="531" y="568"/>
                    </a:lnTo>
                    <a:lnTo>
                      <a:pt x="531" y="574"/>
                    </a:lnTo>
                    <a:lnTo>
                      <a:pt x="533" y="579"/>
                    </a:lnTo>
                    <a:lnTo>
                      <a:pt x="533" y="586"/>
                    </a:lnTo>
                    <a:lnTo>
                      <a:pt x="533" y="590"/>
                    </a:lnTo>
                    <a:lnTo>
                      <a:pt x="535" y="595"/>
                    </a:lnTo>
                    <a:lnTo>
                      <a:pt x="535" y="598"/>
                    </a:lnTo>
                    <a:lnTo>
                      <a:pt x="535" y="604"/>
                    </a:lnTo>
                    <a:lnTo>
                      <a:pt x="535" y="611"/>
                    </a:lnTo>
                    <a:lnTo>
                      <a:pt x="537" y="618"/>
                    </a:lnTo>
                    <a:lnTo>
                      <a:pt x="537" y="623"/>
                    </a:lnTo>
                    <a:lnTo>
                      <a:pt x="539" y="627"/>
                    </a:lnTo>
                    <a:lnTo>
                      <a:pt x="539" y="628"/>
                    </a:lnTo>
                    <a:lnTo>
                      <a:pt x="539" y="630"/>
                    </a:lnTo>
                    <a:lnTo>
                      <a:pt x="537" y="630"/>
                    </a:lnTo>
                    <a:lnTo>
                      <a:pt x="533" y="628"/>
                    </a:lnTo>
                    <a:lnTo>
                      <a:pt x="530" y="627"/>
                    </a:lnTo>
                    <a:lnTo>
                      <a:pt x="526" y="625"/>
                    </a:lnTo>
                    <a:lnTo>
                      <a:pt x="523" y="623"/>
                    </a:lnTo>
                    <a:lnTo>
                      <a:pt x="519" y="623"/>
                    </a:lnTo>
                    <a:lnTo>
                      <a:pt x="512" y="621"/>
                    </a:lnTo>
                    <a:lnTo>
                      <a:pt x="508" y="620"/>
                    </a:lnTo>
                    <a:lnTo>
                      <a:pt x="503" y="616"/>
                    </a:lnTo>
                    <a:lnTo>
                      <a:pt x="498" y="616"/>
                    </a:lnTo>
                    <a:lnTo>
                      <a:pt x="491" y="613"/>
                    </a:lnTo>
                    <a:lnTo>
                      <a:pt x="485" y="611"/>
                    </a:lnTo>
                    <a:lnTo>
                      <a:pt x="480" y="609"/>
                    </a:lnTo>
                    <a:lnTo>
                      <a:pt x="473" y="607"/>
                    </a:lnTo>
                    <a:lnTo>
                      <a:pt x="466" y="604"/>
                    </a:lnTo>
                    <a:lnTo>
                      <a:pt x="459" y="602"/>
                    </a:lnTo>
                    <a:lnTo>
                      <a:pt x="454" y="600"/>
                    </a:lnTo>
                    <a:lnTo>
                      <a:pt x="446" y="597"/>
                    </a:lnTo>
                    <a:lnTo>
                      <a:pt x="439" y="595"/>
                    </a:lnTo>
                    <a:lnTo>
                      <a:pt x="434" y="593"/>
                    </a:lnTo>
                    <a:lnTo>
                      <a:pt x="427" y="591"/>
                    </a:lnTo>
                    <a:lnTo>
                      <a:pt x="422" y="590"/>
                    </a:lnTo>
                    <a:lnTo>
                      <a:pt x="415" y="586"/>
                    </a:lnTo>
                    <a:lnTo>
                      <a:pt x="409" y="584"/>
                    </a:lnTo>
                    <a:lnTo>
                      <a:pt x="404" y="582"/>
                    </a:lnTo>
                    <a:lnTo>
                      <a:pt x="399" y="581"/>
                    </a:lnTo>
                    <a:lnTo>
                      <a:pt x="393" y="579"/>
                    </a:lnTo>
                    <a:lnTo>
                      <a:pt x="390" y="579"/>
                    </a:lnTo>
                    <a:lnTo>
                      <a:pt x="386" y="577"/>
                    </a:lnTo>
                    <a:lnTo>
                      <a:pt x="383" y="575"/>
                    </a:lnTo>
                    <a:lnTo>
                      <a:pt x="379" y="574"/>
                    </a:lnTo>
                    <a:lnTo>
                      <a:pt x="376" y="574"/>
                    </a:lnTo>
                    <a:lnTo>
                      <a:pt x="370" y="572"/>
                    </a:lnTo>
                    <a:lnTo>
                      <a:pt x="367" y="572"/>
                    </a:lnTo>
                    <a:lnTo>
                      <a:pt x="361" y="570"/>
                    </a:lnTo>
                    <a:lnTo>
                      <a:pt x="356" y="570"/>
                    </a:lnTo>
                    <a:lnTo>
                      <a:pt x="349" y="570"/>
                    </a:lnTo>
                    <a:lnTo>
                      <a:pt x="344" y="570"/>
                    </a:lnTo>
                    <a:lnTo>
                      <a:pt x="338" y="568"/>
                    </a:lnTo>
                    <a:lnTo>
                      <a:pt x="331" y="568"/>
                    </a:lnTo>
                    <a:lnTo>
                      <a:pt x="324" y="568"/>
                    </a:lnTo>
                    <a:lnTo>
                      <a:pt x="319" y="568"/>
                    </a:lnTo>
                    <a:lnTo>
                      <a:pt x="312" y="568"/>
                    </a:lnTo>
                    <a:lnTo>
                      <a:pt x="305" y="568"/>
                    </a:lnTo>
                    <a:lnTo>
                      <a:pt x="298" y="568"/>
                    </a:lnTo>
                    <a:lnTo>
                      <a:pt x="291" y="568"/>
                    </a:lnTo>
                    <a:lnTo>
                      <a:pt x="284" y="568"/>
                    </a:lnTo>
                    <a:lnTo>
                      <a:pt x="276" y="568"/>
                    </a:lnTo>
                    <a:lnTo>
                      <a:pt x="269" y="568"/>
                    </a:lnTo>
                    <a:lnTo>
                      <a:pt x="262" y="568"/>
                    </a:lnTo>
                    <a:lnTo>
                      <a:pt x="255" y="568"/>
                    </a:lnTo>
                    <a:lnTo>
                      <a:pt x="250" y="570"/>
                    </a:lnTo>
                    <a:lnTo>
                      <a:pt x="243" y="570"/>
                    </a:lnTo>
                    <a:lnTo>
                      <a:pt x="238" y="570"/>
                    </a:lnTo>
                    <a:lnTo>
                      <a:pt x="230" y="570"/>
                    </a:lnTo>
                    <a:lnTo>
                      <a:pt x="225" y="570"/>
                    </a:lnTo>
                    <a:lnTo>
                      <a:pt x="220" y="570"/>
                    </a:lnTo>
                    <a:lnTo>
                      <a:pt x="215" y="570"/>
                    </a:lnTo>
                    <a:lnTo>
                      <a:pt x="209" y="570"/>
                    </a:lnTo>
                    <a:lnTo>
                      <a:pt x="206" y="570"/>
                    </a:lnTo>
                    <a:lnTo>
                      <a:pt x="202" y="570"/>
                    </a:lnTo>
                    <a:lnTo>
                      <a:pt x="199" y="572"/>
                    </a:lnTo>
                    <a:lnTo>
                      <a:pt x="195" y="572"/>
                    </a:lnTo>
                    <a:lnTo>
                      <a:pt x="191" y="572"/>
                    </a:lnTo>
                    <a:lnTo>
                      <a:pt x="186" y="572"/>
                    </a:lnTo>
                    <a:lnTo>
                      <a:pt x="181" y="574"/>
                    </a:lnTo>
                    <a:lnTo>
                      <a:pt x="174" y="574"/>
                    </a:lnTo>
                    <a:lnTo>
                      <a:pt x="168" y="575"/>
                    </a:lnTo>
                    <a:lnTo>
                      <a:pt x="163" y="577"/>
                    </a:lnTo>
                    <a:lnTo>
                      <a:pt x="156" y="579"/>
                    </a:lnTo>
                    <a:lnTo>
                      <a:pt x="149" y="581"/>
                    </a:lnTo>
                    <a:lnTo>
                      <a:pt x="142" y="582"/>
                    </a:lnTo>
                    <a:lnTo>
                      <a:pt x="135" y="584"/>
                    </a:lnTo>
                    <a:lnTo>
                      <a:pt x="128" y="586"/>
                    </a:lnTo>
                    <a:lnTo>
                      <a:pt x="121" y="590"/>
                    </a:lnTo>
                    <a:lnTo>
                      <a:pt x="114" y="591"/>
                    </a:lnTo>
                    <a:lnTo>
                      <a:pt x="106" y="593"/>
                    </a:lnTo>
                    <a:lnTo>
                      <a:pt x="99" y="597"/>
                    </a:lnTo>
                    <a:lnTo>
                      <a:pt x="92" y="598"/>
                    </a:lnTo>
                    <a:lnTo>
                      <a:pt x="85" y="602"/>
                    </a:lnTo>
                    <a:lnTo>
                      <a:pt x="78" y="604"/>
                    </a:lnTo>
                    <a:lnTo>
                      <a:pt x="71" y="605"/>
                    </a:lnTo>
                    <a:lnTo>
                      <a:pt x="64" y="607"/>
                    </a:lnTo>
                    <a:lnTo>
                      <a:pt x="59" y="609"/>
                    </a:lnTo>
                    <a:lnTo>
                      <a:pt x="52" y="611"/>
                    </a:lnTo>
                    <a:lnTo>
                      <a:pt x="48" y="613"/>
                    </a:lnTo>
                    <a:lnTo>
                      <a:pt x="43" y="614"/>
                    </a:lnTo>
                    <a:lnTo>
                      <a:pt x="39" y="616"/>
                    </a:lnTo>
                    <a:lnTo>
                      <a:pt x="34" y="618"/>
                    </a:lnTo>
                    <a:lnTo>
                      <a:pt x="32" y="620"/>
                    </a:lnTo>
                    <a:lnTo>
                      <a:pt x="29" y="620"/>
                    </a:lnTo>
                    <a:lnTo>
                      <a:pt x="27" y="621"/>
                    </a:lnTo>
                    <a:close/>
                  </a:path>
                </a:pathLst>
              </a:custGeom>
              <a:solidFill>
                <a:srgbClr val="D96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740" name="Freeform 10"/>
              <p:cNvSpPr>
                <a:spLocks/>
              </p:cNvSpPr>
              <p:nvPr/>
            </p:nvSpPr>
            <p:spPr bwMode="auto">
              <a:xfrm>
                <a:off x="4257" y="2826"/>
                <a:ext cx="406" cy="259"/>
              </a:xfrm>
              <a:custGeom>
                <a:avLst/>
                <a:gdLst>
                  <a:gd name="T0" fmla="*/ 0 w 981"/>
                  <a:gd name="T1" fmla="*/ 0 h 624"/>
                  <a:gd name="T2" fmla="*/ 0 w 981"/>
                  <a:gd name="T3" fmla="*/ 0 h 624"/>
                  <a:gd name="T4" fmla="*/ 0 w 981"/>
                  <a:gd name="T5" fmla="*/ 0 h 624"/>
                  <a:gd name="T6" fmla="*/ 0 w 981"/>
                  <a:gd name="T7" fmla="*/ 0 h 624"/>
                  <a:gd name="T8" fmla="*/ 0 w 981"/>
                  <a:gd name="T9" fmla="*/ 0 h 624"/>
                  <a:gd name="T10" fmla="*/ 0 w 981"/>
                  <a:gd name="T11" fmla="*/ 0 h 624"/>
                  <a:gd name="T12" fmla="*/ 0 w 981"/>
                  <a:gd name="T13" fmla="*/ 0 h 624"/>
                  <a:gd name="T14" fmla="*/ 0 w 981"/>
                  <a:gd name="T15" fmla="*/ 0 h 624"/>
                  <a:gd name="T16" fmla="*/ 0 w 981"/>
                  <a:gd name="T17" fmla="*/ 0 h 624"/>
                  <a:gd name="T18" fmla="*/ 0 w 981"/>
                  <a:gd name="T19" fmla="*/ 0 h 624"/>
                  <a:gd name="T20" fmla="*/ 0 w 981"/>
                  <a:gd name="T21" fmla="*/ 0 h 624"/>
                  <a:gd name="T22" fmla="*/ 0 w 981"/>
                  <a:gd name="T23" fmla="*/ 0 h 624"/>
                  <a:gd name="T24" fmla="*/ 0 w 981"/>
                  <a:gd name="T25" fmla="*/ 0 h 624"/>
                  <a:gd name="T26" fmla="*/ 0 w 981"/>
                  <a:gd name="T27" fmla="*/ 0 h 624"/>
                  <a:gd name="T28" fmla="*/ 0 w 981"/>
                  <a:gd name="T29" fmla="*/ 0 h 624"/>
                  <a:gd name="T30" fmla="*/ 0 w 981"/>
                  <a:gd name="T31" fmla="*/ 0 h 624"/>
                  <a:gd name="T32" fmla="*/ 0 w 981"/>
                  <a:gd name="T33" fmla="*/ 0 h 624"/>
                  <a:gd name="T34" fmla="*/ 0 w 981"/>
                  <a:gd name="T35" fmla="*/ 0 h 624"/>
                  <a:gd name="T36" fmla="*/ 0 w 981"/>
                  <a:gd name="T37" fmla="*/ 0 h 624"/>
                  <a:gd name="T38" fmla="*/ 0 w 981"/>
                  <a:gd name="T39" fmla="*/ 0 h 624"/>
                  <a:gd name="T40" fmla="*/ 0 w 981"/>
                  <a:gd name="T41" fmla="*/ 0 h 624"/>
                  <a:gd name="T42" fmla="*/ 0 w 981"/>
                  <a:gd name="T43" fmla="*/ 0 h 624"/>
                  <a:gd name="T44" fmla="*/ 0 w 981"/>
                  <a:gd name="T45" fmla="*/ 0 h 624"/>
                  <a:gd name="T46" fmla="*/ 0 w 981"/>
                  <a:gd name="T47" fmla="*/ 0 h 624"/>
                  <a:gd name="T48" fmla="*/ 0 w 981"/>
                  <a:gd name="T49" fmla="*/ 0 h 624"/>
                  <a:gd name="T50" fmla="*/ 0 w 981"/>
                  <a:gd name="T51" fmla="*/ 0 h 624"/>
                  <a:gd name="T52" fmla="*/ 0 w 981"/>
                  <a:gd name="T53" fmla="*/ 0 h 624"/>
                  <a:gd name="T54" fmla="*/ 0 w 981"/>
                  <a:gd name="T55" fmla="*/ 0 h 624"/>
                  <a:gd name="T56" fmla="*/ 0 w 981"/>
                  <a:gd name="T57" fmla="*/ 0 h 624"/>
                  <a:gd name="T58" fmla="*/ 0 w 981"/>
                  <a:gd name="T59" fmla="*/ 0 h 624"/>
                  <a:gd name="T60" fmla="*/ 0 w 981"/>
                  <a:gd name="T61" fmla="*/ 0 h 624"/>
                  <a:gd name="T62" fmla="*/ 0 w 981"/>
                  <a:gd name="T63" fmla="*/ 0 h 624"/>
                  <a:gd name="T64" fmla="*/ 0 w 981"/>
                  <a:gd name="T65" fmla="*/ 0 h 624"/>
                  <a:gd name="T66" fmla="*/ 0 w 981"/>
                  <a:gd name="T67" fmla="*/ 0 h 624"/>
                  <a:gd name="T68" fmla="*/ 0 w 981"/>
                  <a:gd name="T69" fmla="*/ 0 h 624"/>
                  <a:gd name="T70" fmla="*/ 0 w 981"/>
                  <a:gd name="T71" fmla="*/ 0 h 624"/>
                  <a:gd name="T72" fmla="*/ 0 w 981"/>
                  <a:gd name="T73" fmla="*/ 0 h 624"/>
                  <a:gd name="T74" fmla="*/ 0 w 981"/>
                  <a:gd name="T75" fmla="*/ 0 h 624"/>
                  <a:gd name="T76" fmla="*/ 0 w 981"/>
                  <a:gd name="T77" fmla="*/ 0 h 624"/>
                  <a:gd name="T78" fmla="*/ 0 w 981"/>
                  <a:gd name="T79" fmla="*/ 0 h 624"/>
                  <a:gd name="T80" fmla="*/ 0 w 981"/>
                  <a:gd name="T81" fmla="*/ 0 h 624"/>
                  <a:gd name="T82" fmla="*/ 0 w 981"/>
                  <a:gd name="T83" fmla="*/ 0 h 624"/>
                  <a:gd name="T84" fmla="*/ 0 w 981"/>
                  <a:gd name="T85" fmla="*/ 0 h 624"/>
                  <a:gd name="T86" fmla="*/ 0 w 981"/>
                  <a:gd name="T87" fmla="*/ 0 h 624"/>
                  <a:gd name="T88" fmla="*/ 0 w 981"/>
                  <a:gd name="T89" fmla="*/ 0 h 624"/>
                  <a:gd name="T90" fmla="*/ 0 w 981"/>
                  <a:gd name="T91" fmla="*/ 0 h 624"/>
                  <a:gd name="T92" fmla="*/ 0 w 981"/>
                  <a:gd name="T93" fmla="*/ 0 h 624"/>
                  <a:gd name="T94" fmla="*/ 0 w 981"/>
                  <a:gd name="T95" fmla="*/ 0 h 624"/>
                  <a:gd name="T96" fmla="*/ 0 w 981"/>
                  <a:gd name="T97" fmla="*/ 0 h 624"/>
                  <a:gd name="T98" fmla="*/ 0 w 981"/>
                  <a:gd name="T99" fmla="*/ 0 h 624"/>
                  <a:gd name="T100" fmla="*/ 0 w 981"/>
                  <a:gd name="T101" fmla="*/ 0 h 624"/>
                  <a:gd name="T102" fmla="*/ 0 w 981"/>
                  <a:gd name="T103" fmla="*/ 0 h 624"/>
                  <a:gd name="T104" fmla="*/ 0 w 981"/>
                  <a:gd name="T105" fmla="*/ 0 h 624"/>
                  <a:gd name="T106" fmla="*/ 0 w 981"/>
                  <a:gd name="T107" fmla="*/ 0 h 624"/>
                  <a:gd name="T108" fmla="*/ 0 w 981"/>
                  <a:gd name="T109" fmla="*/ 0 h 624"/>
                  <a:gd name="T110" fmla="*/ 0 w 981"/>
                  <a:gd name="T111" fmla="*/ 0 h 624"/>
                  <a:gd name="T112" fmla="*/ 0 w 981"/>
                  <a:gd name="T113" fmla="*/ 0 h 624"/>
                  <a:gd name="T114" fmla="*/ 0 w 981"/>
                  <a:gd name="T115" fmla="*/ 0 h 624"/>
                  <a:gd name="T116" fmla="*/ 0 w 981"/>
                  <a:gd name="T117" fmla="*/ 0 h 624"/>
                  <a:gd name="T118" fmla="*/ 0 w 981"/>
                  <a:gd name="T119" fmla="*/ 0 h 624"/>
                  <a:gd name="T120" fmla="*/ 0 w 981"/>
                  <a:gd name="T121" fmla="*/ 0 h 624"/>
                  <a:gd name="T122" fmla="*/ 0 w 981"/>
                  <a:gd name="T123" fmla="*/ 0 h 624"/>
                  <a:gd name="T124" fmla="*/ 0 w 981"/>
                  <a:gd name="T125" fmla="*/ 0 h 62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981"/>
                  <a:gd name="T190" fmla="*/ 0 h 624"/>
                  <a:gd name="T191" fmla="*/ 981 w 981"/>
                  <a:gd name="T192" fmla="*/ 624 h 62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981" h="624">
                    <a:moveTo>
                      <a:pt x="18" y="514"/>
                    </a:moveTo>
                    <a:lnTo>
                      <a:pt x="22" y="506"/>
                    </a:lnTo>
                    <a:lnTo>
                      <a:pt x="27" y="499"/>
                    </a:lnTo>
                    <a:lnTo>
                      <a:pt x="32" y="490"/>
                    </a:lnTo>
                    <a:lnTo>
                      <a:pt x="39" y="483"/>
                    </a:lnTo>
                    <a:lnTo>
                      <a:pt x="45" y="476"/>
                    </a:lnTo>
                    <a:lnTo>
                      <a:pt x="52" y="468"/>
                    </a:lnTo>
                    <a:lnTo>
                      <a:pt x="57" y="460"/>
                    </a:lnTo>
                    <a:lnTo>
                      <a:pt x="64" y="453"/>
                    </a:lnTo>
                    <a:lnTo>
                      <a:pt x="71" y="444"/>
                    </a:lnTo>
                    <a:lnTo>
                      <a:pt x="78" y="437"/>
                    </a:lnTo>
                    <a:lnTo>
                      <a:pt x="85" y="428"/>
                    </a:lnTo>
                    <a:lnTo>
                      <a:pt x="94" y="421"/>
                    </a:lnTo>
                    <a:lnTo>
                      <a:pt x="101" y="412"/>
                    </a:lnTo>
                    <a:lnTo>
                      <a:pt x="110" y="405"/>
                    </a:lnTo>
                    <a:lnTo>
                      <a:pt x="119" y="398"/>
                    </a:lnTo>
                    <a:lnTo>
                      <a:pt x="126" y="389"/>
                    </a:lnTo>
                    <a:lnTo>
                      <a:pt x="135" y="382"/>
                    </a:lnTo>
                    <a:lnTo>
                      <a:pt x="144" y="375"/>
                    </a:lnTo>
                    <a:lnTo>
                      <a:pt x="151" y="366"/>
                    </a:lnTo>
                    <a:lnTo>
                      <a:pt x="162" y="359"/>
                    </a:lnTo>
                    <a:lnTo>
                      <a:pt x="170" y="352"/>
                    </a:lnTo>
                    <a:lnTo>
                      <a:pt x="179" y="345"/>
                    </a:lnTo>
                    <a:lnTo>
                      <a:pt x="188" y="336"/>
                    </a:lnTo>
                    <a:lnTo>
                      <a:pt x="199" y="329"/>
                    </a:lnTo>
                    <a:lnTo>
                      <a:pt x="208" y="322"/>
                    </a:lnTo>
                    <a:lnTo>
                      <a:pt x="216" y="315"/>
                    </a:lnTo>
                    <a:lnTo>
                      <a:pt x="225" y="306"/>
                    </a:lnTo>
                    <a:lnTo>
                      <a:pt x="236" y="299"/>
                    </a:lnTo>
                    <a:lnTo>
                      <a:pt x="245" y="292"/>
                    </a:lnTo>
                    <a:lnTo>
                      <a:pt x="255" y="284"/>
                    </a:lnTo>
                    <a:lnTo>
                      <a:pt x="264" y="277"/>
                    </a:lnTo>
                    <a:lnTo>
                      <a:pt x="275" y="272"/>
                    </a:lnTo>
                    <a:lnTo>
                      <a:pt x="286" y="265"/>
                    </a:lnTo>
                    <a:lnTo>
                      <a:pt x="294" y="258"/>
                    </a:lnTo>
                    <a:lnTo>
                      <a:pt x="305" y="251"/>
                    </a:lnTo>
                    <a:lnTo>
                      <a:pt x="314" y="244"/>
                    </a:lnTo>
                    <a:lnTo>
                      <a:pt x="323" y="238"/>
                    </a:lnTo>
                    <a:lnTo>
                      <a:pt x="333" y="231"/>
                    </a:lnTo>
                    <a:lnTo>
                      <a:pt x="344" y="224"/>
                    </a:lnTo>
                    <a:lnTo>
                      <a:pt x="353" y="219"/>
                    </a:lnTo>
                    <a:lnTo>
                      <a:pt x="363" y="214"/>
                    </a:lnTo>
                    <a:lnTo>
                      <a:pt x="372" y="207"/>
                    </a:lnTo>
                    <a:lnTo>
                      <a:pt x="381" y="201"/>
                    </a:lnTo>
                    <a:lnTo>
                      <a:pt x="392" y="196"/>
                    </a:lnTo>
                    <a:lnTo>
                      <a:pt x="401" y="189"/>
                    </a:lnTo>
                    <a:lnTo>
                      <a:pt x="409" y="184"/>
                    </a:lnTo>
                    <a:lnTo>
                      <a:pt x="418" y="180"/>
                    </a:lnTo>
                    <a:lnTo>
                      <a:pt x="427" y="175"/>
                    </a:lnTo>
                    <a:lnTo>
                      <a:pt x="436" y="169"/>
                    </a:lnTo>
                    <a:lnTo>
                      <a:pt x="445" y="164"/>
                    </a:lnTo>
                    <a:lnTo>
                      <a:pt x="454" y="161"/>
                    </a:lnTo>
                    <a:lnTo>
                      <a:pt x="463" y="155"/>
                    </a:lnTo>
                    <a:lnTo>
                      <a:pt x="470" y="150"/>
                    </a:lnTo>
                    <a:lnTo>
                      <a:pt x="479" y="146"/>
                    </a:lnTo>
                    <a:lnTo>
                      <a:pt x="486" y="143"/>
                    </a:lnTo>
                    <a:lnTo>
                      <a:pt x="494" y="139"/>
                    </a:lnTo>
                    <a:lnTo>
                      <a:pt x="502" y="136"/>
                    </a:lnTo>
                    <a:lnTo>
                      <a:pt x="509" y="132"/>
                    </a:lnTo>
                    <a:lnTo>
                      <a:pt x="516" y="129"/>
                    </a:lnTo>
                    <a:lnTo>
                      <a:pt x="523" y="127"/>
                    </a:lnTo>
                    <a:lnTo>
                      <a:pt x="530" y="123"/>
                    </a:lnTo>
                    <a:lnTo>
                      <a:pt x="537" y="120"/>
                    </a:lnTo>
                    <a:lnTo>
                      <a:pt x="542" y="118"/>
                    </a:lnTo>
                    <a:lnTo>
                      <a:pt x="549" y="116"/>
                    </a:lnTo>
                    <a:lnTo>
                      <a:pt x="555" y="113"/>
                    </a:lnTo>
                    <a:lnTo>
                      <a:pt x="560" y="111"/>
                    </a:lnTo>
                    <a:lnTo>
                      <a:pt x="567" y="109"/>
                    </a:lnTo>
                    <a:lnTo>
                      <a:pt x="574" y="108"/>
                    </a:lnTo>
                    <a:lnTo>
                      <a:pt x="581" y="104"/>
                    </a:lnTo>
                    <a:lnTo>
                      <a:pt x="588" y="102"/>
                    </a:lnTo>
                    <a:lnTo>
                      <a:pt x="595" y="100"/>
                    </a:lnTo>
                    <a:lnTo>
                      <a:pt x="604" y="99"/>
                    </a:lnTo>
                    <a:lnTo>
                      <a:pt x="611" y="95"/>
                    </a:lnTo>
                    <a:lnTo>
                      <a:pt x="618" y="93"/>
                    </a:lnTo>
                    <a:lnTo>
                      <a:pt x="627" y="90"/>
                    </a:lnTo>
                    <a:lnTo>
                      <a:pt x="634" y="88"/>
                    </a:lnTo>
                    <a:lnTo>
                      <a:pt x="643" y="84"/>
                    </a:lnTo>
                    <a:lnTo>
                      <a:pt x="652" y="83"/>
                    </a:lnTo>
                    <a:lnTo>
                      <a:pt x="661" y="81"/>
                    </a:lnTo>
                    <a:lnTo>
                      <a:pt x="670" y="79"/>
                    </a:lnTo>
                    <a:lnTo>
                      <a:pt x="679" y="76"/>
                    </a:lnTo>
                    <a:lnTo>
                      <a:pt x="687" y="72"/>
                    </a:lnTo>
                    <a:lnTo>
                      <a:pt x="695" y="70"/>
                    </a:lnTo>
                    <a:lnTo>
                      <a:pt x="705" y="69"/>
                    </a:lnTo>
                    <a:lnTo>
                      <a:pt x="712" y="65"/>
                    </a:lnTo>
                    <a:lnTo>
                      <a:pt x="723" y="63"/>
                    </a:lnTo>
                    <a:lnTo>
                      <a:pt x="732" y="60"/>
                    </a:lnTo>
                    <a:lnTo>
                      <a:pt x="741" y="58"/>
                    </a:lnTo>
                    <a:lnTo>
                      <a:pt x="749" y="56"/>
                    </a:lnTo>
                    <a:lnTo>
                      <a:pt x="758" y="53"/>
                    </a:lnTo>
                    <a:lnTo>
                      <a:pt x="767" y="51"/>
                    </a:lnTo>
                    <a:lnTo>
                      <a:pt x="776" y="49"/>
                    </a:lnTo>
                    <a:lnTo>
                      <a:pt x="785" y="47"/>
                    </a:lnTo>
                    <a:lnTo>
                      <a:pt x="794" y="46"/>
                    </a:lnTo>
                    <a:lnTo>
                      <a:pt x="803" y="42"/>
                    </a:lnTo>
                    <a:lnTo>
                      <a:pt x="813" y="40"/>
                    </a:lnTo>
                    <a:lnTo>
                      <a:pt x="820" y="38"/>
                    </a:lnTo>
                    <a:lnTo>
                      <a:pt x="829" y="35"/>
                    </a:lnTo>
                    <a:lnTo>
                      <a:pt x="838" y="33"/>
                    </a:lnTo>
                    <a:lnTo>
                      <a:pt x="847" y="31"/>
                    </a:lnTo>
                    <a:lnTo>
                      <a:pt x="854" y="30"/>
                    </a:lnTo>
                    <a:lnTo>
                      <a:pt x="861" y="26"/>
                    </a:lnTo>
                    <a:lnTo>
                      <a:pt x="870" y="24"/>
                    </a:lnTo>
                    <a:lnTo>
                      <a:pt x="877" y="23"/>
                    </a:lnTo>
                    <a:lnTo>
                      <a:pt x="884" y="21"/>
                    </a:lnTo>
                    <a:lnTo>
                      <a:pt x="891" y="19"/>
                    </a:lnTo>
                    <a:lnTo>
                      <a:pt x="898" y="17"/>
                    </a:lnTo>
                    <a:lnTo>
                      <a:pt x="905" y="15"/>
                    </a:lnTo>
                    <a:lnTo>
                      <a:pt x="912" y="14"/>
                    </a:lnTo>
                    <a:lnTo>
                      <a:pt x="919" y="12"/>
                    </a:lnTo>
                    <a:lnTo>
                      <a:pt x="925" y="12"/>
                    </a:lnTo>
                    <a:lnTo>
                      <a:pt x="932" y="10"/>
                    </a:lnTo>
                    <a:lnTo>
                      <a:pt x="937" y="8"/>
                    </a:lnTo>
                    <a:lnTo>
                      <a:pt x="942" y="8"/>
                    </a:lnTo>
                    <a:lnTo>
                      <a:pt x="948" y="7"/>
                    </a:lnTo>
                    <a:lnTo>
                      <a:pt x="951" y="5"/>
                    </a:lnTo>
                    <a:lnTo>
                      <a:pt x="957" y="5"/>
                    </a:lnTo>
                    <a:lnTo>
                      <a:pt x="960" y="3"/>
                    </a:lnTo>
                    <a:lnTo>
                      <a:pt x="964" y="1"/>
                    </a:lnTo>
                    <a:lnTo>
                      <a:pt x="969" y="1"/>
                    </a:lnTo>
                    <a:lnTo>
                      <a:pt x="973" y="0"/>
                    </a:lnTo>
                    <a:lnTo>
                      <a:pt x="978" y="0"/>
                    </a:lnTo>
                    <a:lnTo>
                      <a:pt x="981" y="0"/>
                    </a:lnTo>
                    <a:lnTo>
                      <a:pt x="976" y="1"/>
                    </a:lnTo>
                    <a:lnTo>
                      <a:pt x="971" y="5"/>
                    </a:lnTo>
                    <a:lnTo>
                      <a:pt x="965" y="8"/>
                    </a:lnTo>
                    <a:lnTo>
                      <a:pt x="960" y="12"/>
                    </a:lnTo>
                    <a:lnTo>
                      <a:pt x="955" y="14"/>
                    </a:lnTo>
                    <a:lnTo>
                      <a:pt x="950" y="17"/>
                    </a:lnTo>
                    <a:lnTo>
                      <a:pt x="944" y="21"/>
                    </a:lnTo>
                    <a:lnTo>
                      <a:pt x="939" y="24"/>
                    </a:lnTo>
                    <a:lnTo>
                      <a:pt x="932" y="28"/>
                    </a:lnTo>
                    <a:lnTo>
                      <a:pt x="927" y="31"/>
                    </a:lnTo>
                    <a:lnTo>
                      <a:pt x="919" y="37"/>
                    </a:lnTo>
                    <a:lnTo>
                      <a:pt x="912" y="42"/>
                    </a:lnTo>
                    <a:lnTo>
                      <a:pt x="905" y="46"/>
                    </a:lnTo>
                    <a:lnTo>
                      <a:pt x="896" y="51"/>
                    </a:lnTo>
                    <a:lnTo>
                      <a:pt x="889" y="56"/>
                    </a:lnTo>
                    <a:lnTo>
                      <a:pt x="880" y="60"/>
                    </a:lnTo>
                    <a:lnTo>
                      <a:pt x="872" y="67"/>
                    </a:lnTo>
                    <a:lnTo>
                      <a:pt x="863" y="72"/>
                    </a:lnTo>
                    <a:lnTo>
                      <a:pt x="854" y="79"/>
                    </a:lnTo>
                    <a:lnTo>
                      <a:pt x="845" y="84"/>
                    </a:lnTo>
                    <a:lnTo>
                      <a:pt x="836" y="90"/>
                    </a:lnTo>
                    <a:lnTo>
                      <a:pt x="826" y="97"/>
                    </a:lnTo>
                    <a:lnTo>
                      <a:pt x="817" y="102"/>
                    </a:lnTo>
                    <a:lnTo>
                      <a:pt x="806" y="109"/>
                    </a:lnTo>
                    <a:lnTo>
                      <a:pt x="797" y="116"/>
                    </a:lnTo>
                    <a:lnTo>
                      <a:pt x="787" y="123"/>
                    </a:lnTo>
                    <a:lnTo>
                      <a:pt x="776" y="131"/>
                    </a:lnTo>
                    <a:lnTo>
                      <a:pt x="765" y="136"/>
                    </a:lnTo>
                    <a:lnTo>
                      <a:pt x="755" y="143"/>
                    </a:lnTo>
                    <a:lnTo>
                      <a:pt x="744" y="150"/>
                    </a:lnTo>
                    <a:lnTo>
                      <a:pt x="735" y="157"/>
                    </a:lnTo>
                    <a:lnTo>
                      <a:pt x="725" y="164"/>
                    </a:lnTo>
                    <a:lnTo>
                      <a:pt x="712" y="171"/>
                    </a:lnTo>
                    <a:lnTo>
                      <a:pt x="702" y="178"/>
                    </a:lnTo>
                    <a:lnTo>
                      <a:pt x="693" y="187"/>
                    </a:lnTo>
                    <a:lnTo>
                      <a:pt x="682" y="192"/>
                    </a:lnTo>
                    <a:lnTo>
                      <a:pt x="672" y="201"/>
                    </a:lnTo>
                    <a:lnTo>
                      <a:pt x="661" y="208"/>
                    </a:lnTo>
                    <a:lnTo>
                      <a:pt x="650" y="215"/>
                    </a:lnTo>
                    <a:lnTo>
                      <a:pt x="640" y="223"/>
                    </a:lnTo>
                    <a:lnTo>
                      <a:pt x="631" y="230"/>
                    </a:lnTo>
                    <a:lnTo>
                      <a:pt x="620" y="237"/>
                    </a:lnTo>
                    <a:lnTo>
                      <a:pt x="611" y="246"/>
                    </a:lnTo>
                    <a:lnTo>
                      <a:pt x="601" y="251"/>
                    </a:lnTo>
                    <a:lnTo>
                      <a:pt x="592" y="260"/>
                    </a:lnTo>
                    <a:lnTo>
                      <a:pt x="581" y="265"/>
                    </a:lnTo>
                    <a:lnTo>
                      <a:pt x="572" y="274"/>
                    </a:lnTo>
                    <a:lnTo>
                      <a:pt x="564" y="281"/>
                    </a:lnTo>
                    <a:lnTo>
                      <a:pt x="556" y="288"/>
                    </a:lnTo>
                    <a:lnTo>
                      <a:pt x="548" y="295"/>
                    </a:lnTo>
                    <a:lnTo>
                      <a:pt x="539" y="302"/>
                    </a:lnTo>
                    <a:lnTo>
                      <a:pt x="530" y="307"/>
                    </a:lnTo>
                    <a:lnTo>
                      <a:pt x="523" y="315"/>
                    </a:lnTo>
                    <a:lnTo>
                      <a:pt x="516" y="322"/>
                    </a:lnTo>
                    <a:lnTo>
                      <a:pt x="510" y="327"/>
                    </a:lnTo>
                    <a:lnTo>
                      <a:pt x="503" y="334"/>
                    </a:lnTo>
                    <a:lnTo>
                      <a:pt x="498" y="339"/>
                    </a:lnTo>
                    <a:lnTo>
                      <a:pt x="491" y="346"/>
                    </a:lnTo>
                    <a:lnTo>
                      <a:pt x="486" y="352"/>
                    </a:lnTo>
                    <a:lnTo>
                      <a:pt x="480" y="357"/>
                    </a:lnTo>
                    <a:lnTo>
                      <a:pt x="475" y="362"/>
                    </a:lnTo>
                    <a:lnTo>
                      <a:pt x="470" y="369"/>
                    </a:lnTo>
                    <a:lnTo>
                      <a:pt x="466" y="375"/>
                    </a:lnTo>
                    <a:lnTo>
                      <a:pt x="461" y="380"/>
                    </a:lnTo>
                    <a:lnTo>
                      <a:pt x="456" y="385"/>
                    </a:lnTo>
                    <a:lnTo>
                      <a:pt x="452" y="392"/>
                    </a:lnTo>
                    <a:lnTo>
                      <a:pt x="448" y="398"/>
                    </a:lnTo>
                    <a:lnTo>
                      <a:pt x="443" y="405"/>
                    </a:lnTo>
                    <a:lnTo>
                      <a:pt x="440" y="410"/>
                    </a:lnTo>
                    <a:lnTo>
                      <a:pt x="434" y="415"/>
                    </a:lnTo>
                    <a:lnTo>
                      <a:pt x="431" y="422"/>
                    </a:lnTo>
                    <a:lnTo>
                      <a:pt x="427" y="428"/>
                    </a:lnTo>
                    <a:lnTo>
                      <a:pt x="424" y="433"/>
                    </a:lnTo>
                    <a:lnTo>
                      <a:pt x="420" y="438"/>
                    </a:lnTo>
                    <a:lnTo>
                      <a:pt x="418" y="445"/>
                    </a:lnTo>
                    <a:lnTo>
                      <a:pt x="413" y="451"/>
                    </a:lnTo>
                    <a:lnTo>
                      <a:pt x="411" y="456"/>
                    </a:lnTo>
                    <a:lnTo>
                      <a:pt x="408" y="461"/>
                    </a:lnTo>
                    <a:lnTo>
                      <a:pt x="404" y="468"/>
                    </a:lnTo>
                    <a:lnTo>
                      <a:pt x="401" y="474"/>
                    </a:lnTo>
                    <a:lnTo>
                      <a:pt x="399" y="479"/>
                    </a:lnTo>
                    <a:lnTo>
                      <a:pt x="397" y="484"/>
                    </a:lnTo>
                    <a:lnTo>
                      <a:pt x="394" y="490"/>
                    </a:lnTo>
                    <a:lnTo>
                      <a:pt x="392" y="495"/>
                    </a:lnTo>
                    <a:lnTo>
                      <a:pt x="388" y="502"/>
                    </a:lnTo>
                    <a:lnTo>
                      <a:pt x="386" y="506"/>
                    </a:lnTo>
                    <a:lnTo>
                      <a:pt x="385" y="513"/>
                    </a:lnTo>
                    <a:lnTo>
                      <a:pt x="383" y="516"/>
                    </a:lnTo>
                    <a:lnTo>
                      <a:pt x="379" y="523"/>
                    </a:lnTo>
                    <a:lnTo>
                      <a:pt x="378" y="529"/>
                    </a:lnTo>
                    <a:lnTo>
                      <a:pt x="378" y="534"/>
                    </a:lnTo>
                    <a:lnTo>
                      <a:pt x="374" y="538"/>
                    </a:lnTo>
                    <a:lnTo>
                      <a:pt x="372" y="543"/>
                    </a:lnTo>
                    <a:lnTo>
                      <a:pt x="371" y="546"/>
                    </a:lnTo>
                    <a:lnTo>
                      <a:pt x="371" y="552"/>
                    </a:lnTo>
                    <a:lnTo>
                      <a:pt x="367" y="557"/>
                    </a:lnTo>
                    <a:lnTo>
                      <a:pt x="367" y="561"/>
                    </a:lnTo>
                    <a:lnTo>
                      <a:pt x="365" y="564"/>
                    </a:lnTo>
                    <a:lnTo>
                      <a:pt x="365" y="569"/>
                    </a:lnTo>
                    <a:lnTo>
                      <a:pt x="363" y="573"/>
                    </a:lnTo>
                    <a:lnTo>
                      <a:pt x="362" y="576"/>
                    </a:lnTo>
                    <a:lnTo>
                      <a:pt x="360" y="580"/>
                    </a:lnTo>
                    <a:lnTo>
                      <a:pt x="360" y="585"/>
                    </a:lnTo>
                    <a:lnTo>
                      <a:pt x="358" y="591"/>
                    </a:lnTo>
                    <a:lnTo>
                      <a:pt x="356" y="598"/>
                    </a:lnTo>
                    <a:lnTo>
                      <a:pt x="355" y="603"/>
                    </a:lnTo>
                    <a:lnTo>
                      <a:pt x="355" y="608"/>
                    </a:lnTo>
                    <a:lnTo>
                      <a:pt x="353" y="614"/>
                    </a:lnTo>
                    <a:lnTo>
                      <a:pt x="353" y="617"/>
                    </a:lnTo>
                    <a:lnTo>
                      <a:pt x="353" y="622"/>
                    </a:lnTo>
                    <a:lnTo>
                      <a:pt x="353" y="624"/>
                    </a:lnTo>
                    <a:lnTo>
                      <a:pt x="351" y="622"/>
                    </a:lnTo>
                    <a:lnTo>
                      <a:pt x="349" y="621"/>
                    </a:lnTo>
                    <a:lnTo>
                      <a:pt x="346" y="615"/>
                    </a:lnTo>
                    <a:lnTo>
                      <a:pt x="340" y="610"/>
                    </a:lnTo>
                    <a:lnTo>
                      <a:pt x="337" y="607"/>
                    </a:lnTo>
                    <a:lnTo>
                      <a:pt x="333" y="603"/>
                    </a:lnTo>
                    <a:lnTo>
                      <a:pt x="330" y="598"/>
                    </a:lnTo>
                    <a:lnTo>
                      <a:pt x="326" y="594"/>
                    </a:lnTo>
                    <a:lnTo>
                      <a:pt x="323" y="591"/>
                    </a:lnTo>
                    <a:lnTo>
                      <a:pt x="319" y="585"/>
                    </a:lnTo>
                    <a:lnTo>
                      <a:pt x="314" y="582"/>
                    </a:lnTo>
                    <a:lnTo>
                      <a:pt x="310" y="576"/>
                    </a:lnTo>
                    <a:lnTo>
                      <a:pt x="305" y="573"/>
                    </a:lnTo>
                    <a:lnTo>
                      <a:pt x="298" y="568"/>
                    </a:lnTo>
                    <a:lnTo>
                      <a:pt x="293" y="562"/>
                    </a:lnTo>
                    <a:lnTo>
                      <a:pt x="287" y="559"/>
                    </a:lnTo>
                    <a:lnTo>
                      <a:pt x="282" y="553"/>
                    </a:lnTo>
                    <a:lnTo>
                      <a:pt x="275" y="550"/>
                    </a:lnTo>
                    <a:lnTo>
                      <a:pt x="270" y="546"/>
                    </a:lnTo>
                    <a:lnTo>
                      <a:pt x="264" y="543"/>
                    </a:lnTo>
                    <a:lnTo>
                      <a:pt x="257" y="539"/>
                    </a:lnTo>
                    <a:lnTo>
                      <a:pt x="250" y="536"/>
                    </a:lnTo>
                    <a:lnTo>
                      <a:pt x="243" y="532"/>
                    </a:lnTo>
                    <a:lnTo>
                      <a:pt x="238" y="530"/>
                    </a:lnTo>
                    <a:lnTo>
                      <a:pt x="229" y="527"/>
                    </a:lnTo>
                    <a:lnTo>
                      <a:pt x="224" y="525"/>
                    </a:lnTo>
                    <a:lnTo>
                      <a:pt x="216" y="523"/>
                    </a:lnTo>
                    <a:lnTo>
                      <a:pt x="209" y="523"/>
                    </a:lnTo>
                    <a:lnTo>
                      <a:pt x="206" y="523"/>
                    </a:lnTo>
                    <a:lnTo>
                      <a:pt x="202" y="522"/>
                    </a:lnTo>
                    <a:lnTo>
                      <a:pt x="197" y="522"/>
                    </a:lnTo>
                    <a:lnTo>
                      <a:pt x="193" y="522"/>
                    </a:lnTo>
                    <a:lnTo>
                      <a:pt x="190" y="522"/>
                    </a:lnTo>
                    <a:lnTo>
                      <a:pt x="186" y="522"/>
                    </a:lnTo>
                    <a:lnTo>
                      <a:pt x="181" y="522"/>
                    </a:lnTo>
                    <a:lnTo>
                      <a:pt x="178" y="522"/>
                    </a:lnTo>
                    <a:lnTo>
                      <a:pt x="174" y="522"/>
                    </a:lnTo>
                    <a:lnTo>
                      <a:pt x="170" y="522"/>
                    </a:lnTo>
                    <a:lnTo>
                      <a:pt x="165" y="522"/>
                    </a:lnTo>
                    <a:lnTo>
                      <a:pt x="162" y="523"/>
                    </a:lnTo>
                    <a:lnTo>
                      <a:pt x="156" y="523"/>
                    </a:lnTo>
                    <a:lnTo>
                      <a:pt x="153" y="523"/>
                    </a:lnTo>
                    <a:lnTo>
                      <a:pt x="147" y="523"/>
                    </a:lnTo>
                    <a:lnTo>
                      <a:pt x="144" y="525"/>
                    </a:lnTo>
                    <a:lnTo>
                      <a:pt x="140" y="525"/>
                    </a:lnTo>
                    <a:lnTo>
                      <a:pt x="135" y="525"/>
                    </a:lnTo>
                    <a:lnTo>
                      <a:pt x="131" y="525"/>
                    </a:lnTo>
                    <a:lnTo>
                      <a:pt x="126" y="527"/>
                    </a:lnTo>
                    <a:lnTo>
                      <a:pt x="123" y="527"/>
                    </a:lnTo>
                    <a:lnTo>
                      <a:pt x="119" y="529"/>
                    </a:lnTo>
                    <a:lnTo>
                      <a:pt x="114" y="529"/>
                    </a:lnTo>
                    <a:lnTo>
                      <a:pt x="110" y="530"/>
                    </a:lnTo>
                    <a:lnTo>
                      <a:pt x="105" y="530"/>
                    </a:lnTo>
                    <a:lnTo>
                      <a:pt x="101" y="532"/>
                    </a:lnTo>
                    <a:lnTo>
                      <a:pt x="96" y="532"/>
                    </a:lnTo>
                    <a:lnTo>
                      <a:pt x="93" y="532"/>
                    </a:lnTo>
                    <a:lnTo>
                      <a:pt x="89" y="534"/>
                    </a:lnTo>
                    <a:lnTo>
                      <a:pt x="85" y="534"/>
                    </a:lnTo>
                    <a:lnTo>
                      <a:pt x="80" y="536"/>
                    </a:lnTo>
                    <a:lnTo>
                      <a:pt x="77" y="538"/>
                    </a:lnTo>
                    <a:lnTo>
                      <a:pt x="73" y="538"/>
                    </a:lnTo>
                    <a:lnTo>
                      <a:pt x="68" y="539"/>
                    </a:lnTo>
                    <a:lnTo>
                      <a:pt x="64" y="539"/>
                    </a:lnTo>
                    <a:lnTo>
                      <a:pt x="61" y="539"/>
                    </a:lnTo>
                    <a:lnTo>
                      <a:pt x="52" y="541"/>
                    </a:lnTo>
                    <a:lnTo>
                      <a:pt x="46" y="543"/>
                    </a:lnTo>
                    <a:lnTo>
                      <a:pt x="39" y="545"/>
                    </a:lnTo>
                    <a:lnTo>
                      <a:pt x="32" y="546"/>
                    </a:lnTo>
                    <a:lnTo>
                      <a:pt x="27" y="548"/>
                    </a:lnTo>
                    <a:lnTo>
                      <a:pt x="22" y="550"/>
                    </a:lnTo>
                    <a:lnTo>
                      <a:pt x="16" y="550"/>
                    </a:lnTo>
                    <a:lnTo>
                      <a:pt x="13" y="552"/>
                    </a:lnTo>
                    <a:lnTo>
                      <a:pt x="9" y="553"/>
                    </a:lnTo>
                    <a:lnTo>
                      <a:pt x="6" y="555"/>
                    </a:lnTo>
                    <a:lnTo>
                      <a:pt x="2" y="557"/>
                    </a:lnTo>
                    <a:lnTo>
                      <a:pt x="0" y="557"/>
                    </a:lnTo>
                    <a:lnTo>
                      <a:pt x="18" y="514"/>
                    </a:lnTo>
                    <a:close/>
                  </a:path>
                </a:pathLst>
              </a:custGeom>
              <a:solidFill>
                <a:srgbClr val="E8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741" name="Freeform 11"/>
              <p:cNvSpPr>
                <a:spLocks/>
              </p:cNvSpPr>
              <p:nvPr/>
            </p:nvSpPr>
            <p:spPr bwMode="auto">
              <a:xfrm>
                <a:off x="4244" y="3033"/>
                <a:ext cx="832" cy="76"/>
              </a:xfrm>
              <a:custGeom>
                <a:avLst/>
                <a:gdLst>
                  <a:gd name="T0" fmla="*/ 0 w 2006"/>
                  <a:gd name="T1" fmla="*/ 0 h 183"/>
                  <a:gd name="T2" fmla="*/ 0 w 2006"/>
                  <a:gd name="T3" fmla="*/ 0 h 183"/>
                  <a:gd name="T4" fmla="*/ 0 w 2006"/>
                  <a:gd name="T5" fmla="*/ 0 h 183"/>
                  <a:gd name="T6" fmla="*/ 0 w 2006"/>
                  <a:gd name="T7" fmla="*/ 0 h 183"/>
                  <a:gd name="T8" fmla="*/ 0 w 2006"/>
                  <a:gd name="T9" fmla="*/ 0 h 183"/>
                  <a:gd name="T10" fmla="*/ 0 w 2006"/>
                  <a:gd name="T11" fmla="*/ 0 h 183"/>
                  <a:gd name="T12" fmla="*/ 0 w 2006"/>
                  <a:gd name="T13" fmla="*/ 0 h 183"/>
                  <a:gd name="T14" fmla="*/ 0 w 2006"/>
                  <a:gd name="T15" fmla="*/ 0 h 183"/>
                  <a:gd name="T16" fmla="*/ 0 w 2006"/>
                  <a:gd name="T17" fmla="*/ 0 h 183"/>
                  <a:gd name="T18" fmla="*/ 0 w 2006"/>
                  <a:gd name="T19" fmla="*/ 0 h 183"/>
                  <a:gd name="T20" fmla="*/ 0 w 2006"/>
                  <a:gd name="T21" fmla="*/ 0 h 183"/>
                  <a:gd name="T22" fmla="*/ 0 w 2006"/>
                  <a:gd name="T23" fmla="*/ 0 h 183"/>
                  <a:gd name="T24" fmla="*/ 0 w 2006"/>
                  <a:gd name="T25" fmla="*/ 0 h 183"/>
                  <a:gd name="T26" fmla="*/ 0 w 2006"/>
                  <a:gd name="T27" fmla="*/ 0 h 183"/>
                  <a:gd name="T28" fmla="*/ 0 w 2006"/>
                  <a:gd name="T29" fmla="*/ 0 h 183"/>
                  <a:gd name="T30" fmla="*/ 0 w 2006"/>
                  <a:gd name="T31" fmla="*/ 0 h 183"/>
                  <a:gd name="T32" fmla="*/ 0 w 2006"/>
                  <a:gd name="T33" fmla="*/ 0 h 183"/>
                  <a:gd name="T34" fmla="*/ 0 w 2006"/>
                  <a:gd name="T35" fmla="*/ 0 h 183"/>
                  <a:gd name="T36" fmla="*/ 0 w 2006"/>
                  <a:gd name="T37" fmla="*/ 0 h 183"/>
                  <a:gd name="T38" fmla="*/ 0 w 2006"/>
                  <a:gd name="T39" fmla="*/ 0 h 183"/>
                  <a:gd name="T40" fmla="*/ 0 w 2006"/>
                  <a:gd name="T41" fmla="*/ 0 h 183"/>
                  <a:gd name="T42" fmla="*/ 0 w 2006"/>
                  <a:gd name="T43" fmla="*/ 0 h 183"/>
                  <a:gd name="T44" fmla="*/ 0 w 2006"/>
                  <a:gd name="T45" fmla="*/ 0 h 183"/>
                  <a:gd name="T46" fmla="*/ 0 w 2006"/>
                  <a:gd name="T47" fmla="*/ 0 h 183"/>
                  <a:gd name="T48" fmla="*/ 0 w 2006"/>
                  <a:gd name="T49" fmla="*/ 0 h 183"/>
                  <a:gd name="T50" fmla="*/ 0 w 2006"/>
                  <a:gd name="T51" fmla="*/ 0 h 183"/>
                  <a:gd name="T52" fmla="*/ 0 w 2006"/>
                  <a:gd name="T53" fmla="*/ 0 h 183"/>
                  <a:gd name="T54" fmla="*/ 0 w 2006"/>
                  <a:gd name="T55" fmla="*/ 0 h 183"/>
                  <a:gd name="T56" fmla="*/ 0 w 2006"/>
                  <a:gd name="T57" fmla="*/ 0 h 183"/>
                  <a:gd name="T58" fmla="*/ 0 w 2006"/>
                  <a:gd name="T59" fmla="*/ 0 h 183"/>
                  <a:gd name="T60" fmla="*/ 0 w 2006"/>
                  <a:gd name="T61" fmla="*/ 0 h 183"/>
                  <a:gd name="T62" fmla="*/ 0 w 2006"/>
                  <a:gd name="T63" fmla="*/ 0 h 183"/>
                  <a:gd name="T64" fmla="*/ 0 w 2006"/>
                  <a:gd name="T65" fmla="*/ 0 h 183"/>
                  <a:gd name="T66" fmla="*/ 0 w 2006"/>
                  <a:gd name="T67" fmla="*/ 0 h 183"/>
                  <a:gd name="T68" fmla="*/ 0 w 2006"/>
                  <a:gd name="T69" fmla="*/ 0 h 183"/>
                  <a:gd name="T70" fmla="*/ 0 w 2006"/>
                  <a:gd name="T71" fmla="*/ 0 h 183"/>
                  <a:gd name="T72" fmla="*/ 0 w 2006"/>
                  <a:gd name="T73" fmla="*/ 0 h 183"/>
                  <a:gd name="T74" fmla="*/ 0 w 2006"/>
                  <a:gd name="T75" fmla="*/ 0 h 183"/>
                  <a:gd name="T76" fmla="*/ 0 w 2006"/>
                  <a:gd name="T77" fmla="*/ 0 h 183"/>
                  <a:gd name="T78" fmla="*/ 0 w 2006"/>
                  <a:gd name="T79" fmla="*/ 0 h 183"/>
                  <a:gd name="T80" fmla="*/ 0 w 2006"/>
                  <a:gd name="T81" fmla="*/ 0 h 183"/>
                  <a:gd name="T82" fmla="*/ 0 w 2006"/>
                  <a:gd name="T83" fmla="*/ 0 h 183"/>
                  <a:gd name="T84" fmla="*/ 0 w 2006"/>
                  <a:gd name="T85" fmla="*/ 0 h 183"/>
                  <a:gd name="T86" fmla="*/ 0 w 2006"/>
                  <a:gd name="T87" fmla="*/ 0 h 183"/>
                  <a:gd name="T88" fmla="*/ 0 w 2006"/>
                  <a:gd name="T89" fmla="*/ 0 h 183"/>
                  <a:gd name="T90" fmla="*/ 0 w 2006"/>
                  <a:gd name="T91" fmla="*/ 0 h 183"/>
                  <a:gd name="T92" fmla="*/ 0 w 2006"/>
                  <a:gd name="T93" fmla="*/ 0 h 183"/>
                  <a:gd name="T94" fmla="*/ 0 w 2006"/>
                  <a:gd name="T95" fmla="*/ 0 h 183"/>
                  <a:gd name="T96" fmla="*/ 0 w 2006"/>
                  <a:gd name="T97" fmla="*/ 0 h 183"/>
                  <a:gd name="T98" fmla="*/ 0 w 2006"/>
                  <a:gd name="T99" fmla="*/ 0 h 183"/>
                  <a:gd name="T100" fmla="*/ 0 w 2006"/>
                  <a:gd name="T101" fmla="*/ 0 h 183"/>
                  <a:gd name="T102" fmla="*/ 0 w 2006"/>
                  <a:gd name="T103" fmla="*/ 0 h 183"/>
                  <a:gd name="T104" fmla="*/ 0 w 2006"/>
                  <a:gd name="T105" fmla="*/ 0 h 183"/>
                  <a:gd name="T106" fmla="*/ 0 w 2006"/>
                  <a:gd name="T107" fmla="*/ 0 h 183"/>
                  <a:gd name="T108" fmla="*/ 0 w 2006"/>
                  <a:gd name="T109" fmla="*/ 0 h 183"/>
                  <a:gd name="T110" fmla="*/ 0 w 2006"/>
                  <a:gd name="T111" fmla="*/ 0 h 183"/>
                  <a:gd name="T112" fmla="*/ 0 w 2006"/>
                  <a:gd name="T113" fmla="*/ 0 h 183"/>
                  <a:gd name="T114" fmla="*/ 0 w 2006"/>
                  <a:gd name="T115" fmla="*/ 0 h 183"/>
                  <a:gd name="T116" fmla="*/ 0 w 2006"/>
                  <a:gd name="T117" fmla="*/ 0 h 183"/>
                  <a:gd name="T118" fmla="*/ 0 w 2006"/>
                  <a:gd name="T119" fmla="*/ 0 h 183"/>
                  <a:gd name="T120" fmla="*/ 0 w 2006"/>
                  <a:gd name="T121" fmla="*/ 0 h 183"/>
                  <a:gd name="T122" fmla="*/ 0 w 2006"/>
                  <a:gd name="T123" fmla="*/ 0 h 183"/>
                  <a:gd name="T124" fmla="*/ 0 w 2006"/>
                  <a:gd name="T125" fmla="*/ 0 h 18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006"/>
                  <a:gd name="T190" fmla="*/ 0 h 183"/>
                  <a:gd name="T191" fmla="*/ 2006 w 2006"/>
                  <a:gd name="T192" fmla="*/ 183 h 18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006" h="183">
                    <a:moveTo>
                      <a:pt x="0" y="98"/>
                    </a:moveTo>
                    <a:lnTo>
                      <a:pt x="12" y="92"/>
                    </a:lnTo>
                    <a:lnTo>
                      <a:pt x="24" y="87"/>
                    </a:lnTo>
                    <a:lnTo>
                      <a:pt x="37" y="82"/>
                    </a:lnTo>
                    <a:lnTo>
                      <a:pt x="49" y="76"/>
                    </a:lnTo>
                    <a:lnTo>
                      <a:pt x="60" y="73"/>
                    </a:lnTo>
                    <a:lnTo>
                      <a:pt x="72" y="69"/>
                    </a:lnTo>
                    <a:lnTo>
                      <a:pt x="83" y="66"/>
                    </a:lnTo>
                    <a:lnTo>
                      <a:pt x="93" y="64"/>
                    </a:lnTo>
                    <a:lnTo>
                      <a:pt x="104" y="61"/>
                    </a:lnTo>
                    <a:lnTo>
                      <a:pt x="115" y="59"/>
                    </a:lnTo>
                    <a:lnTo>
                      <a:pt x="125" y="57"/>
                    </a:lnTo>
                    <a:lnTo>
                      <a:pt x="136" y="55"/>
                    </a:lnTo>
                    <a:lnTo>
                      <a:pt x="145" y="53"/>
                    </a:lnTo>
                    <a:lnTo>
                      <a:pt x="155" y="53"/>
                    </a:lnTo>
                    <a:lnTo>
                      <a:pt x="164" y="52"/>
                    </a:lnTo>
                    <a:lnTo>
                      <a:pt x="175" y="52"/>
                    </a:lnTo>
                    <a:lnTo>
                      <a:pt x="182" y="52"/>
                    </a:lnTo>
                    <a:lnTo>
                      <a:pt x="191" y="52"/>
                    </a:lnTo>
                    <a:lnTo>
                      <a:pt x="200" y="52"/>
                    </a:lnTo>
                    <a:lnTo>
                      <a:pt x="209" y="53"/>
                    </a:lnTo>
                    <a:lnTo>
                      <a:pt x="216" y="53"/>
                    </a:lnTo>
                    <a:lnTo>
                      <a:pt x="224" y="55"/>
                    </a:lnTo>
                    <a:lnTo>
                      <a:pt x="232" y="57"/>
                    </a:lnTo>
                    <a:lnTo>
                      <a:pt x="239" y="59"/>
                    </a:lnTo>
                    <a:lnTo>
                      <a:pt x="246" y="61"/>
                    </a:lnTo>
                    <a:lnTo>
                      <a:pt x="253" y="62"/>
                    </a:lnTo>
                    <a:lnTo>
                      <a:pt x="260" y="64"/>
                    </a:lnTo>
                    <a:lnTo>
                      <a:pt x="265" y="66"/>
                    </a:lnTo>
                    <a:lnTo>
                      <a:pt x="272" y="69"/>
                    </a:lnTo>
                    <a:lnTo>
                      <a:pt x="278" y="71"/>
                    </a:lnTo>
                    <a:lnTo>
                      <a:pt x="283" y="73"/>
                    </a:lnTo>
                    <a:lnTo>
                      <a:pt x="290" y="76"/>
                    </a:lnTo>
                    <a:lnTo>
                      <a:pt x="295" y="80"/>
                    </a:lnTo>
                    <a:lnTo>
                      <a:pt x="301" y="82"/>
                    </a:lnTo>
                    <a:lnTo>
                      <a:pt x="304" y="85"/>
                    </a:lnTo>
                    <a:lnTo>
                      <a:pt x="309" y="89"/>
                    </a:lnTo>
                    <a:lnTo>
                      <a:pt x="313" y="91"/>
                    </a:lnTo>
                    <a:lnTo>
                      <a:pt x="318" y="96"/>
                    </a:lnTo>
                    <a:lnTo>
                      <a:pt x="322" y="98"/>
                    </a:lnTo>
                    <a:lnTo>
                      <a:pt x="327" y="101"/>
                    </a:lnTo>
                    <a:lnTo>
                      <a:pt x="334" y="107"/>
                    </a:lnTo>
                    <a:lnTo>
                      <a:pt x="341" y="114"/>
                    </a:lnTo>
                    <a:lnTo>
                      <a:pt x="347" y="119"/>
                    </a:lnTo>
                    <a:lnTo>
                      <a:pt x="352" y="126"/>
                    </a:lnTo>
                    <a:lnTo>
                      <a:pt x="355" y="131"/>
                    </a:lnTo>
                    <a:lnTo>
                      <a:pt x="361" y="137"/>
                    </a:lnTo>
                    <a:lnTo>
                      <a:pt x="363" y="140"/>
                    </a:lnTo>
                    <a:lnTo>
                      <a:pt x="366" y="145"/>
                    </a:lnTo>
                    <a:lnTo>
                      <a:pt x="370" y="151"/>
                    </a:lnTo>
                    <a:lnTo>
                      <a:pt x="371" y="153"/>
                    </a:lnTo>
                    <a:lnTo>
                      <a:pt x="373" y="151"/>
                    </a:lnTo>
                    <a:lnTo>
                      <a:pt x="379" y="147"/>
                    </a:lnTo>
                    <a:lnTo>
                      <a:pt x="382" y="145"/>
                    </a:lnTo>
                    <a:lnTo>
                      <a:pt x="387" y="144"/>
                    </a:lnTo>
                    <a:lnTo>
                      <a:pt x="394" y="140"/>
                    </a:lnTo>
                    <a:lnTo>
                      <a:pt x="402" y="137"/>
                    </a:lnTo>
                    <a:lnTo>
                      <a:pt x="403" y="135"/>
                    </a:lnTo>
                    <a:lnTo>
                      <a:pt x="407" y="133"/>
                    </a:lnTo>
                    <a:lnTo>
                      <a:pt x="412" y="131"/>
                    </a:lnTo>
                    <a:lnTo>
                      <a:pt x="416" y="130"/>
                    </a:lnTo>
                    <a:lnTo>
                      <a:pt x="421" y="128"/>
                    </a:lnTo>
                    <a:lnTo>
                      <a:pt x="425" y="124"/>
                    </a:lnTo>
                    <a:lnTo>
                      <a:pt x="430" y="122"/>
                    </a:lnTo>
                    <a:lnTo>
                      <a:pt x="435" y="121"/>
                    </a:lnTo>
                    <a:lnTo>
                      <a:pt x="439" y="119"/>
                    </a:lnTo>
                    <a:lnTo>
                      <a:pt x="444" y="117"/>
                    </a:lnTo>
                    <a:lnTo>
                      <a:pt x="449" y="115"/>
                    </a:lnTo>
                    <a:lnTo>
                      <a:pt x="456" y="114"/>
                    </a:lnTo>
                    <a:lnTo>
                      <a:pt x="462" y="112"/>
                    </a:lnTo>
                    <a:lnTo>
                      <a:pt x="467" y="110"/>
                    </a:lnTo>
                    <a:lnTo>
                      <a:pt x="472" y="107"/>
                    </a:lnTo>
                    <a:lnTo>
                      <a:pt x="479" y="107"/>
                    </a:lnTo>
                    <a:lnTo>
                      <a:pt x="485" y="103"/>
                    </a:lnTo>
                    <a:lnTo>
                      <a:pt x="492" y="101"/>
                    </a:lnTo>
                    <a:lnTo>
                      <a:pt x="497" y="99"/>
                    </a:lnTo>
                    <a:lnTo>
                      <a:pt x="504" y="98"/>
                    </a:lnTo>
                    <a:lnTo>
                      <a:pt x="510" y="96"/>
                    </a:lnTo>
                    <a:lnTo>
                      <a:pt x="517" y="92"/>
                    </a:lnTo>
                    <a:lnTo>
                      <a:pt x="524" y="91"/>
                    </a:lnTo>
                    <a:lnTo>
                      <a:pt x="531" y="91"/>
                    </a:lnTo>
                    <a:lnTo>
                      <a:pt x="538" y="87"/>
                    </a:lnTo>
                    <a:lnTo>
                      <a:pt x="543" y="85"/>
                    </a:lnTo>
                    <a:lnTo>
                      <a:pt x="550" y="84"/>
                    </a:lnTo>
                    <a:lnTo>
                      <a:pt x="559" y="84"/>
                    </a:lnTo>
                    <a:lnTo>
                      <a:pt x="564" y="82"/>
                    </a:lnTo>
                    <a:lnTo>
                      <a:pt x="573" y="80"/>
                    </a:lnTo>
                    <a:lnTo>
                      <a:pt x="580" y="80"/>
                    </a:lnTo>
                    <a:lnTo>
                      <a:pt x="587" y="78"/>
                    </a:lnTo>
                    <a:lnTo>
                      <a:pt x="595" y="76"/>
                    </a:lnTo>
                    <a:lnTo>
                      <a:pt x="603" y="76"/>
                    </a:lnTo>
                    <a:lnTo>
                      <a:pt x="610" y="75"/>
                    </a:lnTo>
                    <a:lnTo>
                      <a:pt x="618" y="75"/>
                    </a:lnTo>
                    <a:lnTo>
                      <a:pt x="625" y="73"/>
                    </a:lnTo>
                    <a:lnTo>
                      <a:pt x="633" y="73"/>
                    </a:lnTo>
                    <a:lnTo>
                      <a:pt x="641" y="73"/>
                    </a:lnTo>
                    <a:lnTo>
                      <a:pt x="649" y="73"/>
                    </a:lnTo>
                    <a:lnTo>
                      <a:pt x="657" y="73"/>
                    </a:lnTo>
                    <a:lnTo>
                      <a:pt x="664" y="73"/>
                    </a:lnTo>
                    <a:lnTo>
                      <a:pt x="672" y="73"/>
                    </a:lnTo>
                    <a:lnTo>
                      <a:pt x="680" y="73"/>
                    </a:lnTo>
                    <a:lnTo>
                      <a:pt x="687" y="73"/>
                    </a:lnTo>
                    <a:lnTo>
                      <a:pt x="695" y="75"/>
                    </a:lnTo>
                    <a:lnTo>
                      <a:pt x="703" y="76"/>
                    </a:lnTo>
                    <a:lnTo>
                      <a:pt x="711" y="78"/>
                    </a:lnTo>
                    <a:lnTo>
                      <a:pt x="718" y="78"/>
                    </a:lnTo>
                    <a:lnTo>
                      <a:pt x="726" y="80"/>
                    </a:lnTo>
                    <a:lnTo>
                      <a:pt x="733" y="80"/>
                    </a:lnTo>
                    <a:lnTo>
                      <a:pt x="740" y="84"/>
                    </a:lnTo>
                    <a:lnTo>
                      <a:pt x="745" y="84"/>
                    </a:lnTo>
                    <a:lnTo>
                      <a:pt x="752" y="85"/>
                    </a:lnTo>
                    <a:lnTo>
                      <a:pt x="759" y="87"/>
                    </a:lnTo>
                    <a:lnTo>
                      <a:pt x="766" y="89"/>
                    </a:lnTo>
                    <a:lnTo>
                      <a:pt x="770" y="91"/>
                    </a:lnTo>
                    <a:lnTo>
                      <a:pt x="777" y="92"/>
                    </a:lnTo>
                    <a:lnTo>
                      <a:pt x="780" y="94"/>
                    </a:lnTo>
                    <a:lnTo>
                      <a:pt x="788" y="96"/>
                    </a:lnTo>
                    <a:lnTo>
                      <a:pt x="791" y="98"/>
                    </a:lnTo>
                    <a:lnTo>
                      <a:pt x="796" y="99"/>
                    </a:lnTo>
                    <a:lnTo>
                      <a:pt x="802" y="103"/>
                    </a:lnTo>
                    <a:lnTo>
                      <a:pt x="807" y="105"/>
                    </a:lnTo>
                    <a:lnTo>
                      <a:pt x="811" y="107"/>
                    </a:lnTo>
                    <a:lnTo>
                      <a:pt x="814" y="108"/>
                    </a:lnTo>
                    <a:lnTo>
                      <a:pt x="819" y="110"/>
                    </a:lnTo>
                    <a:lnTo>
                      <a:pt x="823" y="114"/>
                    </a:lnTo>
                    <a:lnTo>
                      <a:pt x="830" y="117"/>
                    </a:lnTo>
                    <a:lnTo>
                      <a:pt x="837" y="121"/>
                    </a:lnTo>
                    <a:lnTo>
                      <a:pt x="844" y="126"/>
                    </a:lnTo>
                    <a:lnTo>
                      <a:pt x="850" y="131"/>
                    </a:lnTo>
                    <a:lnTo>
                      <a:pt x="855" y="135"/>
                    </a:lnTo>
                    <a:lnTo>
                      <a:pt x="860" y="140"/>
                    </a:lnTo>
                    <a:lnTo>
                      <a:pt x="864" y="144"/>
                    </a:lnTo>
                    <a:lnTo>
                      <a:pt x="867" y="147"/>
                    </a:lnTo>
                    <a:lnTo>
                      <a:pt x="869" y="151"/>
                    </a:lnTo>
                    <a:lnTo>
                      <a:pt x="874" y="156"/>
                    </a:lnTo>
                    <a:lnTo>
                      <a:pt x="876" y="160"/>
                    </a:lnTo>
                    <a:lnTo>
                      <a:pt x="878" y="163"/>
                    </a:lnTo>
                    <a:lnTo>
                      <a:pt x="880" y="167"/>
                    </a:lnTo>
                    <a:lnTo>
                      <a:pt x="881" y="170"/>
                    </a:lnTo>
                    <a:lnTo>
                      <a:pt x="883" y="176"/>
                    </a:lnTo>
                    <a:lnTo>
                      <a:pt x="885" y="179"/>
                    </a:lnTo>
                    <a:lnTo>
                      <a:pt x="887" y="181"/>
                    </a:lnTo>
                    <a:lnTo>
                      <a:pt x="887" y="183"/>
                    </a:lnTo>
                    <a:lnTo>
                      <a:pt x="888" y="181"/>
                    </a:lnTo>
                    <a:lnTo>
                      <a:pt x="896" y="176"/>
                    </a:lnTo>
                    <a:lnTo>
                      <a:pt x="899" y="172"/>
                    </a:lnTo>
                    <a:lnTo>
                      <a:pt x="904" y="168"/>
                    </a:lnTo>
                    <a:lnTo>
                      <a:pt x="910" y="163"/>
                    </a:lnTo>
                    <a:lnTo>
                      <a:pt x="919" y="160"/>
                    </a:lnTo>
                    <a:lnTo>
                      <a:pt x="920" y="156"/>
                    </a:lnTo>
                    <a:lnTo>
                      <a:pt x="926" y="154"/>
                    </a:lnTo>
                    <a:lnTo>
                      <a:pt x="929" y="151"/>
                    </a:lnTo>
                    <a:lnTo>
                      <a:pt x="933" y="147"/>
                    </a:lnTo>
                    <a:lnTo>
                      <a:pt x="938" y="144"/>
                    </a:lnTo>
                    <a:lnTo>
                      <a:pt x="942" y="142"/>
                    </a:lnTo>
                    <a:lnTo>
                      <a:pt x="947" y="138"/>
                    </a:lnTo>
                    <a:lnTo>
                      <a:pt x="952" y="137"/>
                    </a:lnTo>
                    <a:lnTo>
                      <a:pt x="956" y="133"/>
                    </a:lnTo>
                    <a:lnTo>
                      <a:pt x="963" y="130"/>
                    </a:lnTo>
                    <a:lnTo>
                      <a:pt x="966" y="126"/>
                    </a:lnTo>
                    <a:lnTo>
                      <a:pt x="973" y="124"/>
                    </a:lnTo>
                    <a:lnTo>
                      <a:pt x="979" y="121"/>
                    </a:lnTo>
                    <a:lnTo>
                      <a:pt x="984" y="117"/>
                    </a:lnTo>
                    <a:lnTo>
                      <a:pt x="991" y="114"/>
                    </a:lnTo>
                    <a:lnTo>
                      <a:pt x="996" y="112"/>
                    </a:lnTo>
                    <a:lnTo>
                      <a:pt x="1004" y="108"/>
                    </a:lnTo>
                    <a:lnTo>
                      <a:pt x="1009" y="107"/>
                    </a:lnTo>
                    <a:lnTo>
                      <a:pt x="1014" y="103"/>
                    </a:lnTo>
                    <a:lnTo>
                      <a:pt x="1021" y="99"/>
                    </a:lnTo>
                    <a:lnTo>
                      <a:pt x="1028" y="96"/>
                    </a:lnTo>
                    <a:lnTo>
                      <a:pt x="1034" y="94"/>
                    </a:lnTo>
                    <a:lnTo>
                      <a:pt x="1041" y="91"/>
                    </a:lnTo>
                    <a:lnTo>
                      <a:pt x="1048" y="89"/>
                    </a:lnTo>
                    <a:lnTo>
                      <a:pt x="1055" y="85"/>
                    </a:lnTo>
                    <a:lnTo>
                      <a:pt x="1060" y="84"/>
                    </a:lnTo>
                    <a:lnTo>
                      <a:pt x="1067" y="80"/>
                    </a:lnTo>
                    <a:lnTo>
                      <a:pt x="1074" y="78"/>
                    </a:lnTo>
                    <a:lnTo>
                      <a:pt x="1081" y="76"/>
                    </a:lnTo>
                    <a:lnTo>
                      <a:pt x="1089" y="75"/>
                    </a:lnTo>
                    <a:lnTo>
                      <a:pt x="1096" y="73"/>
                    </a:lnTo>
                    <a:lnTo>
                      <a:pt x="1104" y="71"/>
                    </a:lnTo>
                    <a:lnTo>
                      <a:pt x="1110" y="69"/>
                    </a:lnTo>
                    <a:lnTo>
                      <a:pt x="1117" y="68"/>
                    </a:lnTo>
                    <a:lnTo>
                      <a:pt x="1124" y="66"/>
                    </a:lnTo>
                    <a:lnTo>
                      <a:pt x="1131" y="66"/>
                    </a:lnTo>
                    <a:lnTo>
                      <a:pt x="1138" y="64"/>
                    </a:lnTo>
                    <a:lnTo>
                      <a:pt x="1145" y="64"/>
                    </a:lnTo>
                    <a:lnTo>
                      <a:pt x="1152" y="64"/>
                    </a:lnTo>
                    <a:lnTo>
                      <a:pt x="1161" y="64"/>
                    </a:lnTo>
                    <a:lnTo>
                      <a:pt x="1168" y="64"/>
                    </a:lnTo>
                    <a:lnTo>
                      <a:pt x="1174" y="64"/>
                    </a:lnTo>
                    <a:lnTo>
                      <a:pt x="1182" y="64"/>
                    </a:lnTo>
                    <a:lnTo>
                      <a:pt x="1189" y="64"/>
                    </a:lnTo>
                    <a:lnTo>
                      <a:pt x="1197" y="64"/>
                    </a:lnTo>
                    <a:lnTo>
                      <a:pt x="1204" y="66"/>
                    </a:lnTo>
                    <a:lnTo>
                      <a:pt x="1211" y="68"/>
                    </a:lnTo>
                    <a:lnTo>
                      <a:pt x="1218" y="69"/>
                    </a:lnTo>
                    <a:lnTo>
                      <a:pt x="1223" y="71"/>
                    </a:lnTo>
                    <a:lnTo>
                      <a:pt x="1230" y="73"/>
                    </a:lnTo>
                    <a:lnTo>
                      <a:pt x="1237" y="75"/>
                    </a:lnTo>
                    <a:lnTo>
                      <a:pt x="1243" y="76"/>
                    </a:lnTo>
                    <a:lnTo>
                      <a:pt x="1250" y="78"/>
                    </a:lnTo>
                    <a:lnTo>
                      <a:pt x="1255" y="80"/>
                    </a:lnTo>
                    <a:lnTo>
                      <a:pt x="1260" y="82"/>
                    </a:lnTo>
                    <a:lnTo>
                      <a:pt x="1267" y="84"/>
                    </a:lnTo>
                    <a:lnTo>
                      <a:pt x="1271" y="85"/>
                    </a:lnTo>
                    <a:lnTo>
                      <a:pt x="1276" y="87"/>
                    </a:lnTo>
                    <a:lnTo>
                      <a:pt x="1282" y="89"/>
                    </a:lnTo>
                    <a:lnTo>
                      <a:pt x="1287" y="91"/>
                    </a:lnTo>
                    <a:lnTo>
                      <a:pt x="1292" y="92"/>
                    </a:lnTo>
                    <a:lnTo>
                      <a:pt x="1297" y="96"/>
                    </a:lnTo>
                    <a:lnTo>
                      <a:pt x="1301" y="98"/>
                    </a:lnTo>
                    <a:lnTo>
                      <a:pt x="1306" y="99"/>
                    </a:lnTo>
                    <a:lnTo>
                      <a:pt x="1310" y="101"/>
                    </a:lnTo>
                    <a:lnTo>
                      <a:pt x="1313" y="103"/>
                    </a:lnTo>
                    <a:lnTo>
                      <a:pt x="1317" y="105"/>
                    </a:lnTo>
                    <a:lnTo>
                      <a:pt x="1322" y="107"/>
                    </a:lnTo>
                    <a:lnTo>
                      <a:pt x="1329" y="110"/>
                    </a:lnTo>
                    <a:lnTo>
                      <a:pt x="1336" y="114"/>
                    </a:lnTo>
                    <a:lnTo>
                      <a:pt x="1342" y="117"/>
                    </a:lnTo>
                    <a:lnTo>
                      <a:pt x="1349" y="121"/>
                    </a:lnTo>
                    <a:lnTo>
                      <a:pt x="1352" y="124"/>
                    </a:lnTo>
                    <a:lnTo>
                      <a:pt x="1359" y="128"/>
                    </a:lnTo>
                    <a:lnTo>
                      <a:pt x="1363" y="130"/>
                    </a:lnTo>
                    <a:lnTo>
                      <a:pt x="1367" y="133"/>
                    </a:lnTo>
                    <a:lnTo>
                      <a:pt x="1370" y="137"/>
                    </a:lnTo>
                    <a:lnTo>
                      <a:pt x="1374" y="138"/>
                    </a:lnTo>
                    <a:lnTo>
                      <a:pt x="1379" y="144"/>
                    </a:lnTo>
                    <a:lnTo>
                      <a:pt x="1384" y="149"/>
                    </a:lnTo>
                    <a:lnTo>
                      <a:pt x="1388" y="154"/>
                    </a:lnTo>
                    <a:lnTo>
                      <a:pt x="1390" y="158"/>
                    </a:lnTo>
                    <a:lnTo>
                      <a:pt x="1390" y="156"/>
                    </a:lnTo>
                    <a:lnTo>
                      <a:pt x="1391" y="153"/>
                    </a:lnTo>
                    <a:lnTo>
                      <a:pt x="1393" y="147"/>
                    </a:lnTo>
                    <a:lnTo>
                      <a:pt x="1397" y="142"/>
                    </a:lnTo>
                    <a:lnTo>
                      <a:pt x="1398" y="137"/>
                    </a:lnTo>
                    <a:lnTo>
                      <a:pt x="1400" y="133"/>
                    </a:lnTo>
                    <a:lnTo>
                      <a:pt x="1404" y="130"/>
                    </a:lnTo>
                    <a:lnTo>
                      <a:pt x="1407" y="126"/>
                    </a:lnTo>
                    <a:lnTo>
                      <a:pt x="1409" y="122"/>
                    </a:lnTo>
                    <a:lnTo>
                      <a:pt x="1414" y="117"/>
                    </a:lnTo>
                    <a:lnTo>
                      <a:pt x="1418" y="114"/>
                    </a:lnTo>
                    <a:lnTo>
                      <a:pt x="1423" y="110"/>
                    </a:lnTo>
                    <a:lnTo>
                      <a:pt x="1429" y="107"/>
                    </a:lnTo>
                    <a:lnTo>
                      <a:pt x="1432" y="101"/>
                    </a:lnTo>
                    <a:lnTo>
                      <a:pt x="1439" y="98"/>
                    </a:lnTo>
                    <a:lnTo>
                      <a:pt x="1444" y="94"/>
                    </a:lnTo>
                    <a:lnTo>
                      <a:pt x="1452" y="91"/>
                    </a:lnTo>
                    <a:lnTo>
                      <a:pt x="1459" y="87"/>
                    </a:lnTo>
                    <a:lnTo>
                      <a:pt x="1460" y="85"/>
                    </a:lnTo>
                    <a:lnTo>
                      <a:pt x="1466" y="85"/>
                    </a:lnTo>
                    <a:lnTo>
                      <a:pt x="1469" y="84"/>
                    </a:lnTo>
                    <a:lnTo>
                      <a:pt x="1475" y="84"/>
                    </a:lnTo>
                    <a:lnTo>
                      <a:pt x="1478" y="82"/>
                    </a:lnTo>
                    <a:lnTo>
                      <a:pt x="1482" y="80"/>
                    </a:lnTo>
                    <a:lnTo>
                      <a:pt x="1487" y="80"/>
                    </a:lnTo>
                    <a:lnTo>
                      <a:pt x="1490" y="80"/>
                    </a:lnTo>
                    <a:lnTo>
                      <a:pt x="1496" y="78"/>
                    </a:lnTo>
                    <a:lnTo>
                      <a:pt x="1501" y="78"/>
                    </a:lnTo>
                    <a:lnTo>
                      <a:pt x="1505" y="78"/>
                    </a:lnTo>
                    <a:lnTo>
                      <a:pt x="1512" y="78"/>
                    </a:lnTo>
                    <a:lnTo>
                      <a:pt x="1515" y="76"/>
                    </a:lnTo>
                    <a:lnTo>
                      <a:pt x="1521" y="76"/>
                    </a:lnTo>
                    <a:lnTo>
                      <a:pt x="1526" y="76"/>
                    </a:lnTo>
                    <a:lnTo>
                      <a:pt x="1533" y="78"/>
                    </a:lnTo>
                    <a:lnTo>
                      <a:pt x="1538" y="78"/>
                    </a:lnTo>
                    <a:lnTo>
                      <a:pt x="1544" y="80"/>
                    </a:lnTo>
                    <a:lnTo>
                      <a:pt x="1551" y="80"/>
                    </a:lnTo>
                    <a:lnTo>
                      <a:pt x="1558" y="82"/>
                    </a:lnTo>
                    <a:lnTo>
                      <a:pt x="1563" y="84"/>
                    </a:lnTo>
                    <a:lnTo>
                      <a:pt x="1568" y="84"/>
                    </a:lnTo>
                    <a:lnTo>
                      <a:pt x="1574" y="85"/>
                    </a:lnTo>
                    <a:lnTo>
                      <a:pt x="1579" y="87"/>
                    </a:lnTo>
                    <a:lnTo>
                      <a:pt x="1584" y="87"/>
                    </a:lnTo>
                    <a:lnTo>
                      <a:pt x="1591" y="89"/>
                    </a:lnTo>
                    <a:lnTo>
                      <a:pt x="1595" y="91"/>
                    </a:lnTo>
                    <a:lnTo>
                      <a:pt x="1602" y="92"/>
                    </a:lnTo>
                    <a:lnTo>
                      <a:pt x="1606" y="92"/>
                    </a:lnTo>
                    <a:lnTo>
                      <a:pt x="1611" y="94"/>
                    </a:lnTo>
                    <a:lnTo>
                      <a:pt x="1614" y="96"/>
                    </a:lnTo>
                    <a:lnTo>
                      <a:pt x="1620" y="98"/>
                    </a:lnTo>
                    <a:lnTo>
                      <a:pt x="1623" y="98"/>
                    </a:lnTo>
                    <a:lnTo>
                      <a:pt x="1629" y="99"/>
                    </a:lnTo>
                    <a:lnTo>
                      <a:pt x="1632" y="101"/>
                    </a:lnTo>
                    <a:lnTo>
                      <a:pt x="1636" y="103"/>
                    </a:lnTo>
                    <a:lnTo>
                      <a:pt x="1643" y="107"/>
                    </a:lnTo>
                    <a:lnTo>
                      <a:pt x="1650" y="110"/>
                    </a:lnTo>
                    <a:lnTo>
                      <a:pt x="1657" y="112"/>
                    </a:lnTo>
                    <a:lnTo>
                      <a:pt x="1662" y="115"/>
                    </a:lnTo>
                    <a:lnTo>
                      <a:pt x="1668" y="117"/>
                    </a:lnTo>
                    <a:lnTo>
                      <a:pt x="1673" y="121"/>
                    </a:lnTo>
                    <a:lnTo>
                      <a:pt x="1676" y="122"/>
                    </a:lnTo>
                    <a:lnTo>
                      <a:pt x="1682" y="126"/>
                    </a:lnTo>
                    <a:lnTo>
                      <a:pt x="1687" y="131"/>
                    </a:lnTo>
                    <a:lnTo>
                      <a:pt x="1694" y="137"/>
                    </a:lnTo>
                    <a:lnTo>
                      <a:pt x="1698" y="140"/>
                    </a:lnTo>
                    <a:lnTo>
                      <a:pt x="1701" y="144"/>
                    </a:lnTo>
                    <a:lnTo>
                      <a:pt x="1705" y="149"/>
                    </a:lnTo>
                    <a:lnTo>
                      <a:pt x="1705" y="151"/>
                    </a:lnTo>
                    <a:lnTo>
                      <a:pt x="1707" y="149"/>
                    </a:lnTo>
                    <a:lnTo>
                      <a:pt x="1712" y="144"/>
                    </a:lnTo>
                    <a:lnTo>
                      <a:pt x="1714" y="140"/>
                    </a:lnTo>
                    <a:lnTo>
                      <a:pt x="1719" y="135"/>
                    </a:lnTo>
                    <a:lnTo>
                      <a:pt x="1724" y="130"/>
                    </a:lnTo>
                    <a:lnTo>
                      <a:pt x="1730" y="124"/>
                    </a:lnTo>
                    <a:lnTo>
                      <a:pt x="1737" y="119"/>
                    </a:lnTo>
                    <a:lnTo>
                      <a:pt x="1744" y="112"/>
                    </a:lnTo>
                    <a:lnTo>
                      <a:pt x="1745" y="108"/>
                    </a:lnTo>
                    <a:lnTo>
                      <a:pt x="1749" y="107"/>
                    </a:lnTo>
                    <a:lnTo>
                      <a:pt x="1754" y="103"/>
                    </a:lnTo>
                    <a:lnTo>
                      <a:pt x="1758" y="99"/>
                    </a:lnTo>
                    <a:lnTo>
                      <a:pt x="1761" y="96"/>
                    </a:lnTo>
                    <a:lnTo>
                      <a:pt x="1767" y="94"/>
                    </a:lnTo>
                    <a:lnTo>
                      <a:pt x="1770" y="91"/>
                    </a:lnTo>
                    <a:lnTo>
                      <a:pt x="1776" y="87"/>
                    </a:lnTo>
                    <a:lnTo>
                      <a:pt x="1781" y="84"/>
                    </a:lnTo>
                    <a:lnTo>
                      <a:pt x="1784" y="82"/>
                    </a:lnTo>
                    <a:lnTo>
                      <a:pt x="1790" y="78"/>
                    </a:lnTo>
                    <a:lnTo>
                      <a:pt x="1795" y="76"/>
                    </a:lnTo>
                    <a:lnTo>
                      <a:pt x="1800" y="73"/>
                    </a:lnTo>
                    <a:lnTo>
                      <a:pt x="1806" y="69"/>
                    </a:lnTo>
                    <a:lnTo>
                      <a:pt x="1811" y="66"/>
                    </a:lnTo>
                    <a:lnTo>
                      <a:pt x="1816" y="64"/>
                    </a:lnTo>
                    <a:lnTo>
                      <a:pt x="1822" y="62"/>
                    </a:lnTo>
                    <a:lnTo>
                      <a:pt x="1829" y="59"/>
                    </a:lnTo>
                    <a:lnTo>
                      <a:pt x="1834" y="57"/>
                    </a:lnTo>
                    <a:lnTo>
                      <a:pt x="1839" y="55"/>
                    </a:lnTo>
                    <a:lnTo>
                      <a:pt x="1846" y="53"/>
                    </a:lnTo>
                    <a:lnTo>
                      <a:pt x="1852" y="50"/>
                    </a:lnTo>
                    <a:lnTo>
                      <a:pt x="1859" y="50"/>
                    </a:lnTo>
                    <a:lnTo>
                      <a:pt x="1866" y="48"/>
                    </a:lnTo>
                    <a:lnTo>
                      <a:pt x="1871" y="46"/>
                    </a:lnTo>
                    <a:lnTo>
                      <a:pt x="1878" y="46"/>
                    </a:lnTo>
                    <a:lnTo>
                      <a:pt x="1884" y="46"/>
                    </a:lnTo>
                    <a:lnTo>
                      <a:pt x="1892" y="46"/>
                    </a:lnTo>
                    <a:lnTo>
                      <a:pt x="1898" y="45"/>
                    </a:lnTo>
                    <a:lnTo>
                      <a:pt x="1905" y="45"/>
                    </a:lnTo>
                    <a:lnTo>
                      <a:pt x="1912" y="45"/>
                    </a:lnTo>
                    <a:lnTo>
                      <a:pt x="1919" y="46"/>
                    </a:lnTo>
                    <a:lnTo>
                      <a:pt x="1926" y="46"/>
                    </a:lnTo>
                    <a:lnTo>
                      <a:pt x="1933" y="46"/>
                    </a:lnTo>
                    <a:lnTo>
                      <a:pt x="1940" y="48"/>
                    </a:lnTo>
                    <a:lnTo>
                      <a:pt x="1947" y="50"/>
                    </a:lnTo>
                    <a:lnTo>
                      <a:pt x="1953" y="53"/>
                    </a:lnTo>
                    <a:lnTo>
                      <a:pt x="1961" y="55"/>
                    </a:lnTo>
                    <a:lnTo>
                      <a:pt x="1969" y="57"/>
                    </a:lnTo>
                    <a:lnTo>
                      <a:pt x="1976" y="62"/>
                    </a:lnTo>
                    <a:lnTo>
                      <a:pt x="1983" y="64"/>
                    </a:lnTo>
                    <a:lnTo>
                      <a:pt x="1992" y="69"/>
                    </a:lnTo>
                    <a:lnTo>
                      <a:pt x="1999" y="73"/>
                    </a:lnTo>
                    <a:lnTo>
                      <a:pt x="2006" y="78"/>
                    </a:lnTo>
                    <a:lnTo>
                      <a:pt x="1985" y="2"/>
                    </a:lnTo>
                    <a:lnTo>
                      <a:pt x="1983" y="2"/>
                    </a:lnTo>
                    <a:lnTo>
                      <a:pt x="1981" y="2"/>
                    </a:lnTo>
                    <a:lnTo>
                      <a:pt x="1977" y="2"/>
                    </a:lnTo>
                    <a:lnTo>
                      <a:pt x="1974" y="2"/>
                    </a:lnTo>
                    <a:lnTo>
                      <a:pt x="1970" y="0"/>
                    </a:lnTo>
                    <a:lnTo>
                      <a:pt x="1963" y="0"/>
                    </a:lnTo>
                    <a:lnTo>
                      <a:pt x="1958" y="0"/>
                    </a:lnTo>
                    <a:lnTo>
                      <a:pt x="1951" y="0"/>
                    </a:lnTo>
                    <a:lnTo>
                      <a:pt x="1947" y="0"/>
                    </a:lnTo>
                    <a:lnTo>
                      <a:pt x="1942" y="0"/>
                    </a:lnTo>
                    <a:lnTo>
                      <a:pt x="1938" y="0"/>
                    </a:lnTo>
                    <a:lnTo>
                      <a:pt x="1935" y="0"/>
                    </a:lnTo>
                    <a:lnTo>
                      <a:pt x="1930" y="0"/>
                    </a:lnTo>
                    <a:lnTo>
                      <a:pt x="1926" y="0"/>
                    </a:lnTo>
                    <a:lnTo>
                      <a:pt x="1921" y="0"/>
                    </a:lnTo>
                    <a:lnTo>
                      <a:pt x="1915" y="0"/>
                    </a:lnTo>
                    <a:lnTo>
                      <a:pt x="1910" y="0"/>
                    </a:lnTo>
                    <a:lnTo>
                      <a:pt x="1905" y="0"/>
                    </a:lnTo>
                    <a:lnTo>
                      <a:pt x="1900" y="0"/>
                    </a:lnTo>
                    <a:lnTo>
                      <a:pt x="1896" y="0"/>
                    </a:lnTo>
                    <a:lnTo>
                      <a:pt x="1889" y="0"/>
                    </a:lnTo>
                    <a:lnTo>
                      <a:pt x="1884" y="2"/>
                    </a:lnTo>
                    <a:lnTo>
                      <a:pt x="1880" y="2"/>
                    </a:lnTo>
                    <a:lnTo>
                      <a:pt x="1875" y="4"/>
                    </a:lnTo>
                    <a:lnTo>
                      <a:pt x="1868" y="4"/>
                    </a:lnTo>
                    <a:lnTo>
                      <a:pt x="1862" y="4"/>
                    </a:lnTo>
                    <a:lnTo>
                      <a:pt x="1857" y="6"/>
                    </a:lnTo>
                    <a:lnTo>
                      <a:pt x="1852" y="6"/>
                    </a:lnTo>
                    <a:lnTo>
                      <a:pt x="1846" y="6"/>
                    </a:lnTo>
                    <a:lnTo>
                      <a:pt x="1839" y="7"/>
                    </a:lnTo>
                    <a:lnTo>
                      <a:pt x="1834" y="9"/>
                    </a:lnTo>
                    <a:lnTo>
                      <a:pt x="1829" y="9"/>
                    </a:lnTo>
                    <a:lnTo>
                      <a:pt x="1823" y="11"/>
                    </a:lnTo>
                    <a:lnTo>
                      <a:pt x="1818" y="13"/>
                    </a:lnTo>
                    <a:lnTo>
                      <a:pt x="1811" y="13"/>
                    </a:lnTo>
                    <a:lnTo>
                      <a:pt x="1806" y="14"/>
                    </a:lnTo>
                    <a:lnTo>
                      <a:pt x="1800" y="16"/>
                    </a:lnTo>
                    <a:lnTo>
                      <a:pt x="1795" y="18"/>
                    </a:lnTo>
                    <a:lnTo>
                      <a:pt x="1790" y="20"/>
                    </a:lnTo>
                    <a:lnTo>
                      <a:pt x="1784" y="23"/>
                    </a:lnTo>
                    <a:lnTo>
                      <a:pt x="1779" y="25"/>
                    </a:lnTo>
                    <a:lnTo>
                      <a:pt x="1774" y="27"/>
                    </a:lnTo>
                    <a:lnTo>
                      <a:pt x="1768" y="29"/>
                    </a:lnTo>
                    <a:lnTo>
                      <a:pt x="1763" y="32"/>
                    </a:lnTo>
                    <a:lnTo>
                      <a:pt x="1758" y="34"/>
                    </a:lnTo>
                    <a:lnTo>
                      <a:pt x="1754" y="38"/>
                    </a:lnTo>
                    <a:lnTo>
                      <a:pt x="1749" y="39"/>
                    </a:lnTo>
                    <a:lnTo>
                      <a:pt x="1745" y="43"/>
                    </a:lnTo>
                    <a:lnTo>
                      <a:pt x="1740" y="46"/>
                    </a:lnTo>
                    <a:lnTo>
                      <a:pt x="1737" y="50"/>
                    </a:lnTo>
                    <a:lnTo>
                      <a:pt x="1731" y="52"/>
                    </a:lnTo>
                    <a:lnTo>
                      <a:pt x="1728" y="57"/>
                    </a:lnTo>
                    <a:lnTo>
                      <a:pt x="1724" y="61"/>
                    </a:lnTo>
                    <a:lnTo>
                      <a:pt x="1721" y="64"/>
                    </a:lnTo>
                    <a:lnTo>
                      <a:pt x="1717" y="69"/>
                    </a:lnTo>
                    <a:lnTo>
                      <a:pt x="1714" y="73"/>
                    </a:lnTo>
                    <a:lnTo>
                      <a:pt x="1712" y="73"/>
                    </a:lnTo>
                    <a:lnTo>
                      <a:pt x="1710" y="73"/>
                    </a:lnTo>
                    <a:lnTo>
                      <a:pt x="1707" y="69"/>
                    </a:lnTo>
                    <a:lnTo>
                      <a:pt x="1703" y="69"/>
                    </a:lnTo>
                    <a:lnTo>
                      <a:pt x="1698" y="66"/>
                    </a:lnTo>
                    <a:lnTo>
                      <a:pt x="1691" y="62"/>
                    </a:lnTo>
                    <a:lnTo>
                      <a:pt x="1683" y="61"/>
                    </a:lnTo>
                    <a:lnTo>
                      <a:pt x="1676" y="57"/>
                    </a:lnTo>
                    <a:lnTo>
                      <a:pt x="1673" y="55"/>
                    </a:lnTo>
                    <a:lnTo>
                      <a:pt x="1668" y="53"/>
                    </a:lnTo>
                    <a:lnTo>
                      <a:pt x="1662" y="52"/>
                    </a:lnTo>
                    <a:lnTo>
                      <a:pt x="1657" y="50"/>
                    </a:lnTo>
                    <a:lnTo>
                      <a:pt x="1652" y="48"/>
                    </a:lnTo>
                    <a:lnTo>
                      <a:pt x="1646" y="46"/>
                    </a:lnTo>
                    <a:lnTo>
                      <a:pt x="1643" y="45"/>
                    </a:lnTo>
                    <a:lnTo>
                      <a:pt x="1637" y="43"/>
                    </a:lnTo>
                    <a:lnTo>
                      <a:pt x="1632" y="41"/>
                    </a:lnTo>
                    <a:lnTo>
                      <a:pt x="1625" y="39"/>
                    </a:lnTo>
                    <a:lnTo>
                      <a:pt x="1620" y="38"/>
                    </a:lnTo>
                    <a:lnTo>
                      <a:pt x="1614" y="36"/>
                    </a:lnTo>
                    <a:lnTo>
                      <a:pt x="1607" y="34"/>
                    </a:lnTo>
                    <a:lnTo>
                      <a:pt x="1602" y="34"/>
                    </a:lnTo>
                    <a:lnTo>
                      <a:pt x="1595" y="32"/>
                    </a:lnTo>
                    <a:lnTo>
                      <a:pt x="1590" y="32"/>
                    </a:lnTo>
                    <a:lnTo>
                      <a:pt x="1583" y="29"/>
                    </a:lnTo>
                    <a:lnTo>
                      <a:pt x="1575" y="29"/>
                    </a:lnTo>
                    <a:lnTo>
                      <a:pt x="1570" y="27"/>
                    </a:lnTo>
                    <a:lnTo>
                      <a:pt x="1563" y="27"/>
                    </a:lnTo>
                    <a:lnTo>
                      <a:pt x="1556" y="25"/>
                    </a:lnTo>
                    <a:lnTo>
                      <a:pt x="1551" y="25"/>
                    </a:lnTo>
                    <a:lnTo>
                      <a:pt x="1544" y="25"/>
                    </a:lnTo>
                    <a:lnTo>
                      <a:pt x="1537" y="25"/>
                    </a:lnTo>
                    <a:lnTo>
                      <a:pt x="1529" y="23"/>
                    </a:lnTo>
                    <a:lnTo>
                      <a:pt x="1522" y="23"/>
                    </a:lnTo>
                    <a:lnTo>
                      <a:pt x="1515" y="23"/>
                    </a:lnTo>
                    <a:lnTo>
                      <a:pt x="1510" y="25"/>
                    </a:lnTo>
                    <a:lnTo>
                      <a:pt x="1503" y="25"/>
                    </a:lnTo>
                    <a:lnTo>
                      <a:pt x="1496" y="27"/>
                    </a:lnTo>
                    <a:lnTo>
                      <a:pt x="1490" y="27"/>
                    </a:lnTo>
                    <a:lnTo>
                      <a:pt x="1483" y="29"/>
                    </a:lnTo>
                    <a:lnTo>
                      <a:pt x="1476" y="30"/>
                    </a:lnTo>
                    <a:lnTo>
                      <a:pt x="1469" y="32"/>
                    </a:lnTo>
                    <a:lnTo>
                      <a:pt x="1464" y="34"/>
                    </a:lnTo>
                    <a:lnTo>
                      <a:pt x="1457" y="36"/>
                    </a:lnTo>
                    <a:lnTo>
                      <a:pt x="1450" y="38"/>
                    </a:lnTo>
                    <a:lnTo>
                      <a:pt x="1444" y="39"/>
                    </a:lnTo>
                    <a:lnTo>
                      <a:pt x="1439" y="43"/>
                    </a:lnTo>
                    <a:lnTo>
                      <a:pt x="1432" y="46"/>
                    </a:lnTo>
                    <a:lnTo>
                      <a:pt x="1427" y="50"/>
                    </a:lnTo>
                    <a:lnTo>
                      <a:pt x="1420" y="53"/>
                    </a:lnTo>
                    <a:lnTo>
                      <a:pt x="1414" y="57"/>
                    </a:lnTo>
                    <a:lnTo>
                      <a:pt x="1409" y="62"/>
                    </a:lnTo>
                    <a:lnTo>
                      <a:pt x="1404" y="66"/>
                    </a:lnTo>
                    <a:lnTo>
                      <a:pt x="1398" y="73"/>
                    </a:lnTo>
                    <a:lnTo>
                      <a:pt x="1395" y="76"/>
                    </a:lnTo>
                    <a:lnTo>
                      <a:pt x="1390" y="84"/>
                    </a:lnTo>
                    <a:lnTo>
                      <a:pt x="1390" y="82"/>
                    </a:lnTo>
                    <a:lnTo>
                      <a:pt x="1386" y="80"/>
                    </a:lnTo>
                    <a:lnTo>
                      <a:pt x="1382" y="78"/>
                    </a:lnTo>
                    <a:lnTo>
                      <a:pt x="1379" y="75"/>
                    </a:lnTo>
                    <a:lnTo>
                      <a:pt x="1375" y="73"/>
                    </a:lnTo>
                    <a:lnTo>
                      <a:pt x="1372" y="71"/>
                    </a:lnTo>
                    <a:lnTo>
                      <a:pt x="1367" y="69"/>
                    </a:lnTo>
                    <a:lnTo>
                      <a:pt x="1363" y="66"/>
                    </a:lnTo>
                    <a:lnTo>
                      <a:pt x="1359" y="64"/>
                    </a:lnTo>
                    <a:lnTo>
                      <a:pt x="1354" y="62"/>
                    </a:lnTo>
                    <a:lnTo>
                      <a:pt x="1351" y="59"/>
                    </a:lnTo>
                    <a:lnTo>
                      <a:pt x="1345" y="57"/>
                    </a:lnTo>
                    <a:lnTo>
                      <a:pt x="1338" y="53"/>
                    </a:lnTo>
                    <a:lnTo>
                      <a:pt x="1333" y="50"/>
                    </a:lnTo>
                    <a:lnTo>
                      <a:pt x="1326" y="46"/>
                    </a:lnTo>
                    <a:lnTo>
                      <a:pt x="1321" y="45"/>
                    </a:lnTo>
                    <a:lnTo>
                      <a:pt x="1313" y="41"/>
                    </a:lnTo>
                    <a:lnTo>
                      <a:pt x="1306" y="39"/>
                    </a:lnTo>
                    <a:lnTo>
                      <a:pt x="1299" y="36"/>
                    </a:lnTo>
                    <a:lnTo>
                      <a:pt x="1292" y="34"/>
                    </a:lnTo>
                    <a:lnTo>
                      <a:pt x="1285" y="30"/>
                    </a:lnTo>
                    <a:lnTo>
                      <a:pt x="1276" y="29"/>
                    </a:lnTo>
                    <a:lnTo>
                      <a:pt x="1269" y="25"/>
                    </a:lnTo>
                    <a:lnTo>
                      <a:pt x="1262" y="23"/>
                    </a:lnTo>
                    <a:lnTo>
                      <a:pt x="1253" y="20"/>
                    </a:lnTo>
                    <a:lnTo>
                      <a:pt x="1244" y="18"/>
                    </a:lnTo>
                    <a:lnTo>
                      <a:pt x="1236" y="16"/>
                    </a:lnTo>
                    <a:lnTo>
                      <a:pt x="1228" y="14"/>
                    </a:lnTo>
                    <a:lnTo>
                      <a:pt x="1220" y="13"/>
                    </a:lnTo>
                    <a:lnTo>
                      <a:pt x="1209" y="11"/>
                    </a:lnTo>
                    <a:lnTo>
                      <a:pt x="1200" y="9"/>
                    </a:lnTo>
                    <a:lnTo>
                      <a:pt x="1191" y="7"/>
                    </a:lnTo>
                    <a:lnTo>
                      <a:pt x="1181" y="6"/>
                    </a:lnTo>
                    <a:lnTo>
                      <a:pt x="1172" y="6"/>
                    </a:lnTo>
                    <a:lnTo>
                      <a:pt x="1161" y="6"/>
                    </a:lnTo>
                    <a:lnTo>
                      <a:pt x="1152" y="6"/>
                    </a:lnTo>
                    <a:lnTo>
                      <a:pt x="1142" y="4"/>
                    </a:lnTo>
                    <a:lnTo>
                      <a:pt x="1131" y="4"/>
                    </a:lnTo>
                    <a:lnTo>
                      <a:pt x="1122" y="6"/>
                    </a:lnTo>
                    <a:lnTo>
                      <a:pt x="1112" y="6"/>
                    </a:lnTo>
                    <a:lnTo>
                      <a:pt x="1101" y="7"/>
                    </a:lnTo>
                    <a:lnTo>
                      <a:pt x="1092" y="9"/>
                    </a:lnTo>
                    <a:lnTo>
                      <a:pt x="1081" y="11"/>
                    </a:lnTo>
                    <a:lnTo>
                      <a:pt x="1071" y="13"/>
                    </a:lnTo>
                    <a:lnTo>
                      <a:pt x="1060" y="16"/>
                    </a:lnTo>
                    <a:lnTo>
                      <a:pt x="1050" y="18"/>
                    </a:lnTo>
                    <a:lnTo>
                      <a:pt x="1039" y="22"/>
                    </a:lnTo>
                    <a:lnTo>
                      <a:pt x="1030" y="25"/>
                    </a:lnTo>
                    <a:lnTo>
                      <a:pt x="1018" y="29"/>
                    </a:lnTo>
                    <a:lnTo>
                      <a:pt x="1009" y="34"/>
                    </a:lnTo>
                    <a:lnTo>
                      <a:pt x="998" y="39"/>
                    </a:lnTo>
                    <a:lnTo>
                      <a:pt x="988" y="45"/>
                    </a:lnTo>
                    <a:lnTo>
                      <a:pt x="977" y="50"/>
                    </a:lnTo>
                    <a:lnTo>
                      <a:pt x="966" y="57"/>
                    </a:lnTo>
                    <a:lnTo>
                      <a:pt x="956" y="64"/>
                    </a:lnTo>
                    <a:lnTo>
                      <a:pt x="947" y="73"/>
                    </a:lnTo>
                    <a:lnTo>
                      <a:pt x="936" y="80"/>
                    </a:lnTo>
                    <a:lnTo>
                      <a:pt x="926" y="91"/>
                    </a:lnTo>
                    <a:lnTo>
                      <a:pt x="915" y="98"/>
                    </a:lnTo>
                    <a:lnTo>
                      <a:pt x="906" y="110"/>
                    </a:lnTo>
                    <a:lnTo>
                      <a:pt x="904" y="108"/>
                    </a:lnTo>
                    <a:lnTo>
                      <a:pt x="903" y="107"/>
                    </a:lnTo>
                    <a:lnTo>
                      <a:pt x="899" y="103"/>
                    </a:lnTo>
                    <a:lnTo>
                      <a:pt x="894" y="101"/>
                    </a:lnTo>
                    <a:lnTo>
                      <a:pt x="890" y="99"/>
                    </a:lnTo>
                    <a:lnTo>
                      <a:pt x="887" y="98"/>
                    </a:lnTo>
                    <a:lnTo>
                      <a:pt x="883" y="96"/>
                    </a:lnTo>
                    <a:lnTo>
                      <a:pt x="880" y="92"/>
                    </a:lnTo>
                    <a:lnTo>
                      <a:pt x="874" y="91"/>
                    </a:lnTo>
                    <a:lnTo>
                      <a:pt x="871" y="87"/>
                    </a:lnTo>
                    <a:lnTo>
                      <a:pt x="865" y="85"/>
                    </a:lnTo>
                    <a:lnTo>
                      <a:pt x="862" y="84"/>
                    </a:lnTo>
                    <a:lnTo>
                      <a:pt x="855" y="80"/>
                    </a:lnTo>
                    <a:lnTo>
                      <a:pt x="850" y="76"/>
                    </a:lnTo>
                    <a:lnTo>
                      <a:pt x="844" y="73"/>
                    </a:lnTo>
                    <a:lnTo>
                      <a:pt x="837" y="71"/>
                    </a:lnTo>
                    <a:lnTo>
                      <a:pt x="830" y="68"/>
                    </a:lnTo>
                    <a:lnTo>
                      <a:pt x="825" y="64"/>
                    </a:lnTo>
                    <a:lnTo>
                      <a:pt x="818" y="62"/>
                    </a:lnTo>
                    <a:lnTo>
                      <a:pt x="811" y="59"/>
                    </a:lnTo>
                    <a:lnTo>
                      <a:pt x="802" y="55"/>
                    </a:lnTo>
                    <a:lnTo>
                      <a:pt x="795" y="53"/>
                    </a:lnTo>
                    <a:lnTo>
                      <a:pt x="786" y="50"/>
                    </a:lnTo>
                    <a:lnTo>
                      <a:pt x="779" y="48"/>
                    </a:lnTo>
                    <a:lnTo>
                      <a:pt x="770" y="45"/>
                    </a:lnTo>
                    <a:lnTo>
                      <a:pt x="761" y="43"/>
                    </a:lnTo>
                    <a:lnTo>
                      <a:pt x="752" y="41"/>
                    </a:lnTo>
                    <a:lnTo>
                      <a:pt x="743" y="39"/>
                    </a:lnTo>
                    <a:lnTo>
                      <a:pt x="734" y="36"/>
                    </a:lnTo>
                    <a:lnTo>
                      <a:pt x="726" y="34"/>
                    </a:lnTo>
                    <a:lnTo>
                      <a:pt x="715" y="32"/>
                    </a:lnTo>
                    <a:lnTo>
                      <a:pt x="706" y="30"/>
                    </a:lnTo>
                    <a:lnTo>
                      <a:pt x="695" y="29"/>
                    </a:lnTo>
                    <a:lnTo>
                      <a:pt x="685" y="27"/>
                    </a:lnTo>
                    <a:lnTo>
                      <a:pt x="676" y="25"/>
                    </a:lnTo>
                    <a:lnTo>
                      <a:pt x="665" y="23"/>
                    </a:lnTo>
                    <a:lnTo>
                      <a:pt x="655" y="23"/>
                    </a:lnTo>
                    <a:lnTo>
                      <a:pt x="644" y="22"/>
                    </a:lnTo>
                    <a:lnTo>
                      <a:pt x="633" y="22"/>
                    </a:lnTo>
                    <a:lnTo>
                      <a:pt x="623" y="23"/>
                    </a:lnTo>
                    <a:lnTo>
                      <a:pt x="610" y="23"/>
                    </a:lnTo>
                    <a:lnTo>
                      <a:pt x="600" y="23"/>
                    </a:lnTo>
                    <a:lnTo>
                      <a:pt x="589" y="23"/>
                    </a:lnTo>
                    <a:lnTo>
                      <a:pt x="579" y="25"/>
                    </a:lnTo>
                    <a:lnTo>
                      <a:pt x="566" y="27"/>
                    </a:lnTo>
                    <a:lnTo>
                      <a:pt x="556" y="29"/>
                    </a:lnTo>
                    <a:lnTo>
                      <a:pt x="543" y="30"/>
                    </a:lnTo>
                    <a:lnTo>
                      <a:pt x="533" y="32"/>
                    </a:lnTo>
                    <a:lnTo>
                      <a:pt x="520" y="34"/>
                    </a:lnTo>
                    <a:lnTo>
                      <a:pt x="510" y="39"/>
                    </a:lnTo>
                    <a:lnTo>
                      <a:pt x="497" y="43"/>
                    </a:lnTo>
                    <a:lnTo>
                      <a:pt x="487" y="46"/>
                    </a:lnTo>
                    <a:lnTo>
                      <a:pt x="474" y="52"/>
                    </a:lnTo>
                    <a:lnTo>
                      <a:pt x="463" y="57"/>
                    </a:lnTo>
                    <a:lnTo>
                      <a:pt x="451" y="62"/>
                    </a:lnTo>
                    <a:lnTo>
                      <a:pt x="439" y="68"/>
                    </a:lnTo>
                    <a:lnTo>
                      <a:pt x="428" y="75"/>
                    </a:lnTo>
                    <a:lnTo>
                      <a:pt x="416" y="82"/>
                    </a:lnTo>
                    <a:lnTo>
                      <a:pt x="403" y="89"/>
                    </a:lnTo>
                    <a:lnTo>
                      <a:pt x="393" y="98"/>
                    </a:lnTo>
                    <a:lnTo>
                      <a:pt x="391" y="96"/>
                    </a:lnTo>
                    <a:lnTo>
                      <a:pt x="386" y="89"/>
                    </a:lnTo>
                    <a:lnTo>
                      <a:pt x="382" y="85"/>
                    </a:lnTo>
                    <a:lnTo>
                      <a:pt x="379" y="82"/>
                    </a:lnTo>
                    <a:lnTo>
                      <a:pt x="373" y="76"/>
                    </a:lnTo>
                    <a:lnTo>
                      <a:pt x="368" y="71"/>
                    </a:lnTo>
                    <a:lnTo>
                      <a:pt x="361" y="64"/>
                    </a:lnTo>
                    <a:lnTo>
                      <a:pt x="355" y="59"/>
                    </a:lnTo>
                    <a:lnTo>
                      <a:pt x="350" y="55"/>
                    </a:lnTo>
                    <a:lnTo>
                      <a:pt x="347" y="53"/>
                    </a:lnTo>
                    <a:lnTo>
                      <a:pt x="343" y="50"/>
                    </a:lnTo>
                    <a:lnTo>
                      <a:pt x="340" y="48"/>
                    </a:lnTo>
                    <a:lnTo>
                      <a:pt x="334" y="45"/>
                    </a:lnTo>
                    <a:lnTo>
                      <a:pt x="331" y="41"/>
                    </a:lnTo>
                    <a:lnTo>
                      <a:pt x="325" y="39"/>
                    </a:lnTo>
                    <a:lnTo>
                      <a:pt x="320" y="36"/>
                    </a:lnTo>
                    <a:lnTo>
                      <a:pt x="315" y="32"/>
                    </a:lnTo>
                    <a:lnTo>
                      <a:pt x="309" y="30"/>
                    </a:lnTo>
                    <a:lnTo>
                      <a:pt x="304" y="29"/>
                    </a:lnTo>
                    <a:lnTo>
                      <a:pt x="299" y="25"/>
                    </a:lnTo>
                    <a:lnTo>
                      <a:pt x="292" y="23"/>
                    </a:lnTo>
                    <a:lnTo>
                      <a:pt x="285" y="20"/>
                    </a:lnTo>
                    <a:lnTo>
                      <a:pt x="279" y="18"/>
                    </a:lnTo>
                    <a:lnTo>
                      <a:pt x="272" y="16"/>
                    </a:lnTo>
                    <a:lnTo>
                      <a:pt x="265" y="13"/>
                    </a:lnTo>
                    <a:lnTo>
                      <a:pt x="258" y="11"/>
                    </a:lnTo>
                    <a:lnTo>
                      <a:pt x="251" y="9"/>
                    </a:lnTo>
                    <a:lnTo>
                      <a:pt x="244" y="9"/>
                    </a:lnTo>
                    <a:lnTo>
                      <a:pt x="237" y="6"/>
                    </a:lnTo>
                    <a:lnTo>
                      <a:pt x="228" y="6"/>
                    </a:lnTo>
                    <a:lnTo>
                      <a:pt x="221" y="4"/>
                    </a:lnTo>
                    <a:lnTo>
                      <a:pt x="212" y="4"/>
                    </a:lnTo>
                    <a:lnTo>
                      <a:pt x="203" y="4"/>
                    </a:lnTo>
                    <a:lnTo>
                      <a:pt x="194" y="2"/>
                    </a:lnTo>
                    <a:lnTo>
                      <a:pt x="187" y="2"/>
                    </a:lnTo>
                    <a:lnTo>
                      <a:pt x="178" y="4"/>
                    </a:lnTo>
                    <a:lnTo>
                      <a:pt x="168" y="4"/>
                    </a:lnTo>
                    <a:lnTo>
                      <a:pt x="159" y="4"/>
                    </a:lnTo>
                    <a:lnTo>
                      <a:pt x="148" y="6"/>
                    </a:lnTo>
                    <a:lnTo>
                      <a:pt x="139" y="6"/>
                    </a:lnTo>
                    <a:lnTo>
                      <a:pt x="129" y="7"/>
                    </a:lnTo>
                    <a:lnTo>
                      <a:pt x="118" y="9"/>
                    </a:lnTo>
                    <a:lnTo>
                      <a:pt x="108" y="13"/>
                    </a:lnTo>
                    <a:lnTo>
                      <a:pt x="97" y="16"/>
                    </a:lnTo>
                    <a:lnTo>
                      <a:pt x="86" y="18"/>
                    </a:lnTo>
                    <a:lnTo>
                      <a:pt x="76" y="22"/>
                    </a:lnTo>
                    <a:lnTo>
                      <a:pt x="63" y="25"/>
                    </a:lnTo>
                    <a:lnTo>
                      <a:pt x="53" y="29"/>
                    </a:lnTo>
                    <a:lnTo>
                      <a:pt x="40" y="34"/>
                    </a:lnTo>
                    <a:lnTo>
                      <a:pt x="28" y="39"/>
                    </a:lnTo>
                    <a:lnTo>
                      <a:pt x="16" y="45"/>
                    </a:lnTo>
                    <a:lnTo>
                      <a:pt x="5" y="50"/>
                    </a:lnTo>
                    <a:lnTo>
                      <a:pt x="0" y="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742" name="Freeform 12"/>
              <p:cNvSpPr>
                <a:spLocks/>
              </p:cNvSpPr>
              <p:nvPr/>
            </p:nvSpPr>
            <p:spPr bwMode="auto">
              <a:xfrm>
                <a:off x="4620" y="3054"/>
                <a:ext cx="92" cy="223"/>
              </a:xfrm>
              <a:custGeom>
                <a:avLst/>
                <a:gdLst>
                  <a:gd name="T0" fmla="*/ 0 w 220"/>
                  <a:gd name="T1" fmla="*/ 0 h 536"/>
                  <a:gd name="T2" fmla="*/ 0 w 220"/>
                  <a:gd name="T3" fmla="*/ 0 h 536"/>
                  <a:gd name="T4" fmla="*/ 0 w 220"/>
                  <a:gd name="T5" fmla="*/ 0 h 536"/>
                  <a:gd name="T6" fmla="*/ 0 w 220"/>
                  <a:gd name="T7" fmla="*/ 0 h 536"/>
                  <a:gd name="T8" fmla="*/ 0 w 220"/>
                  <a:gd name="T9" fmla="*/ 0 h 536"/>
                  <a:gd name="T10" fmla="*/ 0 w 220"/>
                  <a:gd name="T11" fmla="*/ 0 h 536"/>
                  <a:gd name="T12" fmla="*/ 0 w 220"/>
                  <a:gd name="T13" fmla="*/ 0 h 536"/>
                  <a:gd name="T14" fmla="*/ 0 w 220"/>
                  <a:gd name="T15" fmla="*/ 0 h 536"/>
                  <a:gd name="T16" fmla="*/ 0 w 220"/>
                  <a:gd name="T17" fmla="*/ 0 h 536"/>
                  <a:gd name="T18" fmla="*/ 0 w 220"/>
                  <a:gd name="T19" fmla="*/ 0 h 536"/>
                  <a:gd name="T20" fmla="*/ 0 w 220"/>
                  <a:gd name="T21" fmla="*/ 0 h 536"/>
                  <a:gd name="T22" fmla="*/ 0 w 220"/>
                  <a:gd name="T23" fmla="*/ 0 h 536"/>
                  <a:gd name="T24" fmla="*/ 0 w 220"/>
                  <a:gd name="T25" fmla="*/ 0 h 536"/>
                  <a:gd name="T26" fmla="*/ 0 w 220"/>
                  <a:gd name="T27" fmla="*/ 0 h 536"/>
                  <a:gd name="T28" fmla="*/ 0 w 220"/>
                  <a:gd name="T29" fmla="*/ 0 h 536"/>
                  <a:gd name="T30" fmla="*/ 0 w 220"/>
                  <a:gd name="T31" fmla="*/ 0 h 536"/>
                  <a:gd name="T32" fmla="*/ 0 w 220"/>
                  <a:gd name="T33" fmla="*/ 0 h 536"/>
                  <a:gd name="T34" fmla="*/ 0 w 220"/>
                  <a:gd name="T35" fmla="*/ 0 h 536"/>
                  <a:gd name="T36" fmla="*/ 0 w 220"/>
                  <a:gd name="T37" fmla="*/ 0 h 536"/>
                  <a:gd name="T38" fmla="*/ 0 w 220"/>
                  <a:gd name="T39" fmla="*/ 0 h 536"/>
                  <a:gd name="T40" fmla="*/ 0 w 220"/>
                  <a:gd name="T41" fmla="*/ 0 h 536"/>
                  <a:gd name="T42" fmla="*/ 0 w 220"/>
                  <a:gd name="T43" fmla="*/ 0 h 536"/>
                  <a:gd name="T44" fmla="*/ 0 w 220"/>
                  <a:gd name="T45" fmla="*/ 0 h 536"/>
                  <a:gd name="T46" fmla="*/ 0 w 220"/>
                  <a:gd name="T47" fmla="*/ 0 h 536"/>
                  <a:gd name="T48" fmla="*/ 0 w 220"/>
                  <a:gd name="T49" fmla="*/ 0 h 536"/>
                  <a:gd name="T50" fmla="*/ 0 w 220"/>
                  <a:gd name="T51" fmla="*/ 0 h 536"/>
                  <a:gd name="T52" fmla="*/ 0 w 220"/>
                  <a:gd name="T53" fmla="*/ 0 h 536"/>
                  <a:gd name="T54" fmla="*/ 0 w 220"/>
                  <a:gd name="T55" fmla="*/ 0 h 536"/>
                  <a:gd name="T56" fmla="*/ 0 w 220"/>
                  <a:gd name="T57" fmla="*/ 0 h 536"/>
                  <a:gd name="T58" fmla="*/ 0 w 220"/>
                  <a:gd name="T59" fmla="*/ 0 h 536"/>
                  <a:gd name="T60" fmla="*/ 0 w 220"/>
                  <a:gd name="T61" fmla="*/ 0 h 536"/>
                  <a:gd name="T62" fmla="*/ 0 w 220"/>
                  <a:gd name="T63" fmla="*/ 0 h 536"/>
                  <a:gd name="T64" fmla="*/ 0 w 220"/>
                  <a:gd name="T65" fmla="*/ 0 h 536"/>
                  <a:gd name="T66" fmla="*/ 0 w 220"/>
                  <a:gd name="T67" fmla="*/ 0 h 536"/>
                  <a:gd name="T68" fmla="*/ 0 w 220"/>
                  <a:gd name="T69" fmla="*/ 0 h 536"/>
                  <a:gd name="T70" fmla="*/ 0 w 220"/>
                  <a:gd name="T71" fmla="*/ 0 h 536"/>
                  <a:gd name="T72" fmla="*/ 0 w 220"/>
                  <a:gd name="T73" fmla="*/ 0 h 536"/>
                  <a:gd name="T74" fmla="*/ 0 w 220"/>
                  <a:gd name="T75" fmla="*/ 0 h 536"/>
                  <a:gd name="T76" fmla="*/ 0 w 220"/>
                  <a:gd name="T77" fmla="*/ 0 h 536"/>
                  <a:gd name="T78" fmla="*/ 0 w 220"/>
                  <a:gd name="T79" fmla="*/ 0 h 536"/>
                  <a:gd name="T80" fmla="*/ 0 w 220"/>
                  <a:gd name="T81" fmla="*/ 0 h 536"/>
                  <a:gd name="T82" fmla="*/ 0 w 220"/>
                  <a:gd name="T83" fmla="*/ 0 h 536"/>
                  <a:gd name="T84" fmla="*/ 0 w 220"/>
                  <a:gd name="T85" fmla="*/ 0 h 536"/>
                  <a:gd name="T86" fmla="*/ 0 w 220"/>
                  <a:gd name="T87" fmla="*/ 0 h 536"/>
                  <a:gd name="T88" fmla="*/ 0 w 220"/>
                  <a:gd name="T89" fmla="*/ 0 h 536"/>
                  <a:gd name="T90" fmla="*/ 0 w 220"/>
                  <a:gd name="T91" fmla="*/ 0 h 536"/>
                  <a:gd name="T92" fmla="*/ 0 w 220"/>
                  <a:gd name="T93" fmla="*/ 0 h 536"/>
                  <a:gd name="T94" fmla="*/ 0 w 220"/>
                  <a:gd name="T95" fmla="*/ 0 h 536"/>
                  <a:gd name="T96" fmla="*/ 0 w 220"/>
                  <a:gd name="T97" fmla="*/ 0 h 536"/>
                  <a:gd name="T98" fmla="*/ 0 w 220"/>
                  <a:gd name="T99" fmla="*/ 0 h 536"/>
                  <a:gd name="T100" fmla="*/ 0 w 220"/>
                  <a:gd name="T101" fmla="*/ 0 h 536"/>
                  <a:gd name="T102" fmla="*/ 0 w 220"/>
                  <a:gd name="T103" fmla="*/ 0 h 536"/>
                  <a:gd name="T104" fmla="*/ 0 w 220"/>
                  <a:gd name="T105" fmla="*/ 0 h 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20"/>
                  <a:gd name="T160" fmla="*/ 0 h 536"/>
                  <a:gd name="T161" fmla="*/ 220 w 220"/>
                  <a:gd name="T162" fmla="*/ 536 h 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20" h="536">
                    <a:moveTo>
                      <a:pt x="147" y="23"/>
                    </a:moveTo>
                    <a:lnTo>
                      <a:pt x="147" y="34"/>
                    </a:lnTo>
                    <a:lnTo>
                      <a:pt x="149" y="46"/>
                    </a:lnTo>
                    <a:lnTo>
                      <a:pt x="149" y="57"/>
                    </a:lnTo>
                    <a:lnTo>
                      <a:pt x="149" y="67"/>
                    </a:lnTo>
                    <a:lnTo>
                      <a:pt x="149" y="76"/>
                    </a:lnTo>
                    <a:lnTo>
                      <a:pt x="150" y="87"/>
                    </a:lnTo>
                    <a:lnTo>
                      <a:pt x="150" y="97"/>
                    </a:lnTo>
                    <a:lnTo>
                      <a:pt x="152" y="106"/>
                    </a:lnTo>
                    <a:lnTo>
                      <a:pt x="152" y="115"/>
                    </a:lnTo>
                    <a:lnTo>
                      <a:pt x="152" y="126"/>
                    </a:lnTo>
                    <a:lnTo>
                      <a:pt x="154" y="134"/>
                    </a:lnTo>
                    <a:lnTo>
                      <a:pt x="154" y="143"/>
                    </a:lnTo>
                    <a:lnTo>
                      <a:pt x="156" y="150"/>
                    </a:lnTo>
                    <a:lnTo>
                      <a:pt x="156" y="159"/>
                    </a:lnTo>
                    <a:lnTo>
                      <a:pt x="156" y="168"/>
                    </a:lnTo>
                    <a:lnTo>
                      <a:pt x="158" y="177"/>
                    </a:lnTo>
                    <a:lnTo>
                      <a:pt x="158" y="184"/>
                    </a:lnTo>
                    <a:lnTo>
                      <a:pt x="159" y="191"/>
                    </a:lnTo>
                    <a:lnTo>
                      <a:pt x="159" y="198"/>
                    </a:lnTo>
                    <a:lnTo>
                      <a:pt x="161" y="205"/>
                    </a:lnTo>
                    <a:lnTo>
                      <a:pt x="161" y="212"/>
                    </a:lnTo>
                    <a:lnTo>
                      <a:pt x="163" y="221"/>
                    </a:lnTo>
                    <a:lnTo>
                      <a:pt x="163" y="226"/>
                    </a:lnTo>
                    <a:lnTo>
                      <a:pt x="163" y="233"/>
                    </a:lnTo>
                    <a:lnTo>
                      <a:pt x="163" y="241"/>
                    </a:lnTo>
                    <a:lnTo>
                      <a:pt x="165" y="248"/>
                    </a:lnTo>
                    <a:lnTo>
                      <a:pt x="165" y="253"/>
                    </a:lnTo>
                    <a:lnTo>
                      <a:pt x="166" y="260"/>
                    </a:lnTo>
                    <a:lnTo>
                      <a:pt x="166" y="265"/>
                    </a:lnTo>
                    <a:lnTo>
                      <a:pt x="166" y="271"/>
                    </a:lnTo>
                    <a:lnTo>
                      <a:pt x="168" y="276"/>
                    </a:lnTo>
                    <a:lnTo>
                      <a:pt x="168" y="283"/>
                    </a:lnTo>
                    <a:lnTo>
                      <a:pt x="168" y="288"/>
                    </a:lnTo>
                    <a:lnTo>
                      <a:pt x="168" y="294"/>
                    </a:lnTo>
                    <a:lnTo>
                      <a:pt x="168" y="299"/>
                    </a:lnTo>
                    <a:lnTo>
                      <a:pt x="170" y="304"/>
                    </a:lnTo>
                    <a:lnTo>
                      <a:pt x="170" y="308"/>
                    </a:lnTo>
                    <a:lnTo>
                      <a:pt x="170" y="315"/>
                    </a:lnTo>
                    <a:lnTo>
                      <a:pt x="170" y="318"/>
                    </a:lnTo>
                    <a:lnTo>
                      <a:pt x="170" y="324"/>
                    </a:lnTo>
                    <a:lnTo>
                      <a:pt x="170" y="329"/>
                    </a:lnTo>
                    <a:lnTo>
                      <a:pt x="170" y="333"/>
                    </a:lnTo>
                    <a:lnTo>
                      <a:pt x="170" y="338"/>
                    </a:lnTo>
                    <a:lnTo>
                      <a:pt x="170" y="343"/>
                    </a:lnTo>
                    <a:lnTo>
                      <a:pt x="168" y="347"/>
                    </a:lnTo>
                    <a:lnTo>
                      <a:pt x="168" y="350"/>
                    </a:lnTo>
                    <a:lnTo>
                      <a:pt x="168" y="356"/>
                    </a:lnTo>
                    <a:lnTo>
                      <a:pt x="168" y="361"/>
                    </a:lnTo>
                    <a:lnTo>
                      <a:pt x="166" y="364"/>
                    </a:lnTo>
                    <a:lnTo>
                      <a:pt x="166" y="368"/>
                    </a:lnTo>
                    <a:lnTo>
                      <a:pt x="166" y="373"/>
                    </a:lnTo>
                    <a:lnTo>
                      <a:pt x="166" y="377"/>
                    </a:lnTo>
                    <a:lnTo>
                      <a:pt x="165" y="380"/>
                    </a:lnTo>
                    <a:lnTo>
                      <a:pt x="163" y="384"/>
                    </a:lnTo>
                    <a:lnTo>
                      <a:pt x="163" y="389"/>
                    </a:lnTo>
                    <a:lnTo>
                      <a:pt x="161" y="393"/>
                    </a:lnTo>
                    <a:lnTo>
                      <a:pt x="159" y="396"/>
                    </a:lnTo>
                    <a:lnTo>
                      <a:pt x="159" y="402"/>
                    </a:lnTo>
                    <a:lnTo>
                      <a:pt x="158" y="405"/>
                    </a:lnTo>
                    <a:lnTo>
                      <a:pt x="156" y="409"/>
                    </a:lnTo>
                    <a:lnTo>
                      <a:pt x="154" y="414"/>
                    </a:lnTo>
                    <a:lnTo>
                      <a:pt x="152" y="418"/>
                    </a:lnTo>
                    <a:lnTo>
                      <a:pt x="152" y="423"/>
                    </a:lnTo>
                    <a:lnTo>
                      <a:pt x="150" y="426"/>
                    </a:lnTo>
                    <a:lnTo>
                      <a:pt x="145" y="433"/>
                    </a:lnTo>
                    <a:lnTo>
                      <a:pt x="142" y="441"/>
                    </a:lnTo>
                    <a:lnTo>
                      <a:pt x="136" y="448"/>
                    </a:lnTo>
                    <a:lnTo>
                      <a:pt x="133" y="455"/>
                    </a:lnTo>
                    <a:lnTo>
                      <a:pt x="127" y="460"/>
                    </a:lnTo>
                    <a:lnTo>
                      <a:pt x="122" y="464"/>
                    </a:lnTo>
                    <a:lnTo>
                      <a:pt x="119" y="469"/>
                    </a:lnTo>
                    <a:lnTo>
                      <a:pt x="113" y="472"/>
                    </a:lnTo>
                    <a:lnTo>
                      <a:pt x="108" y="476"/>
                    </a:lnTo>
                    <a:lnTo>
                      <a:pt x="103" y="479"/>
                    </a:lnTo>
                    <a:lnTo>
                      <a:pt x="97" y="481"/>
                    </a:lnTo>
                    <a:lnTo>
                      <a:pt x="92" y="483"/>
                    </a:lnTo>
                    <a:lnTo>
                      <a:pt x="87" y="485"/>
                    </a:lnTo>
                    <a:lnTo>
                      <a:pt x="81" y="487"/>
                    </a:lnTo>
                    <a:lnTo>
                      <a:pt x="78" y="487"/>
                    </a:lnTo>
                    <a:lnTo>
                      <a:pt x="73" y="487"/>
                    </a:lnTo>
                    <a:lnTo>
                      <a:pt x="67" y="487"/>
                    </a:lnTo>
                    <a:lnTo>
                      <a:pt x="62" y="487"/>
                    </a:lnTo>
                    <a:lnTo>
                      <a:pt x="58" y="485"/>
                    </a:lnTo>
                    <a:lnTo>
                      <a:pt x="55" y="483"/>
                    </a:lnTo>
                    <a:lnTo>
                      <a:pt x="50" y="481"/>
                    </a:lnTo>
                    <a:lnTo>
                      <a:pt x="46" y="479"/>
                    </a:lnTo>
                    <a:lnTo>
                      <a:pt x="41" y="478"/>
                    </a:lnTo>
                    <a:lnTo>
                      <a:pt x="39" y="476"/>
                    </a:lnTo>
                    <a:lnTo>
                      <a:pt x="32" y="469"/>
                    </a:lnTo>
                    <a:lnTo>
                      <a:pt x="26" y="464"/>
                    </a:lnTo>
                    <a:lnTo>
                      <a:pt x="25" y="458"/>
                    </a:lnTo>
                    <a:lnTo>
                      <a:pt x="23" y="455"/>
                    </a:lnTo>
                    <a:lnTo>
                      <a:pt x="21" y="451"/>
                    </a:lnTo>
                    <a:lnTo>
                      <a:pt x="21" y="448"/>
                    </a:lnTo>
                    <a:lnTo>
                      <a:pt x="19" y="442"/>
                    </a:lnTo>
                    <a:lnTo>
                      <a:pt x="18" y="439"/>
                    </a:lnTo>
                    <a:lnTo>
                      <a:pt x="18" y="435"/>
                    </a:lnTo>
                    <a:lnTo>
                      <a:pt x="16" y="433"/>
                    </a:lnTo>
                    <a:lnTo>
                      <a:pt x="14" y="428"/>
                    </a:lnTo>
                    <a:lnTo>
                      <a:pt x="11" y="426"/>
                    </a:lnTo>
                    <a:lnTo>
                      <a:pt x="5" y="426"/>
                    </a:lnTo>
                    <a:lnTo>
                      <a:pt x="2" y="432"/>
                    </a:lnTo>
                    <a:lnTo>
                      <a:pt x="0" y="435"/>
                    </a:lnTo>
                    <a:lnTo>
                      <a:pt x="0" y="441"/>
                    </a:lnTo>
                    <a:lnTo>
                      <a:pt x="0" y="444"/>
                    </a:lnTo>
                    <a:lnTo>
                      <a:pt x="0" y="448"/>
                    </a:lnTo>
                    <a:lnTo>
                      <a:pt x="0" y="451"/>
                    </a:lnTo>
                    <a:lnTo>
                      <a:pt x="0" y="455"/>
                    </a:lnTo>
                    <a:lnTo>
                      <a:pt x="0" y="458"/>
                    </a:lnTo>
                    <a:lnTo>
                      <a:pt x="0" y="464"/>
                    </a:lnTo>
                    <a:lnTo>
                      <a:pt x="2" y="467"/>
                    </a:lnTo>
                    <a:lnTo>
                      <a:pt x="3" y="472"/>
                    </a:lnTo>
                    <a:lnTo>
                      <a:pt x="5" y="476"/>
                    </a:lnTo>
                    <a:lnTo>
                      <a:pt x="7" y="481"/>
                    </a:lnTo>
                    <a:lnTo>
                      <a:pt x="9" y="487"/>
                    </a:lnTo>
                    <a:lnTo>
                      <a:pt x="12" y="494"/>
                    </a:lnTo>
                    <a:lnTo>
                      <a:pt x="14" y="499"/>
                    </a:lnTo>
                    <a:lnTo>
                      <a:pt x="18" y="504"/>
                    </a:lnTo>
                    <a:lnTo>
                      <a:pt x="21" y="508"/>
                    </a:lnTo>
                    <a:lnTo>
                      <a:pt x="25" y="511"/>
                    </a:lnTo>
                    <a:lnTo>
                      <a:pt x="30" y="515"/>
                    </a:lnTo>
                    <a:lnTo>
                      <a:pt x="34" y="520"/>
                    </a:lnTo>
                    <a:lnTo>
                      <a:pt x="39" y="524"/>
                    </a:lnTo>
                    <a:lnTo>
                      <a:pt x="44" y="527"/>
                    </a:lnTo>
                    <a:lnTo>
                      <a:pt x="50" y="529"/>
                    </a:lnTo>
                    <a:lnTo>
                      <a:pt x="55" y="531"/>
                    </a:lnTo>
                    <a:lnTo>
                      <a:pt x="62" y="533"/>
                    </a:lnTo>
                    <a:lnTo>
                      <a:pt x="67" y="534"/>
                    </a:lnTo>
                    <a:lnTo>
                      <a:pt x="73" y="534"/>
                    </a:lnTo>
                    <a:lnTo>
                      <a:pt x="80" y="536"/>
                    </a:lnTo>
                    <a:lnTo>
                      <a:pt x="87" y="536"/>
                    </a:lnTo>
                    <a:lnTo>
                      <a:pt x="94" y="536"/>
                    </a:lnTo>
                    <a:lnTo>
                      <a:pt x="99" y="534"/>
                    </a:lnTo>
                    <a:lnTo>
                      <a:pt x="106" y="533"/>
                    </a:lnTo>
                    <a:lnTo>
                      <a:pt x="113" y="531"/>
                    </a:lnTo>
                    <a:lnTo>
                      <a:pt x="120" y="527"/>
                    </a:lnTo>
                    <a:lnTo>
                      <a:pt x="126" y="524"/>
                    </a:lnTo>
                    <a:lnTo>
                      <a:pt x="133" y="520"/>
                    </a:lnTo>
                    <a:lnTo>
                      <a:pt x="140" y="517"/>
                    </a:lnTo>
                    <a:lnTo>
                      <a:pt x="147" y="511"/>
                    </a:lnTo>
                    <a:lnTo>
                      <a:pt x="152" y="506"/>
                    </a:lnTo>
                    <a:lnTo>
                      <a:pt x="159" y="501"/>
                    </a:lnTo>
                    <a:lnTo>
                      <a:pt x="166" y="494"/>
                    </a:lnTo>
                    <a:lnTo>
                      <a:pt x="172" y="487"/>
                    </a:lnTo>
                    <a:lnTo>
                      <a:pt x="175" y="483"/>
                    </a:lnTo>
                    <a:lnTo>
                      <a:pt x="177" y="478"/>
                    </a:lnTo>
                    <a:lnTo>
                      <a:pt x="181" y="474"/>
                    </a:lnTo>
                    <a:lnTo>
                      <a:pt x="184" y="471"/>
                    </a:lnTo>
                    <a:lnTo>
                      <a:pt x="188" y="465"/>
                    </a:lnTo>
                    <a:lnTo>
                      <a:pt x="189" y="462"/>
                    </a:lnTo>
                    <a:lnTo>
                      <a:pt x="193" y="456"/>
                    </a:lnTo>
                    <a:lnTo>
                      <a:pt x="196" y="453"/>
                    </a:lnTo>
                    <a:lnTo>
                      <a:pt x="198" y="446"/>
                    </a:lnTo>
                    <a:lnTo>
                      <a:pt x="200" y="441"/>
                    </a:lnTo>
                    <a:lnTo>
                      <a:pt x="204" y="433"/>
                    </a:lnTo>
                    <a:lnTo>
                      <a:pt x="205" y="428"/>
                    </a:lnTo>
                    <a:lnTo>
                      <a:pt x="207" y="421"/>
                    </a:lnTo>
                    <a:lnTo>
                      <a:pt x="209" y="414"/>
                    </a:lnTo>
                    <a:lnTo>
                      <a:pt x="211" y="407"/>
                    </a:lnTo>
                    <a:lnTo>
                      <a:pt x="212" y="400"/>
                    </a:lnTo>
                    <a:lnTo>
                      <a:pt x="212" y="393"/>
                    </a:lnTo>
                    <a:lnTo>
                      <a:pt x="214" y="384"/>
                    </a:lnTo>
                    <a:lnTo>
                      <a:pt x="216" y="377"/>
                    </a:lnTo>
                    <a:lnTo>
                      <a:pt x="216" y="368"/>
                    </a:lnTo>
                    <a:lnTo>
                      <a:pt x="218" y="359"/>
                    </a:lnTo>
                    <a:lnTo>
                      <a:pt x="218" y="350"/>
                    </a:lnTo>
                    <a:lnTo>
                      <a:pt x="218" y="343"/>
                    </a:lnTo>
                    <a:lnTo>
                      <a:pt x="220" y="334"/>
                    </a:lnTo>
                    <a:lnTo>
                      <a:pt x="220" y="325"/>
                    </a:lnTo>
                    <a:lnTo>
                      <a:pt x="220" y="315"/>
                    </a:lnTo>
                    <a:lnTo>
                      <a:pt x="220" y="306"/>
                    </a:lnTo>
                    <a:lnTo>
                      <a:pt x="220" y="297"/>
                    </a:lnTo>
                    <a:lnTo>
                      <a:pt x="218" y="287"/>
                    </a:lnTo>
                    <a:lnTo>
                      <a:pt x="218" y="278"/>
                    </a:lnTo>
                    <a:lnTo>
                      <a:pt x="218" y="269"/>
                    </a:lnTo>
                    <a:lnTo>
                      <a:pt x="218" y="260"/>
                    </a:lnTo>
                    <a:lnTo>
                      <a:pt x="218" y="249"/>
                    </a:lnTo>
                    <a:lnTo>
                      <a:pt x="218" y="241"/>
                    </a:lnTo>
                    <a:lnTo>
                      <a:pt x="216" y="230"/>
                    </a:lnTo>
                    <a:lnTo>
                      <a:pt x="216" y="221"/>
                    </a:lnTo>
                    <a:lnTo>
                      <a:pt x="216" y="210"/>
                    </a:lnTo>
                    <a:lnTo>
                      <a:pt x="216" y="202"/>
                    </a:lnTo>
                    <a:lnTo>
                      <a:pt x="214" y="193"/>
                    </a:lnTo>
                    <a:lnTo>
                      <a:pt x="214" y="184"/>
                    </a:lnTo>
                    <a:lnTo>
                      <a:pt x="212" y="173"/>
                    </a:lnTo>
                    <a:lnTo>
                      <a:pt x="212" y="164"/>
                    </a:lnTo>
                    <a:lnTo>
                      <a:pt x="211" y="156"/>
                    </a:lnTo>
                    <a:lnTo>
                      <a:pt x="211" y="147"/>
                    </a:lnTo>
                    <a:lnTo>
                      <a:pt x="209" y="138"/>
                    </a:lnTo>
                    <a:lnTo>
                      <a:pt x="207" y="129"/>
                    </a:lnTo>
                    <a:lnTo>
                      <a:pt x="207" y="120"/>
                    </a:lnTo>
                    <a:lnTo>
                      <a:pt x="207" y="111"/>
                    </a:lnTo>
                    <a:lnTo>
                      <a:pt x="205" y="104"/>
                    </a:lnTo>
                    <a:lnTo>
                      <a:pt x="204" y="95"/>
                    </a:lnTo>
                    <a:lnTo>
                      <a:pt x="204" y="88"/>
                    </a:lnTo>
                    <a:lnTo>
                      <a:pt x="202" y="81"/>
                    </a:lnTo>
                    <a:lnTo>
                      <a:pt x="200" y="74"/>
                    </a:lnTo>
                    <a:lnTo>
                      <a:pt x="200" y="67"/>
                    </a:lnTo>
                    <a:lnTo>
                      <a:pt x="198" y="60"/>
                    </a:lnTo>
                    <a:lnTo>
                      <a:pt x="198" y="53"/>
                    </a:lnTo>
                    <a:lnTo>
                      <a:pt x="196" y="48"/>
                    </a:lnTo>
                    <a:lnTo>
                      <a:pt x="196" y="41"/>
                    </a:lnTo>
                    <a:lnTo>
                      <a:pt x="195" y="35"/>
                    </a:lnTo>
                    <a:lnTo>
                      <a:pt x="195" y="30"/>
                    </a:lnTo>
                    <a:lnTo>
                      <a:pt x="193" y="25"/>
                    </a:lnTo>
                    <a:lnTo>
                      <a:pt x="193" y="21"/>
                    </a:lnTo>
                    <a:lnTo>
                      <a:pt x="191" y="16"/>
                    </a:lnTo>
                    <a:lnTo>
                      <a:pt x="191" y="14"/>
                    </a:lnTo>
                    <a:lnTo>
                      <a:pt x="189" y="7"/>
                    </a:lnTo>
                    <a:lnTo>
                      <a:pt x="189" y="3"/>
                    </a:lnTo>
                    <a:lnTo>
                      <a:pt x="189" y="0"/>
                    </a:lnTo>
                    <a:lnTo>
                      <a:pt x="147"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743" name="Freeform 13"/>
              <p:cNvSpPr>
                <a:spLocks/>
              </p:cNvSpPr>
              <p:nvPr/>
            </p:nvSpPr>
            <p:spPr bwMode="auto">
              <a:xfrm>
                <a:off x="4244" y="2821"/>
                <a:ext cx="832" cy="242"/>
              </a:xfrm>
              <a:custGeom>
                <a:avLst/>
                <a:gdLst>
                  <a:gd name="T0" fmla="*/ 0 w 2006"/>
                  <a:gd name="T1" fmla="*/ 0 h 586"/>
                  <a:gd name="T2" fmla="*/ 0 w 2006"/>
                  <a:gd name="T3" fmla="*/ 0 h 586"/>
                  <a:gd name="T4" fmla="*/ 0 w 2006"/>
                  <a:gd name="T5" fmla="*/ 0 h 586"/>
                  <a:gd name="T6" fmla="*/ 0 w 2006"/>
                  <a:gd name="T7" fmla="*/ 0 h 586"/>
                  <a:gd name="T8" fmla="*/ 0 w 2006"/>
                  <a:gd name="T9" fmla="*/ 0 h 586"/>
                  <a:gd name="T10" fmla="*/ 0 w 2006"/>
                  <a:gd name="T11" fmla="*/ 0 h 586"/>
                  <a:gd name="T12" fmla="*/ 0 w 2006"/>
                  <a:gd name="T13" fmla="*/ 0 h 586"/>
                  <a:gd name="T14" fmla="*/ 0 w 2006"/>
                  <a:gd name="T15" fmla="*/ 0 h 586"/>
                  <a:gd name="T16" fmla="*/ 0 w 2006"/>
                  <a:gd name="T17" fmla="*/ 0 h 586"/>
                  <a:gd name="T18" fmla="*/ 0 w 2006"/>
                  <a:gd name="T19" fmla="*/ 0 h 586"/>
                  <a:gd name="T20" fmla="*/ 0 w 2006"/>
                  <a:gd name="T21" fmla="*/ 0 h 586"/>
                  <a:gd name="T22" fmla="*/ 0 w 2006"/>
                  <a:gd name="T23" fmla="*/ 0 h 586"/>
                  <a:gd name="T24" fmla="*/ 0 w 2006"/>
                  <a:gd name="T25" fmla="*/ 0 h 586"/>
                  <a:gd name="T26" fmla="*/ 0 w 2006"/>
                  <a:gd name="T27" fmla="*/ 0 h 586"/>
                  <a:gd name="T28" fmla="*/ 0 w 2006"/>
                  <a:gd name="T29" fmla="*/ 0 h 586"/>
                  <a:gd name="T30" fmla="*/ 0 w 2006"/>
                  <a:gd name="T31" fmla="*/ 0 h 586"/>
                  <a:gd name="T32" fmla="*/ 0 w 2006"/>
                  <a:gd name="T33" fmla="*/ 0 h 586"/>
                  <a:gd name="T34" fmla="*/ 0 w 2006"/>
                  <a:gd name="T35" fmla="*/ 0 h 586"/>
                  <a:gd name="T36" fmla="*/ 0 w 2006"/>
                  <a:gd name="T37" fmla="*/ 0 h 586"/>
                  <a:gd name="T38" fmla="*/ 0 w 2006"/>
                  <a:gd name="T39" fmla="*/ 0 h 586"/>
                  <a:gd name="T40" fmla="*/ 0 w 2006"/>
                  <a:gd name="T41" fmla="*/ 0 h 586"/>
                  <a:gd name="T42" fmla="*/ 0 w 2006"/>
                  <a:gd name="T43" fmla="*/ 0 h 586"/>
                  <a:gd name="T44" fmla="*/ 0 w 2006"/>
                  <a:gd name="T45" fmla="*/ 0 h 586"/>
                  <a:gd name="T46" fmla="*/ 0 w 2006"/>
                  <a:gd name="T47" fmla="*/ 0 h 586"/>
                  <a:gd name="T48" fmla="*/ 0 w 2006"/>
                  <a:gd name="T49" fmla="*/ 0 h 586"/>
                  <a:gd name="T50" fmla="*/ 0 w 2006"/>
                  <a:gd name="T51" fmla="*/ 0 h 586"/>
                  <a:gd name="T52" fmla="*/ 0 w 2006"/>
                  <a:gd name="T53" fmla="*/ 0 h 586"/>
                  <a:gd name="T54" fmla="*/ 0 w 2006"/>
                  <a:gd name="T55" fmla="*/ 0 h 586"/>
                  <a:gd name="T56" fmla="*/ 0 w 2006"/>
                  <a:gd name="T57" fmla="*/ 0 h 586"/>
                  <a:gd name="T58" fmla="*/ 0 w 2006"/>
                  <a:gd name="T59" fmla="*/ 0 h 586"/>
                  <a:gd name="T60" fmla="*/ 0 w 2006"/>
                  <a:gd name="T61" fmla="*/ 0 h 586"/>
                  <a:gd name="T62" fmla="*/ 0 w 2006"/>
                  <a:gd name="T63" fmla="*/ 0 h 586"/>
                  <a:gd name="T64" fmla="*/ 0 w 2006"/>
                  <a:gd name="T65" fmla="*/ 0 h 586"/>
                  <a:gd name="T66" fmla="*/ 0 w 2006"/>
                  <a:gd name="T67" fmla="*/ 0 h 586"/>
                  <a:gd name="T68" fmla="*/ 0 w 2006"/>
                  <a:gd name="T69" fmla="*/ 0 h 586"/>
                  <a:gd name="T70" fmla="*/ 0 w 2006"/>
                  <a:gd name="T71" fmla="*/ 0 h 586"/>
                  <a:gd name="T72" fmla="*/ 0 w 2006"/>
                  <a:gd name="T73" fmla="*/ 0 h 586"/>
                  <a:gd name="T74" fmla="*/ 0 w 2006"/>
                  <a:gd name="T75" fmla="*/ 0 h 586"/>
                  <a:gd name="T76" fmla="*/ 0 w 2006"/>
                  <a:gd name="T77" fmla="*/ 0 h 586"/>
                  <a:gd name="T78" fmla="*/ 0 w 2006"/>
                  <a:gd name="T79" fmla="*/ 0 h 586"/>
                  <a:gd name="T80" fmla="*/ 0 w 2006"/>
                  <a:gd name="T81" fmla="*/ 0 h 586"/>
                  <a:gd name="T82" fmla="*/ 0 w 2006"/>
                  <a:gd name="T83" fmla="*/ 0 h 586"/>
                  <a:gd name="T84" fmla="*/ 0 w 2006"/>
                  <a:gd name="T85" fmla="*/ 0 h 586"/>
                  <a:gd name="T86" fmla="*/ 0 w 2006"/>
                  <a:gd name="T87" fmla="*/ 0 h 586"/>
                  <a:gd name="T88" fmla="*/ 0 w 2006"/>
                  <a:gd name="T89" fmla="*/ 0 h 586"/>
                  <a:gd name="T90" fmla="*/ 0 w 2006"/>
                  <a:gd name="T91" fmla="*/ 0 h 586"/>
                  <a:gd name="T92" fmla="*/ 0 w 2006"/>
                  <a:gd name="T93" fmla="*/ 0 h 586"/>
                  <a:gd name="T94" fmla="*/ 0 w 2006"/>
                  <a:gd name="T95" fmla="*/ 0 h 586"/>
                  <a:gd name="T96" fmla="*/ 0 w 2006"/>
                  <a:gd name="T97" fmla="*/ 0 h 586"/>
                  <a:gd name="T98" fmla="*/ 0 w 2006"/>
                  <a:gd name="T99" fmla="*/ 0 h 586"/>
                  <a:gd name="T100" fmla="*/ 0 w 2006"/>
                  <a:gd name="T101" fmla="*/ 0 h 5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006"/>
                  <a:gd name="T154" fmla="*/ 0 h 586"/>
                  <a:gd name="T155" fmla="*/ 2006 w 2006"/>
                  <a:gd name="T156" fmla="*/ 586 h 5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006" h="586">
                    <a:moveTo>
                      <a:pt x="0" y="586"/>
                    </a:moveTo>
                    <a:lnTo>
                      <a:pt x="5" y="572"/>
                    </a:lnTo>
                    <a:lnTo>
                      <a:pt x="12" y="556"/>
                    </a:lnTo>
                    <a:lnTo>
                      <a:pt x="17" y="542"/>
                    </a:lnTo>
                    <a:lnTo>
                      <a:pt x="26" y="529"/>
                    </a:lnTo>
                    <a:lnTo>
                      <a:pt x="33" y="515"/>
                    </a:lnTo>
                    <a:lnTo>
                      <a:pt x="42" y="501"/>
                    </a:lnTo>
                    <a:lnTo>
                      <a:pt x="49" y="487"/>
                    </a:lnTo>
                    <a:lnTo>
                      <a:pt x="60" y="473"/>
                    </a:lnTo>
                    <a:lnTo>
                      <a:pt x="69" y="460"/>
                    </a:lnTo>
                    <a:lnTo>
                      <a:pt x="79" y="446"/>
                    </a:lnTo>
                    <a:lnTo>
                      <a:pt x="90" y="434"/>
                    </a:lnTo>
                    <a:lnTo>
                      <a:pt x="102" y="421"/>
                    </a:lnTo>
                    <a:lnTo>
                      <a:pt x="113" y="407"/>
                    </a:lnTo>
                    <a:lnTo>
                      <a:pt x="125" y="395"/>
                    </a:lnTo>
                    <a:lnTo>
                      <a:pt x="138" y="382"/>
                    </a:lnTo>
                    <a:lnTo>
                      <a:pt x="152" y="370"/>
                    </a:lnTo>
                    <a:lnTo>
                      <a:pt x="164" y="358"/>
                    </a:lnTo>
                    <a:lnTo>
                      <a:pt x="177" y="345"/>
                    </a:lnTo>
                    <a:lnTo>
                      <a:pt x="191" y="333"/>
                    </a:lnTo>
                    <a:lnTo>
                      <a:pt x="205" y="320"/>
                    </a:lnTo>
                    <a:lnTo>
                      <a:pt x="219" y="308"/>
                    </a:lnTo>
                    <a:lnTo>
                      <a:pt x="235" y="297"/>
                    </a:lnTo>
                    <a:lnTo>
                      <a:pt x="249" y="287"/>
                    </a:lnTo>
                    <a:lnTo>
                      <a:pt x="265" y="276"/>
                    </a:lnTo>
                    <a:lnTo>
                      <a:pt x="279" y="264"/>
                    </a:lnTo>
                    <a:lnTo>
                      <a:pt x="295" y="253"/>
                    </a:lnTo>
                    <a:lnTo>
                      <a:pt x="311" y="243"/>
                    </a:lnTo>
                    <a:lnTo>
                      <a:pt x="329" y="234"/>
                    </a:lnTo>
                    <a:lnTo>
                      <a:pt x="345" y="223"/>
                    </a:lnTo>
                    <a:lnTo>
                      <a:pt x="361" y="213"/>
                    </a:lnTo>
                    <a:lnTo>
                      <a:pt x="379" y="204"/>
                    </a:lnTo>
                    <a:lnTo>
                      <a:pt x="396" y="195"/>
                    </a:lnTo>
                    <a:lnTo>
                      <a:pt x="414" y="184"/>
                    </a:lnTo>
                    <a:lnTo>
                      <a:pt x="432" y="175"/>
                    </a:lnTo>
                    <a:lnTo>
                      <a:pt x="448" y="167"/>
                    </a:lnTo>
                    <a:lnTo>
                      <a:pt x="467" y="158"/>
                    </a:lnTo>
                    <a:lnTo>
                      <a:pt x="483" y="149"/>
                    </a:lnTo>
                    <a:lnTo>
                      <a:pt x="502" y="140"/>
                    </a:lnTo>
                    <a:lnTo>
                      <a:pt x="520" y="131"/>
                    </a:lnTo>
                    <a:lnTo>
                      <a:pt x="540" y="124"/>
                    </a:lnTo>
                    <a:lnTo>
                      <a:pt x="557" y="115"/>
                    </a:lnTo>
                    <a:lnTo>
                      <a:pt x="575" y="108"/>
                    </a:lnTo>
                    <a:lnTo>
                      <a:pt x="593" y="99"/>
                    </a:lnTo>
                    <a:lnTo>
                      <a:pt x="612" y="94"/>
                    </a:lnTo>
                    <a:lnTo>
                      <a:pt x="630" y="87"/>
                    </a:lnTo>
                    <a:lnTo>
                      <a:pt x="649" y="80"/>
                    </a:lnTo>
                    <a:lnTo>
                      <a:pt x="667" y="73"/>
                    </a:lnTo>
                    <a:lnTo>
                      <a:pt x="687" y="67"/>
                    </a:lnTo>
                    <a:lnTo>
                      <a:pt x="704" y="62"/>
                    </a:lnTo>
                    <a:lnTo>
                      <a:pt x="724" y="55"/>
                    </a:lnTo>
                    <a:lnTo>
                      <a:pt x="741" y="50"/>
                    </a:lnTo>
                    <a:lnTo>
                      <a:pt x="761" y="44"/>
                    </a:lnTo>
                    <a:lnTo>
                      <a:pt x="779" y="39"/>
                    </a:lnTo>
                    <a:lnTo>
                      <a:pt x="796" y="36"/>
                    </a:lnTo>
                    <a:lnTo>
                      <a:pt x="816" y="30"/>
                    </a:lnTo>
                    <a:lnTo>
                      <a:pt x="834" y="27"/>
                    </a:lnTo>
                    <a:lnTo>
                      <a:pt x="851" y="23"/>
                    </a:lnTo>
                    <a:lnTo>
                      <a:pt x="869" y="20"/>
                    </a:lnTo>
                    <a:lnTo>
                      <a:pt x="888" y="16"/>
                    </a:lnTo>
                    <a:lnTo>
                      <a:pt x="906" y="14"/>
                    </a:lnTo>
                    <a:lnTo>
                      <a:pt x="922" y="11"/>
                    </a:lnTo>
                    <a:lnTo>
                      <a:pt x="942" y="7"/>
                    </a:lnTo>
                    <a:lnTo>
                      <a:pt x="958" y="5"/>
                    </a:lnTo>
                    <a:lnTo>
                      <a:pt x="975" y="4"/>
                    </a:lnTo>
                    <a:lnTo>
                      <a:pt x="993" y="2"/>
                    </a:lnTo>
                    <a:lnTo>
                      <a:pt x="1009" y="0"/>
                    </a:lnTo>
                    <a:lnTo>
                      <a:pt x="1027" y="0"/>
                    </a:lnTo>
                    <a:lnTo>
                      <a:pt x="1044" y="0"/>
                    </a:lnTo>
                    <a:lnTo>
                      <a:pt x="1062" y="0"/>
                    </a:lnTo>
                    <a:lnTo>
                      <a:pt x="1081" y="0"/>
                    </a:lnTo>
                    <a:lnTo>
                      <a:pt x="1099" y="2"/>
                    </a:lnTo>
                    <a:lnTo>
                      <a:pt x="1119" y="4"/>
                    </a:lnTo>
                    <a:lnTo>
                      <a:pt x="1136" y="5"/>
                    </a:lnTo>
                    <a:lnTo>
                      <a:pt x="1156" y="9"/>
                    </a:lnTo>
                    <a:lnTo>
                      <a:pt x="1175" y="11"/>
                    </a:lnTo>
                    <a:lnTo>
                      <a:pt x="1195" y="16"/>
                    </a:lnTo>
                    <a:lnTo>
                      <a:pt x="1214" y="20"/>
                    </a:lnTo>
                    <a:lnTo>
                      <a:pt x="1234" y="23"/>
                    </a:lnTo>
                    <a:lnTo>
                      <a:pt x="1253" y="28"/>
                    </a:lnTo>
                    <a:lnTo>
                      <a:pt x="1273" y="34"/>
                    </a:lnTo>
                    <a:lnTo>
                      <a:pt x="1292" y="39"/>
                    </a:lnTo>
                    <a:lnTo>
                      <a:pt x="1312" y="44"/>
                    </a:lnTo>
                    <a:lnTo>
                      <a:pt x="1331" y="51"/>
                    </a:lnTo>
                    <a:lnTo>
                      <a:pt x="1351" y="59"/>
                    </a:lnTo>
                    <a:lnTo>
                      <a:pt x="1370" y="64"/>
                    </a:lnTo>
                    <a:lnTo>
                      <a:pt x="1390" y="73"/>
                    </a:lnTo>
                    <a:lnTo>
                      <a:pt x="1409" y="80"/>
                    </a:lnTo>
                    <a:lnTo>
                      <a:pt x="1430" y="89"/>
                    </a:lnTo>
                    <a:lnTo>
                      <a:pt x="1450" y="96"/>
                    </a:lnTo>
                    <a:lnTo>
                      <a:pt x="1467" y="105"/>
                    </a:lnTo>
                    <a:lnTo>
                      <a:pt x="1487" y="115"/>
                    </a:lnTo>
                    <a:lnTo>
                      <a:pt x="1506" y="124"/>
                    </a:lnTo>
                    <a:lnTo>
                      <a:pt x="1526" y="133"/>
                    </a:lnTo>
                    <a:lnTo>
                      <a:pt x="1545" y="144"/>
                    </a:lnTo>
                    <a:lnTo>
                      <a:pt x="1565" y="154"/>
                    </a:lnTo>
                    <a:lnTo>
                      <a:pt x="1583" y="165"/>
                    </a:lnTo>
                    <a:lnTo>
                      <a:pt x="1602" y="175"/>
                    </a:lnTo>
                    <a:lnTo>
                      <a:pt x="1620" y="186"/>
                    </a:lnTo>
                    <a:lnTo>
                      <a:pt x="1637" y="197"/>
                    </a:lnTo>
                    <a:lnTo>
                      <a:pt x="1655" y="209"/>
                    </a:lnTo>
                    <a:lnTo>
                      <a:pt x="1673" y="220"/>
                    </a:lnTo>
                    <a:lnTo>
                      <a:pt x="1691" y="230"/>
                    </a:lnTo>
                    <a:lnTo>
                      <a:pt x="1708" y="243"/>
                    </a:lnTo>
                    <a:lnTo>
                      <a:pt x="1724" y="255"/>
                    </a:lnTo>
                    <a:lnTo>
                      <a:pt x="1740" y="267"/>
                    </a:lnTo>
                    <a:lnTo>
                      <a:pt x="1758" y="280"/>
                    </a:lnTo>
                    <a:lnTo>
                      <a:pt x="1772" y="292"/>
                    </a:lnTo>
                    <a:lnTo>
                      <a:pt x="1788" y="306"/>
                    </a:lnTo>
                    <a:lnTo>
                      <a:pt x="1804" y="319"/>
                    </a:lnTo>
                    <a:lnTo>
                      <a:pt x="1818" y="331"/>
                    </a:lnTo>
                    <a:lnTo>
                      <a:pt x="1832" y="345"/>
                    </a:lnTo>
                    <a:lnTo>
                      <a:pt x="1848" y="359"/>
                    </a:lnTo>
                    <a:lnTo>
                      <a:pt x="1861" y="372"/>
                    </a:lnTo>
                    <a:lnTo>
                      <a:pt x="1873" y="386"/>
                    </a:lnTo>
                    <a:lnTo>
                      <a:pt x="1885" y="398"/>
                    </a:lnTo>
                    <a:lnTo>
                      <a:pt x="1900" y="412"/>
                    </a:lnTo>
                    <a:lnTo>
                      <a:pt x="1910" y="427"/>
                    </a:lnTo>
                    <a:lnTo>
                      <a:pt x="1923" y="441"/>
                    </a:lnTo>
                    <a:lnTo>
                      <a:pt x="1933" y="455"/>
                    </a:lnTo>
                    <a:lnTo>
                      <a:pt x="1944" y="469"/>
                    </a:lnTo>
                    <a:lnTo>
                      <a:pt x="1953" y="483"/>
                    </a:lnTo>
                    <a:lnTo>
                      <a:pt x="1963" y="497"/>
                    </a:lnTo>
                    <a:lnTo>
                      <a:pt x="1970" y="512"/>
                    </a:lnTo>
                    <a:lnTo>
                      <a:pt x="1979" y="526"/>
                    </a:lnTo>
                    <a:lnTo>
                      <a:pt x="1986" y="540"/>
                    </a:lnTo>
                    <a:lnTo>
                      <a:pt x="1993" y="554"/>
                    </a:lnTo>
                    <a:lnTo>
                      <a:pt x="1999" y="568"/>
                    </a:lnTo>
                    <a:lnTo>
                      <a:pt x="2006" y="582"/>
                    </a:lnTo>
                    <a:lnTo>
                      <a:pt x="1947" y="545"/>
                    </a:lnTo>
                    <a:lnTo>
                      <a:pt x="1946" y="543"/>
                    </a:lnTo>
                    <a:lnTo>
                      <a:pt x="1942" y="538"/>
                    </a:lnTo>
                    <a:lnTo>
                      <a:pt x="1938" y="535"/>
                    </a:lnTo>
                    <a:lnTo>
                      <a:pt x="1935" y="531"/>
                    </a:lnTo>
                    <a:lnTo>
                      <a:pt x="1930" y="526"/>
                    </a:lnTo>
                    <a:lnTo>
                      <a:pt x="1926" y="522"/>
                    </a:lnTo>
                    <a:lnTo>
                      <a:pt x="1919" y="515"/>
                    </a:lnTo>
                    <a:lnTo>
                      <a:pt x="1914" y="508"/>
                    </a:lnTo>
                    <a:lnTo>
                      <a:pt x="1907" y="501"/>
                    </a:lnTo>
                    <a:lnTo>
                      <a:pt x="1900" y="494"/>
                    </a:lnTo>
                    <a:lnTo>
                      <a:pt x="1891" y="485"/>
                    </a:lnTo>
                    <a:lnTo>
                      <a:pt x="1882" y="476"/>
                    </a:lnTo>
                    <a:lnTo>
                      <a:pt x="1873" y="467"/>
                    </a:lnTo>
                    <a:lnTo>
                      <a:pt x="1864" y="458"/>
                    </a:lnTo>
                    <a:lnTo>
                      <a:pt x="1853" y="448"/>
                    </a:lnTo>
                    <a:lnTo>
                      <a:pt x="1843" y="437"/>
                    </a:lnTo>
                    <a:lnTo>
                      <a:pt x="1830" y="427"/>
                    </a:lnTo>
                    <a:lnTo>
                      <a:pt x="1820" y="416"/>
                    </a:lnTo>
                    <a:lnTo>
                      <a:pt x="1806" y="405"/>
                    </a:lnTo>
                    <a:lnTo>
                      <a:pt x="1795" y="393"/>
                    </a:lnTo>
                    <a:lnTo>
                      <a:pt x="1781" y="382"/>
                    </a:lnTo>
                    <a:lnTo>
                      <a:pt x="1768" y="370"/>
                    </a:lnTo>
                    <a:lnTo>
                      <a:pt x="1754" y="358"/>
                    </a:lnTo>
                    <a:lnTo>
                      <a:pt x="1738" y="347"/>
                    </a:lnTo>
                    <a:lnTo>
                      <a:pt x="1724" y="335"/>
                    </a:lnTo>
                    <a:lnTo>
                      <a:pt x="1710" y="322"/>
                    </a:lnTo>
                    <a:lnTo>
                      <a:pt x="1692" y="308"/>
                    </a:lnTo>
                    <a:lnTo>
                      <a:pt x="1676" y="297"/>
                    </a:lnTo>
                    <a:lnTo>
                      <a:pt x="1660" y="285"/>
                    </a:lnTo>
                    <a:lnTo>
                      <a:pt x="1645" y="273"/>
                    </a:lnTo>
                    <a:lnTo>
                      <a:pt x="1627" y="260"/>
                    </a:lnTo>
                    <a:lnTo>
                      <a:pt x="1609" y="246"/>
                    </a:lnTo>
                    <a:lnTo>
                      <a:pt x="1591" y="234"/>
                    </a:lnTo>
                    <a:lnTo>
                      <a:pt x="1574" y="223"/>
                    </a:lnTo>
                    <a:lnTo>
                      <a:pt x="1554" y="211"/>
                    </a:lnTo>
                    <a:lnTo>
                      <a:pt x="1537" y="198"/>
                    </a:lnTo>
                    <a:lnTo>
                      <a:pt x="1517" y="188"/>
                    </a:lnTo>
                    <a:lnTo>
                      <a:pt x="1498" y="177"/>
                    </a:lnTo>
                    <a:lnTo>
                      <a:pt x="1478" y="165"/>
                    </a:lnTo>
                    <a:lnTo>
                      <a:pt x="1459" y="154"/>
                    </a:lnTo>
                    <a:lnTo>
                      <a:pt x="1437" y="144"/>
                    </a:lnTo>
                    <a:lnTo>
                      <a:pt x="1418" y="135"/>
                    </a:lnTo>
                    <a:lnTo>
                      <a:pt x="1397" y="124"/>
                    </a:lnTo>
                    <a:lnTo>
                      <a:pt x="1375" y="115"/>
                    </a:lnTo>
                    <a:lnTo>
                      <a:pt x="1356" y="106"/>
                    </a:lnTo>
                    <a:lnTo>
                      <a:pt x="1335" y="99"/>
                    </a:lnTo>
                    <a:lnTo>
                      <a:pt x="1312" y="90"/>
                    </a:lnTo>
                    <a:lnTo>
                      <a:pt x="1290" y="83"/>
                    </a:lnTo>
                    <a:lnTo>
                      <a:pt x="1269" y="76"/>
                    </a:lnTo>
                    <a:lnTo>
                      <a:pt x="1248" y="69"/>
                    </a:lnTo>
                    <a:lnTo>
                      <a:pt x="1225" y="62"/>
                    </a:lnTo>
                    <a:lnTo>
                      <a:pt x="1204" y="59"/>
                    </a:lnTo>
                    <a:lnTo>
                      <a:pt x="1181" y="55"/>
                    </a:lnTo>
                    <a:lnTo>
                      <a:pt x="1159" y="51"/>
                    </a:lnTo>
                    <a:lnTo>
                      <a:pt x="1136" y="48"/>
                    </a:lnTo>
                    <a:lnTo>
                      <a:pt x="1113" y="44"/>
                    </a:lnTo>
                    <a:lnTo>
                      <a:pt x="1090" y="44"/>
                    </a:lnTo>
                    <a:lnTo>
                      <a:pt x="1069" y="44"/>
                    </a:lnTo>
                    <a:lnTo>
                      <a:pt x="1046" y="43"/>
                    </a:lnTo>
                    <a:lnTo>
                      <a:pt x="1023" y="44"/>
                    </a:lnTo>
                    <a:lnTo>
                      <a:pt x="1000" y="46"/>
                    </a:lnTo>
                    <a:lnTo>
                      <a:pt x="979" y="50"/>
                    </a:lnTo>
                    <a:lnTo>
                      <a:pt x="956" y="51"/>
                    </a:lnTo>
                    <a:lnTo>
                      <a:pt x="933" y="55"/>
                    </a:lnTo>
                    <a:lnTo>
                      <a:pt x="911" y="59"/>
                    </a:lnTo>
                    <a:lnTo>
                      <a:pt x="888" y="62"/>
                    </a:lnTo>
                    <a:lnTo>
                      <a:pt x="867" y="67"/>
                    </a:lnTo>
                    <a:lnTo>
                      <a:pt x="846" y="71"/>
                    </a:lnTo>
                    <a:lnTo>
                      <a:pt x="825" y="76"/>
                    </a:lnTo>
                    <a:lnTo>
                      <a:pt x="805" y="82"/>
                    </a:lnTo>
                    <a:lnTo>
                      <a:pt x="786" y="85"/>
                    </a:lnTo>
                    <a:lnTo>
                      <a:pt x="765" y="92"/>
                    </a:lnTo>
                    <a:lnTo>
                      <a:pt x="745" y="97"/>
                    </a:lnTo>
                    <a:lnTo>
                      <a:pt x="726" y="103"/>
                    </a:lnTo>
                    <a:lnTo>
                      <a:pt x="706" y="110"/>
                    </a:lnTo>
                    <a:lnTo>
                      <a:pt x="688" y="115"/>
                    </a:lnTo>
                    <a:lnTo>
                      <a:pt x="669" y="122"/>
                    </a:lnTo>
                    <a:lnTo>
                      <a:pt x="651" y="129"/>
                    </a:lnTo>
                    <a:lnTo>
                      <a:pt x="633" y="136"/>
                    </a:lnTo>
                    <a:lnTo>
                      <a:pt x="616" y="142"/>
                    </a:lnTo>
                    <a:lnTo>
                      <a:pt x="598" y="149"/>
                    </a:lnTo>
                    <a:lnTo>
                      <a:pt x="580" y="156"/>
                    </a:lnTo>
                    <a:lnTo>
                      <a:pt x="564" y="163"/>
                    </a:lnTo>
                    <a:lnTo>
                      <a:pt x="547" y="172"/>
                    </a:lnTo>
                    <a:lnTo>
                      <a:pt x="531" y="179"/>
                    </a:lnTo>
                    <a:lnTo>
                      <a:pt x="515" y="188"/>
                    </a:lnTo>
                    <a:lnTo>
                      <a:pt x="499" y="195"/>
                    </a:lnTo>
                    <a:lnTo>
                      <a:pt x="483" y="204"/>
                    </a:lnTo>
                    <a:lnTo>
                      <a:pt x="469" y="211"/>
                    </a:lnTo>
                    <a:lnTo>
                      <a:pt x="453" y="220"/>
                    </a:lnTo>
                    <a:lnTo>
                      <a:pt x="439" y="228"/>
                    </a:lnTo>
                    <a:lnTo>
                      <a:pt x="425" y="237"/>
                    </a:lnTo>
                    <a:lnTo>
                      <a:pt x="409" y="246"/>
                    </a:lnTo>
                    <a:lnTo>
                      <a:pt x="396" y="255"/>
                    </a:lnTo>
                    <a:lnTo>
                      <a:pt x="380" y="264"/>
                    </a:lnTo>
                    <a:lnTo>
                      <a:pt x="368" y="273"/>
                    </a:lnTo>
                    <a:lnTo>
                      <a:pt x="354" y="282"/>
                    </a:lnTo>
                    <a:lnTo>
                      <a:pt x="341" y="290"/>
                    </a:lnTo>
                    <a:lnTo>
                      <a:pt x="327" y="299"/>
                    </a:lnTo>
                    <a:lnTo>
                      <a:pt x="315" y="310"/>
                    </a:lnTo>
                    <a:lnTo>
                      <a:pt x="302" y="319"/>
                    </a:lnTo>
                    <a:lnTo>
                      <a:pt x="290" y="329"/>
                    </a:lnTo>
                    <a:lnTo>
                      <a:pt x="278" y="338"/>
                    </a:lnTo>
                    <a:lnTo>
                      <a:pt x="265" y="349"/>
                    </a:lnTo>
                    <a:lnTo>
                      <a:pt x="255" y="358"/>
                    </a:lnTo>
                    <a:lnTo>
                      <a:pt x="242" y="368"/>
                    </a:lnTo>
                    <a:lnTo>
                      <a:pt x="232" y="377"/>
                    </a:lnTo>
                    <a:lnTo>
                      <a:pt x="221" y="388"/>
                    </a:lnTo>
                    <a:lnTo>
                      <a:pt x="209" y="397"/>
                    </a:lnTo>
                    <a:lnTo>
                      <a:pt x="200" y="407"/>
                    </a:lnTo>
                    <a:lnTo>
                      <a:pt x="189" y="416"/>
                    </a:lnTo>
                    <a:lnTo>
                      <a:pt x="178" y="427"/>
                    </a:lnTo>
                    <a:lnTo>
                      <a:pt x="168" y="435"/>
                    </a:lnTo>
                    <a:lnTo>
                      <a:pt x="157" y="446"/>
                    </a:lnTo>
                    <a:lnTo>
                      <a:pt x="147" y="455"/>
                    </a:lnTo>
                    <a:lnTo>
                      <a:pt x="138" y="466"/>
                    </a:lnTo>
                    <a:lnTo>
                      <a:pt x="129" y="476"/>
                    </a:lnTo>
                    <a:lnTo>
                      <a:pt x="120" y="487"/>
                    </a:lnTo>
                    <a:lnTo>
                      <a:pt x="111" y="496"/>
                    </a:lnTo>
                    <a:lnTo>
                      <a:pt x="101" y="506"/>
                    </a:lnTo>
                    <a:lnTo>
                      <a:pt x="93" y="515"/>
                    </a:lnTo>
                    <a:lnTo>
                      <a:pt x="85" y="526"/>
                    </a:lnTo>
                    <a:lnTo>
                      <a:pt x="76" y="535"/>
                    </a:lnTo>
                    <a:lnTo>
                      <a:pt x="67" y="545"/>
                    </a:lnTo>
                    <a:lnTo>
                      <a:pt x="60" y="556"/>
                    </a:lnTo>
                    <a:lnTo>
                      <a:pt x="53" y="565"/>
                    </a:lnTo>
                    <a:lnTo>
                      <a:pt x="0" y="5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744" name="Freeform 14"/>
              <p:cNvSpPr>
                <a:spLocks/>
              </p:cNvSpPr>
              <p:nvPr/>
            </p:nvSpPr>
            <p:spPr bwMode="auto">
              <a:xfrm>
                <a:off x="4370" y="2885"/>
                <a:ext cx="146" cy="101"/>
              </a:xfrm>
              <a:custGeom>
                <a:avLst/>
                <a:gdLst>
                  <a:gd name="T0" fmla="*/ 0 w 353"/>
                  <a:gd name="T1" fmla="*/ 0 h 242"/>
                  <a:gd name="T2" fmla="*/ 0 w 353"/>
                  <a:gd name="T3" fmla="*/ 0 h 242"/>
                  <a:gd name="T4" fmla="*/ 0 w 353"/>
                  <a:gd name="T5" fmla="*/ 0 h 242"/>
                  <a:gd name="T6" fmla="*/ 0 w 353"/>
                  <a:gd name="T7" fmla="*/ 0 h 242"/>
                  <a:gd name="T8" fmla="*/ 0 w 353"/>
                  <a:gd name="T9" fmla="*/ 0 h 242"/>
                  <a:gd name="T10" fmla="*/ 0 w 353"/>
                  <a:gd name="T11" fmla="*/ 0 h 242"/>
                  <a:gd name="T12" fmla="*/ 0 w 353"/>
                  <a:gd name="T13" fmla="*/ 0 h 242"/>
                  <a:gd name="T14" fmla="*/ 0 w 353"/>
                  <a:gd name="T15" fmla="*/ 0 h 242"/>
                  <a:gd name="T16" fmla="*/ 0 w 353"/>
                  <a:gd name="T17" fmla="*/ 0 h 242"/>
                  <a:gd name="T18" fmla="*/ 0 w 353"/>
                  <a:gd name="T19" fmla="*/ 0 h 242"/>
                  <a:gd name="T20" fmla="*/ 0 w 353"/>
                  <a:gd name="T21" fmla="*/ 0 h 242"/>
                  <a:gd name="T22" fmla="*/ 0 w 353"/>
                  <a:gd name="T23" fmla="*/ 0 h 242"/>
                  <a:gd name="T24" fmla="*/ 0 w 353"/>
                  <a:gd name="T25" fmla="*/ 0 h 242"/>
                  <a:gd name="T26" fmla="*/ 0 w 353"/>
                  <a:gd name="T27" fmla="*/ 0 h 242"/>
                  <a:gd name="T28" fmla="*/ 0 w 353"/>
                  <a:gd name="T29" fmla="*/ 0 h 242"/>
                  <a:gd name="T30" fmla="*/ 0 w 353"/>
                  <a:gd name="T31" fmla="*/ 0 h 242"/>
                  <a:gd name="T32" fmla="*/ 0 w 353"/>
                  <a:gd name="T33" fmla="*/ 0 h 242"/>
                  <a:gd name="T34" fmla="*/ 0 w 353"/>
                  <a:gd name="T35" fmla="*/ 0 h 242"/>
                  <a:gd name="T36" fmla="*/ 0 w 353"/>
                  <a:gd name="T37" fmla="*/ 0 h 242"/>
                  <a:gd name="T38" fmla="*/ 0 w 353"/>
                  <a:gd name="T39" fmla="*/ 0 h 242"/>
                  <a:gd name="T40" fmla="*/ 0 w 353"/>
                  <a:gd name="T41" fmla="*/ 0 h 242"/>
                  <a:gd name="T42" fmla="*/ 0 w 353"/>
                  <a:gd name="T43" fmla="*/ 0 h 242"/>
                  <a:gd name="T44" fmla="*/ 0 w 353"/>
                  <a:gd name="T45" fmla="*/ 0 h 242"/>
                  <a:gd name="T46" fmla="*/ 0 w 353"/>
                  <a:gd name="T47" fmla="*/ 0 h 242"/>
                  <a:gd name="T48" fmla="*/ 0 w 353"/>
                  <a:gd name="T49" fmla="*/ 0 h 242"/>
                  <a:gd name="T50" fmla="*/ 0 w 353"/>
                  <a:gd name="T51" fmla="*/ 0 h 242"/>
                  <a:gd name="T52" fmla="*/ 0 w 353"/>
                  <a:gd name="T53" fmla="*/ 0 h 242"/>
                  <a:gd name="T54" fmla="*/ 0 w 353"/>
                  <a:gd name="T55" fmla="*/ 0 h 242"/>
                  <a:gd name="T56" fmla="*/ 0 w 353"/>
                  <a:gd name="T57" fmla="*/ 0 h 242"/>
                  <a:gd name="T58" fmla="*/ 0 w 353"/>
                  <a:gd name="T59" fmla="*/ 0 h 242"/>
                  <a:gd name="T60" fmla="*/ 0 w 353"/>
                  <a:gd name="T61" fmla="*/ 0 h 242"/>
                  <a:gd name="T62" fmla="*/ 0 w 353"/>
                  <a:gd name="T63" fmla="*/ 0 h 242"/>
                  <a:gd name="T64" fmla="*/ 0 w 353"/>
                  <a:gd name="T65" fmla="*/ 0 h 242"/>
                  <a:gd name="T66" fmla="*/ 0 w 353"/>
                  <a:gd name="T67" fmla="*/ 0 h 242"/>
                  <a:gd name="T68" fmla="*/ 0 w 353"/>
                  <a:gd name="T69" fmla="*/ 0 h 242"/>
                  <a:gd name="T70" fmla="*/ 0 w 353"/>
                  <a:gd name="T71" fmla="*/ 0 h 242"/>
                  <a:gd name="T72" fmla="*/ 0 w 353"/>
                  <a:gd name="T73" fmla="*/ 0 h 242"/>
                  <a:gd name="T74" fmla="*/ 0 w 353"/>
                  <a:gd name="T75" fmla="*/ 0 h 242"/>
                  <a:gd name="T76" fmla="*/ 0 w 353"/>
                  <a:gd name="T77" fmla="*/ 0 h 242"/>
                  <a:gd name="T78" fmla="*/ 0 w 353"/>
                  <a:gd name="T79" fmla="*/ 0 h 242"/>
                  <a:gd name="T80" fmla="*/ 0 w 353"/>
                  <a:gd name="T81" fmla="*/ 0 h 242"/>
                  <a:gd name="T82" fmla="*/ 0 w 353"/>
                  <a:gd name="T83" fmla="*/ 0 h 242"/>
                  <a:gd name="T84" fmla="*/ 0 w 353"/>
                  <a:gd name="T85" fmla="*/ 0 h 242"/>
                  <a:gd name="T86" fmla="*/ 0 w 353"/>
                  <a:gd name="T87" fmla="*/ 0 h 242"/>
                  <a:gd name="T88" fmla="*/ 0 w 353"/>
                  <a:gd name="T89" fmla="*/ 0 h 242"/>
                  <a:gd name="T90" fmla="*/ 0 w 353"/>
                  <a:gd name="T91" fmla="*/ 0 h 242"/>
                  <a:gd name="T92" fmla="*/ 0 w 353"/>
                  <a:gd name="T93" fmla="*/ 0 h 242"/>
                  <a:gd name="T94" fmla="*/ 0 w 353"/>
                  <a:gd name="T95" fmla="*/ 0 h 24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53"/>
                  <a:gd name="T145" fmla="*/ 0 h 242"/>
                  <a:gd name="T146" fmla="*/ 353 w 353"/>
                  <a:gd name="T147" fmla="*/ 242 h 24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53" h="242">
                    <a:moveTo>
                      <a:pt x="310" y="0"/>
                    </a:moveTo>
                    <a:lnTo>
                      <a:pt x="314" y="0"/>
                    </a:lnTo>
                    <a:lnTo>
                      <a:pt x="319" y="3"/>
                    </a:lnTo>
                    <a:lnTo>
                      <a:pt x="324" y="7"/>
                    </a:lnTo>
                    <a:lnTo>
                      <a:pt x="331" y="12"/>
                    </a:lnTo>
                    <a:lnTo>
                      <a:pt x="337" y="18"/>
                    </a:lnTo>
                    <a:lnTo>
                      <a:pt x="344" y="23"/>
                    </a:lnTo>
                    <a:lnTo>
                      <a:pt x="349" y="28"/>
                    </a:lnTo>
                    <a:lnTo>
                      <a:pt x="353" y="32"/>
                    </a:lnTo>
                    <a:lnTo>
                      <a:pt x="347" y="34"/>
                    </a:lnTo>
                    <a:lnTo>
                      <a:pt x="342" y="37"/>
                    </a:lnTo>
                    <a:lnTo>
                      <a:pt x="337" y="41"/>
                    </a:lnTo>
                    <a:lnTo>
                      <a:pt x="331" y="42"/>
                    </a:lnTo>
                    <a:lnTo>
                      <a:pt x="326" y="46"/>
                    </a:lnTo>
                    <a:lnTo>
                      <a:pt x="321" y="48"/>
                    </a:lnTo>
                    <a:lnTo>
                      <a:pt x="315" y="51"/>
                    </a:lnTo>
                    <a:lnTo>
                      <a:pt x="310" y="55"/>
                    </a:lnTo>
                    <a:lnTo>
                      <a:pt x="305" y="57"/>
                    </a:lnTo>
                    <a:lnTo>
                      <a:pt x="299" y="60"/>
                    </a:lnTo>
                    <a:lnTo>
                      <a:pt x="294" y="62"/>
                    </a:lnTo>
                    <a:lnTo>
                      <a:pt x="291" y="65"/>
                    </a:lnTo>
                    <a:lnTo>
                      <a:pt x="283" y="67"/>
                    </a:lnTo>
                    <a:lnTo>
                      <a:pt x="280" y="71"/>
                    </a:lnTo>
                    <a:lnTo>
                      <a:pt x="275" y="72"/>
                    </a:lnTo>
                    <a:lnTo>
                      <a:pt x="269" y="76"/>
                    </a:lnTo>
                    <a:lnTo>
                      <a:pt x="264" y="78"/>
                    </a:lnTo>
                    <a:lnTo>
                      <a:pt x="259" y="80"/>
                    </a:lnTo>
                    <a:lnTo>
                      <a:pt x="253" y="83"/>
                    </a:lnTo>
                    <a:lnTo>
                      <a:pt x="248" y="87"/>
                    </a:lnTo>
                    <a:lnTo>
                      <a:pt x="243" y="88"/>
                    </a:lnTo>
                    <a:lnTo>
                      <a:pt x="239" y="90"/>
                    </a:lnTo>
                    <a:lnTo>
                      <a:pt x="232" y="94"/>
                    </a:lnTo>
                    <a:lnTo>
                      <a:pt x="229" y="97"/>
                    </a:lnTo>
                    <a:lnTo>
                      <a:pt x="223" y="99"/>
                    </a:lnTo>
                    <a:lnTo>
                      <a:pt x="218" y="101"/>
                    </a:lnTo>
                    <a:lnTo>
                      <a:pt x="213" y="104"/>
                    </a:lnTo>
                    <a:lnTo>
                      <a:pt x="207" y="108"/>
                    </a:lnTo>
                    <a:lnTo>
                      <a:pt x="202" y="110"/>
                    </a:lnTo>
                    <a:lnTo>
                      <a:pt x="198" y="111"/>
                    </a:lnTo>
                    <a:lnTo>
                      <a:pt x="193" y="115"/>
                    </a:lnTo>
                    <a:lnTo>
                      <a:pt x="188" y="118"/>
                    </a:lnTo>
                    <a:lnTo>
                      <a:pt x="183" y="120"/>
                    </a:lnTo>
                    <a:lnTo>
                      <a:pt x="177" y="124"/>
                    </a:lnTo>
                    <a:lnTo>
                      <a:pt x="172" y="127"/>
                    </a:lnTo>
                    <a:lnTo>
                      <a:pt x="168" y="129"/>
                    </a:lnTo>
                    <a:lnTo>
                      <a:pt x="163" y="133"/>
                    </a:lnTo>
                    <a:lnTo>
                      <a:pt x="158" y="136"/>
                    </a:lnTo>
                    <a:lnTo>
                      <a:pt x="152" y="138"/>
                    </a:lnTo>
                    <a:lnTo>
                      <a:pt x="149" y="141"/>
                    </a:lnTo>
                    <a:lnTo>
                      <a:pt x="144" y="145"/>
                    </a:lnTo>
                    <a:lnTo>
                      <a:pt x="138" y="149"/>
                    </a:lnTo>
                    <a:lnTo>
                      <a:pt x="133" y="152"/>
                    </a:lnTo>
                    <a:lnTo>
                      <a:pt x="129" y="156"/>
                    </a:lnTo>
                    <a:lnTo>
                      <a:pt x="124" y="157"/>
                    </a:lnTo>
                    <a:lnTo>
                      <a:pt x="119" y="161"/>
                    </a:lnTo>
                    <a:lnTo>
                      <a:pt x="115" y="164"/>
                    </a:lnTo>
                    <a:lnTo>
                      <a:pt x="110" y="170"/>
                    </a:lnTo>
                    <a:lnTo>
                      <a:pt x="105" y="173"/>
                    </a:lnTo>
                    <a:lnTo>
                      <a:pt x="101" y="177"/>
                    </a:lnTo>
                    <a:lnTo>
                      <a:pt x="96" y="180"/>
                    </a:lnTo>
                    <a:lnTo>
                      <a:pt x="90" y="184"/>
                    </a:lnTo>
                    <a:lnTo>
                      <a:pt x="87" y="187"/>
                    </a:lnTo>
                    <a:lnTo>
                      <a:pt x="82" y="193"/>
                    </a:lnTo>
                    <a:lnTo>
                      <a:pt x="76" y="196"/>
                    </a:lnTo>
                    <a:lnTo>
                      <a:pt x="73" y="202"/>
                    </a:lnTo>
                    <a:lnTo>
                      <a:pt x="67" y="205"/>
                    </a:lnTo>
                    <a:lnTo>
                      <a:pt x="64" y="209"/>
                    </a:lnTo>
                    <a:lnTo>
                      <a:pt x="59" y="214"/>
                    </a:lnTo>
                    <a:lnTo>
                      <a:pt x="55" y="218"/>
                    </a:lnTo>
                    <a:lnTo>
                      <a:pt x="50" y="223"/>
                    </a:lnTo>
                    <a:lnTo>
                      <a:pt x="46" y="228"/>
                    </a:lnTo>
                    <a:lnTo>
                      <a:pt x="43" y="232"/>
                    </a:lnTo>
                    <a:lnTo>
                      <a:pt x="37" y="239"/>
                    </a:lnTo>
                    <a:lnTo>
                      <a:pt x="32" y="239"/>
                    </a:lnTo>
                    <a:lnTo>
                      <a:pt x="28" y="239"/>
                    </a:lnTo>
                    <a:lnTo>
                      <a:pt x="23" y="239"/>
                    </a:lnTo>
                    <a:lnTo>
                      <a:pt x="20" y="241"/>
                    </a:lnTo>
                    <a:lnTo>
                      <a:pt x="14" y="241"/>
                    </a:lnTo>
                    <a:lnTo>
                      <a:pt x="9" y="241"/>
                    </a:lnTo>
                    <a:lnTo>
                      <a:pt x="4" y="242"/>
                    </a:lnTo>
                    <a:lnTo>
                      <a:pt x="0" y="242"/>
                    </a:lnTo>
                    <a:lnTo>
                      <a:pt x="0" y="235"/>
                    </a:lnTo>
                    <a:lnTo>
                      <a:pt x="0" y="228"/>
                    </a:lnTo>
                    <a:lnTo>
                      <a:pt x="0" y="223"/>
                    </a:lnTo>
                    <a:lnTo>
                      <a:pt x="4" y="216"/>
                    </a:lnTo>
                    <a:lnTo>
                      <a:pt x="5" y="209"/>
                    </a:lnTo>
                    <a:lnTo>
                      <a:pt x="9" y="203"/>
                    </a:lnTo>
                    <a:lnTo>
                      <a:pt x="11" y="198"/>
                    </a:lnTo>
                    <a:lnTo>
                      <a:pt x="16" y="193"/>
                    </a:lnTo>
                    <a:lnTo>
                      <a:pt x="20" y="187"/>
                    </a:lnTo>
                    <a:lnTo>
                      <a:pt x="23" y="182"/>
                    </a:lnTo>
                    <a:lnTo>
                      <a:pt x="28" y="177"/>
                    </a:lnTo>
                    <a:lnTo>
                      <a:pt x="34" y="172"/>
                    </a:lnTo>
                    <a:lnTo>
                      <a:pt x="37" y="168"/>
                    </a:lnTo>
                    <a:lnTo>
                      <a:pt x="43" y="163"/>
                    </a:lnTo>
                    <a:lnTo>
                      <a:pt x="50" y="159"/>
                    </a:lnTo>
                    <a:lnTo>
                      <a:pt x="55" y="154"/>
                    </a:lnTo>
                    <a:lnTo>
                      <a:pt x="60" y="150"/>
                    </a:lnTo>
                    <a:lnTo>
                      <a:pt x="67" y="145"/>
                    </a:lnTo>
                    <a:lnTo>
                      <a:pt x="73" y="141"/>
                    </a:lnTo>
                    <a:lnTo>
                      <a:pt x="80" y="138"/>
                    </a:lnTo>
                    <a:lnTo>
                      <a:pt x="85" y="133"/>
                    </a:lnTo>
                    <a:lnTo>
                      <a:pt x="90" y="129"/>
                    </a:lnTo>
                    <a:lnTo>
                      <a:pt x="98" y="126"/>
                    </a:lnTo>
                    <a:lnTo>
                      <a:pt x="105" y="122"/>
                    </a:lnTo>
                    <a:lnTo>
                      <a:pt x="110" y="118"/>
                    </a:lnTo>
                    <a:lnTo>
                      <a:pt x="115" y="115"/>
                    </a:lnTo>
                    <a:lnTo>
                      <a:pt x="121" y="111"/>
                    </a:lnTo>
                    <a:lnTo>
                      <a:pt x="126" y="108"/>
                    </a:lnTo>
                    <a:lnTo>
                      <a:pt x="131" y="104"/>
                    </a:lnTo>
                    <a:lnTo>
                      <a:pt x="136" y="101"/>
                    </a:lnTo>
                    <a:lnTo>
                      <a:pt x="142" y="97"/>
                    </a:lnTo>
                    <a:lnTo>
                      <a:pt x="147" y="95"/>
                    </a:lnTo>
                    <a:lnTo>
                      <a:pt x="151" y="90"/>
                    </a:lnTo>
                    <a:lnTo>
                      <a:pt x="156" y="87"/>
                    </a:lnTo>
                    <a:lnTo>
                      <a:pt x="161" y="83"/>
                    </a:lnTo>
                    <a:lnTo>
                      <a:pt x="165" y="80"/>
                    </a:lnTo>
                    <a:lnTo>
                      <a:pt x="170" y="76"/>
                    </a:lnTo>
                    <a:lnTo>
                      <a:pt x="177" y="72"/>
                    </a:lnTo>
                    <a:lnTo>
                      <a:pt x="181" y="71"/>
                    </a:lnTo>
                    <a:lnTo>
                      <a:pt x="188" y="67"/>
                    </a:lnTo>
                    <a:lnTo>
                      <a:pt x="191" y="65"/>
                    </a:lnTo>
                    <a:lnTo>
                      <a:pt x="197" y="62"/>
                    </a:lnTo>
                    <a:lnTo>
                      <a:pt x="202" y="60"/>
                    </a:lnTo>
                    <a:lnTo>
                      <a:pt x="207" y="58"/>
                    </a:lnTo>
                    <a:lnTo>
                      <a:pt x="213" y="55"/>
                    </a:lnTo>
                    <a:lnTo>
                      <a:pt x="218" y="53"/>
                    </a:lnTo>
                    <a:lnTo>
                      <a:pt x="225" y="51"/>
                    </a:lnTo>
                    <a:lnTo>
                      <a:pt x="230" y="49"/>
                    </a:lnTo>
                    <a:lnTo>
                      <a:pt x="236" y="46"/>
                    </a:lnTo>
                    <a:lnTo>
                      <a:pt x="239" y="44"/>
                    </a:lnTo>
                    <a:lnTo>
                      <a:pt x="244" y="41"/>
                    </a:lnTo>
                    <a:lnTo>
                      <a:pt x="250" y="39"/>
                    </a:lnTo>
                    <a:lnTo>
                      <a:pt x="255" y="37"/>
                    </a:lnTo>
                    <a:lnTo>
                      <a:pt x="260" y="34"/>
                    </a:lnTo>
                    <a:lnTo>
                      <a:pt x="266" y="30"/>
                    </a:lnTo>
                    <a:lnTo>
                      <a:pt x="273" y="28"/>
                    </a:lnTo>
                    <a:lnTo>
                      <a:pt x="276" y="25"/>
                    </a:lnTo>
                    <a:lnTo>
                      <a:pt x="282" y="21"/>
                    </a:lnTo>
                    <a:lnTo>
                      <a:pt x="287" y="18"/>
                    </a:lnTo>
                    <a:lnTo>
                      <a:pt x="291" y="14"/>
                    </a:lnTo>
                    <a:lnTo>
                      <a:pt x="296" y="11"/>
                    </a:lnTo>
                    <a:lnTo>
                      <a:pt x="301" y="7"/>
                    </a:lnTo>
                    <a:lnTo>
                      <a:pt x="306" y="3"/>
                    </a:lnTo>
                    <a:lnTo>
                      <a:pt x="310" y="0"/>
                    </a:lnTo>
                    <a:close/>
                  </a:path>
                </a:pathLst>
              </a:custGeom>
              <a:solidFill>
                <a:srgbClr val="F5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12294" name="Group 159"/>
          <p:cNvGrpSpPr>
            <a:grpSpLocks/>
          </p:cNvGrpSpPr>
          <p:nvPr/>
        </p:nvGrpSpPr>
        <p:grpSpPr bwMode="auto">
          <a:xfrm>
            <a:off x="1620838" y="1541463"/>
            <a:ext cx="836612" cy="830262"/>
            <a:chOff x="2994" y="578"/>
            <a:chExt cx="1266" cy="1256"/>
          </a:xfrm>
        </p:grpSpPr>
        <p:sp>
          <p:nvSpPr>
            <p:cNvPr id="12731" name="Freeform 160"/>
            <p:cNvSpPr>
              <a:spLocks/>
            </p:cNvSpPr>
            <p:nvPr/>
          </p:nvSpPr>
          <p:spPr bwMode="auto">
            <a:xfrm>
              <a:off x="2994" y="578"/>
              <a:ext cx="1266" cy="1256"/>
            </a:xfrm>
            <a:custGeom>
              <a:avLst/>
              <a:gdLst>
                <a:gd name="T0" fmla="*/ 1 w 1770"/>
                <a:gd name="T1" fmla="*/ 1 h 1755"/>
                <a:gd name="T2" fmla="*/ 1 w 1770"/>
                <a:gd name="T3" fmla="*/ 1 h 1755"/>
                <a:gd name="T4" fmla="*/ 1 w 1770"/>
                <a:gd name="T5" fmla="*/ 1 h 1755"/>
                <a:gd name="T6" fmla="*/ 1 w 1770"/>
                <a:gd name="T7" fmla="*/ 1 h 1755"/>
                <a:gd name="T8" fmla="*/ 1 w 1770"/>
                <a:gd name="T9" fmla="*/ 1 h 1755"/>
                <a:gd name="T10" fmla="*/ 1 w 1770"/>
                <a:gd name="T11" fmla="*/ 1 h 1755"/>
                <a:gd name="T12" fmla="*/ 1 w 1770"/>
                <a:gd name="T13" fmla="*/ 1 h 1755"/>
                <a:gd name="T14" fmla="*/ 1 w 1770"/>
                <a:gd name="T15" fmla="*/ 1 h 1755"/>
                <a:gd name="T16" fmla="*/ 1 w 1770"/>
                <a:gd name="T17" fmla="*/ 1 h 1755"/>
                <a:gd name="T18" fmla="*/ 1 w 1770"/>
                <a:gd name="T19" fmla="*/ 1 h 1755"/>
                <a:gd name="T20" fmla="*/ 1 w 1770"/>
                <a:gd name="T21" fmla="*/ 1 h 1755"/>
                <a:gd name="T22" fmla="*/ 1 w 1770"/>
                <a:gd name="T23" fmla="*/ 1 h 1755"/>
                <a:gd name="T24" fmla="*/ 1 w 1770"/>
                <a:gd name="T25" fmla="*/ 1 h 1755"/>
                <a:gd name="T26" fmla="*/ 1 w 1770"/>
                <a:gd name="T27" fmla="*/ 1 h 1755"/>
                <a:gd name="T28" fmla="*/ 1 w 1770"/>
                <a:gd name="T29" fmla="*/ 1 h 1755"/>
                <a:gd name="T30" fmla="*/ 1 w 1770"/>
                <a:gd name="T31" fmla="*/ 1 h 1755"/>
                <a:gd name="T32" fmla="*/ 1 w 1770"/>
                <a:gd name="T33" fmla="*/ 1 h 1755"/>
                <a:gd name="T34" fmla="*/ 1 w 1770"/>
                <a:gd name="T35" fmla="*/ 0 h 1755"/>
                <a:gd name="T36" fmla="*/ 1 w 1770"/>
                <a:gd name="T37" fmla="*/ 0 h 1755"/>
                <a:gd name="T38" fmla="*/ 1 w 1770"/>
                <a:gd name="T39" fmla="*/ 1 h 1755"/>
                <a:gd name="T40" fmla="*/ 1 w 1770"/>
                <a:gd name="T41" fmla="*/ 1 h 1755"/>
                <a:gd name="T42" fmla="*/ 1 w 1770"/>
                <a:gd name="T43" fmla="*/ 1 h 1755"/>
                <a:gd name="T44" fmla="*/ 1 w 1770"/>
                <a:gd name="T45" fmla="*/ 1 h 1755"/>
                <a:gd name="T46" fmla="*/ 1 w 1770"/>
                <a:gd name="T47" fmla="*/ 1 h 1755"/>
                <a:gd name="T48" fmla="*/ 1 w 1770"/>
                <a:gd name="T49" fmla="*/ 1 h 1755"/>
                <a:gd name="T50" fmla="*/ 1 w 1770"/>
                <a:gd name="T51" fmla="*/ 1 h 1755"/>
                <a:gd name="T52" fmla="*/ 0 w 1770"/>
                <a:gd name="T53" fmla="*/ 1 h 1755"/>
                <a:gd name="T54" fmla="*/ 0 w 1770"/>
                <a:gd name="T55" fmla="*/ 1 h 1755"/>
                <a:gd name="T56" fmla="*/ 1 w 1770"/>
                <a:gd name="T57" fmla="*/ 1 h 1755"/>
                <a:gd name="T58" fmla="*/ 1 w 1770"/>
                <a:gd name="T59" fmla="*/ 1 h 1755"/>
                <a:gd name="T60" fmla="*/ 1 w 1770"/>
                <a:gd name="T61" fmla="*/ 1 h 1755"/>
                <a:gd name="T62" fmla="*/ 1 w 1770"/>
                <a:gd name="T63" fmla="*/ 1 h 1755"/>
                <a:gd name="T64" fmla="*/ 1 w 1770"/>
                <a:gd name="T65" fmla="*/ 1 h 1755"/>
                <a:gd name="T66" fmla="*/ 1 w 1770"/>
                <a:gd name="T67" fmla="*/ 1 h 1755"/>
                <a:gd name="T68" fmla="*/ 1 w 1770"/>
                <a:gd name="T69" fmla="*/ 1 h 1755"/>
                <a:gd name="T70" fmla="*/ 1 w 1770"/>
                <a:gd name="T71" fmla="*/ 1 h 1755"/>
                <a:gd name="T72" fmla="*/ 1 w 1770"/>
                <a:gd name="T73" fmla="*/ 1 h 175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70"/>
                <a:gd name="T112" fmla="*/ 0 h 1755"/>
                <a:gd name="T113" fmla="*/ 1770 w 1770"/>
                <a:gd name="T114" fmla="*/ 1755 h 175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70" h="1755">
                  <a:moveTo>
                    <a:pt x="1570" y="1755"/>
                  </a:moveTo>
                  <a:lnTo>
                    <a:pt x="1609" y="1751"/>
                  </a:lnTo>
                  <a:lnTo>
                    <a:pt x="1648" y="1739"/>
                  </a:lnTo>
                  <a:lnTo>
                    <a:pt x="1682" y="1719"/>
                  </a:lnTo>
                  <a:lnTo>
                    <a:pt x="1711" y="1696"/>
                  </a:lnTo>
                  <a:lnTo>
                    <a:pt x="1735" y="1666"/>
                  </a:lnTo>
                  <a:lnTo>
                    <a:pt x="1755" y="1633"/>
                  </a:lnTo>
                  <a:lnTo>
                    <a:pt x="1766" y="1593"/>
                  </a:lnTo>
                  <a:lnTo>
                    <a:pt x="1770" y="1554"/>
                  </a:lnTo>
                  <a:lnTo>
                    <a:pt x="1770" y="201"/>
                  </a:lnTo>
                  <a:lnTo>
                    <a:pt x="1766" y="162"/>
                  </a:lnTo>
                  <a:lnTo>
                    <a:pt x="1755" y="122"/>
                  </a:lnTo>
                  <a:lnTo>
                    <a:pt x="1735" y="89"/>
                  </a:lnTo>
                  <a:lnTo>
                    <a:pt x="1711" y="59"/>
                  </a:lnTo>
                  <a:lnTo>
                    <a:pt x="1682" y="36"/>
                  </a:lnTo>
                  <a:lnTo>
                    <a:pt x="1648" y="16"/>
                  </a:lnTo>
                  <a:lnTo>
                    <a:pt x="1609" y="4"/>
                  </a:lnTo>
                  <a:lnTo>
                    <a:pt x="1570" y="0"/>
                  </a:lnTo>
                  <a:lnTo>
                    <a:pt x="201" y="0"/>
                  </a:lnTo>
                  <a:lnTo>
                    <a:pt x="162" y="4"/>
                  </a:lnTo>
                  <a:lnTo>
                    <a:pt x="122" y="16"/>
                  </a:lnTo>
                  <a:lnTo>
                    <a:pt x="89" y="36"/>
                  </a:lnTo>
                  <a:lnTo>
                    <a:pt x="59" y="59"/>
                  </a:lnTo>
                  <a:lnTo>
                    <a:pt x="36" y="89"/>
                  </a:lnTo>
                  <a:lnTo>
                    <a:pt x="16" y="122"/>
                  </a:lnTo>
                  <a:lnTo>
                    <a:pt x="4" y="162"/>
                  </a:lnTo>
                  <a:lnTo>
                    <a:pt x="0" y="201"/>
                  </a:lnTo>
                  <a:lnTo>
                    <a:pt x="0" y="1554"/>
                  </a:lnTo>
                  <a:lnTo>
                    <a:pt x="4" y="1593"/>
                  </a:lnTo>
                  <a:lnTo>
                    <a:pt x="16" y="1633"/>
                  </a:lnTo>
                  <a:lnTo>
                    <a:pt x="36" y="1666"/>
                  </a:lnTo>
                  <a:lnTo>
                    <a:pt x="59" y="1696"/>
                  </a:lnTo>
                  <a:lnTo>
                    <a:pt x="89" y="1719"/>
                  </a:lnTo>
                  <a:lnTo>
                    <a:pt x="122" y="1739"/>
                  </a:lnTo>
                  <a:lnTo>
                    <a:pt x="162" y="1751"/>
                  </a:lnTo>
                  <a:lnTo>
                    <a:pt x="201" y="1755"/>
                  </a:lnTo>
                  <a:lnTo>
                    <a:pt x="1570" y="1755"/>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pic>
          <p:nvPicPr>
            <p:cNvPr id="12732" name="Picture 161" descr="bl00520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02" y="695"/>
              <a:ext cx="1050" cy="1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295" name="Group 165"/>
          <p:cNvGrpSpPr>
            <a:grpSpLocks/>
          </p:cNvGrpSpPr>
          <p:nvPr/>
        </p:nvGrpSpPr>
        <p:grpSpPr bwMode="auto">
          <a:xfrm>
            <a:off x="657225" y="1541463"/>
            <a:ext cx="836613" cy="830262"/>
            <a:chOff x="90" y="578"/>
            <a:chExt cx="1266" cy="1256"/>
          </a:xfrm>
        </p:grpSpPr>
        <p:sp>
          <p:nvSpPr>
            <p:cNvPr id="12627" name="Freeform 166"/>
            <p:cNvSpPr>
              <a:spLocks/>
            </p:cNvSpPr>
            <p:nvPr/>
          </p:nvSpPr>
          <p:spPr bwMode="auto">
            <a:xfrm>
              <a:off x="90" y="578"/>
              <a:ext cx="1266" cy="1256"/>
            </a:xfrm>
            <a:custGeom>
              <a:avLst/>
              <a:gdLst>
                <a:gd name="T0" fmla="*/ 1 w 1770"/>
                <a:gd name="T1" fmla="*/ 1 h 1755"/>
                <a:gd name="T2" fmla="*/ 1 w 1770"/>
                <a:gd name="T3" fmla="*/ 1 h 1755"/>
                <a:gd name="T4" fmla="*/ 1 w 1770"/>
                <a:gd name="T5" fmla="*/ 1 h 1755"/>
                <a:gd name="T6" fmla="*/ 1 w 1770"/>
                <a:gd name="T7" fmla="*/ 1 h 1755"/>
                <a:gd name="T8" fmla="*/ 1 w 1770"/>
                <a:gd name="T9" fmla="*/ 1 h 1755"/>
                <a:gd name="T10" fmla="*/ 1 w 1770"/>
                <a:gd name="T11" fmla="*/ 1 h 1755"/>
                <a:gd name="T12" fmla="*/ 1 w 1770"/>
                <a:gd name="T13" fmla="*/ 1 h 1755"/>
                <a:gd name="T14" fmla="*/ 1 w 1770"/>
                <a:gd name="T15" fmla="*/ 1 h 1755"/>
                <a:gd name="T16" fmla="*/ 1 w 1770"/>
                <a:gd name="T17" fmla="*/ 1 h 1755"/>
                <a:gd name="T18" fmla="*/ 1 w 1770"/>
                <a:gd name="T19" fmla="*/ 1 h 1755"/>
                <a:gd name="T20" fmla="*/ 1 w 1770"/>
                <a:gd name="T21" fmla="*/ 1 h 1755"/>
                <a:gd name="T22" fmla="*/ 1 w 1770"/>
                <a:gd name="T23" fmla="*/ 1 h 1755"/>
                <a:gd name="T24" fmla="*/ 1 w 1770"/>
                <a:gd name="T25" fmla="*/ 1 h 1755"/>
                <a:gd name="T26" fmla="*/ 1 w 1770"/>
                <a:gd name="T27" fmla="*/ 1 h 1755"/>
                <a:gd name="T28" fmla="*/ 1 w 1770"/>
                <a:gd name="T29" fmla="*/ 1 h 1755"/>
                <a:gd name="T30" fmla="*/ 1 w 1770"/>
                <a:gd name="T31" fmla="*/ 1 h 1755"/>
                <a:gd name="T32" fmla="*/ 1 w 1770"/>
                <a:gd name="T33" fmla="*/ 1 h 1755"/>
                <a:gd name="T34" fmla="*/ 1 w 1770"/>
                <a:gd name="T35" fmla="*/ 0 h 1755"/>
                <a:gd name="T36" fmla="*/ 1 w 1770"/>
                <a:gd name="T37" fmla="*/ 0 h 1755"/>
                <a:gd name="T38" fmla="*/ 1 w 1770"/>
                <a:gd name="T39" fmla="*/ 1 h 1755"/>
                <a:gd name="T40" fmla="*/ 1 w 1770"/>
                <a:gd name="T41" fmla="*/ 1 h 1755"/>
                <a:gd name="T42" fmla="*/ 1 w 1770"/>
                <a:gd name="T43" fmla="*/ 1 h 1755"/>
                <a:gd name="T44" fmla="*/ 1 w 1770"/>
                <a:gd name="T45" fmla="*/ 1 h 1755"/>
                <a:gd name="T46" fmla="*/ 1 w 1770"/>
                <a:gd name="T47" fmla="*/ 1 h 1755"/>
                <a:gd name="T48" fmla="*/ 1 w 1770"/>
                <a:gd name="T49" fmla="*/ 1 h 1755"/>
                <a:gd name="T50" fmla="*/ 1 w 1770"/>
                <a:gd name="T51" fmla="*/ 1 h 1755"/>
                <a:gd name="T52" fmla="*/ 0 w 1770"/>
                <a:gd name="T53" fmla="*/ 1 h 1755"/>
                <a:gd name="T54" fmla="*/ 0 w 1770"/>
                <a:gd name="T55" fmla="*/ 1 h 1755"/>
                <a:gd name="T56" fmla="*/ 1 w 1770"/>
                <a:gd name="T57" fmla="*/ 1 h 1755"/>
                <a:gd name="T58" fmla="*/ 1 w 1770"/>
                <a:gd name="T59" fmla="*/ 1 h 1755"/>
                <a:gd name="T60" fmla="*/ 1 w 1770"/>
                <a:gd name="T61" fmla="*/ 1 h 1755"/>
                <a:gd name="T62" fmla="*/ 1 w 1770"/>
                <a:gd name="T63" fmla="*/ 1 h 1755"/>
                <a:gd name="T64" fmla="*/ 1 w 1770"/>
                <a:gd name="T65" fmla="*/ 1 h 1755"/>
                <a:gd name="T66" fmla="*/ 1 w 1770"/>
                <a:gd name="T67" fmla="*/ 1 h 1755"/>
                <a:gd name="T68" fmla="*/ 1 w 1770"/>
                <a:gd name="T69" fmla="*/ 1 h 1755"/>
                <a:gd name="T70" fmla="*/ 1 w 1770"/>
                <a:gd name="T71" fmla="*/ 1 h 1755"/>
                <a:gd name="T72" fmla="*/ 1 w 1770"/>
                <a:gd name="T73" fmla="*/ 1 h 175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70"/>
                <a:gd name="T112" fmla="*/ 0 h 1755"/>
                <a:gd name="T113" fmla="*/ 1770 w 1770"/>
                <a:gd name="T114" fmla="*/ 1755 h 175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70" h="1755">
                  <a:moveTo>
                    <a:pt x="1570" y="1755"/>
                  </a:moveTo>
                  <a:lnTo>
                    <a:pt x="1609" y="1751"/>
                  </a:lnTo>
                  <a:lnTo>
                    <a:pt x="1648" y="1739"/>
                  </a:lnTo>
                  <a:lnTo>
                    <a:pt x="1682" y="1719"/>
                  </a:lnTo>
                  <a:lnTo>
                    <a:pt x="1711" y="1696"/>
                  </a:lnTo>
                  <a:lnTo>
                    <a:pt x="1735" y="1666"/>
                  </a:lnTo>
                  <a:lnTo>
                    <a:pt x="1755" y="1633"/>
                  </a:lnTo>
                  <a:lnTo>
                    <a:pt x="1766" y="1593"/>
                  </a:lnTo>
                  <a:lnTo>
                    <a:pt x="1770" y="1554"/>
                  </a:lnTo>
                  <a:lnTo>
                    <a:pt x="1770" y="201"/>
                  </a:lnTo>
                  <a:lnTo>
                    <a:pt x="1766" y="162"/>
                  </a:lnTo>
                  <a:lnTo>
                    <a:pt x="1755" y="122"/>
                  </a:lnTo>
                  <a:lnTo>
                    <a:pt x="1735" y="89"/>
                  </a:lnTo>
                  <a:lnTo>
                    <a:pt x="1711" y="59"/>
                  </a:lnTo>
                  <a:lnTo>
                    <a:pt x="1682" y="36"/>
                  </a:lnTo>
                  <a:lnTo>
                    <a:pt x="1648" y="16"/>
                  </a:lnTo>
                  <a:lnTo>
                    <a:pt x="1609" y="4"/>
                  </a:lnTo>
                  <a:lnTo>
                    <a:pt x="1570" y="0"/>
                  </a:lnTo>
                  <a:lnTo>
                    <a:pt x="201" y="0"/>
                  </a:lnTo>
                  <a:lnTo>
                    <a:pt x="162" y="4"/>
                  </a:lnTo>
                  <a:lnTo>
                    <a:pt x="122" y="16"/>
                  </a:lnTo>
                  <a:lnTo>
                    <a:pt x="89" y="36"/>
                  </a:lnTo>
                  <a:lnTo>
                    <a:pt x="59" y="59"/>
                  </a:lnTo>
                  <a:lnTo>
                    <a:pt x="36" y="89"/>
                  </a:lnTo>
                  <a:lnTo>
                    <a:pt x="16" y="122"/>
                  </a:lnTo>
                  <a:lnTo>
                    <a:pt x="4" y="162"/>
                  </a:lnTo>
                  <a:lnTo>
                    <a:pt x="0" y="201"/>
                  </a:lnTo>
                  <a:lnTo>
                    <a:pt x="0" y="1554"/>
                  </a:lnTo>
                  <a:lnTo>
                    <a:pt x="4" y="1593"/>
                  </a:lnTo>
                  <a:lnTo>
                    <a:pt x="16" y="1633"/>
                  </a:lnTo>
                  <a:lnTo>
                    <a:pt x="36" y="1666"/>
                  </a:lnTo>
                  <a:lnTo>
                    <a:pt x="59" y="1696"/>
                  </a:lnTo>
                  <a:lnTo>
                    <a:pt x="89" y="1719"/>
                  </a:lnTo>
                  <a:lnTo>
                    <a:pt x="122" y="1739"/>
                  </a:lnTo>
                  <a:lnTo>
                    <a:pt x="162" y="1751"/>
                  </a:lnTo>
                  <a:lnTo>
                    <a:pt x="201" y="1755"/>
                  </a:lnTo>
                  <a:lnTo>
                    <a:pt x="1570" y="1755"/>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2628" name="Group 167"/>
            <p:cNvGrpSpPr>
              <a:grpSpLocks/>
            </p:cNvGrpSpPr>
            <p:nvPr/>
          </p:nvGrpSpPr>
          <p:grpSpPr bwMode="auto">
            <a:xfrm flipH="1">
              <a:off x="125" y="772"/>
              <a:ext cx="1195" cy="852"/>
              <a:chOff x="230" y="1087"/>
              <a:chExt cx="991" cy="709"/>
            </a:xfrm>
          </p:grpSpPr>
          <p:sp>
            <p:nvSpPr>
              <p:cNvPr id="12629" name="Freeform 168"/>
              <p:cNvSpPr>
                <a:spLocks/>
              </p:cNvSpPr>
              <p:nvPr/>
            </p:nvSpPr>
            <p:spPr bwMode="auto">
              <a:xfrm>
                <a:off x="278" y="1306"/>
                <a:ext cx="854" cy="407"/>
              </a:xfrm>
              <a:custGeom>
                <a:avLst/>
                <a:gdLst>
                  <a:gd name="T0" fmla="*/ 0 w 854"/>
                  <a:gd name="T1" fmla="*/ 360 h 407"/>
                  <a:gd name="T2" fmla="*/ 4 w 854"/>
                  <a:gd name="T3" fmla="*/ 306 h 407"/>
                  <a:gd name="T4" fmla="*/ 25 w 854"/>
                  <a:gd name="T5" fmla="*/ 250 h 407"/>
                  <a:gd name="T6" fmla="*/ 68 w 854"/>
                  <a:gd name="T7" fmla="*/ 203 h 407"/>
                  <a:gd name="T8" fmla="*/ 107 w 854"/>
                  <a:gd name="T9" fmla="*/ 178 h 407"/>
                  <a:gd name="T10" fmla="*/ 157 w 854"/>
                  <a:gd name="T11" fmla="*/ 157 h 407"/>
                  <a:gd name="T12" fmla="*/ 223 w 854"/>
                  <a:gd name="T13" fmla="*/ 143 h 407"/>
                  <a:gd name="T14" fmla="*/ 229 w 854"/>
                  <a:gd name="T15" fmla="*/ 124 h 407"/>
                  <a:gd name="T16" fmla="*/ 253 w 854"/>
                  <a:gd name="T17" fmla="*/ 82 h 407"/>
                  <a:gd name="T18" fmla="*/ 288 w 854"/>
                  <a:gd name="T19" fmla="*/ 46 h 407"/>
                  <a:gd name="T20" fmla="*/ 338 w 854"/>
                  <a:gd name="T21" fmla="*/ 16 h 407"/>
                  <a:gd name="T22" fmla="*/ 383 w 854"/>
                  <a:gd name="T23" fmla="*/ 5 h 407"/>
                  <a:gd name="T24" fmla="*/ 470 w 854"/>
                  <a:gd name="T25" fmla="*/ 2 h 407"/>
                  <a:gd name="T26" fmla="*/ 568 w 854"/>
                  <a:gd name="T27" fmla="*/ 19 h 407"/>
                  <a:gd name="T28" fmla="*/ 636 w 854"/>
                  <a:gd name="T29" fmla="*/ 49 h 407"/>
                  <a:gd name="T30" fmla="*/ 686 w 854"/>
                  <a:gd name="T31" fmla="*/ 80 h 407"/>
                  <a:gd name="T32" fmla="*/ 733 w 854"/>
                  <a:gd name="T33" fmla="*/ 124 h 407"/>
                  <a:gd name="T34" fmla="*/ 776 w 854"/>
                  <a:gd name="T35" fmla="*/ 179 h 407"/>
                  <a:gd name="T36" fmla="*/ 813 w 854"/>
                  <a:gd name="T37" fmla="*/ 247 h 407"/>
                  <a:gd name="T38" fmla="*/ 843 w 854"/>
                  <a:gd name="T39" fmla="*/ 328 h 407"/>
                  <a:gd name="T40" fmla="*/ 852 w 854"/>
                  <a:gd name="T41" fmla="*/ 366 h 407"/>
                  <a:gd name="T42" fmla="*/ 849 w 854"/>
                  <a:gd name="T43" fmla="*/ 396 h 407"/>
                  <a:gd name="T44" fmla="*/ 838 w 854"/>
                  <a:gd name="T45" fmla="*/ 407 h 407"/>
                  <a:gd name="T46" fmla="*/ 832 w 854"/>
                  <a:gd name="T47" fmla="*/ 407 h 407"/>
                  <a:gd name="T48" fmla="*/ 815 w 854"/>
                  <a:gd name="T49" fmla="*/ 385 h 407"/>
                  <a:gd name="T50" fmla="*/ 793 w 854"/>
                  <a:gd name="T51" fmla="*/ 349 h 407"/>
                  <a:gd name="T52" fmla="*/ 768 w 854"/>
                  <a:gd name="T53" fmla="*/ 330 h 407"/>
                  <a:gd name="T54" fmla="*/ 722 w 854"/>
                  <a:gd name="T55" fmla="*/ 322 h 407"/>
                  <a:gd name="T56" fmla="*/ 680 w 854"/>
                  <a:gd name="T57" fmla="*/ 339 h 407"/>
                  <a:gd name="T58" fmla="*/ 669 w 854"/>
                  <a:gd name="T59" fmla="*/ 350 h 407"/>
                  <a:gd name="T60" fmla="*/ 639 w 854"/>
                  <a:gd name="T61" fmla="*/ 377 h 407"/>
                  <a:gd name="T62" fmla="*/ 604 w 854"/>
                  <a:gd name="T63" fmla="*/ 386 h 407"/>
                  <a:gd name="T64" fmla="*/ 553 w 854"/>
                  <a:gd name="T65" fmla="*/ 393 h 407"/>
                  <a:gd name="T66" fmla="*/ 327 w 854"/>
                  <a:gd name="T67" fmla="*/ 393 h 407"/>
                  <a:gd name="T68" fmla="*/ 316 w 854"/>
                  <a:gd name="T69" fmla="*/ 393 h 407"/>
                  <a:gd name="T70" fmla="*/ 294 w 854"/>
                  <a:gd name="T71" fmla="*/ 383 h 407"/>
                  <a:gd name="T72" fmla="*/ 278 w 854"/>
                  <a:gd name="T73" fmla="*/ 366 h 407"/>
                  <a:gd name="T74" fmla="*/ 253 w 854"/>
                  <a:gd name="T75" fmla="*/ 333 h 407"/>
                  <a:gd name="T76" fmla="*/ 218 w 854"/>
                  <a:gd name="T77" fmla="*/ 314 h 407"/>
                  <a:gd name="T78" fmla="*/ 197 w 854"/>
                  <a:gd name="T79" fmla="*/ 313 h 407"/>
                  <a:gd name="T80" fmla="*/ 171 w 854"/>
                  <a:gd name="T81" fmla="*/ 328 h 407"/>
                  <a:gd name="T82" fmla="*/ 146 w 854"/>
                  <a:gd name="T83" fmla="*/ 361 h 407"/>
                  <a:gd name="T84" fmla="*/ 129 w 854"/>
                  <a:gd name="T85" fmla="*/ 377 h 407"/>
                  <a:gd name="T86" fmla="*/ 82 w 854"/>
                  <a:gd name="T87" fmla="*/ 391 h 407"/>
                  <a:gd name="T88" fmla="*/ 32 w 854"/>
                  <a:gd name="T89" fmla="*/ 383 h 407"/>
                  <a:gd name="T90" fmla="*/ 2 w 854"/>
                  <a:gd name="T91" fmla="*/ 368 h 40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54"/>
                  <a:gd name="T139" fmla="*/ 0 h 407"/>
                  <a:gd name="T140" fmla="*/ 854 w 854"/>
                  <a:gd name="T141" fmla="*/ 407 h 40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54" h="407">
                    <a:moveTo>
                      <a:pt x="2" y="368"/>
                    </a:moveTo>
                    <a:lnTo>
                      <a:pt x="2" y="368"/>
                    </a:lnTo>
                    <a:lnTo>
                      <a:pt x="0" y="360"/>
                    </a:lnTo>
                    <a:lnTo>
                      <a:pt x="0" y="338"/>
                    </a:lnTo>
                    <a:lnTo>
                      <a:pt x="0" y="324"/>
                    </a:lnTo>
                    <a:lnTo>
                      <a:pt x="4" y="306"/>
                    </a:lnTo>
                    <a:lnTo>
                      <a:pt x="8" y="289"/>
                    </a:lnTo>
                    <a:lnTo>
                      <a:pt x="16" y="269"/>
                    </a:lnTo>
                    <a:lnTo>
                      <a:pt x="25" y="250"/>
                    </a:lnTo>
                    <a:lnTo>
                      <a:pt x="40" y="231"/>
                    </a:lnTo>
                    <a:lnTo>
                      <a:pt x="57" y="212"/>
                    </a:lnTo>
                    <a:lnTo>
                      <a:pt x="68" y="203"/>
                    </a:lnTo>
                    <a:lnTo>
                      <a:pt x="79" y="193"/>
                    </a:lnTo>
                    <a:lnTo>
                      <a:pt x="93" y="186"/>
                    </a:lnTo>
                    <a:lnTo>
                      <a:pt x="107" y="178"/>
                    </a:lnTo>
                    <a:lnTo>
                      <a:pt x="123" y="170"/>
                    </a:lnTo>
                    <a:lnTo>
                      <a:pt x="140" y="164"/>
                    </a:lnTo>
                    <a:lnTo>
                      <a:pt x="157" y="157"/>
                    </a:lnTo>
                    <a:lnTo>
                      <a:pt x="178" y="153"/>
                    </a:lnTo>
                    <a:lnTo>
                      <a:pt x="200" y="148"/>
                    </a:lnTo>
                    <a:lnTo>
                      <a:pt x="223" y="143"/>
                    </a:lnTo>
                    <a:lnTo>
                      <a:pt x="225" y="139"/>
                    </a:lnTo>
                    <a:lnTo>
                      <a:pt x="229" y="124"/>
                    </a:lnTo>
                    <a:lnTo>
                      <a:pt x="239" y="106"/>
                    </a:lnTo>
                    <a:lnTo>
                      <a:pt x="245" y="93"/>
                    </a:lnTo>
                    <a:lnTo>
                      <a:pt x="253" y="82"/>
                    </a:lnTo>
                    <a:lnTo>
                      <a:pt x="262" y="69"/>
                    </a:lnTo>
                    <a:lnTo>
                      <a:pt x="273" y="57"/>
                    </a:lnTo>
                    <a:lnTo>
                      <a:pt x="288" y="46"/>
                    </a:lnTo>
                    <a:lnTo>
                      <a:pt x="302" y="35"/>
                    </a:lnTo>
                    <a:lnTo>
                      <a:pt x="319" y="26"/>
                    </a:lnTo>
                    <a:lnTo>
                      <a:pt x="338" y="16"/>
                    </a:lnTo>
                    <a:lnTo>
                      <a:pt x="360" y="10"/>
                    </a:lnTo>
                    <a:lnTo>
                      <a:pt x="383" y="5"/>
                    </a:lnTo>
                    <a:lnTo>
                      <a:pt x="410" y="2"/>
                    </a:lnTo>
                    <a:lnTo>
                      <a:pt x="438" y="0"/>
                    </a:lnTo>
                    <a:lnTo>
                      <a:pt x="470" y="2"/>
                    </a:lnTo>
                    <a:lnTo>
                      <a:pt x="501" y="5"/>
                    </a:lnTo>
                    <a:lnTo>
                      <a:pt x="534" y="10"/>
                    </a:lnTo>
                    <a:lnTo>
                      <a:pt x="568" y="19"/>
                    </a:lnTo>
                    <a:lnTo>
                      <a:pt x="601" y="32"/>
                    </a:lnTo>
                    <a:lnTo>
                      <a:pt x="619" y="40"/>
                    </a:lnTo>
                    <a:lnTo>
                      <a:pt x="636" y="49"/>
                    </a:lnTo>
                    <a:lnTo>
                      <a:pt x="653" y="59"/>
                    </a:lnTo>
                    <a:lnTo>
                      <a:pt x="669" y="69"/>
                    </a:lnTo>
                    <a:lnTo>
                      <a:pt x="686" y="80"/>
                    </a:lnTo>
                    <a:lnTo>
                      <a:pt x="702" y="95"/>
                    </a:lnTo>
                    <a:lnTo>
                      <a:pt x="717" y="109"/>
                    </a:lnTo>
                    <a:lnTo>
                      <a:pt x="733" y="124"/>
                    </a:lnTo>
                    <a:lnTo>
                      <a:pt x="747" y="140"/>
                    </a:lnTo>
                    <a:lnTo>
                      <a:pt x="761" y="159"/>
                    </a:lnTo>
                    <a:lnTo>
                      <a:pt x="776" y="179"/>
                    </a:lnTo>
                    <a:lnTo>
                      <a:pt x="788" y="200"/>
                    </a:lnTo>
                    <a:lnTo>
                      <a:pt x="801" y="222"/>
                    </a:lnTo>
                    <a:lnTo>
                      <a:pt x="813" y="247"/>
                    </a:lnTo>
                    <a:lnTo>
                      <a:pt x="824" y="272"/>
                    </a:lnTo>
                    <a:lnTo>
                      <a:pt x="834" y="300"/>
                    </a:lnTo>
                    <a:lnTo>
                      <a:pt x="843" y="328"/>
                    </a:lnTo>
                    <a:lnTo>
                      <a:pt x="852" y="360"/>
                    </a:lnTo>
                    <a:lnTo>
                      <a:pt x="852" y="366"/>
                    </a:lnTo>
                    <a:lnTo>
                      <a:pt x="854" y="380"/>
                    </a:lnTo>
                    <a:lnTo>
                      <a:pt x="852" y="389"/>
                    </a:lnTo>
                    <a:lnTo>
                      <a:pt x="849" y="396"/>
                    </a:lnTo>
                    <a:lnTo>
                      <a:pt x="846" y="402"/>
                    </a:lnTo>
                    <a:lnTo>
                      <a:pt x="843" y="405"/>
                    </a:lnTo>
                    <a:lnTo>
                      <a:pt x="838" y="407"/>
                    </a:lnTo>
                    <a:lnTo>
                      <a:pt x="835" y="407"/>
                    </a:lnTo>
                    <a:lnTo>
                      <a:pt x="832" y="407"/>
                    </a:lnTo>
                    <a:lnTo>
                      <a:pt x="826" y="402"/>
                    </a:lnTo>
                    <a:lnTo>
                      <a:pt x="819" y="394"/>
                    </a:lnTo>
                    <a:lnTo>
                      <a:pt x="815" y="385"/>
                    </a:lnTo>
                    <a:lnTo>
                      <a:pt x="808" y="372"/>
                    </a:lnTo>
                    <a:lnTo>
                      <a:pt x="801" y="361"/>
                    </a:lnTo>
                    <a:lnTo>
                      <a:pt x="793" y="349"/>
                    </a:lnTo>
                    <a:lnTo>
                      <a:pt x="782" y="338"/>
                    </a:lnTo>
                    <a:lnTo>
                      <a:pt x="768" y="330"/>
                    </a:lnTo>
                    <a:lnTo>
                      <a:pt x="754" y="324"/>
                    </a:lnTo>
                    <a:lnTo>
                      <a:pt x="738" y="322"/>
                    </a:lnTo>
                    <a:lnTo>
                      <a:pt x="722" y="322"/>
                    </a:lnTo>
                    <a:lnTo>
                      <a:pt x="706" y="324"/>
                    </a:lnTo>
                    <a:lnTo>
                      <a:pt x="692" y="330"/>
                    </a:lnTo>
                    <a:lnTo>
                      <a:pt x="680" y="339"/>
                    </a:lnTo>
                    <a:lnTo>
                      <a:pt x="674" y="344"/>
                    </a:lnTo>
                    <a:lnTo>
                      <a:pt x="669" y="350"/>
                    </a:lnTo>
                    <a:lnTo>
                      <a:pt x="659" y="363"/>
                    </a:lnTo>
                    <a:lnTo>
                      <a:pt x="650" y="372"/>
                    </a:lnTo>
                    <a:lnTo>
                      <a:pt x="639" y="377"/>
                    </a:lnTo>
                    <a:lnTo>
                      <a:pt x="628" y="382"/>
                    </a:lnTo>
                    <a:lnTo>
                      <a:pt x="617" y="385"/>
                    </a:lnTo>
                    <a:lnTo>
                      <a:pt x="604" y="386"/>
                    </a:lnTo>
                    <a:lnTo>
                      <a:pt x="576" y="391"/>
                    </a:lnTo>
                    <a:lnTo>
                      <a:pt x="553" y="393"/>
                    </a:lnTo>
                    <a:lnTo>
                      <a:pt x="520" y="394"/>
                    </a:lnTo>
                    <a:lnTo>
                      <a:pt x="435" y="394"/>
                    </a:lnTo>
                    <a:lnTo>
                      <a:pt x="327" y="393"/>
                    </a:lnTo>
                    <a:lnTo>
                      <a:pt x="322" y="394"/>
                    </a:lnTo>
                    <a:lnTo>
                      <a:pt x="316" y="393"/>
                    </a:lnTo>
                    <a:lnTo>
                      <a:pt x="309" y="391"/>
                    </a:lnTo>
                    <a:lnTo>
                      <a:pt x="302" y="388"/>
                    </a:lnTo>
                    <a:lnTo>
                      <a:pt x="294" y="383"/>
                    </a:lnTo>
                    <a:lnTo>
                      <a:pt x="286" y="377"/>
                    </a:lnTo>
                    <a:lnTo>
                      <a:pt x="278" y="366"/>
                    </a:lnTo>
                    <a:lnTo>
                      <a:pt x="272" y="353"/>
                    </a:lnTo>
                    <a:lnTo>
                      <a:pt x="262" y="342"/>
                    </a:lnTo>
                    <a:lnTo>
                      <a:pt x="253" y="333"/>
                    </a:lnTo>
                    <a:lnTo>
                      <a:pt x="242" y="325"/>
                    </a:lnTo>
                    <a:lnTo>
                      <a:pt x="231" y="317"/>
                    </a:lnTo>
                    <a:lnTo>
                      <a:pt x="218" y="314"/>
                    </a:lnTo>
                    <a:lnTo>
                      <a:pt x="208" y="311"/>
                    </a:lnTo>
                    <a:lnTo>
                      <a:pt x="197" y="313"/>
                    </a:lnTo>
                    <a:lnTo>
                      <a:pt x="187" y="316"/>
                    </a:lnTo>
                    <a:lnTo>
                      <a:pt x="178" y="320"/>
                    </a:lnTo>
                    <a:lnTo>
                      <a:pt x="171" y="328"/>
                    </a:lnTo>
                    <a:lnTo>
                      <a:pt x="165" y="336"/>
                    </a:lnTo>
                    <a:lnTo>
                      <a:pt x="153" y="353"/>
                    </a:lnTo>
                    <a:lnTo>
                      <a:pt x="146" y="361"/>
                    </a:lnTo>
                    <a:lnTo>
                      <a:pt x="138" y="371"/>
                    </a:lnTo>
                    <a:lnTo>
                      <a:pt x="129" y="377"/>
                    </a:lnTo>
                    <a:lnTo>
                      <a:pt x="116" y="383"/>
                    </a:lnTo>
                    <a:lnTo>
                      <a:pt x="99" y="388"/>
                    </a:lnTo>
                    <a:lnTo>
                      <a:pt x="82" y="391"/>
                    </a:lnTo>
                    <a:lnTo>
                      <a:pt x="62" y="389"/>
                    </a:lnTo>
                    <a:lnTo>
                      <a:pt x="41" y="386"/>
                    </a:lnTo>
                    <a:lnTo>
                      <a:pt x="32" y="383"/>
                    </a:lnTo>
                    <a:lnTo>
                      <a:pt x="21" y="380"/>
                    </a:lnTo>
                    <a:lnTo>
                      <a:pt x="11" y="374"/>
                    </a:lnTo>
                    <a:lnTo>
                      <a:pt x="2" y="3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30" name="Freeform 169"/>
              <p:cNvSpPr>
                <a:spLocks/>
              </p:cNvSpPr>
              <p:nvPr/>
            </p:nvSpPr>
            <p:spPr bwMode="auto">
              <a:xfrm>
                <a:off x="473" y="1211"/>
                <a:ext cx="278" cy="91"/>
              </a:xfrm>
              <a:custGeom>
                <a:avLst/>
                <a:gdLst>
                  <a:gd name="T0" fmla="*/ 276 w 278"/>
                  <a:gd name="T1" fmla="*/ 1 h 91"/>
                  <a:gd name="T2" fmla="*/ 276 w 278"/>
                  <a:gd name="T3" fmla="*/ 1 h 91"/>
                  <a:gd name="T4" fmla="*/ 278 w 278"/>
                  <a:gd name="T5" fmla="*/ 12 h 91"/>
                  <a:gd name="T6" fmla="*/ 278 w 278"/>
                  <a:gd name="T7" fmla="*/ 36 h 91"/>
                  <a:gd name="T8" fmla="*/ 276 w 278"/>
                  <a:gd name="T9" fmla="*/ 63 h 91"/>
                  <a:gd name="T10" fmla="*/ 273 w 278"/>
                  <a:gd name="T11" fmla="*/ 74 h 91"/>
                  <a:gd name="T12" fmla="*/ 270 w 278"/>
                  <a:gd name="T13" fmla="*/ 81 h 91"/>
                  <a:gd name="T14" fmla="*/ 270 w 278"/>
                  <a:gd name="T15" fmla="*/ 81 h 91"/>
                  <a:gd name="T16" fmla="*/ 265 w 278"/>
                  <a:gd name="T17" fmla="*/ 83 h 91"/>
                  <a:gd name="T18" fmla="*/ 256 w 278"/>
                  <a:gd name="T19" fmla="*/ 86 h 91"/>
                  <a:gd name="T20" fmla="*/ 224 w 278"/>
                  <a:gd name="T21" fmla="*/ 89 h 91"/>
                  <a:gd name="T22" fmla="*/ 182 w 278"/>
                  <a:gd name="T23" fmla="*/ 91 h 91"/>
                  <a:gd name="T24" fmla="*/ 135 w 278"/>
                  <a:gd name="T25" fmla="*/ 91 h 91"/>
                  <a:gd name="T26" fmla="*/ 47 w 278"/>
                  <a:gd name="T27" fmla="*/ 89 h 91"/>
                  <a:gd name="T28" fmla="*/ 6 w 278"/>
                  <a:gd name="T29" fmla="*/ 89 h 91"/>
                  <a:gd name="T30" fmla="*/ 6 w 278"/>
                  <a:gd name="T31" fmla="*/ 89 h 91"/>
                  <a:gd name="T32" fmla="*/ 3 w 278"/>
                  <a:gd name="T33" fmla="*/ 58 h 91"/>
                  <a:gd name="T34" fmla="*/ 0 w 278"/>
                  <a:gd name="T35" fmla="*/ 34 h 91"/>
                  <a:gd name="T36" fmla="*/ 0 w 278"/>
                  <a:gd name="T37" fmla="*/ 20 h 91"/>
                  <a:gd name="T38" fmla="*/ 0 w 278"/>
                  <a:gd name="T39" fmla="*/ 20 h 91"/>
                  <a:gd name="T40" fmla="*/ 3 w 278"/>
                  <a:gd name="T41" fmla="*/ 19 h 91"/>
                  <a:gd name="T42" fmla="*/ 9 w 278"/>
                  <a:gd name="T43" fmla="*/ 17 h 91"/>
                  <a:gd name="T44" fmla="*/ 36 w 278"/>
                  <a:gd name="T45" fmla="*/ 14 h 91"/>
                  <a:gd name="T46" fmla="*/ 119 w 278"/>
                  <a:gd name="T47" fmla="*/ 6 h 91"/>
                  <a:gd name="T48" fmla="*/ 166 w 278"/>
                  <a:gd name="T49" fmla="*/ 3 h 91"/>
                  <a:gd name="T50" fmla="*/ 210 w 278"/>
                  <a:gd name="T51" fmla="*/ 0 h 91"/>
                  <a:gd name="T52" fmla="*/ 249 w 278"/>
                  <a:gd name="T53" fmla="*/ 0 h 91"/>
                  <a:gd name="T54" fmla="*/ 276 w 278"/>
                  <a:gd name="T55" fmla="*/ 1 h 91"/>
                  <a:gd name="T56" fmla="*/ 276 w 278"/>
                  <a:gd name="T57" fmla="*/ 1 h 9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78"/>
                  <a:gd name="T88" fmla="*/ 0 h 91"/>
                  <a:gd name="T89" fmla="*/ 278 w 278"/>
                  <a:gd name="T90" fmla="*/ 91 h 9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78" h="91">
                    <a:moveTo>
                      <a:pt x="276" y="1"/>
                    </a:moveTo>
                    <a:lnTo>
                      <a:pt x="276" y="1"/>
                    </a:lnTo>
                    <a:lnTo>
                      <a:pt x="278" y="12"/>
                    </a:lnTo>
                    <a:lnTo>
                      <a:pt x="278" y="36"/>
                    </a:lnTo>
                    <a:lnTo>
                      <a:pt x="276" y="63"/>
                    </a:lnTo>
                    <a:lnTo>
                      <a:pt x="273" y="74"/>
                    </a:lnTo>
                    <a:lnTo>
                      <a:pt x="270" y="81"/>
                    </a:lnTo>
                    <a:lnTo>
                      <a:pt x="265" y="83"/>
                    </a:lnTo>
                    <a:lnTo>
                      <a:pt x="256" y="86"/>
                    </a:lnTo>
                    <a:lnTo>
                      <a:pt x="224" y="89"/>
                    </a:lnTo>
                    <a:lnTo>
                      <a:pt x="182" y="91"/>
                    </a:lnTo>
                    <a:lnTo>
                      <a:pt x="135" y="91"/>
                    </a:lnTo>
                    <a:lnTo>
                      <a:pt x="47" y="89"/>
                    </a:lnTo>
                    <a:lnTo>
                      <a:pt x="6" y="89"/>
                    </a:lnTo>
                    <a:lnTo>
                      <a:pt x="3" y="58"/>
                    </a:lnTo>
                    <a:lnTo>
                      <a:pt x="0" y="34"/>
                    </a:lnTo>
                    <a:lnTo>
                      <a:pt x="0" y="20"/>
                    </a:lnTo>
                    <a:lnTo>
                      <a:pt x="3" y="19"/>
                    </a:lnTo>
                    <a:lnTo>
                      <a:pt x="9" y="17"/>
                    </a:lnTo>
                    <a:lnTo>
                      <a:pt x="36" y="14"/>
                    </a:lnTo>
                    <a:lnTo>
                      <a:pt x="119" y="6"/>
                    </a:lnTo>
                    <a:lnTo>
                      <a:pt x="166" y="3"/>
                    </a:lnTo>
                    <a:lnTo>
                      <a:pt x="210" y="0"/>
                    </a:lnTo>
                    <a:lnTo>
                      <a:pt x="249" y="0"/>
                    </a:lnTo>
                    <a:lnTo>
                      <a:pt x="276"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31" name="Freeform 170"/>
              <p:cNvSpPr>
                <a:spLocks/>
              </p:cNvSpPr>
              <p:nvPr/>
            </p:nvSpPr>
            <p:spPr bwMode="auto">
              <a:xfrm>
                <a:off x="768" y="1205"/>
                <a:ext cx="218" cy="117"/>
              </a:xfrm>
              <a:custGeom>
                <a:avLst/>
                <a:gdLst>
                  <a:gd name="T0" fmla="*/ 17 w 218"/>
                  <a:gd name="T1" fmla="*/ 1 h 117"/>
                  <a:gd name="T2" fmla="*/ 17 w 218"/>
                  <a:gd name="T3" fmla="*/ 1 h 117"/>
                  <a:gd name="T4" fmla="*/ 14 w 218"/>
                  <a:gd name="T5" fmla="*/ 9 h 117"/>
                  <a:gd name="T6" fmla="*/ 8 w 218"/>
                  <a:gd name="T7" fmla="*/ 29 h 117"/>
                  <a:gd name="T8" fmla="*/ 2 w 218"/>
                  <a:gd name="T9" fmla="*/ 54 h 117"/>
                  <a:gd name="T10" fmla="*/ 0 w 218"/>
                  <a:gd name="T11" fmla="*/ 65 h 117"/>
                  <a:gd name="T12" fmla="*/ 0 w 218"/>
                  <a:gd name="T13" fmla="*/ 75 h 117"/>
                  <a:gd name="T14" fmla="*/ 0 w 218"/>
                  <a:gd name="T15" fmla="*/ 75 h 117"/>
                  <a:gd name="T16" fmla="*/ 80 w 218"/>
                  <a:gd name="T17" fmla="*/ 94 h 117"/>
                  <a:gd name="T18" fmla="*/ 146 w 218"/>
                  <a:gd name="T19" fmla="*/ 108 h 117"/>
                  <a:gd name="T20" fmla="*/ 174 w 218"/>
                  <a:gd name="T21" fmla="*/ 114 h 117"/>
                  <a:gd name="T22" fmla="*/ 198 w 218"/>
                  <a:gd name="T23" fmla="*/ 117 h 117"/>
                  <a:gd name="T24" fmla="*/ 198 w 218"/>
                  <a:gd name="T25" fmla="*/ 117 h 117"/>
                  <a:gd name="T26" fmla="*/ 201 w 218"/>
                  <a:gd name="T27" fmla="*/ 109 h 117"/>
                  <a:gd name="T28" fmla="*/ 209 w 218"/>
                  <a:gd name="T29" fmla="*/ 91 h 117"/>
                  <a:gd name="T30" fmla="*/ 212 w 218"/>
                  <a:gd name="T31" fmla="*/ 78 h 117"/>
                  <a:gd name="T32" fmla="*/ 215 w 218"/>
                  <a:gd name="T33" fmla="*/ 64 h 117"/>
                  <a:gd name="T34" fmla="*/ 218 w 218"/>
                  <a:gd name="T35" fmla="*/ 48 h 117"/>
                  <a:gd name="T36" fmla="*/ 218 w 218"/>
                  <a:gd name="T37" fmla="*/ 32 h 117"/>
                  <a:gd name="T38" fmla="*/ 218 w 218"/>
                  <a:gd name="T39" fmla="*/ 32 h 117"/>
                  <a:gd name="T40" fmla="*/ 199 w 218"/>
                  <a:gd name="T41" fmla="*/ 26 h 117"/>
                  <a:gd name="T42" fmla="*/ 151 w 218"/>
                  <a:gd name="T43" fmla="*/ 14 h 117"/>
                  <a:gd name="T44" fmla="*/ 119 w 218"/>
                  <a:gd name="T45" fmla="*/ 7 h 117"/>
                  <a:gd name="T46" fmla="*/ 85 w 218"/>
                  <a:gd name="T47" fmla="*/ 3 h 117"/>
                  <a:gd name="T48" fmla="*/ 50 w 218"/>
                  <a:gd name="T49" fmla="*/ 1 h 117"/>
                  <a:gd name="T50" fmla="*/ 34 w 218"/>
                  <a:gd name="T51" fmla="*/ 0 h 117"/>
                  <a:gd name="T52" fmla="*/ 17 w 218"/>
                  <a:gd name="T53" fmla="*/ 1 h 117"/>
                  <a:gd name="T54" fmla="*/ 17 w 218"/>
                  <a:gd name="T55" fmla="*/ 1 h 11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18"/>
                  <a:gd name="T85" fmla="*/ 0 h 117"/>
                  <a:gd name="T86" fmla="*/ 218 w 218"/>
                  <a:gd name="T87" fmla="*/ 117 h 11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18" h="117">
                    <a:moveTo>
                      <a:pt x="17" y="1"/>
                    </a:moveTo>
                    <a:lnTo>
                      <a:pt x="17" y="1"/>
                    </a:lnTo>
                    <a:lnTo>
                      <a:pt x="14" y="9"/>
                    </a:lnTo>
                    <a:lnTo>
                      <a:pt x="8" y="29"/>
                    </a:lnTo>
                    <a:lnTo>
                      <a:pt x="2" y="54"/>
                    </a:lnTo>
                    <a:lnTo>
                      <a:pt x="0" y="65"/>
                    </a:lnTo>
                    <a:lnTo>
                      <a:pt x="0" y="75"/>
                    </a:lnTo>
                    <a:lnTo>
                      <a:pt x="80" y="94"/>
                    </a:lnTo>
                    <a:lnTo>
                      <a:pt x="146" y="108"/>
                    </a:lnTo>
                    <a:lnTo>
                      <a:pt x="174" y="114"/>
                    </a:lnTo>
                    <a:lnTo>
                      <a:pt x="198" y="117"/>
                    </a:lnTo>
                    <a:lnTo>
                      <a:pt x="201" y="109"/>
                    </a:lnTo>
                    <a:lnTo>
                      <a:pt x="209" y="91"/>
                    </a:lnTo>
                    <a:lnTo>
                      <a:pt x="212" y="78"/>
                    </a:lnTo>
                    <a:lnTo>
                      <a:pt x="215" y="64"/>
                    </a:lnTo>
                    <a:lnTo>
                      <a:pt x="218" y="48"/>
                    </a:lnTo>
                    <a:lnTo>
                      <a:pt x="218" y="32"/>
                    </a:lnTo>
                    <a:lnTo>
                      <a:pt x="199" y="26"/>
                    </a:lnTo>
                    <a:lnTo>
                      <a:pt x="151" y="14"/>
                    </a:lnTo>
                    <a:lnTo>
                      <a:pt x="119" y="7"/>
                    </a:lnTo>
                    <a:lnTo>
                      <a:pt x="85" y="3"/>
                    </a:lnTo>
                    <a:lnTo>
                      <a:pt x="50" y="1"/>
                    </a:lnTo>
                    <a:lnTo>
                      <a:pt x="34" y="0"/>
                    </a:lnTo>
                    <a:lnTo>
                      <a:pt x="17"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32" name="Freeform 171"/>
              <p:cNvSpPr>
                <a:spLocks/>
              </p:cNvSpPr>
              <p:nvPr/>
            </p:nvSpPr>
            <p:spPr bwMode="auto">
              <a:xfrm>
                <a:off x="564" y="1088"/>
                <a:ext cx="339" cy="124"/>
              </a:xfrm>
              <a:custGeom>
                <a:avLst/>
                <a:gdLst>
                  <a:gd name="T0" fmla="*/ 16 w 339"/>
                  <a:gd name="T1" fmla="*/ 33 h 124"/>
                  <a:gd name="T2" fmla="*/ 16 w 339"/>
                  <a:gd name="T3" fmla="*/ 33 h 124"/>
                  <a:gd name="T4" fmla="*/ 11 w 339"/>
                  <a:gd name="T5" fmla="*/ 43 h 124"/>
                  <a:gd name="T6" fmla="*/ 6 w 339"/>
                  <a:gd name="T7" fmla="*/ 54 h 124"/>
                  <a:gd name="T8" fmla="*/ 2 w 339"/>
                  <a:gd name="T9" fmla="*/ 66 h 124"/>
                  <a:gd name="T10" fmla="*/ 0 w 339"/>
                  <a:gd name="T11" fmla="*/ 80 h 124"/>
                  <a:gd name="T12" fmla="*/ 0 w 339"/>
                  <a:gd name="T13" fmla="*/ 88 h 124"/>
                  <a:gd name="T14" fmla="*/ 2 w 339"/>
                  <a:gd name="T15" fmla="*/ 96 h 124"/>
                  <a:gd name="T16" fmla="*/ 5 w 339"/>
                  <a:gd name="T17" fmla="*/ 104 h 124"/>
                  <a:gd name="T18" fmla="*/ 8 w 339"/>
                  <a:gd name="T19" fmla="*/ 110 h 124"/>
                  <a:gd name="T20" fmla="*/ 14 w 339"/>
                  <a:gd name="T21" fmla="*/ 118 h 124"/>
                  <a:gd name="T22" fmla="*/ 22 w 339"/>
                  <a:gd name="T23" fmla="*/ 124 h 124"/>
                  <a:gd name="T24" fmla="*/ 22 w 339"/>
                  <a:gd name="T25" fmla="*/ 124 h 124"/>
                  <a:gd name="T26" fmla="*/ 53 w 339"/>
                  <a:gd name="T27" fmla="*/ 124 h 124"/>
                  <a:gd name="T28" fmla="*/ 130 w 339"/>
                  <a:gd name="T29" fmla="*/ 121 h 124"/>
                  <a:gd name="T30" fmla="*/ 177 w 339"/>
                  <a:gd name="T31" fmla="*/ 118 h 124"/>
                  <a:gd name="T32" fmla="*/ 229 w 339"/>
                  <a:gd name="T33" fmla="*/ 113 h 124"/>
                  <a:gd name="T34" fmla="*/ 281 w 339"/>
                  <a:gd name="T35" fmla="*/ 107 h 124"/>
                  <a:gd name="T36" fmla="*/ 328 w 339"/>
                  <a:gd name="T37" fmla="*/ 98 h 124"/>
                  <a:gd name="T38" fmla="*/ 328 w 339"/>
                  <a:gd name="T39" fmla="*/ 98 h 124"/>
                  <a:gd name="T40" fmla="*/ 333 w 339"/>
                  <a:gd name="T41" fmla="*/ 88 h 124"/>
                  <a:gd name="T42" fmla="*/ 336 w 339"/>
                  <a:gd name="T43" fmla="*/ 79 h 124"/>
                  <a:gd name="T44" fmla="*/ 339 w 339"/>
                  <a:gd name="T45" fmla="*/ 68 h 124"/>
                  <a:gd name="T46" fmla="*/ 339 w 339"/>
                  <a:gd name="T47" fmla="*/ 54 h 124"/>
                  <a:gd name="T48" fmla="*/ 339 w 339"/>
                  <a:gd name="T49" fmla="*/ 44 h 124"/>
                  <a:gd name="T50" fmla="*/ 336 w 339"/>
                  <a:gd name="T51" fmla="*/ 37 h 124"/>
                  <a:gd name="T52" fmla="*/ 333 w 339"/>
                  <a:gd name="T53" fmla="*/ 29 h 124"/>
                  <a:gd name="T54" fmla="*/ 328 w 339"/>
                  <a:gd name="T55" fmla="*/ 19 h 124"/>
                  <a:gd name="T56" fmla="*/ 322 w 339"/>
                  <a:gd name="T57" fmla="*/ 10 h 124"/>
                  <a:gd name="T58" fmla="*/ 314 w 339"/>
                  <a:gd name="T59" fmla="*/ 0 h 124"/>
                  <a:gd name="T60" fmla="*/ 314 w 339"/>
                  <a:gd name="T61" fmla="*/ 0 h 124"/>
                  <a:gd name="T62" fmla="*/ 286 w 339"/>
                  <a:gd name="T63" fmla="*/ 0 h 124"/>
                  <a:gd name="T64" fmla="*/ 254 w 339"/>
                  <a:gd name="T65" fmla="*/ 0 h 124"/>
                  <a:gd name="T66" fmla="*/ 213 w 339"/>
                  <a:gd name="T67" fmla="*/ 2 h 124"/>
                  <a:gd name="T68" fmla="*/ 168 w 339"/>
                  <a:gd name="T69" fmla="*/ 5 h 124"/>
                  <a:gd name="T70" fmla="*/ 118 w 339"/>
                  <a:gd name="T71" fmla="*/ 11 h 124"/>
                  <a:gd name="T72" fmla="*/ 66 w 339"/>
                  <a:gd name="T73" fmla="*/ 21 h 124"/>
                  <a:gd name="T74" fmla="*/ 41 w 339"/>
                  <a:gd name="T75" fmla="*/ 27 h 124"/>
                  <a:gd name="T76" fmla="*/ 16 w 339"/>
                  <a:gd name="T77" fmla="*/ 33 h 124"/>
                  <a:gd name="T78" fmla="*/ 16 w 339"/>
                  <a:gd name="T79" fmla="*/ 33 h 12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39"/>
                  <a:gd name="T121" fmla="*/ 0 h 124"/>
                  <a:gd name="T122" fmla="*/ 339 w 339"/>
                  <a:gd name="T123" fmla="*/ 124 h 12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39" h="124">
                    <a:moveTo>
                      <a:pt x="16" y="33"/>
                    </a:moveTo>
                    <a:lnTo>
                      <a:pt x="16" y="33"/>
                    </a:lnTo>
                    <a:lnTo>
                      <a:pt x="11" y="43"/>
                    </a:lnTo>
                    <a:lnTo>
                      <a:pt x="6" y="54"/>
                    </a:lnTo>
                    <a:lnTo>
                      <a:pt x="2" y="66"/>
                    </a:lnTo>
                    <a:lnTo>
                      <a:pt x="0" y="80"/>
                    </a:lnTo>
                    <a:lnTo>
                      <a:pt x="0" y="88"/>
                    </a:lnTo>
                    <a:lnTo>
                      <a:pt x="2" y="96"/>
                    </a:lnTo>
                    <a:lnTo>
                      <a:pt x="5" y="104"/>
                    </a:lnTo>
                    <a:lnTo>
                      <a:pt x="8" y="110"/>
                    </a:lnTo>
                    <a:lnTo>
                      <a:pt x="14" y="118"/>
                    </a:lnTo>
                    <a:lnTo>
                      <a:pt x="22" y="124"/>
                    </a:lnTo>
                    <a:lnTo>
                      <a:pt x="53" y="124"/>
                    </a:lnTo>
                    <a:lnTo>
                      <a:pt x="130" y="121"/>
                    </a:lnTo>
                    <a:lnTo>
                      <a:pt x="177" y="118"/>
                    </a:lnTo>
                    <a:lnTo>
                      <a:pt x="229" y="113"/>
                    </a:lnTo>
                    <a:lnTo>
                      <a:pt x="281" y="107"/>
                    </a:lnTo>
                    <a:lnTo>
                      <a:pt x="328" y="98"/>
                    </a:lnTo>
                    <a:lnTo>
                      <a:pt x="333" y="88"/>
                    </a:lnTo>
                    <a:lnTo>
                      <a:pt x="336" y="79"/>
                    </a:lnTo>
                    <a:lnTo>
                      <a:pt x="339" y="68"/>
                    </a:lnTo>
                    <a:lnTo>
                      <a:pt x="339" y="54"/>
                    </a:lnTo>
                    <a:lnTo>
                      <a:pt x="339" y="44"/>
                    </a:lnTo>
                    <a:lnTo>
                      <a:pt x="336" y="37"/>
                    </a:lnTo>
                    <a:lnTo>
                      <a:pt x="333" y="29"/>
                    </a:lnTo>
                    <a:lnTo>
                      <a:pt x="328" y="19"/>
                    </a:lnTo>
                    <a:lnTo>
                      <a:pt x="322" y="10"/>
                    </a:lnTo>
                    <a:lnTo>
                      <a:pt x="314" y="0"/>
                    </a:lnTo>
                    <a:lnTo>
                      <a:pt x="286" y="0"/>
                    </a:lnTo>
                    <a:lnTo>
                      <a:pt x="254" y="0"/>
                    </a:lnTo>
                    <a:lnTo>
                      <a:pt x="213" y="2"/>
                    </a:lnTo>
                    <a:lnTo>
                      <a:pt x="168" y="5"/>
                    </a:lnTo>
                    <a:lnTo>
                      <a:pt x="118" y="11"/>
                    </a:lnTo>
                    <a:lnTo>
                      <a:pt x="66" y="21"/>
                    </a:lnTo>
                    <a:lnTo>
                      <a:pt x="41" y="27"/>
                    </a:lnTo>
                    <a:lnTo>
                      <a:pt x="16"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33" name="Freeform 172"/>
              <p:cNvSpPr>
                <a:spLocks/>
              </p:cNvSpPr>
              <p:nvPr/>
            </p:nvSpPr>
            <p:spPr bwMode="auto">
              <a:xfrm>
                <a:off x="486" y="1228"/>
                <a:ext cx="277" cy="89"/>
              </a:xfrm>
              <a:custGeom>
                <a:avLst/>
                <a:gdLst>
                  <a:gd name="T0" fmla="*/ 277 w 277"/>
                  <a:gd name="T1" fmla="*/ 0 h 89"/>
                  <a:gd name="T2" fmla="*/ 277 w 277"/>
                  <a:gd name="T3" fmla="*/ 0 h 89"/>
                  <a:gd name="T4" fmla="*/ 277 w 277"/>
                  <a:gd name="T5" fmla="*/ 11 h 89"/>
                  <a:gd name="T6" fmla="*/ 277 w 277"/>
                  <a:gd name="T7" fmla="*/ 35 h 89"/>
                  <a:gd name="T8" fmla="*/ 276 w 277"/>
                  <a:gd name="T9" fmla="*/ 61 h 89"/>
                  <a:gd name="T10" fmla="*/ 274 w 277"/>
                  <a:gd name="T11" fmla="*/ 72 h 89"/>
                  <a:gd name="T12" fmla="*/ 271 w 277"/>
                  <a:gd name="T13" fmla="*/ 80 h 89"/>
                  <a:gd name="T14" fmla="*/ 271 w 277"/>
                  <a:gd name="T15" fmla="*/ 80 h 89"/>
                  <a:gd name="T16" fmla="*/ 266 w 277"/>
                  <a:gd name="T17" fmla="*/ 83 h 89"/>
                  <a:gd name="T18" fmla="*/ 257 w 277"/>
                  <a:gd name="T19" fmla="*/ 85 h 89"/>
                  <a:gd name="T20" fmla="*/ 225 w 277"/>
                  <a:gd name="T21" fmla="*/ 88 h 89"/>
                  <a:gd name="T22" fmla="*/ 183 w 277"/>
                  <a:gd name="T23" fmla="*/ 89 h 89"/>
                  <a:gd name="T24" fmla="*/ 134 w 277"/>
                  <a:gd name="T25" fmla="*/ 89 h 89"/>
                  <a:gd name="T26" fmla="*/ 47 w 277"/>
                  <a:gd name="T27" fmla="*/ 89 h 89"/>
                  <a:gd name="T28" fmla="*/ 7 w 277"/>
                  <a:gd name="T29" fmla="*/ 88 h 89"/>
                  <a:gd name="T30" fmla="*/ 7 w 277"/>
                  <a:gd name="T31" fmla="*/ 88 h 89"/>
                  <a:gd name="T32" fmla="*/ 3 w 277"/>
                  <a:gd name="T33" fmla="*/ 57 h 89"/>
                  <a:gd name="T34" fmla="*/ 1 w 277"/>
                  <a:gd name="T35" fmla="*/ 33 h 89"/>
                  <a:gd name="T36" fmla="*/ 0 w 277"/>
                  <a:gd name="T37" fmla="*/ 19 h 89"/>
                  <a:gd name="T38" fmla="*/ 0 w 277"/>
                  <a:gd name="T39" fmla="*/ 19 h 89"/>
                  <a:gd name="T40" fmla="*/ 3 w 277"/>
                  <a:gd name="T41" fmla="*/ 17 h 89"/>
                  <a:gd name="T42" fmla="*/ 10 w 277"/>
                  <a:gd name="T43" fmla="*/ 16 h 89"/>
                  <a:gd name="T44" fmla="*/ 37 w 277"/>
                  <a:gd name="T45" fmla="*/ 13 h 89"/>
                  <a:gd name="T46" fmla="*/ 119 w 277"/>
                  <a:gd name="T47" fmla="*/ 5 h 89"/>
                  <a:gd name="T48" fmla="*/ 166 w 277"/>
                  <a:gd name="T49" fmla="*/ 2 h 89"/>
                  <a:gd name="T50" fmla="*/ 211 w 277"/>
                  <a:gd name="T51" fmla="*/ 0 h 89"/>
                  <a:gd name="T52" fmla="*/ 249 w 277"/>
                  <a:gd name="T53" fmla="*/ 0 h 89"/>
                  <a:gd name="T54" fmla="*/ 277 w 277"/>
                  <a:gd name="T55" fmla="*/ 0 h 89"/>
                  <a:gd name="T56" fmla="*/ 277 w 277"/>
                  <a:gd name="T57" fmla="*/ 0 h 8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77"/>
                  <a:gd name="T88" fmla="*/ 0 h 89"/>
                  <a:gd name="T89" fmla="*/ 277 w 277"/>
                  <a:gd name="T90" fmla="*/ 89 h 8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77" h="89">
                    <a:moveTo>
                      <a:pt x="277" y="0"/>
                    </a:moveTo>
                    <a:lnTo>
                      <a:pt x="277" y="0"/>
                    </a:lnTo>
                    <a:lnTo>
                      <a:pt x="277" y="11"/>
                    </a:lnTo>
                    <a:lnTo>
                      <a:pt x="277" y="35"/>
                    </a:lnTo>
                    <a:lnTo>
                      <a:pt x="276" y="61"/>
                    </a:lnTo>
                    <a:lnTo>
                      <a:pt x="274" y="72"/>
                    </a:lnTo>
                    <a:lnTo>
                      <a:pt x="271" y="80"/>
                    </a:lnTo>
                    <a:lnTo>
                      <a:pt x="266" y="83"/>
                    </a:lnTo>
                    <a:lnTo>
                      <a:pt x="257" y="85"/>
                    </a:lnTo>
                    <a:lnTo>
                      <a:pt x="225" y="88"/>
                    </a:lnTo>
                    <a:lnTo>
                      <a:pt x="183" y="89"/>
                    </a:lnTo>
                    <a:lnTo>
                      <a:pt x="134" y="89"/>
                    </a:lnTo>
                    <a:lnTo>
                      <a:pt x="47" y="89"/>
                    </a:lnTo>
                    <a:lnTo>
                      <a:pt x="7" y="88"/>
                    </a:lnTo>
                    <a:lnTo>
                      <a:pt x="3" y="57"/>
                    </a:lnTo>
                    <a:lnTo>
                      <a:pt x="1" y="33"/>
                    </a:lnTo>
                    <a:lnTo>
                      <a:pt x="0" y="19"/>
                    </a:lnTo>
                    <a:lnTo>
                      <a:pt x="3" y="17"/>
                    </a:lnTo>
                    <a:lnTo>
                      <a:pt x="10" y="16"/>
                    </a:lnTo>
                    <a:lnTo>
                      <a:pt x="37" y="13"/>
                    </a:lnTo>
                    <a:lnTo>
                      <a:pt x="119" y="5"/>
                    </a:lnTo>
                    <a:lnTo>
                      <a:pt x="166" y="2"/>
                    </a:lnTo>
                    <a:lnTo>
                      <a:pt x="211" y="0"/>
                    </a:lnTo>
                    <a:lnTo>
                      <a:pt x="249" y="0"/>
                    </a:lnTo>
                    <a:lnTo>
                      <a:pt x="277" y="0"/>
                    </a:lnTo>
                    <a:close/>
                  </a:path>
                </a:pathLst>
              </a:custGeom>
              <a:solidFill>
                <a:srgbClr val="7F86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34" name="Freeform 173"/>
              <p:cNvSpPr>
                <a:spLocks/>
              </p:cNvSpPr>
              <p:nvPr/>
            </p:nvSpPr>
            <p:spPr bwMode="auto">
              <a:xfrm>
                <a:off x="782" y="1222"/>
                <a:ext cx="218" cy="116"/>
              </a:xfrm>
              <a:custGeom>
                <a:avLst/>
                <a:gdLst>
                  <a:gd name="T0" fmla="*/ 17 w 218"/>
                  <a:gd name="T1" fmla="*/ 0 h 116"/>
                  <a:gd name="T2" fmla="*/ 17 w 218"/>
                  <a:gd name="T3" fmla="*/ 0 h 116"/>
                  <a:gd name="T4" fmla="*/ 14 w 218"/>
                  <a:gd name="T5" fmla="*/ 9 h 116"/>
                  <a:gd name="T6" fmla="*/ 6 w 218"/>
                  <a:gd name="T7" fmla="*/ 30 h 116"/>
                  <a:gd name="T8" fmla="*/ 0 w 218"/>
                  <a:gd name="T9" fmla="*/ 53 h 116"/>
                  <a:gd name="T10" fmla="*/ 0 w 218"/>
                  <a:gd name="T11" fmla="*/ 64 h 116"/>
                  <a:gd name="T12" fmla="*/ 0 w 218"/>
                  <a:gd name="T13" fmla="*/ 74 h 116"/>
                  <a:gd name="T14" fmla="*/ 0 w 218"/>
                  <a:gd name="T15" fmla="*/ 74 h 116"/>
                  <a:gd name="T16" fmla="*/ 80 w 218"/>
                  <a:gd name="T17" fmla="*/ 94 h 116"/>
                  <a:gd name="T18" fmla="*/ 144 w 218"/>
                  <a:gd name="T19" fmla="*/ 108 h 116"/>
                  <a:gd name="T20" fmla="*/ 174 w 218"/>
                  <a:gd name="T21" fmla="*/ 113 h 116"/>
                  <a:gd name="T22" fmla="*/ 198 w 218"/>
                  <a:gd name="T23" fmla="*/ 116 h 116"/>
                  <a:gd name="T24" fmla="*/ 198 w 218"/>
                  <a:gd name="T25" fmla="*/ 116 h 116"/>
                  <a:gd name="T26" fmla="*/ 201 w 218"/>
                  <a:gd name="T27" fmla="*/ 108 h 116"/>
                  <a:gd name="T28" fmla="*/ 207 w 218"/>
                  <a:gd name="T29" fmla="*/ 89 h 116"/>
                  <a:gd name="T30" fmla="*/ 212 w 218"/>
                  <a:gd name="T31" fmla="*/ 77 h 116"/>
                  <a:gd name="T32" fmla="*/ 215 w 218"/>
                  <a:gd name="T33" fmla="*/ 63 h 116"/>
                  <a:gd name="T34" fmla="*/ 217 w 218"/>
                  <a:gd name="T35" fmla="*/ 47 h 116"/>
                  <a:gd name="T36" fmla="*/ 218 w 218"/>
                  <a:gd name="T37" fmla="*/ 31 h 116"/>
                  <a:gd name="T38" fmla="*/ 218 w 218"/>
                  <a:gd name="T39" fmla="*/ 31 h 116"/>
                  <a:gd name="T40" fmla="*/ 199 w 218"/>
                  <a:gd name="T41" fmla="*/ 26 h 116"/>
                  <a:gd name="T42" fmla="*/ 149 w 218"/>
                  <a:gd name="T43" fmla="*/ 14 h 116"/>
                  <a:gd name="T44" fmla="*/ 118 w 218"/>
                  <a:gd name="T45" fmla="*/ 8 h 116"/>
                  <a:gd name="T46" fmla="*/ 85 w 218"/>
                  <a:gd name="T47" fmla="*/ 3 h 116"/>
                  <a:gd name="T48" fmla="*/ 50 w 218"/>
                  <a:gd name="T49" fmla="*/ 0 h 116"/>
                  <a:gd name="T50" fmla="*/ 33 w 218"/>
                  <a:gd name="T51" fmla="*/ 0 h 116"/>
                  <a:gd name="T52" fmla="*/ 17 w 218"/>
                  <a:gd name="T53" fmla="*/ 0 h 116"/>
                  <a:gd name="T54" fmla="*/ 17 w 218"/>
                  <a:gd name="T55" fmla="*/ 0 h 11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18"/>
                  <a:gd name="T85" fmla="*/ 0 h 116"/>
                  <a:gd name="T86" fmla="*/ 218 w 218"/>
                  <a:gd name="T87" fmla="*/ 116 h 11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18" h="116">
                    <a:moveTo>
                      <a:pt x="17" y="0"/>
                    </a:moveTo>
                    <a:lnTo>
                      <a:pt x="17" y="0"/>
                    </a:lnTo>
                    <a:lnTo>
                      <a:pt x="14" y="9"/>
                    </a:lnTo>
                    <a:lnTo>
                      <a:pt x="6" y="30"/>
                    </a:lnTo>
                    <a:lnTo>
                      <a:pt x="0" y="53"/>
                    </a:lnTo>
                    <a:lnTo>
                      <a:pt x="0" y="64"/>
                    </a:lnTo>
                    <a:lnTo>
                      <a:pt x="0" y="74"/>
                    </a:lnTo>
                    <a:lnTo>
                      <a:pt x="80" y="94"/>
                    </a:lnTo>
                    <a:lnTo>
                      <a:pt x="144" y="108"/>
                    </a:lnTo>
                    <a:lnTo>
                      <a:pt x="174" y="113"/>
                    </a:lnTo>
                    <a:lnTo>
                      <a:pt x="198" y="116"/>
                    </a:lnTo>
                    <a:lnTo>
                      <a:pt x="201" y="108"/>
                    </a:lnTo>
                    <a:lnTo>
                      <a:pt x="207" y="89"/>
                    </a:lnTo>
                    <a:lnTo>
                      <a:pt x="212" y="77"/>
                    </a:lnTo>
                    <a:lnTo>
                      <a:pt x="215" y="63"/>
                    </a:lnTo>
                    <a:lnTo>
                      <a:pt x="217" y="47"/>
                    </a:lnTo>
                    <a:lnTo>
                      <a:pt x="218" y="31"/>
                    </a:lnTo>
                    <a:lnTo>
                      <a:pt x="199" y="26"/>
                    </a:lnTo>
                    <a:lnTo>
                      <a:pt x="149" y="14"/>
                    </a:lnTo>
                    <a:lnTo>
                      <a:pt x="118" y="8"/>
                    </a:lnTo>
                    <a:lnTo>
                      <a:pt x="85" y="3"/>
                    </a:lnTo>
                    <a:lnTo>
                      <a:pt x="50" y="0"/>
                    </a:lnTo>
                    <a:lnTo>
                      <a:pt x="33" y="0"/>
                    </a:lnTo>
                    <a:lnTo>
                      <a:pt x="17" y="0"/>
                    </a:lnTo>
                    <a:close/>
                  </a:path>
                </a:pathLst>
              </a:custGeom>
              <a:solidFill>
                <a:srgbClr val="793C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35" name="Freeform 174"/>
              <p:cNvSpPr>
                <a:spLocks/>
              </p:cNvSpPr>
              <p:nvPr/>
            </p:nvSpPr>
            <p:spPr bwMode="auto">
              <a:xfrm>
                <a:off x="577" y="1104"/>
                <a:ext cx="340" cy="124"/>
              </a:xfrm>
              <a:custGeom>
                <a:avLst/>
                <a:gdLst>
                  <a:gd name="T0" fmla="*/ 17 w 340"/>
                  <a:gd name="T1" fmla="*/ 35 h 124"/>
                  <a:gd name="T2" fmla="*/ 17 w 340"/>
                  <a:gd name="T3" fmla="*/ 35 h 124"/>
                  <a:gd name="T4" fmla="*/ 10 w 340"/>
                  <a:gd name="T5" fmla="*/ 44 h 124"/>
                  <a:gd name="T6" fmla="*/ 6 w 340"/>
                  <a:gd name="T7" fmla="*/ 53 h 124"/>
                  <a:gd name="T8" fmla="*/ 3 w 340"/>
                  <a:gd name="T9" fmla="*/ 68 h 124"/>
                  <a:gd name="T10" fmla="*/ 0 w 340"/>
                  <a:gd name="T11" fmla="*/ 82 h 124"/>
                  <a:gd name="T12" fmla="*/ 1 w 340"/>
                  <a:gd name="T13" fmla="*/ 90 h 124"/>
                  <a:gd name="T14" fmla="*/ 3 w 340"/>
                  <a:gd name="T15" fmla="*/ 96 h 124"/>
                  <a:gd name="T16" fmla="*/ 4 w 340"/>
                  <a:gd name="T17" fmla="*/ 104 h 124"/>
                  <a:gd name="T18" fmla="*/ 9 w 340"/>
                  <a:gd name="T19" fmla="*/ 112 h 124"/>
                  <a:gd name="T20" fmla="*/ 15 w 340"/>
                  <a:gd name="T21" fmla="*/ 118 h 124"/>
                  <a:gd name="T22" fmla="*/ 23 w 340"/>
                  <a:gd name="T23" fmla="*/ 124 h 124"/>
                  <a:gd name="T24" fmla="*/ 23 w 340"/>
                  <a:gd name="T25" fmla="*/ 124 h 124"/>
                  <a:gd name="T26" fmla="*/ 53 w 340"/>
                  <a:gd name="T27" fmla="*/ 124 h 124"/>
                  <a:gd name="T28" fmla="*/ 130 w 340"/>
                  <a:gd name="T29" fmla="*/ 122 h 124"/>
                  <a:gd name="T30" fmla="*/ 178 w 340"/>
                  <a:gd name="T31" fmla="*/ 119 h 124"/>
                  <a:gd name="T32" fmla="*/ 230 w 340"/>
                  <a:gd name="T33" fmla="*/ 115 h 124"/>
                  <a:gd name="T34" fmla="*/ 280 w 340"/>
                  <a:gd name="T35" fmla="*/ 107 h 124"/>
                  <a:gd name="T36" fmla="*/ 329 w 340"/>
                  <a:gd name="T37" fmla="*/ 97 h 124"/>
                  <a:gd name="T38" fmla="*/ 329 w 340"/>
                  <a:gd name="T39" fmla="*/ 97 h 124"/>
                  <a:gd name="T40" fmla="*/ 334 w 340"/>
                  <a:gd name="T41" fmla="*/ 90 h 124"/>
                  <a:gd name="T42" fmla="*/ 337 w 340"/>
                  <a:gd name="T43" fmla="*/ 80 h 124"/>
                  <a:gd name="T44" fmla="*/ 340 w 340"/>
                  <a:gd name="T45" fmla="*/ 68 h 124"/>
                  <a:gd name="T46" fmla="*/ 340 w 340"/>
                  <a:gd name="T47" fmla="*/ 53 h 124"/>
                  <a:gd name="T48" fmla="*/ 338 w 340"/>
                  <a:gd name="T49" fmla="*/ 46 h 124"/>
                  <a:gd name="T50" fmla="*/ 337 w 340"/>
                  <a:gd name="T51" fmla="*/ 38 h 124"/>
                  <a:gd name="T52" fmla="*/ 334 w 340"/>
                  <a:gd name="T53" fmla="*/ 28 h 124"/>
                  <a:gd name="T54" fmla="*/ 329 w 340"/>
                  <a:gd name="T55" fmla="*/ 19 h 124"/>
                  <a:gd name="T56" fmla="*/ 323 w 340"/>
                  <a:gd name="T57" fmla="*/ 10 h 124"/>
                  <a:gd name="T58" fmla="*/ 313 w 340"/>
                  <a:gd name="T59" fmla="*/ 0 h 124"/>
                  <a:gd name="T60" fmla="*/ 313 w 340"/>
                  <a:gd name="T61" fmla="*/ 0 h 124"/>
                  <a:gd name="T62" fmla="*/ 285 w 340"/>
                  <a:gd name="T63" fmla="*/ 0 h 124"/>
                  <a:gd name="T64" fmla="*/ 254 w 340"/>
                  <a:gd name="T65" fmla="*/ 0 h 124"/>
                  <a:gd name="T66" fmla="*/ 214 w 340"/>
                  <a:gd name="T67" fmla="*/ 3 h 124"/>
                  <a:gd name="T68" fmla="*/ 167 w 340"/>
                  <a:gd name="T69" fmla="*/ 6 h 124"/>
                  <a:gd name="T70" fmla="*/ 117 w 340"/>
                  <a:gd name="T71" fmla="*/ 13 h 124"/>
                  <a:gd name="T72" fmla="*/ 67 w 340"/>
                  <a:gd name="T73" fmla="*/ 22 h 124"/>
                  <a:gd name="T74" fmla="*/ 40 w 340"/>
                  <a:gd name="T75" fmla="*/ 27 h 124"/>
                  <a:gd name="T76" fmla="*/ 17 w 340"/>
                  <a:gd name="T77" fmla="*/ 35 h 124"/>
                  <a:gd name="T78" fmla="*/ 17 w 340"/>
                  <a:gd name="T79" fmla="*/ 35 h 12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40"/>
                  <a:gd name="T121" fmla="*/ 0 h 124"/>
                  <a:gd name="T122" fmla="*/ 340 w 340"/>
                  <a:gd name="T123" fmla="*/ 124 h 12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40" h="124">
                    <a:moveTo>
                      <a:pt x="17" y="35"/>
                    </a:moveTo>
                    <a:lnTo>
                      <a:pt x="17" y="35"/>
                    </a:lnTo>
                    <a:lnTo>
                      <a:pt x="10" y="44"/>
                    </a:lnTo>
                    <a:lnTo>
                      <a:pt x="6" y="53"/>
                    </a:lnTo>
                    <a:lnTo>
                      <a:pt x="3" y="68"/>
                    </a:lnTo>
                    <a:lnTo>
                      <a:pt x="0" y="82"/>
                    </a:lnTo>
                    <a:lnTo>
                      <a:pt x="1" y="90"/>
                    </a:lnTo>
                    <a:lnTo>
                      <a:pt x="3" y="96"/>
                    </a:lnTo>
                    <a:lnTo>
                      <a:pt x="4" y="104"/>
                    </a:lnTo>
                    <a:lnTo>
                      <a:pt x="9" y="112"/>
                    </a:lnTo>
                    <a:lnTo>
                      <a:pt x="15" y="118"/>
                    </a:lnTo>
                    <a:lnTo>
                      <a:pt x="23" y="124"/>
                    </a:lnTo>
                    <a:lnTo>
                      <a:pt x="53" y="124"/>
                    </a:lnTo>
                    <a:lnTo>
                      <a:pt x="130" y="122"/>
                    </a:lnTo>
                    <a:lnTo>
                      <a:pt x="178" y="119"/>
                    </a:lnTo>
                    <a:lnTo>
                      <a:pt x="230" y="115"/>
                    </a:lnTo>
                    <a:lnTo>
                      <a:pt x="280" y="107"/>
                    </a:lnTo>
                    <a:lnTo>
                      <a:pt x="329" y="97"/>
                    </a:lnTo>
                    <a:lnTo>
                      <a:pt x="334" y="90"/>
                    </a:lnTo>
                    <a:lnTo>
                      <a:pt x="337" y="80"/>
                    </a:lnTo>
                    <a:lnTo>
                      <a:pt x="340" y="68"/>
                    </a:lnTo>
                    <a:lnTo>
                      <a:pt x="340" y="53"/>
                    </a:lnTo>
                    <a:lnTo>
                      <a:pt x="338" y="46"/>
                    </a:lnTo>
                    <a:lnTo>
                      <a:pt x="337" y="38"/>
                    </a:lnTo>
                    <a:lnTo>
                      <a:pt x="334" y="28"/>
                    </a:lnTo>
                    <a:lnTo>
                      <a:pt x="329" y="19"/>
                    </a:lnTo>
                    <a:lnTo>
                      <a:pt x="323" y="10"/>
                    </a:lnTo>
                    <a:lnTo>
                      <a:pt x="313" y="0"/>
                    </a:lnTo>
                    <a:lnTo>
                      <a:pt x="285" y="0"/>
                    </a:lnTo>
                    <a:lnTo>
                      <a:pt x="254" y="0"/>
                    </a:lnTo>
                    <a:lnTo>
                      <a:pt x="214" y="3"/>
                    </a:lnTo>
                    <a:lnTo>
                      <a:pt x="167" y="6"/>
                    </a:lnTo>
                    <a:lnTo>
                      <a:pt x="117" y="13"/>
                    </a:lnTo>
                    <a:lnTo>
                      <a:pt x="67" y="22"/>
                    </a:lnTo>
                    <a:lnTo>
                      <a:pt x="40" y="27"/>
                    </a:lnTo>
                    <a:lnTo>
                      <a:pt x="17" y="35"/>
                    </a:lnTo>
                    <a:close/>
                  </a:path>
                </a:pathLst>
              </a:custGeom>
              <a:solidFill>
                <a:srgbClr val="B47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36" name="Freeform 175"/>
              <p:cNvSpPr>
                <a:spLocks/>
              </p:cNvSpPr>
              <p:nvPr/>
            </p:nvSpPr>
            <p:spPr bwMode="auto">
              <a:xfrm>
                <a:off x="900" y="1556"/>
                <a:ext cx="234" cy="227"/>
              </a:xfrm>
              <a:custGeom>
                <a:avLst/>
                <a:gdLst>
                  <a:gd name="T0" fmla="*/ 234 w 234"/>
                  <a:gd name="T1" fmla="*/ 114 h 227"/>
                  <a:gd name="T2" fmla="*/ 232 w 234"/>
                  <a:gd name="T3" fmla="*/ 136 h 227"/>
                  <a:gd name="T4" fmla="*/ 226 w 234"/>
                  <a:gd name="T5" fmla="*/ 158 h 227"/>
                  <a:gd name="T6" fmla="*/ 215 w 234"/>
                  <a:gd name="T7" fmla="*/ 177 h 227"/>
                  <a:gd name="T8" fmla="*/ 199 w 234"/>
                  <a:gd name="T9" fmla="*/ 194 h 227"/>
                  <a:gd name="T10" fmla="*/ 182 w 234"/>
                  <a:gd name="T11" fmla="*/ 208 h 227"/>
                  <a:gd name="T12" fmla="*/ 163 w 234"/>
                  <a:gd name="T13" fmla="*/ 218 h 227"/>
                  <a:gd name="T14" fmla="*/ 141 w 234"/>
                  <a:gd name="T15" fmla="*/ 226 h 227"/>
                  <a:gd name="T16" fmla="*/ 117 w 234"/>
                  <a:gd name="T17" fmla="*/ 227 h 227"/>
                  <a:gd name="T18" fmla="*/ 105 w 234"/>
                  <a:gd name="T19" fmla="*/ 227 h 227"/>
                  <a:gd name="T20" fmla="*/ 81 w 234"/>
                  <a:gd name="T21" fmla="*/ 223 h 227"/>
                  <a:gd name="T22" fmla="*/ 61 w 234"/>
                  <a:gd name="T23" fmla="*/ 213 h 227"/>
                  <a:gd name="T24" fmla="*/ 42 w 234"/>
                  <a:gd name="T25" fmla="*/ 202 h 227"/>
                  <a:gd name="T26" fmla="*/ 26 w 234"/>
                  <a:gd name="T27" fmla="*/ 187 h 227"/>
                  <a:gd name="T28" fmla="*/ 14 w 234"/>
                  <a:gd name="T29" fmla="*/ 168 h 227"/>
                  <a:gd name="T30" fmla="*/ 4 w 234"/>
                  <a:gd name="T31" fmla="*/ 147 h 227"/>
                  <a:gd name="T32" fmla="*/ 0 w 234"/>
                  <a:gd name="T33" fmla="*/ 125 h 227"/>
                  <a:gd name="T34" fmla="*/ 0 w 234"/>
                  <a:gd name="T35" fmla="*/ 114 h 227"/>
                  <a:gd name="T36" fmla="*/ 1 w 234"/>
                  <a:gd name="T37" fmla="*/ 91 h 227"/>
                  <a:gd name="T38" fmla="*/ 9 w 234"/>
                  <a:gd name="T39" fmla="*/ 70 h 227"/>
                  <a:gd name="T40" fmla="*/ 20 w 234"/>
                  <a:gd name="T41" fmla="*/ 50 h 227"/>
                  <a:gd name="T42" fmla="*/ 34 w 234"/>
                  <a:gd name="T43" fmla="*/ 34 h 227"/>
                  <a:gd name="T44" fmla="*/ 52 w 234"/>
                  <a:gd name="T45" fmla="*/ 20 h 227"/>
                  <a:gd name="T46" fmla="*/ 70 w 234"/>
                  <a:gd name="T47" fmla="*/ 9 h 227"/>
                  <a:gd name="T48" fmla="*/ 92 w 234"/>
                  <a:gd name="T49" fmla="*/ 3 h 227"/>
                  <a:gd name="T50" fmla="*/ 117 w 234"/>
                  <a:gd name="T51" fmla="*/ 0 h 227"/>
                  <a:gd name="T52" fmla="*/ 128 w 234"/>
                  <a:gd name="T53" fmla="*/ 1 h 227"/>
                  <a:gd name="T54" fmla="*/ 152 w 234"/>
                  <a:gd name="T55" fmla="*/ 6 h 227"/>
                  <a:gd name="T56" fmla="*/ 172 w 234"/>
                  <a:gd name="T57" fmla="*/ 14 h 227"/>
                  <a:gd name="T58" fmla="*/ 191 w 234"/>
                  <a:gd name="T59" fmla="*/ 27 h 227"/>
                  <a:gd name="T60" fmla="*/ 207 w 234"/>
                  <a:gd name="T61" fmla="*/ 42 h 227"/>
                  <a:gd name="T62" fmla="*/ 219 w 234"/>
                  <a:gd name="T63" fmla="*/ 59 h 227"/>
                  <a:gd name="T64" fmla="*/ 229 w 234"/>
                  <a:gd name="T65" fmla="*/ 80 h 227"/>
                  <a:gd name="T66" fmla="*/ 234 w 234"/>
                  <a:gd name="T67" fmla="*/ 102 h 227"/>
                  <a:gd name="T68" fmla="*/ 234 w 234"/>
                  <a:gd name="T69" fmla="*/ 114 h 22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4"/>
                  <a:gd name="T106" fmla="*/ 0 h 227"/>
                  <a:gd name="T107" fmla="*/ 234 w 234"/>
                  <a:gd name="T108" fmla="*/ 227 h 22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4" h="227">
                    <a:moveTo>
                      <a:pt x="234" y="114"/>
                    </a:moveTo>
                    <a:lnTo>
                      <a:pt x="234" y="114"/>
                    </a:lnTo>
                    <a:lnTo>
                      <a:pt x="234" y="125"/>
                    </a:lnTo>
                    <a:lnTo>
                      <a:pt x="232" y="136"/>
                    </a:lnTo>
                    <a:lnTo>
                      <a:pt x="229" y="147"/>
                    </a:lnTo>
                    <a:lnTo>
                      <a:pt x="226" y="158"/>
                    </a:lnTo>
                    <a:lnTo>
                      <a:pt x="219" y="168"/>
                    </a:lnTo>
                    <a:lnTo>
                      <a:pt x="215" y="177"/>
                    </a:lnTo>
                    <a:lnTo>
                      <a:pt x="207" y="187"/>
                    </a:lnTo>
                    <a:lnTo>
                      <a:pt x="199" y="194"/>
                    </a:lnTo>
                    <a:lnTo>
                      <a:pt x="191" y="202"/>
                    </a:lnTo>
                    <a:lnTo>
                      <a:pt x="182" y="208"/>
                    </a:lnTo>
                    <a:lnTo>
                      <a:pt x="172" y="213"/>
                    </a:lnTo>
                    <a:lnTo>
                      <a:pt x="163" y="218"/>
                    </a:lnTo>
                    <a:lnTo>
                      <a:pt x="152" y="223"/>
                    </a:lnTo>
                    <a:lnTo>
                      <a:pt x="141" y="226"/>
                    </a:lnTo>
                    <a:lnTo>
                      <a:pt x="128" y="227"/>
                    </a:lnTo>
                    <a:lnTo>
                      <a:pt x="117" y="227"/>
                    </a:lnTo>
                    <a:lnTo>
                      <a:pt x="105" y="227"/>
                    </a:lnTo>
                    <a:lnTo>
                      <a:pt x="92" y="226"/>
                    </a:lnTo>
                    <a:lnTo>
                      <a:pt x="81" y="223"/>
                    </a:lnTo>
                    <a:lnTo>
                      <a:pt x="70" y="218"/>
                    </a:lnTo>
                    <a:lnTo>
                      <a:pt x="61" y="213"/>
                    </a:lnTo>
                    <a:lnTo>
                      <a:pt x="52" y="208"/>
                    </a:lnTo>
                    <a:lnTo>
                      <a:pt x="42" y="202"/>
                    </a:lnTo>
                    <a:lnTo>
                      <a:pt x="34" y="194"/>
                    </a:lnTo>
                    <a:lnTo>
                      <a:pt x="26" y="187"/>
                    </a:lnTo>
                    <a:lnTo>
                      <a:pt x="20" y="177"/>
                    </a:lnTo>
                    <a:lnTo>
                      <a:pt x="14" y="168"/>
                    </a:lnTo>
                    <a:lnTo>
                      <a:pt x="9" y="158"/>
                    </a:lnTo>
                    <a:lnTo>
                      <a:pt x="4" y="147"/>
                    </a:lnTo>
                    <a:lnTo>
                      <a:pt x="1" y="136"/>
                    </a:lnTo>
                    <a:lnTo>
                      <a:pt x="0" y="125"/>
                    </a:lnTo>
                    <a:lnTo>
                      <a:pt x="0" y="114"/>
                    </a:lnTo>
                    <a:lnTo>
                      <a:pt x="0" y="102"/>
                    </a:lnTo>
                    <a:lnTo>
                      <a:pt x="1" y="91"/>
                    </a:lnTo>
                    <a:lnTo>
                      <a:pt x="4" y="80"/>
                    </a:lnTo>
                    <a:lnTo>
                      <a:pt x="9" y="70"/>
                    </a:lnTo>
                    <a:lnTo>
                      <a:pt x="14" y="59"/>
                    </a:lnTo>
                    <a:lnTo>
                      <a:pt x="20" y="50"/>
                    </a:lnTo>
                    <a:lnTo>
                      <a:pt x="26" y="42"/>
                    </a:lnTo>
                    <a:lnTo>
                      <a:pt x="34" y="34"/>
                    </a:lnTo>
                    <a:lnTo>
                      <a:pt x="42" y="27"/>
                    </a:lnTo>
                    <a:lnTo>
                      <a:pt x="52" y="20"/>
                    </a:lnTo>
                    <a:lnTo>
                      <a:pt x="61" y="14"/>
                    </a:lnTo>
                    <a:lnTo>
                      <a:pt x="70" y="9"/>
                    </a:lnTo>
                    <a:lnTo>
                      <a:pt x="81" y="6"/>
                    </a:lnTo>
                    <a:lnTo>
                      <a:pt x="92" y="3"/>
                    </a:lnTo>
                    <a:lnTo>
                      <a:pt x="105" y="1"/>
                    </a:lnTo>
                    <a:lnTo>
                      <a:pt x="117" y="0"/>
                    </a:lnTo>
                    <a:lnTo>
                      <a:pt x="128" y="1"/>
                    </a:lnTo>
                    <a:lnTo>
                      <a:pt x="141" y="3"/>
                    </a:lnTo>
                    <a:lnTo>
                      <a:pt x="152" y="6"/>
                    </a:lnTo>
                    <a:lnTo>
                      <a:pt x="163" y="9"/>
                    </a:lnTo>
                    <a:lnTo>
                      <a:pt x="172" y="14"/>
                    </a:lnTo>
                    <a:lnTo>
                      <a:pt x="182" y="20"/>
                    </a:lnTo>
                    <a:lnTo>
                      <a:pt x="191" y="27"/>
                    </a:lnTo>
                    <a:lnTo>
                      <a:pt x="199" y="34"/>
                    </a:lnTo>
                    <a:lnTo>
                      <a:pt x="207" y="42"/>
                    </a:lnTo>
                    <a:lnTo>
                      <a:pt x="215" y="50"/>
                    </a:lnTo>
                    <a:lnTo>
                      <a:pt x="219" y="59"/>
                    </a:lnTo>
                    <a:lnTo>
                      <a:pt x="226" y="70"/>
                    </a:lnTo>
                    <a:lnTo>
                      <a:pt x="229" y="80"/>
                    </a:lnTo>
                    <a:lnTo>
                      <a:pt x="232" y="91"/>
                    </a:lnTo>
                    <a:lnTo>
                      <a:pt x="234" y="102"/>
                    </a:lnTo>
                    <a:lnTo>
                      <a:pt x="234" y="114"/>
                    </a:lnTo>
                    <a:close/>
                  </a:path>
                </a:pathLst>
              </a:custGeom>
              <a:solidFill>
                <a:srgbClr val="2E36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37" name="Freeform 176"/>
              <p:cNvSpPr>
                <a:spLocks/>
              </p:cNvSpPr>
              <p:nvPr/>
            </p:nvSpPr>
            <p:spPr bwMode="auto">
              <a:xfrm>
                <a:off x="388" y="1546"/>
                <a:ext cx="234" cy="226"/>
              </a:xfrm>
              <a:custGeom>
                <a:avLst/>
                <a:gdLst>
                  <a:gd name="T0" fmla="*/ 234 w 234"/>
                  <a:gd name="T1" fmla="*/ 113 h 226"/>
                  <a:gd name="T2" fmla="*/ 232 w 234"/>
                  <a:gd name="T3" fmla="*/ 137 h 226"/>
                  <a:gd name="T4" fmla="*/ 225 w 234"/>
                  <a:gd name="T5" fmla="*/ 157 h 226"/>
                  <a:gd name="T6" fmla="*/ 215 w 234"/>
                  <a:gd name="T7" fmla="*/ 176 h 226"/>
                  <a:gd name="T8" fmla="*/ 199 w 234"/>
                  <a:gd name="T9" fmla="*/ 193 h 226"/>
                  <a:gd name="T10" fmla="*/ 182 w 234"/>
                  <a:gd name="T11" fmla="*/ 208 h 226"/>
                  <a:gd name="T12" fmla="*/ 163 w 234"/>
                  <a:gd name="T13" fmla="*/ 218 h 226"/>
                  <a:gd name="T14" fmla="*/ 141 w 234"/>
                  <a:gd name="T15" fmla="*/ 225 h 226"/>
                  <a:gd name="T16" fmla="*/ 118 w 234"/>
                  <a:gd name="T17" fmla="*/ 226 h 226"/>
                  <a:gd name="T18" fmla="*/ 105 w 234"/>
                  <a:gd name="T19" fmla="*/ 226 h 226"/>
                  <a:gd name="T20" fmla="*/ 82 w 234"/>
                  <a:gd name="T21" fmla="*/ 222 h 226"/>
                  <a:gd name="T22" fmla="*/ 61 w 234"/>
                  <a:gd name="T23" fmla="*/ 214 h 226"/>
                  <a:gd name="T24" fmla="*/ 43 w 234"/>
                  <a:gd name="T25" fmla="*/ 201 h 226"/>
                  <a:gd name="T26" fmla="*/ 27 w 234"/>
                  <a:gd name="T27" fmla="*/ 186 h 226"/>
                  <a:gd name="T28" fmla="*/ 14 w 234"/>
                  <a:gd name="T29" fmla="*/ 168 h 226"/>
                  <a:gd name="T30" fmla="*/ 5 w 234"/>
                  <a:gd name="T31" fmla="*/ 148 h 226"/>
                  <a:gd name="T32" fmla="*/ 0 w 234"/>
                  <a:gd name="T33" fmla="*/ 124 h 226"/>
                  <a:gd name="T34" fmla="*/ 0 w 234"/>
                  <a:gd name="T35" fmla="*/ 113 h 226"/>
                  <a:gd name="T36" fmla="*/ 2 w 234"/>
                  <a:gd name="T37" fmla="*/ 90 h 226"/>
                  <a:gd name="T38" fmla="*/ 10 w 234"/>
                  <a:gd name="T39" fmla="*/ 69 h 226"/>
                  <a:gd name="T40" fmla="*/ 19 w 234"/>
                  <a:gd name="T41" fmla="*/ 51 h 226"/>
                  <a:gd name="T42" fmla="*/ 35 w 234"/>
                  <a:gd name="T43" fmla="*/ 33 h 226"/>
                  <a:gd name="T44" fmla="*/ 52 w 234"/>
                  <a:gd name="T45" fmla="*/ 19 h 226"/>
                  <a:gd name="T46" fmla="*/ 71 w 234"/>
                  <a:gd name="T47" fmla="*/ 8 h 226"/>
                  <a:gd name="T48" fmla="*/ 93 w 234"/>
                  <a:gd name="T49" fmla="*/ 2 h 226"/>
                  <a:gd name="T50" fmla="*/ 118 w 234"/>
                  <a:gd name="T51" fmla="*/ 0 h 226"/>
                  <a:gd name="T52" fmla="*/ 129 w 234"/>
                  <a:gd name="T53" fmla="*/ 0 h 226"/>
                  <a:gd name="T54" fmla="*/ 152 w 234"/>
                  <a:gd name="T55" fmla="*/ 5 h 226"/>
                  <a:gd name="T56" fmla="*/ 173 w 234"/>
                  <a:gd name="T57" fmla="*/ 13 h 226"/>
                  <a:gd name="T58" fmla="*/ 192 w 234"/>
                  <a:gd name="T59" fmla="*/ 26 h 226"/>
                  <a:gd name="T60" fmla="*/ 207 w 234"/>
                  <a:gd name="T61" fmla="*/ 41 h 226"/>
                  <a:gd name="T62" fmla="*/ 220 w 234"/>
                  <a:gd name="T63" fmla="*/ 60 h 226"/>
                  <a:gd name="T64" fmla="*/ 229 w 234"/>
                  <a:gd name="T65" fmla="*/ 80 h 226"/>
                  <a:gd name="T66" fmla="*/ 234 w 234"/>
                  <a:gd name="T67" fmla="*/ 102 h 226"/>
                  <a:gd name="T68" fmla="*/ 234 w 234"/>
                  <a:gd name="T69" fmla="*/ 113 h 22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4"/>
                  <a:gd name="T106" fmla="*/ 0 h 226"/>
                  <a:gd name="T107" fmla="*/ 234 w 234"/>
                  <a:gd name="T108" fmla="*/ 226 h 22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4" h="226">
                    <a:moveTo>
                      <a:pt x="234" y="113"/>
                    </a:moveTo>
                    <a:lnTo>
                      <a:pt x="234" y="113"/>
                    </a:lnTo>
                    <a:lnTo>
                      <a:pt x="234" y="124"/>
                    </a:lnTo>
                    <a:lnTo>
                      <a:pt x="232" y="137"/>
                    </a:lnTo>
                    <a:lnTo>
                      <a:pt x="229" y="148"/>
                    </a:lnTo>
                    <a:lnTo>
                      <a:pt x="225" y="157"/>
                    </a:lnTo>
                    <a:lnTo>
                      <a:pt x="220" y="168"/>
                    </a:lnTo>
                    <a:lnTo>
                      <a:pt x="215" y="176"/>
                    </a:lnTo>
                    <a:lnTo>
                      <a:pt x="207" y="186"/>
                    </a:lnTo>
                    <a:lnTo>
                      <a:pt x="199" y="193"/>
                    </a:lnTo>
                    <a:lnTo>
                      <a:pt x="192" y="201"/>
                    </a:lnTo>
                    <a:lnTo>
                      <a:pt x="182" y="208"/>
                    </a:lnTo>
                    <a:lnTo>
                      <a:pt x="173" y="214"/>
                    </a:lnTo>
                    <a:lnTo>
                      <a:pt x="163" y="218"/>
                    </a:lnTo>
                    <a:lnTo>
                      <a:pt x="152" y="222"/>
                    </a:lnTo>
                    <a:lnTo>
                      <a:pt x="141" y="225"/>
                    </a:lnTo>
                    <a:lnTo>
                      <a:pt x="129" y="226"/>
                    </a:lnTo>
                    <a:lnTo>
                      <a:pt x="118" y="226"/>
                    </a:lnTo>
                    <a:lnTo>
                      <a:pt x="105" y="226"/>
                    </a:lnTo>
                    <a:lnTo>
                      <a:pt x="93" y="225"/>
                    </a:lnTo>
                    <a:lnTo>
                      <a:pt x="82" y="222"/>
                    </a:lnTo>
                    <a:lnTo>
                      <a:pt x="71" y="218"/>
                    </a:lnTo>
                    <a:lnTo>
                      <a:pt x="61" y="214"/>
                    </a:lnTo>
                    <a:lnTo>
                      <a:pt x="52" y="208"/>
                    </a:lnTo>
                    <a:lnTo>
                      <a:pt x="43" y="201"/>
                    </a:lnTo>
                    <a:lnTo>
                      <a:pt x="35" y="193"/>
                    </a:lnTo>
                    <a:lnTo>
                      <a:pt x="27" y="186"/>
                    </a:lnTo>
                    <a:lnTo>
                      <a:pt x="19" y="176"/>
                    </a:lnTo>
                    <a:lnTo>
                      <a:pt x="14" y="168"/>
                    </a:lnTo>
                    <a:lnTo>
                      <a:pt x="10" y="157"/>
                    </a:lnTo>
                    <a:lnTo>
                      <a:pt x="5" y="148"/>
                    </a:lnTo>
                    <a:lnTo>
                      <a:pt x="2" y="137"/>
                    </a:lnTo>
                    <a:lnTo>
                      <a:pt x="0" y="124"/>
                    </a:lnTo>
                    <a:lnTo>
                      <a:pt x="0" y="113"/>
                    </a:lnTo>
                    <a:lnTo>
                      <a:pt x="0" y="102"/>
                    </a:lnTo>
                    <a:lnTo>
                      <a:pt x="2" y="90"/>
                    </a:lnTo>
                    <a:lnTo>
                      <a:pt x="5" y="80"/>
                    </a:lnTo>
                    <a:lnTo>
                      <a:pt x="10" y="69"/>
                    </a:lnTo>
                    <a:lnTo>
                      <a:pt x="14" y="60"/>
                    </a:lnTo>
                    <a:lnTo>
                      <a:pt x="19" y="51"/>
                    </a:lnTo>
                    <a:lnTo>
                      <a:pt x="27" y="41"/>
                    </a:lnTo>
                    <a:lnTo>
                      <a:pt x="35" y="33"/>
                    </a:lnTo>
                    <a:lnTo>
                      <a:pt x="43" y="26"/>
                    </a:lnTo>
                    <a:lnTo>
                      <a:pt x="52" y="19"/>
                    </a:lnTo>
                    <a:lnTo>
                      <a:pt x="61" y="13"/>
                    </a:lnTo>
                    <a:lnTo>
                      <a:pt x="71" y="8"/>
                    </a:lnTo>
                    <a:lnTo>
                      <a:pt x="82" y="5"/>
                    </a:lnTo>
                    <a:lnTo>
                      <a:pt x="93" y="2"/>
                    </a:lnTo>
                    <a:lnTo>
                      <a:pt x="105" y="0"/>
                    </a:lnTo>
                    <a:lnTo>
                      <a:pt x="118" y="0"/>
                    </a:lnTo>
                    <a:lnTo>
                      <a:pt x="129" y="0"/>
                    </a:lnTo>
                    <a:lnTo>
                      <a:pt x="141" y="2"/>
                    </a:lnTo>
                    <a:lnTo>
                      <a:pt x="152" y="5"/>
                    </a:lnTo>
                    <a:lnTo>
                      <a:pt x="163" y="8"/>
                    </a:lnTo>
                    <a:lnTo>
                      <a:pt x="173" y="13"/>
                    </a:lnTo>
                    <a:lnTo>
                      <a:pt x="182" y="19"/>
                    </a:lnTo>
                    <a:lnTo>
                      <a:pt x="192" y="26"/>
                    </a:lnTo>
                    <a:lnTo>
                      <a:pt x="199" y="33"/>
                    </a:lnTo>
                    <a:lnTo>
                      <a:pt x="207" y="41"/>
                    </a:lnTo>
                    <a:lnTo>
                      <a:pt x="215" y="51"/>
                    </a:lnTo>
                    <a:lnTo>
                      <a:pt x="220" y="60"/>
                    </a:lnTo>
                    <a:lnTo>
                      <a:pt x="225" y="69"/>
                    </a:lnTo>
                    <a:lnTo>
                      <a:pt x="229" y="80"/>
                    </a:lnTo>
                    <a:lnTo>
                      <a:pt x="232" y="90"/>
                    </a:lnTo>
                    <a:lnTo>
                      <a:pt x="234" y="102"/>
                    </a:lnTo>
                    <a:lnTo>
                      <a:pt x="234" y="113"/>
                    </a:lnTo>
                    <a:close/>
                  </a:path>
                </a:pathLst>
              </a:custGeom>
              <a:solidFill>
                <a:srgbClr val="2E36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38" name="Freeform 177"/>
              <p:cNvSpPr>
                <a:spLocks/>
              </p:cNvSpPr>
              <p:nvPr/>
            </p:nvSpPr>
            <p:spPr bwMode="auto">
              <a:xfrm>
                <a:off x="288" y="1316"/>
                <a:ext cx="872" cy="406"/>
              </a:xfrm>
              <a:custGeom>
                <a:avLst/>
                <a:gdLst>
                  <a:gd name="T0" fmla="*/ 0 w 872"/>
                  <a:gd name="T1" fmla="*/ 348 h 406"/>
                  <a:gd name="T2" fmla="*/ 9 w 872"/>
                  <a:gd name="T3" fmla="*/ 298 h 406"/>
                  <a:gd name="T4" fmla="*/ 36 w 872"/>
                  <a:gd name="T5" fmla="*/ 245 h 406"/>
                  <a:gd name="T6" fmla="*/ 96 w 872"/>
                  <a:gd name="T7" fmla="*/ 191 h 406"/>
                  <a:gd name="T8" fmla="*/ 139 w 872"/>
                  <a:gd name="T9" fmla="*/ 169 h 406"/>
                  <a:gd name="T10" fmla="*/ 196 w 872"/>
                  <a:gd name="T11" fmla="*/ 150 h 406"/>
                  <a:gd name="T12" fmla="*/ 241 w 872"/>
                  <a:gd name="T13" fmla="*/ 143 h 406"/>
                  <a:gd name="T14" fmla="*/ 257 w 872"/>
                  <a:gd name="T15" fmla="*/ 103 h 406"/>
                  <a:gd name="T16" fmla="*/ 281 w 872"/>
                  <a:gd name="T17" fmla="*/ 69 h 406"/>
                  <a:gd name="T18" fmla="*/ 320 w 872"/>
                  <a:gd name="T19" fmla="*/ 33 h 406"/>
                  <a:gd name="T20" fmla="*/ 378 w 872"/>
                  <a:gd name="T21" fmla="*/ 8 h 406"/>
                  <a:gd name="T22" fmla="*/ 428 w 872"/>
                  <a:gd name="T23" fmla="*/ 1 h 406"/>
                  <a:gd name="T24" fmla="*/ 519 w 872"/>
                  <a:gd name="T25" fmla="*/ 3 h 406"/>
                  <a:gd name="T26" fmla="*/ 621 w 872"/>
                  <a:gd name="T27" fmla="*/ 31 h 406"/>
                  <a:gd name="T28" fmla="*/ 671 w 872"/>
                  <a:gd name="T29" fmla="*/ 56 h 406"/>
                  <a:gd name="T30" fmla="*/ 720 w 872"/>
                  <a:gd name="T31" fmla="*/ 92 h 406"/>
                  <a:gd name="T32" fmla="*/ 766 w 872"/>
                  <a:gd name="T33" fmla="*/ 139 h 406"/>
                  <a:gd name="T34" fmla="*/ 806 w 872"/>
                  <a:gd name="T35" fmla="*/ 199 h 406"/>
                  <a:gd name="T36" fmla="*/ 842 w 872"/>
                  <a:gd name="T37" fmla="*/ 271 h 406"/>
                  <a:gd name="T38" fmla="*/ 871 w 872"/>
                  <a:gd name="T39" fmla="*/ 358 h 406"/>
                  <a:gd name="T40" fmla="*/ 872 w 872"/>
                  <a:gd name="T41" fmla="*/ 379 h 406"/>
                  <a:gd name="T42" fmla="*/ 864 w 872"/>
                  <a:gd name="T43" fmla="*/ 401 h 406"/>
                  <a:gd name="T44" fmla="*/ 857 w 872"/>
                  <a:gd name="T45" fmla="*/ 405 h 406"/>
                  <a:gd name="T46" fmla="*/ 844 w 872"/>
                  <a:gd name="T47" fmla="*/ 401 h 406"/>
                  <a:gd name="T48" fmla="*/ 827 w 872"/>
                  <a:gd name="T49" fmla="*/ 372 h 406"/>
                  <a:gd name="T50" fmla="*/ 800 w 872"/>
                  <a:gd name="T51" fmla="*/ 337 h 406"/>
                  <a:gd name="T52" fmla="*/ 772 w 872"/>
                  <a:gd name="T53" fmla="*/ 323 h 406"/>
                  <a:gd name="T54" fmla="*/ 725 w 872"/>
                  <a:gd name="T55" fmla="*/ 323 h 406"/>
                  <a:gd name="T56" fmla="*/ 692 w 872"/>
                  <a:gd name="T57" fmla="*/ 343 h 406"/>
                  <a:gd name="T58" fmla="*/ 678 w 872"/>
                  <a:gd name="T59" fmla="*/ 361 h 406"/>
                  <a:gd name="T60" fmla="*/ 653 w 872"/>
                  <a:gd name="T61" fmla="*/ 378 h 406"/>
                  <a:gd name="T62" fmla="*/ 604 w 872"/>
                  <a:gd name="T63" fmla="*/ 386 h 406"/>
                  <a:gd name="T64" fmla="*/ 544 w 872"/>
                  <a:gd name="T65" fmla="*/ 389 h 406"/>
                  <a:gd name="T66" fmla="*/ 331 w 872"/>
                  <a:gd name="T67" fmla="*/ 392 h 406"/>
                  <a:gd name="T68" fmla="*/ 315 w 872"/>
                  <a:gd name="T69" fmla="*/ 387 h 406"/>
                  <a:gd name="T70" fmla="*/ 296 w 872"/>
                  <a:gd name="T71" fmla="*/ 365 h 406"/>
                  <a:gd name="T72" fmla="*/ 281 w 872"/>
                  <a:gd name="T73" fmla="*/ 342 h 406"/>
                  <a:gd name="T74" fmla="*/ 249 w 872"/>
                  <a:gd name="T75" fmla="*/ 317 h 406"/>
                  <a:gd name="T76" fmla="*/ 215 w 872"/>
                  <a:gd name="T77" fmla="*/ 312 h 406"/>
                  <a:gd name="T78" fmla="*/ 194 w 872"/>
                  <a:gd name="T79" fmla="*/ 318 h 406"/>
                  <a:gd name="T80" fmla="*/ 160 w 872"/>
                  <a:gd name="T81" fmla="*/ 345 h 406"/>
                  <a:gd name="T82" fmla="*/ 133 w 872"/>
                  <a:gd name="T83" fmla="*/ 368 h 406"/>
                  <a:gd name="T84" fmla="*/ 83 w 872"/>
                  <a:gd name="T85" fmla="*/ 379 h 406"/>
                  <a:gd name="T86" fmla="*/ 31 w 872"/>
                  <a:gd name="T87" fmla="*/ 372 h 406"/>
                  <a:gd name="T88" fmla="*/ 1 w 872"/>
                  <a:gd name="T89" fmla="*/ 356 h 40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872"/>
                  <a:gd name="T136" fmla="*/ 0 h 406"/>
                  <a:gd name="T137" fmla="*/ 872 w 872"/>
                  <a:gd name="T138" fmla="*/ 406 h 40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872" h="406">
                    <a:moveTo>
                      <a:pt x="1" y="356"/>
                    </a:moveTo>
                    <a:lnTo>
                      <a:pt x="1" y="356"/>
                    </a:lnTo>
                    <a:lnTo>
                      <a:pt x="0" y="348"/>
                    </a:lnTo>
                    <a:lnTo>
                      <a:pt x="1" y="328"/>
                    </a:lnTo>
                    <a:lnTo>
                      <a:pt x="5" y="314"/>
                    </a:lnTo>
                    <a:lnTo>
                      <a:pt x="9" y="298"/>
                    </a:lnTo>
                    <a:lnTo>
                      <a:pt x="15" y="281"/>
                    </a:lnTo>
                    <a:lnTo>
                      <a:pt x="25" y="263"/>
                    </a:lnTo>
                    <a:lnTo>
                      <a:pt x="36" y="245"/>
                    </a:lnTo>
                    <a:lnTo>
                      <a:pt x="52" y="226"/>
                    </a:lnTo>
                    <a:lnTo>
                      <a:pt x="72" y="209"/>
                    </a:lnTo>
                    <a:lnTo>
                      <a:pt x="96" y="191"/>
                    </a:lnTo>
                    <a:lnTo>
                      <a:pt x="108" y="183"/>
                    </a:lnTo>
                    <a:lnTo>
                      <a:pt x="124" y="176"/>
                    </a:lnTo>
                    <a:lnTo>
                      <a:pt x="139" y="169"/>
                    </a:lnTo>
                    <a:lnTo>
                      <a:pt x="157" y="161"/>
                    </a:lnTo>
                    <a:lnTo>
                      <a:pt x="176" y="157"/>
                    </a:lnTo>
                    <a:lnTo>
                      <a:pt x="196" y="150"/>
                    </a:lnTo>
                    <a:lnTo>
                      <a:pt x="218" y="146"/>
                    </a:lnTo>
                    <a:lnTo>
                      <a:pt x="241" y="143"/>
                    </a:lnTo>
                    <a:lnTo>
                      <a:pt x="243" y="138"/>
                    </a:lnTo>
                    <a:lnTo>
                      <a:pt x="248" y="124"/>
                    </a:lnTo>
                    <a:lnTo>
                      <a:pt x="257" y="103"/>
                    </a:lnTo>
                    <a:lnTo>
                      <a:pt x="263" y="92"/>
                    </a:lnTo>
                    <a:lnTo>
                      <a:pt x="271" y="80"/>
                    </a:lnTo>
                    <a:lnTo>
                      <a:pt x="281" y="69"/>
                    </a:lnTo>
                    <a:lnTo>
                      <a:pt x="292" y="56"/>
                    </a:lnTo>
                    <a:lnTo>
                      <a:pt x="306" y="44"/>
                    </a:lnTo>
                    <a:lnTo>
                      <a:pt x="320" y="33"/>
                    </a:lnTo>
                    <a:lnTo>
                      <a:pt x="337" y="23"/>
                    </a:lnTo>
                    <a:lnTo>
                      <a:pt x="356" y="16"/>
                    </a:lnTo>
                    <a:lnTo>
                      <a:pt x="378" y="8"/>
                    </a:lnTo>
                    <a:lnTo>
                      <a:pt x="401" y="3"/>
                    </a:lnTo>
                    <a:lnTo>
                      <a:pt x="428" y="1"/>
                    </a:lnTo>
                    <a:lnTo>
                      <a:pt x="456" y="0"/>
                    </a:lnTo>
                    <a:lnTo>
                      <a:pt x="488" y="0"/>
                    </a:lnTo>
                    <a:lnTo>
                      <a:pt x="519" y="3"/>
                    </a:lnTo>
                    <a:lnTo>
                      <a:pt x="552" y="9"/>
                    </a:lnTo>
                    <a:lnTo>
                      <a:pt x="587" y="19"/>
                    </a:lnTo>
                    <a:lnTo>
                      <a:pt x="621" y="31"/>
                    </a:lnTo>
                    <a:lnTo>
                      <a:pt x="637" y="39"/>
                    </a:lnTo>
                    <a:lnTo>
                      <a:pt x="654" y="47"/>
                    </a:lnTo>
                    <a:lnTo>
                      <a:pt x="671" y="56"/>
                    </a:lnTo>
                    <a:lnTo>
                      <a:pt x="687" y="67"/>
                    </a:lnTo>
                    <a:lnTo>
                      <a:pt x="704" y="80"/>
                    </a:lnTo>
                    <a:lnTo>
                      <a:pt x="720" y="92"/>
                    </a:lnTo>
                    <a:lnTo>
                      <a:pt x="736" y="107"/>
                    </a:lnTo>
                    <a:lnTo>
                      <a:pt x="751" y="122"/>
                    </a:lnTo>
                    <a:lnTo>
                      <a:pt x="766" y="139"/>
                    </a:lnTo>
                    <a:lnTo>
                      <a:pt x="780" y="158"/>
                    </a:lnTo>
                    <a:lnTo>
                      <a:pt x="794" y="177"/>
                    </a:lnTo>
                    <a:lnTo>
                      <a:pt x="806" y="199"/>
                    </a:lnTo>
                    <a:lnTo>
                      <a:pt x="819" y="221"/>
                    </a:lnTo>
                    <a:lnTo>
                      <a:pt x="831" y="245"/>
                    </a:lnTo>
                    <a:lnTo>
                      <a:pt x="842" y="271"/>
                    </a:lnTo>
                    <a:lnTo>
                      <a:pt x="852" y="298"/>
                    </a:lnTo>
                    <a:lnTo>
                      <a:pt x="861" y="328"/>
                    </a:lnTo>
                    <a:lnTo>
                      <a:pt x="871" y="358"/>
                    </a:lnTo>
                    <a:lnTo>
                      <a:pt x="871" y="365"/>
                    </a:lnTo>
                    <a:lnTo>
                      <a:pt x="872" y="379"/>
                    </a:lnTo>
                    <a:lnTo>
                      <a:pt x="871" y="387"/>
                    </a:lnTo>
                    <a:lnTo>
                      <a:pt x="867" y="395"/>
                    </a:lnTo>
                    <a:lnTo>
                      <a:pt x="864" y="401"/>
                    </a:lnTo>
                    <a:lnTo>
                      <a:pt x="861" y="403"/>
                    </a:lnTo>
                    <a:lnTo>
                      <a:pt x="857" y="405"/>
                    </a:lnTo>
                    <a:lnTo>
                      <a:pt x="853" y="406"/>
                    </a:lnTo>
                    <a:lnTo>
                      <a:pt x="850" y="405"/>
                    </a:lnTo>
                    <a:lnTo>
                      <a:pt x="844" y="401"/>
                    </a:lnTo>
                    <a:lnTo>
                      <a:pt x="838" y="394"/>
                    </a:lnTo>
                    <a:lnTo>
                      <a:pt x="833" y="383"/>
                    </a:lnTo>
                    <a:lnTo>
                      <a:pt x="827" y="372"/>
                    </a:lnTo>
                    <a:lnTo>
                      <a:pt x="819" y="359"/>
                    </a:lnTo>
                    <a:lnTo>
                      <a:pt x="811" y="348"/>
                    </a:lnTo>
                    <a:lnTo>
                      <a:pt x="800" y="337"/>
                    </a:lnTo>
                    <a:lnTo>
                      <a:pt x="786" y="329"/>
                    </a:lnTo>
                    <a:lnTo>
                      <a:pt x="772" y="323"/>
                    </a:lnTo>
                    <a:lnTo>
                      <a:pt x="756" y="320"/>
                    </a:lnTo>
                    <a:lnTo>
                      <a:pt x="740" y="320"/>
                    </a:lnTo>
                    <a:lnTo>
                      <a:pt x="725" y="323"/>
                    </a:lnTo>
                    <a:lnTo>
                      <a:pt x="711" y="329"/>
                    </a:lnTo>
                    <a:lnTo>
                      <a:pt x="698" y="337"/>
                    </a:lnTo>
                    <a:lnTo>
                      <a:pt x="692" y="343"/>
                    </a:lnTo>
                    <a:lnTo>
                      <a:pt x="687" y="350"/>
                    </a:lnTo>
                    <a:lnTo>
                      <a:pt x="678" y="361"/>
                    </a:lnTo>
                    <a:lnTo>
                      <a:pt x="670" y="370"/>
                    </a:lnTo>
                    <a:lnTo>
                      <a:pt x="660" y="375"/>
                    </a:lnTo>
                    <a:lnTo>
                      <a:pt x="653" y="378"/>
                    </a:lnTo>
                    <a:lnTo>
                      <a:pt x="643" y="381"/>
                    </a:lnTo>
                    <a:lnTo>
                      <a:pt x="632" y="383"/>
                    </a:lnTo>
                    <a:lnTo>
                      <a:pt x="604" y="386"/>
                    </a:lnTo>
                    <a:lnTo>
                      <a:pt x="580" y="387"/>
                    </a:lnTo>
                    <a:lnTo>
                      <a:pt x="544" y="389"/>
                    </a:lnTo>
                    <a:lnTo>
                      <a:pt x="452" y="390"/>
                    </a:lnTo>
                    <a:lnTo>
                      <a:pt x="331" y="392"/>
                    </a:lnTo>
                    <a:lnTo>
                      <a:pt x="328" y="392"/>
                    </a:lnTo>
                    <a:lnTo>
                      <a:pt x="320" y="390"/>
                    </a:lnTo>
                    <a:lnTo>
                      <a:pt x="315" y="387"/>
                    </a:lnTo>
                    <a:lnTo>
                      <a:pt x="309" y="383"/>
                    </a:lnTo>
                    <a:lnTo>
                      <a:pt x="303" y="375"/>
                    </a:lnTo>
                    <a:lnTo>
                      <a:pt x="296" y="365"/>
                    </a:lnTo>
                    <a:lnTo>
                      <a:pt x="290" y="353"/>
                    </a:lnTo>
                    <a:lnTo>
                      <a:pt x="281" y="342"/>
                    </a:lnTo>
                    <a:lnTo>
                      <a:pt x="271" y="332"/>
                    </a:lnTo>
                    <a:lnTo>
                      <a:pt x="260" y="323"/>
                    </a:lnTo>
                    <a:lnTo>
                      <a:pt x="249" y="317"/>
                    </a:lnTo>
                    <a:lnTo>
                      <a:pt x="237" y="312"/>
                    </a:lnTo>
                    <a:lnTo>
                      <a:pt x="226" y="310"/>
                    </a:lnTo>
                    <a:lnTo>
                      <a:pt x="215" y="312"/>
                    </a:lnTo>
                    <a:lnTo>
                      <a:pt x="204" y="314"/>
                    </a:lnTo>
                    <a:lnTo>
                      <a:pt x="194" y="318"/>
                    </a:lnTo>
                    <a:lnTo>
                      <a:pt x="185" y="325"/>
                    </a:lnTo>
                    <a:lnTo>
                      <a:pt x="176" y="331"/>
                    </a:lnTo>
                    <a:lnTo>
                      <a:pt x="160" y="345"/>
                    </a:lnTo>
                    <a:lnTo>
                      <a:pt x="144" y="361"/>
                    </a:lnTo>
                    <a:lnTo>
                      <a:pt x="133" y="368"/>
                    </a:lnTo>
                    <a:lnTo>
                      <a:pt x="119" y="375"/>
                    </a:lnTo>
                    <a:lnTo>
                      <a:pt x="103" y="378"/>
                    </a:lnTo>
                    <a:lnTo>
                      <a:pt x="83" y="379"/>
                    </a:lnTo>
                    <a:lnTo>
                      <a:pt x="63" y="379"/>
                    </a:lnTo>
                    <a:lnTo>
                      <a:pt x="42" y="375"/>
                    </a:lnTo>
                    <a:lnTo>
                      <a:pt x="31" y="372"/>
                    </a:lnTo>
                    <a:lnTo>
                      <a:pt x="20" y="367"/>
                    </a:lnTo>
                    <a:lnTo>
                      <a:pt x="11" y="362"/>
                    </a:lnTo>
                    <a:lnTo>
                      <a:pt x="1" y="356"/>
                    </a:lnTo>
                    <a:close/>
                  </a:path>
                </a:pathLst>
              </a:custGeom>
              <a:solidFill>
                <a:srgbClr val="E533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39" name="Freeform 178"/>
              <p:cNvSpPr>
                <a:spLocks/>
              </p:cNvSpPr>
              <p:nvPr/>
            </p:nvSpPr>
            <p:spPr bwMode="auto">
              <a:xfrm>
                <a:off x="230" y="1633"/>
                <a:ext cx="130" cy="59"/>
              </a:xfrm>
              <a:custGeom>
                <a:avLst/>
                <a:gdLst>
                  <a:gd name="T0" fmla="*/ 122 w 130"/>
                  <a:gd name="T1" fmla="*/ 58 h 59"/>
                  <a:gd name="T2" fmla="*/ 122 w 130"/>
                  <a:gd name="T3" fmla="*/ 58 h 59"/>
                  <a:gd name="T4" fmla="*/ 111 w 130"/>
                  <a:gd name="T5" fmla="*/ 59 h 59"/>
                  <a:gd name="T6" fmla="*/ 83 w 130"/>
                  <a:gd name="T7" fmla="*/ 59 h 59"/>
                  <a:gd name="T8" fmla="*/ 50 w 130"/>
                  <a:gd name="T9" fmla="*/ 56 h 59"/>
                  <a:gd name="T10" fmla="*/ 34 w 130"/>
                  <a:gd name="T11" fmla="*/ 53 h 59"/>
                  <a:gd name="T12" fmla="*/ 22 w 130"/>
                  <a:gd name="T13" fmla="*/ 50 h 59"/>
                  <a:gd name="T14" fmla="*/ 22 w 130"/>
                  <a:gd name="T15" fmla="*/ 50 h 59"/>
                  <a:gd name="T16" fmla="*/ 12 w 130"/>
                  <a:gd name="T17" fmla="*/ 44 h 59"/>
                  <a:gd name="T18" fmla="*/ 4 w 130"/>
                  <a:gd name="T19" fmla="*/ 36 h 59"/>
                  <a:gd name="T20" fmla="*/ 1 w 130"/>
                  <a:gd name="T21" fmla="*/ 26 h 59"/>
                  <a:gd name="T22" fmla="*/ 0 w 130"/>
                  <a:gd name="T23" fmla="*/ 19 h 59"/>
                  <a:gd name="T24" fmla="*/ 3 w 130"/>
                  <a:gd name="T25" fmla="*/ 11 h 59"/>
                  <a:gd name="T26" fmla="*/ 6 w 130"/>
                  <a:gd name="T27" fmla="*/ 4 h 59"/>
                  <a:gd name="T28" fmla="*/ 9 w 130"/>
                  <a:gd name="T29" fmla="*/ 1 h 59"/>
                  <a:gd name="T30" fmla="*/ 14 w 130"/>
                  <a:gd name="T31" fmla="*/ 0 h 59"/>
                  <a:gd name="T32" fmla="*/ 19 w 130"/>
                  <a:gd name="T33" fmla="*/ 0 h 59"/>
                  <a:gd name="T34" fmla="*/ 23 w 130"/>
                  <a:gd name="T35" fmla="*/ 0 h 59"/>
                  <a:gd name="T36" fmla="*/ 23 w 130"/>
                  <a:gd name="T37" fmla="*/ 0 h 59"/>
                  <a:gd name="T38" fmla="*/ 67 w 130"/>
                  <a:gd name="T39" fmla="*/ 8 h 59"/>
                  <a:gd name="T40" fmla="*/ 88 w 130"/>
                  <a:gd name="T41" fmla="*/ 11 h 59"/>
                  <a:gd name="T42" fmla="*/ 102 w 130"/>
                  <a:gd name="T43" fmla="*/ 12 h 59"/>
                  <a:gd name="T44" fmla="*/ 102 w 130"/>
                  <a:gd name="T45" fmla="*/ 12 h 59"/>
                  <a:gd name="T46" fmla="*/ 106 w 130"/>
                  <a:gd name="T47" fmla="*/ 12 h 59"/>
                  <a:gd name="T48" fmla="*/ 114 w 130"/>
                  <a:gd name="T49" fmla="*/ 15 h 59"/>
                  <a:gd name="T50" fmla="*/ 121 w 130"/>
                  <a:gd name="T51" fmla="*/ 20 h 59"/>
                  <a:gd name="T52" fmla="*/ 125 w 130"/>
                  <a:gd name="T53" fmla="*/ 26 h 59"/>
                  <a:gd name="T54" fmla="*/ 130 w 130"/>
                  <a:gd name="T55" fmla="*/ 34 h 59"/>
                  <a:gd name="T56" fmla="*/ 130 w 130"/>
                  <a:gd name="T57" fmla="*/ 42 h 59"/>
                  <a:gd name="T58" fmla="*/ 128 w 130"/>
                  <a:gd name="T59" fmla="*/ 50 h 59"/>
                  <a:gd name="T60" fmla="*/ 122 w 130"/>
                  <a:gd name="T61" fmla="*/ 58 h 59"/>
                  <a:gd name="T62" fmla="*/ 122 w 130"/>
                  <a:gd name="T63" fmla="*/ 58 h 5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30"/>
                  <a:gd name="T97" fmla="*/ 0 h 59"/>
                  <a:gd name="T98" fmla="*/ 130 w 130"/>
                  <a:gd name="T99" fmla="*/ 59 h 5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30" h="59">
                    <a:moveTo>
                      <a:pt x="122" y="58"/>
                    </a:moveTo>
                    <a:lnTo>
                      <a:pt x="122" y="58"/>
                    </a:lnTo>
                    <a:lnTo>
                      <a:pt x="111" y="59"/>
                    </a:lnTo>
                    <a:lnTo>
                      <a:pt x="83" y="59"/>
                    </a:lnTo>
                    <a:lnTo>
                      <a:pt x="50" y="56"/>
                    </a:lnTo>
                    <a:lnTo>
                      <a:pt x="34" y="53"/>
                    </a:lnTo>
                    <a:lnTo>
                      <a:pt x="22" y="50"/>
                    </a:lnTo>
                    <a:lnTo>
                      <a:pt x="12" y="44"/>
                    </a:lnTo>
                    <a:lnTo>
                      <a:pt x="4" y="36"/>
                    </a:lnTo>
                    <a:lnTo>
                      <a:pt x="1" y="26"/>
                    </a:lnTo>
                    <a:lnTo>
                      <a:pt x="0" y="19"/>
                    </a:lnTo>
                    <a:lnTo>
                      <a:pt x="3" y="11"/>
                    </a:lnTo>
                    <a:lnTo>
                      <a:pt x="6" y="4"/>
                    </a:lnTo>
                    <a:lnTo>
                      <a:pt x="9" y="1"/>
                    </a:lnTo>
                    <a:lnTo>
                      <a:pt x="14" y="0"/>
                    </a:lnTo>
                    <a:lnTo>
                      <a:pt x="19" y="0"/>
                    </a:lnTo>
                    <a:lnTo>
                      <a:pt x="23" y="0"/>
                    </a:lnTo>
                    <a:lnTo>
                      <a:pt x="67" y="8"/>
                    </a:lnTo>
                    <a:lnTo>
                      <a:pt x="88" y="11"/>
                    </a:lnTo>
                    <a:lnTo>
                      <a:pt x="102" y="12"/>
                    </a:lnTo>
                    <a:lnTo>
                      <a:pt x="106" y="12"/>
                    </a:lnTo>
                    <a:lnTo>
                      <a:pt x="114" y="15"/>
                    </a:lnTo>
                    <a:lnTo>
                      <a:pt x="121" y="20"/>
                    </a:lnTo>
                    <a:lnTo>
                      <a:pt x="125" y="26"/>
                    </a:lnTo>
                    <a:lnTo>
                      <a:pt x="130" y="34"/>
                    </a:lnTo>
                    <a:lnTo>
                      <a:pt x="130" y="42"/>
                    </a:lnTo>
                    <a:lnTo>
                      <a:pt x="128" y="50"/>
                    </a:lnTo>
                    <a:lnTo>
                      <a:pt x="122" y="58"/>
                    </a:lnTo>
                    <a:close/>
                  </a:path>
                </a:pathLst>
              </a:custGeom>
              <a:solidFill>
                <a:srgbClr val="D5E4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40" name="Freeform 179"/>
              <p:cNvSpPr>
                <a:spLocks/>
              </p:cNvSpPr>
              <p:nvPr/>
            </p:nvSpPr>
            <p:spPr bwMode="auto">
              <a:xfrm>
                <a:off x="1132" y="1663"/>
                <a:ext cx="82" cy="45"/>
              </a:xfrm>
              <a:custGeom>
                <a:avLst/>
                <a:gdLst>
                  <a:gd name="T0" fmla="*/ 74 w 82"/>
                  <a:gd name="T1" fmla="*/ 3 h 45"/>
                  <a:gd name="T2" fmla="*/ 74 w 82"/>
                  <a:gd name="T3" fmla="*/ 3 h 45"/>
                  <a:gd name="T4" fmla="*/ 66 w 82"/>
                  <a:gd name="T5" fmla="*/ 1 h 45"/>
                  <a:gd name="T6" fmla="*/ 47 w 82"/>
                  <a:gd name="T7" fmla="*/ 0 h 45"/>
                  <a:gd name="T8" fmla="*/ 34 w 82"/>
                  <a:gd name="T9" fmla="*/ 0 h 45"/>
                  <a:gd name="T10" fmla="*/ 25 w 82"/>
                  <a:gd name="T11" fmla="*/ 1 h 45"/>
                  <a:gd name="T12" fmla="*/ 16 w 82"/>
                  <a:gd name="T13" fmla="*/ 3 h 45"/>
                  <a:gd name="T14" fmla="*/ 8 w 82"/>
                  <a:gd name="T15" fmla="*/ 6 h 45"/>
                  <a:gd name="T16" fmla="*/ 8 w 82"/>
                  <a:gd name="T17" fmla="*/ 6 h 45"/>
                  <a:gd name="T18" fmla="*/ 3 w 82"/>
                  <a:gd name="T19" fmla="*/ 11 h 45"/>
                  <a:gd name="T20" fmla="*/ 2 w 82"/>
                  <a:gd name="T21" fmla="*/ 17 h 45"/>
                  <a:gd name="T22" fmla="*/ 0 w 82"/>
                  <a:gd name="T23" fmla="*/ 23 h 45"/>
                  <a:gd name="T24" fmla="*/ 0 w 82"/>
                  <a:gd name="T25" fmla="*/ 29 h 45"/>
                  <a:gd name="T26" fmla="*/ 3 w 82"/>
                  <a:gd name="T27" fmla="*/ 34 h 45"/>
                  <a:gd name="T28" fmla="*/ 8 w 82"/>
                  <a:gd name="T29" fmla="*/ 39 h 45"/>
                  <a:gd name="T30" fmla="*/ 13 w 82"/>
                  <a:gd name="T31" fmla="*/ 43 h 45"/>
                  <a:gd name="T32" fmla="*/ 20 w 82"/>
                  <a:gd name="T33" fmla="*/ 45 h 45"/>
                  <a:gd name="T34" fmla="*/ 20 w 82"/>
                  <a:gd name="T35" fmla="*/ 45 h 45"/>
                  <a:gd name="T36" fmla="*/ 31 w 82"/>
                  <a:gd name="T37" fmla="*/ 45 h 45"/>
                  <a:gd name="T38" fmla="*/ 44 w 82"/>
                  <a:gd name="T39" fmla="*/ 43 h 45"/>
                  <a:gd name="T40" fmla="*/ 56 w 82"/>
                  <a:gd name="T41" fmla="*/ 40 h 45"/>
                  <a:gd name="T42" fmla="*/ 67 w 82"/>
                  <a:gd name="T43" fmla="*/ 36 h 45"/>
                  <a:gd name="T44" fmla="*/ 77 w 82"/>
                  <a:gd name="T45" fmla="*/ 31 h 45"/>
                  <a:gd name="T46" fmla="*/ 80 w 82"/>
                  <a:gd name="T47" fmla="*/ 26 h 45"/>
                  <a:gd name="T48" fmla="*/ 82 w 82"/>
                  <a:gd name="T49" fmla="*/ 23 h 45"/>
                  <a:gd name="T50" fmla="*/ 82 w 82"/>
                  <a:gd name="T51" fmla="*/ 18 h 45"/>
                  <a:gd name="T52" fmla="*/ 82 w 82"/>
                  <a:gd name="T53" fmla="*/ 14 h 45"/>
                  <a:gd name="T54" fmla="*/ 78 w 82"/>
                  <a:gd name="T55" fmla="*/ 9 h 45"/>
                  <a:gd name="T56" fmla="*/ 74 w 82"/>
                  <a:gd name="T57" fmla="*/ 3 h 45"/>
                  <a:gd name="T58" fmla="*/ 74 w 82"/>
                  <a:gd name="T59" fmla="*/ 3 h 4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82"/>
                  <a:gd name="T91" fmla="*/ 0 h 45"/>
                  <a:gd name="T92" fmla="*/ 82 w 82"/>
                  <a:gd name="T93" fmla="*/ 45 h 4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82" h="45">
                    <a:moveTo>
                      <a:pt x="74" y="3"/>
                    </a:moveTo>
                    <a:lnTo>
                      <a:pt x="74" y="3"/>
                    </a:lnTo>
                    <a:lnTo>
                      <a:pt x="66" y="1"/>
                    </a:lnTo>
                    <a:lnTo>
                      <a:pt x="47" y="0"/>
                    </a:lnTo>
                    <a:lnTo>
                      <a:pt x="34" y="0"/>
                    </a:lnTo>
                    <a:lnTo>
                      <a:pt x="25" y="1"/>
                    </a:lnTo>
                    <a:lnTo>
                      <a:pt x="16" y="3"/>
                    </a:lnTo>
                    <a:lnTo>
                      <a:pt x="8" y="6"/>
                    </a:lnTo>
                    <a:lnTo>
                      <a:pt x="3" y="11"/>
                    </a:lnTo>
                    <a:lnTo>
                      <a:pt x="2" y="17"/>
                    </a:lnTo>
                    <a:lnTo>
                      <a:pt x="0" y="23"/>
                    </a:lnTo>
                    <a:lnTo>
                      <a:pt x="0" y="29"/>
                    </a:lnTo>
                    <a:lnTo>
                      <a:pt x="3" y="34"/>
                    </a:lnTo>
                    <a:lnTo>
                      <a:pt x="8" y="39"/>
                    </a:lnTo>
                    <a:lnTo>
                      <a:pt x="13" y="43"/>
                    </a:lnTo>
                    <a:lnTo>
                      <a:pt x="20" y="45"/>
                    </a:lnTo>
                    <a:lnTo>
                      <a:pt x="31" y="45"/>
                    </a:lnTo>
                    <a:lnTo>
                      <a:pt x="44" y="43"/>
                    </a:lnTo>
                    <a:lnTo>
                      <a:pt x="56" y="40"/>
                    </a:lnTo>
                    <a:lnTo>
                      <a:pt x="67" y="36"/>
                    </a:lnTo>
                    <a:lnTo>
                      <a:pt x="77" y="31"/>
                    </a:lnTo>
                    <a:lnTo>
                      <a:pt x="80" y="26"/>
                    </a:lnTo>
                    <a:lnTo>
                      <a:pt x="82" y="23"/>
                    </a:lnTo>
                    <a:lnTo>
                      <a:pt x="82" y="18"/>
                    </a:lnTo>
                    <a:lnTo>
                      <a:pt x="82" y="14"/>
                    </a:lnTo>
                    <a:lnTo>
                      <a:pt x="78" y="9"/>
                    </a:lnTo>
                    <a:lnTo>
                      <a:pt x="74" y="3"/>
                    </a:lnTo>
                    <a:close/>
                  </a:path>
                </a:pathLst>
              </a:custGeom>
              <a:solidFill>
                <a:srgbClr val="D5E4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41" name="Freeform 180"/>
              <p:cNvSpPr>
                <a:spLocks/>
              </p:cNvSpPr>
              <p:nvPr/>
            </p:nvSpPr>
            <p:spPr bwMode="auto">
              <a:xfrm>
                <a:off x="981" y="1666"/>
                <a:ext cx="90" cy="72"/>
              </a:xfrm>
              <a:custGeom>
                <a:avLst/>
                <a:gdLst>
                  <a:gd name="T0" fmla="*/ 90 w 90"/>
                  <a:gd name="T1" fmla="*/ 36 h 72"/>
                  <a:gd name="T2" fmla="*/ 90 w 90"/>
                  <a:gd name="T3" fmla="*/ 36 h 72"/>
                  <a:gd name="T4" fmla="*/ 90 w 90"/>
                  <a:gd name="T5" fmla="*/ 42 h 72"/>
                  <a:gd name="T6" fmla="*/ 87 w 90"/>
                  <a:gd name="T7" fmla="*/ 50 h 72"/>
                  <a:gd name="T8" fmla="*/ 82 w 90"/>
                  <a:gd name="T9" fmla="*/ 56 h 72"/>
                  <a:gd name="T10" fmla="*/ 77 w 90"/>
                  <a:gd name="T11" fmla="*/ 61 h 72"/>
                  <a:gd name="T12" fmla="*/ 71 w 90"/>
                  <a:gd name="T13" fmla="*/ 66 h 72"/>
                  <a:gd name="T14" fmla="*/ 63 w 90"/>
                  <a:gd name="T15" fmla="*/ 69 h 72"/>
                  <a:gd name="T16" fmla="*/ 54 w 90"/>
                  <a:gd name="T17" fmla="*/ 70 h 72"/>
                  <a:gd name="T18" fmla="*/ 46 w 90"/>
                  <a:gd name="T19" fmla="*/ 72 h 72"/>
                  <a:gd name="T20" fmla="*/ 46 w 90"/>
                  <a:gd name="T21" fmla="*/ 72 h 72"/>
                  <a:gd name="T22" fmla="*/ 36 w 90"/>
                  <a:gd name="T23" fmla="*/ 70 h 72"/>
                  <a:gd name="T24" fmla="*/ 27 w 90"/>
                  <a:gd name="T25" fmla="*/ 69 h 72"/>
                  <a:gd name="T26" fmla="*/ 21 w 90"/>
                  <a:gd name="T27" fmla="*/ 66 h 72"/>
                  <a:gd name="T28" fmla="*/ 13 w 90"/>
                  <a:gd name="T29" fmla="*/ 61 h 72"/>
                  <a:gd name="T30" fmla="*/ 8 w 90"/>
                  <a:gd name="T31" fmla="*/ 56 h 72"/>
                  <a:gd name="T32" fmla="*/ 3 w 90"/>
                  <a:gd name="T33" fmla="*/ 50 h 72"/>
                  <a:gd name="T34" fmla="*/ 0 w 90"/>
                  <a:gd name="T35" fmla="*/ 42 h 72"/>
                  <a:gd name="T36" fmla="*/ 0 w 90"/>
                  <a:gd name="T37" fmla="*/ 36 h 72"/>
                  <a:gd name="T38" fmla="*/ 0 w 90"/>
                  <a:gd name="T39" fmla="*/ 36 h 72"/>
                  <a:gd name="T40" fmla="*/ 0 w 90"/>
                  <a:gd name="T41" fmla="*/ 28 h 72"/>
                  <a:gd name="T42" fmla="*/ 3 w 90"/>
                  <a:gd name="T43" fmla="*/ 22 h 72"/>
                  <a:gd name="T44" fmla="*/ 8 w 90"/>
                  <a:gd name="T45" fmla="*/ 15 h 72"/>
                  <a:gd name="T46" fmla="*/ 13 w 90"/>
                  <a:gd name="T47" fmla="*/ 11 h 72"/>
                  <a:gd name="T48" fmla="*/ 21 w 90"/>
                  <a:gd name="T49" fmla="*/ 6 h 72"/>
                  <a:gd name="T50" fmla="*/ 27 w 90"/>
                  <a:gd name="T51" fmla="*/ 3 h 72"/>
                  <a:gd name="T52" fmla="*/ 36 w 90"/>
                  <a:gd name="T53" fmla="*/ 1 h 72"/>
                  <a:gd name="T54" fmla="*/ 46 w 90"/>
                  <a:gd name="T55" fmla="*/ 0 h 72"/>
                  <a:gd name="T56" fmla="*/ 46 w 90"/>
                  <a:gd name="T57" fmla="*/ 0 h 72"/>
                  <a:gd name="T58" fmla="*/ 54 w 90"/>
                  <a:gd name="T59" fmla="*/ 1 h 72"/>
                  <a:gd name="T60" fmla="*/ 63 w 90"/>
                  <a:gd name="T61" fmla="*/ 3 h 72"/>
                  <a:gd name="T62" fmla="*/ 71 w 90"/>
                  <a:gd name="T63" fmla="*/ 6 h 72"/>
                  <a:gd name="T64" fmla="*/ 77 w 90"/>
                  <a:gd name="T65" fmla="*/ 11 h 72"/>
                  <a:gd name="T66" fmla="*/ 82 w 90"/>
                  <a:gd name="T67" fmla="*/ 15 h 72"/>
                  <a:gd name="T68" fmla="*/ 87 w 90"/>
                  <a:gd name="T69" fmla="*/ 22 h 72"/>
                  <a:gd name="T70" fmla="*/ 90 w 90"/>
                  <a:gd name="T71" fmla="*/ 28 h 72"/>
                  <a:gd name="T72" fmla="*/ 90 w 90"/>
                  <a:gd name="T73" fmla="*/ 36 h 72"/>
                  <a:gd name="T74" fmla="*/ 90 w 90"/>
                  <a:gd name="T75" fmla="*/ 36 h 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0"/>
                  <a:gd name="T115" fmla="*/ 0 h 72"/>
                  <a:gd name="T116" fmla="*/ 90 w 90"/>
                  <a:gd name="T117" fmla="*/ 72 h 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0" h="72">
                    <a:moveTo>
                      <a:pt x="90" y="36"/>
                    </a:moveTo>
                    <a:lnTo>
                      <a:pt x="90" y="36"/>
                    </a:lnTo>
                    <a:lnTo>
                      <a:pt x="90" y="42"/>
                    </a:lnTo>
                    <a:lnTo>
                      <a:pt x="87" y="50"/>
                    </a:lnTo>
                    <a:lnTo>
                      <a:pt x="82" y="56"/>
                    </a:lnTo>
                    <a:lnTo>
                      <a:pt x="77" y="61"/>
                    </a:lnTo>
                    <a:lnTo>
                      <a:pt x="71" y="66"/>
                    </a:lnTo>
                    <a:lnTo>
                      <a:pt x="63" y="69"/>
                    </a:lnTo>
                    <a:lnTo>
                      <a:pt x="54" y="70"/>
                    </a:lnTo>
                    <a:lnTo>
                      <a:pt x="46" y="72"/>
                    </a:lnTo>
                    <a:lnTo>
                      <a:pt x="36" y="70"/>
                    </a:lnTo>
                    <a:lnTo>
                      <a:pt x="27" y="69"/>
                    </a:lnTo>
                    <a:lnTo>
                      <a:pt x="21" y="66"/>
                    </a:lnTo>
                    <a:lnTo>
                      <a:pt x="13" y="61"/>
                    </a:lnTo>
                    <a:lnTo>
                      <a:pt x="8" y="56"/>
                    </a:lnTo>
                    <a:lnTo>
                      <a:pt x="3" y="50"/>
                    </a:lnTo>
                    <a:lnTo>
                      <a:pt x="0" y="42"/>
                    </a:lnTo>
                    <a:lnTo>
                      <a:pt x="0" y="36"/>
                    </a:lnTo>
                    <a:lnTo>
                      <a:pt x="0" y="28"/>
                    </a:lnTo>
                    <a:lnTo>
                      <a:pt x="3" y="22"/>
                    </a:lnTo>
                    <a:lnTo>
                      <a:pt x="8" y="15"/>
                    </a:lnTo>
                    <a:lnTo>
                      <a:pt x="13" y="11"/>
                    </a:lnTo>
                    <a:lnTo>
                      <a:pt x="21" y="6"/>
                    </a:lnTo>
                    <a:lnTo>
                      <a:pt x="27" y="3"/>
                    </a:lnTo>
                    <a:lnTo>
                      <a:pt x="36" y="1"/>
                    </a:lnTo>
                    <a:lnTo>
                      <a:pt x="46" y="0"/>
                    </a:lnTo>
                    <a:lnTo>
                      <a:pt x="54" y="1"/>
                    </a:lnTo>
                    <a:lnTo>
                      <a:pt x="63" y="3"/>
                    </a:lnTo>
                    <a:lnTo>
                      <a:pt x="71" y="6"/>
                    </a:lnTo>
                    <a:lnTo>
                      <a:pt x="77" y="11"/>
                    </a:lnTo>
                    <a:lnTo>
                      <a:pt x="82" y="15"/>
                    </a:lnTo>
                    <a:lnTo>
                      <a:pt x="87" y="22"/>
                    </a:lnTo>
                    <a:lnTo>
                      <a:pt x="90" y="28"/>
                    </a:lnTo>
                    <a:lnTo>
                      <a:pt x="90" y="36"/>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42" name="Freeform 181"/>
              <p:cNvSpPr>
                <a:spLocks/>
              </p:cNvSpPr>
              <p:nvPr/>
            </p:nvSpPr>
            <p:spPr bwMode="auto">
              <a:xfrm>
                <a:off x="520" y="1361"/>
                <a:ext cx="86" cy="121"/>
              </a:xfrm>
              <a:custGeom>
                <a:avLst/>
                <a:gdLst>
                  <a:gd name="T0" fmla="*/ 86 w 86"/>
                  <a:gd name="T1" fmla="*/ 14 h 121"/>
                  <a:gd name="T2" fmla="*/ 86 w 86"/>
                  <a:gd name="T3" fmla="*/ 14 h 121"/>
                  <a:gd name="T4" fmla="*/ 83 w 86"/>
                  <a:gd name="T5" fmla="*/ 30 h 121"/>
                  <a:gd name="T6" fmla="*/ 74 w 86"/>
                  <a:gd name="T7" fmla="*/ 63 h 121"/>
                  <a:gd name="T8" fmla="*/ 67 w 86"/>
                  <a:gd name="T9" fmla="*/ 80 h 121"/>
                  <a:gd name="T10" fmla="*/ 60 w 86"/>
                  <a:gd name="T11" fmla="*/ 98 h 121"/>
                  <a:gd name="T12" fmla="*/ 55 w 86"/>
                  <a:gd name="T13" fmla="*/ 105 h 121"/>
                  <a:gd name="T14" fmla="*/ 52 w 86"/>
                  <a:gd name="T15" fmla="*/ 110 h 121"/>
                  <a:gd name="T16" fmla="*/ 46 w 86"/>
                  <a:gd name="T17" fmla="*/ 115 h 121"/>
                  <a:gd name="T18" fmla="*/ 41 w 86"/>
                  <a:gd name="T19" fmla="*/ 118 h 121"/>
                  <a:gd name="T20" fmla="*/ 41 w 86"/>
                  <a:gd name="T21" fmla="*/ 118 h 121"/>
                  <a:gd name="T22" fmla="*/ 31 w 86"/>
                  <a:gd name="T23" fmla="*/ 121 h 121"/>
                  <a:gd name="T24" fmla="*/ 22 w 86"/>
                  <a:gd name="T25" fmla="*/ 120 h 121"/>
                  <a:gd name="T26" fmla="*/ 16 w 86"/>
                  <a:gd name="T27" fmla="*/ 118 h 121"/>
                  <a:gd name="T28" fmla="*/ 9 w 86"/>
                  <a:gd name="T29" fmla="*/ 115 h 121"/>
                  <a:gd name="T30" fmla="*/ 2 w 86"/>
                  <a:gd name="T31" fmla="*/ 107 h 121"/>
                  <a:gd name="T32" fmla="*/ 0 w 86"/>
                  <a:gd name="T33" fmla="*/ 102 h 121"/>
                  <a:gd name="T34" fmla="*/ 0 w 86"/>
                  <a:gd name="T35" fmla="*/ 102 h 121"/>
                  <a:gd name="T36" fmla="*/ 5 w 86"/>
                  <a:gd name="T37" fmla="*/ 90 h 121"/>
                  <a:gd name="T38" fmla="*/ 17 w 86"/>
                  <a:gd name="T39" fmla="*/ 60 h 121"/>
                  <a:gd name="T40" fmla="*/ 28 w 86"/>
                  <a:gd name="T41" fmla="*/ 41 h 121"/>
                  <a:gd name="T42" fmla="*/ 39 w 86"/>
                  <a:gd name="T43" fmla="*/ 25 h 121"/>
                  <a:gd name="T44" fmla="*/ 50 w 86"/>
                  <a:gd name="T45" fmla="*/ 10 h 121"/>
                  <a:gd name="T46" fmla="*/ 58 w 86"/>
                  <a:gd name="T47" fmla="*/ 5 h 121"/>
                  <a:gd name="T48" fmla="*/ 64 w 86"/>
                  <a:gd name="T49" fmla="*/ 0 h 121"/>
                  <a:gd name="T50" fmla="*/ 86 w 86"/>
                  <a:gd name="T51" fmla="*/ 14 h 12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121"/>
                  <a:gd name="T80" fmla="*/ 86 w 86"/>
                  <a:gd name="T81" fmla="*/ 121 h 12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121">
                    <a:moveTo>
                      <a:pt x="86" y="14"/>
                    </a:moveTo>
                    <a:lnTo>
                      <a:pt x="86" y="14"/>
                    </a:lnTo>
                    <a:lnTo>
                      <a:pt x="83" y="30"/>
                    </a:lnTo>
                    <a:lnTo>
                      <a:pt x="74" y="63"/>
                    </a:lnTo>
                    <a:lnTo>
                      <a:pt x="67" y="80"/>
                    </a:lnTo>
                    <a:lnTo>
                      <a:pt x="60" y="98"/>
                    </a:lnTo>
                    <a:lnTo>
                      <a:pt x="55" y="105"/>
                    </a:lnTo>
                    <a:lnTo>
                      <a:pt x="52" y="110"/>
                    </a:lnTo>
                    <a:lnTo>
                      <a:pt x="46" y="115"/>
                    </a:lnTo>
                    <a:lnTo>
                      <a:pt x="41" y="118"/>
                    </a:lnTo>
                    <a:lnTo>
                      <a:pt x="31" y="121"/>
                    </a:lnTo>
                    <a:lnTo>
                      <a:pt x="22" y="120"/>
                    </a:lnTo>
                    <a:lnTo>
                      <a:pt x="16" y="118"/>
                    </a:lnTo>
                    <a:lnTo>
                      <a:pt x="9" y="115"/>
                    </a:lnTo>
                    <a:lnTo>
                      <a:pt x="2" y="107"/>
                    </a:lnTo>
                    <a:lnTo>
                      <a:pt x="0" y="102"/>
                    </a:lnTo>
                    <a:lnTo>
                      <a:pt x="5" y="90"/>
                    </a:lnTo>
                    <a:lnTo>
                      <a:pt x="17" y="60"/>
                    </a:lnTo>
                    <a:lnTo>
                      <a:pt x="28" y="41"/>
                    </a:lnTo>
                    <a:lnTo>
                      <a:pt x="39" y="25"/>
                    </a:lnTo>
                    <a:lnTo>
                      <a:pt x="50" y="10"/>
                    </a:lnTo>
                    <a:lnTo>
                      <a:pt x="58" y="5"/>
                    </a:lnTo>
                    <a:lnTo>
                      <a:pt x="64" y="0"/>
                    </a:lnTo>
                    <a:lnTo>
                      <a:pt x="86" y="14"/>
                    </a:lnTo>
                    <a:close/>
                  </a:path>
                </a:pathLst>
              </a:custGeom>
              <a:solidFill>
                <a:srgbClr val="EFC7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43" name="Freeform 182"/>
              <p:cNvSpPr>
                <a:spLocks/>
              </p:cNvSpPr>
              <p:nvPr/>
            </p:nvSpPr>
            <p:spPr bwMode="auto">
              <a:xfrm>
                <a:off x="606" y="1361"/>
                <a:ext cx="156" cy="129"/>
              </a:xfrm>
              <a:custGeom>
                <a:avLst/>
                <a:gdLst>
                  <a:gd name="T0" fmla="*/ 22 w 156"/>
                  <a:gd name="T1" fmla="*/ 8 h 129"/>
                  <a:gd name="T2" fmla="*/ 22 w 156"/>
                  <a:gd name="T3" fmla="*/ 8 h 129"/>
                  <a:gd name="T4" fmla="*/ 18 w 156"/>
                  <a:gd name="T5" fmla="*/ 25 h 129"/>
                  <a:gd name="T6" fmla="*/ 7 w 156"/>
                  <a:gd name="T7" fmla="*/ 62 h 129"/>
                  <a:gd name="T8" fmla="*/ 3 w 156"/>
                  <a:gd name="T9" fmla="*/ 82 h 129"/>
                  <a:gd name="T10" fmla="*/ 0 w 156"/>
                  <a:gd name="T11" fmla="*/ 99 h 129"/>
                  <a:gd name="T12" fmla="*/ 0 w 156"/>
                  <a:gd name="T13" fmla="*/ 107 h 129"/>
                  <a:gd name="T14" fmla="*/ 2 w 156"/>
                  <a:gd name="T15" fmla="*/ 113 h 129"/>
                  <a:gd name="T16" fmla="*/ 3 w 156"/>
                  <a:gd name="T17" fmla="*/ 118 h 129"/>
                  <a:gd name="T18" fmla="*/ 7 w 156"/>
                  <a:gd name="T19" fmla="*/ 120 h 129"/>
                  <a:gd name="T20" fmla="*/ 7 w 156"/>
                  <a:gd name="T21" fmla="*/ 120 h 129"/>
                  <a:gd name="T22" fmla="*/ 18 w 156"/>
                  <a:gd name="T23" fmla="*/ 123 h 129"/>
                  <a:gd name="T24" fmla="*/ 35 w 156"/>
                  <a:gd name="T25" fmla="*/ 124 h 129"/>
                  <a:gd name="T26" fmla="*/ 79 w 156"/>
                  <a:gd name="T27" fmla="*/ 129 h 129"/>
                  <a:gd name="T28" fmla="*/ 123 w 156"/>
                  <a:gd name="T29" fmla="*/ 129 h 129"/>
                  <a:gd name="T30" fmla="*/ 140 w 156"/>
                  <a:gd name="T31" fmla="*/ 129 h 129"/>
                  <a:gd name="T32" fmla="*/ 149 w 156"/>
                  <a:gd name="T33" fmla="*/ 126 h 129"/>
                  <a:gd name="T34" fmla="*/ 149 w 156"/>
                  <a:gd name="T35" fmla="*/ 126 h 129"/>
                  <a:gd name="T36" fmla="*/ 151 w 156"/>
                  <a:gd name="T37" fmla="*/ 124 h 129"/>
                  <a:gd name="T38" fmla="*/ 153 w 156"/>
                  <a:gd name="T39" fmla="*/ 121 h 129"/>
                  <a:gd name="T40" fmla="*/ 156 w 156"/>
                  <a:gd name="T41" fmla="*/ 112 h 129"/>
                  <a:gd name="T42" fmla="*/ 156 w 156"/>
                  <a:gd name="T43" fmla="*/ 99 h 129"/>
                  <a:gd name="T44" fmla="*/ 156 w 156"/>
                  <a:gd name="T45" fmla="*/ 85 h 129"/>
                  <a:gd name="T46" fmla="*/ 153 w 156"/>
                  <a:gd name="T47" fmla="*/ 55 h 129"/>
                  <a:gd name="T48" fmla="*/ 151 w 156"/>
                  <a:gd name="T49" fmla="*/ 32 h 129"/>
                  <a:gd name="T50" fmla="*/ 151 w 156"/>
                  <a:gd name="T51" fmla="*/ 32 h 129"/>
                  <a:gd name="T52" fmla="*/ 149 w 156"/>
                  <a:gd name="T53" fmla="*/ 18 h 129"/>
                  <a:gd name="T54" fmla="*/ 149 w 156"/>
                  <a:gd name="T55" fmla="*/ 11 h 129"/>
                  <a:gd name="T56" fmla="*/ 146 w 156"/>
                  <a:gd name="T57" fmla="*/ 7 h 129"/>
                  <a:gd name="T58" fmla="*/ 145 w 156"/>
                  <a:gd name="T59" fmla="*/ 4 h 129"/>
                  <a:gd name="T60" fmla="*/ 142 w 156"/>
                  <a:gd name="T61" fmla="*/ 2 h 129"/>
                  <a:gd name="T62" fmla="*/ 137 w 156"/>
                  <a:gd name="T63" fmla="*/ 0 h 129"/>
                  <a:gd name="T64" fmla="*/ 132 w 156"/>
                  <a:gd name="T65" fmla="*/ 0 h 129"/>
                  <a:gd name="T66" fmla="*/ 132 w 156"/>
                  <a:gd name="T67" fmla="*/ 0 h 129"/>
                  <a:gd name="T68" fmla="*/ 74 w 156"/>
                  <a:gd name="T69" fmla="*/ 0 h 129"/>
                  <a:gd name="T70" fmla="*/ 40 w 156"/>
                  <a:gd name="T71" fmla="*/ 4 h 129"/>
                  <a:gd name="T72" fmla="*/ 29 w 156"/>
                  <a:gd name="T73" fmla="*/ 5 h 129"/>
                  <a:gd name="T74" fmla="*/ 24 w 156"/>
                  <a:gd name="T75" fmla="*/ 7 h 129"/>
                  <a:gd name="T76" fmla="*/ 22 w 156"/>
                  <a:gd name="T77" fmla="*/ 8 h 129"/>
                  <a:gd name="T78" fmla="*/ 22 w 156"/>
                  <a:gd name="T79" fmla="*/ 8 h 12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56"/>
                  <a:gd name="T121" fmla="*/ 0 h 129"/>
                  <a:gd name="T122" fmla="*/ 156 w 156"/>
                  <a:gd name="T123" fmla="*/ 129 h 12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56" h="129">
                    <a:moveTo>
                      <a:pt x="22" y="8"/>
                    </a:moveTo>
                    <a:lnTo>
                      <a:pt x="22" y="8"/>
                    </a:lnTo>
                    <a:lnTo>
                      <a:pt x="18" y="25"/>
                    </a:lnTo>
                    <a:lnTo>
                      <a:pt x="7" y="62"/>
                    </a:lnTo>
                    <a:lnTo>
                      <a:pt x="3" y="82"/>
                    </a:lnTo>
                    <a:lnTo>
                      <a:pt x="0" y="99"/>
                    </a:lnTo>
                    <a:lnTo>
                      <a:pt x="0" y="107"/>
                    </a:lnTo>
                    <a:lnTo>
                      <a:pt x="2" y="113"/>
                    </a:lnTo>
                    <a:lnTo>
                      <a:pt x="3" y="118"/>
                    </a:lnTo>
                    <a:lnTo>
                      <a:pt x="7" y="120"/>
                    </a:lnTo>
                    <a:lnTo>
                      <a:pt x="18" y="123"/>
                    </a:lnTo>
                    <a:lnTo>
                      <a:pt x="35" y="124"/>
                    </a:lnTo>
                    <a:lnTo>
                      <a:pt x="79" y="129"/>
                    </a:lnTo>
                    <a:lnTo>
                      <a:pt x="123" y="129"/>
                    </a:lnTo>
                    <a:lnTo>
                      <a:pt x="140" y="129"/>
                    </a:lnTo>
                    <a:lnTo>
                      <a:pt x="149" y="126"/>
                    </a:lnTo>
                    <a:lnTo>
                      <a:pt x="151" y="124"/>
                    </a:lnTo>
                    <a:lnTo>
                      <a:pt x="153" y="121"/>
                    </a:lnTo>
                    <a:lnTo>
                      <a:pt x="156" y="112"/>
                    </a:lnTo>
                    <a:lnTo>
                      <a:pt x="156" y="99"/>
                    </a:lnTo>
                    <a:lnTo>
                      <a:pt x="156" y="85"/>
                    </a:lnTo>
                    <a:lnTo>
                      <a:pt x="153" y="55"/>
                    </a:lnTo>
                    <a:lnTo>
                      <a:pt x="151" y="32"/>
                    </a:lnTo>
                    <a:lnTo>
                      <a:pt x="149" y="18"/>
                    </a:lnTo>
                    <a:lnTo>
                      <a:pt x="149" y="11"/>
                    </a:lnTo>
                    <a:lnTo>
                      <a:pt x="146" y="7"/>
                    </a:lnTo>
                    <a:lnTo>
                      <a:pt x="145" y="4"/>
                    </a:lnTo>
                    <a:lnTo>
                      <a:pt x="142" y="2"/>
                    </a:lnTo>
                    <a:lnTo>
                      <a:pt x="137" y="0"/>
                    </a:lnTo>
                    <a:lnTo>
                      <a:pt x="132" y="0"/>
                    </a:lnTo>
                    <a:lnTo>
                      <a:pt x="74" y="0"/>
                    </a:lnTo>
                    <a:lnTo>
                      <a:pt x="40" y="4"/>
                    </a:lnTo>
                    <a:lnTo>
                      <a:pt x="29" y="5"/>
                    </a:lnTo>
                    <a:lnTo>
                      <a:pt x="24" y="7"/>
                    </a:lnTo>
                    <a:lnTo>
                      <a:pt x="22" y="8"/>
                    </a:lnTo>
                    <a:close/>
                  </a:path>
                </a:pathLst>
              </a:custGeom>
              <a:solidFill>
                <a:srgbClr val="EFC7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44" name="Freeform 183"/>
              <p:cNvSpPr>
                <a:spLocks/>
              </p:cNvSpPr>
              <p:nvPr/>
            </p:nvSpPr>
            <p:spPr bwMode="auto">
              <a:xfrm>
                <a:off x="790" y="1360"/>
                <a:ext cx="165" cy="128"/>
              </a:xfrm>
              <a:custGeom>
                <a:avLst/>
                <a:gdLst>
                  <a:gd name="T0" fmla="*/ 16 w 165"/>
                  <a:gd name="T1" fmla="*/ 5 h 128"/>
                  <a:gd name="T2" fmla="*/ 16 w 165"/>
                  <a:gd name="T3" fmla="*/ 5 h 128"/>
                  <a:gd name="T4" fmla="*/ 12 w 165"/>
                  <a:gd name="T5" fmla="*/ 8 h 128"/>
                  <a:gd name="T6" fmla="*/ 6 w 165"/>
                  <a:gd name="T7" fmla="*/ 14 h 128"/>
                  <a:gd name="T8" fmla="*/ 5 w 165"/>
                  <a:gd name="T9" fmla="*/ 19 h 128"/>
                  <a:gd name="T10" fmla="*/ 1 w 165"/>
                  <a:gd name="T11" fmla="*/ 25 h 128"/>
                  <a:gd name="T12" fmla="*/ 0 w 165"/>
                  <a:gd name="T13" fmla="*/ 33 h 128"/>
                  <a:gd name="T14" fmla="*/ 0 w 165"/>
                  <a:gd name="T15" fmla="*/ 41 h 128"/>
                  <a:gd name="T16" fmla="*/ 0 w 165"/>
                  <a:gd name="T17" fmla="*/ 41 h 128"/>
                  <a:gd name="T18" fmla="*/ 1 w 165"/>
                  <a:gd name="T19" fmla="*/ 63 h 128"/>
                  <a:gd name="T20" fmla="*/ 6 w 165"/>
                  <a:gd name="T21" fmla="*/ 88 h 128"/>
                  <a:gd name="T22" fmla="*/ 9 w 165"/>
                  <a:gd name="T23" fmla="*/ 100 h 128"/>
                  <a:gd name="T24" fmla="*/ 14 w 165"/>
                  <a:gd name="T25" fmla="*/ 110 h 128"/>
                  <a:gd name="T26" fmla="*/ 20 w 165"/>
                  <a:gd name="T27" fmla="*/ 116 h 128"/>
                  <a:gd name="T28" fmla="*/ 23 w 165"/>
                  <a:gd name="T29" fmla="*/ 119 h 128"/>
                  <a:gd name="T30" fmla="*/ 28 w 165"/>
                  <a:gd name="T31" fmla="*/ 121 h 128"/>
                  <a:gd name="T32" fmla="*/ 28 w 165"/>
                  <a:gd name="T33" fmla="*/ 121 h 128"/>
                  <a:gd name="T34" fmla="*/ 39 w 165"/>
                  <a:gd name="T35" fmla="*/ 124 h 128"/>
                  <a:gd name="T36" fmla="*/ 53 w 165"/>
                  <a:gd name="T37" fmla="*/ 125 h 128"/>
                  <a:gd name="T38" fmla="*/ 89 w 165"/>
                  <a:gd name="T39" fmla="*/ 128 h 128"/>
                  <a:gd name="T40" fmla="*/ 125 w 165"/>
                  <a:gd name="T41" fmla="*/ 128 h 128"/>
                  <a:gd name="T42" fmla="*/ 140 w 165"/>
                  <a:gd name="T43" fmla="*/ 128 h 128"/>
                  <a:gd name="T44" fmla="*/ 149 w 165"/>
                  <a:gd name="T45" fmla="*/ 127 h 128"/>
                  <a:gd name="T46" fmla="*/ 149 w 165"/>
                  <a:gd name="T47" fmla="*/ 127 h 128"/>
                  <a:gd name="T48" fmla="*/ 160 w 165"/>
                  <a:gd name="T49" fmla="*/ 124 h 128"/>
                  <a:gd name="T50" fmla="*/ 163 w 165"/>
                  <a:gd name="T51" fmla="*/ 121 h 128"/>
                  <a:gd name="T52" fmla="*/ 165 w 165"/>
                  <a:gd name="T53" fmla="*/ 117 h 128"/>
                  <a:gd name="T54" fmla="*/ 165 w 165"/>
                  <a:gd name="T55" fmla="*/ 114 h 128"/>
                  <a:gd name="T56" fmla="*/ 165 w 165"/>
                  <a:gd name="T57" fmla="*/ 111 h 128"/>
                  <a:gd name="T58" fmla="*/ 162 w 165"/>
                  <a:gd name="T59" fmla="*/ 100 h 128"/>
                  <a:gd name="T60" fmla="*/ 162 w 165"/>
                  <a:gd name="T61" fmla="*/ 100 h 128"/>
                  <a:gd name="T62" fmla="*/ 155 w 165"/>
                  <a:gd name="T63" fmla="*/ 80 h 128"/>
                  <a:gd name="T64" fmla="*/ 146 w 165"/>
                  <a:gd name="T65" fmla="*/ 53 h 128"/>
                  <a:gd name="T66" fmla="*/ 133 w 165"/>
                  <a:gd name="T67" fmla="*/ 28 h 128"/>
                  <a:gd name="T68" fmla="*/ 127 w 165"/>
                  <a:gd name="T69" fmla="*/ 19 h 128"/>
                  <a:gd name="T70" fmla="*/ 122 w 165"/>
                  <a:gd name="T71" fmla="*/ 12 h 128"/>
                  <a:gd name="T72" fmla="*/ 122 w 165"/>
                  <a:gd name="T73" fmla="*/ 12 h 128"/>
                  <a:gd name="T74" fmla="*/ 114 w 165"/>
                  <a:gd name="T75" fmla="*/ 9 h 128"/>
                  <a:gd name="T76" fmla="*/ 103 w 165"/>
                  <a:gd name="T77" fmla="*/ 6 h 128"/>
                  <a:gd name="T78" fmla="*/ 89 w 165"/>
                  <a:gd name="T79" fmla="*/ 3 h 128"/>
                  <a:gd name="T80" fmla="*/ 74 w 165"/>
                  <a:gd name="T81" fmla="*/ 1 h 128"/>
                  <a:gd name="T82" fmla="*/ 56 w 165"/>
                  <a:gd name="T83" fmla="*/ 0 h 128"/>
                  <a:gd name="T84" fmla="*/ 41 w 165"/>
                  <a:gd name="T85" fmla="*/ 1 h 128"/>
                  <a:gd name="T86" fmla="*/ 27 w 165"/>
                  <a:gd name="T87" fmla="*/ 1 h 128"/>
                  <a:gd name="T88" fmla="*/ 16 w 165"/>
                  <a:gd name="T89" fmla="*/ 5 h 128"/>
                  <a:gd name="T90" fmla="*/ 16 w 165"/>
                  <a:gd name="T91" fmla="*/ 5 h 12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65"/>
                  <a:gd name="T139" fmla="*/ 0 h 128"/>
                  <a:gd name="T140" fmla="*/ 165 w 165"/>
                  <a:gd name="T141" fmla="*/ 128 h 12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65" h="128">
                    <a:moveTo>
                      <a:pt x="16" y="5"/>
                    </a:moveTo>
                    <a:lnTo>
                      <a:pt x="16" y="5"/>
                    </a:lnTo>
                    <a:lnTo>
                      <a:pt x="12" y="8"/>
                    </a:lnTo>
                    <a:lnTo>
                      <a:pt x="6" y="14"/>
                    </a:lnTo>
                    <a:lnTo>
                      <a:pt x="5" y="19"/>
                    </a:lnTo>
                    <a:lnTo>
                      <a:pt x="1" y="25"/>
                    </a:lnTo>
                    <a:lnTo>
                      <a:pt x="0" y="33"/>
                    </a:lnTo>
                    <a:lnTo>
                      <a:pt x="0" y="41"/>
                    </a:lnTo>
                    <a:lnTo>
                      <a:pt x="1" y="63"/>
                    </a:lnTo>
                    <a:lnTo>
                      <a:pt x="6" y="88"/>
                    </a:lnTo>
                    <a:lnTo>
                      <a:pt x="9" y="100"/>
                    </a:lnTo>
                    <a:lnTo>
                      <a:pt x="14" y="110"/>
                    </a:lnTo>
                    <a:lnTo>
                      <a:pt x="20" y="116"/>
                    </a:lnTo>
                    <a:lnTo>
                      <a:pt x="23" y="119"/>
                    </a:lnTo>
                    <a:lnTo>
                      <a:pt x="28" y="121"/>
                    </a:lnTo>
                    <a:lnTo>
                      <a:pt x="39" y="124"/>
                    </a:lnTo>
                    <a:lnTo>
                      <a:pt x="53" y="125"/>
                    </a:lnTo>
                    <a:lnTo>
                      <a:pt x="89" y="128"/>
                    </a:lnTo>
                    <a:lnTo>
                      <a:pt x="125" y="128"/>
                    </a:lnTo>
                    <a:lnTo>
                      <a:pt x="140" y="128"/>
                    </a:lnTo>
                    <a:lnTo>
                      <a:pt x="149" y="127"/>
                    </a:lnTo>
                    <a:lnTo>
                      <a:pt x="160" y="124"/>
                    </a:lnTo>
                    <a:lnTo>
                      <a:pt x="163" y="121"/>
                    </a:lnTo>
                    <a:lnTo>
                      <a:pt x="165" y="117"/>
                    </a:lnTo>
                    <a:lnTo>
                      <a:pt x="165" y="114"/>
                    </a:lnTo>
                    <a:lnTo>
                      <a:pt x="165" y="111"/>
                    </a:lnTo>
                    <a:lnTo>
                      <a:pt x="162" y="100"/>
                    </a:lnTo>
                    <a:lnTo>
                      <a:pt x="155" y="80"/>
                    </a:lnTo>
                    <a:lnTo>
                      <a:pt x="146" y="53"/>
                    </a:lnTo>
                    <a:lnTo>
                      <a:pt x="133" y="28"/>
                    </a:lnTo>
                    <a:lnTo>
                      <a:pt x="127" y="19"/>
                    </a:lnTo>
                    <a:lnTo>
                      <a:pt x="122" y="12"/>
                    </a:lnTo>
                    <a:lnTo>
                      <a:pt x="114" y="9"/>
                    </a:lnTo>
                    <a:lnTo>
                      <a:pt x="103" y="6"/>
                    </a:lnTo>
                    <a:lnTo>
                      <a:pt x="89" y="3"/>
                    </a:lnTo>
                    <a:lnTo>
                      <a:pt x="74" y="1"/>
                    </a:lnTo>
                    <a:lnTo>
                      <a:pt x="56" y="0"/>
                    </a:lnTo>
                    <a:lnTo>
                      <a:pt x="41" y="1"/>
                    </a:lnTo>
                    <a:lnTo>
                      <a:pt x="27" y="1"/>
                    </a:lnTo>
                    <a:lnTo>
                      <a:pt x="16" y="5"/>
                    </a:lnTo>
                    <a:close/>
                  </a:path>
                </a:pathLst>
              </a:custGeom>
              <a:solidFill>
                <a:srgbClr val="EFC7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45" name="Freeform 184"/>
              <p:cNvSpPr>
                <a:spLocks/>
              </p:cNvSpPr>
              <p:nvPr/>
            </p:nvSpPr>
            <p:spPr bwMode="auto">
              <a:xfrm>
                <a:off x="934" y="1374"/>
                <a:ext cx="130" cy="113"/>
              </a:xfrm>
              <a:custGeom>
                <a:avLst/>
                <a:gdLst>
                  <a:gd name="T0" fmla="*/ 0 w 130"/>
                  <a:gd name="T1" fmla="*/ 0 h 113"/>
                  <a:gd name="T2" fmla="*/ 0 w 130"/>
                  <a:gd name="T3" fmla="*/ 0 h 113"/>
                  <a:gd name="T4" fmla="*/ 7 w 130"/>
                  <a:gd name="T5" fmla="*/ 16 h 113"/>
                  <a:gd name="T6" fmla="*/ 14 w 130"/>
                  <a:gd name="T7" fmla="*/ 33 h 113"/>
                  <a:gd name="T8" fmla="*/ 27 w 130"/>
                  <a:gd name="T9" fmla="*/ 52 h 113"/>
                  <a:gd name="T10" fmla="*/ 35 w 130"/>
                  <a:gd name="T11" fmla="*/ 61 h 113"/>
                  <a:gd name="T12" fmla="*/ 44 w 130"/>
                  <a:gd name="T13" fmla="*/ 72 h 113"/>
                  <a:gd name="T14" fmla="*/ 55 w 130"/>
                  <a:gd name="T15" fmla="*/ 81 h 113"/>
                  <a:gd name="T16" fmla="*/ 68 w 130"/>
                  <a:gd name="T17" fmla="*/ 89 h 113"/>
                  <a:gd name="T18" fmla="*/ 80 w 130"/>
                  <a:gd name="T19" fmla="*/ 99 h 113"/>
                  <a:gd name="T20" fmla="*/ 96 w 130"/>
                  <a:gd name="T21" fmla="*/ 105 h 113"/>
                  <a:gd name="T22" fmla="*/ 113 w 130"/>
                  <a:gd name="T23" fmla="*/ 110 h 113"/>
                  <a:gd name="T24" fmla="*/ 130 w 130"/>
                  <a:gd name="T25" fmla="*/ 113 h 113"/>
                  <a:gd name="T26" fmla="*/ 130 w 130"/>
                  <a:gd name="T27" fmla="*/ 113 h 113"/>
                  <a:gd name="T28" fmla="*/ 124 w 130"/>
                  <a:gd name="T29" fmla="*/ 100 h 113"/>
                  <a:gd name="T30" fmla="*/ 115 w 130"/>
                  <a:gd name="T31" fmla="*/ 88 h 113"/>
                  <a:gd name="T32" fmla="*/ 101 w 130"/>
                  <a:gd name="T33" fmla="*/ 72 h 113"/>
                  <a:gd name="T34" fmla="*/ 83 w 130"/>
                  <a:gd name="T35" fmla="*/ 53 h 113"/>
                  <a:gd name="T36" fmla="*/ 60 w 130"/>
                  <a:gd name="T37" fmla="*/ 34 h 113"/>
                  <a:gd name="T38" fmla="*/ 47 w 130"/>
                  <a:gd name="T39" fmla="*/ 25 h 113"/>
                  <a:gd name="T40" fmla="*/ 33 w 130"/>
                  <a:gd name="T41" fmla="*/ 16 h 113"/>
                  <a:gd name="T42" fmla="*/ 18 w 130"/>
                  <a:gd name="T43" fmla="*/ 8 h 113"/>
                  <a:gd name="T44" fmla="*/ 0 w 130"/>
                  <a:gd name="T45" fmla="*/ 0 h 113"/>
                  <a:gd name="T46" fmla="*/ 0 w 130"/>
                  <a:gd name="T47" fmla="*/ 0 h 11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30"/>
                  <a:gd name="T73" fmla="*/ 0 h 113"/>
                  <a:gd name="T74" fmla="*/ 130 w 130"/>
                  <a:gd name="T75" fmla="*/ 113 h 11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30" h="113">
                    <a:moveTo>
                      <a:pt x="0" y="0"/>
                    </a:moveTo>
                    <a:lnTo>
                      <a:pt x="0" y="0"/>
                    </a:lnTo>
                    <a:lnTo>
                      <a:pt x="7" y="16"/>
                    </a:lnTo>
                    <a:lnTo>
                      <a:pt x="14" y="33"/>
                    </a:lnTo>
                    <a:lnTo>
                      <a:pt x="27" y="52"/>
                    </a:lnTo>
                    <a:lnTo>
                      <a:pt x="35" y="61"/>
                    </a:lnTo>
                    <a:lnTo>
                      <a:pt x="44" y="72"/>
                    </a:lnTo>
                    <a:lnTo>
                      <a:pt x="55" y="81"/>
                    </a:lnTo>
                    <a:lnTo>
                      <a:pt x="68" y="89"/>
                    </a:lnTo>
                    <a:lnTo>
                      <a:pt x="80" y="99"/>
                    </a:lnTo>
                    <a:lnTo>
                      <a:pt x="96" y="105"/>
                    </a:lnTo>
                    <a:lnTo>
                      <a:pt x="113" y="110"/>
                    </a:lnTo>
                    <a:lnTo>
                      <a:pt x="130" y="113"/>
                    </a:lnTo>
                    <a:lnTo>
                      <a:pt x="124" y="100"/>
                    </a:lnTo>
                    <a:lnTo>
                      <a:pt x="115" y="88"/>
                    </a:lnTo>
                    <a:lnTo>
                      <a:pt x="101" y="72"/>
                    </a:lnTo>
                    <a:lnTo>
                      <a:pt x="83" y="53"/>
                    </a:lnTo>
                    <a:lnTo>
                      <a:pt x="60" y="34"/>
                    </a:lnTo>
                    <a:lnTo>
                      <a:pt x="47" y="25"/>
                    </a:lnTo>
                    <a:lnTo>
                      <a:pt x="33" y="16"/>
                    </a:lnTo>
                    <a:lnTo>
                      <a:pt x="18" y="8"/>
                    </a:lnTo>
                    <a:lnTo>
                      <a:pt x="0" y="0"/>
                    </a:lnTo>
                    <a:close/>
                  </a:path>
                </a:pathLst>
              </a:custGeom>
              <a:solidFill>
                <a:srgbClr val="EFC7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46" name="Freeform 185"/>
              <p:cNvSpPr>
                <a:spLocks/>
              </p:cNvSpPr>
              <p:nvPr/>
            </p:nvSpPr>
            <p:spPr bwMode="auto">
              <a:xfrm>
                <a:off x="470" y="1648"/>
                <a:ext cx="89" cy="73"/>
              </a:xfrm>
              <a:custGeom>
                <a:avLst/>
                <a:gdLst>
                  <a:gd name="T0" fmla="*/ 89 w 89"/>
                  <a:gd name="T1" fmla="*/ 36 h 73"/>
                  <a:gd name="T2" fmla="*/ 89 w 89"/>
                  <a:gd name="T3" fmla="*/ 36 h 73"/>
                  <a:gd name="T4" fmla="*/ 89 w 89"/>
                  <a:gd name="T5" fmla="*/ 44 h 73"/>
                  <a:gd name="T6" fmla="*/ 86 w 89"/>
                  <a:gd name="T7" fmla="*/ 51 h 73"/>
                  <a:gd name="T8" fmla="*/ 81 w 89"/>
                  <a:gd name="T9" fmla="*/ 57 h 73"/>
                  <a:gd name="T10" fmla="*/ 77 w 89"/>
                  <a:gd name="T11" fmla="*/ 62 h 73"/>
                  <a:gd name="T12" fmla="*/ 70 w 89"/>
                  <a:gd name="T13" fmla="*/ 66 h 73"/>
                  <a:gd name="T14" fmla="*/ 63 w 89"/>
                  <a:gd name="T15" fmla="*/ 69 h 73"/>
                  <a:gd name="T16" fmla="*/ 53 w 89"/>
                  <a:gd name="T17" fmla="*/ 71 h 73"/>
                  <a:gd name="T18" fmla="*/ 45 w 89"/>
                  <a:gd name="T19" fmla="*/ 73 h 73"/>
                  <a:gd name="T20" fmla="*/ 45 w 89"/>
                  <a:gd name="T21" fmla="*/ 73 h 73"/>
                  <a:gd name="T22" fmla="*/ 36 w 89"/>
                  <a:gd name="T23" fmla="*/ 71 h 73"/>
                  <a:gd name="T24" fmla="*/ 26 w 89"/>
                  <a:gd name="T25" fmla="*/ 69 h 73"/>
                  <a:gd name="T26" fmla="*/ 19 w 89"/>
                  <a:gd name="T27" fmla="*/ 66 h 73"/>
                  <a:gd name="T28" fmla="*/ 12 w 89"/>
                  <a:gd name="T29" fmla="*/ 62 h 73"/>
                  <a:gd name="T30" fmla="*/ 8 w 89"/>
                  <a:gd name="T31" fmla="*/ 57 h 73"/>
                  <a:gd name="T32" fmla="*/ 3 w 89"/>
                  <a:gd name="T33" fmla="*/ 51 h 73"/>
                  <a:gd name="T34" fmla="*/ 0 w 89"/>
                  <a:gd name="T35" fmla="*/ 44 h 73"/>
                  <a:gd name="T36" fmla="*/ 0 w 89"/>
                  <a:gd name="T37" fmla="*/ 36 h 73"/>
                  <a:gd name="T38" fmla="*/ 0 w 89"/>
                  <a:gd name="T39" fmla="*/ 36 h 73"/>
                  <a:gd name="T40" fmla="*/ 0 w 89"/>
                  <a:gd name="T41" fmla="*/ 30 h 73"/>
                  <a:gd name="T42" fmla="*/ 3 w 89"/>
                  <a:gd name="T43" fmla="*/ 22 h 73"/>
                  <a:gd name="T44" fmla="*/ 8 w 89"/>
                  <a:gd name="T45" fmla="*/ 16 h 73"/>
                  <a:gd name="T46" fmla="*/ 12 w 89"/>
                  <a:gd name="T47" fmla="*/ 11 h 73"/>
                  <a:gd name="T48" fmla="*/ 19 w 89"/>
                  <a:gd name="T49" fmla="*/ 7 h 73"/>
                  <a:gd name="T50" fmla="*/ 26 w 89"/>
                  <a:gd name="T51" fmla="*/ 4 h 73"/>
                  <a:gd name="T52" fmla="*/ 36 w 89"/>
                  <a:gd name="T53" fmla="*/ 2 h 73"/>
                  <a:gd name="T54" fmla="*/ 45 w 89"/>
                  <a:gd name="T55" fmla="*/ 0 h 73"/>
                  <a:gd name="T56" fmla="*/ 45 w 89"/>
                  <a:gd name="T57" fmla="*/ 0 h 73"/>
                  <a:gd name="T58" fmla="*/ 53 w 89"/>
                  <a:gd name="T59" fmla="*/ 2 h 73"/>
                  <a:gd name="T60" fmla="*/ 63 w 89"/>
                  <a:gd name="T61" fmla="*/ 4 h 73"/>
                  <a:gd name="T62" fmla="*/ 70 w 89"/>
                  <a:gd name="T63" fmla="*/ 7 h 73"/>
                  <a:gd name="T64" fmla="*/ 77 w 89"/>
                  <a:gd name="T65" fmla="*/ 11 h 73"/>
                  <a:gd name="T66" fmla="*/ 81 w 89"/>
                  <a:gd name="T67" fmla="*/ 16 h 73"/>
                  <a:gd name="T68" fmla="*/ 86 w 89"/>
                  <a:gd name="T69" fmla="*/ 22 h 73"/>
                  <a:gd name="T70" fmla="*/ 89 w 89"/>
                  <a:gd name="T71" fmla="*/ 30 h 73"/>
                  <a:gd name="T72" fmla="*/ 89 w 89"/>
                  <a:gd name="T73" fmla="*/ 36 h 73"/>
                  <a:gd name="T74" fmla="*/ 89 w 89"/>
                  <a:gd name="T75" fmla="*/ 36 h 7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89"/>
                  <a:gd name="T115" fmla="*/ 0 h 73"/>
                  <a:gd name="T116" fmla="*/ 89 w 89"/>
                  <a:gd name="T117" fmla="*/ 73 h 7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89" h="73">
                    <a:moveTo>
                      <a:pt x="89" y="36"/>
                    </a:moveTo>
                    <a:lnTo>
                      <a:pt x="89" y="36"/>
                    </a:lnTo>
                    <a:lnTo>
                      <a:pt x="89" y="44"/>
                    </a:lnTo>
                    <a:lnTo>
                      <a:pt x="86" y="51"/>
                    </a:lnTo>
                    <a:lnTo>
                      <a:pt x="81" y="57"/>
                    </a:lnTo>
                    <a:lnTo>
                      <a:pt x="77" y="62"/>
                    </a:lnTo>
                    <a:lnTo>
                      <a:pt x="70" y="66"/>
                    </a:lnTo>
                    <a:lnTo>
                      <a:pt x="63" y="69"/>
                    </a:lnTo>
                    <a:lnTo>
                      <a:pt x="53" y="71"/>
                    </a:lnTo>
                    <a:lnTo>
                      <a:pt x="45" y="73"/>
                    </a:lnTo>
                    <a:lnTo>
                      <a:pt x="36" y="71"/>
                    </a:lnTo>
                    <a:lnTo>
                      <a:pt x="26" y="69"/>
                    </a:lnTo>
                    <a:lnTo>
                      <a:pt x="19" y="66"/>
                    </a:lnTo>
                    <a:lnTo>
                      <a:pt x="12" y="62"/>
                    </a:lnTo>
                    <a:lnTo>
                      <a:pt x="8" y="57"/>
                    </a:lnTo>
                    <a:lnTo>
                      <a:pt x="3" y="51"/>
                    </a:lnTo>
                    <a:lnTo>
                      <a:pt x="0" y="44"/>
                    </a:lnTo>
                    <a:lnTo>
                      <a:pt x="0" y="36"/>
                    </a:lnTo>
                    <a:lnTo>
                      <a:pt x="0" y="30"/>
                    </a:lnTo>
                    <a:lnTo>
                      <a:pt x="3" y="22"/>
                    </a:lnTo>
                    <a:lnTo>
                      <a:pt x="8" y="16"/>
                    </a:lnTo>
                    <a:lnTo>
                      <a:pt x="12" y="11"/>
                    </a:lnTo>
                    <a:lnTo>
                      <a:pt x="19" y="7"/>
                    </a:lnTo>
                    <a:lnTo>
                      <a:pt x="26" y="4"/>
                    </a:lnTo>
                    <a:lnTo>
                      <a:pt x="36" y="2"/>
                    </a:lnTo>
                    <a:lnTo>
                      <a:pt x="45" y="0"/>
                    </a:lnTo>
                    <a:lnTo>
                      <a:pt x="53" y="2"/>
                    </a:lnTo>
                    <a:lnTo>
                      <a:pt x="63" y="4"/>
                    </a:lnTo>
                    <a:lnTo>
                      <a:pt x="70" y="7"/>
                    </a:lnTo>
                    <a:lnTo>
                      <a:pt x="77" y="11"/>
                    </a:lnTo>
                    <a:lnTo>
                      <a:pt x="81" y="16"/>
                    </a:lnTo>
                    <a:lnTo>
                      <a:pt x="86" y="22"/>
                    </a:lnTo>
                    <a:lnTo>
                      <a:pt x="89" y="30"/>
                    </a:lnTo>
                    <a:lnTo>
                      <a:pt x="89" y="36"/>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47" name="Freeform 186"/>
              <p:cNvSpPr>
                <a:spLocks/>
              </p:cNvSpPr>
              <p:nvPr/>
            </p:nvSpPr>
            <p:spPr bwMode="auto">
              <a:xfrm>
                <a:off x="515" y="1332"/>
                <a:ext cx="127" cy="160"/>
              </a:xfrm>
              <a:custGeom>
                <a:avLst/>
                <a:gdLst>
                  <a:gd name="T0" fmla="*/ 2 w 127"/>
                  <a:gd name="T1" fmla="*/ 158 h 160"/>
                  <a:gd name="T2" fmla="*/ 2 w 127"/>
                  <a:gd name="T3" fmla="*/ 158 h 160"/>
                  <a:gd name="T4" fmla="*/ 29 w 127"/>
                  <a:gd name="T5" fmla="*/ 116 h 160"/>
                  <a:gd name="T6" fmla="*/ 58 w 127"/>
                  <a:gd name="T7" fmla="*/ 76 h 160"/>
                  <a:gd name="T8" fmla="*/ 74 w 127"/>
                  <a:gd name="T9" fmla="*/ 56 h 160"/>
                  <a:gd name="T10" fmla="*/ 91 w 127"/>
                  <a:gd name="T11" fmla="*/ 37 h 160"/>
                  <a:gd name="T12" fmla="*/ 109 w 127"/>
                  <a:gd name="T13" fmla="*/ 20 h 160"/>
                  <a:gd name="T14" fmla="*/ 126 w 127"/>
                  <a:gd name="T15" fmla="*/ 3 h 160"/>
                  <a:gd name="T16" fmla="*/ 126 w 127"/>
                  <a:gd name="T17" fmla="*/ 3 h 160"/>
                  <a:gd name="T18" fmla="*/ 127 w 127"/>
                  <a:gd name="T19" fmla="*/ 1 h 160"/>
                  <a:gd name="T20" fmla="*/ 126 w 127"/>
                  <a:gd name="T21" fmla="*/ 0 h 160"/>
                  <a:gd name="T22" fmla="*/ 126 w 127"/>
                  <a:gd name="T23" fmla="*/ 0 h 160"/>
                  <a:gd name="T24" fmla="*/ 124 w 127"/>
                  <a:gd name="T25" fmla="*/ 0 h 160"/>
                  <a:gd name="T26" fmla="*/ 124 w 127"/>
                  <a:gd name="T27" fmla="*/ 0 h 160"/>
                  <a:gd name="T28" fmla="*/ 104 w 127"/>
                  <a:gd name="T29" fmla="*/ 15 h 160"/>
                  <a:gd name="T30" fmla="*/ 87 w 127"/>
                  <a:gd name="T31" fmla="*/ 33 h 160"/>
                  <a:gd name="T32" fmla="*/ 69 w 127"/>
                  <a:gd name="T33" fmla="*/ 51 h 160"/>
                  <a:gd name="T34" fmla="*/ 54 w 127"/>
                  <a:gd name="T35" fmla="*/ 72 h 160"/>
                  <a:gd name="T36" fmla="*/ 40 w 127"/>
                  <a:gd name="T37" fmla="*/ 92 h 160"/>
                  <a:gd name="T38" fmla="*/ 27 w 127"/>
                  <a:gd name="T39" fmla="*/ 114 h 160"/>
                  <a:gd name="T40" fmla="*/ 0 w 127"/>
                  <a:gd name="T41" fmla="*/ 158 h 160"/>
                  <a:gd name="T42" fmla="*/ 0 w 127"/>
                  <a:gd name="T43" fmla="*/ 158 h 160"/>
                  <a:gd name="T44" fmla="*/ 0 w 127"/>
                  <a:gd name="T45" fmla="*/ 160 h 160"/>
                  <a:gd name="T46" fmla="*/ 2 w 127"/>
                  <a:gd name="T47" fmla="*/ 158 h 160"/>
                  <a:gd name="T48" fmla="*/ 2 w 127"/>
                  <a:gd name="T49" fmla="*/ 158 h 16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7"/>
                  <a:gd name="T76" fmla="*/ 0 h 160"/>
                  <a:gd name="T77" fmla="*/ 127 w 127"/>
                  <a:gd name="T78" fmla="*/ 160 h 16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7" h="160">
                    <a:moveTo>
                      <a:pt x="2" y="158"/>
                    </a:moveTo>
                    <a:lnTo>
                      <a:pt x="2" y="158"/>
                    </a:lnTo>
                    <a:lnTo>
                      <a:pt x="29" y="116"/>
                    </a:lnTo>
                    <a:lnTo>
                      <a:pt x="58" y="76"/>
                    </a:lnTo>
                    <a:lnTo>
                      <a:pt x="74" y="56"/>
                    </a:lnTo>
                    <a:lnTo>
                      <a:pt x="91" y="37"/>
                    </a:lnTo>
                    <a:lnTo>
                      <a:pt x="109" y="20"/>
                    </a:lnTo>
                    <a:lnTo>
                      <a:pt x="126" y="3"/>
                    </a:lnTo>
                    <a:lnTo>
                      <a:pt x="127" y="1"/>
                    </a:lnTo>
                    <a:lnTo>
                      <a:pt x="126" y="0"/>
                    </a:lnTo>
                    <a:lnTo>
                      <a:pt x="124" y="0"/>
                    </a:lnTo>
                    <a:lnTo>
                      <a:pt x="104" y="15"/>
                    </a:lnTo>
                    <a:lnTo>
                      <a:pt x="87" y="33"/>
                    </a:lnTo>
                    <a:lnTo>
                      <a:pt x="69" y="51"/>
                    </a:lnTo>
                    <a:lnTo>
                      <a:pt x="54" y="72"/>
                    </a:lnTo>
                    <a:lnTo>
                      <a:pt x="40" y="92"/>
                    </a:lnTo>
                    <a:lnTo>
                      <a:pt x="27" y="114"/>
                    </a:lnTo>
                    <a:lnTo>
                      <a:pt x="0" y="158"/>
                    </a:lnTo>
                    <a:lnTo>
                      <a:pt x="0" y="160"/>
                    </a:lnTo>
                    <a:lnTo>
                      <a:pt x="2" y="1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48" name="Freeform 187"/>
              <p:cNvSpPr>
                <a:spLocks/>
              </p:cNvSpPr>
              <p:nvPr/>
            </p:nvSpPr>
            <p:spPr bwMode="auto">
              <a:xfrm>
                <a:off x="578" y="1324"/>
                <a:ext cx="584" cy="332"/>
              </a:xfrm>
              <a:custGeom>
                <a:avLst/>
                <a:gdLst>
                  <a:gd name="T0" fmla="*/ 2 w 584"/>
                  <a:gd name="T1" fmla="*/ 41 h 332"/>
                  <a:gd name="T2" fmla="*/ 85 w 584"/>
                  <a:gd name="T3" fmla="*/ 17 h 332"/>
                  <a:gd name="T4" fmla="*/ 127 w 584"/>
                  <a:gd name="T5" fmla="*/ 11 h 332"/>
                  <a:gd name="T6" fmla="*/ 171 w 584"/>
                  <a:gd name="T7" fmla="*/ 8 h 332"/>
                  <a:gd name="T8" fmla="*/ 213 w 584"/>
                  <a:gd name="T9" fmla="*/ 9 h 332"/>
                  <a:gd name="T10" fmla="*/ 256 w 584"/>
                  <a:gd name="T11" fmla="*/ 15 h 332"/>
                  <a:gd name="T12" fmla="*/ 298 w 584"/>
                  <a:gd name="T13" fmla="*/ 26 h 332"/>
                  <a:gd name="T14" fmla="*/ 339 w 584"/>
                  <a:gd name="T15" fmla="*/ 41 h 332"/>
                  <a:gd name="T16" fmla="*/ 359 w 584"/>
                  <a:gd name="T17" fmla="*/ 51 h 332"/>
                  <a:gd name="T18" fmla="*/ 399 w 584"/>
                  <a:gd name="T19" fmla="*/ 77 h 332"/>
                  <a:gd name="T20" fmla="*/ 436 w 584"/>
                  <a:gd name="T21" fmla="*/ 108 h 332"/>
                  <a:gd name="T22" fmla="*/ 469 w 584"/>
                  <a:gd name="T23" fmla="*/ 142 h 332"/>
                  <a:gd name="T24" fmla="*/ 499 w 584"/>
                  <a:gd name="T25" fmla="*/ 182 h 332"/>
                  <a:gd name="T26" fmla="*/ 526 w 584"/>
                  <a:gd name="T27" fmla="*/ 222 h 332"/>
                  <a:gd name="T28" fmla="*/ 559 w 584"/>
                  <a:gd name="T29" fmla="*/ 287 h 332"/>
                  <a:gd name="T30" fmla="*/ 576 w 584"/>
                  <a:gd name="T31" fmla="*/ 329 h 332"/>
                  <a:gd name="T32" fmla="*/ 581 w 584"/>
                  <a:gd name="T33" fmla="*/ 332 h 332"/>
                  <a:gd name="T34" fmla="*/ 584 w 584"/>
                  <a:gd name="T35" fmla="*/ 326 h 332"/>
                  <a:gd name="T36" fmla="*/ 576 w 584"/>
                  <a:gd name="T37" fmla="*/ 304 h 332"/>
                  <a:gd name="T38" fmla="*/ 557 w 584"/>
                  <a:gd name="T39" fmla="*/ 259 h 332"/>
                  <a:gd name="T40" fmla="*/ 534 w 584"/>
                  <a:gd name="T41" fmla="*/ 215 h 332"/>
                  <a:gd name="T42" fmla="*/ 507 w 584"/>
                  <a:gd name="T43" fmla="*/ 174 h 332"/>
                  <a:gd name="T44" fmla="*/ 476 w 584"/>
                  <a:gd name="T45" fmla="*/ 135 h 332"/>
                  <a:gd name="T46" fmla="*/ 441 w 584"/>
                  <a:gd name="T47" fmla="*/ 100 h 332"/>
                  <a:gd name="T48" fmla="*/ 403 w 584"/>
                  <a:gd name="T49" fmla="*/ 69 h 332"/>
                  <a:gd name="T50" fmla="*/ 363 w 584"/>
                  <a:gd name="T51" fmla="*/ 42 h 332"/>
                  <a:gd name="T52" fmla="*/ 342 w 584"/>
                  <a:gd name="T53" fmla="*/ 31 h 332"/>
                  <a:gd name="T54" fmla="*/ 300 w 584"/>
                  <a:gd name="T55" fmla="*/ 15 h 332"/>
                  <a:gd name="T56" fmla="*/ 257 w 584"/>
                  <a:gd name="T57" fmla="*/ 6 h 332"/>
                  <a:gd name="T58" fmla="*/ 215 w 584"/>
                  <a:gd name="T59" fmla="*/ 0 h 332"/>
                  <a:gd name="T60" fmla="*/ 171 w 584"/>
                  <a:gd name="T61" fmla="*/ 0 h 332"/>
                  <a:gd name="T62" fmla="*/ 127 w 584"/>
                  <a:gd name="T63" fmla="*/ 3 h 332"/>
                  <a:gd name="T64" fmla="*/ 83 w 584"/>
                  <a:gd name="T65" fmla="*/ 11 h 332"/>
                  <a:gd name="T66" fmla="*/ 0 w 584"/>
                  <a:gd name="T67" fmla="*/ 37 h 332"/>
                  <a:gd name="T68" fmla="*/ 0 w 584"/>
                  <a:gd name="T69" fmla="*/ 37 h 332"/>
                  <a:gd name="T70" fmla="*/ 0 w 584"/>
                  <a:gd name="T71" fmla="*/ 41 h 332"/>
                  <a:gd name="T72" fmla="*/ 2 w 584"/>
                  <a:gd name="T73" fmla="*/ 41 h 33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84"/>
                  <a:gd name="T112" fmla="*/ 0 h 332"/>
                  <a:gd name="T113" fmla="*/ 584 w 584"/>
                  <a:gd name="T114" fmla="*/ 332 h 33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84" h="332">
                    <a:moveTo>
                      <a:pt x="2" y="41"/>
                    </a:moveTo>
                    <a:lnTo>
                      <a:pt x="2" y="41"/>
                    </a:lnTo>
                    <a:lnTo>
                      <a:pt x="42" y="26"/>
                    </a:lnTo>
                    <a:lnTo>
                      <a:pt x="85" y="17"/>
                    </a:lnTo>
                    <a:lnTo>
                      <a:pt x="105" y="12"/>
                    </a:lnTo>
                    <a:lnTo>
                      <a:pt x="127" y="11"/>
                    </a:lnTo>
                    <a:lnTo>
                      <a:pt x="149" y="9"/>
                    </a:lnTo>
                    <a:lnTo>
                      <a:pt x="171" y="8"/>
                    </a:lnTo>
                    <a:lnTo>
                      <a:pt x="192" y="8"/>
                    </a:lnTo>
                    <a:lnTo>
                      <a:pt x="213" y="9"/>
                    </a:lnTo>
                    <a:lnTo>
                      <a:pt x="235" y="12"/>
                    </a:lnTo>
                    <a:lnTo>
                      <a:pt x="256" y="15"/>
                    </a:lnTo>
                    <a:lnTo>
                      <a:pt x="278" y="20"/>
                    </a:lnTo>
                    <a:lnTo>
                      <a:pt x="298" y="26"/>
                    </a:lnTo>
                    <a:lnTo>
                      <a:pt x="319" y="33"/>
                    </a:lnTo>
                    <a:lnTo>
                      <a:pt x="339" y="41"/>
                    </a:lnTo>
                    <a:lnTo>
                      <a:pt x="359" y="51"/>
                    </a:lnTo>
                    <a:lnTo>
                      <a:pt x="380" y="64"/>
                    </a:lnTo>
                    <a:lnTo>
                      <a:pt x="399" y="77"/>
                    </a:lnTo>
                    <a:lnTo>
                      <a:pt x="417" y="92"/>
                    </a:lnTo>
                    <a:lnTo>
                      <a:pt x="436" y="108"/>
                    </a:lnTo>
                    <a:lnTo>
                      <a:pt x="452" y="125"/>
                    </a:lnTo>
                    <a:lnTo>
                      <a:pt x="469" y="142"/>
                    </a:lnTo>
                    <a:lnTo>
                      <a:pt x="485" y="161"/>
                    </a:lnTo>
                    <a:lnTo>
                      <a:pt x="499" y="182"/>
                    </a:lnTo>
                    <a:lnTo>
                      <a:pt x="512" y="202"/>
                    </a:lnTo>
                    <a:lnTo>
                      <a:pt x="526" y="222"/>
                    </a:lnTo>
                    <a:lnTo>
                      <a:pt x="537" y="243"/>
                    </a:lnTo>
                    <a:lnTo>
                      <a:pt x="559" y="287"/>
                    </a:lnTo>
                    <a:lnTo>
                      <a:pt x="576" y="329"/>
                    </a:lnTo>
                    <a:lnTo>
                      <a:pt x="577" y="332"/>
                    </a:lnTo>
                    <a:lnTo>
                      <a:pt x="581" y="332"/>
                    </a:lnTo>
                    <a:lnTo>
                      <a:pt x="582" y="329"/>
                    </a:lnTo>
                    <a:lnTo>
                      <a:pt x="584" y="326"/>
                    </a:lnTo>
                    <a:lnTo>
                      <a:pt x="576" y="304"/>
                    </a:lnTo>
                    <a:lnTo>
                      <a:pt x="567" y="280"/>
                    </a:lnTo>
                    <a:lnTo>
                      <a:pt x="557" y="259"/>
                    </a:lnTo>
                    <a:lnTo>
                      <a:pt x="546" y="237"/>
                    </a:lnTo>
                    <a:lnTo>
                      <a:pt x="534" y="215"/>
                    </a:lnTo>
                    <a:lnTo>
                      <a:pt x="521" y="194"/>
                    </a:lnTo>
                    <a:lnTo>
                      <a:pt x="507" y="174"/>
                    </a:lnTo>
                    <a:lnTo>
                      <a:pt x="491" y="153"/>
                    </a:lnTo>
                    <a:lnTo>
                      <a:pt x="476" y="135"/>
                    </a:lnTo>
                    <a:lnTo>
                      <a:pt x="460" y="117"/>
                    </a:lnTo>
                    <a:lnTo>
                      <a:pt x="441" y="100"/>
                    </a:lnTo>
                    <a:lnTo>
                      <a:pt x="422" y="83"/>
                    </a:lnTo>
                    <a:lnTo>
                      <a:pt x="403" y="69"/>
                    </a:lnTo>
                    <a:lnTo>
                      <a:pt x="383" y="55"/>
                    </a:lnTo>
                    <a:lnTo>
                      <a:pt x="363" y="42"/>
                    </a:lnTo>
                    <a:lnTo>
                      <a:pt x="342" y="31"/>
                    </a:lnTo>
                    <a:lnTo>
                      <a:pt x="322" y="23"/>
                    </a:lnTo>
                    <a:lnTo>
                      <a:pt x="300" y="15"/>
                    </a:lnTo>
                    <a:lnTo>
                      <a:pt x="279" y="9"/>
                    </a:lnTo>
                    <a:lnTo>
                      <a:pt x="257" y="6"/>
                    </a:lnTo>
                    <a:lnTo>
                      <a:pt x="237" y="1"/>
                    </a:lnTo>
                    <a:lnTo>
                      <a:pt x="215" y="0"/>
                    </a:lnTo>
                    <a:lnTo>
                      <a:pt x="193" y="0"/>
                    </a:lnTo>
                    <a:lnTo>
                      <a:pt x="171" y="0"/>
                    </a:lnTo>
                    <a:lnTo>
                      <a:pt x="149" y="1"/>
                    </a:lnTo>
                    <a:lnTo>
                      <a:pt x="127" y="3"/>
                    </a:lnTo>
                    <a:lnTo>
                      <a:pt x="105" y="6"/>
                    </a:lnTo>
                    <a:lnTo>
                      <a:pt x="83" y="11"/>
                    </a:lnTo>
                    <a:lnTo>
                      <a:pt x="41" y="22"/>
                    </a:lnTo>
                    <a:lnTo>
                      <a:pt x="0" y="37"/>
                    </a:lnTo>
                    <a:lnTo>
                      <a:pt x="0" y="39"/>
                    </a:lnTo>
                    <a:lnTo>
                      <a:pt x="0" y="41"/>
                    </a:lnTo>
                    <a:lnTo>
                      <a:pt x="2"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49" name="Freeform 188"/>
              <p:cNvSpPr>
                <a:spLocks/>
              </p:cNvSpPr>
              <p:nvPr/>
            </p:nvSpPr>
            <p:spPr bwMode="auto">
              <a:xfrm>
                <a:off x="233" y="1631"/>
                <a:ext cx="121" cy="64"/>
              </a:xfrm>
              <a:custGeom>
                <a:avLst/>
                <a:gdLst>
                  <a:gd name="T0" fmla="*/ 20 w 121"/>
                  <a:gd name="T1" fmla="*/ 0 h 64"/>
                  <a:gd name="T2" fmla="*/ 20 w 121"/>
                  <a:gd name="T3" fmla="*/ 0 h 64"/>
                  <a:gd name="T4" fmla="*/ 12 w 121"/>
                  <a:gd name="T5" fmla="*/ 3 h 64"/>
                  <a:gd name="T6" fmla="*/ 6 w 121"/>
                  <a:gd name="T7" fmla="*/ 6 h 64"/>
                  <a:gd name="T8" fmla="*/ 3 w 121"/>
                  <a:gd name="T9" fmla="*/ 13 h 64"/>
                  <a:gd name="T10" fmla="*/ 0 w 121"/>
                  <a:gd name="T11" fmla="*/ 17 h 64"/>
                  <a:gd name="T12" fmla="*/ 0 w 121"/>
                  <a:gd name="T13" fmla="*/ 24 h 64"/>
                  <a:gd name="T14" fmla="*/ 1 w 121"/>
                  <a:gd name="T15" fmla="*/ 30 h 64"/>
                  <a:gd name="T16" fmla="*/ 5 w 121"/>
                  <a:gd name="T17" fmla="*/ 36 h 64"/>
                  <a:gd name="T18" fmla="*/ 9 w 121"/>
                  <a:gd name="T19" fmla="*/ 44 h 64"/>
                  <a:gd name="T20" fmla="*/ 9 w 121"/>
                  <a:gd name="T21" fmla="*/ 44 h 64"/>
                  <a:gd name="T22" fmla="*/ 16 w 121"/>
                  <a:gd name="T23" fmla="*/ 49 h 64"/>
                  <a:gd name="T24" fmla="*/ 20 w 121"/>
                  <a:gd name="T25" fmla="*/ 53 h 64"/>
                  <a:gd name="T26" fmla="*/ 33 w 121"/>
                  <a:gd name="T27" fmla="*/ 60 h 64"/>
                  <a:gd name="T28" fmla="*/ 47 w 121"/>
                  <a:gd name="T29" fmla="*/ 63 h 64"/>
                  <a:gd name="T30" fmla="*/ 63 w 121"/>
                  <a:gd name="T31" fmla="*/ 64 h 64"/>
                  <a:gd name="T32" fmla="*/ 77 w 121"/>
                  <a:gd name="T33" fmla="*/ 64 h 64"/>
                  <a:gd name="T34" fmla="*/ 92 w 121"/>
                  <a:gd name="T35" fmla="*/ 64 h 64"/>
                  <a:gd name="T36" fmla="*/ 119 w 121"/>
                  <a:gd name="T37" fmla="*/ 60 h 64"/>
                  <a:gd name="T38" fmla="*/ 119 w 121"/>
                  <a:gd name="T39" fmla="*/ 60 h 64"/>
                  <a:gd name="T40" fmla="*/ 121 w 121"/>
                  <a:gd name="T41" fmla="*/ 60 h 64"/>
                  <a:gd name="T42" fmla="*/ 121 w 121"/>
                  <a:gd name="T43" fmla="*/ 58 h 64"/>
                  <a:gd name="T44" fmla="*/ 121 w 121"/>
                  <a:gd name="T45" fmla="*/ 57 h 64"/>
                  <a:gd name="T46" fmla="*/ 119 w 121"/>
                  <a:gd name="T47" fmla="*/ 57 h 64"/>
                  <a:gd name="T48" fmla="*/ 119 w 121"/>
                  <a:gd name="T49" fmla="*/ 57 h 64"/>
                  <a:gd name="T50" fmla="*/ 86 w 121"/>
                  <a:gd name="T51" fmla="*/ 60 h 64"/>
                  <a:gd name="T52" fmla="*/ 70 w 121"/>
                  <a:gd name="T53" fmla="*/ 60 h 64"/>
                  <a:gd name="T54" fmla="*/ 53 w 121"/>
                  <a:gd name="T55" fmla="*/ 58 h 64"/>
                  <a:gd name="T56" fmla="*/ 53 w 121"/>
                  <a:gd name="T57" fmla="*/ 58 h 64"/>
                  <a:gd name="T58" fmla="*/ 45 w 121"/>
                  <a:gd name="T59" fmla="*/ 57 h 64"/>
                  <a:gd name="T60" fmla="*/ 38 w 121"/>
                  <a:gd name="T61" fmla="*/ 53 h 64"/>
                  <a:gd name="T62" fmla="*/ 23 w 121"/>
                  <a:gd name="T63" fmla="*/ 47 h 64"/>
                  <a:gd name="T64" fmla="*/ 23 w 121"/>
                  <a:gd name="T65" fmla="*/ 47 h 64"/>
                  <a:gd name="T66" fmla="*/ 16 w 121"/>
                  <a:gd name="T67" fmla="*/ 43 h 64"/>
                  <a:gd name="T68" fmla="*/ 11 w 121"/>
                  <a:gd name="T69" fmla="*/ 38 h 64"/>
                  <a:gd name="T70" fmla="*/ 6 w 121"/>
                  <a:gd name="T71" fmla="*/ 32 h 64"/>
                  <a:gd name="T72" fmla="*/ 3 w 121"/>
                  <a:gd name="T73" fmla="*/ 25 h 64"/>
                  <a:gd name="T74" fmla="*/ 3 w 121"/>
                  <a:gd name="T75" fmla="*/ 17 h 64"/>
                  <a:gd name="T76" fmla="*/ 6 w 121"/>
                  <a:gd name="T77" fmla="*/ 13 h 64"/>
                  <a:gd name="T78" fmla="*/ 11 w 121"/>
                  <a:gd name="T79" fmla="*/ 6 h 64"/>
                  <a:gd name="T80" fmla="*/ 20 w 121"/>
                  <a:gd name="T81" fmla="*/ 2 h 64"/>
                  <a:gd name="T82" fmla="*/ 20 w 121"/>
                  <a:gd name="T83" fmla="*/ 2 h 64"/>
                  <a:gd name="T84" fmla="*/ 22 w 121"/>
                  <a:gd name="T85" fmla="*/ 0 h 64"/>
                  <a:gd name="T86" fmla="*/ 20 w 121"/>
                  <a:gd name="T87" fmla="*/ 0 h 64"/>
                  <a:gd name="T88" fmla="*/ 20 w 121"/>
                  <a:gd name="T89" fmla="*/ 0 h 6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21"/>
                  <a:gd name="T136" fmla="*/ 0 h 64"/>
                  <a:gd name="T137" fmla="*/ 121 w 121"/>
                  <a:gd name="T138" fmla="*/ 64 h 6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21" h="64">
                    <a:moveTo>
                      <a:pt x="20" y="0"/>
                    </a:moveTo>
                    <a:lnTo>
                      <a:pt x="20" y="0"/>
                    </a:lnTo>
                    <a:lnTo>
                      <a:pt x="12" y="3"/>
                    </a:lnTo>
                    <a:lnTo>
                      <a:pt x="6" y="6"/>
                    </a:lnTo>
                    <a:lnTo>
                      <a:pt x="3" y="13"/>
                    </a:lnTo>
                    <a:lnTo>
                      <a:pt x="0" y="17"/>
                    </a:lnTo>
                    <a:lnTo>
                      <a:pt x="0" y="24"/>
                    </a:lnTo>
                    <a:lnTo>
                      <a:pt x="1" y="30"/>
                    </a:lnTo>
                    <a:lnTo>
                      <a:pt x="5" y="36"/>
                    </a:lnTo>
                    <a:lnTo>
                      <a:pt x="9" y="44"/>
                    </a:lnTo>
                    <a:lnTo>
                      <a:pt x="16" y="49"/>
                    </a:lnTo>
                    <a:lnTo>
                      <a:pt x="20" y="53"/>
                    </a:lnTo>
                    <a:lnTo>
                      <a:pt x="33" y="60"/>
                    </a:lnTo>
                    <a:lnTo>
                      <a:pt x="47" y="63"/>
                    </a:lnTo>
                    <a:lnTo>
                      <a:pt x="63" y="64"/>
                    </a:lnTo>
                    <a:lnTo>
                      <a:pt x="77" y="64"/>
                    </a:lnTo>
                    <a:lnTo>
                      <a:pt x="92" y="64"/>
                    </a:lnTo>
                    <a:lnTo>
                      <a:pt x="119" y="60"/>
                    </a:lnTo>
                    <a:lnTo>
                      <a:pt x="121" y="60"/>
                    </a:lnTo>
                    <a:lnTo>
                      <a:pt x="121" y="58"/>
                    </a:lnTo>
                    <a:lnTo>
                      <a:pt x="121" y="57"/>
                    </a:lnTo>
                    <a:lnTo>
                      <a:pt x="119" y="57"/>
                    </a:lnTo>
                    <a:lnTo>
                      <a:pt x="86" y="60"/>
                    </a:lnTo>
                    <a:lnTo>
                      <a:pt x="70" y="60"/>
                    </a:lnTo>
                    <a:lnTo>
                      <a:pt x="53" y="58"/>
                    </a:lnTo>
                    <a:lnTo>
                      <a:pt x="45" y="57"/>
                    </a:lnTo>
                    <a:lnTo>
                      <a:pt x="38" y="53"/>
                    </a:lnTo>
                    <a:lnTo>
                      <a:pt x="23" y="47"/>
                    </a:lnTo>
                    <a:lnTo>
                      <a:pt x="16" y="43"/>
                    </a:lnTo>
                    <a:lnTo>
                      <a:pt x="11" y="38"/>
                    </a:lnTo>
                    <a:lnTo>
                      <a:pt x="6" y="32"/>
                    </a:lnTo>
                    <a:lnTo>
                      <a:pt x="3" y="25"/>
                    </a:lnTo>
                    <a:lnTo>
                      <a:pt x="3" y="17"/>
                    </a:lnTo>
                    <a:lnTo>
                      <a:pt x="6" y="13"/>
                    </a:lnTo>
                    <a:lnTo>
                      <a:pt x="11" y="6"/>
                    </a:lnTo>
                    <a:lnTo>
                      <a:pt x="20" y="2"/>
                    </a:lnTo>
                    <a:lnTo>
                      <a:pt x="22" y="0"/>
                    </a:lnTo>
                    <a:lnTo>
                      <a:pt x="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50" name="Freeform 189"/>
              <p:cNvSpPr>
                <a:spLocks/>
              </p:cNvSpPr>
              <p:nvPr/>
            </p:nvSpPr>
            <p:spPr bwMode="auto">
              <a:xfrm>
                <a:off x="236" y="1630"/>
                <a:ext cx="107" cy="25"/>
              </a:xfrm>
              <a:custGeom>
                <a:avLst/>
                <a:gdLst>
                  <a:gd name="T0" fmla="*/ 0 w 107"/>
                  <a:gd name="T1" fmla="*/ 1 h 25"/>
                  <a:gd name="T2" fmla="*/ 0 w 107"/>
                  <a:gd name="T3" fmla="*/ 1 h 25"/>
                  <a:gd name="T4" fmla="*/ 13 w 107"/>
                  <a:gd name="T5" fmla="*/ 7 h 25"/>
                  <a:gd name="T6" fmla="*/ 25 w 107"/>
                  <a:gd name="T7" fmla="*/ 12 h 25"/>
                  <a:gd name="T8" fmla="*/ 52 w 107"/>
                  <a:gd name="T9" fmla="*/ 20 h 25"/>
                  <a:gd name="T10" fmla="*/ 78 w 107"/>
                  <a:gd name="T11" fmla="*/ 25 h 25"/>
                  <a:gd name="T12" fmla="*/ 105 w 107"/>
                  <a:gd name="T13" fmla="*/ 25 h 25"/>
                  <a:gd name="T14" fmla="*/ 105 w 107"/>
                  <a:gd name="T15" fmla="*/ 25 h 25"/>
                  <a:gd name="T16" fmla="*/ 107 w 107"/>
                  <a:gd name="T17" fmla="*/ 25 h 25"/>
                  <a:gd name="T18" fmla="*/ 105 w 107"/>
                  <a:gd name="T19" fmla="*/ 23 h 25"/>
                  <a:gd name="T20" fmla="*/ 105 w 107"/>
                  <a:gd name="T21" fmla="*/ 23 h 25"/>
                  <a:gd name="T22" fmla="*/ 78 w 107"/>
                  <a:gd name="T23" fmla="*/ 22 h 25"/>
                  <a:gd name="T24" fmla="*/ 52 w 107"/>
                  <a:gd name="T25" fmla="*/ 17 h 25"/>
                  <a:gd name="T26" fmla="*/ 27 w 107"/>
                  <a:gd name="T27" fmla="*/ 9 h 25"/>
                  <a:gd name="T28" fmla="*/ 14 w 107"/>
                  <a:gd name="T29" fmla="*/ 4 h 25"/>
                  <a:gd name="T30" fmla="*/ 2 w 107"/>
                  <a:gd name="T31" fmla="*/ 0 h 25"/>
                  <a:gd name="T32" fmla="*/ 2 w 107"/>
                  <a:gd name="T33" fmla="*/ 0 h 25"/>
                  <a:gd name="T34" fmla="*/ 0 w 107"/>
                  <a:gd name="T35" fmla="*/ 0 h 25"/>
                  <a:gd name="T36" fmla="*/ 0 w 107"/>
                  <a:gd name="T37" fmla="*/ 1 h 25"/>
                  <a:gd name="T38" fmla="*/ 0 w 107"/>
                  <a:gd name="T39" fmla="*/ 1 h 2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7"/>
                  <a:gd name="T61" fmla="*/ 0 h 25"/>
                  <a:gd name="T62" fmla="*/ 107 w 107"/>
                  <a:gd name="T63" fmla="*/ 25 h 2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7" h="25">
                    <a:moveTo>
                      <a:pt x="0" y="1"/>
                    </a:moveTo>
                    <a:lnTo>
                      <a:pt x="0" y="1"/>
                    </a:lnTo>
                    <a:lnTo>
                      <a:pt x="13" y="7"/>
                    </a:lnTo>
                    <a:lnTo>
                      <a:pt x="25" y="12"/>
                    </a:lnTo>
                    <a:lnTo>
                      <a:pt x="52" y="20"/>
                    </a:lnTo>
                    <a:lnTo>
                      <a:pt x="78" y="25"/>
                    </a:lnTo>
                    <a:lnTo>
                      <a:pt x="105" y="25"/>
                    </a:lnTo>
                    <a:lnTo>
                      <a:pt x="107" y="25"/>
                    </a:lnTo>
                    <a:lnTo>
                      <a:pt x="105" y="23"/>
                    </a:lnTo>
                    <a:lnTo>
                      <a:pt x="78" y="22"/>
                    </a:lnTo>
                    <a:lnTo>
                      <a:pt x="52" y="17"/>
                    </a:lnTo>
                    <a:lnTo>
                      <a:pt x="27" y="9"/>
                    </a:lnTo>
                    <a:lnTo>
                      <a:pt x="14" y="4"/>
                    </a:lnTo>
                    <a:lnTo>
                      <a:pt x="2"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51" name="Freeform 190"/>
              <p:cNvSpPr>
                <a:spLocks/>
              </p:cNvSpPr>
              <p:nvPr/>
            </p:nvSpPr>
            <p:spPr bwMode="auto">
              <a:xfrm>
                <a:off x="318" y="1637"/>
                <a:ext cx="45" cy="65"/>
              </a:xfrm>
              <a:custGeom>
                <a:avLst/>
                <a:gdLst>
                  <a:gd name="T0" fmla="*/ 1 w 45"/>
                  <a:gd name="T1" fmla="*/ 4 h 65"/>
                  <a:gd name="T2" fmla="*/ 1 w 45"/>
                  <a:gd name="T3" fmla="*/ 4 h 65"/>
                  <a:gd name="T4" fmla="*/ 11 w 45"/>
                  <a:gd name="T5" fmla="*/ 5 h 65"/>
                  <a:gd name="T6" fmla="*/ 20 w 45"/>
                  <a:gd name="T7" fmla="*/ 10 h 65"/>
                  <a:gd name="T8" fmla="*/ 28 w 45"/>
                  <a:gd name="T9" fmla="*/ 16 h 65"/>
                  <a:gd name="T10" fmla="*/ 34 w 45"/>
                  <a:gd name="T11" fmla="*/ 24 h 65"/>
                  <a:gd name="T12" fmla="*/ 34 w 45"/>
                  <a:gd name="T13" fmla="*/ 24 h 65"/>
                  <a:gd name="T14" fmla="*/ 37 w 45"/>
                  <a:gd name="T15" fmla="*/ 29 h 65"/>
                  <a:gd name="T16" fmla="*/ 39 w 45"/>
                  <a:gd name="T17" fmla="*/ 35 h 65"/>
                  <a:gd name="T18" fmla="*/ 39 w 45"/>
                  <a:gd name="T19" fmla="*/ 44 h 65"/>
                  <a:gd name="T20" fmla="*/ 36 w 45"/>
                  <a:gd name="T21" fmla="*/ 54 h 65"/>
                  <a:gd name="T22" fmla="*/ 31 w 45"/>
                  <a:gd name="T23" fmla="*/ 63 h 65"/>
                  <a:gd name="T24" fmla="*/ 31 w 45"/>
                  <a:gd name="T25" fmla="*/ 63 h 65"/>
                  <a:gd name="T26" fmla="*/ 31 w 45"/>
                  <a:gd name="T27" fmla="*/ 65 h 65"/>
                  <a:gd name="T28" fmla="*/ 31 w 45"/>
                  <a:gd name="T29" fmla="*/ 65 h 65"/>
                  <a:gd name="T30" fmla="*/ 33 w 45"/>
                  <a:gd name="T31" fmla="*/ 65 h 65"/>
                  <a:gd name="T32" fmla="*/ 33 w 45"/>
                  <a:gd name="T33" fmla="*/ 65 h 65"/>
                  <a:gd name="T34" fmla="*/ 37 w 45"/>
                  <a:gd name="T35" fmla="*/ 60 h 65"/>
                  <a:gd name="T36" fmla="*/ 42 w 45"/>
                  <a:gd name="T37" fmla="*/ 55 h 65"/>
                  <a:gd name="T38" fmla="*/ 44 w 45"/>
                  <a:gd name="T39" fmla="*/ 49 h 65"/>
                  <a:gd name="T40" fmla="*/ 45 w 45"/>
                  <a:gd name="T41" fmla="*/ 44 h 65"/>
                  <a:gd name="T42" fmla="*/ 45 w 45"/>
                  <a:gd name="T43" fmla="*/ 40 h 65"/>
                  <a:gd name="T44" fmla="*/ 44 w 45"/>
                  <a:gd name="T45" fmla="*/ 33 h 65"/>
                  <a:gd name="T46" fmla="*/ 40 w 45"/>
                  <a:gd name="T47" fmla="*/ 24 h 65"/>
                  <a:gd name="T48" fmla="*/ 33 w 45"/>
                  <a:gd name="T49" fmla="*/ 15 h 65"/>
                  <a:gd name="T50" fmla="*/ 23 w 45"/>
                  <a:gd name="T51" fmla="*/ 7 h 65"/>
                  <a:gd name="T52" fmla="*/ 14 w 45"/>
                  <a:gd name="T53" fmla="*/ 2 h 65"/>
                  <a:gd name="T54" fmla="*/ 1 w 45"/>
                  <a:gd name="T55" fmla="*/ 0 h 65"/>
                  <a:gd name="T56" fmla="*/ 1 w 45"/>
                  <a:gd name="T57" fmla="*/ 0 h 65"/>
                  <a:gd name="T58" fmla="*/ 0 w 45"/>
                  <a:gd name="T59" fmla="*/ 2 h 65"/>
                  <a:gd name="T60" fmla="*/ 1 w 45"/>
                  <a:gd name="T61" fmla="*/ 4 h 65"/>
                  <a:gd name="T62" fmla="*/ 1 w 45"/>
                  <a:gd name="T63" fmla="*/ 4 h 6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5"/>
                  <a:gd name="T97" fmla="*/ 0 h 65"/>
                  <a:gd name="T98" fmla="*/ 45 w 45"/>
                  <a:gd name="T99" fmla="*/ 65 h 6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5" h="65">
                    <a:moveTo>
                      <a:pt x="1" y="4"/>
                    </a:moveTo>
                    <a:lnTo>
                      <a:pt x="1" y="4"/>
                    </a:lnTo>
                    <a:lnTo>
                      <a:pt x="11" y="5"/>
                    </a:lnTo>
                    <a:lnTo>
                      <a:pt x="20" y="10"/>
                    </a:lnTo>
                    <a:lnTo>
                      <a:pt x="28" y="16"/>
                    </a:lnTo>
                    <a:lnTo>
                      <a:pt x="34" y="24"/>
                    </a:lnTo>
                    <a:lnTo>
                      <a:pt x="37" y="29"/>
                    </a:lnTo>
                    <a:lnTo>
                      <a:pt x="39" y="35"/>
                    </a:lnTo>
                    <a:lnTo>
                      <a:pt x="39" y="44"/>
                    </a:lnTo>
                    <a:lnTo>
                      <a:pt x="36" y="54"/>
                    </a:lnTo>
                    <a:lnTo>
                      <a:pt x="31" y="63"/>
                    </a:lnTo>
                    <a:lnTo>
                      <a:pt x="31" y="65"/>
                    </a:lnTo>
                    <a:lnTo>
                      <a:pt x="33" y="65"/>
                    </a:lnTo>
                    <a:lnTo>
                      <a:pt x="37" y="60"/>
                    </a:lnTo>
                    <a:lnTo>
                      <a:pt x="42" y="55"/>
                    </a:lnTo>
                    <a:lnTo>
                      <a:pt x="44" y="49"/>
                    </a:lnTo>
                    <a:lnTo>
                      <a:pt x="45" y="44"/>
                    </a:lnTo>
                    <a:lnTo>
                      <a:pt x="45" y="40"/>
                    </a:lnTo>
                    <a:lnTo>
                      <a:pt x="44" y="33"/>
                    </a:lnTo>
                    <a:lnTo>
                      <a:pt x="40" y="24"/>
                    </a:lnTo>
                    <a:lnTo>
                      <a:pt x="33" y="15"/>
                    </a:lnTo>
                    <a:lnTo>
                      <a:pt x="23" y="7"/>
                    </a:lnTo>
                    <a:lnTo>
                      <a:pt x="14" y="2"/>
                    </a:lnTo>
                    <a:lnTo>
                      <a:pt x="1" y="0"/>
                    </a:lnTo>
                    <a:lnTo>
                      <a:pt x="0" y="2"/>
                    </a:lnTo>
                    <a:lnTo>
                      <a:pt x="1"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52" name="Freeform 191"/>
              <p:cNvSpPr>
                <a:spLocks/>
              </p:cNvSpPr>
              <p:nvPr/>
            </p:nvSpPr>
            <p:spPr bwMode="auto">
              <a:xfrm>
                <a:off x="374" y="1564"/>
                <a:ext cx="259" cy="125"/>
              </a:xfrm>
              <a:custGeom>
                <a:avLst/>
                <a:gdLst>
                  <a:gd name="T0" fmla="*/ 3 w 259"/>
                  <a:gd name="T1" fmla="*/ 120 h 125"/>
                  <a:gd name="T2" fmla="*/ 3 w 259"/>
                  <a:gd name="T3" fmla="*/ 95 h 125"/>
                  <a:gd name="T4" fmla="*/ 11 w 259"/>
                  <a:gd name="T5" fmla="*/ 73 h 125"/>
                  <a:gd name="T6" fmla="*/ 24 w 259"/>
                  <a:gd name="T7" fmla="*/ 55 h 125"/>
                  <a:gd name="T8" fmla="*/ 41 w 259"/>
                  <a:gd name="T9" fmla="*/ 39 h 125"/>
                  <a:gd name="T10" fmla="*/ 61 w 259"/>
                  <a:gd name="T11" fmla="*/ 26 h 125"/>
                  <a:gd name="T12" fmla="*/ 105 w 259"/>
                  <a:gd name="T13" fmla="*/ 9 h 125"/>
                  <a:gd name="T14" fmla="*/ 127 w 259"/>
                  <a:gd name="T15" fmla="*/ 4 h 125"/>
                  <a:gd name="T16" fmla="*/ 152 w 259"/>
                  <a:gd name="T17" fmla="*/ 3 h 125"/>
                  <a:gd name="T18" fmla="*/ 177 w 259"/>
                  <a:gd name="T19" fmla="*/ 8 h 125"/>
                  <a:gd name="T20" fmla="*/ 201 w 259"/>
                  <a:gd name="T21" fmla="*/ 17 h 125"/>
                  <a:gd name="T22" fmla="*/ 220 w 259"/>
                  <a:gd name="T23" fmla="*/ 34 h 125"/>
                  <a:gd name="T24" fmla="*/ 228 w 259"/>
                  <a:gd name="T25" fmla="*/ 44 h 125"/>
                  <a:gd name="T26" fmla="*/ 240 w 259"/>
                  <a:gd name="T27" fmla="*/ 64 h 125"/>
                  <a:gd name="T28" fmla="*/ 251 w 259"/>
                  <a:gd name="T29" fmla="*/ 100 h 125"/>
                  <a:gd name="T30" fmla="*/ 256 w 259"/>
                  <a:gd name="T31" fmla="*/ 124 h 125"/>
                  <a:gd name="T32" fmla="*/ 257 w 259"/>
                  <a:gd name="T33" fmla="*/ 125 h 125"/>
                  <a:gd name="T34" fmla="*/ 259 w 259"/>
                  <a:gd name="T35" fmla="*/ 124 h 125"/>
                  <a:gd name="T36" fmla="*/ 254 w 259"/>
                  <a:gd name="T37" fmla="*/ 97 h 125"/>
                  <a:gd name="T38" fmla="*/ 246 w 259"/>
                  <a:gd name="T39" fmla="*/ 72 h 125"/>
                  <a:gd name="T40" fmla="*/ 235 w 259"/>
                  <a:gd name="T41" fmla="*/ 48 h 125"/>
                  <a:gd name="T42" fmla="*/ 220 w 259"/>
                  <a:gd name="T43" fmla="*/ 26 h 125"/>
                  <a:gd name="T44" fmla="*/ 210 w 259"/>
                  <a:gd name="T45" fmla="*/ 19 h 125"/>
                  <a:gd name="T46" fmla="*/ 188 w 259"/>
                  <a:gd name="T47" fmla="*/ 8 h 125"/>
                  <a:gd name="T48" fmla="*/ 165 w 259"/>
                  <a:gd name="T49" fmla="*/ 1 h 125"/>
                  <a:gd name="T50" fmla="*/ 140 w 259"/>
                  <a:gd name="T51" fmla="*/ 1 h 125"/>
                  <a:gd name="T52" fmla="*/ 127 w 259"/>
                  <a:gd name="T53" fmla="*/ 1 h 125"/>
                  <a:gd name="T54" fmla="*/ 82 w 259"/>
                  <a:gd name="T55" fmla="*/ 14 h 125"/>
                  <a:gd name="T56" fmla="*/ 47 w 259"/>
                  <a:gd name="T57" fmla="*/ 31 h 125"/>
                  <a:gd name="T58" fmla="*/ 28 w 259"/>
                  <a:gd name="T59" fmla="*/ 45 h 125"/>
                  <a:gd name="T60" fmla="*/ 13 w 259"/>
                  <a:gd name="T61" fmla="*/ 64 h 125"/>
                  <a:gd name="T62" fmla="*/ 3 w 259"/>
                  <a:gd name="T63" fmla="*/ 84 h 125"/>
                  <a:gd name="T64" fmla="*/ 0 w 259"/>
                  <a:gd name="T65" fmla="*/ 108 h 125"/>
                  <a:gd name="T66" fmla="*/ 2 w 259"/>
                  <a:gd name="T67" fmla="*/ 120 h 125"/>
                  <a:gd name="T68" fmla="*/ 3 w 259"/>
                  <a:gd name="T69" fmla="*/ 120 h 12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9"/>
                  <a:gd name="T106" fmla="*/ 0 h 125"/>
                  <a:gd name="T107" fmla="*/ 259 w 259"/>
                  <a:gd name="T108" fmla="*/ 125 h 12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9" h="125">
                    <a:moveTo>
                      <a:pt x="3" y="120"/>
                    </a:moveTo>
                    <a:lnTo>
                      <a:pt x="3" y="120"/>
                    </a:lnTo>
                    <a:lnTo>
                      <a:pt x="2" y="106"/>
                    </a:lnTo>
                    <a:lnTo>
                      <a:pt x="3" y="95"/>
                    </a:lnTo>
                    <a:lnTo>
                      <a:pt x="6" y="84"/>
                    </a:lnTo>
                    <a:lnTo>
                      <a:pt x="11" y="73"/>
                    </a:lnTo>
                    <a:lnTo>
                      <a:pt x="17" y="64"/>
                    </a:lnTo>
                    <a:lnTo>
                      <a:pt x="24" y="55"/>
                    </a:lnTo>
                    <a:lnTo>
                      <a:pt x="33" y="47"/>
                    </a:lnTo>
                    <a:lnTo>
                      <a:pt x="41" y="39"/>
                    </a:lnTo>
                    <a:lnTo>
                      <a:pt x="52" y="33"/>
                    </a:lnTo>
                    <a:lnTo>
                      <a:pt x="61" y="26"/>
                    </a:lnTo>
                    <a:lnTo>
                      <a:pt x="83" y="15"/>
                    </a:lnTo>
                    <a:lnTo>
                      <a:pt x="105" y="9"/>
                    </a:lnTo>
                    <a:lnTo>
                      <a:pt x="127" y="4"/>
                    </a:lnTo>
                    <a:lnTo>
                      <a:pt x="140" y="3"/>
                    </a:lnTo>
                    <a:lnTo>
                      <a:pt x="152" y="3"/>
                    </a:lnTo>
                    <a:lnTo>
                      <a:pt x="165" y="4"/>
                    </a:lnTo>
                    <a:lnTo>
                      <a:pt x="177" y="8"/>
                    </a:lnTo>
                    <a:lnTo>
                      <a:pt x="190" y="12"/>
                    </a:lnTo>
                    <a:lnTo>
                      <a:pt x="201" y="17"/>
                    </a:lnTo>
                    <a:lnTo>
                      <a:pt x="210" y="25"/>
                    </a:lnTo>
                    <a:lnTo>
                      <a:pt x="220" y="34"/>
                    </a:lnTo>
                    <a:lnTo>
                      <a:pt x="228" y="44"/>
                    </a:lnTo>
                    <a:lnTo>
                      <a:pt x="234" y="53"/>
                    </a:lnTo>
                    <a:lnTo>
                      <a:pt x="240" y="64"/>
                    </a:lnTo>
                    <a:lnTo>
                      <a:pt x="245" y="77"/>
                    </a:lnTo>
                    <a:lnTo>
                      <a:pt x="251" y="100"/>
                    </a:lnTo>
                    <a:lnTo>
                      <a:pt x="256" y="124"/>
                    </a:lnTo>
                    <a:lnTo>
                      <a:pt x="256" y="125"/>
                    </a:lnTo>
                    <a:lnTo>
                      <a:pt x="257" y="125"/>
                    </a:lnTo>
                    <a:lnTo>
                      <a:pt x="259" y="125"/>
                    </a:lnTo>
                    <a:lnTo>
                      <a:pt x="259" y="124"/>
                    </a:lnTo>
                    <a:lnTo>
                      <a:pt x="254" y="97"/>
                    </a:lnTo>
                    <a:lnTo>
                      <a:pt x="251" y="84"/>
                    </a:lnTo>
                    <a:lnTo>
                      <a:pt x="246" y="72"/>
                    </a:lnTo>
                    <a:lnTo>
                      <a:pt x="242" y="59"/>
                    </a:lnTo>
                    <a:lnTo>
                      <a:pt x="235" y="48"/>
                    </a:lnTo>
                    <a:lnTo>
                      <a:pt x="229" y="37"/>
                    </a:lnTo>
                    <a:lnTo>
                      <a:pt x="220" y="26"/>
                    </a:lnTo>
                    <a:lnTo>
                      <a:pt x="210" y="19"/>
                    </a:lnTo>
                    <a:lnTo>
                      <a:pt x="199" y="12"/>
                    </a:lnTo>
                    <a:lnTo>
                      <a:pt x="188" y="8"/>
                    </a:lnTo>
                    <a:lnTo>
                      <a:pt x="177" y="3"/>
                    </a:lnTo>
                    <a:lnTo>
                      <a:pt x="165" y="1"/>
                    </a:lnTo>
                    <a:lnTo>
                      <a:pt x="152" y="0"/>
                    </a:lnTo>
                    <a:lnTo>
                      <a:pt x="140" y="1"/>
                    </a:lnTo>
                    <a:lnTo>
                      <a:pt x="127" y="1"/>
                    </a:lnTo>
                    <a:lnTo>
                      <a:pt x="105" y="6"/>
                    </a:lnTo>
                    <a:lnTo>
                      <a:pt x="82" y="14"/>
                    </a:lnTo>
                    <a:lnTo>
                      <a:pt x="58" y="23"/>
                    </a:lnTo>
                    <a:lnTo>
                      <a:pt x="47" y="31"/>
                    </a:lnTo>
                    <a:lnTo>
                      <a:pt x="38" y="37"/>
                    </a:lnTo>
                    <a:lnTo>
                      <a:pt x="28" y="45"/>
                    </a:lnTo>
                    <a:lnTo>
                      <a:pt x="20" y="55"/>
                    </a:lnTo>
                    <a:lnTo>
                      <a:pt x="13" y="64"/>
                    </a:lnTo>
                    <a:lnTo>
                      <a:pt x="8" y="73"/>
                    </a:lnTo>
                    <a:lnTo>
                      <a:pt x="3" y="84"/>
                    </a:lnTo>
                    <a:lnTo>
                      <a:pt x="0" y="95"/>
                    </a:lnTo>
                    <a:lnTo>
                      <a:pt x="0" y="108"/>
                    </a:lnTo>
                    <a:lnTo>
                      <a:pt x="2" y="120"/>
                    </a:lnTo>
                    <a:lnTo>
                      <a:pt x="3" y="1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53" name="Freeform 192"/>
              <p:cNvSpPr>
                <a:spLocks/>
              </p:cNvSpPr>
              <p:nvPr/>
            </p:nvSpPr>
            <p:spPr bwMode="auto">
              <a:xfrm>
                <a:off x="366" y="1606"/>
                <a:ext cx="272" cy="94"/>
              </a:xfrm>
              <a:custGeom>
                <a:avLst/>
                <a:gdLst>
                  <a:gd name="T0" fmla="*/ 0 w 272"/>
                  <a:gd name="T1" fmla="*/ 80 h 94"/>
                  <a:gd name="T2" fmla="*/ 24 w 272"/>
                  <a:gd name="T3" fmla="*/ 86 h 94"/>
                  <a:gd name="T4" fmla="*/ 44 w 272"/>
                  <a:gd name="T5" fmla="*/ 83 h 94"/>
                  <a:gd name="T6" fmla="*/ 60 w 272"/>
                  <a:gd name="T7" fmla="*/ 74 h 94"/>
                  <a:gd name="T8" fmla="*/ 91 w 272"/>
                  <a:gd name="T9" fmla="*/ 44 h 94"/>
                  <a:gd name="T10" fmla="*/ 115 w 272"/>
                  <a:gd name="T11" fmla="*/ 22 h 94"/>
                  <a:gd name="T12" fmla="*/ 132 w 272"/>
                  <a:gd name="T13" fmla="*/ 9 h 94"/>
                  <a:gd name="T14" fmla="*/ 141 w 272"/>
                  <a:gd name="T15" fmla="*/ 6 h 94"/>
                  <a:gd name="T16" fmla="*/ 159 w 272"/>
                  <a:gd name="T17" fmla="*/ 3 h 94"/>
                  <a:gd name="T18" fmla="*/ 174 w 272"/>
                  <a:gd name="T19" fmla="*/ 6 h 94"/>
                  <a:gd name="T20" fmla="*/ 187 w 272"/>
                  <a:gd name="T21" fmla="*/ 13 h 94"/>
                  <a:gd name="T22" fmla="*/ 207 w 272"/>
                  <a:gd name="T23" fmla="*/ 36 h 94"/>
                  <a:gd name="T24" fmla="*/ 234 w 272"/>
                  <a:gd name="T25" fmla="*/ 75 h 94"/>
                  <a:gd name="T26" fmla="*/ 242 w 272"/>
                  <a:gd name="T27" fmla="*/ 85 h 94"/>
                  <a:gd name="T28" fmla="*/ 253 w 272"/>
                  <a:gd name="T29" fmla="*/ 93 h 94"/>
                  <a:gd name="T30" fmla="*/ 264 w 272"/>
                  <a:gd name="T31" fmla="*/ 93 h 94"/>
                  <a:gd name="T32" fmla="*/ 272 w 272"/>
                  <a:gd name="T33" fmla="*/ 82 h 94"/>
                  <a:gd name="T34" fmla="*/ 272 w 272"/>
                  <a:gd name="T35" fmla="*/ 80 h 94"/>
                  <a:gd name="T36" fmla="*/ 270 w 272"/>
                  <a:gd name="T37" fmla="*/ 82 h 94"/>
                  <a:gd name="T38" fmla="*/ 262 w 272"/>
                  <a:gd name="T39" fmla="*/ 88 h 94"/>
                  <a:gd name="T40" fmla="*/ 254 w 272"/>
                  <a:gd name="T41" fmla="*/ 88 h 94"/>
                  <a:gd name="T42" fmla="*/ 247 w 272"/>
                  <a:gd name="T43" fmla="*/ 83 h 94"/>
                  <a:gd name="T44" fmla="*/ 232 w 272"/>
                  <a:gd name="T45" fmla="*/ 66 h 94"/>
                  <a:gd name="T46" fmla="*/ 215 w 272"/>
                  <a:gd name="T47" fmla="*/ 38 h 94"/>
                  <a:gd name="T48" fmla="*/ 209 w 272"/>
                  <a:gd name="T49" fmla="*/ 28 h 94"/>
                  <a:gd name="T50" fmla="*/ 193 w 272"/>
                  <a:gd name="T51" fmla="*/ 14 h 94"/>
                  <a:gd name="T52" fmla="*/ 173 w 272"/>
                  <a:gd name="T53" fmla="*/ 5 h 94"/>
                  <a:gd name="T54" fmla="*/ 152 w 272"/>
                  <a:gd name="T55" fmla="*/ 0 h 94"/>
                  <a:gd name="T56" fmla="*/ 141 w 272"/>
                  <a:gd name="T57" fmla="*/ 2 h 94"/>
                  <a:gd name="T58" fmla="*/ 121 w 272"/>
                  <a:gd name="T59" fmla="*/ 11 h 94"/>
                  <a:gd name="T60" fmla="*/ 105 w 272"/>
                  <a:gd name="T61" fmla="*/ 24 h 94"/>
                  <a:gd name="T62" fmla="*/ 76 w 272"/>
                  <a:gd name="T63" fmla="*/ 57 h 94"/>
                  <a:gd name="T64" fmla="*/ 52 w 272"/>
                  <a:gd name="T65" fmla="*/ 75 h 94"/>
                  <a:gd name="T66" fmla="*/ 35 w 272"/>
                  <a:gd name="T67" fmla="*/ 83 h 94"/>
                  <a:gd name="T68" fmla="*/ 13 w 272"/>
                  <a:gd name="T69" fmla="*/ 83 h 94"/>
                  <a:gd name="T70" fmla="*/ 2 w 272"/>
                  <a:gd name="T71" fmla="*/ 78 h 94"/>
                  <a:gd name="T72" fmla="*/ 0 w 272"/>
                  <a:gd name="T73" fmla="*/ 80 h 9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72"/>
                  <a:gd name="T112" fmla="*/ 0 h 94"/>
                  <a:gd name="T113" fmla="*/ 272 w 272"/>
                  <a:gd name="T114" fmla="*/ 94 h 9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72" h="94">
                    <a:moveTo>
                      <a:pt x="0" y="80"/>
                    </a:moveTo>
                    <a:lnTo>
                      <a:pt x="0" y="80"/>
                    </a:lnTo>
                    <a:lnTo>
                      <a:pt x="13" y="85"/>
                    </a:lnTo>
                    <a:lnTo>
                      <a:pt x="24" y="86"/>
                    </a:lnTo>
                    <a:lnTo>
                      <a:pt x="35" y="85"/>
                    </a:lnTo>
                    <a:lnTo>
                      <a:pt x="44" y="83"/>
                    </a:lnTo>
                    <a:lnTo>
                      <a:pt x="52" y="78"/>
                    </a:lnTo>
                    <a:lnTo>
                      <a:pt x="60" y="74"/>
                    </a:lnTo>
                    <a:lnTo>
                      <a:pt x="76" y="60"/>
                    </a:lnTo>
                    <a:lnTo>
                      <a:pt x="91" y="44"/>
                    </a:lnTo>
                    <a:lnTo>
                      <a:pt x="107" y="28"/>
                    </a:lnTo>
                    <a:lnTo>
                      <a:pt x="115" y="22"/>
                    </a:lnTo>
                    <a:lnTo>
                      <a:pt x="123" y="16"/>
                    </a:lnTo>
                    <a:lnTo>
                      <a:pt x="132" y="9"/>
                    </a:lnTo>
                    <a:lnTo>
                      <a:pt x="141" y="6"/>
                    </a:lnTo>
                    <a:lnTo>
                      <a:pt x="151" y="3"/>
                    </a:lnTo>
                    <a:lnTo>
                      <a:pt x="159" y="3"/>
                    </a:lnTo>
                    <a:lnTo>
                      <a:pt x="167" y="3"/>
                    </a:lnTo>
                    <a:lnTo>
                      <a:pt x="174" y="6"/>
                    </a:lnTo>
                    <a:lnTo>
                      <a:pt x="181" y="8"/>
                    </a:lnTo>
                    <a:lnTo>
                      <a:pt x="187" y="13"/>
                    </a:lnTo>
                    <a:lnTo>
                      <a:pt x="198" y="24"/>
                    </a:lnTo>
                    <a:lnTo>
                      <a:pt x="207" y="36"/>
                    </a:lnTo>
                    <a:lnTo>
                      <a:pt x="217" y="49"/>
                    </a:lnTo>
                    <a:lnTo>
                      <a:pt x="234" y="75"/>
                    </a:lnTo>
                    <a:lnTo>
                      <a:pt x="242" y="85"/>
                    </a:lnTo>
                    <a:lnTo>
                      <a:pt x="248" y="89"/>
                    </a:lnTo>
                    <a:lnTo>
                      <a:pt x="253" y="93"/>
                    </a:lnTo>
                    <a:lnTo>
                      <a:pt x="259" y="94"/>
                    </a:lnTo>
                    <a:lnTo>
                      <a:pt x="264" y="93"/>
                    </a:lnTo>
                    <a:lnTo>
                      <a:pt x="269" y="89"/>
                    </a:lnTo>
                    <a:lnTo>
                      <a:pt x="272" y="82"/>
                    </a:lnTo>
                    <a:lnTo>
                      <a:pt x="272" y="80"/>
                    </a:lnTo>
                    <a:lnTo>
                      <a:pt x="270" y="82"/>
                    </a:lnTo>
                    <a:lnTo>
                      <a:pt x="265" y="85"/>
                    </a:lnTo>
                    <a:lnTo>
                      <a:pt x="262" y="88"/>
                    </a:lnTo>
                    <a:lnTo>
                      <a:pt x="258" y="89"/>
                    </a:lnTo>
                    <a:lnTo>
                      <a:pt x="254" y="88"/>
                    </a:lnTo>
                    <a:lnTo>
                      <a:pt x="250" y="86"/>
                    </a:lnTo>
                    <a:lnTo>
                      <a:pt x="247" y="83"/>
                    </a:lnTo>
                    <a:lnTo>
                      <a:pt x="239" y="75"/>
                    </a:lnTo>
                    <a:lnTo>
                      <a:pt x="232" y="66"/>
                    </a:lnTo>
                    <a:lnTo>
                      <a:pt x="226" y="55"/>
                    </a:lnTo>
                    <a:lnTo>
                      <a:pt x="215" y="38"/>
                    </a:lnTo>
                    <a:lnTo>
                      <a:pt x="209" y="28"/>
                    </a:lnTo>
                    <a:lnTo>
                      <a:pt x="201" y="20"/>
                    </a:lnTo>
                    <a:lnTo>
                      <a:pt x="193" y="14"/>
                    </a:lnTo>
                    <a:lnTo>
                      <a:pt x="184" y="8"/>
                    </a:lnTo>
                    <a:lnTo>
                      <a:pt x="173" y="5"/>
                    </a:lnTo>
                    <a:lnTo>
                      <a:pt x="163" y="2"/>
                    </a:lnTo>
                    <a:lnTo>
                      <a:pt x="152" y="0"/>
                    </a:lnTo>
                    <a:lnTo>
                      <a:pt x="141" y="2"/>
                    </a:lnTo>
                    <a:lnTo>
                      <a:pt x="130" y="5"/>
                    </a:lnTo>
                    <a:lnTo>
                      <a:pt x="121" y="11"/>
                    </a:lnTo>
                    <a:lnTo>
                      <a:pt x="113" y="16"/>
                    </a:lnTo>
                    <a:lnTo>
                      <a:pt x="105" y="24"/>
                    </a:lnTo>
                    <a:lnTo>
                      <a:pt x="90" y="39"/>
                    </a:lnTo>
                    <a:lnTo>
                      <a:pt x="76" y="57"/>
                    </a:lnTo>
                    <a:lnTo>
                      <a:pt x="60" y="71"/>
                    </a:lnTo>
                    <a:lnTo>
                      <a:pt x="52" y="75"/>
                    </a:lnTo>
                    <a:lnTo>
                      <a:pt x="44" y="80"/>
                    </a:lnTo>
                    <a:lnTo>
                      <a:pt x="35" y="83"/>
                    </a:lnTo>
                    <a:lnTo>
                      <a:pt x="24" y="85"/>
                    </a:lnTo>
                    <a:lnTo>
                      <a:pt x="13" y="83"/>
                    </a:lnTo>
                    <a:lnTo>
                      <a:pt x="2" y="78"/>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54" name="Freeform 193"/>
              <p:cNvSpPr>
                <a:spLocks/>
              </p:cNvSpPr>
              <p:nvPr/>
            </p:nvSpPr>
            <p:spPr bwMode="auto">
              <a:xfrm>
                <a:off x="393" y="1645"/>
                <a:ext cx="232" cy="140"/>
              </a:xfrm>
              <a:custGeom>
                <a:avLst/>
                <a:gdLst>
                  <a:gd name="T0" fmla="*/ 12 w 232"/>
                  <a:gd name="T1" fmla="*/ 0 h 140"/>
                  <a:gd name="T2" fmla="*/ 1 w 232"/>
                  <a:gd name="T3" fmla="*/ 25 h 140"/>
                  <a:gd name="T4" fmla="*/ 1 w 232"/>
                  <a:gd name="T5" fmla="*/ 50 h 140"/>
                  <a:gd name="T6" fmla="*/ 8 w 232"/>
                  <a:gd name="T7" fmla="*/ 74 h 140"/>
                  <a:gd name="T8" fmla="*/ 20 w 232"/>
                  <a:gd name="T9" fmla="*/ 94 h 140"/>
                  <a:gd name="T10" fmla="*/ 38 w 232"/>
                  <a:gd name="T11" fmla="*/ 112 h 140"/>
                  <a:gd name="T12" fmla="*/ 60 w 232"/>
                  <a:gd name="T13" fmla="*/ 126 h 140"/>
                  <a:gd name="T14" fmla="*/ 83 w 232"/>
                  <a:gd name="T15" fmla="*/ 135 h 140"/>
                  <a:gd name="T16" fmla="*/ 108 w 232"/>
                  <a:gd name="T17" fmla="*/ 140 h 140"/>
                  <a:gd name="T18" fmla="*/ 130 w 232"/>
                  <a:gd name="T19" fmla="*/ 138 h 140"/>
                  <a:gd name="T20" fmla="*/ 174 w 232"/>
                  <a:gd name="T21" fmla="*/ 127 h 140"/>
                  <a:gd name="T22" fmla="*/ 194 w 232"/>
                  <a:gd name="T23" fmla="*/ 116 h 140"/>
                  <a:gd name="T24" fmla="*/ 210 w 232"/>
                  <a:gd name="T25" fmla="*/ 104 h 140"/>
                  <a:gd name="T26" fmla="*/ 223 w 232"/>
                  <a:gd name="T27" fmla="*/ 87 h 140"/>
                  <a:gd name="T28" fmla="*/ 231 w 232"/>
                  <a:gd name="T29" fmla="*/ 66 h 140"/>
                  <a:gd name="T30" fmla="*/ 232 w 232"/>
                  <a:gd name="T31" fmla="*/ 43 h 140"/>
                  <a:gd name="T32" fmla="*/ 231 w 232"/>
                  <a:gd name="T33" fmla="*/ 41 h 140"/>
                  <a:gd name="T34" fmla="*/ 226 w 232"/>
                  <a:gd name="T35" fmla="*/ 41 h 140"/>
                  <a:gd name="T36" fmla="*/ 226 w 232"/>
                  <a:gd name="T37" fmla="*/ 43 h 140"/>
                  <a:gd name="T38" fmla="*/ 223 w 232"/>
                  <a:gd name="T39" fmla="*/ 65 h 140"/>
                  <a:gd name="T40" fmla="*/ 216 w 232"/>
                  <a:gd name="T41" fmla="*/ 82 h 140"/>
                  <a:gd name="T42" fmla="*/ 204 w 232"/>
                  <a:gd name="T43" fmla="*/ 98 h 140"/>
                  <a:gd name="T44" fmla="*/ 190 w 232"/>
                  <a:gd name="T45" fmla="*/ 110 h 140"/>
                  <a:gd name="T46" fmla="*/ 154 w 232"/>
                  <a:gd name="T47" fmla="*/ 126 h 140"/>
                  <a:gd name="T48" fmla="*/ 114 w 232"/>
                  <a:gd name="T49" fmla="*/ 132 h 140"/>
                  <a:gd name="T50" fmla="*/ 102 w 232"/>
                  <a:gd name="T51" fmla="*/ 130 h 140"/>
                  <a:gd name="T52" fmla="*/ 77 w 232"/>
                  <a:gd name="T53" fmla="*/ 126 h 140"/>
                  <a:gd name="T54" fmla="*/ 53 w 232"/>
                  <a:gd name="T55" fmla="*/ 115 h 140"/>
                  <a:gd name="T56" fmla="*/ 33 w 232"/>
                  <a:gd name="T57" fmla="*/ 101 h 140"/>
                  <a:gd name="T58" fmla="*/ 17 w 232"/>
                  <a:gd name="T59" fmla="*/ 82 h 140"/>
                  <a:gd name="T60" fmla="*/ 6 w 232"/>
                  <a:gd name="T61" fmla="*/ 61 h 140"/>
                  <a:gd name="T62" fmla="*/ 3 w 232"/>
                  <a:gd name="T63" fmla="*/ 38 h 140"/>
                  <a:gd name="T64" fmla="*/ 8 w 232"/>
                  <a:gd name="T65" fmla="*/ 13 h 140"/>
                  <a:gd name="T66" fmla="*/ 12 w 232"/>
                  <a:gd name="T67" fmla="*/ 0 h 140"/>
                  <a:gd name="T68" fmla="*/ 12 w 232"/>
                  <a:gd name="T69" fmla="*/ 0 h 1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2"/>
                  <a:gd name="T106" fmla="*/ 0 h 140"/>
                  <a:gd name="T107" fmla="*/ 232 w 232"/>
                  <a:gd name="T108" fmla="*/ 140 h 1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2" h="140">
                    <a:moveTo>
                      <a:pt x="12" y="0"/>
                    </a:moveTo>
                    <a:lnTo>
                      <a:pt x="12" y="0"/>
                    </a:lnTo>
                    <a:lnTo>
                      <a:pt x="6" y="13"/>
                    </a:lnTo>
                    <a:lnTo>
                      <a:pt x="1" y="25"/>
                    </a:lnTo>
                    <a:lnTo>
                      <a:pt x="0" y="38"/>
                    </a:lnTo>
                    <a:lnTo>
                      <a:pt x="1" y="50"/>
                    </a:lnTo>
                    <a:lnTo>
                      <a:pt x="3" y="63"/>
                    </a:lnTo>
                    <a:lnTo>
                      <a:pt x="8" y="74"/>
                    </a:lnTo>
                    <a:lnTo>
                      <a:pt x="12" y="85"/>
                    </a:lnTo>
                    <a:lnTo>
                      <a:pt x="20" y="94"/>
                    </a:lnTo>
                    <a:lnTo>
                      <a:pt x="28" y="104"/>
                    </a:lnTo>
                    <a:lnTo>
                      <a:pt x="38" y="112"/>
                    </a:lnTo>
                    <a:lnTo>
                      <a:pt x="47" y="119"/>
                    </a:lnTo>
                    <a:lnTo>
                      <a:pt x="60" y="126"/>
                    </a:lnTo>
                    <a:lnTo>
                      <a:pt x="71" y="130"/>
                    </a:lnTo>
                    <a:lnTo>
                      <a:pt x="83" y="135"/>
                    </a:lnTo>
                    <a:lnTo>
                      <a:pt x="96" y="138"/>
                    </a:lnTo>
                    <a:lnTo>
                      <a:pt x="108" y="140"/>
                    </a:lnTo>
                    <a:lnTo>
                      <a:pt x="130" y="138"/>
                    </a:lnTo>
                    <a:lnTo>
                      <a:pt x="152" y="135"/>
                    </a:lnTo>
                    <a:lnTo>
                      <a:pt x="174" y="127"/>
                    </a:lnTo>
                    <a:lnTo>
                      <a:pt x="185" y="123"/>
                    </a:lnTo>
                    <a:lnTo>
                      <a:pt x="194" y="116"/>
                    </a:lnTo>
                    <a:lnTo>
                      <a:pt x="202" y="110"/>
                    </a:lnTo>
                    <a:lnTo>
                      <a:pt x="210" y="104"/>
                    </a:lnTo>
                    <a:lnTo>
                      <a:pt x="218" y="96"/>
                    </a:lnTo>
                    <a:lnTo>
                      <a:pt x="223" y="87"/>
                    </a:lnTo>
                    <a:lnTo>
                      <a:pt x="227" y="77"/>
                    </a:lnTo>
                    <a:lnTo>
                      <a:pt x="231" y="66"/>
                    </a:lnTo>
                    <a:lnTo>
                      <a:pt x="232" y="55"/>
                    </a:lnTo>
                    <a:lnTo>
                      <a:pt x="232" y="43"/>
                    </a:lnTo>
                    <a:lnTo>
                      <a:pt x="231" y="41"/>
                    </a:lnTo>
                    <a:lnTo>
                      <a:pt x="229" y="39"/>
                    </a:lnTo>
                    <a:lnTo>
                      <a:pt x="226" y="41"/>
                    </a:lnTo>
                    <a:lnTo>
                      <a:pt x="226" y="43"/>
                    </a:lnTo>
                    <a:lnTo>
                      <a:pt x="224" y="54"/>
                    </a:lnTo>
                    <a:lnTo>
                      <a:pt x="223" y="65"/>
                    </a:lnTo>
                    <a:lnTo>
                      <a:pt x="220" y="74"/>
                    </a:lnTo>
                    <a:lnTo>
                      <a:pt x="216" y="82"/>
                    </a:lnTo>
                    <a:lnTo>
                      <a:pt x="210" y="90"/>
                    </a:lnTo>
                    <a:lnTo>
                      <a:pt x="204" y="98"/>
                    </a:lnTo>
                    <a:lnTo>
                      <a:pt x="198" y="104"/>
                    </a:lnTo>
                    <a:lnTo>
                      <a:pt x="190" y="110"/>
                    </a:lnTo>
                    <a:lnTo>
                      <a:pt x="173" y="119"/>
                    </a:lnTo>
                    <a:lnTo>
                      <a:pt x="154" y="126"/>
                    </a:lnTo>
                    <a:lnTo>
                      <a:pt x="133" y="129"/>
                    </a:lnTo>
                    <a:lnTo>
                      <a:pt x="114" y="132"/>
                    </a:lnTo>
                    <a:lnTo>
                      <a:pt x="102" y="130"/>
                    </a:lnTo>
                    <a:lnTo>
                      <a:pt x="89" y="129"/>
                    </a:lnTo>
                    <a:lnTo>
                      <a:pt x="77" y="126"/>
                    </a:lnTo>
                    <a:lnTo>
                      <a:pt x="66" y="121"/>
                    </a:lnTo>
                    <a:lnTo>
                      <a:pt x="53" y="115"/>
                    </a:lnTo>
                    <a:lnTo>
                      <a:pt x="44" y="109"/>
                    </a:lnTo>
                    <a:lnTo>
                      <a:pt x="33" y="101"/>
                    </a:lnTo>
                    <a:lnTo>
                      <a:pt x="25" y="93"/>
                    </a:lnTo>
                    <a:lnTo>
                      <a:pt x="17" y="82"/>
                    </a:lnTo>
                    <a:lnTo>
                      <a:pt x="11" y="72"/>
                    </a:lnTo>
                    <a:lnTo>
                      <a:pt x="6" y="61"/>
                    </a:lnTo>
                    <a:lnTo>
                      <a:pt x="3" y="50"/>
                    </a:lnTo>
                    <a:lnTo>
                      <a:pt x="3" y="38"/>
                    </a:lnTo>
                    <a:lnTo>
                      <a:pt x="5" y="25"/>
                    </a:lnTo>
                    <a:lnTo>
                      <a:pt x="8" y="13"/>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55" name="Freeform 194"/>
              <p:cNvSpPr>
                <a:spLocks/>
              </p:cNvSpPr>
              <p:nvPr/>
            </p:nvSpPr>
            <p:spPr bwMode="auto">
              <a:xfrm>
                <a:off x="886" y="1576"/>
                <a:ext cx="259" cy="124"/>
              </a:xfrm>
              <a:custGeom>
                <a:avLst/>
                <a:gdLst>
                  <a:gd name="T0" fmla="*/ 1 w 259"/>
                  <a:gd name="T1" fmla="*/ 119 h 124"/>
                  <a:gd name="T2" fmla="*/ 3 w 259"/>
                  <a:gd name="T3" fmla="*/ 94 h 124"/>
                  <a:gd name="T4" fmla="*/ 11 w 259"/>
                  <a:gd name="T5" fmla="*/ 72 h 124"/>
                  <a:gd name="T6" fmla="*/ 23 w 259"/>
                  <a:gd name="T7" fmla="*/ 54 h 124"/>
                  <a:gd name="T8" fmla="*/ 40 w 259"/>
                  <a:gd name="T9" fmla="*/ 38 h 124"/>
                  <a:gd name="T10" fmla="*/ 61 w 259"/>
                  <a:gd name="T11" fmla="*/ 25 h 124"/>
                  <a:gd name="T12" fmla="*/ 105 w 259"/>
                  <a:gd name="T13" fmla="*/ 8 h 124"/>
                  <a:gd name="T14" fmla="*/ 127 w 259"/>
                  <a:gd name="T15" fmla="*/ 3 h 124"/>
                  <a:gd name="T16" fmla="*/ 152 w 259"/>
                  <a:gd name="T17" fmla="*/ 2 h 124"/>
                  <a:gd name="T18" fmla="*/ 177 w 259"/>
                  <a:gd name="T19" fmla="*/ 7 h 124"/>
                  <a:gd name="T20" fmla="*/ 199 w 259"/>
                  <a:gd name="T21" fmla="*/ 16 h 124"/>
                  <a:gd name="T22" fmla="*/ 219 w 259"/>
                  <a:gd name="T23" fmla="*/ 33 h 124"/>
                  <a:gd name="T24" fmla="*/ 227 w 259"/>
                  <a:gd name="T25" fmla="*/ 43 h 124"/>
                  <a:gd name="T26" fmla="*/ 238 w 259"/>
                  <a:gd name="T27" fmla="*/ 63 h 124"/>
                  <a:gd name="T28" fmla="*/ 249 w 259"/>
                  <a:gd name="T29" fmla="*/ 99 h 124"/>
                  <a:gd name="T30" fmla="*/ 254 w 259"/>
                  <a:gd name="T31" fmla="*/ 123 h 124"/>
                  <a:gd name="T32" fmla="*/ 257 w 259"/>
                  <a:gd name="T33" fmla="*/ 124 h 124"/>
                  <a:gd name="T34" fmla="*/ 259 w 259"/>
                  <a:gd name="T35" fmla="*/ 123 h 124"/>
                  <a:gd name="T36" fmla="*/ 254 w 259"/>
                  <a:gd name="T37" fmla="*/ 96 h 124"/>
                  <a:gd name="T38" fmla="*/ 246 w 259"/>
                  <a:gd name="T39" fmla="*/ 71 h 124"/>
                  <a:gd name="T40" fmla="*/ 235 w 259"/>
                  <a:gd name="T41" fmla="*/ 47 h 124"/>
                  <a:gd name="T42" fmla="*/ 219 w 259"/>
                  <a:gd name="T43" fmla="*/ 25 h 124"/>
                  <a:gd name="T44" fmla="*/ 210 w 259"/>
                  <a:gd name="T45" fmla="*/ 18 h 124"/>
                  <a:gd name="T46" fmla="*/ 188 w 259"/>
                  <a:gd name="T47" fmla="*/ 7 h 124"/>
                  <a:gd name="T48" fmla="*/ 163 w 259"/>
                  <a:gd name="T49" fmla="*/ 0 h 124"/>
                  <a:gd name="T50" fmla="*/ 138 w 259"/>
                  <a:gd name="T51" fmla="*/ 0 h 124"/>
                  <a:gd name="T52" fmla="*/ 127 w 259"/>
                  <a:gd name="T53" fmla="*/ 0 h 124"/>
                  <a:gd name="T54" fmla="*/ 81 w 259"/>
                  <a:gd name="T55" fmla="*/ 13 h 124"/>
                  <a:gd name="T56" fmla="*/ 47 w 259"/>
                  <a:gd name="T57" fmla="*/ 30 h 124"/>
                  <a:gd name="T58" fmla="*/ 28 w 259"/>
                  <a:gd name="T59" fmla="*/ 44 h 124"/>
                  <a:gd name="T60" fmla="*/ 12 w 259"/>
                  <a:gd name="T61" fmla="*/ 63 h 124"/>
                  <a:gd name="T62" fmla="*/ 3 w 259"/>
                  <a:gd name="T63" fmla="*/ 83 h 124"/>
                  <a:gd name="T64" fmla="*/ 0 w 259"/>
                  <a:gd name="T65" fmla="*/ 107 h 124"/>
                  <a:gd name="T66" fmla="*/ 1 w 259"/>
                  <a:gd name="T67" fmla="*/ 119 h 124"/>
                  <a:gd name="T68" fmla="*/ 1 w 259"/>
                  <a:gd name="T69" fmla="*/ 119 h 12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9"/>
                  <a:gd name="T106" fmla="*/ 0 h 124"/>
                  <a:gd name="T107" fmla="*/ 259 w 259"/>
                  <a:gd name="T108" fmla="*/ 124 h 12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9" h="124">
                    <a:moveTo>
                      <a:pt x="1" y="119"/>
                    </a:moveTo>
                    <a:lnTo>
                      <a:pt x="1" y="119"/>
                    </a:lnTo>
                    <a:lnTo>
                      <a:pt x="1" y="107"/>
                    </a:lnTo>
                    <a:lnTo>
                      <a:pt x="3" y="94"/>
                    </a:lnTo>
                    <a:lnTo>
                      <a:pt x="6" y="83"/>
                    </a:lnTo>
                    <a:lnTo>
                      <a:pt x="11" y="72"/>
                    </a:lnTo>
                    <a:lnTo>
                      <a:pt x="15" y="63"/>
                    </a:lnTo>
                    <a:lnTo>
                      <a:pt x="23" y="54"/>
                    </a:lnTo>
                    <a:lnTo>
                      <a:pt x="31" y="46"/>
                    </a:lnTo>
                    <a:lnTo>
                      <a:pt x="40" y="38"/>
                    </a:lnTo>
                    <a:lnTo>
                      <a:pt x="50" y="32"/>
                    </a:lnTo>
                    <a:lnTo>
                      <a:pt x="61" y="25"/>
                    </a:lnTo>
                    <a:lnTo>
                      <a:pt x="83" y="14"/>
                    </a:lnTo>
                    <a:lnTo>
                      <a:pt x="105" y="8"/>
                    </a:lnTo>
                    <a:lnTo>
                      <a:pt x="127" y="3"/>
                    </a:lnTo>
                    <a:lnTo>
                      <a:pt x="139" y="2"/>
                    </a:lnTo>
                    <a:lnTo>
                      <a:pt x="152" y="2"/>
                    </a:lnTo>
                    <a:lnTo>
                      <a:pt x="164" y="3"/>
                    </a:lnTo>
                    <a:lnTo>
                      <a:pt x="177" y="7"/>
                    </a:lnTo>
                    <a:lnTo>
                      <a:pt x="188" y="11"/>
                    </a:lnTo>
                    <a:lnTo>
                      <a:pt x="199" y="16"/>
                    </a:lnTo>
                    <a:lnTo>
                      <a:pt x="210" y="24"/>
                    </a:lnTo>
                    <a:lnTo>
                      <a:pt x="219" y="33"/>
                    </a:lnTo>
                    <a:lnTo>
                      <a:pt x="227" y="43"/>
                    </a:lnTo>
                    <a:lnTo>
                      <a:pt x="233" y="52"/>
                    </a:lnTo>
                    <a:lnTo>
                      <a:pt x="238" y="63"/>
                    </a:lnTo>
                    <a:lnTo>
                      <a:pt x="243" y="76"/>
                    </a:lnTo>
                    <a:lnTo>
                      <a:pt x="249" y="99"/>
                    </a:lnTo>
                    <a:lnTo>
                      <a:pt x="254" y="123"/>
                    </a:lnTo>
                    <a:lnTo>
                      <a:pt x="255" y="124"/>
                    </a:lnTo>
                    <a:lnTo>
                      <a:pt x="257" y="124"/>
                    </a:lnTo>
                    <a:lnTo>
                      <a:pt x="259" y="123"/>
                    </a:lnTo>
                    <a:lnTo>
                      <a:pt x="254" y="96"/>
                    </a:lnTo>
                    <a:lnTo>
                      <a:pt x="251" y="83"/>
                    </a:lnTo>
                    <a:lnTo>
                      <a:pt x="246" y="71"/>
                    </a:lnTo>
                    <a:lnTo>
                      <a:pt x="241" y="58"/>
                    </a:lnTo>
                    <a:lnTo>
                      <a:pt x="235" y="47"/>
                    </a:lnTo>
                    <a:lnTo>
                      <a:pt x="227" y="36"/>
                    </a:lnTo>
                    <a:lnTo>
                      <a:pt x="219" y="25"/>
                    </a:lnTo>
                    <a:lnTo>
                      <a:pt x="210" y="18"/>
                    </a:lnTo>
                    <a:lnTo>
                      <a:pt x="199" y="11"/>
                    </a:lnTo>
                    <a:lnTo>
                      <a:pt x="188" y="7"/>
                    </a:lnTo>
                    <a:lnTo>
                      <a:pt x="175" y="2"/>
                    </a:lnTo>
                    <a:lnTo>
                      <a:pt x="163" y="0"/>
                    </a:lnTo>
                    <a:lnTo>
                      <a:pt x="150" y="0"/>
                    </a:lnTo>
                    <a:lnTo>
                      <a:pt x="138" y="0"/>
                    </a:lnTo>
                    <a:lnTo>
                      <a:pt x="127" y="0"/>
                    </a:lnTo>
                    <a:lnTo>
                      <a:pt x="103" y="5"/>
                    </a:lnTo>
                    <a:lnTo>
                      <a:pt x="81" y="13"/>
                    </a:lnTo>
                    <a:lnTo>
                      <a:pt x="58" y="22"/>
                    </a:lnTo>
                    <a:lnTo>
                      <a:pt x="47" y="30"/>
                    </a:lnTo>
                    <a:lnTo>
                      <a:pt x="37" y="36"/>
                    </a:lnTo>
                    <a:lnTo>
                      <a:pt x="28" y="44"/>
                    </a:lnTo>
                    <a:lnTo>
                      <a:pt x="18" y="54"/>
                    </a:lnTo>
                    <a:lnTo>
                      <a:pt x="12" y="63"/>
                    </a:lnTo>
                    <a:lnTo>
                      <a:pt x="6" y="72"/>
                    </a:lnTo>
                    <a:lnTo>
                      <a:pt x="3" y="83"/>
                    </a:lnTo>
                    <a:lnTo>
                      <a:pt x="0" y="94"/>
                    </a:lnTo>
                    <a:lnTo>
                      <a:pt x="0" y="107"/>
                    </a:lnTo>
                    <a:lnTo>
                      <a:pt x="1" y="1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56" name="Freeform 195"/>
              <p:cNvSpPr>
                <a:spLocks/>
              </p:cNvSpPr>
              <p:nvPr/>
            </p:nvSpPr>
            <p:spPr bwMode="auto">
              <a:xfrm>
                <a:off x="878" y="1619"/>
                <a:ext cx="271" cy="92"/>
              </a:xfrm>
              <a:custGeom>
                <a:avLst/>
                <a:gdLst>
                  <a:gd name="T0" fmla="*/ 0 w 271"/>
                  <a:gd name="T1" fmla="*/ 78 h 92"/>
                  <a:gd name="T2" fmla="*/ 23 w 271"/>
                  <a:gd name="T3" fmla="*/ 84 h 92"/>
                  <a:gd name="T4" fmla="*/ 42 w 271"/>
                  <a:gd name="T5" fmla="*/ 81 h 92"/>
                  <a:gd name="T6" fmla="*/ 59 w 271"/>
                  <a:gd name="T7" fmla="*/ 72 h 92"/>
                  <a:gd name="T8" fmla="*/ 91 w 271"/>
                  <a:gd name="T9" fmla="*/ 42 h 92"/>
                  <a:gd name="T10" fmla="*/ 113 w 271"/>
                  <a:gd name="T11" fmla="*/ 20 h 92"/>
                  <a:gd name="T12" fmla="*/ 132 w 271"/>
                  <a:gd name="T13" fmla="*/ 7 h 92"/>
                  <a:gd name="T14" fmla="*/ 141 w 271"/>
                  <a:gd name="T15" fmla="*/ 4 h 92"/>
                  <a:gd name="T16" fmla="*/ 158 w 271"/>
                  <a:gd name="T17" fmla="*/ 1 h 92"/>
                  <a:gd name="T18" fmla="*/ 172 w 271"/>
                  <a:gd name="T19" fmla="*/ 4 h 92"/>
                  <a:gd name="T20" fmla="*/ 186 w 271"/>
                  <a:gd name="T21" fmla="*/ 11 h 92"/>
                  <a:gd name="T22" fmla="*/ 207 w 271"/>
                  <a:gd name="T23" fmla="*/ 34 h 92"/>
                  <a:gd name="T24" fmla="*/ 234 w 271"/>
                  <a:gd name="T25" fmla="*/ 73 h 92"/>
                  <a:gd name="T26" fmla="*/ 241 w 271"/>
                  <a:gd name="T27" fmla="*/ 83 h 92"/>
                  <a:gd name="T28" fmla="*/ 252 w 271"/>
                  <a:gd name="T29" fmla="*/ 91 h 92"/>
                  <a:gd name="T30" fmla="*/ 263 w 271"/>
                  <a:gd name="T31" fmla="*/ 92 h 92"/>
                  <a:gd name="T32" fmla="*/ 271 w 271"/>
                  <a:gd name="T33" fmla="*/ 80 h 92"/>
                  <a:gd name="T34" fmla="*/ 271 w 271"/>
                  <a:gd name="T35" fmla="*/ 78 h 92"/>
                  <a:gd name="T36" fmla="*/ 268 w 271"/>
                  <a:gd name="T37" fmla="*/ 80 h 92"/>
                  <a:gd name="T38" fmla="*/ 260 w 271"/>
                  <a:gd name="T39" fmla="*/ 86 h 92"/>
                  <a:gd name="T40" fmla="*/ 252 w 271"/>
                  <a:gd name="T41" fmla="*/ 87 h 92"/>
                  <a:gd name="T42" fmla="*/ 245 w 271"/>
                  <a:gd name="T43" fmla="*/ 83 h 92"/>
                  <a:gd name="T44" fmla="*/ 230 w 271"/>
                  <a:gd name="T45" fmla="*/ 64 h 92"/>
                  <a:gd name="T46" fmla="*/ 215 w 271"/>
                  <a:gd name="T47" fmla="*/ 36 h 92"/>
                  <a:gd name="T48" fmla="*/ 208 w 271"/>
                  <a:gd name="T49" fmla="*/ 26 h 92"/>
                  <a:gd name="T50" fmla="*/ 191 w 271"/>
                  <a:gd name="T51" fmla="*/ 12 h 92"/>
                  <a:gd name="T52" fmla="*/ 172 w 271"/>
                  <a:gd name="T53" fmla="*/ 3 h 92"/>
                  <a:gd name="T54" fmla="*/ 150 w 271"/>
                  <a:gd name="T55" fmla="*/ 0 h 92"/>
                  <a:gd name="T56" fmla="*/ 139 w 271"/>
                  <a:gd name="T57" fmla="*/ 0 h 92"/>
                  <a:gd name="T58" fmla="*/ 121 w 271"/>
                  <a:gd name="T59" fmla="*/ 9 h 92"/>
                  <a:gd name="T60" fmla="*/ 103 w 271"/>
                  <a:gd name="T61" fmla="*/ 22 h 92"/>
                  <a:gd name="T62" fmla="*/ 75 w 271"/>
                  <a:gd name="T63" fmla="*/ 55 h 92"/>
                  <a:gd name="T64" fmla="*/ 52 w 271"/>
                  <a:gd name="T65" fmla="*/ 75 h 92"/>
                  <a:gd name="T66" fmla="*/ 34 w 271"/>
                  <a:gd name="T67" fmla="*/ 81 h 92"/>
                  <a:gd name="T68" fmla="*/ 12 w 271"/>
                  <a:gd name="T69" fmla="*/ 81 h 92"/>
                  <a:gd name="T70" fmla="*/ 0 w 271"/>
                  <a:gd name="T71" fmla="*/ 76 h 92"/>
                  <a:gd name="T72" fmla="*/ 0 w 271"/>
                  <a:gd name="T73" fmla="*/ 78 h 9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71"/>
                  <a:gd name="T112" fmla="*/ 0 h 92"/>
                  <a:gd name="T113" fmla="*/ 271 w 271"/>
                  <a:gd name="T114" fmla="*/ 92 h 9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71" h="92">
                    <a:moveTo>
                      <a:pt x="0" y="78"/>
                    </a:moveTo>
                    <a:lnTo>
                      <a:pt x="0" y="78"/>
                    </a:lnTo>
                    <a:lnTo>
                      <a:pt x="12" y="83"/>
                    </a:lnTo>
                    <a:lnTo>
                      <a:pt x="23" y="84"/>
                    </a:lnTo>
                    <a:lnTo>
                      <a:pt x="33" y="84"/>
                    </a:lnTo>
                    <a:lnTo>
                      <a:pt x="42" y="81"/>
                    </a:lnTo>
                    <a:lnTo>
                      <a:pt x="52" y="76"/>
                    </a:lnTo>
                    <a:lnTo>
                      <a:pt x="59" y="72"/>
                    </a:lnTo>
                    <a:lnTo>
                      <a:pt x="75" y="58"/>
                    </a:lnTo>
                    <a:lnTo>
                      <a:pt x="91" y="42"/>
                    </a:lnTo>
                    <a:lnTo>
                      <a:pt x="105" y="26"/>
                    </a:lnTo>
                    <a:lnTo>
                      <a:pt x="113" y="20"/>
                    </a:lnTo>
                    <a:lnTo>
                      <a:pt x="122" y="14"/>
                    </a:lnTo>
                    <a:lnTo>
                      <a:pt x="132" y="7"/>
                    </a:lnTo>
                    <a:lnTo>
                      <a:pt x="141" y="4"/>
                    </a:lnTo>
                    <a:lnTo>
                      <a:pt x="150" y="1"/>
                    </a:lnTo>
                    <a:lnTo>
                      <a:pt x="158" y="1"/>
                    </a:lnTo>
                    <a:lnTo>
                      <a:pt x="166" y="1"/>
                    </a:lnTo>
                    <a:lnTo>
                      <a:pt x="172" y="4"/>
                    </a:lnTo>
                    <a:lnTo>
                      <a:pt x="180" y="7"/>
                    </a:lnTo>
                    <a:lnTo>
                      <a:pt x="186" y="11"/>
                    </a:lnTo>
                    <a:lnTo>
                      <a:pt x="197" y="22"/>
                    </a:lnTo>
                    <a:lnTo>
                      <a:pt x="207" y="34"/>
                    </a:lnTo>
                    <a:lnTo>
                      <a:pt x="216" y="47"/>
                    </a:lnTo>
                    <a:lnTo>
                      <a:pt x="234" y="73"/>
                    </a:lnTo>
                    <a:lnTo>
                      <a:pt x="241" y="83"/>
                    </a:lnTo>
                    <a:lnTo>
                      <a:pt x="248" y="87"/>
                    </a:lnTo>
                    <a:lnTo>
                      <a:pt x="252" y="91"/>
                    </a:lnTo>
                    <a:lnTo>
                      <a:pt x="257" y="92"/>
                    </a:lnTo>
                    <a:lnTo>
                      <a:pt x="263" y="92"/>
                    </a:lnTo>
                    <a:lnTo>
                      <a:pt x="268" y="87"/>
                    </a:lnTo>
                    <a:lnTo>
                      <a:pt x="271" y="80"/>
                    </a:lnTo>
                    <a:lnTo>
                      <a:pt x="271" y="78"/>
                    </a:lnTo>
                    <a:lnTo>
                      <a:pt x="268" y="80"/>
                    </a:lnTo>
                    <a:lnTo>
                      <a:pt x="265" y="84"/>
                    </a:lnTo>
                    <a:lnTo>
                      <a:pt x="260" y="86"/>
                    </a:lnTo>
                    <a:lnTo>
                      <a:pt x="257" y="87"/>
                    </a:lnTo>
                    <a:lnTo>
                      <a:pt x="252" y="87"/>
                    </a:lnTo>
                    <a:lnTo>
                      <a:pt x="249" y="84"/>
                    </a:lnTo>
                    <a:lnTo>
                      <a:pt x="245" y="83"/>
                    </a:lnTo>
                    <a:lnTo>
                      <a:pt x="238" y="73"/>
                    </a:lnTo>
                    <a:lnTo>
                      <a:pt x="230" y="64"/>
                    </a:lnTo>
                    <a:lnTo>
                      <a:pt x="224" y="53"/>
                    </a:lnTo>
                    <a:lnTo>
                      <a:pt x="215" y="36"/>
                    </a:lnTo>
                    <a:lnTo>
                      <a:pt x="208" y="26"/>
                    </a:lnTo>
                    <a:lnTo>
                      <a:pt x="201" y="18"/>
                    </a:lnTo>
                    <a:lnTo>
                      <a:pt x="191" y="12"/>
                    </a:lnTo>
                    <a:lnTo>
                      <a:pt x="182" y="6"/>
                    </a:lnTo>
                    <a:lnTo>
                      <a:pt x="172" y="3"/>
                    </a:lnTo>
                    <a:lnTo>
                      <a:pt x="161" y="0"/>
                    </a:lnTo>
                    <a:lnTo>
                      <a:pt x="150" y="0"/>
                    </a:lnTo>
                    <a:lnTo>
                      <a:pt x="139" y="0"/>
                    </a:lnTo>
                    <a:lnTo>
                      <a:pt x="130" y="4"/>
                    </a:lnTo>
                    <a:lnTo>
                      <a:pt x="121" y="9"/>
                    </a:lnTo>
                    <a:lnTo>
                      <a:pt x="111" y="14"/>
                    </a:lnTo>
                    <a:lnTo>
                      <a:pt x="103" y="22"/>
                    </a:lnTo>
                    <a:lnTo>
                      <a:pt x="89" y="37"/>
                    </a:lnTo>
                    <a:lnTo>
                      <a:pt x="75" y="55"/>
                    </a:lnTo>
                    <a:lnTo>
                      <a:pt x="59" y="69"/>
                    </a:lnTo>
                    <a:lnTo>
                      <a:pt x="52" y="75"/>
                    </a:lnTo>
                    <a:lnTo>
                      <a:pt x="42" y="78"/>
                    </a:lnTo>
                    <a:lnTo>
                      <a:pt x="34" y="81"/>
                    </a:lnTo>
                    <a:lnTo>
                      <a:pt x="23" y="83"/>
                    </a:lnTo>
                    <a:lnTo>
                      <a:pt x="12" y="81"/>
                    </a:lnTo>
                    <a:lnTo>
                      <a:pt x="0" y="76"/>
                    </a:lnTo>
                    <a:lnTo>
                      <a:pt x="0"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57" name="Freeform 196"/>
              <p:cNvSpPr>
                <a:spLocks/>
              </p:cNvSpPr>
              <p:nvPr/>
            </p:nvSpPr>
            <p:spPr bwMode="auto">
              <a:xfrm>
                <a:off x="904" y="1656"/>
                <a:ext cx="233" cy="140"/>
              </a:xfrm>
              <a:custGeom>
                <a:avLst/>
                <a:gdLst>
                  <a:gd name="T0" fmla="*/ 13 w 233"/>
                  <a:gd name="T1" fmla="*/ 0 h 140"/>
                  <a:gd name="T2" fmla="*/ 2 w 233"/>
                  <a:gd name="T3" fmla="*/ 25 h 140"/>
                  <a:gd name="T4" fmla="*/ 0 w 233"/>
                  <a:gd name="T5" fmla="*/ 50 h 140"/>
                  <a:gd name="T6" fmla="*/ 7 w 233"/>
                  <a:gd name="T7" fmla="*/ 74 h 140"/>
                  <a:gd name="T8" fmla="*/ 19 w 233"/>
                  <a:gd name="T9" fmla="*/ 94 h 140"/>
                  <a:gd name="T10" fmla="*/ 38 w 233"/>
                  <a:gd name="T11" fmla="*/ 112 h 140"/>
                  <a:gd name="T12" fmla="*/ 58 w 233"/>
                  <a:gd name="T13" fmla="*/ 126 h 140"/>
                  <a:gd name="T14" fmla="*/ 84 w 233"/>
                  <a:gd name="T15" fmla="*/ 135 h 140"/>
                  <a:gd name="T16" fmla="*/ 109 w 233"/>
                  <a:gd name="T17" fmla="*/ 140 h 140"/>
                  <a:gd name="T18" fmla="*/ 131 w 233"/>
                  <a:gd name="T19" fmla="*/ 138 h 140"/>
                  <a:gd name="T20" fmla="*/ 175 w 233"/>
                  <a:gd name="T21" fmla="*/ 127 h 140"/>
                  <a:gd name="T22" fmla="*/ 193 w 233"/>
                  <a:gd name="T23" fmla="*/ 118 h 140"/>
                  <a:gd name="T24" fmla="*/ 211 w 233"/>
                  <a:gd name="T25" fmla="*/ 104 h 140"/>
                  <a:gd name="T26" fmla="*/ 223 w 233"/>
                  <a:gd name="T27" fmla="*/ 87 h 140"/>
                  <a:gd name="T28" fmla="*/ 231 w 233"/>
                  <a:gd name="T29" fmla="*/ 66 h 140"/>
                  <a:gd name="T30" fmla="*/ 231 w 233"/>
                  <a:gd name="T31" fmla="*/ 43 h 140"/>
                  <a:gd name="T32" fmla="*/ 231 w 233"/>
                  <a:gd name="T33" fmla="*/ 41 h 140"/>
                  <a:gd name="T34" fmla="*/ 226 w 233"/>
                  <a:gd name="T35" fmla="*/ 41 h 140"/>
                  <a:gd name="T36" fmla="*/ 226 w 233"/>
                  <a:gd name="T37" fmla="*/ 43 h 140"/>
                  <a:gd name="T38" fmla="*/ 223 w 233"/>
                  <a:gd name="T39" fmla="*/ 65 h 140"/>
                  <a:gd name="T40" fmla="*/ 215 w 233"/>
                  <a:gd name="T41" fmla="*/ 82 h 140"/>
                  <a:gd name="T42" fmla="*/ 204 w 233"/>
                  <a:gd name="T43" fmla="*/ 98 h 140"/>
                  <a:gd name="T44" fmla="*/ 190 w 233"/>
                  <a:gd name="T45" fmla="*/ 110 h 140"/>
                  <a:gd name="T46" fmla="*/ 154 w 233"/>
                  <a:gd name="T47" fmla="*/ 126 h 140"/>
                  <a:gd name="T48" fmla="*/ 113 w 233"/>
                  <a:gd name="T49" fmla="*/ 132 h 140"/>
                  <a:gd name="T50" fmla="*/ 101 w 233"/>
                  <a:gd name="T51" fmla="*/ 130 h 140"/>
                  <a:gd name="T52" fmla="*/ 77 w 233"/>
                  <a:gd name="T53" fmla="*/ 126 h 140"/>
                  <a:gd name="T54" fmla="*/ 54 w 233"/>
                  <a:gd name="T55" fmla="*/ 116 h 140"/>
                  <a:gd name="T56" fmla="*/ 33 w 233"/>
                  <a:gd name="T57" fmla="*/ 101 h 140"/>
                  <a:gd name="T58" fmla="*/ 18 w 233"/>
                  <a:gd name="T59" fmla="*/ 83 h 140"/>
                  <a:gd name="T60" fmla="*/ 7 w 233"/>
                  <a:gd name="T61" fmla="*/ 61 h 140"/>
                  <a:gd name="T62" fmla="*/ 4 w 233"/>
                  <a:gd name="T63" fmla="*/ 38 h 140"/>
                  <a:gd name="T64" fmla="*/ 7 w 233"/>
                  <a:gd name="T65" fmla="*/ 13 h 140"/>
                  <a:gd name="T66" fmla="*/ 13 w 233"/>
                  <a:gd name="T67" fmla="*/ 0 h 140"/>
                  <a:gd name="T68" fmla="*/ 13 w 233"/>
                  <a:gd name="T69" fmla="*/ 0 h 1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3"/>
                  <a:gd name="T106" fmla="*/ 0 h 140"/>
                  <a:gd name="T107" fmla="*/ 233 w 233"/>
                  <a:gd name="T108" fmla="*/ 140 h 1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3" h="140">
                    <a:moveTo>
                      <a:pt x="13" y="0"/>
                    </a:moveTo>
                    <a:lnTo>
                      <a:pt x="13" y="0"/>
                    </a:lnTo>
                    <a:lnTo>
                      <a:pt x="7" y="13"/>
                    </a:lnTo>
                    <a:lnTo>
                      <a:pt x="2" y="25"/>
                    </a:lnTo>
                    <a:lnTo>
                      <a:pt x="0" y="39"/>
                    </a:lnTo>
                    <a:lnTo>
                      <a:pt x="0" y="50"/>
                    </a:lnTo>
                    <a:lnTo>
                      <a:pt x="4" y="63"/>
                    </a:lnTo>
                    <a:lnTo>
                      <a:pt x="7" y="74"/>
                    </a:lnTo>
                    <a:lnTo>
                      <a:pt x="13" y="85"/>
                    </a:lnTo>
                    <a:lnTo>
                      <a:pt x="19" y="94"/>
                    </a:lnTo>
                    <a:lnTo>
                      <a:pt x="29" y="104"/>
                    </a:lnTo>
                    <a:lnTo>
                      <a:pt x="38" y="112"/>
                    </a:lnTo>
                    <a:lnTo>
                      <a:pt x="48" y="119"/>
                    </a:lnTo>
                    <a:lnTo>
                      <a:pt x="58" y="126"/>
                    </a:lnTo>
                    <a:lnTo>
                      <a:pt x="71" y="130"/>
                    </a:lnTo>
                    <a:lnTo>
                      <a:pt x="84" y="135"/>
                    </a:lnTo>
                    <a:lnTo>
                      <a:pt x="96" y="138"/>
                    </a:lnTo>
                    <a:lnTo>
                      <a:pt x="109" y="140"/>
                    </a:lnTo>
                    <a:lnTo>
                      <a:pt x="131" y="138"/>
                    </a:lnTo>
                    <a:lnTo>
                      <a:pt x="153" y="135"/>
                    </a:lnTo>
                    <a:lnTo>
                      <a:pt x="175" y="127"/>
                    </a:lnTo>
                    <a:lnTo>
                      <a:pt x="184" y="123"/>
                    </a:lnTo>
                    <a:lnTo>
                      <a:pt x="193" y="118"/>
                    </a:lnTo>
                    <a:lnTo>
                      <a:pt x="203" y="110"/>
                    </a:lnTo>
                    <a:lnTo>
                      <a:pt x="211" y="104"/>
                    </a:lnTo>
                    <a:lnTo>
                      <a:pt x="217" y="96"/>
                    </a:lnTo>
                    <a:lnTo>
                      <a:pt x="223" y="87"/>
                    </a:lnTo>
                    <a:lnTo>
                      <a:pt x="228" y="77"/>
                    </a:lnTo>
                    <a:lnTo>
                      <a:pt x="231" y="66"/>
                    </a:lnTo>
                    <a:lnTo>
                      <a:pt x="233" y="55"/>
                    </a:lnTo>
                    <a:lnTo>
                      <a:pt x="231" y="43"/>
                    </a:lnTo>
                    <a:lnTo>
                      <a:pt x="231" y="41"/>
                    </a:lnTo>
                    <a:lnTo>
                      <a:pt x="228" y="39"/>
                    </a:lnTo>
                    <a:lnTo>
                      <a:pt x="226" y="41"/>
                    </a:lnTo>
                    <a:lnTo>
                      <a:pt x="226" y="43"/>
                    </a:lnTo>
                    <a:lnTo>
                      <a:pt x="225" y="54"/>
                    </a:lnTo>
                    <a:lnTo>
                      <a:pt x="223" y="65"/>
                    </a:lnTo>
                    <a:lnTo>
                      <a:pt x="220" y="74"/>
                    </a:lnTo>
                    <a:lnTo>
                      <a:pt x="215" y="82"/>
                    </a:lnTo>
                    <a:lnTo>
                      <a:pt x="211" y="90"/>
                    </a:lnTo>
                    <a:lnTo>
                      <a:pt x="204" y="98"/>
                    </a:lnTo>
                    <a:lnTo>
                      <a:pt x="198" y="104"/>
                    </a:lnTo>
                    <a:lnTo>
                      <a:pt x="190" y="110"/>
                    </a:lnTo>
                    <a:lnTo>
                      <a:pt x="173" y="119"/>
                    </a:lnTo>
                    <a:lnTo>
                      <a:pt x="154" y="126"/>
                    </a:lnTo>
                    <a:lnTo>
                      <a:pt x="134" y="129"/>
                    </a:lnTo>
                    <a:lnTo>
                      <a:pt x="113" y="132"/>
                    </a:lnTo>
                    <a:lnTo>
                      <a:pt x="101" y="130"/>
                    </a:lnTo>
                    <a:lnTo>
                      <a:pt x="90" y="129"/>
                    </a:lnTo>
                    <a:lnTo>
                      <a:pt x="77" y="126"/>
                    </a:lnTo>
                    <a:lnTo>
                      <a:pt x="65" y="121"/>
                    </a:lnTo>
                    <a:lnTo>
                      <a:pt x="54" y="116"/>
                    </a:lnTo>
                    <a:lnTo>
                      <a:pt x="43" y="108"/>
                    </a:lnTo>
                    <a:lnTo>
                      <a:pt x="33" y="101"/>
                    </a:lnTo>
                    <a:lnTo>
                      <a:pt x="26" y="93"/>
                    </a:lnTo>
                    <a:lnTo>
                      <a:pt x="18" y="83"/>
                    </a:lnTo>
                    <a:lnTo>
                      <a:pt x="11" y="72"/>
                    </a:lnTo>
                    <a:lnTo>
                      <a:pt x="7" y="61"/>
                    </a:lnTo>
                    <a:lnTo>
                      <a:pt x="4" y="50"/>
                    </a:lnTo>
                    <a:lnTo>
                      <a:pt x="4" y="38"/>
                    </a:lnTo>
                    <a:lnTo>
                      <a:pt x="4" y="25"/>
                    </a:lnTo>
                    <a:lnTo>
                      <a:pt x="7" y="13"/>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58" name="Freeform 197"/>
              <p:cNvSpPr>
                <a:spLocks/>
              </p:cNvSpPr>
              <p:nvPr/>
            </p:nvSpPr>
            <p:spPr bwMode="auto">
              <a:xfrm>
                <a:off x="280" y="1460"/>
                <a:ext cx="262" cy="204"/>
              </a:xfrm>
              <a:custGeom>
                <a:avLst/>
                <a:gdLst>
                  <a:gd name="T0" fmla="*/ 5 w 262"/>
                  <a:gd name="T1" fmla="*/ 201 h 204"/>
                  <a:gd name="T2" fmla="*/ 5 w 262"/>
                  <a:gd name="T3" fmla="*/ 201 h 204"/>
                  <a:gd name="T4" fmla="*/ 3 w 262"/>
                  <a:gd name="T5" fmla="*/ 192 h 204"/>
                  <a:gd name="T6" fmla="*/ 5 w 262"/>
                  <a:gd name="T7" fmla="*/ 182 h 204"/>
                  <a:gd name="T8" fmla="*/ 8 w 262"/>
                  <a:gd name="T9" fmla="*/ 173 h 204"/>
                  <a:gd name="T10" fmla="*/ 11 w 262"/>
                  <a:gd name="T11" fmla="*/ 163 h 204"/>
                  <a:gd name="T12" fmla="*/ 20 w 262"/>
                  <a:gd name="T13" fmla="*/ 146 h 204"/>
                  <a:gd name="T14" fmla="*/ 31 w 262"/>
                  <a:gd name="T15" fmla="*/ 130 h 204"/>
                  <a:gd name="T16" fmla="*/ 31 w 262"/>
                  <a:gd name="T17" fmla="*/ 130 h 204"/>
                  <a:gd name="T18" fmla="*/ 42 w 262"/>
                  <a:gd name="T19" fmla="*/ 115 h 204"/>
                  <a:gd name="T20" fmla="*/ 53 w 262"/>
                  <a:gd name="T21" fmla="*/ 101 h 204"/>
                  <a:gd name="T22" fmla="*/ 67 w 262"/>
                  <a:gd name="T23" fmla="*/ 86 h 204"/>
                  <a:gd name="T24" fmla="*/ 80 w 262"/>
                  <a:gd name="T25" fmla="*/ 74 h 204"/>
                  <a:gd name="T26" fmla="*/ 80 w 262"/>
                  <a:gd name="T27" fmla="*/ 74 h 204"/>
                  <a:gd name="T28" fmla="*/ 99 w 262"/>
                  <a:gd name="T29" fmla="*/ 60 h 204"/>
                  <a:gd name="T30" fmla="*/ 119 w 262"/>
                  <a:gd name="T31" fmla="*/ 47 h 204"/>
                  <a:gd name="T32" fmla="*/ 141 w 262"/>
                  <a:gd name="T33" fmla="*/ 36 h 204"/>
                  <a:gd name="T34" fmla="*/ 163 w 262"/>
                  <a:gd name="T35" fmla="*/ 27 h 204"/>
                  <a:gd name="T36" fmla="*/ 187 w 262"/>
                  <a:gd name="T37" fmla="*/ 21 h 204"/>
                  <a:gd name="T38" fmla="*/ 210 w 262"/>
                  <a:gd name="T39" fmla="*/ 14 h 204"/>
                  <a:gd name="T40" fmla="*/ 234 w 262"/>
                  <a:gd name="T41" fmla="*/ 11 h 204"/>
                  <a:gd name="T42" fmla="*/ 257 w 262"/>
                  <a:gd name="T43" fmla="*/ 10 h 204"/>
                  <a:gd name="T44" fmla="*/ 257 w 262"/>
                  <a:gd name="T45" fmla="*/ 10 h 204"/>
                  <a:gd name="T46" fmla="*/ 260 w 262"/>
                  <a:gd name="T47" fmla="*/ 8 h 204"/>
                  <a:gd name="T48" fmla="*/ 262 w 262"/>
                  <a:gd name="T49" fmla="*/ 5 h 204"/>
                  <a:gd name="T50" fmla="*/ 260 w 262"/>
                  <a:gd name="T51" fmla="*/ 2 h 204"/>
                  <a:gd name="T52" fmla="*/ 256 w 262"/>
                  <a:gd name="T53" fmla="*/ 0 h 204"/>
                  <a:gd name="T54" fmla="*/ 256 w 262"/>
                  <a:gd name="T55" fmla="*/ 0 h 204"/>
                  <a:gd name="T56" fmla="*/ 231 w 262"/>
                  <a:gd name="T57" fmla="*/ 2 h 204"/>
                  <a:gd name="T58" fmla="*/ 206 w 262"/>
                  <a:gd name="T59" fmla="*/ 6 h 204"/>
                  <a:gd name="T60" fmla="*/ 182 w 262"/>
                  <a:gd name="T61" fmla="*/ 13 h 204"/>
                  <a:gd name="T62" fmla="*/ 157 w 262"/>
                  <a:gd name="T63" fmla="*/ 21 h 204"/>
                  <a:gd name="T64" fmla="*/ 133 w 262"/>
                  <a:gd name="T65" fmla="*/ 32 h 204"/>
                  <a:gd name="T66" fmla="*/ 111 w 262"/>
                  <a:gd name="T67" fmla="*/ 43 h 204"/>
                  <a:gd name="T68" fmla="*/ 89 w 262"/>
                  <a:gd name="T69" fmla="*/ 57 h 204"/>
                  <a:gd name="T70" fmla="*/ 71 w 262"/>
                  <a:gd name="T71" fmla="*/ 72 h 204"/>
                  <a:gd name="T72" fmla="*/ 71 w 262"/>
                  <a:gd name="T73" fmla="*/ 72 h 204"/>
                  <a:gd name="T74" fmla="*/ 55 w 262"/>
                  <a:gd name="T75" fmla="*/ 86 h 204"/>
                  <a:gd name="T76" fmla="*/ 42 w 262"/>
                  <a:gd name="T77" fmla="*/ 104 h 204"/>
                  <a:gd name="T78" fmla="*/ 30 w 262"/>
                  <a:gd name="T79" fmla="*/ 119 h 204"/>
                  <a:gd name="T80" fmla="*/ 19 w 262"/>
                  <a:gd name="T81" fmla="*/ 137 h 204"/>
                  <a:gd name="T82" fmla="*/ 19 w 262"/>
                  <a:gd name="T83" fmla="*/ 137 h 204"/>
                  <a:gd name="T84" fmla="*/ 11 w 262"/>
                  <a:gd name="T85" fmla="*/ 152 h 204"/>
                  <a:gd name="T86" fmla="*/ 3 w 262"/>
                  <a:gd name="T87" fmla="*/ 168 h 204"/>
                  <a:gd name="T88" fmla="*/ 2 w 262"/>
                  <a:gd name="T89" fmla="*/ 177 h 204"/>
                  <a:gd name="T90" fmla="*/ 0 w 262"/>
                  <a:gd name="T91" fmla="*/ 185 h 204"/>
                  <a:gd name="T92" fmla="*/ 0 w 262"/>
                  <a:gd name="T93" fmla="*/ 193 h 204"/>
                  <a:gd name="T94" fmla="*/ 2 w 262"/>
                  <a:gd name="T95" fmla="*/ 203 h 204"/>
                  <a:gd name="T96" fmla="*/ 2 w 262"/>
                  <a:gd name="T97" fmla="*/ 203 h 204"/>
                  <a:gd name="T98" fmla="*/ 2 w 262"/>
                  <a:gd name="T99" fmla="*/ 203 h 204"/>
                  <a:gd name="T100" fmla="*/ 3 w 262"/>
                  <a:gd name="T101" fmla="*/ 204 h 204"/>
                  <a:gd name="T102" fmla="*/ 5 w 262"/>
                  <a:gd name="T103" fmla="*/ 203 h 204"/>
                  <a:gd name="T104" fmla="*/ 5 w 262"/>
                  <a:gd name="T105" fmla="*/ 201 h 204"/>
                  <a:gd name="T106" fmla="*/ 5 w 262"/>
                  <a:gd name="T107" fmla="*/ 201 h 20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62"/>
                  <a:gd name="T163" fmla="*/ 0 h 204"/>
                  <a:gd name="T164" fmla="*/ 262 w 262"/>
                  <a:gd name="T165" fmla="*/ 204 h 20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62" h="204">
                    <a:moveTo>
                      <a:pt x="5" y="201"/>
                    </a:moveTo>
                    <a:lnTo>
                      <a:pt x="5" y="201"/>
                    </a:lnTo>
                    <a:lnTo>
                      <a:pt x="3" y="192"/>
                    </a:lnTo>
                    <a:lnTo>
                      <a:pt x="5" y="182"/>
                    </a:lnTo>
                    <a:lnTo>
                      <a:pt x="8" y="173"/>
                    </a:lnTo>
                    <a:lnTo>
                      <a:pt x="11" y="163"/>
                    </a:lnTo>
                    <a:lnTo>
                      <a:pt x="20" y="146"/>
                    </a:lnTo>
                    <a:lnTo>
                      <a:pt x="31" y="130"/>
                    </a:lnTo>
                    <a:lnTo>
                      <a:pt x="42" y="115"/>
                    </a:lnTo>
                    <a:lnTo>
                      <a:pt x="53" y="101"/>
                    </a:lnTo>
                    <a:lnTo>
                      <a:pt x="67" y="86"/>
                    </a:lnTo>
                    <a:lnTo>
                      <a:pt x="80" y="74"/>
                    </a:lnTo>
                    <a:lnTo>
                      <a:pt x="99" y="60"/>
                    </a:lnTo>
                    <a:lnTo>
                      <a:pt x="119" y="47"/>
                    </a:lnTo>
                    <a:lnTo>
                      <a:pt x="141" y="36"/>
                    </a:lnTo>
                    <a:lnTo>
                      <a:pt x="163" y="27"/>
                    </a:lnTo>
                    <a:lnTo>
                      <a:pt x="187" y="21"/>
                    </a:lnTo>
                    <a:lnTo>
                      <a:pt x="210" y="14"/>
                    </a:lnTo>
                    <a:lnTo>
                      <a:pt x="234" y="11"/>
                    </a:lnTo>
                    <a:lnTo>
                      <a:pt x="257" y="10"/>
                    </a:lnTo>
                    <a:lnTo>
                      <a:pt x="260" y="8"/>
                    </a:lnTo>
                    <a:lnTo>
                      <a:pt x="262" y="5"/>
                    </a:lnTo>
                    <a:lnTo>
                      <a:pt x="260" y="2"/>
                    </a:lnTo>
                    <a:lnTo>
                      <a:pt x="256" y="0"/>
                    </a:lnTo>
                    <a:lnTo>
                      <a:pt x="231" y="2"/>
                    </a:lnTo>
                    <a:lnTo>
                      <a:pt x="206" y="6"/>
                    </a:lnTo>
                    <a:lnTo>
                      <a:pt x="182" y="13"/>
                    </a:lnTo>
                    <a:lnTo>
                      <a:pt x="157" y="21"/>
                    </a:lnTo>
                    <a:lnTo>
                      <a:pt x="133" y="32"/>
                    </a:lnTo>
                    <a:lnTo>
                      <a:pt x="111" y="43"/>
                    </a:lnTo>
                    <a:lnTo>
                      <a:pt x="89" y="57"/>
                    </a:lnTo>
                    <a:lnTo>
                      <a:pt x="71" y="72"/>
                    </a:lnTo>
                    <a:lnTo>
                      <a:pt x="55" y="86"/>
                    </a:lnTo>
                    <a:lnTo>
                      <a:pt x="42" y="104"/>
                    </a:lnTo>
                    <a:lnTo>
                      <a:pt x="30" y="119"/>
                    </a:lnTo>
                    <a:lnTo>
                      <a:pt x="19" y="137"/>
                    </a:lnTo>
                    <a:lnTo>
                      <a:pt x="11" y="152"/>
                    </a:lnTo>
                    <a:lnTo>
                      <a:pt x="3" y="168"/>
                    </a:lnTo>
                    <a:lnTo>
                      <a:pt x="2" y="177"/>
                    </a:lnTo>
                    <a:lnTo>
                      <a:pt x="0" y="185"/>
                    </a:lnTo>
                    <a:lnTo>
                      <a:pt x="0" y="193"/>
                    </a:lnTo>
                    <a:lnTo>
                      <a:pt x="2" y="203"/>
                    </a:lnTo>
                    <a:lnTo>
                      <a:pt x="3" y="204"/>
                    </a:lnTo>
                    <a:lnTo>
                      <a:pt x="5" y="203"/>
                    </a:lnTo>
                    <a:lnTo>
                      <a:pt x="5" y="2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59" name="Freeform 198"/>
              <p:cNvSpPr>
                <a:spLocks/>
              </p:cNvSpPr>
              <p:nvPr/>
            </p:nvSpPr>
            <p:spPr bwMode="auto">
              <a:xfrm>
                <a:off x="597" y="1703"/>
                <a:ext cx="318" cy="10"/>
              </a:xfrm>
              <a:custGeom>
                <a:avLst/>
                <a:gdLst>
                  <a:gd name="T0" fmla="*/ 1 w 318"/>
                  <a:gd name="T1" fmla="*/ 8 h 10"/>
                  <a:gd name="T2" fmla="*/ 1 w 318"/>
                  <a:gd name="T3" fmla="*/ 8 h 10"/>
                  <a:gd name="T4" fmla="*/ 39 w 318"/>
                  <a:gd name="T5" fmla="*/ 5 h 10"/>
                  <a:gd name="T6" fmla="*/ 77 w 318"/>
                  <a:gd name="T7" fmla="*/ 5 h 10"/>
                  <a:gd name="T8" fmla="*/ 154 w 318"/>
                  <a:gd name="T9" fmla="*/ 8 h 10"/>
                  <a:gd name="T10" fmla="*/ 154 w 318"/>
                  <a:gd name="T11" fmla="*/ 8 h 10"/>
                  <a:gd name="T12" fmla="*/ 234 w 318"/>
                  <a:gd name="T13" fmla="*/ 10 h 10"/>
                  <a:gd name="T14" fmla="*/ 274 w 318"/>
                  <a:gd name="T15" fmla="*/ 10 h 10"/>
                  <a:gd name="T16" fmla="*/ 315 w 318"/>
                  <a:gd name="T17" fmla="*/ 10 h 10"/>
                  <a:gd name="T18" fmla="*/ 315 w 318"/>
                  <a:gd name="T19" fmla="*/ 10 h 10"/>
                  <a:gd name="T20" fmla="*/ 317 w 318"/>
                  <a:gd name="T21" fmla="*/ 8 h 10"/>
                  <a:gd name="T22" fmla="*/ 318 w 318"/>
                  <a:gd name="T23" fmla="*/ 7 h 10"/>
                  <a:gd name="T24" fmla="*/ 317 w 318"/>
                  <a:gd name="T25" fmla="*/ 5 h 10"/>
                  <a:gd name="T26" fmla="*/ 315 w 318"/>
                  <a:gd name="T27" fmla="*/ 3 h 10"/>
                  <a:gd name="T28" fmla="*/ 315 w 318"/>
                  <a:gd name="T29" fmla="*/ 3 h 10"/>
                  <a:gd name="T30" fmla="*/ 274 w 318"/>
                  <a:gd name="T31" fmla="*/ 0 h 10"/>
                  <a:gd name="T32" fmla="*/ 234 w 318"/>
                  <a:gd name="T33" fmla="*/ 0 h 10"/>
                  <a:gd name="T34" fmla="*/ 152 w 318"/>
                  <a:gd name="T35" fmla="*/ 0 h 10"/>
                  <a:gd name="T36" fmla="*/ 152 w 318"/>
                  <a:gd name="T37" fmla="*/ 0 h 10"/>
                  <a:gd name="T38" fmla="*/ 77 w 318"/>
                  <a:gd name="T39" fmla="*/ 0 h 10"/>
                  <a:gd name="T40" fmla="*/ 39 w 318"/>
                  <a:gd name="T41" fmla="*/ 2 h 10"/>
                  <a:gd name="T42" fmla="*/ 1 w 318"/>
                  <a:gd name="T43" fmla="*/ 5 h 10"/>
                  <a:gd name="T44" fmla="*/ 1 w 318"/>
                  <a:gd name="T45" fmla="*/ 5 h 10"/>
                  <a:gd name="T46" fmla="*/ 0 w 318"/>
                  <a:gd name="T47" fmla="*/ 7 h 10"/>
                  <a:gd name="T48" fmla="*/ 1 w 318"/>
                  <a:gd name="T49" fmla="*/ 8 h 10"/>
                  <a:gd name="T50" fmla="*/ 1 w 318"/>
                  <a:gd name="T51" fmla="*/ 8 h 1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18"/>
                  <a:gd name="T79" fmla="*/ 0 h 10"/>
                  <a:gd name="T80" fmla="*/ 318 w 318"/>
                  <a:gd name="T81" fmla="*/ 10 h 1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18" h="10">
                    <a:moveTo>
                      <a:pt x="1" y="8"/>
                    </a:moveTo>
                    <a:lnTo>
                      <a:pt x="1" y="8"/>
                    </a:lnTo>
                    <a:lnTo>
                      <a:pt x="39" y="5"/>
                    </a:lnTo>
                    <a:lnTo>
                      <a:pt x="77" y="5"/>
                    </a:lnTo>
                    <a:lnTo>
                      <a:pt x="154" y="8"/>
                    </a:lnTo>
                    <a:lnTo>
                      <a:pt x="234" y="10"/>
                    </a:lnTo>
                    <a:lnTo>
                      <a:pt x="274" y="10"/>
                    </a:lnTo>
                    <a:lnTo>
                      <a:pt x="315" y="10"/>
                    </a:lnTo>
                    <a:lnTo>
                      <a:pt x="317" y="8"/>
                    </a:lnTo>
                    <a:lnTo>
                      <a:pt x="318" y="7"/>
                    </a:lnTo>
                    <a:lnTo>
                      <a:pt x="317" y="5"/>
                    </a:lnTo>
                    <a:lnTo>
                      <a:pt x="315" y="3"/>
                    </a:lnTo>
                    <a:lnTo>
                      <a:pt x="274" y="0"/>
                    </a:lnTo>
                    <a:lnTo>
                      <a:pt x="234" y="0"/>
                    </a:lnTo>
                    <a:lnTo>
                      <a:pt x="152" y="0"/>
                    </a:lnTo>
                    <a:lnTo>
                      <a:pt x="77" y="0"/>
                    </a:lnTo>
                    <a:lnTo>
                      <a:pt x="39" y="2"/>
                    </a:lnTo>
                    <a:lnTo>
                      <a:pt x="1" y="5"/>
                    </a:lnTo>
                    <a:lnTo>
                      <a:pt x="0" y="7"/>
                    </a:lnTo>
                    <a:lnTo>
                      <a:pt x="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60" name="Freeform 199"/>
              <p:cNvSpPr>
                <a:spLocks/>
              </p:cNvSpPr>
              <p:nvPr/>
            </p:nvSpPr>
            <p:spPr bwMode="auto">
              <a:xfrm>
                <a:off x="602" y="1675"/>
                <a:ext cx="260" cy="11"/>
              </a:xfrm>
              <a:custGeom>
                <a:avLst/>
                <a:gdLst>
                  <a:gd name="T0" fmla="*/ 0 w 260"/>
                  <a:gd name="T1" fmla="*/ 11 h 11"/>
                  <a:gd name="T2" fmla="*/ 0 w 260"/>
                  <a:gd name="T3" fmla="*/ 11 h 11"/>
                  <a:gd name="T4" fmla="*/ 66 w 260"/>
                  <a:gd name="T5" fmla="*/ 11 h 11"/>
                  <a:gd name="T6" fmla="*/ 130 w 260"/>
                  <a:gd name="T7" fmla="*/ 8 h 11"/>
                  <a:gd name="T8" fmla="*/ 194 w 260"/>
                  <a:gd name="T9" fmla="*/ 6 h 11"/>
                  <a:gd name="T10" fmla="*/ 227 w 260"/>
                  <a:gd name="T11" fmla="*/ 6 h 11"/>
                  <a:gd name="T12" fmla="*/ 259 w 260"/>
                  <a:gd name="T13" fmla="*/ 6 h 11"/>
                  <a:gd name="T14" fmla="*/ 259 w 260"/>
                  <a:gd name="T15" fmla="*/ 6 h 11"/>
                  <a:gd name="T16" fmla="*/ 260 w 260"/>
                  <a:gd name="T17" fmla="*/ 6 h 11"/>
                  <a:gd name="T18" fmla="*/ 260 w 260"/>
                  <a:gd name="T19" fmla="*/ 5 h 11"/>
                  <a:gd name="T20" fmla="*/ 260 w 260"/>
                  <a:gd name="T21" fmla="*/ 5 h 11"/>
                  <a:gd name="T22" fmla="*/ 227 w 260"/>
                  <a:gd name="T23" fmla="*/ 2 h 11"/>
                  <a:gd name="T24" fmla="*/ 194 w 260"/>
                  <a:gd name="T25" fmla="*/ 0 h 11"/>
                  <a:gd name="T26" fmla="*/ 163 w 260"/>
                  <a:gd name="T27" fmla="*/ 2 h 11"/>
                  <a:gd name="T28" fmla="*/ 130 w 260"/>
                  <a:gd name="T29" fmla="*/ 2 h 11"/>
                  <a:gd name="T30" fmla="*/ 66 w 260"/>
                  <a:gd name="T31" fmla="*/ 6 h 11"/>
                  <a:gd name="T32" fmla="*/ 0 w 260"/>
                  <a:gd name="T33" fmla="*/ 9 h 11"/>
                  <a:gd name="T34" fmla="*/ 0 w 260"/>
                  <a:gd name="T35" fmla="*/ 9 h 11"/>
                  <a:gd name="T36" fmla="*/ 0 w 260"/>
                  <a:gd name="T37" fmla="*/ 9 h 11"/>
                  <a:gd name="T38" fmla="*/ 0 w 260"/>
                  <a:gd name="T39" fmla="*/ 11 h 11"/>
                  <a:gd name="T40" fmla="*/ 0 w 260"/>
                  <a:gd name="T41" fmla="*/ 11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60"/>
                  <a:gd name="T64" fmla="*/ 0 h 11"/>
                  <a:gd name="T65" fmla="*/ 260 w 260"/>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60" h="11">
                    <a:moveTo>
                      <a:pt x="0" y="11"/>
                    </a:moveTo>
                    <a:lnTo>
                      <a:pt x="0" y="11"/>
                    </a:lnTo>
                    <a:lnTo>
                      <a:pt x="66" y="11"/>
                    </a:lnTo>
                    <a:lnTo>
                      <a:pt x="130" y="8"/>
                    </a:lnTo>
                    <a:lnTo>
                      <a:pt x="194" y="6"/>
                    </a:lnTo>
                    <a:lnTo>
                      <a:pt x="227" y="6"/>
                    </a:lnTo>
                    <a:lnTo>
                      <a:pt x="259" y="6"/>
                    </a:lnTo>
                    <a:lnTo>
                      <a:pt x="260" y="6"/>
                    </a:lnTo>
                    <a:lnTo>
                      <a:pt x="260" y="5"/>
                    </a:lnTo>
                    <a:lnTo>
                      <a:pt x="227" y="2"/>
                    </a:lnTo>
                    <a:lnTo>
                      <a:pt x="194" y="0"/>
                    </a:lnTo>
                    <a:lnTo>
                      <a:pt x="163" y="2"/>
                    </a:lnTo>
                    <a:lnTo>
                      <a:pt x="130" y="2"/>
                    </a:lnTo>
                    <a:lnTo>
                      <a:pt x="66" y="6"/>
                    </a:lnTo>
                    <a:lnTo>
                      <a:pt x="0" y="9"/>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61" name="Freeform 200"/>
              <p:cNvSpPr>
                <a:spLocks/>
              </p:cNvSpPr>
              <p:nvPr/>
            </p:nvSpPr>
            <p:spPr bwMode="auto">
              <a:xfrm>
                <a:off x="1123" y="1652"/>
                <a:ext cx="94" cy="61"/>
              </a:xfrm>
              <a:custGeom>
                <a:avLst/>
                <a:gdLst>
                  <a:gd name="T0" fmla="*/ 17 w 94"/>
                  <a:gd name="T1" fmla="*/ 17 h 61"/>
                  <a:gd name="T2" fmla="*/ 17 w 94"/>
                  <a:gd name="T3" fmla="*/ 17 h 61"/>
                  <a:gd name="T4" fmla="*/ 26 w 94"/>
                  <a:gd name="T5" fmla="*/ 12 h 61"/>
                  <a:gd name="T6" fmla="*/ 36 w 94"/>
                  <a:gd name="T7" fmla="*/ 9 h 61"/>
                  <a:gd name="T8" fmla="*/ 56 w 94"/>
                  <a:gd name="T9" fmla="*/ 6 h 61"/>
                  <a:gd name="T10" fmla="*/ 56 w 94"/>
                  <a:gd name="T11" fmla="*/ 6 h 61"/>
                  <a:gd name="T12" fmla="*/ 70 w 94"/>
                  <a:gd name="T13" fmla="*/ 4 h 61"/>
                  <a:gd name="T14" fmla="*/ 76 w 94"/>
                  <a:gd name="T15" fmla="*/ 6 h 61"/>
                  <a:gd name="T16" fmla="*/ 83 w 94"/>
                  <a:gd name="T17" fmla="*/ 7 h 61"/>
                  <a:gd name="T18" fmla="*/ 87 w 94"/>
                  <a:gd name="T19" fmla="*/ 11 h 61"/>
                  <a:gd name="T20" fmla="*/ 89 w 94"/>
                  <a:gd name="T21" fmla="*/ 15 h 61"/>
                  <a:gd name="T22" fmla="*/ 87 w 94"/>
                  <a:gd name="T23" fmla="*/ 22 h 61"/>
                  <a:gd name="T24" fmla="*/ 81 w 94"/>
                  <a:gd name="T25" fmla="*/ 29 h 61"/>
                  <a:gd name="T26" fmla="*/ 81 w 94"/>
                  <a:gd name="T27" fmla="*/ 29 h 61"/>
                  <a:gd name="T28" fmla="*/ 73 w 94"/>
                  <a:gd name="T29" fmla="*/ 36 h 61"/>
                  <a:gd name="T30" fmla="*/ 64 w 94"/>
                  <a:gd name="T31" fmla="*/ 40 h 61"/>
                  <a:gd name="T32" fmla="*/ 54 w 94"/>
                  <a:gd name="T33" fmla="*/ 45 h 61"/>
                  <a:gd name="T34" fmla="*/ 43 w 94"/>
                  <a:gd name="T35" fmla="*/ 48 h 61"/>
                  <a:gd name="T36" fmla="*/ 22 w 94"/>
                  <a:gd name="T37" fmla="*/ 51 h 61"/>
                  <a:gd name="T38" fmla="*/ 1 w 94"/>
                  <a:gd name="T39" fmla="*/ 56 h 61"/>
                  <a:gd name="T40" fmla="*/ 1 w 94"/>
                  <a:gd name="T41" fmla="*/ 56 h 61"/>
                  <a:gd name="T42" fmla="*/ 0 w 94"/>
                  <a:gd name="T43" fmla="*/ 58 h 61"/>
                  <a:gd name="T44" fmla="*/ 0 w 94"/>
                  <a:gd name="T45" fmla="*/ 59 h 61"/>
                  <a:gd name="T46" fmla="*/ 0 w 94"/>
                  <a:gd name="T47" fmla="*/ 61 h 61"/>
                  <a:gd name="T48" fmla="*/ 1 w 94"/>
                  <a:gd name="T49" fmla="*/ 61 h 61"/>
                  <a:gd name="T50" fmla="*/ 1 w 94"/>
                  <a:gd name="T51" fmla="*/ 61 h 61"/>
                  <a:gd name="T52" fmla="*/ 14 w 94"/>
                  <a:gd name="T53" fmla="*/ 61 h 61"/>
                  <a:gd name="T54" fmla="*/ 26 w 94"/>
                  <a:gd name="T55" fmla="*/ 59 h 61"/>
                  <a:gd name="T56" fmla="*/ 42 w 94"/>
                  <a:gd name="T57" fmla="*/ 58 h 61"/>
                  <a:gd name="T58" fmla="*/ 58 w 94"/>
                  <a:gd name="T59" fmla="*/ 53 h 61"/>
                  <a:gd name="T60" fmla="*/ 70 w 94"/>
                  <a:gd name="T61" fmla="*/ 47 h 61"/>
                  <a:gd name="T62" fmla="*/ 83 w 94"/>
                  <a:gd name="T63" fmla="*/ 39 h 61"/>
                  <a:gd name="T64" fmla="*/ 87 w 94"/>
                  <a:gd name="T65" fmla="*/ 34 h 61"/>
                  <a:gd name="T66" fmla="*/ 91 w 94"/>
                  <a:gd name="T67" fmla="*/ 28 h 61"/>
                  <a:gd name="T68" fmla="*/ 92 w 94"/>
                  <a:gd name="T69" fmla="*/ 23 h 61"/>
                  <a:gd name="T70" fmla="*/ 94 w 94"/>
                  <a:gd name="T71" fmla="*/ 17 h 61"/>
                  <a:gd name="T72" fmla="*/ 94 w 94"/>
                  <a:gd name="T73" fmla="*/ 17 h 61"/>
                  <a:gd name="T74" fmla="*/ 94 w 94"/>
                  <a:gd name="T75" fmla="*/ 11 h 61"/>
                  <a:gd name="T76" fmla="*/ 92 w 94"/>
                  <a:gd name="T77" fmla="*/ 7 h 61"/>
                  <a:gd name="T78" fmla="*/ 89 w 94"/>
                  <a:gd name="T79" fmla="*/ 4 h 61"/>
                  <a:gd name="T80" fmla="*/ 84 w 94"/>
                  <a:gd name="T81" fmla="*/ 1 h 61"/>
                  <a:gd name="T82" fmla="*/ 80 w 94"/>
                  <a:gd name="T83" fmla="*/ 0 h 61"/>
                  <a:gd name="T84" fmla="*/ 73 w 94"/>
                  <a:gd name="T85" fmla="*/ 0 h 61"/>
                  <a:gd name="T86" fmla="*/ 61 w 94"/>
                  <a:gd name="T87" fmla="*/ 1 h 61"/>
                  <a:gd name="T88" fmla="*/ 47 w 94"/>
                  <a:gd name="T89" fmla="*/ 4 h 61"/>
                  <a:gd name="T90" fmla="*/ 34 w 94"/>
                  <a:gd name="T91" fmla="*/ 7 h 61"/>
                  <a:gd name="T92" fmla="*/ 23 w 94"/>
                  <a:gd name="T93" fmla="*/ 12 h 61"/>
                  <a:gd name="T94" fmla="*/ 17 w 94"/>
                  <a:gd name="T95" fmla="*/ 17 h 61"/>
                  <a:gd name="T96" fmla="*/ 17 w 94"/>
                  <a:gd name="T97" fmla="*/ 17 h 61"/>
                  <a:gd name="T98" fmla="*/ 17 w 94"/>
                  <a:gd name="T99" fmla="*/ 17 h 61"/>
                  <a:gd name="T100" fmla="*/ 17 w 94"/>
                  <a:gd name="T101" fmla="*/ 17 h 61"/>
                  <a:gd name="T102" fmla="*/ 17 w 94"/>
                  <a:gd name="T103" fmla="*/ 17 h 6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4"/>
                  <a:gd name="T157" fmla="*/ 0 h 61"/>
                  <a:gd name="T158" fmla="*/ 94 w 94"/>
                  <a:gd name="T159" fmla="*/ 61 h 6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4" h="61">
                    <a:moveTo>
                      <a:pt x="17" y="17"/>
                    </a:moveTo>
                    <a:lnTo>
                      <a:pt x="17" y="17"/>
                    </a:lnTo>
                    <a:lnTo>
                      <a:pt x="26" y="12"/>
                    </a:lnTo>
                    <a:lnTo>
                      <a:pt x="36" y="9"/>
                    </a:lnTo>
                    <a:lnTo>
                      <a:pt x="56" y="6"/>
                    </a:lnTo>
                    <a:lnTo>
                      <a:pt x="70" y="4"/>
                    </a:lnTo>
                    <a:lnTo>
                      <a:pt x="76" y="6"/>
                    </a:lnTo>
                    <a:lnTo>
                      <a:pt x="83" y="7"/>
                    </a:lnTo>
                    <a:lnTo>
                      <a:pt x="87" y="11"/>
                    </a:lnTo>
                    <a:lnTo>
                      <a:pt x="89" y="15"/>
                    </a:lnTo>
                    <a:lnTo>
                      <a:pt x="87" y="22"/>
                    </a:lnTo>
                    <a:lnTo>
                      <a:pt x="81" y="29"/>
                    </a:lnTo>
                    <a:lnTo>
                      <a:pt x="73" y="36"/>
                    </a:lnTo>
                    <a:lnTo>
                      <a:pt x="64" y="40"/>
                    </a:lnTo>
                    <a:lnTo>
                      <a:pt x="54" y="45"/>
                    </a:lnTo>
                    <a:lnTo>
                      <a:pt x="43" y="48"/>
                    </a:lnTo>
                    <a:lnTo>
                      <a:pt x="22" y="51"/>
                    </a:lnTo>
                    <a:lnTo>
                      <a:pt x="1" y="56"/>
                    </a:lnTo>
                    <a:lnTo>
                      <a:pt x="0" y="58"/>
                    </a:lnTo>
                    <a:lnTo>
                      <a:pt x="0" y="59"/>
                    </a:lnTo>
                    <a:lnTo>
                      <a:pt x="0" y="61"/>
                    </a:lnTo>
                    <a:lnTo>
                      <a:pt x="1" y="61"/>
                    </a:lnTo>
                    <a:lnTo>
                      <a:pt x="14" y="61"/>
                    </a:lnTo>
                    <a:lnTo>
                      <a:pt x="26" y="59"/>
                    </a:lnTo>
                    <a:lnTo>
                      <a:pt x="42" y="58"/>
                    </a:lnTo>
                    <a:lnTo>
                      <a:pt x="58" y="53"/>
                    </a:lnTo>
                    <a:lnTo>
                      <a:pt x="70" y="47"/>
                    </a:lnTo>
                    <a:lnTo>
                      <a:pt x="83" y="39"/>
                    </a:lnTo>
                    <a:lnTo>
                      <a:pt x="87" y="34"/>
                    </a:lnTo>
                    <a:lnTo>
                      <a:pt x="91" y="28"/>
                    </a:lnTo>
                    <a:lnTo>
                      <a:pt x="92" y="23"/>
                    </a:lnTo>
                    <a:lnTo>
                      <a:pt x="94" y="17"/>
                    </a:lnTo>
                    <a:lnTo>
                      <a:pt x="94" y="11"/>
                    </a:lnTo>
                    <a:lnTo>
                      <a:pt x="92" y="7"/>
                    </a:lnTo>
                    <a:lnTo>
                      <a:pt x="89" y="4"/>
                    </a:lnTo>
                    <a:lnTo>
                      <a:pt x="84" y="1"/>
                    </a:lnTo>
                    <a:lnTo>
                      <a:pt x="80" y="0"/>
                    </a:lnTo>
                    <a:lnTo>
                      <a:pt x="73" y="0"/>
                    </a:lnTo>
                    <a:lnTo>
                      <a:pt x="61" y="1"/>
                    </a:lnTo>
                    <a:lnTo>
                      <a:pt x="47" y="4"/>
                    </a:lnTo>
                    <a:lnTo>
                      <a:pt x="34" y="7"/>
                    </a:lnTo>
                    <a:lnTo>
                      <a:pt x="23" y="12"/>
                    </a:lnTo>
                    <a:lnTo>
                      <a:pt x="17"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62" name="Freeform 201"/>
              <p:cNvSpPr>
                <a:spLocks/>
              </p:cNvSpPr>
              <p:nvPr/>
            </p:nvSpPr>
            <p:spPr bwMode="auto">
              <a:xfrm>
                <a:off x="501" y="1365"/>
                <a:ext cx="119" cy="123"/>
              </a:xfrm>
              <a:custGeom>
                <a:avLst/>
                <a:gdLst>
                  <a:gd name="T0" fmla="*/ 118 w 119"/>
                  <a:gd name="T1" fmla="*/ 0 h 123"/>
                  <a:gd name="T2" fmla="*/ 118 w 119"/>
                  <a:gd name="T3" fmla="*/ 0 h 123"/>
                  <a:gd name="T4" fmla="*/ 112 w 119"/>
                  <a:gd name="T5" fmla="*/ 9 h 123"/>
                  <a:gd name="T6" fmla="*/ 107 w 119"/>
                  <a:gd name="T7" fmla="*/ 18 h 123"/>
                  <a:gd name="T8" fmla="*/ 97 w 119"/>
                  <a:gd name="T9" fmla="*/ 37 h 123"/>
                  <a:gd name="T10" fmla="*/ 83 w 119"/>
                  <a:gd name="T11" fmla="*/ 76 h 123"/>
                  <a:gd name="T12" fmla="*/ 83 w 119"/>
                  <a:gd name="T13" fmla="*/ 76 h 123"/>
                  <a:gd name="T14" fmla="*/ 80 w 119"/>
                  <a:gd name="T15" fmla="*/ 87 h 123"/>
                  <a:gd name="T16" fmla="*/ 74 w 119"/>
                  <a:gd name="T17" fmla="*/ 97 h 123"/>
                  <a:gd name="T18" fmla="*/ 68 w 119"/>
                  <a:gd name="T19" fmla="*/ 106 h 123"/>
                  <a:gd name="T20" fmla="*/ 60 w 119"/>
                  <a:gd name="T21" fmla="*/ 114 h 123"/>
                  <a:gd name="T22" fmla="*/ 60 w 119"/>
                  <a:gd name="T23" fmla="*/ 114 h 123"/>
                  <a:gd name="T24" fmla="*/ 54 w 119"/>
                  <a:gd name="T25" fmla="*/ 117 h 123"/>
                  <a:gd name="T26" fmla="*/ 46 w 119"/>
                  <a:gd name="T27" fmla="*/ 119 h 123"/>
                  <a:gd name="T28" fmla="*/ 38 w 119"/>
                  <a:gd name="T29" fmla="*/ 119 h 123"/>
                  <a:gd name="T30" fmla="*/ 30 w 119"/>
                  <a:gd name="T31" fmla="*/ 117 h 123"/>
                  <a:gd name="T32" fmla="*/ 16 w 119"/>
                  <a:gd name="T33" fmla="*/ 111 h 123"/>
                  <a:gd name="T34" fmla="*/ 3 w 119"/>
                  <a:gd name="T35" fmla="*/ 105 h 123"/>
                  <a:gd name="T36" fmla="*/ 3 w 119"/>
                  <a:gd name="T37" fmla="*/ 105 h 123"/>
                  <a:gd name="T38" fmla="*/ 0 w 119"/>
                  <a:gd name="T39" fmla="*/ 105 h 123"/>
                  <a:gd name="T40" fmla="*/ 2 w 119"/>
                  <a:gd name="T41" fmla="*/ 106 h 123"/>
                  <a:gd name="T42" fmla="*/ 2 w 119"/>
                  <a:gd name="T43" fmla="*/ 106 h 123"/>
                  <a:gd name="T44" fmla="*/ 11 w 119"/>
                  <a:gd name="T45" fmla="*/ 112 h 123"/>
                  <a:gd name="T46" fmla="*/ 21 w 119"/>
                  <a:gd name="T47" fmla="*/ 117 h 123"/>
                  <a:gd name="T48" fmla="*/ 32 w 119"/>
                  <a:gd name="T49" fmla="*/ 122 h 123"/>
                  <a:gd name="T50" fmla="*/ 41 w 119"/>
                  <a:gd name="T51" fmla="*/ 123 h 123"/>
                  <a:gd name="T52" fmla="*/ 50 w 119"/>
                  <a:gd name="T53" fmla="*/ 122 h 123"/>
                  <a:gd name="T54" fmla="*/ 60 w 119"/>
                  <a:gd name="T55" fmla="*/ 119 h 123"/>
                  <a:gd name="T56" fmla="*/ 69 w 119"/>
                  <a:gd name="T57" fmla="*/ 112 h 123"/>
                  <a:gd name="T58" fmla="*/ 77 w 119"/>
                  <a:gd name="T59" fmla="*/ 103 h 123"/>
                  <a:gd name="T60" fmla="*/ 77 w 119"/>
                  <a:gd name="T61" fmla="*/ 103 h 123"/>
                  <a:gd name="T62" fmla="*/ 83 w 119"/>
                  <a:gd name="T63" fmla="*/ 90 h 123"/>
                  <a:gd name="T64" fmla="*/ 90 w 119"/>
                  <a:gd name="T65" fmla="*/ 78 h 123"/>
                  <a:gd name="T66" fmla="*/ 97 w 119"/>
                  <a:gd name="T67" fmla="*/ 53 h 123"/>
                  <a:gd name="T68" fmla="*/ 107 w 119"/>
                  <a:gd name="T69" fmla="*/ 26 h 123"/>
                  <a:gd name="T70" fmla="*/ 113 w 119"/>
                  <a:gd name="T71" fmla="*/ 14 h 123"/>
                  <a:gd name="T72" fmla="*/ 119 w 119"/>
                  <a:gd name="T73" fmla="*/ 1 h 123"/>
                  <a:gd name="T74" fmla="*/ 119 w 119"/>
                  <a:gd name="T75" fmla="*/ 1 h 123"/>
                  <a:gd name="T76" fmla="*/ 119 w 119"/>
                  <a:gd name="T77" fmla="*/ 0 h 123"/>
                  <a:gd name="T78" fmla="*/ 118 w 119"/>
                  <a:gd name="T79" fmla="*/ 0 h 123"/>
                  <a:gd name="T80" fmla="*/ 118 w 119"/>
                  <a:gd name="T81" fmla="*/ 0 h 12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9"/>
                  <a:gd name="T124" fmla="*/ 0 h 123"/>
                  <a:gd name="T125" fmla="*/ 119 w 119"/>
                  <a:gd name="T126" fmla="*/ 123 h 12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9" h="123">
                    <a:moveTo>
                      <a:pt x="118" y="0"/>
                    </a:moveTo>
                    <a:lnTo>
                      <a:pt x="118" y="0"/>
                    </a:lnTo>
                    <a:lnTo>
                      <a:pt x="112" y="9"/>
                    </a:lnTo>
                    <a:lnTo>
                      <a:pt x="107" y="18"/>
                    </a:lnTo>
                    <a:lnTo>
                      <a:pt x="97" y="37"/>
                    </a:lnTo>
                    <a:lnTo>
                      <a:pt x="83" y="76"/>
                    </a:lnTo>
                    <a:lnTo>
                      <a:pt x="80" y="87"/>
                    </a:lnTo>
                    <a:lnTo>
                      <a:pt x="74" y="97"/>
                    </a:lnTo>
                    <a:lnTo>
                      <a:pt x="68" y="106"/>
                    </a:lnTo>
                    <a:lnTo>
                      <a:pt x="60" y="114"/>
                    </a:lnTo>
                    <a:lnTo>
                      <a:pt x="54" y="117"/>
                    </a:lnTo>
                    <a:lnTo>
                      <a:pt x="46" y="119"/>
                    </a:lnTo>
                    <a:lnTo>
                      <a:pt x="38" y="119"/>
                    </a:lnTo>
                    <a:lnTo>
                      <a:pt x="30" y="117"/>
                    </a:lnTo>
                    <a:lnTo>
                      <a:pt x="16" y="111"/>
                    </a:lnTo>
                    <a:lnTo>
                      <a:pt x="3" y="105"/>
                    </a:lnTo>
                    <a:lnTo>
                      <a:pt x="0" y="105"/>
                    </a:lnTo>
                    <a:lnTo>
                      <a:pt x="2" y="106"/>
                    </a:lnTo>
                    <a:lnTo>
                      <a:pt x="11" y="112"/>
                    </a:lnTo>
                    <a:lnTo>
                      <a:pt x="21" y="117"/>
                    </a:lnTo>
                    <a:lnTo>
                      <a:pt x="32" y="122"/>
                    </a:lnTo>
                    <a:lnTo>
                      <a:pt x="41" y="123"/>
                    </a:lnTo>
                    <a:lnTo>
                      <a:pt x="50" y="122"/>
                    </a:lnTo>
                    <a:lnTo>
                      <a:pt x="60" y="119"/>
                    </a:lnTo>
                    <a:lnTo>
                      <a:pt x="69" y="112"/>
                    </a:lnTo>
                    <a:lnTo>
                      <a:pt x="77" y="103"/>
                    </a:lnTo>
                    <a:lnTo>
                      <a:pt x="83" y="90"/>
                    </a:lnTo>
                    <a:lnTo>
                      <a:pt x="90" y="78"/>
                    </a:lnTo>
                    <a:lnTo>
                      <a:pt x="97" y="53"/>
                    </a:lnTo>
                    <a:lnTo>
                      <a:pt x="107" y="26"/>
                    </a:lnTo>
                    <a:lnTo>
                      <a:pt x="113" y="14"/>
                    </a:lnTo>
                    <a:lnTo>
                      <a:pt x="119" y="1"/>
                    </a:lnTo>
                    <a:lnTo>
                      <a:pt x="119" y="0"/>
                    </a:lnTo>
                    <a:lnTo>
                      <a:pt x="1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63" name="Freeform 202"/>
              <p:cNvSpPr>
                <a:spLocks/>
              </p:cNvSpPr>
              <p:nvPr/>
            </p:nvSpPr>
            <p:spPr bwMode="auto">
              <a:xfrm>
                <a:off x="583" y="1357"/>
                <a:ext cx="33" cy="11"/>
              </a:xfrm>
              <a:custGeom>
                <a:avLst/>
                <a:gdLst>
                  <a:gd name="T0" fmla="*/ 1 w 33"/>
                  <a:gd name="T1" fmla="*/ 4 h 11"/>
                  <a:gd name="T2" fmla="*/ 1 w 33"/>
                  <a:gd name="T3" fmla="*/ 4 h 11"/>
                  <a:gd name="T4" fmla="*/ 15 w 33"/>
                  <a:gd name="T5" fmla="*/ 6 h 11"/>
                  <a:gd name="T6" fmla="*/ 23 w 33"/>
                  <a:gd name="T7" fmla="*/ 8 h 11"/>
                  <a:gd name="T8" fmla="*/ 30 w 33"/>
                  <a:gd name="T9" fmla="*/ 11 h 11"/>
                  <a:gd name="T10" fmla="*/ 30 w 33"/>
                  <a:gd name="T11" fmla="*/ 11 h 11"/>
                  <a:gd name="T12" fmla="*/ 31 w 33"/>
                  <a:gd name="T13" fmla="*/ 11 h 11"/>
                  <a:gd name="T14" fmla="*/ 33 w 33"/>
                  <a:gd name="T15" fmla="*/ 11 h 11"/>
                  <a:gd name="T16" fmla="*/ 33 w 33"/>
                  <a:gd name="T17" fmla="*/ 9 h 11"/>
                  <a:gd name="T18" fmla="*/ 33 w 33"/>
                  <a:gd name="T19" fmla="*/ 8 h 11"/>
                  <a:gd name="T20" fmla="*/ 33 w 33"/>
                  <a:gd name="T21" fmla="*/ 8 h 11"/>
                  <a:gd name="T22" fmla="*/ 25 w 33"/>
                  <a:gd name="T23" fmla="*/ 3 h 11"/>
                  <a:gd name="T24" fmla="*/ 17 w 33"/>
                  <a:gd name="T25" fmla="*/ 1 h 11"/>
                  <a:gd name="T26" fmla="*/ 9 w 33"/>
                  <a:gd name="T27" fmla="*/ 0 h 11"/>
                  <a:gd name="T28" fmla="*/ 1 w 33"/>
                  <a:gd name="T29" fmla="*/ 1 h 11"/>
                  <a:gd name="T30" fmla="*/ 1 w 33"/>
                  <a:gd name="T31" fmla="*/ 1 h 11"/>
                  <a:gd name="T32" fmla="*/ 0 w 33"/>
                  <a:gd name="T33" fmla="*/ 1 h 11"/>
                  <a:gd name="T34" fmla="*/ 0 w 33"/>
                  <a:gd name="T35" fmla="*/ 3 h 11"/>
                  <a:gd name="T36" fmla="*/ 0 w 33"/>
                  <a:gd name="T37" fmla="*/ 3 h 11"/>
                  <a:gd name="T38" fmla="*/ 1 w 33"/>
                  <a:gd name="T39" fmla="*/ 4 h 11"/>
                  <a:gd name="T40" fmla="*/ 1 w 33"/>
                  <a:gd name="T41" fmla="*/ 4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3"/>
                  <a:gd name="T64" fmla="*/ 0 h 11"/>
                  <a:gd name="T65" fmla="*/ 33 w 33"/>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3" h="11">
                    <a:moveTo>
                      <a:pt x="1" y="4"/>
                    </a:moveTo>
                    <a:lnTo>
                      <a:pt x="1" y="4"/>
                    </a:lnTo>
                    <a:lnTo>
                      <a:pt x="15" y="6"/>
                    </a:lnTo>
                    <a:lnTo>
                      <a:pt x="23" y="8"/>
                    </a:lnTo>
                    <a:lnTo>
                      <a:pt x="30" y="11"/>
                    </a:lnTo>
                    <a:lnTo>
                      <a:pt x="31" y="11"/>
                    </a:lnTo>
                    <a:lnTo>
                      <a:pt x="33" y="11"/>
                    </a:lnTo>
                    <a:lnTo>
                      <a:pt x="33" y="9"/>
                    </a:lnTo>
                    <a:lnTo>
                      <a:pt x="33" y="8"/>
                    </a:lnTo>
                    <a:lnTo>
                      <a:pt x="25" y="3"/>
                    </a:lnTo>
                    <a:lnTo>
                      <a:pt x="17" y="1"/>
                    </a:lnTo>
                    <a:lnTo>
                      <a:pt x="9" y="0"/>
                    </a:lnTo>
                    <a:lnTo>
                      <a:pt x="1" y="1"/>
                    </a:lnTo>
                    <a:lnTo>
                      <a:pt x="0" y="1"/>
                    </a:lnTo>
                    <a:lnTo>
                      <a:pt x="0" y="3"/>
                    </a:lnTo>
                    <a:lnTo>
                      <a:pt x="1"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64" name="Freeform 203"/>
              <p:cNvSpPr>
                <a:spLocks/>
              </p:cNvSpPr>
              <p:nvPr/>
            </p:nvSpPr>
            <p:spPr bwMode="auto">
              <a:xfrm>
                <a:off x="277" y="1557"/>
                <a:ext cx="22" cy="66"/>
              </a:xfrm>
              <a:custGeom>
                <a:avLst/>
                <a:gdLst>
                  <a:gd name="T0" fmla="*/ 5 w 22"/>
                  <a:gd name="T1" fmla="*/ 65 h 66"/>
                  <a:gd name="T2" fmla="*/ 5 w 22"/>
                  <a:gd name="T3" fmla="*/ 65 h 66"/>
                  <a:gd name="T4" fmla="*/ 11 w 22"/>
                  <a:gd name="T5" fmla="*/ 33 h 66"/>
                  <a:gd name="T6" fmla="*/ 22 w 22"/>
                  <a:gd name="T7" fmla="*/ 4 h 66"/>
                  <a:gd name="T8" fmla="*/ 22 w 22"/>
                  <a:gd name="T9" fmla="*/ 4 h 66"/>
                  <a:gd name="T10" fmla="*/ 22 w 22"/>
                  <a:gd name="T11" fmla="*/ 2 h 66"/>
                  <a:gd name="T12" fmla="*/ 20 w 22"/>
                  <a:gd name="T13" fmla="*/ 0 h 66"/>
                  <a:gd name="T14" fmla="*/ 19 w 22"/>
                  <a:gd name="T15" fmla="*/ 0 h 66"/>
                  <a:gd name="T16" fmla="*/ 17 w 22"/>
                  <a:gd name="T17" fmla="*/ 2 h 66"/>
                  <a:gd name="T18" fmla="*/ 17 w 22"/>
                  <a:gd name="T19" fmla="*/ 2 h 66"/>
                  <a:gd name="T20" fmla="*/ 11 w 22"/>
                  <a:gd name="T21" fmla="*/ 16 h 66"/>
                  <a:gd name="T22" fmla="*/ 6 w 22"/>
                  <a:gd name="T23" fmla="*/ 32 h 66"/>
                  <a:gd name="T24" fmla="*/ 1 w 22"/>
                  <a:gd name="T25" fmla="*/ 47 h 66"/>
                  <a:gd name="T26" fmla="*/ 0 w 22"/>
                  <a:gd name="T27" fmla="*/ 65 h 66"/>
                  <a:gd name="T28" fmla="*/ 0 w 22"/>
                  <a:gd name="T29" fmla="*/ 65 h 66"/>
                  <a:gd name="T30" fmla="*/ 0 w 22"/>
                  <a:gd name="T31" fmla="*/ 66 h 66"/>
                  <a:gd name="T32" fmla="*/ 1 w 22"/>
                  <a:gd name="T33" fmla="*/ 66 h 66"/>
                  <a:gd name="T34" fmla="*/ 3 w 22"/>
                  <a:gd name="T35" fmla="*/ 66 h 66"/>
                  <a:gd name="T36" fmla="*/ 5 w 22"/>
                  <a:gd name="T37" fmla="*/ 65 h 66"/>
                  <a:gd name="T38" fmla="*/ 5 w 22"/>
                  <a:gd name="T39" fmla="*/ 65 h 6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
                  <a:gd name="T61" fmla="*/ 0 h 66"/>
                  <a:gd name="T62" fmla="*/ 22 w 22"/>
                  <a:gd name="T63" fmla="*/ 66 h 6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 h="66">
                    <a:moveTo>
                      <a:pt x="5" y="65"/>
                    </a:moveTo>
                    <a:lnTo>
                      <a:pt x="5" y="65"/>
                    </a:lnTo>
                    <a:lnTo>
                      <a:pt x="11" y="33"/>
                    </a:lnTo>
                    <a:lnTo>
                      <a:pt x="22" y="4"/>
                    </a:lnTo>
                    <a:lnTo>
                      <a:pt x="22" y="2"/>
                    </a:lnTo>
                    <a:lnTo>
                      <a:pt x="20" y="0"/>
                    </a:lnTo>
                    <a:lnTo>
                      <a:pt x="19" y="0"/>
                    </a:lnTo>
                    <a:lnTo>
                      <a:pt x="17" y="2"/>
                    </a:lnTo>
                    <a:lnTo>
                      <a:pt x="11" y="16"/>
                    </a:lnTo>
                    <a:lnTo>
                      <a:pt x="6" y="32"/>
                    </a:lnTo>
                    <a:lnTo>
                      <a:pt x="1" y="47"/>
                    </a:lnTo>
                    <a:lnTo>
                      <a:pt x="0" y="65"/>
                    </a:lnTo>
                    <a:lnTo>
                      <a:pt x="0" y="66"/>
                    </a:lnTo>
                    <a:lnTo>
                      <a:pt x="1" y="66"/>
                    </a:lnTo>
                    <a:lnTo>
                      <a:pt x="3" y="66"/>
                    </a:lnTo>
                    <a:lnTo>
                      <a:pt x="5" y="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65" name="Freeform 204"/>
              <p:cNvSpPr>
                <a:spLocks/>
              </p:cNvSpPr>
              <p:nvPr/>
            </p:nvSpPr>
            <p:spPr bwMode="auto">
              <a:xfrm>
                <a:off x="288" y="1564"/>
                <a:ext cx="45" cy="6"/>
              </a:xfrm>
              <a:custGeom>
                <a:avLst/>
                <a:gdLst>
                  <a:gd name="T0" fmla="*/ 3 w 45"/>
                  <a:gd name="T1" fmla="*/ 4 h 6"/>
                  <a:gd name="T2" fmla="*/ 3 w 45"/>
                  <a:gd name="T3" fmla="*/ 4 h 6"/>
                  <a:gd name="T4" fmla="*/ 22 w 45"/>
                  <a:gd name="T5" fmla="*/ 6 h 6"/>
                  <a:gd name="T6" fmla="*/ 42 w 45"/>
                  <a:gd name="T7" fmla="*/ 4 h 6"/>
                  <a:gd name="T8" fmla="*/ 42 w 45"/>
                  <a:gd name="T9" fmla="*/ 4 h 6"/>
                  <a:gd name="T10" fmla="*/ 44 w 45"/>
                  <a:gd name="T11" fmla="*/ 4 h 6"/>
                  <a:gd name="T12" fmla="*/ 45 w 45"/>
                  <a:gd name="T13" fmla="*/ 3 h 6"/>
                  <a:gd name="T14" fmla="*/ 45 w 45"/>
                  <a:gd name="T15" fmla="*/ 1 h 6"/>
                  <a:gd name="T16" fmla="*/ 44 w 45"/>
                  <a:gd name="T17" fmla="*/ 0 h 6"/>
                  <a:gd name="T18" fmla="*/ 44 w 45"/>
                  <a:gd name="T19" fmla="*/ 0 h 6"/>
                  <a:gd name="T20" fmla="*/ 23 w 45"/>
                  <a:gd name="T21" fmla="*/ 0 h 6"/>
                  <a:gd name="T22" fmla="*/ 3 w 45"/>
                  <a:gd name="T23" fmla="*/ 0 h 6"/>
                  <a:gd name="T24" fmla="*/ 3 w 45"/>
                  <a:gd name="T25" fmla="*/ 0 h 6"/>
                  <a:gd name="T26" fmla="*/ 0 w 45"/>
                  <a:gd name="T27" fmla="*/ 1 h 6"/>
                  <a:gd name="T28" fmla="*/ 0 w 45"/>
                  <a:gd name="T29" fmla="*/ 3 h 6"/>
                  <a:gd name="T30" fmla="*/ 0 w 45"/>
                  <a:gd name="T31" fmla="*/ 4 h 6"/>
                  <a:gd name="T32" fmla="*/ 3 w 45"/>
                  <a:gd name="T33" fmla="*/ 4 h 6"/>
                  <a:gd name="T34" fmla="*/ 3 w 45"/>
                  <a:gd name="T35" fmla="*/ 4 h 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5"/>
                  <a:gd name="T55" fmla="*/ 0 h 6"/>
                  <a:gd name="T56" fmla="*/ 45 w 45"/>
                  <a:gd name="T57" fmla="*/ 6 h 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5" h="6">
                    <a:moveTo>
                      <a:pt x="3" y="4"/>
                    </a:moveTo>
                    <a:lnTo>
                      <a:pt x="3" y="4"/>
                    </a:lnTo>
                    <a:lnTo>
                      <a:pt x="22" y="6"/>
                    </a:lnTo>
                    <a:lnTo>
                      <a:pt x="42" y="4"/>
                    </a:lnTo>
                    <a:lnTo>
                      <a:pt x="44" y="4"/>
                    </a:lnTo>
                    <a:lnTo>
                      <a:pt x="45" y="3"/>
                    </a:lnTo>
                    <a:lnTo>
                      <a:pt x="45" y="1"/>
                    </a:lnTo>
                    <a:lnTo>
                      <a:pt x="44" y="0"/>
                    </a:lnTo>
                    <a:lnTo>
                      <a:pt x="23" y="0"/>
                    </a:lnTo>
                    <a:lnTo>
                      <a:pt x="3" y="0"/>
                    </a:lnTo>
                    <a:lnTo>
                      <a:pt x="0" y="1"/>
                    </a:lnTo>
                    <a:lnTo>
                      <a:pt x="0" y="3"/>
                    </a:lnTo>
                    <a:lnTo>
                      <a:pt x="0" y="4"/>
                    </a:lnTo>
                    <a:lnTo>
                      <a:pt x="3"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66" name="Freeform 205"/>
              <p:cNvSpPr>
                <a:spLocks/>
              </p:cNvSpPr>
              <p:nvPr/>
            </p:nvSpPr>
            <p:spPr bwMode="auto">
              <a:xfrm>
                <a:off x="464" y="1641"/>
                <a:ext cx="105" cy="87"/>
              </a:xfrm>
              <a:custGeom>
                <a:avLst/>
                <a:gdLst>
                  <a:gd name="T0" fmla="*/ 1 w 105"/>
                  <a:gd name="T1" fmla="*/ 28 h 87"/>
                  <a:gd name="T2" fmla="*/ 14 w 105"/>
                  <a:gd name="T3" fmla="*/ 17 h 87"/>
                  <a:gd name="T4" fmla="*/ 29 w 105"/>
                  <a:gd name="T5" fmla="*/ 9 h 87"/>
                  <a:gd name="T6" fmla="*/ 48 w 105"/>
                  <a:gd name="T7" fmla="*/ 6 h 87"/>
                  <a:gd name="T8" fmla="*/ 65 w 105"/>
                  <a:gd name="T9" fmla="*/ 7 h 87"/>
                  <a:gd name="T10" fmla="*/ 81 w 105"/>
                  <a:gd name="T11" fmla="*/ 12 h 87"/>
                  <a:gd name="T12" fmla="*/ 92 w 105"/>
                  <a:gd name="T13" fmla="*/ 22 h 87"/>
                  <a:gd name="T14" fmla="*/ 97 w 105"/>
                  <a:gd name="T15" fmla="*/ 36 h 87"/>
                  <a:gd name="T16" fmla="*/ 94 w 105"/>
                  <a:gd name="T17" fmla="*/ 54 h 87"/>
                  <a:gd name="T18" fmla="*/ 91 w 105"/>
                  <a:gd name="T19" fmla="*/ 64 h 87"/>
                  <a:gd name="T20" fmla="*/ 78 w 105"/>
                  <a:gd name="T21" fmla="*/ 75 h 87"/>
                  <a:gd name="T22" fmla="*/ 61 w 105"/>
                  <a:gd name="T23" fmla="*/ 80 h 87"/>
                  <a:gd name="T24" fmla="*/ 43 w 105"/>
                  <a:gd name="T25" fmla="*/ 78 h 87"/>
                  <a:gd name="T26" fmla="*/ 34 w 105"/>
                  <a:gd name="T27" fmla="*/ 75 h 87"/>
                  <a:gd name="T28" fmla="*/ 22 w 105"/>
                  <a:gd name="T29" fmla="*/ 67 h 87"/>
                  <a:gd name="T30" fmla="*/ 12 w 105"/>
                  <a:gd name="T31" fmla="*/ 53 h 87"/>
                  <a:gd name="T32" fmla="*/ 11 w 105"/>
                  <a:gd name="T33" fmla="*/ 48 h 87"/>
                  <a:gd name="T34" fmla="*/ 12 w 105"/>
                  <a:gd name="T35" fmla="*/ 39 h 87"/>
                  <a:gd name="T36" fmla="*/ 22 w 105"/>
                  <a:gd name="T37" fmla="*/ 28 h 87"/>
                  <a:gd name="T38" fmla="*/ 29 w 105"/>
                  <a:gd name="T39" fmla="*/ 22 h 87"/>
                  <a:gd name="T40" fmla="*/ 31 w 105"/>
                  <a:gd name="T41" fmla="*/ 18 h 87"/>
                  <a:gd name="T42" fmla="*/ 28 w 105"/>
                  <a:gd name="T43" fmla="*/ 17 h 87"/>
                  <a:gd name="T44" fmla="*/ 20 w 105"/>
                  <a:gd name="T45" fmla="*/ 22 h 87"/>
                  <a:gd name="T46" fmla="*/ 7 w 105"/>
                  <a:gd name="T47" fmla="*/ 33 h 87"/>
                  <a:gd name="T48" fmla="*/ 4 w 105"/>
                  <a:gd name="T49" fmla="*/ 47 h 87"/>
                  <a:gd name="T50" fmla="*/ 7 w 105"/>
                  <a:gd name="T51" fmla="*/ 62 h 87"/>
                  <a:gd name="T52" fmla="*/ 14 w 105"/>
                  <a:gd name="T53" fmla="*/ 70 h 87"/>
                  <a:gd name="T54" fmla="*/ 31 w 105"/>
                  <a:gd name="T55" fmla="*/ 81 h 87"/>
                  <a:gd name="T56" fmla="*/ 51 w 105"/>
                  <a:gd name="T57" fmla="*/ 87 h 87"/>
                  <a:gd name="T58" fmla="*/ 72 w 105"/>
                  <a:gd name="T59" fmla="*/ 86 h 87"/>
                  <a:gd name="T60" fmla="*/ 91 w 105"/>
                  <a:gd name="T61" fmla="*/ 76 h 87"/>
                  <a:gd name="T62" fmla="*/ 97 w 105"/>
                  <a:gd name="T63" fmla="*/ 67 h 87"/>
                  <a:gd name="T64" fmla="*/ 105 w 105"/>
                  <a:gd name="T65" fmla="*/ 47 h 87"/>
                  <a:gd name="T66" fmla="*/ 103 w 105"/>
                  <a:gd name="T67" fmla="*/ 26 h 87"/>
                  <a:gd name="T68" fmla="*/ 91 w 105"/>
                  <a:gd name="T69" fmla="*/ 11 h 87"/>
                  <a:gd name="T70" fmla="*/ 80 w 105"/>
                  <a:gd name="T71" fmla="*/ 4 h 87"/>
                  <a:gd name="T72" fmla="*/ 58 w 105"/>
                  <a:gd name="T73" fmla="*/ 0 h 87"/>
                  <a:gd name="T74" fmla="*/ 36 w 105"/>
                  <a:gd name="T75" fmla="*/ 3 h 87"/>
                  <a:gd name="T76" fmla="*/ 15 w 105"/>
                  <a:gd name="T77" fmla="*/ 12 h 87"/>
                  <a:gd name="T78" fmla="*/ 0 w 105"/>
                  <a:gd name="T79" fmla="*/ 26 h 87"/>
                  <a:gd name="T80" fmla="*/ 0 w 105"/>
                  <a:gd name="T81" fmla="*/ 28 h 87"/>
                  <a:gd name="T82" fmla="*/ 1 w 105"/>
                  <a:gd name="T83" fmla="*/ 28 h 8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5"/>
                  <a:gd name="T127" fmla="*/ 0 h 87"/>
                  <a:gd name="T128" fmla="*/ 105 w 105"/>
                  <a:gd name="T129" fmla="*/ 87 h 8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5" h="87">
                    <a:moveTo>
                      <a:pt x="1" y="28"/>
                    </a:moveTo>
                    <a:lnTo>
                      <a:pt x="1" y="28"/>
                    </a:lnTo>
                    <a:lnTo>
                      <a:pt x="7" y="22"/>
                    </a:lnTo>
                    <a:lnTo>
                      <a:pt x="14" y="17"/>
                    </a:lnTo>
                    <a:lnTo>
                      <a:pt x="22" y="12"/>
                    </a:lnTo>
                    <a:lnTo>
                      <a:pt x="29" y="9"/>
                    </a:lnTo>
                    <a:lnTo>
                      <a:pt x="39" y="7"/>
                    </a:lnTo>
                    <a:lnTo>
                      <a:pt x="48" y="6"/>
                    </a:lnTo>
                    <a:lnTo>
                      <a:pt x="58" y="6"/>
                    </a:lnTo>
                    <a:lnTo>
                      <a:pt x="65" y="7"/>
                    </a:lnTo>
                    <a:lnTo>
                      <a:pt x="73" y="9"/>
                    </a:lnTo>
                    <a:lnTo>
                      <a:pt x="81" y="12"/>
                    </a:lnTo>
                    <a:lnTo>
                      <a:pt x="87" y="17"/>
                    </a:lnTo>
                    <a:lnTo>
                      <a:pt x="92" y="22"/>
                    </a:lnTo>
                    <a:lnTo>
                      <a:pt x="95" y="28"/>
                    </a:lnTo>
                    <a:lnTo>
                      <a:pt x="97" y="36"/>
                    </a:lnTo>
                    <a:lnTo>
                      <a:pt x="97" y="45"/>
                    </a:lnTo>
                    <a:lnTo>
                      <a:pt x="94" y="54"/>
                    </a:lnTo>
                    <a:lnTo>
                      <a:pt x="91" y="64"/>
                    </a:lnTo>
                    <a:lnTo>
                      <a:pt x="84" y="70"/>
                    </a:lnTo>
                    <a:lnTo>
                      <a:pt x="78" y="75"/>
                    </a:lnTo>
                    <a:lnTo>
                      <a:pt x="70" y="78"/>
                    </a:lnTo>
                    <a:lnTo>
                      <a:pt x="61" y="80"/>
                    </a:lnTo>
                    <a:lnTo>
                      <a:pt x="53" y="80"/>
                    </a:lnTo>
                    <a:lnTo>
                      <a:pt x="43" y="78"/>
                    </a:lnTo>
                    <a:lnTo>
                      <a:pt x="34" y="75"/>
                    </a:lnTo>
                    <a:lnTo>
                      <a:pt x="28" y="72"/>
                    </a:lnTo>
                    <a:lnTo>
                      <a:pt x="22" y="67"/>
                    </a:lnTo>
                    <a:lnTo>
                      <a:pt x="17" y="61"/>
                    </a:lnTo>
                    <a:lnTo>
                      <a:pt x="12" y="53"/>
                    </a:lnTo>
                    <a:lnTo>
                      <a:pt x="11" y="48"/>
                    </a:lnTo>
                    <a:lnTo>
                      <a:pt x="11" y="43"/>
                    </a:lnTo>
                    <a:lnTo>
                      <a:pt x="12" y="39"/>
                    </a:lnTo>
                    <a:lnTo>
                      <a:pt x="15" y="36"/>
                    </a:lnTo>
                    <a:lnTo>
                      <a:pt x="22" y="28"/>
                    </a:lnTo>
                    <a:lnTo>
                      <a:pt x="29" y="22"/>
                    </a:lnTo>
                    <a:lnTo>
                      <a:pt x="31" y="20"/>
                    </a:lnTo>
                    <a:lnTo>
                      <a:pt x="31" y="18"/>
                    </a:lnTo>
                    <a:lnTo>
                      <a:pt x="29" y="17"/>
                    </a:lnTo>
                    <a:lnTo>
                      <a:pt x="28" y="17"/>
                    </a:lnTo>
                    <a:lnTo>
                      <a:pt x="20" y="22"/>
                    </a:lnTo>
                    <a:lnTo>
                      <a:pt x="14" y="26"/>
                    </a:lnTo>
                    <a:lnTo>
                      <a:pt x="7" y="33"/>
                    </a:lnTo>
                    <a:lnTo>
                      <a:pt x="4" y="39"/>
                    </a:lnTo>
                    <a:lnTo>
                      <a:pt x="4" y="47"/>
                    </a:lnTo>
                    <a:lnTo>
                      <a:pt x="4" y="54"/>
                    </a:lnTo>
                    <a:lnTo>
                      <a:pt x="7" y="62"/>
                    </a:lnTo>
                    <a:lnTo>
                      <a:pt x="14" y="70"/>
                    </a:lnTo>
                    <a:lnTo>
                      <a:pt x="22" y="76"/>
                    </a:lnTo>
                    <a:lnTo>
                      <a:pt x="31" y="81"/>
                    </a:lnTo>
                    <a:lnTo>
                      <a:pt x="40" y="86"/>
                    </a:lnTo>
                    <a:lnTo>
                      <a:pt x="51" y="87"/>
                    </a:lnTo>
                    <a:lnTo>
                      <a:pt x="61" y="87"/>
                    </a:lnTo>
                    <a:lnTo>
                      <a:pt x="72" y="86"/>
                    </a:lnTo>
                    <a:lnTo>
                      <a:pt x="81" y="83"/>
                    </a:lnTo>
                    <a:lnTo>
                      <a:pt x="91" y="76"/>
                    </a:lnTo>
                    <a:lnTo>
                      <a:pt x="97" y="67"/>
                    </a:lnTo>
                    <a:lnTo>
                      <a:pt x="103" y="58"/>
                    </a:lnTo>
                    <a:lnTo>
                      <a:pt x="105" y="47"/>
                    </a:lnTo>
                    <a:lnTo>
                      <a:pt x="105" y="36"/>
                    </a:lnTo>
                    <a:lnTo>
                      <a:pt x="103" y="26"/>
                    </a:lnTo>
                    <a:lnTo>
                      <a:pt x="98" y="17"/>
                    </a:lnTo>
                    <a:lnTo>
                      <a:pt x="91" y="11"/>
                    </a:lnTo>
                    <a:lnTo>
                      <a:pt x="80" y="4"/>
                    </a:lnTo>
                    <a:lnTo>
                      <a:pt x="69" y="1"/>
                    </a:lnTo>
                    <a:lnTo>
                      <a:pt x="58" y="0"/>
                    </a:lnTo>
                    <a:lnTo>
                      <a:pt x="47" y="1"/>
                    </a:lnTo>
                    <a:lnTo>
                      <a:pt x="36" y="3"/>
                    </a:lnTo>
                    <a:lnTo>
                      <a:pt x="26" y="6"/>
                    </a:lnTo>
                    <a:lnTo>
                      <a:pt x="15" y="12"/>
                    </a:lnTo>
                    <a:lnTo>
                      <a:pt x="7" y="18"/>
                    </a:lnTo>
                    <a:lnTo>
                      <a:pt x="0" y="26"/>
                    </a:lnTo>
                    <a:lnTo>
                      <a:pt x="0" y="28"/>
                    </a:lnTo>
                    <a:lnTo>
                      <a:pt x="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67" name="Freeform 206"/>
              <p:cNvSpPr>
                <a:spLocks/>
              </p:cNvSpPr>
              <p:nvPr/>
            </p:nvSpPr>
            <p:spPr bwMode="auto">
              <a:xfrm>
                <a:off x="970" y="1653"/>
                <a:ext cx="105" cy="88"/>
              </a:xfrm>
              <a:custGeom>
                <a:avLst/>
                <a:gdLst>
                  <a:gd name="T0" fmla="*/ 2 w 105"/>
                  <a:gd name="T1" fmla="*/ 27 h 88"/>
                  <a:gd name="T2" fmla="*/ 14 w 105"/>
                  <a:gd name="T3" fmla="*/ 16 h 88"/>
                  <a:gd name="T4" fmla="*/ 30 w 105"/>
                  <a:gd name="T5" fmla="*/ 10 h 88"/>
                  <a:gd name="T6" fmla="*/ 47 w 105"/>
                  <a:gd name="T7" fmla="*/ 5 h 88"/>
                  <a:gd name="T8" fmla="*/ 66 w 105"/>
                  <a:gd name="T9" fmla="*/ 6 h 88"/>
                  <a:gd name="T10" fmla="*/ 82 w 105"/>
                  <a:gd name="T11" fmla="*/ 11 h 88"/>
                  <a:gd name="T12" fmla="*/ 93 w 105"/>
                  <a:gd name="T13" fmla="*/ 21 h 88"/>
                  <a:gd name="T14" fmla="*/ 98 w 105"/>
                  <a:gd name="T15" fmla="*/ 35 h 88"/>
                  <a:gd name="T16" fmla="*/ 94 w 105"/>
                  <a:gd name="T17" fmla="*/ 53 h 88"/>
                  <a:gd name="T18" fmla="*/ 90 w 105"/>
                  <a:gd name="T19" fmla="*/ 63 h 88"/>
                  <a:gd name="T20" fmla="*/ 77 w 105"/>
                  <a:gd name="T21" fmla="*/ 74 h 88"/>
                  <a:gd name="T22" fmla="*/ 62 w 105"/>
                  <a:gd name="T23" fmla="*/ 79 h 88"/>
                  <a:gd name="T24" fmla="*/ 44 w 105"/>
                  <a:gd name="T25" fmla="*/ 77 h 88"/>
                  <a:gd name="T26" fmla="*/ 35 w 105"/>
                  <a:gd name="T27" fmla="*/ 75 h 88"/>
                  <a:gd name="T28" fmla="*/ 22 w 105"/>
                  <a:gd name="T29" fmla="*/ 66 h 88"/>
                  <a:gd name="T30" fmla="*/ 13 w 105"/>
                  <a:gd name="T31" fmla="*/ 53 h 88"/>
                  <a:gd name="T32" fmla="*/ 11 w 105"/>
                  <a:gd name="T33" fmla="*/ 47 h 88"/>
                  <a:gd name="T34" fmla="*/ 13 w 105"/>
                  <a:gd name="T35" fmla="*/ 38 h 88"/>
                  <a:gd name="T36" fmla="*/ 22 w 105"/>
                  <a:gd name="T37" fmla="*/ 27 h 88"/>
                  <a:gd name="T38" fmla="*/ 30 w 105"/>
                  <a:gd name="T39" fmla="*/ 21 h 88"/>
                  <a:gd name="T40" fmla="*/ 30 w 105"/>
                  <a:gd name="T41" fmla="*/ 17 h 88"/>
                  <a:gd name="T42" fmla="*/ 27 w 105"/>
                  <a:gd name="T43" fmla="*/ 16 h 88"/>
                  <a:gd name="T44" fmla="*/ 19 w 105"/>
                  <a:gd name="T45" fmla="*/ 21 h 88"/>
                  <a:gd name="T46" fmla="*/ 8 w 105"/>
                  <a:gd name="T47" fmla="*/ 31 h 88"/>
                  <a:gd name="T48" fmla="*/ 3 w 105"/>
                  <a:gd name="T49" fmla="*/ 46 h 88"/>
                  <a:gd name="T50" fmla="*/ 8 w 105"/>
                  <a:gd name="T51" fmla="*/ 61 h 88"/>
                  <a:gd name="T52" fmla="*/ 13 w 105"/>
                  <a:gd name="T53" fmla="*/ 69 h 88"/>
                  <a:gd name="T54" fmla="*/ 30 w 105"/>
                  <a:gd name="T55" fmla="*/ 82 h 88"/>
                  <a:gd name="T56" fmla="*/ 51 w 105"/>
                  <a:gd name="T57" fmla="*/ 88 h 88"/>
                  <a:gd name="T58" fmla="*/ 71 w 105"/>
                  <a:gd name="T59" fmla="*/ 85 h 88"/>
                  <a:gd name="T60" fmla="*/ 90 w 105"/>
                  <a:gd name="T61" fmla="*/ 75 h 88"/>
                  <a:gd name="T62" fmla="*/ 98 w 105"/>
                  <a:gd name="T63" fmla="*/ 66 h 88"/>
                  <a:gd name="T64" fmla="*/ 105 w 105"/>
                  <a:gd name="T65" fmla="*/ 46 h 88"/>
                  <a:gd name="T66" fmla="*/ 102 w 105"/>
                  <a:gd name="T67" fmla="*/ 25 h 88"/>
                  <a:gd name="T68" fmla="*/ 90 w 105"/>
                  <a:gd name="T69" fmla="*/ 10 h 88"/>
                  <a:gd name="T70" fmla="*/ 80 w 105"/>
                  <a:gd name="T71" fmla="*/ 3 h 88"/>
                  <a:gd name="T72" fmla="*/ 58 w 105"/>
                  <a:gd name="T73" fmla="*/ 0 h 88"/>
                  <a:gd name="T74" fmla="*/ 36 w 105"/>
                  <a:gd name="T75" fmla="*/ 2 h 88"/>
                  <a:gd name="T76" fmla="*/ 16 w 105"/>
                  <a:gd name="T77" fmla="*/ 11 h 88"/>
                  <a:gd name="T78" fmla="*/ 0 w 105"/>
                  <a:gd name="T79" fmla="*/ 27 h 88"/>
                  <a:gd name="T80" fmla="*/ 0 w 105"/>
                  <a:gd name="T81" fmla="*/ 28 h 88"/>
                  <a:gd name="T82" fmla="*/ 2 w 105"/>
                  <a:gd name="T83" fmla="*/ 27 h 8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5"/>
                  <a:gd name="T127" fmla="*/ 0 h 88"/>
                  <a:gd name="T128" fmla="*/ 105 w 105"/>
                  <a:gd name="T129" fmla="*/ 88 h 8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5" h="88">
                    <a:moveTo>
                      <a:pt x="2" y="27"/>
                    </a:moveTo>
                    <a:lnTo>
                      <a:pt x="2" y="27"/>
                    </a:lnTo>
                    <a:lnTo>
                      <a:pt x="7" y="22"/>
                    </a:lnTo>
                    <a:lnTo>
                      <a:pt x="14" y="16"/>
                    </a:lnTo>
                    <a:lnTo>
                      <a:pt x="22" y="13"/>
                    </a:lnTo>
                    <a:lnTo>
                      <a:pt x="30" y="10"/>
                    </a:lnTo>
                    <a:lnTo>
                      <a:pt x="40" y="6"/>
                    </a:lnTo>
                    <a:lnTo>
                      <a:pt x="47" y="5"/>
                    </a:lnTo>
                    <a:lnTo>
                      <a:pt x="57" y="5"/>
                    </a:lnTo>
                    <a:lnTo>
                      <a:pt x="66" y="6"/>
                    </a:lnTo>
                    <a:lnTo>
                      <a:pt x="74" y="8"/>
                    </a:lnTo>
                    <a:lnTo>
                      <a:pt x="82" y="11"/>
                    </a:lnTo>
                    <a:lnTo>
                      <a:pt x="88" y="16"/>
                    </a:lnTo>
                    <a:lnTo>
                      <a:pt x="93" y="21"/>
                    </a:lnTo>
                    <a:lnTo>
                      <a:pt x="96" y="27"/>
                    </a:lnTo>
                    <a:lnTo>
                      <a:pt x="98" y="35"/>
                    </a:lnTo>
                    <a:lnTo>
                      <a:pt x="98" y="44"/>
                    </a:lnTo>
                    <a:lnTo>
                      <a:pt x="94" y="53"/>
                    </a:lnTo>
                    <a:lnTo>
                      <a:pt x="90" y="63"/>
                    </a:lnTo>
                    <a:lnTo>
                      <a:pt x="84" y="69"/>
                    </a:lnTo>
                    <a:lnTo>
                      <a:pt x="77" y="74"/>
                    </a:lnTo>
                    <a:lnTo>
                      <a:pt x="69" y="77"/>
                    </a:lnTo>
                    <a:lnTo>
                      <a:pt x="62" y="79"/>
                    </a:lnTo>
                    <a:lnTo>
                      <a:pt x="52" y="79"/>
                    </a:lnTo>
                    <a:lnTo>
                      <a:pt x="44" y="77"/>
                    </a:lnTo>
                    <a:lnTo>
                      <a:pt x="35" y="75"/>
                    </a:lnTo>
                    <a:lnTo>
                      <a:pt x="29" y="71"/>
                    </a:lnTo>
                    <a:lnTo>
                      <a:pt x="22" y="66"/>
                    </a:lnTo>
                    <a:lnTo>
                      <a:pt x="16" y="60"/>
                    </a:lnTo>
                    <a:lnTo>
                      <a:pt x="13" y="53"/>
                    </a:lnTo>
                    <a:lnTo>
                      <a:pt x="11" y="47"/>
                    </a:lnTo>
                    <a:lnTo>
                      <a:pt x="11" y="42"/>
                    </a:lnTo>
                    <a:lnTo>
                      <a:pt x="13" y="38"/>
                    </a:lnTo>
                    <a:lnTo>
                      <a:pt x="14" y="35"/>
                    </a:lnTo>
                    <a:lnTo>
                      <a:pt x="22" y="27"/>
                    </a:lnTo>
                    <a:lnTo>
                      <a:pt x="30" y="21"/>
                    </a:lnTo>
                    <a:lnTo>
                      <a:pt x="30" y="19"/>
                    </a:lnTo>
                    <a:lnTo>
                      <a:pt x="30" y="17"/>
                    </a:lnTo>
                    <a:lnTo>
                      <a:pt x="30" y="16"/>
                    </a:lnTo>
                    <a:lnTo>
                      <a:pt x="27" y="16"/>
                    </a:lnTo>
                    <a:lnTo>
                      <a:pt x="19" y="21"/>
                    </a:lnTo>
                    <a:lnTo>
                      <a:pt x="13" y="25"/>
                    </a:lnTo>
                    <a:lnTo>
                      <a:pt x="8" y="31"/>
                    </a:lnTo>
                    <a:lnTo>
                      <a:pt x="5" y="39"/>
                    </a:lnTo>
                    <a:lnTo>
                      <a:pt x="3" y="46"/>
                    </a:lnTo>
                    <a:lnTo>
                      <a:pt x="5" y="53"/>
                    </a:lnTo>
                    <a:lnTo>
                      <a:pt x="8" y="61"/>
                    </a:lnTo>
                    <a:lnTo>
                      <a:pt x="13" y="69"/>
                    </a:lnTo>
                    <a:lnTo>
                      <a:pt x="22" y="75"/>
                    </a:lnTo>
                    <a:lnTo>
                      <a:pt x="30" y="82"/>
                    </a:lnTo>
                    <a:lnTo>
                      <a:pt x="41" y="85"/>
                    </a:lnTo>
                    <a:lnTo>
                      <a:pt x="51" y="88"/>
                    </a:lnTo>
                    <a:lnTo>
                      <a:pt x="62" y="88"/>
                    </a:lnTo>
                    <a:lnTo>
                      <a:pt x="71" y="85"/>
                    </a:lnTo>
                    <a:lnTo>
                      <a:pt x="82" y="82"/>
                    </a:lnTo>
                    <a:lnTo>
                      <a:pt x="90" y="75"/>
                    </a:lnTo>
                    <a:lnTo>
                      <a:pt x="98" y="66"/>
                    </a:lnTo>
                    <a:lnTo>
                      <a:pt x="102" y="57"/>
                    </a:lnTo>
                    <a:lnTo>
                      <a:pt x="105" y="46"/>
                    </a:lnTo>
                    <a:lnTo>
                      <a:pt x="105" y="36"/>
                    </a:lnTo>
                    <a:lnTo>
                      <a:pt x="102" y="25"/>
                    </a:lnTo>
                    <a:lnTo>
                      <a:pt x="98" y="17"/>
                    </a:lnTo>
                    <a:lnTo>
                      <a:pt x="90" y="10"/>
                    </a:lnTo>
                    <a:lnTo>
                      <a:pt x="80" y="3"/>
                    </a:lnTo>
                    <a:lnTo>
                      <a:pt x="69" y="0"/>
                    </a:lnTo>
                    <a:lnTo>
                      <a:pt x="58" y="0"/>
                    </a:lnTo>
                    <a:lnTo>
                      <a:pt x="47" y="0"/>
                    </a:lnTo>
                    <a:lnTo>
                      <a:pt x="36" y="2"/>
                    </a:lnTo>
                    <a:lnTo>
                      <a:pt x="25" y="6"/>
                    </a:lnTo>
                    <a:lnTo>
                      <a:pt x="16" y="11"/>
                    </a:lnTo>
                    <a:lnTo>
                      <a:pt x="8" y="17"/>
                    </a:lnTo>
                    <a:lnTo>
                      <a:pt x="0" y="27"/>
                    </a:lnTo>
                    <a:lnTo>
                      <a:pt x="0" y="28"/>
                    </a:lnTo>
                    <a:lnTo>
                      <a:pt x="2"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68" name="Freeform 207"/>
              <p:cNvSpPr>
                <a:spLocks/>
              </p:cNvSpPr>
              <p:nvPr/>
            </p:nvSpPr>
            <p:spPr bwMode="auto">
              <a:xfrm>
                <a:off x="1179" y="1688"/>
                <a:ext cx="42" cy="14"/>
              </a:xfrm>
              <a:custGeom>
                <a:avLst/>
                <a:gdLst>
                  <a:gd name="T0" fmla="*/ 0 w 42"/>
                  <a:gd name="T1" fmla="*/ 1 h 14"/>
                  <a:gd name="T2" fmla="*/ 0 w 42"/>
                  <a:gd name="T3" fmla="*/ 1 h 14"/>
                  <a:gd name="T4" fmla="*/ 8 w 42"/>
                  <a:gd name="T5" fmla="*/ 7 h 14"/>
                  <a:gd name="T6" fmla="*/ 19 w 42"/>
                  <a:gd name="T7" fmla="*/ 12 h 14"/>
                  <a:gd name="T8" fmla="*/ 30 w 42"/>
                  <a:gd name="T9" fmla="*/ 14 h 14"/>
                  <a:gd name="T10" fmla="*/ 41 w 42"/>
                  <a:gd name="T11" fmla="*/ 12 h 14"/>
                  <a:gd name="T12" fmla="*/ 41 w 42"/>
                  <a:gd name="T13" fmla="*/ 12 h 14"/>
                  <a:gd name="T14" fmla="*/ 41 w 42"/>
                  <a:gd name="T15" fmla="*/ 11 h 14"/>
                  <a:gd name="T16" fmla="*/ 42 w 42"/>
                  <a:gd name="T17" fmla="*/ 9 h 14"/>
                  <a:gd name="T18" fmla="*/ 41 w 42"/>
                  <a:gd name="T19" fmla="*/ 7 h 14"/>
                  <a:gd name="T20" fmla="*/ 39 w 42"/>
                  <a:gd name="T21" fmla="*/ 7 h 14"/>
                  <a:gd name="T22" fmla="*/ 39 w 42"/>
                  <a:gd name="T23" fmla="*/ 7 h 14"/>
                  <a:gd name="T24" fmla="*/ 30 w 42"/>
                  <a:gd name="T25" fmla="*/ 7 h 14"/>
                  <a:gd name="T26" fmla="*/ 19 w 42"/>
                  <a:gd name="T27" fmla="*/ 7 h 14"/>
                  <a:gd name="T28" fmla="*/ 9 w 42"/>
                  <a:gd name="T29" fmla="*/ 4 h 14"/>
                  <a:gd name="T30" fmla="*/ 2 w 42"/>
                  <a:gd name="T31" fmla="*/ 0 h 14"/>
                  <a:gd name="T32" fmla="*/ 2 w 42"/>
                  <a:gd name="T33" fmla="*/ 0 h 14"/>
                  <a:gd name="T34" fmla="*/ 0 w 42"/>
                  <a:gd name="T35" fmla="*/ 0 h 14"/>
                  <a:gd name="T36" fmla="*/ 0 w 42"/>
                  <a:gd name="T37" fmla="*/ 1 h 14"/>
                  <a:gd name="T38" fmla="*/ 0 w 42"/>
                  <a:gd name="T39" fmla="*/ 1 h 1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2"/>
                  <a:gd name="T61" fmla="*/ 0 h 14"/>
                  <a:gd name="T62" fmla="*/ 42 w 42"/>
                  <a:gd name="T63" fmla="*/ 14 h 1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2" h="14">
                    <a:moveTo>
                      <a:pt x="0" y="1"/>
                    </a:moveTo>
                    <a:lnTo>
                      <a:pt x="0" y="1"/>
                    </a:lnTo>
                    <a:lnTo>
                      <a:pt x="8" y="7"/>
                    </a:lnTo>
                    <a:lnTo>
                      <a:pt x="19" y="12"/>
                    </a:lnTo>
                    <a:lnTo>
                      <a:pt x="30" y="14"/>
                    </a:lnTo>
                    <a:lnTo>
                      <a:pt x="41" y="12"/>
                    </a:lnTo>
                    <a:lnTo>
                      <a:pt x="41" y="11"/>
                    </a:lnTo>
                    <a:lnTo>
                      <a:pt x="42" y="9"/>
                    </a:lnTo>
                    <a:lnTo>
                      <a:pt x="41" y="7"/>
                    </a:lnTo>
                    <a:lnTo>
                      <a:pt x="39" y="7"/>
                    </a:lnTo>
                    <a:lnTo>
                      <a:pt x="30" y="7"/>
                    </a:lnTo>
                    <a:lnTo>
                      <a:pt x="19" y="7"/>
                    </a:lnTo>
                    <a:lnTo>
                      <a:pt x="9" y="4"/>
                    </a:lnTo>
                    <a:lnTo>
                      <a:pt x="2"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69" name="Freeform 208"/>
              <p:cNvSpPr>
                <a:spLocks/>
              </p:cNvSpPr>
              <p:nvPr/>
            </p:nvSpPr>
            <p:spPr bwMode="auto">
              <a:xfrm>
                <a:off x="1163" y="1706"/>
                <a:ext cx="52" cy="15"/>
              </a:xfrm>
              <a:custGeom>
                <a:avLst/>
                <a:gdLst>
                  <a:gd name="T0" fmla="*/ 2 w 52"/>
                  <a:gd name="T1" fmla="*/ 2 h 15"/>
                  <a:gd name="T2" fmla="*/ 2 w 52"/>
                  <a:gd name="T3" fmla="*/ 2 h 15"/>
                  <a:gd name="T4" fmla="*/ 13 w 52"/>
                  <a:gd name="T5" fmla="*/ 8 h 15"/>
                  <a:gd name="T6" fmla="*/ 25 w 52"/>
                  <a:gd name="T7" fmla="*/ 13 h 15"/>
                  <a:gd name="T8" fmla="*/ 38 w 52"/>
                  <a:gd name="T9" fmla="*/ 15 h 15"/>
                  <a:gd name="T10" fmla="*/ 51 w 52"/>
                  <a:gd name="T11" fmla="*/ 15 h 15"/>
                  <a:gd name="T12" fmla="*/ 51 w 52"/>
                  <a:gd name="T13" fmla="*/ 15 h 15"/>
                  <a:gd name="T14" fmla="*/ 52 w 52"/>
                  <a:gd name="T15" fmla="*/ 15 h 15"/>
                  <a:gd name="T16" fmla="*/ 52 w 52"/>
                  <a:gd name="T17" fmla="*/ 13 h 15"/>
                  <a:gd name="T18" fmla="*/ 51 w 52"/>
                  <a:gd name="T19" fmla="*/ 11 h 15"/>
                  <a:gd name="T20" fmla="*/ 51 w 52"/>
                  <a:gd name="T21" fmla="*/ 11 h 15"/>
                  <a:gd name="T22" fmla="*/ 25 w 52"/>
                  <a:gd name="T23" fmla="*/ 8 h 15"/>
                  <a:gd name="T24" fmla="*/ 14 w 52"/>
                  <a:gd name="T25" fmla="*/ 5 h 15"/>
                  <a:gd name="T26" fmla="*/ 2 w 52"/>
                  <a:gd name="T27" fmla="*/ 0 h 15"/>
                  <a:gd name="T28" fmla="*/ 2 w 52"/>
                  <a:gd name="T29" fmla="*/ 0 h 15"/>
                  <a:gd name="T30" fmla="*/ 0 w 52"/>
                  <a:gd name="T31" fmla="*/ 0 h 15"/>
                  <a:gd name="T32" fmla="*/ 2 w 52"/>
                  <a:gd name="T33" fmla="*/ 2 h 15"/>
                  <a:gd name="T34" fmla="*/ 2 w 52"/>
                  <a:gd name="T35" fmla="*/ 2 h 1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2"/>
                  <a:gd name="T55" fmla="*/ 0 h 15"/>
                  <a:gd name="T56" fmla="*/ 52 w 52"/>
                  <a:gd name="T57" fmla="*/ 15 h 1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2" h="15">
                    <a:moveTo>
                      <a:pt x="2" y="2"/>
                    </a:moveTo>
                    <a:lnTo>
                      <a:pt x="2" y="2"/>
                    </a:lnTo>
                    <a:lnTo>
                      <a:pt x="13" y="8"/>
                    </a:lnTo>
                    <a:lnTo>
                      <a:pt x="25" y="13"/>
                    </a:lnTo>
                    <a:lnTo>
                      <a:pt x="38" y="15"/>
                    </a:lnTo>
                    <a:lnTo>
                      <a:pt x="51" y="15"/>
                    </a:lnTo>
                    <a:lnTo>
                      <a:pt x="52" y="15"/>
                    </a:lnTo>
                    <a:lnTo>
                      <a:pt x="52" y="13"/>
                    </a:lnTo>
                    <a:lnTo>
                      <a:pt x="51" y="11"/>
                    </a:lnTo>
                    <a:lnTo>
                      <a:pt x="25" y="8"/>
                    </a:lnTo>
                    <a:lnTo>
                      <a:pt x="14" y="5"/>
                    </a:lnTo>
                    <a:lnTo>
                      <a:pt x="2" y="0"/>
                    </a:lnTo>
                    <a:lnTo>
                      <a:pt x="0" y="0"/>
                    </a:lnTo>
                    <a:lnTo>
                      <a:pt x="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70" name="Freeform 209"/>
              <p:cNvSpPr>
                <a:spLocks/>
              </p:cNvSpPr>
              <p:nvPr/>
            </p:nvSpPr>
            <p:spPr bwMode="auto">
              <a:xfrm>
                <a:off x="1212" y="1688"/>
                <a:ext cx="8" cy="42"/>
              </a:xfrm>
              <a:custGeom>
                <a:avLst/>
                <a:gdLst>
                  <a:gd name="T0" fmla="*/ 3 w 8"/>
                  <a:gd name="T1" fmla="*/ 40 h 42"/>
                  <a:gd name="T2" fmla="*/ 3 w 8"/>
                  <a:gd name="T3" fmla="*/ 40 h 42"/>
                  <a:gd name="T4" fmla="*/ 6 w 8"/>
                  <a:gd name="T5" fmla="*/ 31 h 42"/>
                  <a:gd name="T6" fmla="*/ 8 w 8"/>
                  <a:gd name="T7" fmla="*/ 22 h 42"/>
                  <a:gd name="T8" fmla="*/ 8 w 8"/>
                  <a:gd name="T9" fmla="*/ 11 h 42"/>
                  <a:gd name="T10" fmla="*/ 6 w 8"/>
                  <a:gd name="T11" fmla="*/ 1 h 42"/>
                  <a:gd name="T12" fmla="*/ 6 w 8"/>
                  <a:gd name="T13" fmla="*/ 1 h 42"/>
                  <a:gd name="T14" fmla="*/ 5 w 8"/>
                  <a:gd name="T15" fmla="*/ 0 h 42"/>
                  <a:gd name="T16" fmla="*/ 3 w 8"/>
                  <a:gd name="T17" fmla="*/ 1 h 42"/>
                  <a:gd name="T18" fmla="*/ 3 w 8"/>
                  <a:gd name="T19" fmla="*/ 1 h 42"/>
                  <a:gd name="T20" fmla="*/ 5 w 8"/>
                  <a:gd name="T21" fmla="*/ 12 h 42"/>
                  <a:gd name="T22" fmla="*/ 3 w 8"/>
                  <a:gd name="T23" fmla="*/ 22 h 42"/>
                  <a:gd name="T24" fmla="*/ 0 w 8"/>
                  <a:gd name="T25" fmla="*/ 40 h 42"/>
                  <a:gd name="T26" fmla="*/ 0 w 8"/>
                  <a:gd name="T27" fmla="*/ 40 h 42"/>
                  <a:gd name="T28" fmla="*/ 2 w 8"/>
                  <a:gd name="T29" fmla="*/ 42 h 42"/>
                  <a:gd name="T30" fmla="*/ 3 w 8"/>
                  <a:gd name="T31" fmla="*/ 40 h 42"/>
                  <a:gd name="T32" fmla="*/ 3 w 8"/>
                  <a:gd name="T33" fmla="*/ 40 h 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
                  <a:gd name="T52" fmla="*/ 0 h 42"/>
                  <a:gd name="T53" fmla="*/ 8 w 8"/>
                  <a:gd name="T54" fmla="*/ 42 h 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 h="42">
                    <a:moveTo>
                      <a:pt x="3" y="40"/>
                    </a:moveTo>
                    <a:lnTo>
                      <a:pt x="3" y="40"/>
                    </a:lnTo>
                    <a:lnTo>
                      <a:pt x="6" y="31"/>
                    </a:lnTo>
                    <a:lnTo>
                      <a:pt x="8" y="22"/>
                    </a:lnTo>
                    <a:lnTo>
                      <a:pt x="8" y="11"/>
                    </a:lnTo>
                    <a:lnTo>
                      <a:pt x="6" y="1"/>
                    </a:lnTo>
                    <a:lnTo>
                      <a:pt x="5" y="0"/>
                    </a:lnTo>
                    <a:lnTo>
                      <a:pt x="3" y="1"/>
                    </a:lnTo>
                    <a:lnTo>
                      <a:pt x="5" y="12"/>
                    </a:lnTo>
                    <a:lnTo>
                      <a:pt x="3" y="22"/>
                    </a:lnTo>
                    <a:lnTo>
                      <a:pt x="0" y="40"/>
                    </a:lnTo>
                    <a:lnTo>
                      <a:pt x="2" y="42"/>
                    </a:lnTo>
                    <a:lnTo>
                      <a:pt x="3"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71" name="Freeform 210"/>
              <p:cNvSpPr>
                <a:spLocks/>
              </p:cNvSpPr>
              <p:nvPr/>
            </p:nvSpPr>
            <p:spPr bwMode="auto">
              <a:xfrm>
                <a:off x="774" y="1358"/>
                <a:ext cx="13" cy="322"/>
              </a:xfrm>
              <a:custGeom>
                <a:avLst/>
                <a:gdLst>
                  <a:gd name="T0" fmla="*/ 0 w 13"/>
                  <a:gd name="T1" fmla="*/ 0 h 322"/>
                  <a:gd name="T2" fmla="*/ 0 w 13"/>
                  <a:gd name="T3" fmla="*/ 0 h 322"/>
                  <a:gd name="T4" fmla="*/ 0 w 13"/>
                  <a:gd name="T5" fmla="*/ 83 h 322"/>
                  <a:gd name="T6" fmla="*/ 3 w 13"/>
                  <a:gd name="T7" fmla="*/ 165 h 322"/>
                  <a:gd name="T8" fmla="*/ 3 w 13"/>
                  <a:gd name="T9" fmla="*/ 165 h 322"/>
                  <a:gd name="T10" fmla="*/ 6 w 13"/>
                  <a:gd name="T11" fmla="*/ 243 h 322"/>
                  <a:gd name="T12" fmla="*/ 6 w 13"/>
                  <a:gd name="T13" fmla="*/ 281 h 322"/>
                  <a:gd name="T14" fmla="*/ 5 w 13"/>
                  <a:gd name="T15" fmla="*/ 301 h 322"/>
                  <a:gd name="T16" fmla="*/ 3 w 13"/>
                  <a:gd name="T17" fmla="*/ 320 h 322"/>
                  <a:gd name="T18" fmla="*/ 3 w 13"/>
                  <a:gd name="T19" fmla="*/ 320 h 322"/>
                  <a:gd name="T20" fmla="*/ 5 w 13"/>
                  <a:gd name="T21" fmla="*/ 322 h 322"/>
                  <a:gd name="T22" fmla="*/ 5 w 13"/>
                  <a:gd name="T23" fmla="*/ 320 h 322"/>
                  <a:gd name="T24" fmla="*/ 5 w 13"/>
                  <a:gd name="T25" fmla="*/ 320 h 322"/>
                  <a:gd name="T26" fmla="*/ 10 w 13"/>
                  <a:gd name="T27" fmla="*/ 303 h 322"/>
                  <a:gd name="T28" fmla="*/ 11 w 13"/>
                  <a:gd name="T29" fmla="*/ 284 h 322"/>
                  <a:gd name="T30" fmla="*/ 13 w 13"/>
                  <a:gd name="T31" fmla="*/ 265 h 322"/>
                  <a:gd name="T32" fmla="*/ 13 w 13"/>
                  <a:gd name="T33" fmla="*/ 248 h 322"/>
                  <a:gd name="T34" fmla="*/ 10 w 13"/>
                  <a:gd name="T35" fmla="*/ 210 h 322"/>
                  <a:gd name="T36" fmla="*/ 8 w 13"/>
                  <a:gd name="T37" fmla="*/ 174 h 322"/>
                  <a:gd name="T38" fmla="*/ 8 w 13"/>
                  <a:gd name="T39" fmla="*/ 174 h 322"/>
                  <a:gd name="T40" fmla="*/ 5 w 13"/>
                  <a:gd name="T41" fmla="*/ 130 h 322"/>
                  <a:gd name="T42" fmla="*/ 3 w 13"/>
                  <a:gd name="T43" fmla="*/ 87 h 322"/>
                  <a:gd name="T44" fmla="*/ 2 w 13"/>
                  <a:gd name="T45" fmla="*/ 0 h 322"/>
                  <a:gd name="T46" fmla="*/ 2 w 13"/>
                  <a:gd name="T47" fmla="*/ 0 h 322"/>
                  <a:gd name="T48" fmla="*/ 2 w 13"/>
                  <a:gd name="T49" fmla="*/ 0 h 322"/>
                  <a:gd name="T50" fmla="*/ 0 w 13"/>
                  <a:gd name="T51" fmla="*/ 0 h 322"/>
                  <a:gd name="T52" fmla="*/ 0 w 13"/>
                  <a:gd name="T53" fmla="*/ 0 h 32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3"/>
                  <a:gd name="T82" fmla="*/ 0 h 322"/>
                  <a:gd name="T83" fmla="*/ 13 w 13"/>
                  <a:gd name="T84" fmla="*/ 322 h 32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3" h="322">
                    <a:moveTo>
                      <a:pt x="0" y="0"/>
                    </a:moveTo>
                    <a:lnTo>
                      <a:pt x="0" y="0"/>
                    </a:lnTo>
                    <a:lnTo>
                      <a:pt x="0" y="83"/>
                    </a:lnTo>
                    <a:lnTo>
                      <a:pt x="3" y="165"/>
                    </a:lnTo>
                    <a:lnTo>
                      <a:pt x="6" y="243"/>
                    </a:lnTo>
                    <a:lnTo>
                      <a:pt x="6" y="281"/>
                    </a:lnTo>
                    <a:lnTo>
                      <a:pt x="5" y="301"/>
                    </a:lnTo>
                    <a:lnTo>
                      <a:pt x="3" y="320"/>
                    </a:lnTo>
                    <a:lnTo>
                      <a:pt x="5" y="322"/>
                    </a:lnTo>
                    <a:lnTo>
                      <a:pt x="5" y="320"/>
                    </a:lnTo>
                    <a:lnTo>
                      <a:pt x="10" y="303"/>
                    </a:lnTo>
                    <a:lnTo>
                      <a:pt x="11" y="284"/>
                    </a:lnTo>
                    <a:lnTo>
                      <a:pt x="13" y="265"/>
                    </a:lnTo>
                    <a:lnTo>
                      <a:pt x="13" y="248"/>
                    </a:lnTo>
                    <a:lnTo>
                      <a:pt x="10" y="210"/>
                    </a:lnTo>
                    <a:lnTo>
                      <a:pt x="8" y="174"/>
                    </a:lnTo>
                    <a:lnTo>
                      <a:pt x="5" y="130"/>
                    </a:lnTo>
                    <a:lnTo>
                      <a:pt x="3" y="87"/>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72" name="Freeform 211"/>
              <p:cNvSpPr>
                <a:spLocks/>
              </p:cNvSpPr>
              <p:nvPr/>
            </p:nvSpPr>
            <p:spPr bwMode="auto">
              <a:xfrm>
                <a:off x="597" y="1366"/>
                <a:ext cx="38" cy="122"/>
              </a:xfrm>
              <a:custGeom>
                <a:avLst/>
                <a:gdLst>
                  <a:gd name="T0" fmla="*/ 34 w 38"/>
                  <a:gd name="T1" fmla="*/ 0 h 122"/>
                  <a:gd name="T2" fmla="*/ 34 w 38"/>
                  <a:gd name="T3" fmla="*/ 0 h 122"/>
                  <a:gd name="T4" fmla="*/ 28 w 38"/>
                  <a:gd name="T5" fmla="*/ 14 h 122"/>
                  <a:gd name="T6" fmla="*/ 22 w 38"/>
                  <a:gd name="T7" fmla="*/ 28 h 122"/>
                  <a:gd name="T8" fmla="*/ 16 w 38"/>
                  <a:gd name="T9" fmla="*/ 44 h 122"/>
                  <a:gd name="T10" fmla="*/ 11 w 38"/>
                  <a:gd name="T11" fmla="*/ 58 h 122"/>
                  <a:gd name="T12" fmla="*/ 5 w 38"/>
                  <a:gd name="T13" fmla="*/ 89 h 122"/>
                  <a:gd name="T14" fmla="*/ 0 w 38"/>
                  <a:gd name="T15" fmla="*/ 121 h 122"/>
                  <a:gd name="T16" fmla="*/ 0 w 38"/>
                  <a:gd name="T17" fmla="*/ 121 h 122"/>
                  <a:gd name="T18" fmla="*/ 0 w 38"/>
                  <a:gd name="T19" fmla="*/ 122 h 122"/>
                  <a:gd name="T20" fmla="*/ 1 w 38"/>
                  <a:gd name="T21" fmla="*/ 121 h 122"/>
                  <a:gd name="T22" fmla="*/ 1 w 38"/>
                  <a:gd name="T23" fmla="*/ 121 h 122"/>
                  <a:gd name="T24" fmla="*/ 16 w 38"/>
                  <a:gd name="T25" fmla="*/ 60 h 122"/>
                  <a:gd name="T26" fmla="*/ 25 w 38"/>
                  <a:gd name="T27" fmla="*/ 30 h 122"/>
                  <a:gd name="T28" fmla="*/ 30 w 38"/>
                  <a:gd name="T29" fmla="*/ 16 h 122"/>
                  <a:gd name="T30" fmla="*/ 38 w 38"/>
                  <a:gd name="T31" fmla="*/ 2 h 122"/>
                  <a:gd name="T32" fmla="*/ 38 w 38"/>
                  <a:gd name="T33" fmla="*/ 2 h 122"/>
                  <a:gd name="T34" fmla="*/ 36 w 38"/>
                  <a:gd name="T35" fmla="*/ 0 h 122"/>
                  <a:gd name="T36" fmla="*/ 34 w 38"/>
                  <a:gd name="T37" fmla="*/ 0 h 122"/>
                  <a:gd name="T38" fmla="*/ 34 w 38"/>
                  <a:gd name="T39" fmla="*/ 0 h 12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
                  <a:gd name="T61" fmla="*/ 0 h 122"/>
                  <a:gd name="T62" fmla="*/ 38 w 38"/>
                  <a:gd name="T63" fmla="*/ 122 h 12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 h="122">
                    <a:moveTo>
                      <a:pt x="34" y="0"/>
                    </a:moveTo>
                    <a:lnTo>
                      <a:pt x="34" y="0"/>
                    </a:lnTo>
                    <a:lnTo>
                      <a:pt x="28" y="14"/>
                    </a:lnTo>
                    <a:lnTo>
                      <a:pt x="22" y="28"/>
                    </a:lnTo>
                    <a:lnTo>
                      <a:pt x="16" y="44"/>
                    </a:lnTo>
                    <a:lnTo>
                      <a:pt x="11" y="58"/>
                    </a:lnTo>
                    <a:lnTo>
                      <a:pt x="5" y="89"/>
                    </a:lnTo>
                    <a:lnTo>
                      <a:pt x="0" y="121"/>
                    </a:lnTo>
                    <a:lnTo>
                      <a:pt x="0" y="122"/>
                    </a:lnTo>
                    <a:lnTo>
                      <a:pt x="1" y="121"/>
                    </a:lnTo>
                    <a:lnTo>
                      <a:pt x="16" y="60"/>
                    </a:lnTo>
                    <a:lnTo>
                      <a:pt x="25" y="30"/>
                    </a:lnTo>
                    <a:lnTo>
                      <a:pt x="30" y="16"/>
                    </a:lnTo>
                    <a:lnTo>
                      <a:pt x="38" y="2"/>
                    </a:lnTo>
                    <a:lnTo>
                      <a:pt x="36" y="0"/>
                    </a:lnTo>
                    <a:lnTo>
                      <a:pt x="3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73" name="Freeform 212"/>
              <p:cNvSpPr>
                <a:spLocks/>
              </p:cNvSpPr>
              <p:nvPr/>
            </p:nvSpPr>
            <p:spPr bwMode="auto">
              <a:xfrm>
                <a:off x="594" y="1474"/>
                <a:ext cx="161" cy="16"/>
              </a:xfrm>
              <a:custGeom>
                <a:avLst/>
                <a:gdLst>
                  <a:gd name="T0" fmla="*/ 161 w 161"/>
                  <a:gd name="T1" fmla="*/ 13 h 16"/>
                  <a:gd name="T2" fmla="*/ 161 w 161"/>
                  <a:gd name="T3" fmla="*/ 13 h 16"/>
                  <a:gd name="T4" fmla="*/ 141 w 161"/>
                  <a:gd name="T5" fmla="*/ 8 h 16"/>
                  <a:gd name="T6" fmla="*/ 122 w 161"/>
                  <a:gd name="T7" fmla="*/ 3 h 16"/>
                  <a:gd name="T8" fmla="*/ 102 w 161"/>
                  <a:gd name="T9" fmla="*/ 2 h 16"/>
                  <a:gd name="T10" fmla="*/ 81 w 161"/>
                  <a:gd name="T11" fmla="*/ 0 h 16"/>
                  <a:gd name="T12" fmla="*/ 42 w 161"/>
                  <a:gd name="T13" fmla="*/ 0 h 16"/>
                  <a:gd name="T14" fmla="*/ 1 w 161"/>
                  <a:gd name="T15" fmla="*/ 3 h 16"/>
                  <a:gd name="T16" fmla="*/ 1 w 161"/>
                  <a:gd name="T17" fmla="*/ 3 h 16"/>
                  <a:gd name="T18" fmla="*/ 1 w 161"/>
                  <a:gd name="T19" fmla="*/ 3 h 16"/>
                  <a:gd name="T20" fmla="*/ 0 w 161"/>
                  <a:gd name="T21" fmla="*/ 5 h 16"/>
                  <a:gd name="T22" fmla="*/ 1 w 161"/>
                  <a:gd name="T23" fmla="*/ 7 h 16"/>
                  <a:gd name="T24" fmla="*/ 1 w 161"/>
                  <a:gd name="T25" fmla="*/ 7 h 16"/>
                  <a:gd name="T26" fmla="*/ 1 w 161"/>
                  <a:gd name="T27" fmla="*/ 7 h 16"/>
                  <a:gd name="T28" fmla="*/ 42 w 161"/>
                  <a:gd name="T29" fmla="*/ 7 h 16"/>
                  <a:gd name="T30" fmla="*/ 81 w 161"/>
                  <a:gd name="T31" fmla="*/ 7 h 16"/>
                  <a:gd name="T32" fmla="*/ 100 w 161"/>
                  <a:gd name="T33" fmla="*/ 8 h 16"/>
                  <a:gd name="T34" fmla="*/ 121 w 161"/>
                  <a:gd name="T35" fmla="*/ 10 h 16"/>
                  <a:gd name="T36" fmla="*/ 139 w 161"/>
                  <a:gd name="T37" fmla="*/ 11 h 16"/>
                  <a:gd name="T38" fmla="*/ 160 w 161"/>
                  <a:gd name="T39" fmla="*/ 16 h 16"/>
                  <a:gd name="T40" fmla="*/ 160 w 161"/>
                  <a:gd name="T41" fmla="*/ 16 h 16"/>
                  <a:gd name="T42" fmla="*/ 161 w 161"/>
                  <a:gd name="T43" fmla="*/ 16 h 16"/>
                  <a:gd name="T44" fmla="*/ 161 w 161"/>
                  <a:gd name="T45" fmla="*/ 14 h 16"/>
                  <a:gd name="T46" fmla="*/ 161 w 161"/>
                  <a:gd name="T47" fmla="*/ 14 h 16"/>
                  <a:gd name="T48" fmla="*/ 161 w 161"/>
                  <a:gd name="T49" fmla="*/ 13 h 16"/>
                  <a:gd name="T50" fmla="*/ 161 w 161"/>
                  <a:gd name="T51" fmla="*/ 13 h 1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1"/>
                  <a:gd name="T79" fmla="*/ 0 h 16"/>
                  <a:gd name="T80" fmla="*/ 161 w 161"/>
                  <a:gd name="T81" fmla="*/ 16 h 1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1" h="16">
                    <a:moveTo>
                      <a:pt x="161" y="13"/>
                    </a:moveTo>
                    <a:lnTo>
                      <a:pt x="161" y="13"/>
                    </a:lnTo>
                    <a:lnTo>
                      <a:pt x="141" y="8"/>
                    </a:lnTo>
                    <a:lnTo>
                      <a:pt x="122" y="3"/>
                    </a:lnTo>
                    <a:lnTo>
                      <a:pt x="102" y="2"/>
                    </a:lnTo>
                    <a:lnTo>
                      <a:pt x="81" y="0"/>
                    </a:lnTo>
                    <a:lnTo>
                      <a:pt x="42" y="0"/>
                    </a:lnTo>
                    <a:lnTo>
                      <a:pt x="1" y="3"/>
                    </a:lnTo>
                    <a:lnTo>
                      <a:pt x="0" y="5"/>
                    </a:lnTo>
                    <a:lnTo>
                      <a:pt x="1" y="7"/>
                    </a:lnTo>
                    <a:lnTo>
                      <a:pt x="42" y="7"/>
                    </a:lnTo>
                    <a:lnTo>
                      <a:pt x="81" y="7"/>
                    </a:lnTo>
                    <a:lnTo>
                      <a:pt x="100" y="8"/>
                    </a:lnTo>
                    <a:lnTo>
                      <a:pt x="121" y="10"/>
                    </a:lnTo>
                    <a:lnTo>
                      <a:pt x="139" y="11"/>
                    </a:lnTo>
                    <a:lnTo>
                      <a:pt x="160" y="16"/>
                    </a:lnTo>
                    <a:lnTo>
                      <a:pt x="161" y="16"/>
                    </a:lnTo>
                    <a:lnTo>
                      <a:pt x="161" y="14"/>
                    </a:lnTo>
                    <a:lnTo>
                      <a:pt x="161"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74" name="Freeform 213"/>
              <p:cNvSpPr>
                <a:spLocks/>
              </p:cNvSpPr>
              <p:nvPr/>
            </p:nvSpPr>
            <p:spPr bwMode="auto">
              <a:xfrm>
                <a:off x="628" y="1358"/>
                <a:ext cx="126" cy="11"/>
              </a:xfrm>
              <a:custGeom>
                <a:avLst/>
                <a:gdLst>
                  <a:gd name="T0" fmla="*/ 0 w 126"/>
                  <a:gd name="T1" fmla="*/ 11 h 11"/>
                  <a:gd name="T2" fmla="*/ 0 w 126"/>
                  <a:gd name="T3" fmla="*/ 11 h 11"/>
                  <a:gd name="T4" fmla="*/ 32 w 126"/>
                  <a:gd name="T5" fmla="*/ 11 h 11"/>
                  <a:gd name="T6" fmla="*/ 61 w 126"/>
                  <a:gd name="T7" fmla="*/ 8 h 11"/>
                  <a:gd name="T8" fmla="*/ 123 w 126"/>
                  <a:gd name="T9" fmla="*/ 5 h 11"/>
                  <a:gd name="T10" fmla="*/ 123 w 126"/>
                  <a:gd name="T11" fmla="*/ 5 h 11"/>
                  <a:gd name="T12" fmla="*/ 124 w 126"/>
                  <a:gd name="T13" fmla="*/ 3 h 11"/>
                  <a:gd name="T14" fmla="*/ 126 w 126"/>
                  <a:gd name="T15" fmla="*/ 2 h 11"/>
                  <a:gd name="T16" fmla="*/ 124 w 126"/>
                  <a:gd name="T17" fmla="*/ 2 h 11"/>
                  <a:gd name="T18" fmla="*/ 123 w 126"/>
                  <a:gd name="T19" fmla="*/ 0 h 11"/>
                  <a:gd name="T20" fmla="*/ 123 w 126"/>
                  <a:gd name="T21" fmla="*/ 0 h 11"/>
                  <a:gd name="T22" fmla="*/ 93 w 126"/>
                  <a:gd name="T23" fmla="*/ 2 h 11"/>
                  <a:gd name="T24" fmla="*/ 61 w 126"/>
                  <a:gd name="T25" fmla="*/ 5 h 11"/>
                  <a:gd name="T26" fmla="*/ 30 w 126"/>
                  <a:gd name="T27" fmla="*/ 8 h 11"/>
                  <a:gd name="T28" fmla="*/ 0 w 126"/>
                  <a:gd name="T29" fmla="*/ 10 h 11"/>
                  <a:gd name="T30" fmla="*/ 0 w 126"/>
                  <a:gd name="T31" fmla="*/ 10 h 11"/>
                  <a:gd name="T32" fmla="*/ 0 w 126"/>
                  <a:gd name="T33" fmla="*/ 11 h 11"/>
                  <a:gd name="T34" fmla="*/ 0 w 126"/>
                  <a:gd name="T35" fmla="*/ 11 h 11"/>
                  <a:gd name="T36" fmla="*/ 0 w 126"/>
                  <a:gd name="T37" fmla="*/ 11 h 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6"/>
                  <a:gd name="T58" fmla="*/ 0 h 11"/>
                  <a:gd name="T59" fmla="*/ 126 w 126"/>
                  <a:gd name="T60" fmla="*/ 11 h 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6" h="11">
                    <a:moveTo>
                      <a:pt x="0" y="11"/>
                    </a:moveTo>
                    <a:lnTo>
                      <a:pt x="0" y="11"/>
                    </a:lnTo>
                    <a:lnTo>
                      <a:pt x="32" y="11"/>
                    </a:lnTo>
                    <a:lnTo>
                      <a:pt x="61" y="8"/>
                    </a:lnTo>
                    <a:lnTo>
                      <a:pt x="123" y="5"/>
                    </a:lnTo>
                    <a:lnTo>
                      <a:pt x="124" y="3"/>
                    </a:lnTo>
                    <a:lnTo>
                      <a:pt x="126" y="2"/>
                    </a:lnTo>
                    <a:lnTo>
                      <a:pt x="124" y="2"/>
                    </a:lnTo>
                    <a:lnTo>
                      <a:pt x="123" y="0"/>
                    </a:lnTo>
                    <a:lnTo>
                      <a:pt x="93" y="2"/>
                    </a:lnTo>
                    <a:lnTo>
                      <a:pt x="61" y="5"/>
                    </a:lnTo>
                    <a:lnTo>
                      <a:pt x="30" y="8"/>
                    </a:lnTo>
                    <a:lnTo>
                      <a:pt x="0" y="10"/>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75" name="Freeform 214"/>
              <p:cNvSpPr>
                <a:spLocks/>
              </p:cNvSpPr>
              <p:nvPr/>
            </p:nvSpPr>
            <p:spPr bwMode="auto">
              <a:xfrm>
                <a:off x="754" y="1363"/>
                <a:ext cx="6" cy="130"/>
              </a:xfrm>
              <a:custGeom>
                <a:avLst/>
                <a:gdLst>
                  <a:gd name="T0" fmla="*/ 0 w 6"/>
                  <a:gd name="T1" fmla="*/ 2 h 130"/>
                  <a:gd name="T2" fmla="*/ 0 w 6"/>
                  <a:gd name="T3" fmla="*/ 2 h 130"/>
                  <a:gd name="T4" fmla="*/ 1 w 6"/>
                  <a:gd name="T5" fmla="*/ 64 h 130"/>
                  <a:gd name="T6" fmla="*/ 5 w 6"/>
                  <a:gd name="T7" fmla="*/ 129 h 130"/>
                  <a:gd name="T8" fmla="*/ 5 w 6"/>
                  <a:gd name="T9" fmla="*/ 129 h 130"/>
                  <a:gd name="T10" fmla="*/ 5 w 6"/>
                  <a:gd name="T11" fmla="*/ 130 h 130"/>
                  <a:gd name="T12" fmla="*/ 6 w 6"/>
                  <a:gd name="T13" fmla="*/ 130 h 130"/>
                  <a:gd name="T14" fmla="*/ 6 w 6"/>
                  <a:gd name="T15" fmla="*/ 129 h 130"/>
                  <a:gd name="T16" fmla="*/ 6 w 6"/>
                  <a:gd name="T17" fmla="*/ 129 h 130"/>
                  <a:gd name="T18" fmla="*/ 6 w 6"/>
                  <a:gd name="T19" fmla="*/ 97 h 130"/>
                  <a:gd name="T20" fmla="*/ 5 w 6"/>
                  <a:gd name="T21" fmla="*/ 64 h 130"/>
                  <a:gd name="T22" fmla="*/ 1 w 6"/>
                  <a:gd name="T23" fmla="*/ 33 h 130"/>
                  <a:gd name="T24" fmla="*/ 1 w 6"/>
                  <a:gd name="T25" fmla="*/ 2 h 130"/>
                  <a:gd name="T26" fmla="*/ 1 w 6"/>
                  <a:gd name="T27" fmla="*/ 2 h 130"/>
                  <a:gd name="T28" fmla="*/ 0 w 6"/>
                  <a:gd name="T29" fmla="*/ 0 h 130"/>
                  <a:gd name="T30" fmla="*/ 0 w 6"/>
                  <a:gd name="T31" fmla="*/ 2 h 130"/>
                  <a:gd name="T32" fmla="*/ 0 w 6"/>
                  <a:gd name="T33" fmla="*/ 2 h 1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
                  <a:gd name="T52" fmla="*/ 0 h 130"/>
                  <a:gd name="T53" fmla="*/ 6 w 6"/>
                  <a:gd name="T54" fmla="*/ 130 h 13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 h="130">
                    <a:moveTo>
                      <a:pt x="0" y="2"/>
                    </a:moveTo>
                    <a:lnTo>
                      <a:pt x="0" y="2"/>
                    </a:lnTo>
                    <a:lnTo>
                      <a:pt x="1" y="64"/>
                    </a:lnTo>
                    <a:lnTo>
                      <a:pt x="5" y="129"/>
                    </a:lnTo>
                    <a:lnTo>
                      <a:pt x="5" y="130"/>
                    </a:lnTo>
                    <a:lnTo>
                      <a:pt x="6" y="130"/>
                    </a:lnTo>
                    <a:lnTo>
                      <a:pt x="6" y="129"/>
                    </a:lnTo>
                    <a:lnTo>
                      <a:pt x="6" y="97"/>
                    </a:lnTo>
                    <a:lnTo>
                      <a:pt x="5" y="64"/>
                    </a:lnTo>
                    <a:lnTo>
                      <a:pt x="1" y="33"/>
                    </a:lnTo>
                    <a:lnTo>
                      <a:pt x="1" y="2"/>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76" name="Freeform 215"/>
              <p:cNvSpPr>
                <a:spLocks/>
              </p:cNvSpPr>
              <p:nvPr/>
            </p:nvSpPr>
            <p:spPr bwMode="auto">
              <a:xfrm>
                <a:off x="790" y="1365"/>
                <a:ext cx="8" cy="120"/>
              </a:xfrm>
              <a:custGeom>
                <a:avLst/>
                <a:gdLst>
                  <a:gd name="T0" fmla="*/ 0 w 8"/>
                  <a:gd name="T1" fmla="*/ 1 h 120"/>
                  <a:gd name="T2" fmla="*/ 0 w 8"/>
                  <a:gd name="T3" fmla="*/ 1 h 120"/>
                  <a:gd name="T4" fmla="*/ 0 w 8"/>
                  <a:gd name="T5" fmla="*/ 29 h 120"/>
                  <a:gd name="T6" fmla="*/ 1 w 8"/>
                  <a:gd name="T7" fmla="*/ 59 h 120"/>
                  <a:gd name="T8" fmla="*/ 3 w 8"/>
                  <a:gd name="T9" fmla="*/ 89 h 120"/>
                  <a:gd name="T10" fmla="*/ 5 w 8"/>
                  <a:gd name="T11" fmla="*/ 119 h 120"/>
                  <a:gd name="T12" fmla="*/ 5 w 8"/>
                  <a:gd name="T13" fmla="*/ 119 h 120"/>
                  <a:gd name="T14" fmla="*/ 6 w 8"/>
                  <a:gd name="T15" fmla="*/ 120 h 120"/>
                  <a:gd name="T16" fmla="*/ 8 w 8"/>
                  <a:gd name="T17" fmla="*/ 120 h 120"/>
                  <a:gd name="T18" fmla="*/ 8 w 8"/>
                  <a:gd name="T19" fmla="*/ 119 h 120"/>
                  <a:gd name="T20" fmla="*/ 8 w 8"/>
                  <a:gd name="T21" fmla="*/ 119 h 120"/>
                  <a:gd name="T22" fmla="*/ 6 w 8"/>
                  <a:gd name="T23" fmla="*/ 89 h 120"/>
                  <a:gd name="T24" fmla="*/ 5 w 8"/>
                  <a:gd name="T25" fmla="*/ 59 h 120"/>
                  <a:gd name="T26" fmla="*/ 0 w 8"/>
                  <a:gd name="T27" fmla="*/ 1 h 120"/>
                  <a:gd name="T28" fmla="*/ 0 w 8"/>
                  <a:gd name="T29" fmla="*/ 1 h 120"/>
                  <a:gd name="T30" fmla="*/ 0 w 8"/>
                  <a:gd name="T31" fmla="*/ 0 h 120"/>
                  <a:gd name="T32" fmla="*/ 0 w 8"/>
                  <a:gd name="T33" fmla="*/ 1 h 120"/>
                  <a:gd name="T34" fmla="*/ 0 w 8"/>
                  <a:gd name="T35" fmla="*/ 1 h 1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
                  <a:gd name="T55" fmla="*/ 0 h 120"/>
                  <a:gd name="T56" fmla="*/ 8 w 8"/>
                  <a:gd name="T57" fmla="*/ 120 h 12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 h="120">
                    <a:moveTo>
                      <a:pt x="0" y="1"/>
                    </a:moveTo>
                    <a:lnTo>
                      <a:pt x="0" y="1"/>
                    </a:lnTo>
                    <a:lnTo>
                      <a:pt x="0" y="29"/>
                    </a:lnTo>
                    <a:lnTo>
                      <a:pt x="1" y="59"/>
                    </a:lnTo>
                    <a:lnTo>
                      <a:pt x="3" y="89"/>
                    </a:lnTo>
                    <a:lnTo>
                      <a:pt x="5" y="119"/>
                    </a:lnTo>
                    <a:lnTo>
                      <a:pt x="6" y="120"/>
                    </a:lnTo>
                    <a:lnTo>
                      <a:pt x="8" y="120"/>
                    </a:lnTo>
                    <a:lnTo>
                      <a:pt x="8" y="119"/>
                    </a:lnTo>
                    <a:lnTo>
                      <a:pt x="6" y="89"/>
                    </a:lnTo>
                    <a:lnTo>
                      <a:pt x="5" y="59"/>
                    </a:lnTo>
                    <a:lnTo>
                      <a:pt x="0" y="1"/>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77" name="Freeform 216"/>
              <p:cNvSpPr>
                <a:spLocks/>
              </p:cNvSpPr>
              <p:nvPr/>
            </p:nvSpPr>
            <p:spPr bwMode="auto">
              <a:xfrm>
                <a:off x="795" y="1482"/>
                <a:ext cx="182" cy="8"/>
              </a:xfrm>
              <a:custGeom>
                <a:avLst/>
                <a:gdLst>
                  <a:gd name="T0" fmla="*/ 1 w 182"/>
                  <a:gd name="T1" fmla="*/ 3 h 8"/>
                  <a:gd name="T2" fmla="*/ 1 w 182"/>
                  <a:gd name="T3" fmla="*/ 3 h 8"/>
                  <a:gd name="T4" fmla="*/ 91 w 182"/>
                  <a:gd name="T5" fmla="*/ 6 h 8"/>
                  <a:gd name="T6" fmla="*/ 135 w 182"/>
                  <a:gd name="T7" fmla="*/ 8 h 8"/>
                  <a:gd name="T8" fmla="*/ 180 w 182"/>
                  <a:gd name="T9" fmla="*/ 6 h 8"/>
                  <a:gd name="T10" fmla="*/ 180 w 182"/>
                  <a:gd name="T11" fmla="*/ 6 h 8"/>
                  <a:gd name="T12" fmla="*/ 182 w 182"/>
                  <a:gd name="T13" fmla="*/ 6 h 8"/>
                  <a:gd name="T14" fmla="*/ 180 w 182"/>
                  <a:gd name="T15" fmla="*/ 5 h 8"/>
                  <a:gd name="T16" fmla="*/ 180 w 182"/>
                  <a:gd name="T17" fmla="*/ 5 h 8"/>
                  <a:gd name="T18" fmla="*/ 91 w 182"/>
                  <a:gd name="T19" fmla="*/ 0 h 8"/>
                  <a:gd name="T20" fmla="*/ 47 w 182"/>
                  <a:gd name="T21" fmla="*/ 0 h 8"/>
                  <a:gd name="T22" fmla="*/ 1 w 182"/>
                  <a:gd name="T23" fmla="*/ 0 h 8"/>
                  <a:gd name="T24" fmla="*/ 1 w 182"/>
                  <a:gd name="T25" fmla="*/ 0 h 8"/>
                  <a:gd name="T26" fmla="*/ 0 w 182"/>
                  <a:gd name="T27" fmla="*/ 2 h 8"/>
                  <a:gd name="T28" fmla="*/ 1 w 182"/>
                  <a:gd name="T29" fmla="*/ 3 h 8"/>
                  <a:gd name="T30" fmla="*/ 1 w 182"/>
                  <a:gd name="T31" fmla="*/ 3 h 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2"/>
                  <a:gd name="T49" fmla="*/ 0 h 8"/>
                  <a:gd name="T50" fmla="*/ 182 w 182"/>
                  <a:gd name="T51" fmla="*/ 8 h 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2" h="8">
                    <a:moveTo>
                      <a:pt x="1" y="3"/>
                    </a:moveTo>
                    <a:lnTo>
                      <a:pt x="1" y="3"/>
                    </a:lnTo>
                    <a:lnTo>
                      <a:pt x="91" y="6"/>
                    </a:lnTo>
                    <a:lnTo>
                      <a:pt x="135" y="8"/>
                    </a:lnTo>
                    <a:lnTo>
                      <a:pt x="180" y="6"/>
                    </a:lnTo>
                    <a:lnTo>
                      <a:pt x="182" y="6"/>
                    </a:lnTo>
                    <a:lnTo>
                      <a:pt x="180" y="5"/>
                    </a:lnTo>
                    <a:lnTo>
                      <a:pt x="91" y="0"/>
                    </a:lnTo>
                    <a:lnTo>
                      <a:pt x="47" y="0"/>
                    </a:lnTo>
                    <a:lnTo>
                      <a:pt x="1" y="0"/>
                    </a:lnTo>
                    <a:lnTo>
                      <a:pt x="0"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78" name="Freeform 217"/>
              <p:cNvSpPr>
                <a:spLocks/>
              </p:cNvSpPr>
              <p:nvPr/>
            </p:nvSpPr>
            <p:spPr bwMode="auto">
              <a:xfrm>
                <a:off x="912" y="1371"/>
                <a:ext cx="58" cy="125"/>
              </a:xfrm>
              <a:custGeom>
                <a:avLst/>
                <a:gdLst>
                  <a:gd name="T0" fmla="*/ 0 w 58"/>
                  <a:gd name="T1" fmla="*/ 1 h 125"/>
                  <a:gd name="T2" fmla="*/ 0 w 58"/>
                  <a:gd name="T3" fmla="*/ 1 h 125"/>
                  <a:gd name="T4" fmla="*/ 27 w 58"/>
                  <a:gd name="T5" fmla="*/ 64 h 125"/>
                  <a:gd name="T6" fmla="*/ 57 w 58"/>
                  <a:gd name="T7" fmla="*/ 124 h 125"/>
                  <a:gd name="T8" fmla="*/ 57 w 58"/>
                  <a:gd name="T9" fmla="*/ 124 h 125"/>
                  <a:gd name="T10" fmla="*/ 58 w 58"/>
                  <a:gd name="T11" fmla="*/ 125 h 125"/>
                  <a:gd name="T12" fmla="*/ 58 w 58"/>
                  <a:gd name="T13" fmla="*/ 124 h 125"/>
                  <a:gd name="T14" fmla="*/ 58 w 58"/>
                  <a:gd name="T15" fmla="*/ 124 h 125"/>
                  <a:gd name="T16" fmla="*/ 46 w 58"/>
                  <a:gd name="T17" fmla="*/ 92 h 125"/>
                  <a:gd name="T18" fmla="*/ 32 w 58"/>
                  <a:gd name="T19" fmla="*/ 61 h 125"/>
                  <a:gd name="T20" fmla="*/ 2 w 58"/>
                  <a:gd name="T21" fmla="*/ 1 h 125"/>
                  <a:gd name="T22" fmla="*/ 2 w 58"/>
                  <a:gd name="T23" fmla="*/ 1 h 125"/>
                  <a:gd name="T24" fmla="*/ 0 w 58"/>
                  <a:gd name="T25" fmla="*/ 0 h 125"/>
                  <a:gd name="T26" fmla="*/ 0 w 58"/>
                  <a:gd name="T27" fmla="*/ 1 h 125"/>
                  <a:gd name="T28" fmla="*/ 0 w 58"/>
                  <a:gd name="T29" fmla="*/ 1 h 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8"/>
                  <a:gd name="T46" fmla="*/ 0 h 125"/>
                  <a:gd name="T47" fmla="*/ 58 w 58"/>
                  <a:gd name="T48" fmla="*/ 125 h 1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8" h="125">
                    <a:moveTo>
                      <a:pt x="0" y="1"/>
                    </a:moveTo>
                    <a:lnTo>
                      <a:pt x="0" y="1"/>
                    </a:lnTo>
                    <a:lnTo>
                      <a:pt x="27" y="64"/>
                    </a:lnTo>
                    <a:lnTo>
                      <a:pt x="57" y="124"/>
                    </a:lnTo>
                    <a:lnTo>
                      <a:pt x="58" y="125"/>
                    </a:lnTo>
                    <a:lnTo>
                      <a:pt x="58" y="124"/>
                    </a:lnTo>
                    <a:lnTo>
                      <a:pt x="46" y="92"/>
                    </a:lnTo>
                    <a:lnTo>
                      <a:pt x="32" y="61"/>
                    </a:lnTo>
                    <a:lnTo>
                      <a:pt x="2" y="1"/>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79" name="Freeform 218"/>
              <p:cNvSpPr>
                <a:spLocks/>
              </p:cNvSpPr>
              <p:nvPr/>
            </p:nvSpPr>
            <p:spPr bwMode="auto">
              <a:xfrm>
                <a:off x="785" y="1358"/>
                <a:ext cx="123" cy="14"/>
              </a:xfrm>
              <a:custGeom>
                <a:avLst/>
                <a:gdLst>
                  <a:gd name="T0" fmla="*/ 2 w 123"/>
                  <a:gd name="T1" fmla="*/ 7 h 14"/>
                  <a:gd name="T2" fmla="*/ 2 w 123"/>
                  <a:gd name="T3" fmla="*/ 7 h 14"/>
                  <a:gd name="T4" fmla="*/ 17 w 123"/>
                  <a:gd name="T5" fmla="*/ 5 h 14"/>
                  <a:gd name="T6" fmla="*/ 32 w 123"/>
                  <a:gd name="T7" fmla="*/ 3 h 14"/>
                  <a:gd name="T8" fmla="*/ 61 w 123"/>
                  <a:gd name="T9" fmla="*/ 5 h 14"/>
                  <a:gd name="T10" fmla="*/ 91 w 123"/>
                  <a:gd name="T11" fmla="*/ 8 h 14"/>
                  <a:gd name="T12" fmla="*/ 121 w 123"/>
                  <a:gd name="T13" fmla="*/ 14 h 14"/>
                  <a:gd name="T14" fmla="*/ 121 w 123"/>
                  <a:gd name="T15" fmla="*/ 14 h 14"/>
                  <a:gd name="T16" fmla="*/ 123 w 123"/>
                  <a:gd name="T17" fmla="*/ 14 h 14"/>
                  <a:gd name="T18" fmla="*/ 123 w 123"/>
                  <a:gd name="T19" fmla="*/ 13 h 14"/>
                  <a:gd name="T20" fmla="*/ 123 w 123"/>
                  <a:gd name="T21" fmla="*/ 11 h 14"/>
                  <a:gd name="T22" fmla="*/ 123 w 123"/>
                  <a:gd name="T23" fmla="*/ 11 h 14"/>
                  <a:gd name="T24" fmla="*/ 123 w 123"/>
                  <a:gd name="T25" fmla="*/ 11 h 14"/>
                  <a:gd name="T26" fmla="*/ 93 w 123"/>
                  <a:gd name="T27" fmla="*/ 3 h 14"/>
                  <a:gd name="T28" fmla="*/ 61 w 123"/>
                  <a:gd name="T29" fmla="*/ 0 h 14"/>
                  <a:gd name="T30" fmla="*/ 32 w 123"/>
                  <a:gd name="T31" fmla="*/ 0 h 14"/>
                  <a:gd name="T32" fmla="*/ 2 w 123"/>
                  <a:gd name="T33" fmla="*/ 5 h 14"/>
                  <a:gd name="T34" fmla="*/ 2 w 123"/>
                  <a:gd name="T35" fmla="*/ 5 h 14"/>
                  <a:gd name="T36" fmla="*/ 0 w 123"/>
                  <a:gd name="T37" fmla="*/ 7 h 14"/>
                  <a:gd name="T38" fmla="*/ 2 w 123"/>
                  <a:gd name="T39" fmla="*/ 7 h 14"/>
                  <a:gd name="T40" fmla="*/ 2 w 123"/>
                  <a:gd name="T41" fmla="*/ 7 h 1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3"/>
                  <a:gd name="T64" fmla="*/ 0 h 14"/>
                  <a:gd name="T65" fmla="*/ 123 w 123"/>
                  <a:gd name="T66" fmla="*/ 14 h 1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3" h="14">
                    <a:moveTo>
                      <a:pt x="2" y="7"/>
                    </a:moveTo>
                    <a:lnTo>
                      <a:pt x="2" y="7"/>
                    </a:lnTo>
                    <a:lnTo>
                      <a:pt x="17" y="5"/>
                    </a:lnTo>
                    <a:lnTo>
                      <a:pt x="32" y="3"/>
                    </a:lnTo>
                    <a:lnTo>
                      <a:pt x="61" y="5"/>
                    </a:lnTo>
                    <a:lnTo>
                      <a:pt x="91" y="8"/>
                    </a:lnTo>
                    <a:lnTo>
                      <a:pt x="121" y="14"/>
                    </a:lnTo>
                    <a:lnTo>
                      <a:pt x="123" y="14"/>
                    </a:lnTo>
                    <a:lnTo>
                      <a:pt x="123" y="13"/>
                    </a:lnTo>
                    <a:lnTo>
                      <a:pt x="123" y="11"/>
                    </a:lnTo>
                    <a:lnTo>
                      <a:pt x="93" y="3"/>
                    </a:lnTo>
                    <a:lnTo>
                      <a:pt x="61" y="0"/>
                    </a:lnTo>
                    <a:lnTo>
                      <a:pt x="32" y="0"/>
                    </a:lnTo>
                    <a:lnTo>
                      <a:pt x="2" y="5"/>
                    </a:lnTo>
                    <a:lnTo>
                      <a:pt x="0" y="7"/>
                    </a:lnTo>
                    <a:lnTo>
                      <a:pt x="2"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80" name="Freeform 219"/>
              <p:cNvSpPr>
                <a:spLocks/>
              </p:cNvSpPr>
              <p:nvPr/>
            </p:nvSpPr>
            <p:spPr bwMode="auto">
              <a:xfrm>
                <a:off x="639" y="1319"/>
                <a:ext cx="22" cy="36"/>
              </a:xfrm>
              <a:custGeom>
                <a:avLst/>
                <a:gdLst>
                  <a:gd name="T0" fmla="*/ 21 w 22"/>
                  <a:gd name="T1" fmla="*/ 33 h 36"/>
                  <a:gd name="T2" fmla="*/ 21 w 22"/>
                  <a:gd name="T3" fmla="*/ 33 h 36"/>
                  <a:gd name="T4" fmla="*/ 22 w 22"/>
                  <a:gd name="T5" fmla="*/ 24 h 36"/>
                  <a:gd name="T6" fmla="*/ 19 w 22"/>
                  <a:gd name="T7" fmla="*/ 11 h 36"/>
                  <a:gd name="T8" fmla="*/ 16 w 22"/>
                  <a:gd name="T9" fmla="*/ 6 h 36"/>
                  <a:gd name="T10" fmla="*/ 13 w 22"/>
                  <a:gd name="T11" fmla="*/ 2 h 36"/>
                  <a:gd name="T12" fmla="*/ 8 w 22"/>
                  <a:gd name="T13" fmla="*/ 0 h 36"/>
                  <a:gd name="T14" fmla="*/ 3 w 22"/>
                  <a:gd name="T15" fmla="*/ 0 h 36"/>
                  <a:gd name="T16" fmla="*/ 3 w 22"/>
                  <a:gd name="T17" fmla="*/ 0 h 36"/>
                  <a:gd name="T18" fmla="*/ 0 w 22"/>
                  <a:gd name="T19" fmla="*/ 2 h 36"/>
                  <a:gd name="T20" fmla="*/ 0 w 22"/>
                  <a:gd name="T21" fmla="*/ 5 h 36"/>
                  <a:gd name="T22" fmla="*/ 0 w 22"/>
                  <a:gd name="T23" fmla="*/ 6 h 36"/>
                  <a:gd name="T24" fmla="*/ 2 w 22"/>
                  <a:gd name="T25" fmla="*/ 8 h 36"/>
                  <a:gd name="T26" fmla="*/ 2 w 22"/>
                  <a:gd name="T27" fmla="*/ 8 h 36"/>
                  <a:gd name="T28" fmla="*/ 8 w 22"/>
                  <a:gd name="T29" fmla="*/ 13 h 36"/>
                  <a:gd name="T30" fmla="*/ 11 w 22"/>
                  <a:gd name="T31" fmla="*/ 19 h 36"/>
                  <a:gd name="T32" fmla="*/ 13 w 22"/>
                  <a:gd name="T33" fmla="*/ 25 h 36"/>
                  <a:gd name="T34" fmla="*/ 14 w 22"/>
                  <a:gd name="T35" fmla="*/ 33 h 36"/>
                  <a:gd name="T36" fmla="*/ 14 w 22"/>
                  <a:gd name="T37" fmla="*/ 33 h 36"/>
                  <a:gd name="T38" fmla="*/ 14 w 22"/>
                  <a:gd name="T39" fmla="*/ 35 h 36"/>
                  <a:gd name="T40" fmla="*/ 18 w 22"/>
                  <a:gd name="T41" fmla="*/ 36 h 36"/>
                  <a:gd name="T42" fmla="*/ 19 w 22"/>
                  <a:gd name="T43" fmla="*/ 36 h 36"/>
                  <a:gd name="T44" fmla="*/ 21 w 22"/>
                  <a:gd name="T45" fmla="*/ 33 h 36"/>
                  <a:gd name="T46" fmla="*/ 21 w 22"/>
                  <a:gd name="T47" fmla="*/ 33 h 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
                  <a:gd name="T73" fmla="*/ 0 h 36"/>
                  <a:gd name="T74" fmla="*/ 22 w 22"/>
                  <a:gd name="T75" fmla="*/ 36 h 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 h="36">
                    <a:moveTo>
                      <a:pt x="21" y="33"/>
                    </a:moveTo>
                    <a:lnTo>
                      <a:pt x="21" y="33"/>
                    </a:lnTo>
                    <a:lnTo>
                      <a:pt x="22" y="24"/>
                    </a:lnTo>
                    <a:lnTo>
                      <a:pt x="19" y="11"/>
                    </a:lnTo>
                    <a:lnTo>
                      <a:pt x="16" y="6"/>
                    </a:lnTo>
                    <a:lnTo>
                      <a:pt x="13" y="2"/>
                    </a:lnTo>
                    <a:lnTo>
                      <a:pt x="8" y="0"/>
                    </a:lnTo>
                    <a:lnTo>
                      <a:pt x="3" y="0"/>
                    </a:lnTo>
                    <a:lnTo>
                      <a:pt x="0" y="2"/>
                    </a:lnTo>
                    <a:lnTo>
                      <a:pt x="0" y="5"/>
                    </a:lnTo>
                    <a:lnTo>
                      <a:pt x="0" y="6"/>
                    </a:lnTo>
                    <a:lnTo>
                      <a:pt x="2" y="8"/>
                    </a:lnTo>
                    <a:lnTo>
                      <a:pt x="8" y="13"/>
                    </a:lnTo>
                    <a:lnTo>
                      <a:pt x="11" y="19"/>
                    </a:lnTo>
                    <a:lnTo>
                      <a:pt x="13" y="25"/>
                    </a:lnTo>
                    <a:lnTo>
                      <a:pt x="14" y="33"/>
                    </a:lnTo>
                    <a:lnTo>
                      <a:pt x="14" y="35"/>
                    </a:lnTo>
                    <a:lnTo>
                      <a:pt x="18" y="36"/>
                    </a:lnTo>
                    <a:lnTo>
                      <a:pt x="19" y="36"/>
                    </a:lnTo>
                    <a:lnTo>
                      <a:pt x="21"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81" name="Freeform 220"/>
              <p:cNvSpPr>
                <a:spLocks/>
              </p:cNvSpPr>
              <p:nvPr/>
            </p:nvSpPr>
            <p:spPr bwMode="auto">
              <a:xfrm>
                <a:off x="886" y="1319"/>
                <a:ext cx="26" cy="39"/>
              </a:xfrm>
              <a:custGeom>
                <a:avLst/>
                <a:gdLst>
                  <a:gd name="T0" fmla="*/ 9 w 26"/>
                  <a:gd name="T1" fmla="*/ 36 h 39"/>
                  <a:gd name="T2" fmla="*/ 9 w 26"/>
                  <a:gd name="T3" fmla="*/ 36 h 39"/>
                  <a:gd name="T4" fmla="*/ 12 w 26"/>
                  <a:gd name="T5" fmla="*/ 27 h 39"/>
                  <a:gd name="T6" fmla="*/ 17 w 26"/>
                  <a:gd name="T7" fmla="*/ 17 h 39"/>
                  <a:gd name="T8" fmla="*/ 17 w 26"/>
                  <a:gd name="T9" fmla="*/ 17 h 39"/>
                  <a:gd name="T10" fmla="*/ 25 w 26"/>
                  <a:gd name="T11" fmla="*/ 11 h 39"/>
                  <a:gd name="T12" fmla="*/ 26 w 26"/>
                  <a:gd name="T13" fmla="*/ 6 h 39"/>
                  <a:gd name="T14" fmla="*/ 26 w 26"/>
                  <a:gd name="T15" fmla="*/ 5 h 39"/>
                  <a:gd name="T16" fmla="*/ 25 w 26"/>
                  <a:gd name="T17" fmla="*/ 2 h 39"/>
                  <a:gd name="T18" fmla="*/ 25 w 26"/>
                  <a:gd name="T19" fmla="*/ 2 h 39"/>
                  <a:gd name="T20" fmla="*/ 23 w 26"/>
                  <a:gd name="T21" fmla="*/ 0 h 39"/>
                  <a:gd name="T22" fmla="*/ 20 w 26"/>
                  <a:gd name="T23" fmla="*/ 0 h 39"/>
                  <a:gd name="T24" fmla="*/ 14 w 26"/>
                  <a:gd name="T25" fmla="*/ 3 h 39"/>
                  <a:gd name="T26" fmla="*/ 9 w 26"/>
                  <a:gd name="T27" fmla="*/ 8 h 39"/>
                  <a:gd name="T28" fmla="*/ 6 w 26"/>
                  <a:gd name="T29" fmla="*/ 13 h 39"/>
                  <a:gd name="T30" fmla="*/ 6 w 26"/>
                  <a:gd name="T31" fmla="*/ 13 h 39"/>
                  <a:gd name="T32" fmla="*/ 3 w 26"/>
                  <a:gd name="T33" fmla="*/ 17 h 39"/>
                  <a:gd name="T34" fmla="*/ 1 w 26"/>
                  <a:gd name="T35" fmla="*/ 22 h 39"/>
                  <a:gd name="T36" fmla="*/ 0 w 26"/>
                  <a:gd name="T37" fmla="*/ 35 h 39"/>
                  <a:gd name="T38" fmla="*/ 0 w 26"/>
                  <a:gd name="T39" fmla="*/ 35 h 39"/>
                  <a:gd name="T40" fmla="*/ 1 w 26"/>
                  <a:gd name="T41" fmla="*/ 38 h 39"/>
                  <a:gd name="T42" fmla="*/ 3 w 26"/>
                  <a:gd name="T43" fmla="*/ 39 h 39"/>
                  <a:gd name="T44" fmla="*/ 6 w 26"/>
                  <a:gd name="T45" fmla="*/ 39 h 39"/>
                  <a:gd name="T46" fmla="*/ 9 w 26"/>
                  <a:gd name="T47" fmla="*/ 36 h 39"/>
                  <a:gd name="T48" fmla="*/ 9 w 26"/>
                  <a:gd name="T49" fmla="*/ 36 h 3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6"/>
                  <a:gd name="T76" fmla="*/ 0 h 39"/>
                  <a:gd name="T77" fmla="*/ 26 w 26"/>
                  <a:gd name="T78" fmla="*/ 39 h 3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6" h="39">
                    <a:moveTo>
                      <a:pt x="9" y="36"/>
                    </a:moveTo>
                    <a:lnTo>
                      <a:pt x="9" y="36"/>
                    </a:lnTo>
                    <a:lnTo>
                      <a:pt x="12" y="27"/>
                    </a:lnTo>
                    <a:lnTo>
                      <a:pt x="17" y="17"/>
                    </a:lnTo>
                    <a:lnTo>
                      <a:pt x="25" y="11"/>
                    </a:lnTo>
                    <a:lnTo>
                      <a:pt x="26" y="6"/>
                    </a:lnTo>
                    <a:lnTo>
                      <a:pt x="26" y="5"/>
                    </a:lnTo>
                    <a:lnTo>
                      <a:pt x="25" y="2"/>
                    </a:lnTo>
                    <a:lnTo>
                      <a:pt x="23" y="0"/>
                    </a:lnTo>
                    <a:lnTo>
                      <a:pt x="20" y="0"/>
                    </a:lnTo>
                    <a:lnTo>
                      <a:pt x="14" y="3"/>
                    </a:lnTo>
                    <a:lnTo>
                      <a:pt x="9" y="8"/>
                    </a:lnTo>
                    <a:lnTo>
                      <a:pt x="6" y="13"/>
                    </a:lnTo>
                    <a:lnTo>
                      <a:pt x="3" y="17"/>
                    </a:lnTo>
                    <a:lnTo>
                      <a:pt x="1" y="22"/>
                    </a:lnTo>
                    <a:lnTo>
                      <a:pt x="0" y="35"/>
                    </a:lnTo>
                    <a:lnTo>
                      <a:pt x="1" y="38"/>
                    </a:lnTo>
                    <a:lnTo>
                      <a:pt x="3" y="39"/>
                    </a:lnTo>
                    <a:lnTo>
                      <a:pt x="6" y="39"/>
                    </a:lnTo>
                    <a:lnTo>
                      <a:pt x="9"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82" name="Freeform 221"/>
              <p:cNvSpPr>
                <a:spLocks/>
              </p:cNvSpPr>
              <p:nvPr/>
            </p:nvSpPr>
            <p:spPr bwMode="auto">
              <a:xfrm>
                <a:off x="578" y="1311"/>
                <a:ext cx="364" cy="16"/>
              </a:xfrm>
              <a:custGeom>
                <a:avLst/>
                <a:gdLst>
                  <a:gd name="T0" fmla="*/ 2 w 364"/>
                  <a:gd name="T1" fmla="*/ 10 h 16"/>
                  <a:gd name="T2" fmla="*/ 2 w 364"/>
                  <a:gd name="T3" fmla="*/ 10 h 16"/>
                  <a:gd name="T4" fmla="*/ 46 w 364"/>
                  <a:gd name="T5" fmla="*/ 11 h 16"/>
                  <a:gd name="T6" fmla="*/ 90 w 364"/>
                  <a:gd name="T7" fmla="*/ 11 h 16"/>
                  <a:gd name="T8" fmla="*/ 176 w 364"/>
                  <a:gd name="T9" fmla="*/ 11 h 16"/>
                  <a:gd name="T10" fmla="*/ 176 w 364"/>
                  <a:gd name="T11" fmla="*/ 11 h 16"/>
                  <a:gd name="T12" fmla="*/ 223 w 364"/>
                  <a:gd name="T13" fmla="*/ 11 h 16"/>
                  <a:gd name="T14" fmla="*/ 268 w 364"/>
                  <a:gd name="T15" fmla="*/ 13 h 16"/>
                  <a:gd name="T16" fmla="*/ 361 w 364"/>
                  <a:gd name="T17" fmla="*/ 16 h 16"/>
                  <a:gd name="T18" fmla="*/ 361 w 364"/>
                  <a:gd name="T19" fmla="*/ 16 h 16"/>
                  <a:gd name="T20" fmla="*/ 363 w 364"/>
                  <a:gd name="T21" fmla="*/ 16 h 16"/>
                  <a:gd name="T22" fmla="*/ 364 w 364"/>
                  <a:gd name="T23" fmla="*/ 13 h 16"/>
                  <a:gd name="T24" fmla="*/ 364 w 364"/>
                  <a:gd name="T25" fmla="*/ 10 h 16"/>
                  <a:gd name="T26" fmla="*/ 361 w 364"/>
                  <a:gd name="T27" fmla="*/ 8 h 16"/>
                  <a:gd name="T28" fmla="*/ 361 w 364"/>
                  <a:gd name="T29" fmla="*/ 8 h 16"/>
                  <a:gd name="T30" fmla="*/ 317 w 364"/>
                  <a:gd name="T31" fmla="*/ 3 h 16"/>
                  <a:gd name="T32" fmla="*/ 275 w 364"/>
                  <a:gd name="T33" fmla="*/ 2 h 16"/>
                  <a:gd name="T34" fmla="*/ 229 w 364"/>
                  <a:gd name="T35" fmla="*/ 0 h 16"/>
                  <a:gd name="T36" fmla="*/ 185 w 364"/>
                  <a:gd name="T37" fmla="*/ 0 h 16"/>
                  <a:gd name="T38" fmla="*/ 185 w 364"/>
                  <a:gd name="T39" fmla="*/ 0 h 16"/>
                  <a:gd name="T40" fmla="*/ 94 w 364"/>
                  <a:gd name="T41" fmla="*/ 2 h 16"/>
                  <a:gd name="T42" fmla="*/ 47 w 364"/>
                  <a:gd name="T43" fmla="*/ 2 h 16"/>
                  <a:gd name="T44" fmla="*/ 2 w 364"/>
                  <a:gd name="T45" fmla="*/ 5 h 16"/>
                  <a:gd name="T46" fmla="*/ 2 w 364"/>
                  <a:gd name="T47" fmla="*/ 5 h 16"/>
                  <a:gd name="T48" fmla="*/ 0 w 364"/>
                  <a:gd name="T49" fmla="*/ 6 h 16"/>
                  <a:gd name="T50" fmla="*/ 0 w 364"/>
                  <a:gd name="T51" fmla="*/ 8 h 16"/>
                  <a:gd name="T52" fmla="*/ 0 w 364"/>
                  <a:gd name="T53" fmla="*/ 8 h 16"/>
                  <a:gd name="T54" fmla="*/ 2 w 364"/>
                  <a:gd name="T55" fmla="*/ 10 h 16"/>
                  <a:gd name="T56" fmla="*/ 2 w 364"/>
                  <a:gd name="T57" fmla="*/ 10 h 1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64"/>
                  <a:gd name="T88" fmla="*/ 0 h 16"/>
                  <a:gd name="T89" fmla="*/ 364 w 364"/>
                  <a:gd name="T90" fmla="*/ 16 h 1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64" h="16">
                    <a:moveTo>
                      <a:pt x="2" y="10"/>
                    </a:moveTo>
                    <a:lnTo>
                      <a:pt x="2" y="10"/>
                    </a:lnTo>
                    <a:lnTo>
                      <a:pt x="46" y="11"/>
                    </a:lnTo>
                    <a:lnTo>
                      <a:pt x="90" y="11"/>
                    </a:lnTo>
                    <a:lnTo>
                      <a:pt x="176" y="11"/>
                    </a:lnTo>
                    <a:lnTo>
                      <a:pt x="223" y="11"/>
                    </a:lnTo>
                    <a:lnTo>
                      <a:pt x="268" y="13"/>
                    </a:lnTo>
                    <a:lnTo>
                      <a:pt x="361" y="16"/>
                    </a:lnTo>
                    <a:lnTo>
                      <a:pt x="363" y="16"/>
                    </a:lnTo>
                    <a:lnTo>
                      <a:pt x="364" y="13"/>
                    </a:lnTo>
                    <a:lnTo>
                      <a:pt x="364" y="10"/>
                    </a:lnTo>
                    <a:lnTo>
                      <a:pt x="361" y="8"/>
                    </a:lnTo>
                    <a:lnTo>
                      <a:pt x="317" y="3"/>
                    </a:lnTo>
                    <a:lnTo>
                      <a:pt x="275" y="2"/>
                    </a:lnTo>
                    <a:lnTo>
                      <a:pt x="229" y="0"/>
                    </a:lnTo>
                    <a:lnTo>
                      <a:pt x="185" y="0"/>
                    </a:lnTo>
                    <a:lnTo>
                      <a:pt x="94" y="2"/>
                    </a:lnTo>
                    <a:lnTo>
                      <a:pt x="47" y="2"/>
                    </a:lnTo>
                    <a:lnTo>
                      <a:pt x="2" y="5"/>
                    </a:lnTo>
                    <a:lnTo>
                      <a:pt x="0" y="6"/>
                    </a:lnTo>
                    <a:lnTo>
                      <a:pt x="0" y="8"/>
                    </a:lnTo>
                    <a:lnTo>
                      <a:pt x="2"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83" name="Freeform 222"/>
              <p:cNvSpPr>
                <a:spLocks/>
              </p:cNvSpPr>
              <p:nvPr/>
            </p:nvSpPr>
            <p:spPr bwMode="auto">
              <a:xfrm>
                <a:off x="493" y="1236"/>
                <a:ext cx="11" cy="86"/>
              </a:xfrm>
              <a:custGeom>
                <a:avLst/>
                <a:gdLst>
                  <a:gd name="T0" fmla="*/ 0 w 11"/>
                  <a:gd name="T1" fmla="*/ 0 h 86"/>
                  <a:gd name="T2" fmla="*/ 0 w 11"/>
                  <a:gd name="T3" fmla="*/ 0 h 86"/>
                  <a:gd name="T4" fmla="*/ 0 w 11"/>
                  <a:gd name="T5" fmla="*/ 22 h 86"/>
                  <a:gd name="T6" fmla="*/ 0 w 11"/>
                  <a:gd name="T7" fmla="*/ 44 h 86"/>
                  <a:gd name="T8" fmla="*/ 2 w 11"/>
                  <a:gd name="T9" fmla="*/ 64 h 86"/>
                  <a:gd name="T10" fmla="*/ 7 w 11"/>
                  <a:gd name="T11" fmla="*/ 86 h 86"/>
                  <a:gd name="T12" fmla="*/ 7 w 11"/>
                  <a:gd name="T13" fmla="*/ 86 h 86"/>
                  <a:gd name="T14" fmla="*/ 8 w 11"/>
                  <a:gd name="T15" fmla="*/ 86 h 86"/>
                  <a:gd name="T16" fmla="*/ 10 w 11"/>
                  <a:gd name="T17" fmla="*/ 86 h 86"/>
                  <a:gd name="T18" fmla="*/ 10 w 11"/>
                  <a:gd name="T19" fmla="*/ 86 h 86"/>
                  <a:gd name="T20" fmla="*/ 11 w 11"/>
                  <a:gd name="T21" fmla="*/ 85 h 86"/>
                  <a:gd name="T22" fmla="*/ 11 w 11"/>
                  <a:gd name="T23" fmla="*/ 85 h 86"/>
                  <a:gd name="T24" fmla="*/ 7 w 11"/>
                  <a:gd name="T25" fmla="*/ 64 h 86"/>
                  <a:gd name="T26" fmla="*/ 3 w 11"/>
                  <a:gd name="T27" fmla="*/ 44 h 86"/>
                  <a:gd name="T28" fmla="*/ 2 w 11"/>
                  <a:gd name="T29" fmla="*/ 22 h 86"/>
                  <a:gd name="T30" fmla="*/ 2 w 11"/>
                  <a:gd name="T31" fmla="*/ 1 h 86"/>
                  <a:gd name="T32" fmla="*/ 2 w 11"/>
                  <a:gd name="T33" fmla="*/ 1 h 86"/>
                  <a:gd name="T34" fmla="*/ 0 w 11"/>
                  <a:gd name="T35" fmla="*/ 0 h 86"/>
                  <a:gd name="T36" fmla="*/ 0 w 11"/>
                  <a:gd name="T37" fmla="*/ 0 h 86"/>
                  <a:gd name="T38" fmla="*/ 0 w 11"/>
                  <a:gd name="T39" fmla="*/ 0 h 8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
                  <a:gd name="T61" fmla="*/ 0 h 86"/>
                  <a:gd name="T62" fmla="*/ 11 w 11"/>
                  <a:gd name="T63" fmla="*/ 86 h 8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 h="86">
                    <a:moveTo>
                      <a:pt x="0" y="0"/>
                    </a:moveTo>
                    <a:lnTo>
                      <a:pt x="0" y="0"/>
                    </a:lnTo>
                    <a:lnTo>
                      <a:pt x="0" y="22"/>
                    </a:lnTo>
                    <a:lnTo>
                      <a:pt x="0" y="44"/>
                    </a:lnTo>
                    <a:lnTo>
                      <a:pt x="2" y="64"/>
                    </a:lnTo>
                    <a:lnTo>
                      <a:pt x="7" y="86"/>
                    </a:lnTo>
                    <a:lnTo>
                      <a:pt x="8" y="86"/>
                    </a:lnTo>
                    <a:lnTo>
                      <a:pt x="10" y="86"/>
                    </a:lnTo>
                    <a:lnTo>
                      <a:pt x="11" y="85"/>
                    </a:lnTo>
                    <a:lnTo>
                      <a:pt x="7" y="64"/>
                    </a:lnTo>
                    <a:lnTo>
                      <a:pt x="3" y="44"/>
                    </a:lnTo>
                    <a:lnTo>
                      <a:pt x="2" y="22"/>
                    </a:lnTo>
                    <a:lnTo>
                      <a:pt x="2" y="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84" name="Freeform 223"/>
              <p:cNvSpPr>
                <a:spLocks/>
              </p:cNvSpPr>
              <p:nvPr/>
            </p:nvSpPr>
            <p:spPr bwMode="auto">
              <a:xfrm>
                <a:off x="487" y="1225"/>
                <a:ext cx="286" cy="16"/>
              </a:xfrm>
              <a:custGeom>
                <a:avLst/>
                <a:gdLst>
                  <a:gd name="T0" fmla="*/ 2 w 286"/>
                  <a:gd name="T1" fmla="*/ 16 h 16"/>
                  <a:gd name="T2" fmla="*/ 2 w 286"/>
                  <a:gd name="T3" fmla="*/ 16 h 16"/>
                  <a:gd name="T4" fmla="*/ 36 w 286"/>
                  <a:gd name="T5" fmla="*/ 12 h 16"/>
                  <a:gd name="T6" fmla="*/ 71 w 286"/>
                  <a:gd name="T7" fmla="*/ 11 h 16"/>
                  <a:gd name="T8" fmla="*/ 138 w 286"/>
                  <a:gd name="T9" fmla="*/ 9 h 16"/>
                  <a:gd name="T10" fmla="*/ 138 w 286"/>
                  <a:gd name="T11" fmla="*/ 9 h 16"/>
                  <a:gd name="T12" fmla="*/ 210 w 286"/>
                  <a:gd name="T13" fmla="*/ 6 h 16"/>
                  <a:gd name="T14" fmla="*/ 246 w 286"/>
                  <a:gd name="T15" fmla="*/ 5 h 16"/>
                  <a:gd name="T16" fmla="*/ 283 w 286"/>
                  <a:gd name="T17" fmla="*/ 6 h 16"/>
                  <a:gd name="T18" fmla="*/ 283 w 286"/>
                  <a:gd name="T19" fmla="*/ 6 h 16"/>
                  <a:gd name="T20" fmla="*/ 284 w 286"/>
                  <a:gd name="T21" fmla="*/ 5 h 16"/>
                  <a:gd name="T22" fmla="*/ 286 w 286"/>
                  <a:gd name="T23" fmla="*/ 3 h 16"/>
                  <a:gd name="T24" fmla="*/ 284 w 286"/>
                  <a:gd name="T25" fmla="*/ 3 h 16"/>
                  <a:gd name="T26" fmla="*/ 284 w 286"/>
                  <a:gd name="T27" fmla="*/ 1 h 16"/>
                  <a:gd name="T28" fmla="*/ 284 w 286"/>
                  <a:gd name="T29" fmla="*/ 1 h 16"/>
                  <a:gd name="T30" fmla="*/ 248 w 286"/>
                  <a:gd name="T31" fmla="*/ 0 h 16"/>
                  <a:gd name="T32" fmla="*/ 210 w 286"/>
                  <a:gd name="T33" fmla="*/ 0 h 16"/>
                  <a:gd name="T34" fmla="*/ 138 w 286"/>
                  <a:gd name="T35" fmla="*/ 3 h 16"/>
                  <a:gd name="T36" fmla="*/ 138 w 286"/>
                  <a:gd name="T37" fmla="*/ 3 h 16"/>
                  <a:gd name="T38" fmla="*/ 69 w 286"/>
                  <a:gd name="T39" fmla="*/ 5 h 16"/>
                  <a:gd name="T40" fmla="*/ 35 w 286"/>
                  <a:gd name="T41" fmla="*/ 6 h 16"/>
                  <a:gd name="T42" fmla="*/ 17 w 286"/>
                  <a:gd name="T43" fmla="*/ 9 h 16"/>
                  <a:gd name="T44" fmla="*/ 0 w 286"/>
                  <a:gd name="T45" fmla="*/ 12 h 16"/>
                  <a:gd name="T46" fmla="*/ 0 w 286"/>
                  <a:gd name="T47" fmla="*/ 12 h 16"/>
                  <a:gd name="T48" fmla="*/ 0 w 286"/>
                  <a:gd name="T49" fmla="*/ 12 h 16"/>
                  <a:gd name="T50" fmla="*/ 0 w 286"/>
                  <a:gd name="T51" fmla="*/ 14 h 16"/>
                  <a:gd name="T52" fmla="*/ 0 w 286"/>
                  <a:gd name="T53" fmla="*/ 16 h 16"/>
                  <a:gd name="T54" fmla="*/ 2 w 286"/>
                  <a:gd name="T55" fmla="*/ 16 h 16"/>
                  <a:gd name="T56" fmla="*/ 2 w 286"/>
                  <a:gd name="T57" fmla="*/ 16 h 1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86"/>
                  <a:gd name="T88" fmla="*/ 0 h 16"/>
                  <a:gd name="T89" fmla="*/ 286 w 286"/>
                  <a:gd name="T90" fmla="*/ 16 h 1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86" h="16">
                    <a:moveTo>
                      <a:pt x="2" y="16"/>
                    </a:moveTo>
                    <a:lnTo>
                      <a:pt x="2" y="16"/>
                    </a:lnTo>
                    <a:lnTo>
                      <a:pt x="36" y="12"/>
                    </a:lnTo>
                    <a:lnTo>
                      <a:pt x="71" y="11"/>
                    </a:lnTo>
                    <a:lnTo>
                      <a:pt x="138" y="9"/>
                    </a:lnTo>
                    <a:lnTo>
                      <a:pt x="210" y="6"/>
                    </a:lnTo>
                    <a:lnTo>
                      <a:pt x="246" y="5"/>
                    </a:lnTo>
                    <a:lnTo>
                      <a:pt x="283" y="6"/>
                    </a:lnTo>
                    <a:lnTo>
                      <a:pt x="284" y="5"/>
                    </a:lnTo>
                    <a:lnTo>
                      <a:pt x="286" y="3"/>
                    </a:lnTo>
                    <a:lnTo>
                      <a:pt x="284" y="3"/>
                    </a:lnTo>
                    <a:lnTo>
                      <a:pt x="284" y="1"/>
                    </a:lnTo>
                    <a:lnTo>
                      <a:pt x="248" y="0"/>
                    </a:lnTo>
                    <a:lnTo>
                      <a:pt x="210" y="0"/>
                    </a:lnTo>
                    <a:lnTo>
                      <a:pt x="138" y="3"/>
                    </a:lnTo>
                    <a:lnTo>
                      <a:pt x="69" y="5"/>
                    </a:lnTo>
                    <a:lnTo>
                      <a:pt x="35" y="6"/>
                    </a:lnTo>
                    <a:lnTo>
                      <a:pt x="17" y="9"/>
                    </a:lnTo>
                    <a:lnTo>
                      <a:pt x="0" y="12"/>
                    </a:lnTo>
                    <a:lnTo>
                      <a:pt x="0" y="14"/>
                    </a:lnTo>
                    <a:lnTo>
                      <a:pt x="0" y="16"/>
                    </a:lnTo>
                    <a:lnTo>
                      <a:pt x="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85" name="Freeform 224"/>
              <p:cNvSpPr>
                <a:spLocks/>
              </p:cNvSpPr>
              <p:nvPr/>
            </p:nvSpPr>
            <p:spPr bwMode="auto">
              <a:xfrm>
                <a:off x="768" y="1228"/>
                <a:ext cx="3" cy="80"/>
              </a:xfrm>
              <a:custGeom>
                <a:avLst/>
                <a:gdLst>
                  <a:gd name="T0" fmla="*/ 0 w 3"/>
                  <a:gd name="T1" fmla="*/ 0 h 80"/>
                  <a:gd name="T2" fmla="*/ 0 w 3"/>
                  <a:gd name="T3" fmla="*/ 0 h 80"/>
                  <a:gd name="T4" fmla="*/ 0 w 3"/>
                  <a:gd name="T5" fmla="*/ 39 h 80"/>
                  <a:gd name="T6" fmla="*/ 2 w 3"/>
                  <a:gd name="T7" fmla="*/ 78 h 80"/>
                  <a:gd name="T8" fmla="*/ 2 w 3"/>
                  <a:gd name="T9" fmla="*/ 78 h 80"/>
                  <a:gd name="T10" fmla="*/ 3 w 3"/>
                  <a:gd name="T11" fmla="*/ 80 h 80"/>
                  <a:gd name="T12" fmla="*/ 3 w 3"/>
                  <a:gd name="T13" fmla="*/ 78 h 80"/>
                  <a:gd name="T14" fmla="*/ 3 w 3"/>
                  <a:gd name="T15" fmla="*/ 78 h 80"/>
                  <a:gd name="T16" fmla="*/ 2 w 3"/>
                  <a:gd name="T17" fmla="*/ 39 h 80"/>
                  <a:gd name="T18" fmla="*/ 2 w 3"/>
                  <a:gd name="T19" fmla="*/ 0 h 80"/>
                  <a:gd name="T20" fmla="*/ 2 w 3"/>
                  <a:gd name="T21" fmla="*/ 0 h 80"/>
                  <a:gd name="T22" fmla="*/ 0 w 3"/>
                  <a:gd name="T23" fmla="*/ 0 h 80"/>
                  <a:gd name="T24" fmla="*/ 0 w 3"/>
                  <a:gd name="T25" fmla="*/ 0 h 80"/>
                  <a:gd name="T26" fmla="*/ 0 w 3"/>
                  <a:gd name="T27" fmla="*/ 0 h 8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
                  <a:gd name="T43" fmla="*/ 0 h 80"/>
                  <a:gd name="T44" fmla="*/ 3 w 3"/>
                  <a:gd name="T45" fmla="*/ 80 h 8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 h="80">
                    <a:moveTo>
                      <a:pt x="0" y="0"/>
                    </a:moveTo>
                    <a:lnTo>
                      <a:pt x="0" y="0"/>
                    </a:lnTo>
                    <a:lnTo>
                      <a:pt x="0" y="39"/>
                    </a:lnTo>
                    <a:lnTo>
                      <a:pt x="2" y="78"/>
                    </a:lnTo>
                    <a:lnTo>
                      <a:pt x="3" y="80"/>
                    </a:lnTo>
                    <a:lnTo>
                      <a:pt x="3" y="78"/>
                    </a:lnTo>
                    <a:lnTo>
                      <a:pt x="2" y="39"/>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86" name="Freeform 225"/>
              <p:cNvSpPr>
                <a:spLocks/>
              </p:cNvSpPr>
              <p:nvPr/>
            </p:nvSpPr>
            <p:spPr bwMode="auto">
              <a:xfrm>
                <a:off x="542" y="1319"/>
                <a:ext cx="100" cy="2"/>
              </a:xfrm>
              <a:custGeom>
                <a:avLst/>
                <a:gdLst>
                  <a:gd name="T0" fmla="*/ 0 w 100"/>
                  <a:gd name="T1" fmla="*/ 2 h 2"/>
                  <a:gd name="T2" fmla="*/ 0 w 100"/>
                  <a:gd name="T3" fmla="*/ 2 h 2"/>
                  <a:gd name="T4" fmla="*/ 99 w 100"/>
                  <a:gd name="T5" fmla="*/ 2 h 2"/>
                  <a:gd name="T6" fmla="*/ 99 w 100"/>
                  <a:gd name="T7" fmla="*/ 2 h 2"/>
                  <a:gd name="T8" fmla="*/ 100 w 100"/>
                  <a:gd name="T9" fmla="*/ 2 h 2"/>
                  <a:gd name="T10" fmla="*/ 100 w 100"/>
                  <a:gd name="T11" fmla="*/ 0 h 2"/>
                  <a:gd name="T12" fmla="*/ 100 w 100"/>
                  <a:gd name="T13" fmla="*/ 0 h 2"/>
                  <a:gd name="T14" fmla="*/ 0 w 100"/>
                  <a:gd name="T15" fmla="*/ 0 h 2"/>
                  <a:gd name="T16" fmla="*/ 0 w 100"/>
                  <a:gd name="T17" fmla="*/ 0 h 2"/>
                  <a:gd name="T18" fmla="*/ 0 w 100"/>
                  <a:gd name="T19" fmla="*/ 2 h 2"/>
                  <a:gd name="T20" fmla="*/ 0 w 100"/>
                  <a:gd name="T21" fmla="*/ 2 h 2"/>
                  <a:gd name="T22" fmla="*/ 0 w 100"/>
                  <a:gd name="T23" fmla="*/ 2 h 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0"/>
                  <a:gd name="T37" fmla="*/ 0 h 2"/>
                  <a:gd name="T38" fmla="*/ 100 w 100"/>
                  <a:gd name="T39" fmla="*/ 2 h 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0" h="2">
                    <a:moveTo>
                      <a:pt x="0" y="2"/>
                    </a:moveTo>
                    <a:lnTo>
                      <a:pt x="0" y="2"/>
                    </a:lnTo>
                    <a:lnTo>
                      <a:pt x="99" y="2"/>
                    </a:lnTo>
                    <a:lnTo>
                      <a:pt x="100" y="2"/>
                    </a:lnTo>
                    <a:lnTo>
                      <a:pt x="100" y="0"/>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87" name="Freeform 226"/>
              <p:cNvSpPr>
                <a:spLocks/>
              </p:cNvSpPr>
              <p:nvPr/>
            </p:nvSpPr>
            <p:spPr bwMode="auto">
              <a:xfrm>
                <a:off x="476" y="1266"/>
                <a:ext cx="298" cy="8"/>
              </a:xfrm>
              <a:custGeom>
                <a:avLst/>
                <a:gdLst>
                  <a:gd name="T0" fmla="*/ 297 w 298"/>
                  <a:gd name="T1" fmla="*/ 6 h 8"/>
                  <a:gd name="T2" fmla="*/ 297 w 298"/>
                  <a:gd name="T3" fmla="*/ 6 h 8"/>
                  <a:gd name="T4" fmla="*/ 259 w 298"/>
                  <a:gd name="T5" fmla="*/ 3 h 8"/>
                  <a:gd name="T6" fmla="*/ 223 w 298"/>
                  <a:gd name="T7" fmla="*/ 1 h 8"/>
                  <a:gd name="T8" fmla="*/ 148 w 298"/>
                  <a:gd name="T9" fmla="*/ 0 h 8"/>
                  <a:gd name="T10" fmla="*/ 0 w 298"/>
                  <a:gd name="T11" fmla="*/ 3 h 8"/>
                  <a:gd name="T12" fmla="*/ 0 w 298"/>
                  <a:gd name="T13" fmla="*/ 3 h 8"/>
                  <a:gd name="T14" fmla="*/ 0 w 298"/>
                  <a:gd name="T15" fmla="*/ 3 h 8"/>
                  <a:gd name="T16" fmla="*/ 0 w 298"/>
                  <a:gd name="T17" fmla="*/ 3 h 8"/>
                  <a:gd name="T18" fmla="*/ 148 w 298"/>
                  <a:gd name="T19" fmla="*/ 3 h 8"/>
                  <a:gd name="T20" fmla="*/ 223 w 298"/>
                  <a:gd name="T21" fmla="*/ 3 h 8"/>
                  <a:gd name="T22" fmla="*/ 259 w 298"/>
                  <a:gd name="T23" fmla="*/ 4 h 8"/>
                  <a:gd name="T24" fmla="*/ 297 w 298"/>
                  <a:gd name="T25" fmla="*/ 8 h 8"/>
                  <a:gd name="T26" fmla="*/ 297 w 298"/>
                  <a:gd name="T27" fmla="*/ 8 h 8"/>
                  <a:gd name="T28" fmla="*/ 298 w 298"/>
                  <a:gd name="T29" fmla="*/ 8 h 8"/>
                  <a:gd name="T30" fmla="*/ 297 w 298"/>
                  <a:gd name="T31" fmla="*/ 6 h 8"/>
                  <a:gd name="T32" fmla="*/ 297 w 298"/>
                  <a:gd name="T33" fmla="*/ 6 h 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98"/>
                  <a:gd name="T52" fmla="*/ 0 h 8"/>
                  <a:gd name="T53" fmla="*/ 298 w 298"/>
                  <a:gd name="T54" fmla="*/ 8 h 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98" h="8">
                    <a:moveTo>
                      <a:pt x="297" y="6"/>
                    </a:moveTo>
                    <a:lnTo>
                      <a:pt x="297" y="6"/>
                    </a:lnTo>
                    <a:lnTo>
                      <a:pt x="259" y="3"/>
                    </a:lnTo>
                    <a:lnTo>
                      <a:pt x="223" y="1"/>
                    </a:lnTo>
                    <a:lnTo>
                      <a:pt x="148" y="0"/>
                    </a:lnTo>
                    <a:lnTo>
                      <a:pt x="0" y="3"/>
                    </a:lnTo>
                    <a:lnTo>
                      <a:pt x="148" y="3"/>
                    </a:lnTo>
                    <a:lnTo>
                      <a:pt x="223" y="3"/>
                    </a:lnTo>
                    <a:lnTo>
                      <a:pt x="259" y="4"/>
                    </a:lnTo>
                    <a:lnTo>
                      <a:pt x="297" y="8"/>
                    </a:lnTo>
                    <a:lnTo>
                      <a:pt x="298" y="8"/>
                    </a:lnTo>
                    <a:lnTo>
                      <a:pt x="297"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88" name="Freeform 227"/>
              <p:cNvSpPr>
                <a:spLocks/>
              </p:cNvSpPr>
              <p:nvPr/>
            </p:nvSpPr>
            <p:spPr bwMode="auto">
              <a:xfrm>
                <a:off x="595" y="1259"/>
                <a:ext cx="58" cy="24"/>
              </a:xfrm>
              <a:custGeom>
                <a:avLst/>
                <a:gdLst>
                  <a:gd name="T0" fmla="*/ 19 w 58"/>
                  <a:gd name="T1" fmla="*/ 0 h 24"/>
                  <a:gd name="T2" fmla="*/ 19 w 58"/>
                  <a:gd name="T3" fmla="*/ 0 h 24"/>
                  <a:gd name="T4" fmla="*/ 13 w 58"/>
                  <a:gd name="T5" fmla="*/ 4 h 24"/>
                  <a:gd name="T6" fmla="*/ 7 w 58"/>
                  <a:gd name="T7" fmla="*/ 7 h 24"/>
                  <a:gd name="T8" fmla="*/ 2 w 58"/>
                  <a:gd name="T9" fmla="*/ 11 h 24"/>
                  <a:gd name="T10" fmla="*/ 0 w 58"/>
                  <a:gd name="T11" fmla="*/ 15 h 24"/>
                  <a:gd name="T12" fmla="*/ 2 w 58"/>
                  <a:gd name="T13" fmla="*/ 18 h 24"/>
                  <a:gd name="T14" fmla="*/ 2 w 58"/>
                  <a:gd name="T15" fmla="*/ 18 h 24"/>
                  <a:gd name="T16" fmla="*/ 7 w 58"/>
                  <a:gd name="T17" fmla="*/ 21 h 24"/>
                  <a:gd name="T18" fmla="*/ 11 w 58"/>
                  <a:gd name="T19" fmla="*/ 22 h 24"/>
                  <a:gd name="T20" fmla="*/ 24 w 58"/>
                  <a:gd name="T21" fmla="*/ 24 h 24"/>
                  <a:gd name="T22" fmla="*/ 24 w 58"/>
                  <a:gd name="T23" fmla="*/ 24 h 24"/>
                  <a:gd name="T24" fmla="*/ 38 w 58"/>
                  <a:gd name="T25" fmla="*/ 24 h 24"/>
                  <a:gd name="T26" fmla="*/ 46 w 58"/>
                  <a:gd name="T27" fmla="*/ 22 h 24"/>
                  <a:gd name="T28" fmla="*/ 52 w 58"/>
                  <a:gd name="T29" fmla="*/ 19 h 24"/>
                  <a:gd name="T30" fmla="*/ 52 w 58"/>
                  <a:gd name="T31" fmla="*/ 19 h 24"/>
                  <a:gd name="T32" fmla="*/ 57 w 58"/>
                  <a:gd name="T33" fmla="*/ 16 h 24"/>
                  <a:gd name="T34" fmla="*/ 58 w 58"/>
                  <a:gd name="T35" fmla="*/ 13 h 24"/>
                  <a:gd name="T36" fmla="*/ 58 w 58"/>
                  <a:gd name="T37" fmla="*/ 10 h 24"/>
                  <a:gd name="T38" fmla="*/ 58 w 58"/>
                  <a:gd name="T39" fmla="*/ 10 h 24"/>
                  <a:gd name="T40" fmla="*/ 58 w 58"/>
                  <a:gd name="T41" fmla="*/ 8 h 24"/>
                  <a:gd name="T42" fmla="*/ 55 w 58"/>
                  <a:gd name="T43" fmla="*/ 5 h 24"/>
                  <a:gd name="T44" fmla="*/ 51 w 58"/>
                  <a:gd name="T45" fmla="*/ 2 h 24"/>
                  <a:gd name="T46" fmla="*/ 51 w 58"/>
                  <a:gd name="T47" fmla="*/ 2 h 24"/>
                  <a:gd name="T48" fmla="*/ 47 w 58"/>
                  <a:gd name="T49" fmla="*/ 2 h 24"/>
                  <a:gd name="T50" fmla="*/ 46 w 58"/>
                  <a:gd name="T51" fmla="*/ 4 h 24"/>
                  <a:gd name="T52" fmla="*/ 46 w 58"/>
                  <a:gd name="T53" fmla="*/ 7 h 24"/>
                  <a:gd name="T54" fmla="*/ 47 w 58"/>
                  <a:gd name="T55" fmla="*/ 8 h 24"/>
                  <a:gd name="T56" fmla="*/ 47 w 58"/>
                  <a:gd name="T57" fmla="*/ 8 h 24"/>
                  <a:gd name="T58" fmla="*/ 51 w 58"/>
                  <a:gd name="T59" fmla="*/ 11 h 24"/>
                  <a:gd name="T60" fmla="*/ 51 w 58"/>
                  <a:gd name="T61" fmla="*/ 11 h 24"/>
                  <a:gd name="T62" fmla="*/ 51 w 58"/>
                  <a:gd name="T63" fmla="*/ 11 h 24"/>
                  <a:gd name="T64" fmla="*/ 51 w 58"/>
                  <a:gd name="T65" fmla="*/ 10 h 24"/>
                  <a:gd name="T66" fmla="*/ 51 w 58"/>
                  <a:gd name="T67" fmla="*/ 10 h 24"/>
                  <a:gd name="T68" fmla="*/ 49 w 58"/>
                  <a:gd name="T69" fmla="*/ 11 h 24"/>
                  <a:gd name="T70" fmla="*/ 49 w 58"/>
                  <a:gd name="T71" fmla="*/ 11 h 24"/>
                  <a:gd name="T72" fmla="*/ 46 w 58"/>
                  <a:gd name="T73" fmla="*/ 13 h 24"/>
                  <a:gd name="T74" fmla="*/ 46 w 58"/>
                  <a:gd name="T75" fmla="*/ 13 h 24"/>
                  <a:gd name="T76" fmla="*/ 35 w 58"/>
                  <a:gd name="T77" fmla="*/ 16 h 24"/>
                  <a:gd name="T78" fmla="*/ 24 w 58"/>
                  <a:gd name="T79" fmla="*/ 18 h 24"/>
                  <a:gd name="T80" fmla="*/ 24 w 58"/>
                  <a:gd name="T81" fmla="*/ 18 h 24"/>
                  <a:gd name="T82" fmla="*/ 14 w 58"/>
                  <a:gd name="T83" fmla="*/ 18 h 24"/>
                  <a:gd name="T84" fmla="*/ 10 w 58"/>
                  <a:gd name="T85" fmla="*/ 18 h 24"/>
                  <a:gd name="T86" fmla="*/ 5 w 58"/>
                  <a:gd name="T87" fmla="*/ 16 h 24"/>
                  <a:gd name="T88" fmla="*/ 5 w 58"/>
                  <a:gd name="T89" fmla="*/ 16 h 24"/>
                  <a:gd name="T90" fmla="*/ 5 w 58"/>
                  <a:gd name="T91" fmla="*/ 15 h 24"/>
                  <a:gd name="T92" fmla="*/ 7 w 58"/>
                  <a:gd name="T93" fmla="*/ 13 h 24"/>
                  <a:gd name="T94" fmla="*/ 11 w 58"/>
                  <a:gd name="T95" fmla="*/ 8 h 24"/>
                  <a:gd name="T96" fmla="*/ 19 w 58"/>
                  <a:gd name="T97" fmla="*/ 4 h 24"/>
                  <a:gd name="T98" fmla="*/ 19 w 58"/>
                  <a:gd name="T99" fmla="*/ 4 h 24"/>
                  <a:gd name="T100" fmla="*/ 21 w 58"/>
                  <a:gd name="T101" fmla="*/ 2 h 24"/>
                  <a:gd name="T102" fmla="*/ 21 w 58"/>
                  <a:gd name="T103" fmla="*/ 0 h 24"/>
                  <a:gd name="T104" fmla="*/ 19 w 58"/>
                  <a:gd name="T105" fmla="*/ 0 h 24"/>
                  <a:gd name="T106" fmla="*/ 19 w 58"/>
                  <a:gd name="T107" fmla="*/ 0 h 24"/>
                  <a:gd name="T108" fmla="*/ 19 w 58"/>
                  <a:gd name="T109" fmla="*/ 0 h 2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8"/>
                  <a:gd name="T166" fmla="*/ 0 h 24"/>
                  <a:gd name="T167" fmla="*/ 58 w 58"/>
                  <a:gd name="T168" fmla="*/ 24 h 2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8" h="24">
                    <a:moveTo>
                      <a:pt x="19" y="0"/>
                    </a:moveTo>
                    <a:lnTo>
                      <a:pt x="19" y="0"/>
                    </a:lnTo>
                    <a:lnTo>
                      <a:pt x="13" y="4"/>
                    </a:lnTo>
                    <a:lnTo>
                      <a:pt x="7" y="7"/>
                    </a:lnTo>
                    <a:lnTo>
                      <a:pt x="2" y="11"/>
                    </a:lnTo>
                    <a:lnTo>
                      <a:pt x="0" y="15"/>
                    </a:lnTo>
                    <a:lnTo>
                      <a:pt x="2" y="18"/>
                    </a:lnTo>
                    <a:lnTo>
                      <a:pt x="7" y="21"/>
                    </a:lnTo>
                    <a:lnTo>
                      <a:pt x="11" y="22"/>
                    </a:lnTo>
                    <a:lnTo>
                      <a:pt x="24" y="24"/>
                    </a:lnTo>
                    <a:lnTo>
                      <a:pt x="38" y="24"/>
                    </a:lnTo>
                    <a:lnTo>
                      <a:pt x="46" y="22"/>
                    </a:lnTo>
                    <a:lnTo>
                      <a:pt x="52" y="19"/>
                    </a:lnTo>
                    <a:lnTo>
                      <a:pt x="57" y="16"/>
                    </a:lnTo>
                    <a:lnTo>
                      <a:pt x="58" y="13"/>
                    </a:lnTo>
                    <a:lnTo>
                      <a:pt x="58" y="10"/>
                    </a:lnTo>
                    <a:lnTo>
                      <a:pt x="58" y="8"/>
                    </a:lnTo>
                    <a:lnTo>
                      <a:pt x="55" y="5"/>
                    </a:lnTo>
                    <a:lnTo>
                      <a:pt x="51" y="2"/>
                    </a:lnTo>
                    <a:lnTo>
                      <a:pt x="47" y="2"/>
                    </a:lnTo>
                    <a:lnTo>
                      <a:pt x="46" y="4"/>
                    </a:lnTo>
                    <a:lnTo>
                      <a:pt x="46" y="7"/>
                    </a:lnTo>
                    <a:lnTo>
                      <a:pt x="47" y="8"/>
                    </a:lnTo>
                    <a:lnTo>
                      <a:pt x="51" y="11"/>
                    </a:lnTo>
                    <a:lnTo>
                      <a:pt x="51" y="10"/>
                    </a:lnTo>
                    <a:lnTo>
                      <a:pt x="49" y="11"/>
                    </a:lnTo>
                    <a:lnTo>
                      <a:pt x="46" y="13"/>
                    </a:lnTo>
                    <a:lnTo>
                      <a:pt x="35" y="16"/>
                    </a:lnTo>
                    <a:lnTo>
                      <a:pt x="24" y="18"/>
                    </a:lnTo>
                    <a:lnTo>
                      <a:pt x="14" y="18"/>
                    </a:lnTo>
                    <a:lnTo>
                      <a:pt x="10" y="18"/>
                    </a:lnTo>
                    <a:lnTo>
                      <a:pt x="5" y="16"/>
                    </a:lnTo>
                    <a:lnTo>
                      <a:pt x="5" y="15"/>
                    </a:lnTo>
                    <a:lnTo>
                      <a:pt x="7" y="13"/>
                    </a:lnTo>
                    <a:lnTo>
                      <a:pt x="11" y="8"/>
                    </a:lnTo>
                    <a:lnTo>
                      <a:pt x="19" y="4"/>
                    </a:lnTo>
                    <a:lnTo>
                      <a:pt x="21" y="2"/>
                    </a:lnTo>
                    <a:lnTo>
                      <a:pt x="21"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89" name="Freeform 228"/>
              <p:cNvSpPr>
                <a:spLocks/>
              </p:cNvSpPr>
              <p:nvPr/>
            </p:nvSpPr>
            <p:spPr bwMode="auto">
              <a:xfrm>
                <a:off x="771" y="1214"/>
                <a:ext cx="17" cy="99"/>
              </a:xfrm>
              <a:custGeom>
                <a:avLst/>
                <a:gdLst>
                  <a:gd name="T0" fmla="*/ 17 w 17"/>
                  <a:gd name="T1" fmla="*/ 0 h 99"/>
                  <a:gd name="T2" fmla="*/ 17 w 17"/>
                  <a:gd name="T3" fmla="*/ 0 h 99"/>
                  <a:gd name="T4" fmla="*/ 9 w 17"/>
                  <a:gd name="T5" fmla="*/ 23 h 99"/>
                  <a:gd name="T6" fmla="*/ 3 w 17"/>
                  <a:gd name="T7" fmla="*/ 49 h 99"/>
                  <a:gd name="T8" fmla="*/ 0 w 17"/>
                  <a:gd name="T9" fmla="*/ 72 h 99"/>
                  <a:gd name="T10" fmla="*/ 0 w 17"/>
                  <a:gd name="T11" fmla="*/ 97 h 99"/>
                  <a:gd name="T12" fmla="*/ 0 w 17"/>
                  <a:gd name="T13" fmla="*/ 97 h 99"/>
                  <a:gd name="T14" fmla="*/ 2 w 17"/>
                  <a:gd name="T15" fmla="*/ 99 h 99"/>
                  <a:gd name="T16" fmla="*/ 3 w 17"/>
                  <a:gd name="T17" fmla="*/ 97 h 99"/>
                  <a:gd name="T18" fmla="*/ 3 w 17"/>
                  <a:gd name="T19" fmla="*/ 97 h 99"/>
                  <a:gd name="T20" fmla="*/ 5 w 17"/>
                  <a:gd name="T21" fmla="*/ 72 h 99"/>
                  <a:gd name="T22" fmla="*/ 8 w 17"/>
                  <a:gd name="T23" fmla="*/ 49 h 99"/>
                  <a:gd name="T24" fmla="*/ 11 w 17"/>
                  <a:gd name="T25" fmla="*/ 25 h 99"/>
                  <a:gd name="T26" fmla="*/ 17 w 17"/>
                  <a:gd name="T27" fmla="*/ 2 h 99"/>
                  <a:gd name="T28" fmla="*/ 17 w 17"/>
                  <a:gd name="T29" fmla="*/ 2 h 99"/>
                  <a:gd name="T30" fmla="*/ 17 w 17"/>
                  <a:gd name="T31" fmla="*/ 0 h 99"/>
                  <a:gd name="T32" fmla="*/ 17 w 17"/>
                  <a:gd name="T33" fmla="*/ 0 h 99"/>
                  <a:gd name="T34" fmla="*/ 17 w 17"/>
                  <a:gd name="T35" fmla="*/ 0 h 9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
                  <a:gd name="T55" fmla="*/ 0 h 99"/>
                  <a:gd name="T56" fmla="*/ 17 w 17"/>
                  <a:gd name="T57" fmla="*/ 99 h 9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 h="99">
                    <a:moveTo>
                      <a:pt x="17" y="0"/>
                    </a:moveTo>
                    <a:lnTo>
                      <a:pt x="17" y="0"/>
                    </a:lnTo>
                    <a:lnTo>
                      <a:pt x="9" y="23"/>
                    </a:lnTo>
                    <a:lnTo>
                      <a:pt x="3" y="49"/>
                    </a:lnTo>
                    <a:lnTo>
                      <a:pt x="0" y="72"/>
                    </a:lnTo>
                    <a:lnTo>
                      <a:pt x="0" y="97"/>
                    </a:lnTo>
                    <a:lnTo>
                      <a:pt x="2" y="99"/>
                    </a:lnTo>
                    <a:lnTo>
                      <a:pt x="3" y="97"/>
                    </a:lnTo>
                    <a:lnTo>
                      <a:pt x="5" y="72"/>
                    </a:lnTo>
                    <a:lnTo>
                      <a:pt x="8" y="49"/>
                    </a:lnTo>
                    <a:lnTo>
                      <a:pt x="11" y="25"/>
                    </a:lnTo>
                    <a:lnTo>
                      <a:pt x="17" y="2"/>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90" name="Freeform 229"/>
              <p:cNvSpPr>
                <a:spLocks/>
              </p:cNvSpPr>
              <p:nvPr/>
            </p:nvSpPr>
            <p:spPr bwMode="auto">
              <a:xfrm>
                <a:off x="771" y="1211"/>
                <a:ext cx="234" cy="23"/>
              </a:xfrm>
              <a:custGeom>
                <a:avLst/>
                <a:gdLst>
                  <a:gd name="T0" fmla="*/ 2 w 234"/>
                  <a:gd name="T1" fmla="*/ 3 h 23"/>
                  <a:gd name="T2" fmla="*/ 2 w 234"/>
                  <a:gd name="T3" fmla="*/ 3 h 23"/>
                  <a:gd name="T4" fmla="*/ 60 w 234"/>
                  <a:gd name="T5" fmla="*/ 5 h 23"/>
                  <a:gd name="T6" fmla="*/ 116 w 234"/>
                  <a:gd name="T7" fmla="*/ 9 h 23"/>
                  <a:gd name="T8" fmla="*/ 174 w 234"/>
                  <a:gd name="T9" fmla="*/ 15 h 23"/>
                  <a:gd name="T10" fmla="*/ 231 w 234"/>
                  <a:gd name="T11" fmla="*/ 23 h 23"/>
                  <a:gd name="T12" fmla="*/ 231 w 234"/>
                  <a:gd name="T13" fmla="*/ 23 h 23"/>
                  <a:gd name="T14" fmla="*/ 232 w 234"/>
                  <a:gd name="T15" fmla="*/ 23 h 23"/>
                  <a:gd name="T16" fmla="*/ 234 w 234"/>
                  <a:gd name="T17" fmla="*/ 22 h 23"/>
                  <a:gd name="T18" fmla="*/ 234 w 234"/>
                  <a:gd name="T19" fmla="*/ 20 h 23"/>
                  <a:gd name="T20" fmla="*/ 232 w 234"/>
                  <a:gd name="T21" fmla="*/ 20 h 23"/>
                  <a:gd name="T22" fmla="*/ 232 w 234"/>
                  <a:gd name="T23" fmla="*/ 20 h 23"/>
                  <a:gd name="T24" fmla="*/ 204 w 234"/>
                  <a:gd name="T25" fmla="*/ 12 h 23"/>
                  <a:gd name="T26" fmla="*/ 176 w 234"/>
                  <a:gd name="T27" fmla="*/ 8 h 23"/>
                  <a:gd name="T28" fmla="*/ 146 w 234"/>
                  <a:gd name="T29" fmla="*/ 5 h 23"/>
                  <a:gd name="T30" fmla="*/ 118 w 234"/>
                  <a:gd name="T31" fmla="*/ 3 h 23"/>
                  <a:gd name="T32" fmla="*/ 60 w 234"/>
                  <a:gd name="T33" fmla="*/ 0 h 23"/>
                  <a:gd name="T34" fmla="*/ 2 w 234"/>
                  <a:gd name="T35" fmla="*/ 0 h 23"/>
                  <a:gd name="T36" fmla="*/ 2 w 234"/>
                  <a:gd name="T37" fmla="*/ 0 h 23"/>
                  <a:gd name="T38" fmla="*/ 0 w 234"/>
                  <a:gd name="T39" fmla="*/ 1 h 23"/>
                  <a:gd name="T40" fmla="*/ 2 w 234"/>
                  <a:gd name="T41" fmla="*/ 3 h 23"/>
                  <a:gd name="T42" fmla="*/ 2 w 234"/>
                  <a:gd name="T43" fmla="*/ 3 h 2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34"/>
                  <a:gd name="T67" fmla="*/ 0 h 23"/>
                  <a:gd name="T68" fmla="*/ 234 w 234"/>
                  <a:gd name="T69" fmla="*/ 23 h 2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34" h="23">
                    <a:moveTo>
                      <a:pt x="2" y="3"/>
                    </a:moveTo>
                    <a:lnTo>
                      <a:pt x="2" y="3"/>
                    </a:lnTo>
                    <a:lnTo>
                      <a:pt x="60" y="5"/>
                    </a:lnTo>
                    <a:lnTo>
                      <a:pt x="116" y="9"/>
                    </a:lnTo>
                    <a:lnTo>
                      <a:pt x="174" y="15"/>
                    </a:lnTo>
                    <a:lnTo>
                      <a:pt x="231" y="23"/>
                    </a:lnTo>
                    <a:lnTo>
                      <a:pt x="232" y="23"/>
                    </a:lnTo>
                    <a:lnTo>
                      <a:pt x="234" y="22"/>
                    </a:lnTo>
                    <a:lnTo>
                      <a:pt x="234" y="20"/>
                    </a:lnTo>
                    <a:lnTo>
                      <a:pt x="232" y="20"/>
                    </a:lnTo>
                    <a:lnTo>
                      <a:pt x="204" y="12"/>
                    </a:lnTo>
                    <a:lnTo>
                      <a:pt x="176" y="8"/>
                    </a:lnTo>
                    <a:lnTo>
                      <a:pt x="146" y="5"/>
                    </a:lnTo>
                    <a:lnTo>
                      <a:pt x="118" y="3"/>
                    </a:lnTo>
                    <a:lnTo>
                      <a:pt x="60" y="0"/>
                    </a:lnTo>
                    <a:lnTo>
                      <a:pt x="2" y="0"/>
                    </a:lnTo>
                    <a:lnTo>
                      <a:pt x="0" y="1"/>
                    </a:lnTo>
                    <a:lnTo>
                      <a:pt x="2"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91" name="Freeform 230"/>
              <p:cNvSpPr>
                <a:spLocks/>
              </p:cNvSpPr>
              <p:nvPr/>
            </p:nvSpPr>
            <p:spPr bwMode="auto">
              <a:xfrm>
                <a:off x="972" y="1226"/>
                <a:ext cx="27" cy="109"/>
              </a:xfrm>
              <a:custGeom>
                <a:avLst/>
                <a:gdLst>
                  <a:gd name="T0" fmla="*/ 23 w 27"/>
                  <a:gd name="T1" fmla="*/ 2 h 109"/>
                  <a:gd name="T2" fmla="*/ 23 w 27"/>
                  <a:gd name="T3" fmla="*/ 2 h 109"/>
                  <a:gd name="T4" fmla="*/ 20 w 27"/>
                  <a:gd name="T5" fmla="*/ 29 h 109"/>
                  <a:gd name="T6" fmla="*/ 16 w 27"/>
                  <a:gd name="T7" fmla="*/ 55 h 109"/>
                  <a:gd name="T8" fmla="*/ 8 w 27"/>
                  <a:gd name="T9" fmla="*/ 80 h 109"/>
                  <a:gd name="T10" fmla="*/ 0 w 27"/>
                  <a:gd name="T11" fmla="*/ 106 h 109"/>
                  <a:gd name="T12" fmla="*/ 0 w 27"/>
                  <a:gd name="T13" fmla="*/ 106 h 109"/>
                  <a:gd name="T14" fmla="*/ 0 w 27"/>
                  <a:gd name="T15" fmla="*/ 107 h 109"/>
                  <a:gd name="T16" fmla="*/ 1 w 27"/>
                  <a:gd name="T17" fmla="*/ 109 h 109"/>
                  <a:gd name="T18" fmla="*/ 3 w 27"/>
                  <a:gd name="T19" fmla="*/ 109 h 109"/>
                  <a:gd name="T20" fmla="*/ 5 w 27"/>
                  <a:gd name="T21" fmla="*/ 107 h 109"/>
                  <a:gd name="T22" fmla="*/ 5 w 27"/>
                  <a:gd name="T23" fmla="*/ 107 h 109"/>
                  <a:gd name="T24" fmla="*/ 9 w 27"/>
                  <a:gd name="T25" fmla="*/ 96 h 109"/>
                  <a:gd name="T26" fmla="*/ 16 w 27"/>
                  <a:gd name="T27" fmla="*/ 84 h 109"/>
                  <a:gd name="T28" fmla="*/ 19 w 27"/>
                  <a:gd name="T29" fmla="*/ 70 h 109"/>
                  <a:gd name="T30" fmla="*/ 22 w 27"/>
                  <a:gd name="T31" fmla="*/ 57 h 109"/>
                  <a:gd name="T32" fmla="*/ 25 w 27"/>
                  <a:gd name="T33" fmla="*/ 29 h 109"/>
                  <a:gd name="T34" fmla="*/ 27 w 27"/>
                  <a:gd name="T35" fmla="*/ 2 h 109"/>
                  <a:gd name="T36" fmla="*/ 27 w 27"/>
                  <a:gd name="T37" fmla="*/ 2 h 109"/>
                  <a:gd name="T38" fmla="*/ 25 w 27"/>
                  <a:gd name="T39" fmla="*/ 2 h 109"/>
                  <a:gd name="T40" fmla="*/ 25 w 27"/>
                  <a:gd name="T41" fmla="*/ 0 h 109"/>
                  <a:gd name="T42" fmla="*/ 23 w 27"/>
                  <a:gd name="T43" fmla="*/ 2 h 109"/>
                  <a:gd name="T44" fmla="*/ 23 w 27"/>
                  <a:gd name="T45" fmla="*/ 2 h 109"/>
                  <a:gd name="T46" fmla="*/ 23 w 27"/>
                  <a:gd name="T47" fmla="*/ 2 h 10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7"/>
                  <a:gd name="T73" fmla="*/ 0 h 109"/>
                  <a:gd name="T74" fmla="*/ 27 w 27"/>
                  <a:gd name="T75" fmla="*/ 109 h 10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7" h="109">
                    <a:moveTo>
                      <a:pt x="23" y="2"/>
                    </a:moveTo>
                    <a:lnTo>
                      <a:pt x="23" y="2"/>
                    </a:lnTo>
                    <a:lnTo>
                      <a:pt x="20" y="29"/>
                    </a:lnTo>
                    <a:lnTo>
                      <a:pt x="16" y="55"/>
                    </a:lnTo>
                    <a:lnTo>
                      <a:pt x="8" y="80"/>
                    </a:lnTo>
                    <a:lnTo>
                      <a:pt x="0" y="106"/>
                    </a:lnTo>
                    <a:lnTo>
                      <a:pt x="0" y="107"/>
                    </a:lnTo>
                    <a:lnTo>
                      <a:pt x="1" y="109"/>
                    </a:lnTo>
                    <a:lnTo>
                      <a:pt x="3" y="109"/>
                    </a:lnTo>
                    <a:lnTo>
                      <a:pt x="5" y="107"/>
                    </a:lnTo>
                    <a:lnTo>
                      <a:pt x="9" y="96"/>
                    </a:lnTo>
                    <a:lnTo>
                      <a:pt x="16" y="84"/>
                    </a:lnTo>
                    <a:lnTo>
                      <a:pt x="19" y="70"/>
                    </a:lnTo>
                    <a:lnTo>
                      <a:pt x="22" y="57"/>
                    </a:lnTo>
                    <a:lnTo>
                      <a:pt x="25" y="29"/>
                    </a:lnTo>
                    <a:lnTo>
                      <a:pt x="27" y="2"/>
                    </a:lnTo>
                    <a:lnTo>
                      <a:pt x="25" y="2"/>
                    </a:lnTo>
                    <a:lnTo>
                      <a:pt x="25" y="0"/>
                    </a:lnTo>
                    <a:lnTo>
                      <a:pt x="23"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92" name="Freeform 231"/>
              <p:cNvSpPr>
                <a:spLocks/>
              </p:cNvSpPr>
              <p:nvPr/>
            </p:nvSpPr>
            <p:spPr bwMode="auto">
              <a:xfrm>
                <a:off x="988" y="1267"/>
                <a:ext cx="47" cy="30"/>
              </a:xfrm>
              <a:custGeom>
                <a:avLst/>
                <a:gdLst>
                  <a:gd name="T0" fmla="*/ 1 w 47"/>
                  <a:gd name="T1" fmla="*/ 3 h 30"/>
                  <a:gd name="T2" fmla="*/ 1 w 47"/>
                  <a:gd name="T3" fmla="*/ 3 h 30"/>
                  <a:gd name="T4" fmla="*/ 23 w 47"/>
                  <a:gd name="T5" fmla="*/ 19 h 30"/>
                  <a:gd name="T6" fmla="*/ 23 w 47"/>
                  <a:gd name="T7" fmla="*/ 19 h 30"/>
                  <a:gd name="T8" fmla="*/ 34 w 47"/>
                  <a:gd name="T9" fmla="*/ 25 h 30"/>
                  <a:gd name="T10" fmla="*/ 39 w 47"/>
                  <a:gd name="T11" fmla="*/ 29 h 30"/>
                  <a:gd name="T12" fmla="*/ 44 w 47"/>
                  <a:gd name="T13" fmla="*/ 30 h 30"/>
                  <a:gd name="T14" fmla="*/ 44 w 47"/>
                  <a:gd name="T15" fmla="*/ 30 h 30"/>
                  <a:gd name="T16" fmla="*/ 45 w 47"/>
                  <a:gd name="T17" fmla="*/ 30 h 30"/>
                  <a:gd name="T18" fmla="*/ 47 w 47"/>
                  <a:gd name="T19" fmla="*/ 30 h 30"/>
                  <a:gd name="T20" fmla="*/ 47 w 47"/>
                  <a:gd name="T21" fmla="*/ 29 h 30"/>
                  <a:gd name="T22" fmla="*/ 47 w 47"/>
                  <a:gd name="T23" fmla="*/ 27 h 30"/>
                  <a:gd name="T24" fmla="*/ 47 w 47"/>
                  <a:gd name="T25" fmla="*/ 27 h 30"/>
                  <a:gd name="T26" fmla="*/ 44 w 47"/>
                  <a:gd name="T27" fmla="*/ 22 h 30"/>
                  <a:gd name="T28" fmla="*/ 39 w 47"/>
                  <a:gd name="T29" fmla="*/ 18 h 30"/>
                  <a:gd name="T30" fmla="*/ 28 w 47"/>
                  <a:gd name="T31" fmla="*/ 13 h 30"/>
                  <a:gd name="T32" fmla="*/ 28 w 47"/>
                  <a:gd name="T33" fmla="*/ 13 h 30"/>
                  <a:gd name="T34" fmla="*/ 4 w 47"/>
                  <a:gd name="T35" fmla="*/ 0 h 30"/>
                  <a:gd name="T36" fmla="*/ 4 w 47"/>
                  <a:gd name="T37" fmla="*/ 0 h 30"/>
                  <a:gd name="T38" fmla="*/ 1 w 47"/>
                  <a:gd name="T39" fmla="*/ 0 h 30"/>
                  <a:gd name="T40" fmla="*/ 1 w 47"/>
                  <a:gd name="T41" fmla="*/ 0 h 30"/>
                  <a:gd name="T42" fmla="*/ 0 w 47"/>
                  <a:gd name="T43" fmla="*/ 2 h 30"/>
                  <a:gd name="T44" fmla="*/ 1 w 47"/>
                  <a:gd name="T45" fmla="*/ 3 h 30"/>
                  <a:gd name="T46" fmla="*/ 1 w 47"/>
                  <a:gd name="T47" fmla="*/ 3 h 3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7"/>
                  <a:gd name="T73" fmla="*/ 0 h 30"/>
                  <a:gd name="T74" fmla="*/ 47 w 47"/>
                  <a:gd name="T75" fmla="*/ 30 h 3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7" h="30">
                    <a:moveTo>
                      <a:pt x="1" y="3"/>
                    </a:moveTo>
                    <a:lnTo>
                      <a:pt x="1" y="3"/>
                    </a:lnTo>
                    <a:lnTo>
                      <a:pt x="23" y="19"/>
                    </a:lnTo>
                    <a:lnTo>
                      <a:pt x="34" y="25"/>
                    </a:lnTo>
                    <a:lnTo>
                      <a:pt x="39" y="29"/>
                    </a:lnTo>
                    <a:lnTo>
                      <a:pt x="44" y="30"/>
                    </a:lnTo>
                    <a:lnTo>
                      <a:pt x="45" y="30"/>
                    </a:lnTo>
                    <a:lnTo>
                      <a:pt x="47" y="30"/>
                    </a:lnTo>
                    <a:lnTo>
                      <a:pt x="47" y="29"/>
                    </a:lnTo>
                    <a:lnTo>
                      <a:pt x="47" y="27"/>
                    </a:lnTo>
                    <a:lnTo>
                      <a:pt x="44" y="22"/>
                    </a:lnTo>
                    <a:lnTo>
                      <a:pt x="39" y="18"/>
                    </a:lnTo>
                    <a:lnTo>
                      <a:pt x="28" y="13"/>
                    </a:lnTo>
                    <a:lnTo>
                      <a:pt x="4" y="0"/>
                    </a:lnTo>
                    <a:lnTo>
                      <a:pt x="1" y="0"/>
                    </a:lnTo>
                    <a:lnTo>
                      <a:pt x="0"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93" name="Freeform 232"/>
              <p:cNvSpPr>
                <a:spLocks/>
              </p:cNvSpPr>
              <p:nvPr/>
            </p:nvSpPr>
            <p:spPr bwMode="auto">
              <a:xfrm>
                <a:off x="770" y="1237"/>
                <a:ext cx="232" cy="43"/>
              </a:xfrm>
              <a:custGeom>
                <a:avLst/>
                <a:gdLst>
                  <a:gd name="T0" fmla="*/ 230 w 232"/>
                  <a:gd name="T1" fmla="*/ 40 h 43"/>
                  <a:gd name="T2" fmla="*/ 230 w 232"/>
                  <a:gd name="T3" fmla="*/ 40 h 43"/>
                  <a:gd name="T4" fmla="*/ 116 w 232"/>
                  <a:gd name="T5" fmla="*/ 18 h 43"/>
                  <a:gd name="T6" fmla="*/ 58 w 232"/>
                  <a:gd name="T7" fmla="*/ 8 h 43"/>
                  <a:gd name="T8" fmla="*/ 1 w 232"/>
                  <a:gd name="T9" fmla="*/ 0 h 43"/>
                  <a:gd name="T10" fmla="*/ 1 w 232"/>
                  <a:gd name="T11" fmla="*/ 0 h 43"/>
                  <a:gd name="T12" fmla="*/ 0 w 232"/>
                  <a:gd name="T13" fmla="*/ 2 h 43"/>
                  <a:gd name="T14" fmla="*/ 0 w 232"/>
                  <a:gd name="T15" fmla="*/ 2 h 43"/>
                  <a:gd name="T16" fmla="*/ 0 w 232"/>
                  <a:gd name="T17" fmla="*/ 2 h 43"/>
                  <a:gd name="T18" fmla="*/ 58 w 232"/>
                  <a:gd name="T19" fmla="*/ 11 h 43"/>
                  <a:gd name="T20" fmla="*/ 116 w 232"/>
                  <a:gd name="T21" fmla="*/ 22 h 43"/>
                  <a:gd name="T22" fmla="*/ 172 w 232"/>
                  <a:gd name="T23" fmla="*/ 33 h 43"/>
                  <a:gd name="T24" fmla="*/ 230 w 232"/>
                  <a:gd name="T25" fmla="*/ 43 h 43"/>
                  <a:gd name="T26" fmla="*/ 230 w 232"/>
                  <a:gd name="T27" fmla="*/ 43 h 43"/>
                  <a:gd name="T28" fmla="*/ 232 w 232"/>
                  <a:gd name="T29" fmla="*/ 41 h 43"/>
                  <a:gd name="T30" fmla="*/ 232 w 232"/>
                  <a:gd name="T31" fmla="*/ 41 h 43"/>
                  <a:gd name="T32" fmla="*/ 230 w 232"/>
                  <a:gd name="T33" fmla="*/ 40 h 43"/>
                  <a:gd name="T34" fmla="*/ 230 w 232"/>
                  <a:gd name="T35" fmla="*/ 40 h 4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32"/>
                  <a:gd name="T55" fmla="*/ 0 h 43"/>
                  <a:gd name="T56" fmla="*/ 232 w 232"/>
                  <a:gd name="T57" fmla="*/ 43 h 4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32" h="43">
                    <a:moveTo>
                      <a:pt x="230" y="40"/>
                    </a:moveTo>
                    <a:lnTo>
                      <a:pt x="230" y="40"/>
                    </a:lnTo>
                    <a:lnTo>
                      <a:pt x="116" y="18"/>
                    </a:lnTo>
                    <a:lnTo>
                      <a:pt x="58" y="8"/>
                    </a:lnTo>
                    <a:lnTo>
                      <a:pt x="1" y="0"/>
                    </a:lnTo>
                    <a:lnTo>
                      <a:pt x="0" y="2"/>
                    </a:lnTo>
                    <a:lnTo>
                      <a:pt x="58" y="11"/>
                    </a:lnTo>
                    <a:lnTo>
                      <a:pt x="116" y="22"/>
                    </a:lnTo>
                    <a:lnTo>
                      <a:pt x="172" y="33"/>
                    </a:lnTo>
                    <a:lnTo>
                      <a:pt x="230" y="43"/>
                    </a:lnTo>
                    <a:lnTo>
                      <a:pt x="232" y="41"/>
                    </a:lnTo>
                    <a:lnTo>
                      <a:pt x="23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94" name="Freeform 233"/>
              <p:cNvSpPr>
                <a:spLocks/>
              </p:cNvSpPr>
              <p:nvPr/>
            </p:nvSpPr>
            <p:spPr bwMode="auto">
              <a:xfrm>
                <a:off x="583" y="1183"/>
                <a:ext cx="348" cy="42"/>
              </a:xfrm>
              <a:custGeom>
                <a:avLst/>
                <a:gdLst>
                  <a:gd name="T0" fmla="*/ 347 w 348"/>
                  <a:gd name="T1" fmla="*/ 0 h 42"/>
                  <a:gd name="T2" fmla="*/ 347 w 348"/>
                  <a:gd name="T3" fmla="*/ 0 h 42"/>
                  <a:gd name="T4" fmla="*/ 303 w 348"/>
                  <a:gd name="T5" fmla="*/ 11 h 42"/>
                  <a:gd name="T6" fmla="*/ 257 w 348"/>
                  <a:gd name="T7" fmla="*/ 17 h 42"/>
                  <a:gd name="T8" fmla="*/ 210 w 348"/>
                  <a:gd name="T9" fmla="*/ 23 h 42"/>
                  <a:gd name="T10" fmla="*/ 165 w 348"/>
                  <a:gd name="T11" fmla="*/ 28 h 42"/>
                  <a:gd name="T12" fmla="*/ 165 w 348"/>
                  <a:gd name="T13" fmla="*/ 28 h 42"/>
                  <a:gd name="T14" fmla="*/ 124 w 348"/>
                  <a:gd name="T15" fmla="*/ 33 h 42"/>
                  <a:gd name="T16" fmla="*/ 83 w 348"/>
                  <a:gd name="T17" fmla="*/ 36 h 42"/>
                  <a:gd name="T18" fmla="*/ 42 w 348"/>
                  <a:gd name="T19" fmla="*/ 37 h 42"/>
                  <a:gd name="T20" fmla="*/ 22 w 348"/>
                  <a:gd name="T21" fmla="*/ 36 h 42"/>
                  <a:gd name="T22" fmla="*/ 1 w 348"/>
                  <a:gd name="T23" fmla="*/ 34 h 42"/>
                  <a:gd name="T24" fmla="*/ 1 w 348"/>
                  <a:gd name="T25" fmla="*/ 34 h 42"/>
                  <a:gd name="T26" fmla="*/ 0 w 348"/>
                  <a:gd name="T27" fmla="*/ 34 h 42"/>
                  <a:gd name="T28" fmla="*/ 0 w 348"/>
                  <a:gd name="T29" fmla="*/ 36 h 42"/>
                  <a:gd name="T30" fmla="*/ 0 w 348"/>
                  <a:gd name="T31" fmla="*/ 37 h 42"/>
                  <a:gd name="T32" fmla="*/ 0 w 348"/>
                  <a:gd name="T33" fmla="*/ 37 h 42"/>
                  <a:gd name="T34" fmla="*/ 0 w 348"/>
                  <a:gd name="T35" fmla="*/ 37 h 42"/>
                  <a:gd name="T36" fmla="*/ 20 w 348"/>
                  <a:gd name="T37" fmla="*/ 40 h 42"/>
                  <a:gd name="T38" fmla="*/ 42 w 348"/>
                  <a:gd name="T39" fmla="*/ 42 h 42"/>
                  <a:gd name="T40" fmla="*/ 63 w 348"/>
                  <a:gd name="T41" fmla="*/ 42 h 42"/>
                  <a:gd name="T42" fmla="*/ 83 w 348"/>
                  <a:gd name="T43" fmla="*/ 42 h 42"/>
                  <a:gd name="T44" fmla="*/ 124 w 348"/>
                  <a:gd name="T45" fmla="*/ 37 h 42"/>
                  <a:gd name="T46" fmla="*/ 165 w 348"/>
                  <a:gd name="T47" fmla="*/ 33 h 42"/>
                  <a:gd name="T48" fmla="*/ 165 w 348"/>
                  <a:gd name="T49" fmla="*/ 33 h 42"/>
                  <a:gd name="T50" fmla="*/ 212 w 348"/>
                  <a:gd name="T51" fmla="*/ 28 h 42"/>
                  <a:gd name="T52" fmla="*/ 257 w 348"/>
                  <a:gd name="T53" fmla="*/ 22 h 42"/>
                  <a:gd name="T54" fmla="*/ 303 w 348"/>
                  <a:gd name="T55" fmla="*/ 14 h 42"/>
                  <a:gd name="T56" fmla="*/ 348 w 348"/>
                  <a:gd name="T57" fmla="*/ 3 h 42"/>
                  <a:gd name="T58" fmla="*/ 348 w 348"/>
                  <a:gd name="T59" fmla="*/ 3 h 42"/>
                  <a:gd name="T60" fmla="*/ 348 w 348"/>
                  <a:gd name="T61" fmla="*/ 1 h 42"/>
                  <a:gd name="T62" fmla="*/ 347 w 348"/>
                  <a:gd name="T63" fmla="*/ 0 h 42"/>
                  <a:gd name="T64" fmla="*/ 347 w 348"/>
                  <a:gd name="T65" fmla="*/ 0 h 4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48"/>
                  <a:gd name="T100" fmla="*/ 0 h 42"/>
                  <a:gd name="T101" fmla="*/ 348 w 348"/>
                  <a:gd name="T102" fmla="*/ 42 h 4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48" h="42">
                    <a:moveTo>
                      <a:pt x="347" y="0"/>
                    </a:moveTo>
                    <a:lnTo>
                      <a:pt x="347" y="0"/>
                    </a:lnTo>
                    <a:lnTo>
                      <a:pt x="303" y="11"/>
                    </a:lnTo>
                    <a:lnTo>
                      <a:pt x="257" y="17"/>
                    </a:lnTo>
                    <a:lnTo>
                      <a:pt x="210" y="23"/>
                    </a:lnTo>
                    <a:lnTo>
                      <a:pt x="165" y="28"/>
                    </a:lnTo>
                    <a:lnTo>
                      <a:pt x="124" y="33"/>
                    </a:lnTo>
                    <a:lnTo>
                      <a:pt x="83" y="36"/>
                    </a:lnTo>
                    <a:lnTo>
                      <a:pt x="42" y="37"/>
                    </a:lnTo>
                    <a:lnTo>
                      <a:pt x="22" y="36"/>
                    </a:lnTo>
                    <a:lnTo>
                      <a:pt x="1" y="34"/>
                    </a:lnTo>
                    <a:lnTo>
                      <a:pt x="0" y="34"/>
                    </a:lnTo>
                    <a:lnTo>
                      <a:pt x="0" y="36"/>
                    </a:lnTo>
                    <a:lnTo>
                      <a:pt x="0" y="37"/>
                    </a:lnTo>
                    <a:lnTo>
                      <a:pt x="20" y="40"/>
                    </a:lnTo>
                    <a:lnTo>
                      <a:pt x="42" y="42"/>
                    </a:lnTo>
                    <a:lnTo>
                      <a:pt x="63" y="42"/>
                    </a:lnTo>
                    <a:lnTo>
                      <a:pt x="83" y="42"/>
                    </a:lnTo>
                    <a:lnTo>
                      <a:pt x="124" y="37"/>
                    </a:lnTo>
                    <a:lnTo>
                      <a:pt x="165" y="33"/>
                    </a:lnTo>
                    <a:lnTo>
                      <a:pt x="212" y="28"/>
                    </a:lnTo>
                    <a:lnTo>
                      <a:pt x="257" y="22"/>
                    </a:lnTo>
                    <a:lnTo>
                      <a:pt x="303" y="14"/>
                    </a:lnTo>
                    <a:lnTo>
                      <a:pt x="348" y="3"/>
                    </a:lnTo>
                    <a:lnTo>
                      <a:pt x="348" y="1"/>
                    </a:lnTo>
                    <a:lnTo>
                      <a:pt x="34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95" name="Freeform 234"/>
              <p:cNvSpPr>
                <a:spLocks/>
              </p:cNvSpPr>
              <p:nvPr/>
            </p:nvSpPr>
            <p:spPr bwMode="auto">
              <a:xfrm>
                <a:off x="570" y="1129"/>
                <a:ext cx="19" cy="88"/>
              </a:xfrm>
              <a:custGeom>
                <a:avLst/>
                <a:gdLst>
                  <a:gd name="T0" fmla="*/ 17 w 19"/>
                  <a:gd name="T1" fmla="*/ 0 h 88"/>
                  <a:gd name="T2" fmla="*/ 17 w 19"/>
                  <a:gd name="T3" fmla="*/ 0 h 88"/>
                  <a:gd name="T4" fmla="*/ 10 w 19"/>
                  <a:gd name="T5" fmla="*/ 11 h 88"/>
                  <a:gd name="T6" fmla="*/ 5 w 19"/>
                  <a:gd name="T7" fmla="*/ 21 h 88"/>
                  <a:gd name="T8" fmla="*/ 2 w 19"/>
                  <a:gd name="T9" fmla="*/ 32 h 88"/>
                  <a:gd name="T10" fmla="*/ 0 w 19"/>
                  <a:gd name="T11" fmla="*/ 43 h 88"/>
                  <a:gd name="T12" fmla="*/ 0 w 19"/>
                  <a:gd name="T13" fmla="*/ 54 h 88"/>
                  <a:gd name="T14" fmla="*/ 2 w 19"/>
                  <a:gd name="T15" fmla="*/ 65 h 88"/>
                  <a:gd name="T16" fmla="*/ 7 w 19"/>
                  <a:gd name="T17" fmla="*/ 76 h 88"/>
                  <a:gd name="T18" fmla="*/ 13 w 19"/>
                  <a:gd name="T19" fmla="*/ 87 h 88"/>
                  <a:gd name="T20" fmla="*/ 13 w 19"/>
                  <a:gd name="T21" fmla="*/ 87 h 88"/>
                  <a:gd name="T22" fmla="*/ 14 w 19"/>
                  <a:gd name="T23" fmla="*/ 88 h 88"/>
                  <a:gd name="T24" fmla="*/ 14 w 19"/>
                  <a:gd name="T25" fmla="*/ 87 h 88"/>
                  <a:gd name="T26" fmla="*/ 16 w 19"/>
                  <a:gd name="T27" fmla="*/ 87 h 88"/>
                  <a:gd name="T28" fmla="*/ 16 w 19"/>
                  <a:gd name="T29" fmla="*/ 85 h 88"/>
                  <a:gd name="T30" fmla="*/ 16 w 19"/>
                  <a:gd name="T31" fmla="*/ 85 h 88"/>
                  <a:gd name="T32" fmla="*/ 10 w 19"/>
                  <a:gd name="T33" fmla="*/ 74 h 88"/>
                  <a:gd name="T34" fmla="*/ 7 w 19"/>
                  <a:gd name="T35" fmla="*/ 65 h 88"/>
                  <a:gd name="T36" fmla="*/ 5 w 19"/>
                  <a:gd name="T37" fmla="*/ 54 h 88"/>
                  <a:gd name="T38" fmla="*/ 5 w 19"/>
                  <a:gd name="T39" fmla="*/ 43 h 88"/>
                  <a:gd name="T40" fmla="*/ 5 w 19"/>
                  <a:gd name="T41" fmla="*/ 33 h 88"/>
                  <a:gd name="T42" fmla="*/ 8 w 19"/>
                  <a:gd name="T43" fmla="*/ 22 h 88"/>
                  <a:gd name="T44" fmla="*/ 13 w 19"/>
                  <a:gd name="T45" fmla="*/ 11 h 88"/>
                  <a:gd name="T46" fmla="*/ 19 w 19"/>
                  <a:gd name="T47" fmla="*/ 2 h 88"/>
                  <a:gd name="T48" fmla="*/ 19 w 19"/>
                  <a:gd name="T49" fmla="*/ 2 h 88"/>
                  <a:gd name="T50" fmla="*/ 19 w 19"/>
                  <a:gd name="T51" fmla="*/ 2 h 88"/>
                  <a:gd name="T52" fmla="*/ 19 w 19"/>
                  <a:gd name="T53" fmla="*/ 0 h 88"/>
                  <a:gd name="T54" fmla="*/ 17 w 19"/>
                  <a:gd name="T55" fmla="*/ 0 h 88"/>
                  <a:gd name="T56" fmla="*/ 17 w 19"/>
                  <a:gd name="T57" fmla="*/ 0 h 8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
                  <a:gd name="T88" fmla="*/ 0 h 88"/>
                  <a:gd name="T89" fmla="*/ 19 w 19"/>
                  <a:gd name="T90" fmla="*/ 88 h 8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 h="88">
                    <a:moveTo>
                      <a:pt x="17" y="0"/>
                    </a:moveTo>
                    <a:lnTo>
                      <a:pt x="17" y="0"/>
                    </a:lnTo>
                    <a:lnTo>
                      <a:pt x="10" y="11"/>
                    </a:lnTo>
                    <a:lnTo>
                      <a:pt x="5" y="21"/>
                    </a:lnTo>
                    <a:lnTo>
                      <a:pt x="2" y="32"/>
                    </a:lnTo>
                    <a:lnTo>
                      <a:pt x="0" y="43"/>
                    </a:lnTo>
                    <a:lnTo>
                      <a:pt x="0" y="54"/>
                    </a:lnTo>
                    <a:lnTo>
                      <a:pt x="2" y="65"/>
                    </a:lnTo>
                    <a:lnTo>
                      <a:pt x="7" y="76"/>
                    </a:lnTo>
                    <a:lnTo>
                      <a:pt x="13" y="87"/>
                    </a:lnTo>
                    <a:lnTo>
                      <a:pt x="14" y="88"/>
                    </a:lnTo>
                    <a:lnTo>
                      <a:pt x="14" y="87"/>
                    </a:lnTo>
                    <a:lnTo>
                      <a:pt x="16" y="87"/>
                    </a:lnTo>
                    <a:lnTo>
                      <a:pt x="16" y="85"/>
                    </a:lnTo>
                    <a:lnTo>
                      <a:pt x="10" y="74"/>
                    </a:lnTo>
                    <a:lnTo>
                      <a:pt x="7" y="65"/>
                    </a:lnTo>
                    <a:lnTo>
                      <a:pt x="5" y="54"/>
                    </a:lnTo>
                    <a:lnTo>
                      <a:pt x="5" y="43"/>
                    </a:lnTo>
                    <a:lnTo>
                      <a:pt x="5" y="33"/>
                    </a:lnTo>
                    <a:lnTo>
                      <a:pt x="8" y="22"/>
                    </a:lnTo>
                    <a:lnTo>
                      <a:pt x="13" y="11"/>
                    </a:lnTo>
                    <a:lnTo>
                      <a:pt x="19" y="2"/>
                    </a:lnTo>
                    <a:lnTo>
                      <a:pt x="19" y="0"/>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96" name="Freeform 235"/>
              <p:cNvSpPr>
                <a:spLocks/>
              </p:cNvSpPr>
              <p:nvPr/>
            </p:nvSpPr>
            <p:spPr bwMode="auto">
              <a:xfrm>
                <a:off x="892" y="1087"/>
                <a:ext cx="30" cy="110"/>
              </a:xfrm>
              <a:custGeom>
                <a:avLst/>
                <a:gdLst>
                  <a:gd name="T0" fmla="*/ 0 w 30"/>
                  <a:gd name="T1" fmla="*/ 1 h 110"/>
                  <a:gd name="T2" fmla="*/ 0 w 30"/>
                  <a:gd name="T3" fmla="*/ 1 h 110"/>
                  <a:gd name="T4" fmla="*/ 8 w 30"/>
                  <a:gd name="T5" fmla="*/ 16 h 110"/>
                  <a:gd name="T6" fmla="*/ 16 w 30"/>
                  <a:gd name="T7" fmla="*/ 28 h 110"/>
                  <a:gd name="T8" fmla="*/ 20 w 30"/>
                  <a:gd name="T9" fmla="*/ 41 h 110"/>
                  <a:gd name="T10" fmla="*/ 23 w 30"/>
                  <a:gd name="T11" fmla="*/ 53 h 110"/>
                  <a:gd name="T12" fmla="*/ 25 w 30"/>
                  <a:gd name="T13" fmla="*/ 67 h 110"/>
                  <a:gd name="T14" fmla="*/ 23 w 30"/>
                  <a:gd name="T15" fmla="*/ 81 h 110"/>
                  <a:gd name="T16" fmla="*/ 20 w 30"/>
                  <a:gd name="T17" fmla="*/ 96 h 110"/>
                  <a:gd name="T18" fmla="*/ 14 w 30"/>
                  <a:gd name="T19" fmla="*/ 110 h 110"/>
                  <a:gd name="T20" fmla="*/ 14 w 30"/>
                  <a:gd name="T21" fmla="*/ 110 h 110"/>
                  <a:gd name="T22" fmla="*/ 14 w 30"/>
                  <a:gd name="T23" fmla="*/ 110 h 110"/>
                  <a:gd name="T24" fmla="*/ 16 w 30"/>
                  <a:gd name="T25" fmla="*/ 110 h 110"/>
                  <a:gd name="T26" fmla="*/ 16 w 30"/>
                  <a:gd name="T27" fmla="*/ 110 h 110"/>
                  <a:gd name="T28" fmla="*/ 23 w 30"/>
                  <a:gd name="T29" fmla="*/ 96 h 110"/>
                  <a:gd name="T30" fmla="*/ 28 w 30"/>
                  <a:gd name="T31" fmla="*/ 81 h 110"/>
                  <a:gd name="T32" fmla="*/ 30 w 30"/>
                  <a:gd name="T33" fmla="*/ 67 h 110"/>
                  <a:gd name="T34" fmla="*/ 28 w 30"/>
                  <a:gd name="T35" fmla="*/ 53 h 110"/>
                  <a:gd name="T36" fmla="*/ 25 w 30"/>
                  <a:gd name="T37" fmla="*/ 41 h 110"/>
                  <a:gd name="T38" fmla="*/ 19 w 30"/>
                  <a:gd name="T39" fmla="*/ 27 h 110"/>
                  <a:gd name="T40" fmla="*/ 11 w 30"/>
                  <a:gd name="T41" fmla="*/ 12 h 110"/>
                  <a:gd name="T42" fmla="*/ 1 w 30"/>
                  <a:gd name="T43" fmla="*/ 0 h 110"/>
                  <a:gd name="T44" fmla="*/ 1 w 30"/>
                  <a:gd name="T45" fmla="*/ 0 h 110"/>
                  <a:gd name="T46" fmla="*/ 0 w 30"/>
                  <a:gd name="T47" fmla="*/ 0 h 110"/>
                  <a:gd name="T48" fmla="*/ 0 w 30"/>
                  <a:gd name="T49" fmla="*/ 0 h 110"/>
                  <a:gd name="T50" fmla="*/ 0 w 30"/>
                  <a:gd name="T51" fmla="*/ 1 h 110"/>
                  <a:gd name="T52" fmla="*/ 0 w 30"/>
                  <a:gd name="T53" fmla="*/ 1 h 11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0"/>
                  <a:gd name="T82" fmla="*/ 0 h 110"/>
                  <a:gd name="T83" fmla="*/ 30 w 30"/>
                  <a:gd name="T84" fmla="*/ 110 h 11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0" h="110">
                    <a:moveTo>
                      <a:pt x="0" y="1"/>
                    </a:moveTo>
                    <a:lnTo>
                      <a:pt x="0" y="1"/>
                    </a:lnTo>
                    <a:lnTo>
                      <a:pt x="8" y="16"/>
                    </a:lnTo>
                    <a:lnTo>
                      <a:pt x="16" y="28"/>
                    </a:lnTo>
                    <a:lnTo>
                      <a:pt x="20" y="41"/>
                    </a:lnTo>
                    <a:lnTo>
                      <a:pt x="23" y="53"/>
                    </a:lnTo>
                    <a:lnTo>
                      <a:pt x="25" y="67"/>
                    </a:lnTo>
                    <a:lnTo>
                      <a:pt x="23" y="81"/>
                    </a:lnTo>
                    <a:lnTo>
                      <a:pt x="20" y="96"/>
                    </a:lnTo>
                    <a:lnTo>
                      <a:pt x="14" y="110"/>
                    </a:lnTo>
                    <a:lnTo>
                      <a:pt x="16" y="110"/>
                    </a:lnTo>
                    <a:lnTo>
                      <a:pt x="23" y="96"/>
                    </a:lnTo>
                    <a:lnTo>
                      <a:pt x="28" y="81"/>
                    </a:lnTo>
                    <a:lnTo>
                      <a:pt x="30" y="67"/>
                    </a:lnTo>
                    <a:lnTo>
                      <a:pt x="28" y="53"/>
                    </a:lnTo>
                    <a:lnTo>
                      <a:pt x="25" y="41"/>
                    </a:lnTo>
                    <a:lnTo>
                      <a:pt x="19" y="27"/>
                    </a:lnTo>
                    <a:lnTo>
                      <a:pt x="11" y="12"/>
                    </a:lnTo>
                    <a:lnTo>
                      <a:pt x="1"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97" name="Freeform 236"/>
              <p:cNvSpPr>
                <a:spLocks/>
              </p:cNvSpPr>
              <p:nvPr/>
            </p:nvSpPr>
            <p:spPr bwMode="auto">
              <a:xfrm>
                <a:off x="553" y="1090"/>
                <a:ext cx="369" cy="53"/>
              </a:xfrm>
              <a:custGeom>
                <a:avLst/>
                <a:gdLst>
                  <a:gd name="T0" fmla="*/ 367 w 369"/>
                  <a:gd name="T1" fmla="*/ 6 h 53"/>
                  <a:gd name="T2" fmla="*/ 367 w 369"/>
                  <a:gd name="T3" fmla="*/ 6 h 53"/>
                  <a:gd name="T4" fmla="*/ 322 w 369"/>
                  <a:gd name="T5" fmla="*/ 2 h 53"/>
                  <a:gd name="T6" fmla="*/ 275 w 369"/>
                  <a:gd name="T7" fmla="*/ 0 h 53"/>
                  <a:gd name="T8" fmla="*/ 227 w 369"/>
                  <a:gd name="T9" fmla="*/ 2 h 53"/>
                  <a:gd name="T10" fmla="*/ 182 w 369"/>
                  <a:gd name="T11" fmla="*/ 6 h 53"/>
                  <a:gd name="T12" fmla="*/ 135 w 369"/>
                  <a:gd name="T13" fmla="*/ 14 h 53"/>
                  <a:gd name="T14" fmla="*/ 89 w 369"/>
                  <a:gd name="T15" fmla="*/ 24 h 53"/>
                  <a:gd name="T16" fmla="*/ 44 w 369"/>
                  <a:gd name="T17" fmla="*/ 36 h 53"/>
                  <a:gd name="T18" fmla="*/ 0 w 369"/>
                  <a:gd name="T19" fmla="*/ 50 h 53"/>
                  <a:gd name="T20" fmla="*/ 0 w 369"/>
                  <a:gd name="T21" fmla="*/ 50 h 53"/>
                  <a:gd name="T22" fmla="*/ 0 w 369"/>
                  <a:gd name="T23" fmla="*/ 52 h 53"/>
                  <a:gd name="T24" fmla="*/ 2 w 369"/>
                  <a:gd name="T25" fmla="*/ 53 h 53"/>
                  <a:gd name="T26" fmla="*/ 2 w 369"/>
                  <a:gd name="T27" fmla="*/ 53 h 53"/>
                  <a:gd name="T28" fmla="*/ 91 w 369"/>
                  <a:gd name="T29" fmla="*/ 31 h 53"/>
                  <a:gd name="T30" fmla="*/ 136 w 369"/>
                  <a:gd name="T31" fmla="*/ 20 h 53"/>
                  <a:gd name="T32" fmla="*/ 182 w 369"/>
                  <a:gd name="T33" fmla="*/ 13 h 53"/>
                  <a:gd name="T34" fmla="*/ 182 w 369"/>
                  <a:gd name="T35" fmla="*/ 13 h 53"/>
                  <a:gd name="T36" fmla="*/ 227 w 369"/>
                  <a:gd name="T37" fmla="*/ 8 h 53"/>
                  <a:gd name="T38" fmla="*/ 275 w 369"/>
                  <a:gd name="T39" fmla="*/ 5 h 53"/>
                  <a:gd name="T40" fmla="*/ 322 w 369"/>
                  <a:gd name="T41" fmla="*/ 6 h 53"/>
                  <a:gd name="T42" fmla="*/ 367 w 369"/>
                  <a:gd name="T43" fmla="*/ 9 h 53"/>
                  <a:gd name="T44" fmla="*/ 367 w 369"/>
                  <a:gd name="T45" fmla="*/ 9 h 53"/>
                  <a:gd name="T46" fmla="*/ 369 w 369"/>
                  <a:gd name="T47" fmla="*/ 9 h 53"/>
                  <a:gd name="T48" fmla="*/ 369 w 369"/>
                  <a:gd name="T49" fmla="*/ 8 h 53"/>
                  <a:gd name="T50" fmla="*/ 369 w 369"/>
                  <a:gd name="T51" fmla="*/ 6 h 53"/>
                  <a:gd name="T52" fmla="*/ 367 w 369"/>
                  <a:gd name="T53" fmla="*/ 6 h 53"/>
                  <a:gd name="T54" fmla="*/ 367 w 369"/>
                  <a:gd name="T55" fmla="*/ 6 h 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69"/>
                  <a:gd name="T85" fmla="*/ 0 h 53"/>
                  <a:gd name="T86" fmla="*/ 369 w 369"/>
                  <a:gd name="T87" fmla="*/ 53 h 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69" h="53">
                    <a:moveTo>
                      <a:pt x="367" y="6"/>
                    </a:moveTo>
                    <a:lnTo>
                      <a:pt x="367" y="6"/>
                    </a:lnTo>
                    <a:lnTo>
                      <a:pt x="322" y="2"/>
                    </a:lnTo>
                    <a:lnTo>
                      <a:pt x="275" y="0"/>
                    </a:lnTo>
                    <a:lnTo>
                      <a:pt x="227" y="2"/>
                    </a:lnTo>
                    <a:lnTo>
                      <a:pt x="182" y="6"/>
                    </a:lnTo>
                    <a:lnTo>
                      <a:pt x="135" y="14"/>
                    </a:lnTo>
                    <a:lnTo>
                      <a:pt x="89" y="24"/>
                    </a:lnTo>
                    <a:lnTo>
                      <a:pt x="44" y="36"/>
                    </a:lnTo>
                    <a:lnTo>
                      <a:pt x="0" y="50"/>
                    </a:lnTo>
                    <a:lnTo>
                      <a:pt x="0" y="52"/>
                    </a:lnTo>
                    <a:lnTo>
                      <a:pt x="2" y="53"/>
                    </a:lnTo>
                    <a:lnTo>
                      <a:pt x="91" y="31"/>
                    </a:lnTo>
                    <a:lnTo>
                      <a:pt x="136" y="20"/>
                    </a:lnTo>
                    <a:lnTo>
                      <a:pt x="182" y="13"/>
                    </a:lnTo>
                    <a:lnTo>
                      <a:pt x="227" y="8"/>
                    </a:lnTo>
                    <a:lnTo>
                      <a:pt x="275" y="5"/>
                    </a:lnTo>
                    <a:lnTo>
                      <a:pt x="322" y="6"/>
                    </a:lnTo>
                    <a:lnTo>
                      <a:pt x="367" y="9"/>
                    </a:lnTo>
                    <a:lnTo>
                      <a:pt x="369" y="9"/>
                    </a:lnTo>
                    <a:lnTo>
                      <a:pt x="369" y="8"/>
                    </a:lnTo>
                    <a:lnTo>
                      <a:pt x="369" y="6"/>
                    </a:lnTo>
                    <a:lnTo>
                      <a:pt x="367"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98" name="Freeform 237"/>
              <p:cNvSpPr>
                <a:spLocks/>
              </p:cNvSpPr>
              <p:nvPr/>
            </p:nvSpPr>
            <p:spPr bwMode="auto">
              <a:xfrm>
                <a:off x="586" y="1142"/>
                <a:ext cx="334" cy="42"/>
              </a:xfrm>
              <a:custGeom>
                <a:avLst/>
                <a:gdLst>
                  <a:gd name="T0" fmla="*/ 333 w 334"/>
                  <a:gd name="T1" fmla="*/ 1 h 42"/>
                  <a:gd name="T2" fmla="*/ 333 w 334"/>
                  <a:gd name="T3" fmla="*/ 1 h 42"/>
                  <a:gd name="T4" fmla="*/ 290 w 334"/>
                  <a:gd name="T5" fmla="*/ 0 h 42"/>
                  <a:gd name="T6" fmla="*/ 248 w 334"/>
                  <a:gd name="T7" fmla="*/ 1 h 42"/>
                  <a:gd name="T8" fmla="*/ 204 w 334"/>
                  <a:gd name="T9" fmla="*/ 3 h 42"/>
                  <a:gd name="T10" fmla="*/ 162 w 334"/>
                  <a:gd name="T11" fmla="*/ 6 h 42"/>
                  <a:gd name="T12" fmla="*/ 162 w 334"/>
                  <a:gd name="T13" fmla="*/ 6 h 42"/>
                  <a:gd name="T14" fmla="*/ 141 w 334"/>
                  <a:gd name="T15" fmla="*/ 9 h 42"/>
                  <a:gd name="T16" fmla="*/ 121 w 334"/>
                  <a:gd name="T17" fmla="*/ 12 h 42"/>
                  <a:gd name="T18" fmla="*/ 80 w 334"/>
                  <a:gd name="T19" fmla="*/ 22 h 42"/>
                  <a:gd name="T20" fmla="*/ 41 w 334"/>
                  <a:gd name="T21" fmla="*/ 31 h 42"/>
                  <a:gd name="T22" fmla="*/ 0 w 334"/>
                  <a:gd name="T23" fmla="*/ 39 h 42"/>
                  <a:gd name="T24" fmla="*/ 0 w 334"/>
                  <a:gd name="T25" fmla="*/ 39 h 42"/>
                  <a:gd name="T26" fmla="*/ 0 w 334"/>
                  <a:gd name="T27" fmla="*/ 41 h 42"/>
                  <a:gd name="T28" fmla="*/ 0 w 334"/>
                  <a:gd name="T29" fmla="*/ 42 h 42"/>
                  <a:gd name="T30" fmla="*/ 0 w 334"/>
                  <a:gd name="T31" fmla="*/ 42 h 42"/>
                  <a:gd name="T32" fmla="*/ 20 w 334"/>
                  <a:gd name="T33" fmla="*/ 39 h 42"/>
                  <a:gd name="T34" fmla="*/ 41 w 334"/>
                  <a:gd name="T35" fmla="*/ 36 h 42"/>
                  <a:gd name="T36" fmla="*/ 82 w 334"/>
                  <a:gd name="T37" fmla="*/ 26 h 42"/>
                  <a:gd name="T38" fmla="*/ 121 w 334"/>
                  <a:gd name="T39" fmla="*/ 17 h 42"/>
                  <a:gd name="T40" fmla="*/ 141 w 334"/>
                  <a:gd name="T41" fmla="*/ 14 h 42"/>
                  <a:gd name="T42" fmla="*/ 162 w 334"/>
                  <a:gd name="T43" fmla="*/ 11 h 42"/>
                  <a:gd name="T44" fmla="*/ 162 w 334"/>
                  <a:gd name="T45" fmla="*/ 11 h 42"/>
                  <a:gd name="T46" fmla="*/ 204 w 334"/>
                  <a:gd name="T47" fmla="*/ 8 h 42"/>
                  <a:gd name="T48" fmla="*/ 246 w 334"/>
                  <a:gd name="T49" fmla="*/ 4 h 42"/>
                  <a:gd name="T50" fmla="*/ 333 w 334"/>
                  <a:gd name="T51" fmla="*/ 4 h 42"/>
                  <a:gd name="T52" fmla="*/ 333 w 334"/>
                  <a:gd name="T53" fmla="*/ 4 h 42"/>
                  <a:gd name="T54" fmla="*/ 334 w 334"/>
                  <a:gd name="T55" fmla="*/ 3 h 42"/>
                  <a:gd name="T56" fmla="*/ 334 w 334"/>
                  <a:gd name="T57" fmla="*/ 3 h 42"/>
                  <a:gd name="T58" fmla="*/ 334 w 334"/>
                  <a:gd name="T59" fmla="*/ 1 h 42"/>
                  <a:gd name="T60" fmla="*/ 333 w 334"/>
                  <a:gd name="T61" fmla="*/ 1 h 42"/>
                  <a:gd name="T62" fmla="*/ 333 w 334"/>
                  <a:gd name="T63" fmla="*/ 1 h 4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34"/>
                  <a:gd name="T97" fmla="*/ 0 h 42"/>
                  <a:gd name="T98" fmla="*/ 334 w 334"/>
                  <a:gd name="T99" fmla="*/ 42 h 4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34" h="42">
                    <a:moveTo>
                      <a:pt x="333" y="1"/>
                    </a:moveTo>
                    <a:lnTo>
                      <a:pt x="333" y="1"/>
                    </a:lnTo>
                    <a:lnTo>
                      <a:pt x="290" y="0"/>
                    </a:lnTo>
                    <a:lnTo>
                      <a:pt x="248" y="1"/>
                    </a:lnTo>
                    <a:lnTo>
                      <a:pt x="204" y="3"/>
                    </a:lnTo>
                    <a:lnTo>
                      <a:pt x="162" y="6"/>
                    </a:lnTo>
                    <a:lnTo>
                      <a:pt x="141" y="9"/>
                    </a:lnTo>
                    <a:lnTo>
                      <a:pt x="121" y="12"/>
                    </a:lnTo>
                    <a:lnTo>
                      <a:pt x="80" y="22"/>
                    </a:lnTo>
                    <a:lnTo>
                      <a:pt x="41" y="31"/>
                    </a:lnTo>
                    <a:lnTo>
                      <a:pt x="0" y="39"/>
                    </a:lnTo>
                    <a:lnTo>
                      <a:pt x="0" y="41"/>
                    </a:lnTo>
                    <a:lnTo>
                      <a:pt x="0" y="42"/>
                    </a:lnTo>
                    <a:lnTo>
                      <a:pt x="20" y="39"/>
                    </a:lnTo>
                    <a:lnTo>
                      <a:pt x="41" y="36"/>
                    </a:lnTo>
                    <a:lnTo>
                      <a:pt x="82" y="26"/>
                    </a:lnTo>
                    <a:lnTo>
                      <a:pt x="121" y="17"/>
                    </a:lnTo>
                    <a:lnTo>
                      <a:pt x="141" y="14"/>
                    </a:lnTo>
                    <a:lnTo>
                      <a:pt x="162" y="11"/>
                    </a:lnTo>
                    <a:lnTo>
                      <a:pt x="204" y="8"/>
                    </a:lnTo>
                    <a:lnTo>
                      <a:pt x="246" y="4"/>
                    </a:lnTo>
                    <a:lnTo>
                      <a:pt x="333" y="4"/>
                    </a:lnTo>
                    <a:lnTo>
                      <a:pt x="334" y="3"/>
                    </a:lnTo>
                    <a:lnTo>
                      <a:pt x="334" y="1"/>
                    </a:lnTo>
                    <a:lnTo>
                      <a:pt x="33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99" name="Freeform 238"/>
              <p:cNvSpPr>
                <a:spLocks/>
              </p:cNvSpPr>
              <p:nvPr/>
            </p:nvSpPr>
            <p:spPr bwMode="auto">
              <a:xfrm>
                <a:off x="699" y="1139"/>
                <a:ext cx="80" cy="45"/>
              </a:xfrm>
              <a:custGeom>
                <a:avLst/>
                <a:gdLst>
                  <a:gd name="T0" fmla="*/ 17 w 80"/>
                  <a:gd name="T1" fmla="*/ 12 h 45"/>
                  <a:gd name="T2" fmla="*/ 17 w 80"/>
                  <a:gd name="T3" fmla="*/ 12 h 45"/>
                  <a:gd name="T4" fmla="*/ 11 w 80"/>
                  <a:gd name="T5" fmla="*/ 18 h 45"/>
                  <a:gd name="T6" fmla="*/ 5 w 80"/>
                  <a:gd name="T7" fmla="*/ 25 h 45"/>
                  <a:gd name="T8" fmla="*/ 1 w 80"/>
                  <a:gd name="T9" fmla="*/ 29 h 45"/>
                  <a:gd name="T10" fmla="*/ 1 w 80"/>
                  <a:gd name="T11" fmla="*/ 33 h 45"/>
                  <a:gd name="T12" fmla="*/ 0 w 80"/>
                  <a:gd name="T13" fmla="*/ 37 h 45"/>
                  <a:gd name="T14" fmla="*/ 3 w 80"/>
                  <a:gd name="T15" fmla="*/ 40 h 45"/>
                  <a:gd name="T16" fmla="*/ 3 w 80"/>
                  <a:gd name="T17" fmla="*/ 40 h 45"/>
                  <a:gd name="T18" fmla="*/ 5 w 80"/>
                  <a:gd name="T19" fmla="*/ 44 h 45"/>
                  <a:gd name="T20" fmla="*/ 9 w 80"/>
                  <a:gd name="T21" fmla="*/ 44 h 45"/>
                  <a:gd name="T22" fmla="*/ 17 w 80"/>
                  <a:gd name="T23" fmla="*/ 45 h 45"/>
                  <a:gd name="T24" fmla="*/ 34 w 80"/>
                  <a:gd name="T25" fmla="*/ 42 h 45"/>
                  <a:gd name="T26" fmla="*/ 34 w 80"/>
                  <a:gd name="T27" fmla="*/ 42 h 45"/>
                  <a:gd name="T28" fmla="*/ 56 w 80"/>
                  <a:gd name="T29" fmla="*/ 36 h 45"/>
                  <a:gd name="T30" fmla="*/ 67 w 80"/>
                  <a:gd name="T31" fmla="*/ 33 h 45"/>
                  <a:gd name="T32" fmla="*/ 77 w 80"/>
                  <a:gd name="T33" fmla="*/ 26 h 45"/>
                  <a:gd name="T34" fmla="*/ 77 w 80"/>
                  <a:gd name="T35" fmla="*/ 26 h 45"/>
                  <a:gd name="T36" fmla="*/ 80 w 80"/>
                  <a:gd name="T37" fmla="*/ 22 h 45"/>
                  <a:gd name="T38" fmla="*/ 80 w 80"/>
                  <a:gd name="T39" fmla="*/ 17 h 45"/>
                  <a:gd name="T40" fmla="*/ 78 w 80"/>
                  <a:gd name="T41" fmla="*/ 14 h 45"/>
                  <a:gd name="T42" fmla="*/ 75 w 80"/>
                  <a:gd name="T43" fmla="*/ 11 h 45"/>
                  <a:gd name="T44" fmla="*/ 66 w 80"/>
                  <a:gd name="T45" fmla="*/ 4 h 45"/>
                  <a:gd name="T46" fmla="*/ 60 w 80"/>
                  <a:gd name="T47" fmla="*/ 0 h 45"/>
                  <a:gd name="T48" fmla="*/ 60 w 80"/>
                  <a:gd name="T49" fmla="*/ 0 h 45"/>
                  <a:gd name="T50" fmla="*/ 56 w 80"/>
                  <a:gd name="T51" fmla="*/ 0 h 45"/>
                  <a:gd name="T52" fmla="*/ 53 w 80"/>
                  <a:gd name="T53" fmla="*/ 1 h 45"/>
                  <a:gd name="T54" fmla="*/ 53 w 80"/>
                  <a:gd name="T55" fmla="*/ 4 h 45"/>
                  <a:gd name="T56" fmla="*/ 56 w 80"/>
                  <a:gd name="T57" fmla="*/ 7 h 45"/>
                  <a:gd name="T58" fmla="*/ 56 w 80"/>
                  <a:gd name="T59" fmla="*/ 7 h 45"/>
                  <a:gd name="T60" fmla="*/ 64 w 80"/>
                  <a:gd name="T61" fmla="*/ 12 h 45"/>
                  <a:gd name="T62" fmla="*/ 71 w 80"/>
                  <a:gd name="T63" fmla="*/ 17 h 45"/>
                  <a:gd name="T64" fmla="*/ 71 w 80"/>
                  <a:gd name="T65" fmla="*/ 17 h 45"/>
                  <a:gd name="T66" fmla="*/ 71 w 80"/>
                  <a:gd name="T67" fmla="*/ 20 h 45"/>
                  <a:gd name="T68" fmla="*/ 71 w 80"/>
                  <a:gd name="T69" fmla="*/ 22 h 45"/>
                  <a:gd name="T70" fmla="*/ 67 w 80"/>
                  <a:gd name="T71" fmla="*/ 25 h 45"/>
                  <a:gd name="T72" fmla="*/ 67 w 80"/>
                  <a:gd name="T73" fmla="*/ 25 h 45"/>
                  <a:gd name="T74" fmla="*/ 60 w 80"/>
                  <a:gd name="T75" fmla="*/ 28 h 45"/>
                  <a:gd name="T76" fmla="*/ 52 w 80"/>
                  <a:gd name="T77" fmla="*/ 31 h 45"/>
                  <a:gd name="T78" fmla="*/ 34 w 80"/>
                  <a:gd name="T79" fmla="*/ 36 h 45"/>
                  <a:gd name="T80" fmla="*/ 34 w 80"/>
                  <a:gd name="T81" fmla="*/ 36 h 45"/>
                  <a:gd name="T82" fmla="*/ 22 w 80"/>
                  <a:gd name="T83" fmla="*/ 39 h 45"/>
                  <a:gd name="T84" fmla="*/ 14 w 80"/>
                  <a:gd name="T85" fmla="*/ 40 h 45"/>
                  <a:gd name="T86" fmla="*/ 8 w 80"/>
                  <a:gd name="T87" fmla="*/ 39 h 45"/>
                  <a:gd name="T88" fmla="*/ 8 w 80"/>
                  <a:gd name="T89" fmla="*/ 39 h 45"/>
                  <a:gd name="T90" fmla="*/ 5 w 80"/>
                  <a:gd name="T91" fmla="*/ 37 h 45"/>
                  <a:gd name="T92" fmla="*/ 5 w 80"/>
                  <a:gd name="T93" fmla="*/ 34 h 45"/>
                  <a:gd name="T94" fmla="*/ 6 w 80"/>
                  <a:gd name="T95" fmla="*/ 31 h 45"/>
                  <a:gd name="T96" fmla="*/ 8 w 80"/>
                  <a:gd name="T97" fmla="*/ 26 h 45"/>
                  <a:gd name="T98" fmla="*/ 14 w 80"/>
                  <a:gd name="T99" fmla="*/ 18 h 45"/>
                  <a:gd name="T100" fmla="*/ 19 w 80"/>
                  <a:gd name="T101" fmla="*/ 14 h 45"/>
                  <a:gd name="T102" fmla="*/ 19 w 80"/>
                  <a:gd name="T103" fmla="*/ 14 h 45"/>
                  <a:gd name="T104" fmla="*/ 19 w 80"/>
                  <a:gd name="T105" fmla="*/ 12 h 45"/>
                  <a:gd name="T106" fmla="*/ 17 w 80"/>
                  <a:gd name="T107" fmla="*/ 12 h 45"/>
                  <a:gd name="T108" fmla="*/ 17 w 80"/>
                  <a:gd name="T109" fmla="*/ 12 h 4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80"/>
                  <a:gd name="T166" fmla="*/ 0 h 45"/>
                  <a:gd name="T167" fmla="*/ 80 w 80"/>
                  <a:gd name="T168" fmla="*/ 45 h 4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80" h="45">
                    <a:moveTo>
                      <a:pt x="17" y="12"/>
                    </a:moveTo>
                    <a:lnTo>
                      <a:pt x="17" y="12"/>
                    </a:lnTo>
                    <a:lnTo>
                      <a:pt x="11" y="18"/>
                    </a:lnTo>
                    <a:lnTo>
                      <a:pt x="5" y="25"/>
                    </a:lnTo>
                    <a:lnTo>
                      <a:pt x="1" y="29"/>
                    </a:lnTo>
                    <a:lnTo>
                      <a:pt x="1" y="33"/>
                    </a:lnTo>
                    <a:lnTo>
                      <a:pt x="0" y="37"/>
                    </a:lnTo>
                    <a:lnTo>
                      <a:pt x="3" y="40"/>
                    </a:lnTo>
                    <a:lnTo>
                      <a:pt x="5" y="44"/>
                    </a:lnTo>
                    <a:lnTo>
                      <a:pt x="9" y="44"/>
                    </a:lnTo>
                    <a:lnTo>
                      <a:pt x="17" y="45"/>
                    </a:lnTo>
                    <a:lnTo>
                      <a:pt x="34" y="42"/>
                    </a:lnTo>
                    <a:lnTo>
                      <a:pt x="56" y="36"/>
                    </a:lnTo>
                    <a:lnTo>
                      <a:pt x="67" y="33"/>
                    </a:lnTo>
                    <a:lnTo>
                      <a:pt x="77" y="26"/>
                    </a:lnTo>
                    <a:lnTo>
                      <a:pt x="80" y="22"/>
                    </a:lnTo>
                    <a:lnTo>
                      <a:pt x="80" y="17"/>
                    </a:lnTo>
                    <a:lnTo>
                      <a:pt x="78" y="14"/>
                    </a:lnTo>
                    <a:lnTo>
                      <a:pt x="75" y="11"/>
                    </a:lnTo>
                    <a:lnTo>
                      <a:pt x="66" y="4"/>
                    </a:lnTo>
                    <a:lnTo>
                      <a:pt x="60" y="0"/>
                    </a:lnTo>
                    <a:lnTo>
                      <a:pt x="56" y="0"/>
                    </a:lnTo>
                    <a:lnTo>
                      <a:pt x="53" y="1"/>
                    </a:lnTo>
                    <a:lnTo>
                      <a:pt x="53" y="4"/>
                    </a:lnTo>
                    <a:lnTo>
                      <a:pt x="56" y="7"/>
                    </a:lnTo>
                    <a:lnTo>
                      <a:pt x="64" y="12"/>
                    </a:lnTo>
                    <a:lnTo>
                      <a:pt x="71" y="17"/>
                    </a:lnTo>
                    <a:lnTo>
                      <a:pt x="71" y="20"/>
                    </a:lnTo>
                    <a:lnTo>
                      <a:pt x="71" y="22"/>
                    </a:lnTo>
                    <a:lnTo>
                      <a:pt x="67" y="25"/>
                    </a:lnTo>
                    <a:lnTo>
                      <a:pt x="60" y="28"/>
                    </a:lnTo>
                    <a:lnTo>
                      <a:pt x="52" y="31"/>
                    </a:lnTo>
                    <a:lnTo>
                      <a:pt x="34" y="36"/>
                    </a:lnTo>
                    <a:lnTo>
                      <a:pt x="22" y="39"/>
                    </a:lnTo>
                    <a:lnTo>
                      <a:pt x="14" y="40"/>
                    </a:lnTo>
                    <a:lnTo>
                      <a:pt x="8" y="39"/>
                    </a:lnTo>
                    <a:lnTo>
                      <a:pt x="5" y="37"/>
                    </a:lnTo>
                    <a:lnTo>
                      <a:pt x="5" y="34"/>
                    </a:lnTo>
                    <a:lnTo>
                      <a:pt x="6" y="31"/>
                    </a:lnTo>
                    <a:lnTo>
                      <a:pt x="8" y="26"/>
                    </a:lnTo>
                    <a:lnTo>
                      <a:pt x="14" y="18"/>
                    </a:lnTo>
                    <a:lnTo>
                      <a:pt x="19" y="14"/>
                    </a:lnTo>
                    <a:lnTo>
                      <a:pt x="19" y="12"/>
                    </a:lnTo>
                    <a:lnTo>
                      <a:pt x="17"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700" name="Freeform 239"/>
              <p:cNvSpPr>
                <a:spLocks/>
              </p:cNvSpPr>
              <p:nvPr/>
            </p:nvSpPr>
            <p:spPr bwMode="auto">
              <a:xfrm>
                <a:off x="639" y="1109"/>
                <a:ext cx="68" cy="227"/>
              </a:xfrm>
              <a:custGeom>
                <a:avLst/>
                <a:gdLst>
                  <a:gd name="T0" fmla="*/ 0 w 68"/>
                  <a:gd name="T1" fmla="*/ 1 h 227"/>
                  <a:gd name="T2" fmla="*/ 0 w 68"/>
                  <a:gd name="T3" fmla="*/ 1 h 227"/>
                  <a:gd name="T4" fmla="*/ 0 w 68"/>
                  <a:gd name="T5" fmla="*/ 9 h 227"/>
                  <a:gd name="T6" fmla="*/ 2 w 68"/>
                  <a:gd name="T7" fmla="*/ 16 h 227"/>
                  <a:gd name="T8" fmla="*/ 5 w 68"/>
                  <a:gd name="T9" fmla="*/ 30 h 227"/>
                  <a:gd name="T10" fmla="*/ 5 w 68"/>
                  <a:gd name="T11" fmla="*/ 30 h 227"/>
                  <a:gd name="T12" fmla="*/ 11 w 68"/>
                  <a:gd name="T13" fmla="*/ 45 h 227"/>
                  <a:gd name="T14" fmla="*/ 16 w 68"/>
                  <a:gd name="T15" fmla="*/ 63 h 227"/>
                  <a:gd name="T16" fmla="*/ 27 w 68"/>
                  <a:gd name="T17" fmla="*/ 97 h 227"/>
                  <a:gd name="T18" fmla="*/ 27 w 68"/>
                  <a:gd name="T19" fmla="*/ 97 h 227"/>
                  <a:gd name="T20" fmla="*/ 36 w 68"/>
                  <a:gd name="T21" fmla="*/ 130 h 227"/>
                  <a:gd name="T22" fmla="*/ 47 w 68"/>
                  <a:gd name="T23" fmla="*/ 161 h 227"/>
                  <a:gd name="T24" fmla="*/ 57 w 68"/>
                  <a:gd name="T25" fmla="*/ 194 h 227"/>
                  <a:gd name="T26" fmla="*/ 60 w 68"/>
                  <a:gd name="T27" fmla="*/ 210 h 227"/>
                  <a:gd name="T28" fmla="*/ 63 w 68"/>
                  <a:gd name="T29" fmla="*/ 226 h 227"/>
                  <a:gd name="T30" fmla="*/ 63 w 68"/>
                  <a:gd name="T31" fmla="*/ 226 h 227"/>
                  <a:gd name="T32" fmla="*/ 65 w 68"/>
                  <a:gd name="T33" fmla="*/ 227 h 227"/>
                  <a:gd name="T34" fmla="*/ 66 w 68"/>
                  <a:gd name="T35" fmla="*/ 227 h 227"/>
                  <a:gd name="T36" fmla="*/ 66 w 68"/>
                  <a:gd name="T37" fmla="*/ 227 h 227"/>
                  <a:gd name="T38" fmla="*/ 68 w 68"/>
                  <a:gd name="T39" fmla="*/ 226 h 227"/>
                  <a:gd name="T40" fmla="*/ 68 w 68"/>
                  <a:gd name="T41" fmla="*/ 226 h 227"/>
                  <a:gd name="T42" fmla="*/ 61 w 68"/>
                  <a:gd name="T43" fmla="*/ 197 h 227"/>
                  <a:gd name="T44" fmla="*/ 52 w 68"/>
                  <a:gd name="T45" fmla="*/ 169 h 227"/>
                  <a:gd name="T46" fmla="*/ 35 w 68"/>
                  <a:gd name="T47" fmla="*/ 114 h 227"/>
                  <a:gd name="T48" fmla="*/ 35 w 68"/>
                  <a:gd name="T49" fmla="*/ 114 h 227"/>
                  <a:gd name="T50" fmla="*/ 16 w 68"/>
                  <a:gd name="T51" fmla="*/ 53 h 227"/>
                  <a:gd name="T52" fmla="*/ 16 w 68"/>
                  <a:gd name="T53" fmla="*/ 53 h 227"/>
                  <a:gd name="T54" fmla="*/ 13 w 68"/>
                  <a:gd name="T55" fmla="*/ 41 h 227"/>
                  <a:gd name="T56" fmla="*/ 7 w 68"/>
                  <a:gd name="T57" fmla="*/ 27 h 227"/>
                  <a:gd name="T58" fmla="*/ 3 w 68"/>
                  <a:gd name="T59" fmla="*/ 14 h 227"/>
                  <a:gd name="T60" fmla="*/ 2 w 68"/>
                  <a:gd name="T61" fmla="*/ 8 h 227"/>
                  <a:gd name="T62" fmla="*/ 2 w 68"/>
                  <a:gd name="T63" fmla="*/ 1 h 227"/>
                  <a:gd name="T64" fmla="*/ 2 w 68"/>
                  <a:gd name="T65" fmla="*/ 1 h 227"/>
                  <a:gd name="T66" fmla="*/ 2 w 68"/>
                  <a:gd name="T67" fmla="*/ 0 h 227"/>
                  <a:gd name="T68" fmla="*/ 0 w 68"/>
                  <a:gd name="T69" fmla="*/ 1 h 227"/>
                  <a:gd name="T70" fmla="*/ 0 w 68"/>
                  <a:gd name="T71" fmla="*/ 1 h 2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8"/>
                  <a:gd name="T109" fmla="*/ 0 h 227"/>
                  <a:gd name="T110" fmla="*/ 68 w 68"/>
                  <a:gd name="T111" fmla="*/ 227 h 2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8" h="227">
                    <a:moveTo>
                      <a:pt x="0" y="1"/>
                    </a:moveTo>
                    <a:lnTo>
                      <a:pt x="0" y="1"/>
                    </a:lnTo>
                    <a:lnTo>
                      <a:pt x="0" y="9"/>
                    </a:lnTo>
                    <a:lnTo>
                      <a:pt x="2" y="16"/>
                    </a:lnTo>
                    <a:lnTo>
                      <a:pt x="5" y="30"/>
                    </a:lnTo>
                    <a:lnTo>
                      <a:pt x="11" y="45"/>
                    </a:lnTo>
                    <a:lnTo>
                      <a:pt x="16" y="63"/>
                    </a:lnTo>
                    <a:lnTo>
                      <a:pt x="27" y="97"/>
                    </a:lnTo>
                    <a:lnTo>
                      <a:pt x="36" y="130"/>
                    </a:lnTo>
                    <a:lnTo>
                      <a:pt x="47" y="161"/>
                    </a:lnTo>
                    <a:lnTo>
                      <a:pt x="57" y="194"/>
                    </a:lnTo>
                    <a:lnTo>
                      <a:pt x="60" y="210"/>
                    </a:lnTo>
                    <a:lnTo>
                      <a:pt x="63" y="226"/>
                    </a:lnTo>
                    <a:lnTo>
                      <a:pt x="65" y="227"/>
                    </a:lnTo>
                    <a:lnTo>
                      <a:pt x="66" y="227"/>
                    </a:lnTo>
                    <a:lnTo>
                      <a:pt x="68" y="226"/>
                    </a:lnTo>
                    <a:lnTo>
                      <a:pt x="61" y="197"/>
                    </a:lnTo>
                    <a:lnTo>
                      <a:pt x="52" y="169"/>
                    </a:lnTo>
                    <a:lnTo>
                      <a:pt x="35" y="114"/>
                    </a:lnTo>
                    <a:lnTo>
                      <a:pt x="16" y="53"/>
                    </a:lnTo>
                    <a:lnTo>
                      <a:pt x="13" y="41"/>
                    </a:lnTo>
                    <a:lnTo>
                      <a:pt x="7" y="27"/>
                    </a:lnTo>
                    <a:lnTo>
                      <a:pt x="3" y="14"/>
                    </a:lnTo>
                    <a:lnTo>
                      <a:pt x="2" y="8"/>
                    </a:lnTo>
                    <a:lnTo>
                      <a:pt x="2" y="1"/>
                    </a:lnTo>
                    <a:lnTo>
                      <a:pt x="2"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701" name="Freeform 240"/>
              <p:cNvSpPr>
                <a:spLocks/>
              </p:cNvSpPr>
              <p:nvPr/>
            </p:nvSpPr>
            <p:spPr bwMode="auto">
              <a:xfrm>
                <a:off x="832" y="1095"/>
                <a:ext cx="36" cy="226"/>
              </a:xfrm>
              <a:custGeom>
                <a:avLst/>
                <a:gdLst>
                  <a:gd name="T0" fmla="*/ 36 w 36"/>
                  <a:gd name="T1" fmla="*/ 0 h 226"/>
                  <a:gd name="T2" fmla="*/ 36 w 36"/>
                  <a:gd name="T3" fmla="*/ 0 h 226"/>
                  <a:gd name="T4" fmla="*/ 32 w 36"/>
                  <a:gd name="T5" fmla="*/ 11 h 226"/>
                  <a:gd name="T6" fmla="*/ 30 w 36"/>
                  <a:gd name="T7" fmla="*/ 23 h 226"/>
                  <a:gd name="T8" fmla="*/ 25 w 36"/>
                  <a:gd name="T9" fmla="*/ 50 h 226"/>
                  <a:gd name="T10" fmla="*/ 21 w 36"/>
                  <a:gd name="T11" fmla="*/ 100 h 226"/>
                  <a:gd name="T12" fmla="*/ 21 w 36"/>
                  <a:gd name="T13" fmla="*/ 100 h 226"/>
                  <a:gd name="T14" fmla="*/ 16 w 36"/>
                  <a:gd name="T15" fmla="*/ 131 h 226"/>
                  <a:gd name="T16" fmla="*/ 8 w 36"/>
                  <a:gd name="T17" fmla="*/ 163 h 226"/>
                  <a:gd name="T18" fmla="*/ 2 w 36"/>
                  <a:gd name="T19" fmla="*/ 193 h 226"/>
                  <a:gd name="T20" fmla="*/ 2 w 36"/>
                  <a:gd name="T21" fmla="*/ 208 h 226"/>
                  <a:gd name="T22" fmla="*/ 0 w 36"/>
                  <a:gd name="T23" fmla="*/ 224 h 226"/>
                  <a:gd name="T24" fmla="*/ 0 w 36"/>
                  <a:gd name="T25" fmla="*/ 224 h 226"/>
                  <a:gd name="T26" fmla="*/ 2 w 36"/>
                  <a:gd name="T27" fmla="*/ 226 h 226"/>
                  <a:gd name="T28" fmla="*/ 3 w 36"/>
                  <a:gd name="T29" fmla="*/ 226 h 226"/>
                  <a:gd name="T30" fmla="*/ 3 w 36"/>
                  <a:gd name="T31" fmla="*/ 224 h 226"/>
                  <a:gd name="T32" fmla="*/ 3 w 36"/>
                  <a:gd name="T33" fmla="*/ 224 h 226"/>
                  <a:gd name="T34" fmla="*/ 8 w 36"/>
                  <a:gd name="T35" fmla="*/ 196 h 226"/>
                  <a:gd name="T36" fmla="*/ 13 w 36"/>
                  <a:gd name="T37" fmla="*/ 166 h 226"/>
                  <a:gd name="T38" fmla="*/ 22 w 36"/>
                  <a:gd name="T39" fmla="*/ 110 h 226"/>
                  <a:gd name="T40" fmla="*/ 22 w 36"/>
                  <a:gd name="T41" fmla="*/ 110 h 226"/>
                  <a:gd name="T42" fmla="*/ 25 w 36"/>
                  <a:gd name="T43" fmla="*/ 81 h 226"/>
                  <a:gd name="T44" fmla="*/ 27 w 36"/>
                  <a:gd name="T45" fmla="*/ 55 h 226"/>
                  <a:gd name="T46" fmla="*/ 30 w 36"/>
                  <a:gd name="T47" fmla="*/ 26 h 226"/>
                  <a:gd name="T48" fmla="*/ 33 w 36"/>
                  <a:gd name="T49" fmla="*/ 12 h 226"/>
                  <a:gd name="T50" fmla="*/ 36 w 36"/>
                  <a:gd name="T51" fmla="*/ 0 h 226"/>
                  <a:gd name="T52" fmla="*/ 36 w 36"/>
                  <a:gd name="T53" fmla="*/ 0 h 226"/>
                  <a:gd name="T54" fmla="*/ 36 w 36"/>
                  <a:gd name="T55" fmla="*/ 0 h 226"/>
                  <a:gd name="T56" fmla="*/ 36 w 36"/>
                  <a:gd name="T57" fmla="*/ 0 h 22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6"/>
                  <a:gd name="T88" fmla="*/ 0 h 226"/>
                  <a:gd name="T89" fmla="*/ 36 w 36"/>
                  <a:gd name="T90" fmla="*/ 226 h 22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6" h="226">
                    <a:moveTo>
                      <a:pt x="36" y="0"/>
                    </a:moveTo>
                    <a:lnTo>
                      <a:pt x="36" y="0"/>
                    </a:lnTo>
                    <a:lnTo>
                      <a:pt x="32" y="11"/>
                    </a:lnTo>
                    <a:lnTo>
                      <a:pt x="30" y="23"/>
                    </a:lnTo>
                    <a:lnTo>
                      <a:pt x="25" y="50"/>
                    </a:lnTo>
                    <a:lnTo>
                      <a:pt x="21" y="100"/>
                    </a:lnTo>
                    <a:lnTo>
                      <a:pt x="16" y="131"/>
                    </a:lnTo>
                    <a:lnTo>
                      <a:pt x="8" y="163"/>
                    </a:lnTo>
                    <a:lnTo>
                      <a:pt x="2" y="193"/>
                    </a:lnTo>
                    <a:lnTo>
                      <a:pt x="2" y="208"/>
                    </a:lnTo>
                    <a:lnTo>
                      <a:pt x="0" y="224"/>
                    </a:lnTo>
                    <a:lnTo>
                      <a:pt x="2" y="226"/>
                    </a:lnTo>
                    <a:lnTo>
                      <a:pt x="3" y="226"/>
                    </a:lnTo>
                    <a:lnTo>
                      <a:pt x="3" y="224"/>
                    </a:lnTo>
                    <a:lnTo>
                      <a:pt x="8" y="196"/>
                    </a:lnTo>
                    <a:lnTo>
                      <a:pt x="13" y="166"/>
                    </a:lnTo>
                    <a:lnTo>
                      <a:pt x="22" y="110"/>
                    </a:lnTo>
                    <a:lnTo>
                      <a:pt x="25" y="81"/>
                    </a:lnTo>
                    <a:lnTo>
                      <a:pt x="27" y="55"/>
                    </a:lnTo>
                    <a:lnTo>
                      <a:pt x="30" y="26"/>
                    </a:lnTo>
                    <a:lnTo>
                      <a:pt x="33" y="12"/>
                    </a:lnTo>
                    <a:lnTo>
                      <a:pt x="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702" name="Freeform 241"/>
              <p:cNvSpPr>
                <a:spLocks/>
              </p:cNvSpPr>
              <p:nvPr/>
            </p:nvSpPr>
            <p:spPr bwMode="auto">
              <a:xfrm>
                <a:off x="923" y="1374"/>
                <a:ext cx="160" cy="122"/>
              </a:xfrm>
              <a:custGeom>
                <a:avLst/>
                <a:gdLst>
                  <a:gd name="T0" fmla="*/ 0 w 160"/>
                  <a:gd name="T1" fmla="*/ 0 h 122"/>
                  <a:gd name="T2" fmla="*/ 0 w 160"/>
                  <a:gd name="T3" fmla="*/ 0 h 122"/>
                  <a:gd name="T4" fmla="*/ 11 w 160"/>
                  <a:gd name="T5" fmla="*/ 25 h 122"/>
                  <a:gd name="T6" fmla="*/ 25 w 160"/>
                  <a:gd name="T7" fmla="*/ 50 h 122"/>
                  <a:gd name="T8" fmla="*/ 41 w 160"/>
                  <a:gd name="T9" fmla="*/ 71 h 122"/>
                  <a:gd name="T10" fmla="*/ 50 w 160"/>
                  <a:gd name="T11" fmla="*/ 81 h 122"/>
                  <a:gd name="T12" fmla="*/ 60 w 160"/>
                  <a:gd name="T13" fmla="*/ 89 h 122"/>
                  <a:gd name="T14" fmla="*/ 71 w 160"/>
                  <a:gd name="T15" fmla="*/ 97 h 122"/>
                  <a:gd name="T16" fmla="*/ 82 w 160"/>
                  <a:gd name="T17" fmla="*/ 105 h 122"/>
                  <a:gd name="T18" fmla="*/ 93 w 160"/>
                  <a:gd name="T19" fmla="*/ 111 h 122"/>
                  <a:gd name="T20" fmla="*/ 105 w 160"/>
                  <a:gd name="T21" fmla="*/ 116 h 122"/>
                  <a:gd name="T22" fmla="*/ 118 w 160"/>
                  <a:gd name="T23" fmla="*/ 119 h 122"/>
                  <a:gd name="T24" fmla="*/ 132 w 160"/>
                  <a:gd name="T25" fmla="*/ 122 h 122"/>
                  <a:gd name="T26" fmla="*/ 146 w 160"/>
                  <a:gd name="T27" fmla="*/ 122 h 122"/>
                  <a:gd name="T28" fmla="*/ 160 w 160"/>
                  <a:gd name="T29" fmla="*/ 122 h 122"/>
                  <a:gd name="T30" fmla="*/ 160 w 160"/>
                  <a:gd name="T31" fmla="*/ 122 h 122"/>
                  <a:gd name="T32" fmla="*/ 160 w 160"/>
                  <a:gd name="T33" fmla="*/ 122 h 122"/>
                  <a:gd name="T34" fmla="*/ 160 w 160"/>
                  <a:gd name="T35" fmla="*/ 121 h 122"/>
                  <a:gd name="T36" fmla="*/ 160 w 160"/>
                  <a:gd name="T37" fmla="*/ 121 h 122"/>
                  <a:gd name="T38" fmla="*/ 146 w 160"/>
                  <a:gd name="T39" fmla="*/ 121 h 122"/>
                  <a:gd name="T40" fmla="*/ 132 w 160"/>
                  <a:gd name="T41" fmla="*/ 119 h 122"/>
                  <a:gd name="T42" fmla="*/ 118 w 160"/>
                  <a:gd name="T43" fmla="*/ 116 h 122"/>
                  <a:gd name="T44" fmla="*/ 105 w 160"/>
                  <a:gd name="T45" fmla="*/ 113 h 122"/>
                  <a:gd name="T46" fmla="*/ 93 w 160"/>
                  <a:gd name="T47" fmla="*/ 108 h 122"/>
                  <a:gd name="T48" fmla="*/ 82 w 160"/>
                  <a:gd name="T49" fmla="*/ 102 h 122"/>
                  <a:gd name="T50" fmla="*/ 71 w 160"/>
                  <a:gd name="T51" fmla="*/ 96 h 122"/>
                  <a:gd name="T52" fmla="*/ 61 w 160"/>
                  <a:gd name="T53" fmla="*/ 88 h 122"/>
                  <a:gd name="T54" fmla="*/ 52 w 160"/>
                  <a:gd name="T55" fmla="*/ 80 h 122"/>
                  <a:gd name="T56" fmla="*/ 43 w 160"/>
                  <a:gd name="T57" fmla="*/ 71 h 122"/>
                  <a:gd name="T58" fmla="*/ 27 w 160"/>
                  <a:gd name="T59" fmla="*/ 49 h 122"/>
                  <a:gd name="T60" fmla="*/ 13 w 160"/>
                  <a:gd name="T61" fmla="*/ 25 h 122"/>
                  <a:gd name="T62" fmla="*/ 0 w 160"/>
                  <a:gd name="T63" fmla="*/ 0 h 122"/>
                  <a:gd name="T64" fmla="*/ 0 w 160"/>
                  <a:gd name="T65" fmla="*/ 0 h 122"/>
                  <a:gd name="T66" fmla="*/ 0 w 160"/>
                  <a:gd name="T67" fmla="*/ 0 h 122"/>
                  <a:gd name="T68" fmla="*/ 0 w 160"/>
                  <a:gd name="T69" fmla="*/ 0 h 122"/>
                  <a:gd name="T70" fmla="*/ 0 w 160"/>
                  <a:gd name="T71" fmla="*/ 0 h 12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60"/>
                  <a:gd name="T109" fmla="*/ 0 h 122"/>
                  <a:gd name="T110" fmla="*/ 160 w 160"/>
                  <a:gd name="T111" fmla="*/ 122 h 12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60" h="122">
                    <a:moveTo>
                      <a:pt x="0" y="0"/>
                    </a:moveTo>
                    <a:lnTo>
                      <a:pt x="0" y="0"/>
                    </a:lnTo>
                    <a:lnTo>
                      <a:pt x="11" y="25"/>
                    </a:lnTo>
                    <a:lnTo>
                      <a:pt x="25" y="50"/>
                    </a:lnTo>
                    <a:lnTo>
                      <a:pt x="41" y="71"/>
                    </a:lnTo>
                    <a:lnTo>
                      <a:pt x="50" y="81"/>
                    </a:lnTo>
                    <a:lnTo>
                      <a:pt x="60" y="89"/>
                    </a:lnTo>
                    <a:lnTo>
                      <a:pt x="71" y="97"/>
                    </a:lnTo>
                    <a:lnTo>
                      <a:pt x="82" y="105"/>
                    </a:lnTo>
                    <a:lnTo>
                      <a:pt x="93" y="111"/>
                    </a:lnTo>
                    <a:lnTo>
                      <a:pt x="105" y="116"/>
                    </a:lnTo>
                    <a:lnTo>
                      <a:pt x="118" y="119"/>
                    </a:lnTo>
                    <a:lnTo>
                      <a:pt x="132" y="122"/>
                    </a:lnTo>
                    <a:lnTo>
                      <a:pt x="146" y="122"/>
                    </a:lnTo>
                    <a:lnTo>
                      <a:pt x="160" y="122"/>
                    </a:lnTo>
                    <a:lnTo>
                      <a:pt x="160" y="121"/>
                    </a:lnTo>
                    <a:lnTo>
                      <a:pt x="146" y="121"/>
                    </a:lnTo>
                    <a:lnTo>
                      <a:pt x="132" y="119"/>
                    </a:lnTo>
                    <a:lnTo>
                      <a:pt x="118" y="116"/>
                    </a:lnTo>
                    <a:lnTo>
                      <a:pt x="105" y="113"/>
                    </a:lnTo>
                    <a:lnTo>
                      <a:pt x="93" y="108"/>
                    </a:lnTo>
                    <a:lnTo>
                      <a:pt x="82" y="102"/>
                    </a:lnTo>
                    <a:lnTo>
                      <a:pt x="71" y="96"/>
                    </a:lnTo>
                    <a:lnTo>
                      <a:pt x="61" y="88"/>
                    </a:lnTo>
                    <a:lnTo>
                      <a:pt x="52" y="80"/>
                    </a:lnTo>
                    <a:lnTo>
                      <a:pt x="43" y="71"/>
                    </a:lnTo>
                    <a:lnTo>
                      <a:pt x="27" y="49"/>
                    </a:lnTo>
                    <a:lnTo>
                      <a:pt x="13" y="2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703" name="Freeform 242"/>
              <p:cNvSpPr>
                <a:spLocks/>
              </p:cNvSpPr>
              <p:nvPr/>
            </p:nvSpPr>
            <p:spPr bwMode="auto">
              <a:xfrm>
                <a:off x="762" y="1285"/>
                <a:ext cx="237" cy="50"/>
              </a:xfrm>
              <a:custGeom>
                <a:avLst/>
                <a:gdLst>
                  <a:gd name="T0" fmla="*/ 1 w 237"/>
                  <a:gd name="T1" fmla="*/ 3 h 50"/>
                  <a:gd name="T2" fmla="*/ 1 w 237"/>
                  <a:gd name="T3" fmla="*/ 3 h 50"/>
                  <a:gd name="T4" fmla="*/ 28 w 237"/>
                  <a:gd name="T5" fmla="*/ 14 h 50"/>
                  <a:gd name="T6" fmla="*/ 56 w 237"/>
                  <a:gd name="T7" fmla="*/ 23 h 50"/>
                  <a:gd name="T8" fmla="*/ 86 w 237"/>
                  <a:gd name="T9" fmla="*/ 31 h 50"/>
                  <a:gd name="T10" fmla="*/ 116 w 237"/>
                  <a:gd name="T11" fmla="*/ 37 h 50"/>
                  <a:gd name="T12" fmla="*/ 146 w 237"/>
                  <a:gd name="T13" fmla="*/ 42 h 50"/>
                  <a:gd name="T14" fmla="*/ 174 w 237"/>
                  <a:gd name="T15" fmla="*/ 47 h 50"/>
                  <a:gd name="T16" fmla="*/ 204 w 237"/>
                  <a:gd name="T17" fmla="*/ 50 h 50"/>
                  <a:gd name="T18" fmla="*/ 233 w 237"/>
                  <a:gd name="T19" fmla="*/ 50 h 50"/>
                  <a:gd name="T20" fmla="*/ 233 w 237"/>
                  <a:gd name="T21" fmla="*/ 50 h 50"/>
                  <a:gd name="T22" fmla="*/ 235 w 237"/>
                  <a:gd name="T23" fmla="*/ 50 h 50"/>
                  <a:gd name="T24" fmla="*/ 237 w 237"/>
                  <a:gd name="T25" fmla="*/ 48 h 50"/>
                  <a:gd name="T26" fmla="*/ 235 w 237"/>
                  <a:gd name="T27" fmla="*/ 47 h 50"/>
                  <a:gd name="T28" fmla="*/ 233 w 237"/>
                  <a:gd name="T29" fmla="*/ 45 h 50"/>
                  <a:gd name="T30" fmla="*/ 233 w 237"/>
                  <a:gd name="T31" fmla="*/ 45 h 50"/>
                  <a:gd name="T32" fmla="*/ 204 w 237"/>
                  <a:gd name="T33" fmla="*/ 42 h 50"/>
                  <a:gd name="T34" fmla="*/ 175 w 237"/>
                  <a:gd name="T35" fmla="*/ 37 h 50"/>
                  <a:gd name="T36" fmla="*/ 117 w 237"/>
                  <a:gd name="T37" fmla="*/ 26 h 50"/>
                  <a:gd name="T38" fmla="*/ 59 w 237"/>
                  <a:gd name="T39" fmla="*/ 14 h 50"/>
                  <a:gd name="T40" fmla="*/ 1 w 237"/>
                  <a:gd name="T41" fmla="*/ 0 h 50"/>
                  <a:gd name="T42" fmla="*/ 1 w 237"/>
                  <a:gd name="T43" fmla="*/ 0 h 50"/>
                  <a:gd name="T44" fmla="*/ 0 w 237"/>
                  <a:gd name="T45" fmla="*/ 1 h 50"/>
                  <a:gd name="T46" fmla="*/ 1 w 237"/>
                  <a:gd name="T47" fmla="*/ 3 h 50"/>
                  <a:gd name="T48" fmla="*/ 1 w 237"/>
                  <a:gd name="T49" fmla="*/ 3 h 5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37"/>
                  <a:gd name="T76" fmla="*/ 0 h 50"/>
                  <a:gd name="T77" fmla="*/ 237 w 237"/>
                  <a:gd name="T78" fmla="*/ 50 h 5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37" h="50">
                    <a:moveTo>
                      <a:pt x="1" y="3"/>
                    </a:moveTo>
                    <a:lnTo>
                      <a:pt x="1" y="3"/>
                    </a:lnTo>
                    <a:lnTo>
                      <a:pt x="28" y="14"/>
                    </a:lnTo>
                    <a:lnTo>
                      <a:pt x="56" y="23"/>
                    </a:lnTo>
                    <a:lnTo>
                      <a:pt x="86" y="31"/>
                    </a:lnTo>
                    <a:lnTo>
                      <a:pt x="116" y="37"/>
                    </a:lnTo>
                    <a:lnTo>
                      <a:pt x="146" y="42"/>
                    </a:lnTo>
                    <a:lnTo>
                      <a:pt x="174" y="47"/>
                    </a:lnTo>
                    <a:lnTo>
                      <a:pt x="204" y="50"/>
                    </a:lnTo>
                    <a:lnTo>
                      <a:pt x="233" y="50"/>
                    </a:lnTo>
                    <a:lnTo>
                      <a:pt x="235" y="50"/>
                    </a:lnTo>
                    <a:lnTo>
                      <a:pt x="237" y="48"/>
                    </a:lnTo>
                    <a:lnTo>
                      <a:pt x="235" y="47"/>
                    </a:lnTo>
                    <a:lnTo>
                      <a:pt x="233" y="45"/>
                    </a:lnTo>
                    <a:lnTo>
                      <a:pt x="204" y="42"/>
                    </a:lnTo>
                    <a:lnTo>
                      <a:pt x="175" y="37"/>
                    </a:lnTo>
                    <a:lnTo>
                      <a:pt x="117" y="26"/>
                    </a:lnTo>
                    <a:lnTo>
                      <a:pt x="59" y="14"/>
                    </a:lnTo>
                    <a:lnTo>
                      <a:pt x="1" y="0"/>
                    </a:lnTo>
                    <a:lnTo>
                      <a:pt x="0" y="1"/>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704" name="Freeform 243"/>
              <p:cNvSpPr>
                <a:spLocks/>
              </p:cNvSpPr>
              <p:nvPr/>
            </p:nvSpPr>
            <p:spPr bwMode="auto">
              <a:xfrm>
                <a:off x="490" y="1299"/>
                <a:ext cx="223" cy="17"/>
              </a:xfrm>
              <a:custGeom>
                <a:avLst/>
                <a:gdLst>
                  <a:gd name="T0" fmla="*/ 3 w 223"/>
                  <a:gd name="T1" fmla="*/ 17 h 17"/>
                  <a:gd name="T2" fmla="*/ 3 w 223"/>
                  <a:gd name="T3" fmla="*/ 17 h 17"/>
                  <a:gd name="T4" fmla="*/ 30 w 223"/>
                  <a:gd name="T5" fmla="*/ 12 h 17"/>
                  <a:gd name="T6" fmla="*/ 57 w 223"/>
                  <a:gd name="T7" fmla="*/ 7 h 17"/>
                  <a:gd name="T8" fmla="*/ 85 w 223"/>
                  <a:gd name="T9" fmla="*/ 6 h 17"/>
                  <a:gd name="T10" fmla="*/ 112 w 223"/>
                  <a:gd name="T11" fmla="*/ 6 h 17"/>
                  <a:gd name="T12" fmla="*/ 167 w 223"/>
                  <a:gd name="T13" fmla="*/ 9 h 17"/>
                  <a:gd name="T14" fmla="*/ 221 w 223"/>
                  <a:gd name="T15" fmla="*/ 12 h 17"/>
                  <a:gd name="T16" fmla="*/ 221 w 223"/>
                  <a:gd name="T17" fmla="*/ 12 h 17"/>
                  <a:gd name="T18" fmla="*/ 223 w 223"/>
                  <a:gd name="T19" fmla="*/ 12 h 17"/>
                  <a:gd name="T20" fmla="*/ 223 w 223"/>
                  <a:gd name="T21" fmla="*/ 11 h 17"/>
                  <a:gd name="T22" fmla="*/ 223 w 223"/>
                  <a:gd name="T23" fmla="*/ 9 h 17"/>
                  <a:gd name="T24" fmla="*/ 221 w 223"/>
                  <a:gd name="T25" fmla="*/ 9 h 17"/>
                  <a:gd name="T26" fmla="*/ 221 w 223"/>
                  <a:gd name="T27" fmla="*/ 9 h 17"/>
                  <a:gd name="T28" fmla="*/ 167 w 223"/>
                  <a:gd name="T29" fmla="*/ 4 h 17"/>
                  <a:gd name="T30" fmla="*/ 140 w 223"/>
                  <a:gd name="T31" fmla="*/ 1 h 17"/>
                  <a:gd name="T32" fmla="*/ 112 w 223"/>
                  <a:gd name="T33" fmla="*/ 0 h 17"/>
                  <a:gd name="T34" fmla="*/ 83 w 223"/>
                  <a:gd name="T35" fmla="*/ 0 h 17"/>
                  <a:gd name="T36" fmla="*/ 57 w 223"/>
                  <a:gd name="T37" fmla="*/ 1 h 17"/>
                  <a:gd name="T38" fmla="*/ 28 w 223"/>
                  <a:gd name="T39" fmla="*/ 6 h 17"/>
                  <a:gd name="T40" fmla="*/ 2 w 223"/>
                  <a:gd name="T41" fmla="*/ 14 h 17"/>
                  <a:gd name="T42" fmla="*/ 2 w 223"/>
                  <a:gd name="T43" fmla="*/ 14 h 17"/>
                  <a:gd name="T44" fmla="*/ 2 w 223"/>
                  <a:gd name="T45" fmla="*/ 15 h 17"/>
                  <a:gd name="T46" fmla="*/ 0 w 223"/>
                  <a:gd name="T47" fmla="*/ 17 h 17"/>
                  <a:gd name="T48" fmla="*/ 2 w 223"/>
                  <a:gd name="T49" fmla="*/ 17 h 17"/>
                  <a:gd name="T50" fmla="*/ 3 w 223"/>
                  <a:gd name="T51" fmla="*/ 17 h 17"/>
                  <a:gd name="T52" fmla="*/ 3 w 223"/>
                  <a:gd name="T53" fmla="*/ 17 h 1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23"/>
                  <a:gd name="T82" fmla="*/ 0 h 17"/>
                  <a:gd name="T83" fmla="*/ 223 w 223"/>
                  <a:gd name="T84" fmla="*/ 17 h 1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23" h="17">
                    <a:moveTo>
                      <a:pt x="3" y="17"/>
                    </a:moveTo>
                    <a:lnTo>
                      <a:pt x="3" y="17"/>
                    </a:lnTo>
                    <a:lnTo>
                      <a:pt x="30" y="12"/>
                    </a:lnTo>
                    <a:lnTo>
                      <a:pt x="57" y="7"/>
                    </a:lnTo>
                    <a:lnTo>
                      <a:pt x="85" y="6"/>
                    </a:lnTo>
                    <a:lnTo>
                      <a:pt x="112" y="6"/>
                    </a:lnTo>
                    <a:lnTo>
                      <a:pt x="167" y="9"/>
                    </a:lnTo>
                    <a:lnTo>
                      <a:pt x="221" y="12"/>
                    </a:lnTo>
                    <a:lnTo>
                      <a:pt x="223" y="12"/>
                    </a:lnTo>
                    <a:lnTo>
                      <a:pt x="223" y="11"/>
                    </a:lnTo>
                    <a:lnTo>
                      <a:pt x="223" y="9"/>
                    </a:lnTo>
                    <a:lnTo>
                      <a:pt x="221" y="9"/>
                    </a:lnTo>
                    <a:lnTo>
                      <a:pt x="167" y="4"/>
                    </a:lnTo>
                    <a:lnTo>
                      <a:pt x="140" y="1"/>
                    </a:lnTo>
                    <a:lnTo>
                      <a:pt x="112" y="0"/>
                    </a:lnTo>
                    <a:lnTo>
                      <a:pt x="83" y="0"/>
                    </a:lnTo>
                    <a:lnTo>
                      <a:pt x="57" y="1"/>
                    </a:lnTo>
                    <a:lnTo>
                      <a:pt x="28" y="6"/>
                    </a:lnTo>
                    <a:lnTo>
                      <a:pt x="2" y="14"/>
                    </a:lnTo>
                    <a:lnTo>
                      <a:pt x="2" y="15"/>
                    </a:lnTo>
                    <a:lnTo>
                      <a:pt x="0" y="17"/>
                    </a:lnTo>
                    <a:lnTo>
                      <a:pt x="2" y="17"/>
                    </a:lnTo>
                    <a:lnTo>
                      <a:pt x="3"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705" name="Freeform 244"/>
              <p:cNvSpPr>
                <a:spLocks/>
              </p:cNvSpPr>
              <p:nvPr/>
            </p:nvSpPr>
            <p:spPr bwMode="auto">
              <a:xfrm>
                <a:off x="413" y="1521"/>
                <a:ext cx="58" cy="24"/>
              </a:xfrm>
              <a:custGeom>
                <a:avLst/>
                <a:gdLst>
                  <a:gd name="T0" fmla="*/ 57 w 58"/>
                  <a:gd name="T1" fmla="*/ 0 h 24"/>
                  <a:gd name="T2" fmla="*/ 57 w 58"/>
                  <a:gd name="T3" fmla="*/ 0 h 24"/>
                  <a:gd name="T4" fmla="*/ 29 w 58"/>
                  <a:gd name="T5" fmla="*/ 10 h 24"/>
                  <a:gd name="T6" fmla="*/ 0 w 58"/>
                  <a:gd name="T7" fmla="*/ 18 h 24"/>
                  <a:gd name="T8" fmla="*/ 2 w 58"/>
                  <a:gd name="T9" fmla="*/ 24 h 24"/>
                  <a:gd name="T10" fmla="*/ 2 w 58"/>
                  <a:gd name="T11" fmla="*/ 24 h 24"/>
                  <a:gd name="T12" fmla="*/ 30 w 58"/>
                  <a:gd name="T13" fmla="*/ 16 h 24"/>
                  <a:gd name="T14" fmla="*/ 58 w 58"/>
                  <a:gd name="T15" fmla="*/ 5 h 24"/>
                  <a:gd name="T16" fmla="*/ 57 w 58"/>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8"/>
                  <a:gd name="T28" fmla="*/ 0 h 24"/>
                  <a:gd name="T29" fmla="*/ 58 w 5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8" h="24">
                    <a:moveTo>
                      <a:pt x="57" y="0"/>
                    </a:moveTo>
                    <a:lnTo>
                      <a:pt x="57" y="0"/>
                    </a:lnTo>
                    <a:lnTo>
                      <a:pt x="29" y="10"/>
                    </a:lnTo>
                    <a:lnTo>
                      <a:pt x="0" y="18"/>
                    </a:lnTo>
                    <a:lnTo>
                      <a:pt x="2" y="24"/>
                    </a:lnTo>
                    <a:lnTo>
                      <a:pt x="30" y="16"/>
                    </a:lnTo>
                    <a:lnTo>
                      <a:pt x="58" y="5"/>
                    </a:lnTo>
                    <a:lnTo>
                      <a:pt x="57"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706" name="Freeform 245"/>
              <p:cNvSpPr>
                <a:spLocks/>
              </p:cNvSpPr>
              <p:nvPr/>
            </p:nvSpPr>
            <p:spPr bwMode="auto">
              <a:xfrm>
                <a:off x="509" y="1537"/>
                <a:ext cx="36" cy="17"/>
              </a:xfrm>
              <a:custGeom>
                <a:avLst/>
                <a:gdLst>
                  <a:gd name="T0" fmla="*/ 35 w 36"/>
                  <a:gd name="T1" fmla="*/ 0 h 17"/>
                  <a:gd name="T2" fmla="*/ 35 w 36"/>
                  <a:gd name="T3" fmla="*/ 0 h 17"/>
                  <a:gd name="T4" fmla="*/ 24 w 36"/>
                  <a:gd name="T5" fmla="*/ 3 h 17"/>
                  <a:gd name="T6" fmla="*/ 14 w 36"/>
                  <a:gd name="T7" fmla="*/ 8 h 17"/>
                  <a:gd name="T8" fmla="*/ 14 w 36"/>
                  <a:gd name="T9" fmla="*/ 8 h 17"/>
                  <a:gd name="T10" fmla="*/ 0 w 36"/>
                  <a:gd name="T11" fmla="*/ 13 h 17"/>
                  <a:gd name="T12" fmla="*/ 3 w 36"/>
                  <a:gd name="T13" fmla="*/ 17 h 17"/>
                  <a:gd name="T14" fmla="*/ 3 w 36"/>
                  <a:gd name="T15" fmla="*/ 17 h 17"/>
                  <a:gd name="T16" fmla="*/ 16 w 36"/>
                  <a:gd name="T17" fmla="*/ 13 h 17"/>
                  <a:gd name="T18" fmla="*/ 16 w 36"/>
                  <a:gd name="T19" fmla="*/ 13 h 17"/>
                  <a:gd name="T20" fmla="*/ 27 w 36"/>
                  <a:gd name="T21" fmla="*/ 9 h 17"/>
                  <a:gd name="T22" fmla="*/ 36 w 36"/>
                  <a:gd name="T23" fmla="*/ 5 h 17"/>
                  <a:gd name="T24" fmla="*/ 35 w 36"/>
                  <a:gd name="T25" fmla="*/ 0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17"/>
                  <a:gd name="T41" fmla="*/ 36 w 36"/>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17">
                    <a:moveTo>
                      <a:pt x="35" y="0"/>
                    </a:moveTo>
                    <a:lnTo>
                      <a:pt x="35" y="0"/>
                    </a:lnTo>
                    <a:lnTo>
                      <a:pt x="24" y="3"/>
                    </a:lnTo>
                    <a:lnTo>
                      <a:pt x="14" y="8"/>
                    </a:lnTo>
                    <a:lnTo>
                      <a:pt x="0" y="13"/>
                    </a:lnTo>
                    <a:lnTo>
                      <a:pt x="3" y="17"/>
                    </a:lnTo>
                    <a:lnTo>
                      <a:pt x="16" y="13"/>
                    </a:lnTo>
                    <a:lnTo>
                      <a:pt x="27" y="9"/>
                    </a:lnTo>
                    <a:lnTo>
                      <a:pt x="36" y="5"/>
                    </a:lnTo>
                    <a:lnTo>
                      <a:pt x="35"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707" name="Freeform 246"/>
              <p:cNvSpPr>
                <a:spLocks/>
              </p:cNvSpPr>
              <p:nvPr/>
            </p:nvSpPr>
            <p:spPr bwMode="auto">
              <a:xfrm>
                <a:off x="672" y="1534"/>
                <a:ext cx="35" cy="16"/>
              </a:xfrm>
              <a:custGeom>
                <a:avLst/>
                <a:gdLst>
                  <a:gd name="T0" fmla="*/ 32 w 35"/>
                  <a:gd name="T1" fmla="*/ 0 h 16"/>
                  <a:gd name="T2" fmla="*/ 32 w 35"/>
                  <a:gd name="T3" fmla="*/ 0 h 16"/>
                  <a:gd name="T4" fmla="*/ 16 w 35"/>
                  <a:gd name="T5" fmla="*/ 6 h 16"/>
                  <a:gd name="T6" fmla="*/ 0 w 35"/>
                  <a:gd name="T7" fmla="*/ 9 h 16"/>
                  <a:gd name="T8" fmla="*/ 2 w 35"/>
                  <a:gd name="T9" fmla="*/ 16 h 16"/>
                  <a:gd name="T10" fmla="*/ 2 w 35"/>
                  <a:gd name="T11" fmla="*/ 16 h 16"/>
                  <a:gd name="T12" fmla="*/ 17 w 35"/>
                  <a:gd name="T13" fmla="*/ 12 h 16"/>
                  <a:gd name="T14" fmla="*/ 27 w 35"/>
                  <a:gd name="T15" fmla="*/ 9 h 16"/>
                  <a:gd name="T16" fmla="*/ 35 w 35"/>
                  <a:gd name="T17" fmla="*/ 5 h 16"/>
                  <a:gd name="T18" fmla="*/ 32 w 35"/>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
                  <a:gd name="T31" fmla="*/ 0 h 16"/>
                  <a:gd name="T32" fmla="*/ 35 w 3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 h="16">
                    <a:moveTo>
                      <a:pt x="32" y="0"/>
                    </a:moveTo>
                    <a:lnTo>
                      <a:pt x="32" y="0"/>
                    </a:lnTo>
                    <a:lnTo>
                      <a:pt x="16" y="6"/>
                    </a:lnTo>
                    <a:lnTo>
                      <a:pt x="0" y="9"/>
                    </a:lnTo>
                    <a:lnTo>
                      <a:pt x="2" y="16"/>
                    </a:lnTo>
                    <a:lnTo>
                      <a:pt x="17" y="12"/>
                    </a:lnTo>
                    <a:lnTo>
                      <a:pt x="27" y="9"/>
                    </a:lnTo>
                    <a:lnTo>
                      <a:pt x="35" y="5"/>
                    </a:lnTo>
                    <a:lnTo>
                      <a:pt x="32"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708" name="Freeform 247"/>
              <p:cNvSpPr>
                <a:spLocks/>
              </p:cNvSpPr>
              <p:nvPr/>
            </p:nvSpPr>
            <p:spPr bwMode="auto">
              <a:xfrm>
                <a:off x="657" y="1622"/>
                <a:ext cx="45" cy="19"/>
              </a:xfrm>
              <a:custGeom>
                <a:avLst/>
                <a:gdLst>
                  <a:gd name="T0" fmla="*/ 43 w 45"/>
                  <a:gd name="T1" fmla="*/ 0 h 19"/>
                  <a:gd name="T2" fmla="*/ 43 w 45"/>
                  <a:gd name="T3" fmla="*/ 0 h 19"/>
                  <a:gd name="T4" fmla="*/ 20 w 45"/>
                  <a:gd name="T5" fmla="*/ 8 h 19"/>
                  <a:gd name="T6" fmla="*/ 0 w 45"/>
                  <a:gd name="T7" fmla="*/ 14 h 19"/>
                  <a:gd name="T8" fmla="*/ 1 w 45"/>
                  <a:gd name="T9" fmla="*/ 19 h 19"/>
                  <a:gd name="T10" fmla="*/ 1 w 45"/>
                  <a:gd name="T11" fmla="*/ 19 h 19"/>
                  <a:gd name="T12" fmla="*/ 23 w 45"/>
                  <a:gd name="T13" fmla="*/ 12 h 19"/>
                  <a:gd name="T14" fmla="*/ 45 w 45"/>
                  <a:gd name="T15" fmla="*/ 4 h 19"/>
                  <a:gd name="T16" fmla="*/ 43 w 45"/>
                  <a:gd name="T17" fmla="*/ 0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5"/>
                  <a:gd name="T28" fmla="*/ 0 h 19"/>
                  <a:gd name="T29" fmla="*/ 45 w 45"/>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5" h="19">
                    <a:moveTo>
                      <a:pt x="43" y="0"/>
                    </a:moveTo>
                    <a:lnTo>
                      <a:pt x="43" y="0"/>
                    </a:lnTo>
                    <a:lnTo>
                      <a:pt x="20" y="8"/>
                    </a:lnTo>
                    <a:lnTo>
                      <a:pt x="0" y="14"/>
                    </a:lnTo>
                    <a:lnTo>
                      <a:pt x="1" y="19"/>
                    </a:lnTo>
                    <a:lnTo>
                      <a:pt x="23" y="12"/>
                    </a:lnTo>
                    <a:lnTo>
                      <a:pt x="45" y="4"/>
                    </a:lnTo>
                    <a:lnTo>
                      <a:pt x="43"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709" name="Freeform 248"/>
              <p:cNvSpPr>
                <a:spLocks/>
              </p:cNvSpPr>
              <p:nvPr/>
            </p:nvSpPr>
            <p:spPr bwMode="auto">
              <a:xfrm>
                <a:off x="614" y="1518"/>
                <a:ext cx="28" cy="14"/>
              </a:xfrm>
              <a:custGeom>
                <a:avLst/>
                <a:gdLst>
                  <a:gd name="T0" fmla="*/ 27 w 28"/>
                  <a:gd name="T1" fmla="*/ 0 h 14"/>
                  <a:gd name="T2" fmla="*/ 21 w 28"/>
                  <a:gd name="T3" fmla="*/ 3 h 14"/>
                  <a:gd name="T4" fmla="*/ 21 w 28"/>
                  <a:gd name="T5" fmla="*/ 3 h 14"/>
                  <a:gd name="T6" fmla="*/ 11 w 28"/>
                  <a:gd name="T7" fmla="*/ 5 h 14"/>
                  <a:gd name="T8" fmla="*/ 0 w 28"/>
                  <a:gd name="T9" fmla="*/ 8 h 14"/>
                  <a:gd name="T10" fmla="*/ 2 w 28"/>
                  <a:gd name="T11" fmla="*/ 14 h 14"/>
                  <a:gd name="T12" fmla="*/ 2 w 28"/>
                  <a:gd name="T13" fmla="*/ 14 h 14"/>
                  <a:gd name="T14" fmla="*/ 13 w 28"/>
                  <a:gd name="T15" fmla="*/ 11 h 14"/>
                  <a:gd name="T16" fmla="*/ 22 w 28"/>
                  <a:gd name="T17" fmla="*/ 8 h 14"/>
                  <a:gd name="T18" fmla="*/ 28 w 28"/>
                  <a:gd name="T19" fmla="*/ 7 h 14"/>
                  <a:gd name="T20" fmla="*/ 27 w 28"/>
                  <a:gd name="T21" fmla="*/ 0 h 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
                  <a:gd name="T34" fmla="*/ 0 h 14"/>
                  <a:gd name="T35" fmla="*/ 28 w 28"/>
                  <a:gd name="T36" fmla="*/ 14 h 1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 h="14">
                    <a:moveTo>
                      <a:pt x="27" y="0"/>
                    </a:moveTo>
                    <a:lnTo>
                      <a:pt x="21" y="3"/>
                    </a:lnTo>
                    <a:lnTo>
                      <a:pt x="11" y="5"/>
                    </a:lnTo>
                    <a:lnTo>
                      <a:pt x="0" y="8"/>
                    </a:lnTo>
                    <a:lnTo>
                      <a:pt x="2" y="14"/>
                    </a:lnTo>
                    <a:lnTo>
                      <a:pt x="13" y="11"/>
                    </a:lnTo>
                    <a:lnTo>
                      <a:pt x="22" y="8"/>
                    </a:lnTo>
                    <a:lnTo>
                      <a:pt x="28" y="7"/>
                    </a:lnTo>
                    <a:lnTo>
                      <a:pt x="27"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710" name="Freeform 249"/>
              <p:cNvSpPr>
                <a:spLocks/>
              </p:cNvSpPr>
              <p:nvPr/>
            </p:nvSpPr>
            <p:spPr bwMode="auto">
              <a:xfrm>
                <a:off x="851" y="1600"/>
                <a:ext cx="31" cy="19"/>
              </a:xfrm>
              <a:custGeom>
                <a:avLst/>
                <a:gdLst>
                  <a:gd name="T0" fmla="*/ 28 w 31"/>
                  <a:gd name="T1" fmla="*/ 0 h 19"/>
                  <a:gd name="T2" fmla="*/ 28 w 31"/>
                  <a:gd name="T3" fmla="*/ 0 h 19"/>
                  <a:gd name="T4" fmla="*/ 16 w 31"/>
                  <a:gd name="T5" fmla="*/ 6 h 19"/>
                  <a:gd name="T6" fmla="*/ 0 w 31"/>
                  <a:gd name="T7" fmla="*/ 12 h 19"/>
                  <a:gd name="T8" fmla="*/ 2 w 31"/>
                  <a:gd name="T9" fmla="*/ 19 h 19"/>
                  <a:gd name="T10" fmla="*/ 2 w 31"/>
                  <a:gd name="T11" fmla="*/ 19 h 19"/>
                  <a:gd name="T12" fmla="*/ 16 w 31"/>
                  <a:gd name="T13" fmla="*/ 14 h 19"/>
                  <a:gd name="T14" fmla="*/ 31 w 31"/>
                  <a:gd name="T15" fmla="*/ 6 h 19"/>
                  <a:gd name="T16" fmla="*/ 28 w 31"/>
                  <a:gd name="T17" fmla="*/ 0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19"/>
                  <a:gd name="T29" fmla="*/ 31 w 31"/>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19">
                    <a:moveTo>
                      <a:pt x="28" y="0"/>
                    </a:moveTo>
                    <a:lnTo>
                      <a:pt x="28" y="0"/>
                    </a:lnTo>
                    <a:lnTo>
                      <a:pt x="16" y="6"/>
                    </a:lnTo>
                    <a:lnTo>
                      <a:pt x="0" y="12"/>
                    </a:lnTo>
                    <a:lnTo>
                      <a:pt x="2" y="19"/>
                    </a:lnTo>
                    <a:lnTo>
                      <a:pt x="16" y="14"/>
                    </a:lnTo>
                    <a:lnTo>
                      <a:pt x="31" y="6"/>
                    </a:lnTo>
                    <a:lnTo>
                      <a:pt x="28"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711" name="Freeform 250"/>
              <p:cNvSpPr>
                <a:spLocks/>
              </p:cNvSpPr>
              <p:nvPr/>
            </p:nvSpPr>
            <p:spPr bwMode="auto">
              <a:xfrm>
                <a:off x="898" y="1521"/>
                <a:ext cx="41" cy="19"/>
              </a:xfrm>
              <a:custGeom>
                <a:avLst/>
                <a:gdLst>
                  <a:gd name="T0" fmla="*/ 38 w 41"/>
                  <a:gd name="T1" fmla="*/ 0 h 19"/>
                  <a:gd name="T2" fmla="*/ 38 w 41"/>
                  <a:gd name="T3" fmla="*/ 0 h 19"/>
                  <a:gd name="T4" fmla="*/ 21 w 41"/>
                  <a:gd name="T5" fmla="*/ 8 h 19"/>
                  <a:gd name="T6" fmla="*/ 0 w 41"/>
                  <a:gd name="T7" fmla="*/ 14 h 19"/>
                  <a:gd name="T8" fmla="*/ 2 w 41"/>
                  <a:gd name="T9" fmla="*/ 19 h 19"/>
                  <a:gd name="T10" fmla="*/ 2 w 41"/>
                  <a:gd name="T11" fmla="*/ 19 h 19"/>
                  <a:gd name="T12" fmla="*/ 22 w 41"/>
                  <a:gd name="T13" fmla="*/ 13 h 19"/>
                  <a:gd name="T14" fmla="*/ 41 w 41"/>
                  <a:gd name="T15" fmla="*/ 5 h 19"/>
                  <a:gd name="T16" fmla="*/ 38 w 41"/>
                  <a:gd name="T17" fmla="*/ 0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1"/>
                  <a:gd name="T28" fmla="*/ 0 h 19"/>
                  <a:gd name="T29" fmla="*/ 41 w 41"/>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1" h="19">
                    <a:moveTo>
                      <a:pt x="38" y="0"/>
                    </a:moveTo>
                    <a:lnTo>
                      <a:pt x="38" y="0"/>
                    </a:lnTo>
                    <a:lnTo>
                      <a:pt x="21" y="8"/>
                    </a:lnTo>
                    <a:lnTo>
                      <a:pt x="0" y="14"/>
                    </a:lnTo>
                    <a:lnTo>
                      <a:pt x="2" y="19"/>
                    </a:lnTo>
                    <a:lnTo>
                      <a:pt x="22" y="13"/>
                    </a:lnTo>
                    <a:lnTo>
                      <a:pt x="41" y="5"/>
                    </a:lnTo>
                    <a:lnTo>
                      <a:pt x="38"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712" name="Freeform 251"/>
              <p:cNvSpPr>
                <a:spLocks/>
              </p:cNvSpPr>
              <p:nvPr/>
            </p:nvSpPr>
            <p:spPr bwMode="auto">
              <a:xfrm>
                <a:off x="801" y="1556"/>
                <a:ext cx="33" cy="17"/>
              </a:xfrm>
              <a:custGeom>
                <a:avLst/>
                <a:gdLst>
                  <a:gd name="T0" fmla="*/ 30 w 33"/>
                  <a:gd name="T1" fmla="*/ 0 h 17"/>
                  <a:gd name="T2" fmla="*/ 28 w 33"/>
                  <a:gd name="T3" fmla="*/ 1 h 17"/>
                  <a:gd name="T4" fmla="*/ 28 w 33"/>
                  <a:gd name="T5" fmla="*/ 1 h 17"/>
                  <a:gd name="T6" fmla="*/ 14 w 33"/>
                  <a:gd name="T7" fmla="*/ 8 h 17"/>
                  <a:gd name="T8" fmla="*/ 6 w 33"/>
                  <a:gd name="T9" fmla="*/ 9 h 17"/>
                  <a:gd name="T10" fmla="*/ 0 w 33"/>
                  <a:gd name="T11" fmla="*/ 11 h 17"/>
                  <a:gd name="T12" fmla="*/ 0 w 33"/>
                  <a:gd name="T13" fmla="*/ 17 h 17"/>
                  <a:gd name="T14" fmla="*/ 0 w 33"/>
                  <a:gd name="T15" fmla="*/ 17 h 17"/>
                  <a:gd name="T16" fmla="*/ 8 w 33"/>
                  <a:gd name="T17" fmla="*/ 16 h 17"/>
                  <a:gd name="T18" fmla="*/ 16 w 33"/>
                  <a:gd name="T19" fmla="*/ 14 h 17"/>
                  <a:gd name="T20" fmla="*/ 31 w 33"/>
                  <a:gd name="T21" fmla="*/ 6 h 17"/>
                  <a:gd name="T22" fmla="*/ 33 w 33"/>
                  <a:gd name="T23" fmla="*/ 6 h 17"/>
                  <a:gd name="T24" fmla="*/ 30 w 33"/>
                  <a:gd name="T25" fmla="*/ 0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17"/>
                  <a:gd name="T41" fmla="*/ 33 w 33"/>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17">
                    <a:moveTo>
                      <a:pt x="30" y="0"/>
                    </a:moveTo>
                    <a:lnTo>
                      <a:pt x="28" y="1"/>
                    </a:lnTo>
                    <a:lnTo>
                      <a:pt x="14" y="8"/>
                    </a:lnTo>
                    <a:lnTo>
                      <a:pt x="6" y="9"/>
                    </a:lnTo>
                    <a:lnTo>
                      <a:pt x="0" y="11"/>
                    </a:lnTo>
                    <a:lnTo>
                      <a:pt x="0" y="17"/>
                    </a:lnTo>
                    <a:lnTo>
                      <a:pt x="8" y="16"/>
                    </a:lnTo>
                    <a:lnTo>
                      <a:pt x="16" y="14"/>
                    </a:lnTo>
                    <a:lnTo>
                      <a:pt x="31" y="6"/>
                    </a:lnTo>
                    <a:lnTo>
                      <a:pt x="33" y="6"/>
                    </a:lnTo>
                    <a:lnTo>
                      <a:pt x="30"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713" name="Freeform 252"/>
              <p:cNvSpPr>
                <a:spLocks/>
              </p:cNvSpPr>
              <p:nvPr/>
            </p:nvSpPr>
            <p:spPr bwMode="auto">
              <a:xfrm>
                <a:off x="821" y="1509"/>
                <a:ext cx="30" cy="12"/>
              </a:xfrm>
              <a:custGeom>
                <a:avLst/>
                <a:gdLst>
                  <a:gd name="T0" fmla="*/ 27 w 30"/>
                  <a:gd name="T1" fmla="*/ 0 h 12"/>
                  <a:gd name="T2" fmla="*/ 27 w 30"/>
                  <a:gd name="T3" fmla="*/ 0 h 12"/>
                  <a:gd name="T4" fmla="*/ 27 w 30"/>
                  <a:gd name="T5" fmla="*/ 0 h 12"/>
                  <a:gd name="T6" fmla="*/ 13 w 30"/>
                  <a:gd name="T7" fmla="*/ 3 h 12"/>
                  <a:gd name="T8" fmla="*/ 0 w 30"/>
                  <a:gd name="T9" fmla="*/ 6 h 12"/>
                  <a:gd name="T10" fmla="*/ 0 w 30"/>
                  <a:gd name="T11" fmla="*/ 12 h 12"/>
                  <a:gd name="T12" fmla="*/ 0 w 30"/>
                  <a:gd name="T13" fmla="*/ 12 h 12"/>
                  <a:gd name="T14" fmla="*/ 14 w 30"/>
                  <a:gd name="T15" fmla="*/ 9 h 12"/>
                  <a:gd name="T16" fmla="*/ 29 w 30"/>
                  <a:gd name="T17" fmla="*/ 6 h 12"/>
                  <a:gd name="T18" fmla="*/ 30 w 30"/>
                  <a:gd name="T19" fmla="*/ 5 h 12"/>
                  <a:gd name="T20" fmla="*/ 27 w 30"/>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
                  <a:gd name="T34" fmla="*/ 0 h 12"/>
                  <a:gd name="T35" fmla="*/ 30 w 30"/>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 h="12">
                    <a:moveTo>
                      <a:pt x="27" y="0"/>
                    </a:moveTo>
                    <a:lnTo>
                      <a:pt x="27" y="0"/>
                    </a:lnTo>
                    <a:lnTo>
                      <a:pt x="13" y="3"/>
                    </a:lnTo>
                    <a:lnTo>
                      <a:pt x="0" y="6"/>
                    </a:lnTo>
                    <a:lnTo>
                      <a:pt x="0" y="12"/>
                    </a:lnTo>
                    <a:lnTo>
                      <a:pt x="14" y="9"/>
                    </a:lnTo>
                    <a:lnTo>
                      <a:pt x="29" y="6"/>
                    </a:lnTo>
                    <a:lnTo>
                      <a:pt x="30" y="5"/>
                    </a:lnTo>
                    <a:lnTo>
                      <a:pt x="27"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714" name="Freeform 253"/>
              <p:cNvSpPr>
                <a:spLocks/>
              </p:cNvSpPr>
              <p:nvPr/>
            </p:nvSpPr>
            <p:spPr bwMode="auto">
              <a:xfrm>
                <a:off x="762" y="1343"/>
                <a:ext cx="18" cy="9"/>
              </a:xfrm>
              <a:custGeom>
                <a:avLst/>
                <a:gdLst>
                  <a:gd name="T0" fmla="*/ 17 w 18"/>
                  <a:gd name="T1" fmla="*/ 0 h 9"/>
                  <a:gd name="T2" fmla="*/ 17 w 18"/>
                  <a:gd name="T3" fmla="*/ 0 h 9"/>
                  <a:gd name="T4" fmla="*/ 9 w 18"/>
                  <a:gd name="T5" fmla="*/ 1 h 9"/>
                  <a:gd name="T6" fmla="*/ 9 w 18"/>
                  <a:gd name="T7" fmla="*/ 1 h 9"/>
                  <a:gd name="T8" fmla="*/ 0 w 18"/>
                  <a:gd name="T9" fmla="*/ 3 h 9"/>
                  <a:gd name="T10" fmla="*/ 1 w 18"/>
                  <a:gd name="T11" fmla="*/ 9 h 9"/>
                  <a:gd name="T12" fmla="*/ 1 w 18"/>
                  <a:gd name="T13" fmla="*/ 9 h 9"/>
                  <a:gd name="T14" fmla="*/ 9 w 18"/>
                  <a:gd name="T15" fmla="*/ 7 h 9"/>
                  <a:gd name="T16" fmla="*/ 9 w 18"/>
                  <a:gd name="T17" fmla="*/ 7 h 9"/>
                  <a:gd name="T18" fmla="*/ 18 w 18"/>
                  <a:gd name="T19" fmla="*/ 6 h 9"/>
                  <a:gd name="T20" fmla="*/ 17 w 18"/>
                  <a:gd name="T21" fmla="*/ 0 h 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
                  <a:gd name="T34" fmla="*/ 0 h 9"/>
                  <a:gd name="T35" fmla="*/ 18 w 18"/>
                  <a:gd name="T36" fmla="*/ 9 h 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 h="9">
                    <a:moveTo>
                      <a:pt x="17" y="0"/>
                    </a:moveTo>
                    <a:lnTo>
                      <a:pt x="17" y="0"/>
                    </a:lnTo>
                    <a:lnTo>
                      <a:pt x="9" y="1"/>
                    </a:lnTo>
                    <a:lnTo>
                      <a:pt x="0" y="3"/>
                    </a:lnTo>
                    <a:lnTo>
                      <a:pt x="1" y="9"/>
                    </a:lnTo>
                    <a:lnTo>
                      <a:pt x="9" y="7"/>
                    </a:lnTo>
                    <a:lnTo>
                      <a:pt x="18" y="6"/>
                    </a:lnTo>
                    <a:lnTo>
                      <a:pt x="17"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715" name="Freeform 254"/>
              <p:cNvSpPr>
                <a:spLocks/>
              </p:cNvSpPr>
              <p:nvPr/>
            </p:nvSpPr>
            <p:spPr bwMode="auto">
              <a:xfrm>
                <a:off x="1019" y="1540"/>
                <a:ext cx="28" cy="14"/>
              </a:xfrm>
              <a:custGeom>
                <a:avLst/>
                <a:gdLst>
                  <a:gd name="T0" fmla="*/ 25 w 28"/>
                  <a:gd name="T1" fmla="*/ 0 h 14"/>
                  <a:gd name="T2" fmla="*/ 20 w 28"/>
                  <a:gd name="T3" fmla="*/ 2 h 14"/>
                  <a:gd name="T4" fmla="*/ 20 w 28"/>
                  <a:gd name="T5" fmla="*/ 2 h 14"/>
                  <a:gd name="T6" fmla="*/ 11 w 28"/>
                  <a:gd name="T7" fmla="*/ 6 h 14"/>
                  <a:gd name="T8" fmla="*/ 0 w 28"/>
                  <a:gd name="T9" fmla="*/ 8 h 14"/>
                  <a:gd name="T10" fmla="*/ 0 w 28"/>
                  <a:gd name="T11" fmla="*/ 14 h 14"/>
                  <a:gd name="T12" fmla="*/ 0 w 28"/>
                  <a:gd name="T13" fmla="*/ 14 h 14"/>
                  <a:gd name="T14" fmla="*/ 13 w 28"/>
                  <a:gd name="T15" fmla="*/ 13 h 14"/>
                  <a:gd name="T16" fmla="*/ 24 w 28"/>
                  <a:gd name="T17" fmla="*/ 8 h 14"/>
                  <a:gd name="T18" fmla="*/ 28 w 28"/>
                  <a:gd name="T19" fmla="*/ 6 h 14"/>
                  <a:gd name="T20" fmla="*/ 25 w 28"/>
                  <a:gd name="T21" fmla="*/ 0 h 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
                  <a:gd name="T34" fmla="*/ 0 h 14"/>
                  <a:gd name="T35" fmla="*/ 28 w 28"/>
                  <a:gd name="T36" fmla="*/ 14 h 1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 h="14">
                    <a:moveTo>
                      <a:pt x="25" y="0"/>
                    </a:moveTo>
                    <a:lnTo>
                      <a:pt x="20" y="2"/>
                    </a:lnTo>
                    <a:lnTo>
                      <a:pt x="11" y="6"/>
                    </a:lnTo>
                    <a:lnTo>
                      <a:pt x="0" y="8"/>
                    </a:lnTo>
                    <a:lnTo>
                      <a:pt x="0" y="14"/>
                    </a:lnTo>
                    <a:lnTo>
                      <a:pt x="13" y="13"/>
                    </a:lnTo>
                    <a:lnTo>
                      <a:pt x="24" y="8"/>
                    </a:lnTo>
                    <a:lnTo>
                      <a:pt x="28" y="6"/>
                    </a:lnTo>
                    <a:lnTo>
                      <a:pt x="25"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716" name="Freeform 255"/>
              <p:cNvSpPr>
                <a:spLocks/>
              </p:cNvSpPr>
              <p:nvPr/>
            </p:nvSpPr>
            <p:spPr bwMode="auto">
              <a:xfrm>
                <a:off x="926" y="1626"/>
                <a:ext cx="30" cy="21"/>
              </a:xfrm>
              <a:custGeom>
                <a:avLst/>
                <a:gdLst>
                  <a:gd name="T0" fmla="*/ 26 w 30"/>
                  <a:gd name="T1" fmla="*/ 0 h 21"/>
                  <a:gd name="T2" fmla="*/ 26 w 30"/>
                  <a:gd name="T3" fmla="*/ 0 h 21"/>
                  <a:gd name="T4" fmla="*/ 13 w 30"/>
                  <a:gd name="T5" fmla="*/ 10 h 21"/>
                  <a:gd name="T6" fmla="*/ 8 w 30"/>
                  <a:gd name="T7" fmla="*/ 13 h 21"/>
                  <a:gd name="T8" fmla="*/ 0 w 30"/>
                  <a:gd name="T9" fmla="*/ 15 h 21"/>
                  <a:gd name="T10" fmla="*/ 2 w 30"/>
                  <a:gd name="T11" fmla="*/ 21 h 21"/>
                  <a:gd name="T12" fmla="*/ 2 w 30"/>
                  <a:gd name="T13" fmla="*/ 21 h 21"/>
                  <a:gd name="T14" fmla="*/ 10 w 30"/>
                  <a:gd name="T15" fmla="*/ 18 h 21"/>
                  <a:gd name="T16" fmla="*/ 16 w 30"/>
                  <a:gd name="T17" fmla="*/ 15 h 21"/>
                  <a:gd name="T18" fmla="*/ 30 w 30"/>
                  <a:gd name="T19" fmla="*/ 5 h 21"/>
                  <a:gd name="T20" fmla="*/ 26 w 30"/>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
                  <a:gd name="T34" fmla="*/ 0 h 21"/>
                  <a:gd name="T35" fmla="*/ 30 w 30"/>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 h="21">
                    <a:moveTo>
                      <a:pt x="26" y="0"/>
                    </a:moveTo>
                    <a:lnTo>
                      <a:pt x="26" y="0"/>
                    </a:lnTo>
                    <a:lnTo>
                      <a:pt x="13" y="10"/>
                    </a:lnTo>
                    <a:lnTo>
                      <a:pt x="8" y="13"/>
                    </a:lnTo>
                    <a:lnTo>
                      <a:pt x="0" y="15"/>
                    </a:lnTo>
                    <a:lnTo>
                      <a:pt x="2" y="21"/>
                    </a:lnTo>
                    <a:lnTo>
                      <a:pt x="10" y="18"/>
                    </a:lnTo>
                    <a:lnTo>
                      <a:pt x="16" y="15"/>
                    </a:lnTo>
                    <a:lnTo>
                      <a:pt x="30" y="5"/>
                    </a:lnTo>
                    <a:lnTo>
                      <a:pt x="26"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717" name="Freeform 256"/>
              <p:cNvSpPr>
                <a:spLocks/>
              </p:cNvSpPr>
              <p:nvPr/>
            </p:nvSpPr>
            <p:spPr bwMode="auto">
              <a:xfrm>
                <a:off x="1038" y="1594"/>
                <a:ext cx="22" cy="14"/>
              </a:xfrm>
              <a:custGeom>
                <a:avLst/>
                <a:gdLst>
                  <a:gd name="T0" fmla="*/ 19 w 22"/>
                  <a:gd name="T1" fmla="*/ 0 h 14"/>
                  <a:gd name="T2" fmla="*/ 19 w 22"/>
                  <a:gd name="T3" fmla="*/ 0 h 14"/>
                  <a:gd name="T4" fmla="*/ 11 w 22"/>
                  <a:gd name="T5" fmla="*/ 3 h 14"/>
                  <a:gd name="T6" fmla="*/ 11 w 22"/>
                  <a:gd name="T7" fmla="*/ 3 h 14"/>
                  <a:gd name="T8" fmla="*/ 6 w 22"/>
                  <a:gd name="T9" fmla="*/ 4 h 14"/>
                  <a:gd name="T10" fmla="*/ 0 w 22"/>
                  <a:gd name="T11" fmla="*/ 9 h 14"/>
                  <a:gd name="T12" fmla="*/ 5 w 22"/>
                  <a:gd name="T13" fmla="*/ 14 h 14"/>
                  <a:gd name="T14" fmla="*/ 5 w 22"/>
                  <a:gd name="T15" fmla="*/ 14 h 14"/>
                  <a:gd name="T16" fmla="*/ 8 w 22"/>
                  <a:gd name="T17" fmla="*/ 10 h 14"/>
                  <a:gd name="T18" fmla="*/ 14 w 22"/>
                  <a:gd name="T19" fmla="*/ 9 h 14"/>
                  <a:gd name="T20" fmla="*/ 14 w 22"/>
                  <a:gd name="T21" fmla="*/ 9 h 14"/>
                  <a:gd name="T22" fmla="*/ 22 w 22"/>
                  <a:gd name="T23" fmla="*/ 4 h 14"/>
                  <a:gd name="T24" fmla="*/ 19 w 22"/>
                  <a:gd name="T25" fmla="*/ 0 h 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
                  <a:gd name="T40" fmla="*/ 0 h 14"/>
                  <a:gd name="T41" fmla="*/ 22 w 22"/>
                  <a:gd name="T42" fmla="*/ 14 h 1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 h="14">
                    <a:moveTo>
                      <a:pt x="19" y="0"/>
                    </a:moveTo>
                    <a:lnTo>
                      <a:pt x="19" y="0"/>
                    </a:lnTo>
                    <a:lnTo>
                      <a:pt x="11" y="3"/>
                    </a:lnTo>
                    <a:lnTo>
                      <a:pt x="6" y="4"/>
                    </a:lnTo>
                    <a:lnTo>
                      <a:pt x="0" y="9"/>
                    </a:lnTo>
                    <a:lnTo>
                      <a:pt x="5" y="14"/>
                    </a:lnTo>
                    <a:lnTo>
                      <a:pt x="8" y="10"/>
                    </a:lnTo>
                    <a:lnTo>
                      <a:pt x="14" y="9"/>
                    </a:lnTo>
                    <a:lnTo>
                      <a:pt x="22" y="4"/>
                    </a:lnTo>
                    <a:lnTo>
                      <a:pt x="19"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718" name="Freeform 257"/>
              <p:cNvSpPr>
                <a:spLocks/>
              </p:cNvSpPr>
              <p:nvPr/>
            </p:nvSpPr>
            <p:spPr bwMode="auto">
              <a:xfrm>
                <a:off x="1099" y="1636"/>
                <a:ext cx="11" cy="11"/>
              </a:xfrm>
              <a:custGeom>
                <a:avLst/>
                <a:gdLst>
                  <a:gd name="T0" fmla="*/ 6 w 11"/>
                  <a:gd name="T1" fmla="*/ 0 h 11"/>
                  <a:gd name="T2" fmla="*/ 6 w 11"/>
                  <a:gd name="T3" fmla="*/ 0 h 11"/>
                  <a:gd name="T4" fmla="*/ 3 w 11"/>
                  <a:gd name="T5" fmla="*/ 3 h 11"/>
                  <a:gd name="T6" fmla="*/ 0 w 11"/>
                  <a:gd name="T7" fmla="*/ 5 h 11"/>
                  <a:gd name="T8" fmla="*/ 2 w 11"/>
                  <a:gd name="T9" fmla="*/ 11 h 11"/>
                  <a:gd name="T10" fmla="*/ 2 w 11"/>
                  <a:gd name="T11" fmla="*/ 11 h 11"/>
                  <a:gd name="T12" fmla="*/ 6 w 11"/>
                  <a:gd name="T13" fmla="*/ 8 h 11"/>
                  <a:gd name="T14" fmla="*/ 11 w 11"/>
                  <a:gd name="T15" fmla="*/ 5 h 11"/>
                  <a:gd name="T16" fmla="*/ 6 w 11"/>
                  <a:gd name="T17" fmla="*/ 0 h 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
                  <a:gd name="T28" fmla="*/ 0 h 11"/>
                  <a:gd name="T29" fmla="*/ 11 w 11"/>
                  <a:gd name="T30" fmla="*/ 11 h 1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 h="11">
                    <a:moveTo>
                      <a:pt x="6" y="0"/>
                    </a:moveTo>
                    <a:lnTo>
                      <a:pt x="6" y="0"/>
                    </a:lnTo>
                    <a:lnTo>
                      <a:pt x="3" y="3"/>
                    </a:lnTo>
                    <a:lnTo>
                      <a:pt x="0" y="5"/>
                    </a:lnTo>
                    <a:lnTo>
                      <a:pt x="2" y="11"/>
                    </a:lnTo>
                    <a:lnTo>
                      <a:pt x="6" y="8"/>
                    </a:lnTo>
                    <a:lnTo>
                      <a:pt x="11" y="5"/>
                    </a:lnTo>
                    <a:lnTo>
                      <a:pt x="6"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719" name="Freeform 258"/>
              <p:cNvSpPr>
                <a:spLocks/>
              </p:cNvSpPr>
              <p:nvPr/>
            </p:nvSpPr>
            <p:spPr bwMode="auto">
              <a:xfrm>
                <a:off x="1075" y="1557"/>
                <a:ext cx="19" cy="10"/>
              </a:xfrm>
              <a:custGeom>
                <a:avLst/>
                <a:gdLst>
                  <a:gd name="T0" fmla="*/ 19 w 19"/>
                  <a:gd name="T1" fmla="*/ 0 h 10"/>
                  <a:gd name="T2" fmla="*/ 19 w 19"/>
                  <a:gd name="T3" fmla="*/ 0 h 10"/>
                  <a:gd name="T4" fmla="*/ 10 w 19"/>
                  <a:gd name="T5" fmla="*/ 2 h 10"/>
                  <a:gd name="T6" fmla="*/ 0 w 19"/>
                  <a:gd name="T7" fmla="*/ 5 h 10"/>
                  <a:gd name="T8" fmla="*/ 4 w 19"/>
                  <a:gd name="T9" fmla="*/ 10 h 10"/>
                  <a:gd name="T10" fmla="*/ 4 w 19"/>
                  <a:gd name="T11" fmla="*/ 10 h 10"/>
                  <a:gd name="T12" fmla="*/ 11 w 19"/>
                  <a:gd name="T13" fmla="*/ 7 h 10"/>
                  <a:gd name="T14" fmla="*/ 19 w 19"/>
                  <a:gd name="T15" fmla="*/ 7 h 10"/>
                  <a:gd name="T16" fmla="*/ 19 w 19"/>
                  <a:gd name="T17" fmla="*/ 0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
                  <a:gd name="T28" fmla="*/ 0 h 10"/>
                  <a:gd name="T29" fmla="*/ 19 w 19"/>
                  <a:gd name="T30" fmla="*/ 10 h 1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 h="10">
                    <a:moveTo>
                      <a:pt x="19" y="0"/>
                    </a:moveTo>
                    <a:lnTo>
                      <a:pt x="19" y="0"/>
                    </a:lnTo>
                    <a:lnTo>
                      <a:pt x="10" y="2"/>
                    </a:lnTo>
                    <a:lnTo>
                      <a:pt x="0" y="5"/>
                    </a:lnTo>
                    <a:lnTo>
                      <a:pt x="4" y="10"/>
                    </a:lnTo>
                    <a:lnTo>
                      <a:pt x="11" y="7"/>
                    </a:lnTo>
                    <a:lnTo>
                      <a:pt x="19" y="7"/>
                    </a:lnTo>
                    <a:lnTo>
                      <a:pt x="19"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720" name="Freeform 259"/>
              <p:cNvSpPr>
                <a:spLocks/>
              </p:cNvSpPr>
              <p:nvPr/>
            </p:nvSpPr>
            <p:spPr bwMode="auto">
              <a:xfrm>
                <a:off x="415" y="1634"/>
                <a:ext cx="27" cy="16"/>
              </a:xfrm>
              <a:custGeom>
                <a:avLst/>
                <a:gdLst>
                  <a:gd name="T0" fmla="*/ 23 w 27"/>
                  <a:gd name="T1" fmla="*/ 0 h 16"/>
                  <a:gd name="T2" fmla="*/ 23 w 27"/>
                  <a:gd name="T3" fmla="*/ 0 h 16"/>
                  <a:gd name="T4" fmla="*/ 16 w 27"/>
                  <a:gd name="T5" fmla="*/ 3 h 16"/>
                  <a:gd name="T6" fmla="*/ 16 w 27"/>
                  <a:gd name="T7" fmla="*/ 3 h 16"/>
                  <a:gd name="T8" fmla="*/ 8 w 27"/>
                  <a:gd name="T9" fmla="*/ 7 h 16"/>
                  <a:gd name="T10" fmla="*/ 0 w 27"/>
                  <a:gd name="T11" fmla="*/ 11 h 16"/>
                  <a:gd name="T12" fmla="*/ 5 w 27"/>
                  <a:gd name="T13" fmla="*/ 16 h 16"/>
                  <a:gd name="T14" fmla="*/ 5 w 27"/>
                  <a:gd name="T15" fmla="*/ 16 h 16"/>
                  <a:gd name="T16" fmla="*/ 11 w 27"/>
                  <a:gd name="T17" fmla="*/ 13 h 16"/>
                  <a:gd name="T18" fmla="*/ 17 w 27"/>
                  <a:gd name="T19" fmla="*/ 10 h 16"/>
                  <a:gd name="T20" fmla="*/ 17 w 27"/>
                  <a:gd name="T21" fmla="*/ 10 h 16"/>
                  <a:gd name="T22" fmla="*/ 27 w 27"/>
                  <a:gd name="T23" fmla="*/ 5 h 16"/>
                  <a:gd name="T24" fmla="*/ 23 w 27"/>
                  <a:gd name="T25" fmla="*/ 0 h 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
                  <a:gd name="T40" fmla="*/ 0 h 16"/>
                  <a:gd name="T41" fmla="*/ 27 w 27"/>
                  <a:gd name="T42" fmla="*/ 16 h 1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 h="16">
                    <a:moveTo>
                      <a:pt x="23" y="0"/>
                    </a:moveTo>
                    <a:lnTo>
                      <a:pt x="23" y="0"/>
                    </a:lnTo>
                    <a:lnTo>
                      <a:pt x="16" y="3"/>
                    </a:lnTo>
                    <a:lnTo>
                      <a:pt x="8" y="7"/>
                    </a:lnTo>
                    <a:lnTo>
                      <a:pt x="0" y="11"/>
                    </a:lnTo>
                    <a:lnTo>
                      <a:pt x="5" y="16"/>
                    </a:lnTo>
                    <a:lnTo>
                      <a:pt x="11" y="13"/>
                    </a:lnTo>
                    <a:lnTo>
                      <a:pt x="17" y="10"/>
                    </a:lnTo>
                    <a:lnTo>
                      <a:pt x="27" y="5"/>
                    </a:lnTo>
                    <a:lnTo>
                      <a:pt x="23"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721" name="Freeform 260"/>
              <p:cNvSpPr>
                <a:spLocks/>
              </p:cNvSpPr>
              <p:nvPr/>
            </p:nvSpPr>
            <p:spPr bwMode="auto">
              <a:xfrm>
                <a:off x="336" y="1595"/>
                <a:ext cx="33" cy="22"/>
              </a:xfrm>
              <a:custGeom>
                <a:avLst/>
                <a:gdLst>
                  <a:gd name="T0" fmla="*/ 30 w 33"/>
                  <a:gd name="T1" fmla="*/ 0 h 22"/>
                  <a:gd name="T2" fmla="*/ 30 w 33"/>
                  <a:gd name="T3" fmla="*/ 0 h 22"/>
                  <a:gd name="T4" fmla="*/ 15 w 33"/>
                  <a:gd name="T5" fmla="*/ 9 h 22"/>
                  <a:gd name="T6" fmla="*/ 0 w 33"/>
                  <a:gd name="T7" fmla="*/ 16 h 22"/>
                  <a:gd name="T8" fmla="*/ 4 w 33"/>
                  <a:gd name="T9" fmla="*/ 22 h 22"/>
                  <a:gd name="T10" fmla="*/ 4 w 33"/>
                  <a:gd name="T11" fmla="*/ 22 h 22"/>
                  <a:gd name="T12" fmla="*/ 18 w 33"/>
                  <a:gd name="T13" fmla="*/ 14 h 22"/>
                  <a:gd name="T14" fmla="*/ 33 w 33"/>
                  <a:gd name="T15" fmla="*/ 5 h 22"/>
                  <a:gd name="T16" fmla="*/ 30 w 33"/>
                  <a:gd name="T17" fmla="*/ 0 h 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
                  <a:gd name="T28" fmla="*/ 0 h 22"/>
                  <a:gd name="T29" fmla="*/ 33 w 33"/>
                  <a:gd name="T30" fmla="*/ 22 h 2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 h="22">
                    <a:moveTo>
                      <a:pt x="30" y="0"/>
                    </a:moveTo>
                    <a:lnTo>
                      <a:pt x="30" y="0"/>
                    </a:lnTo>
                    <a:lnTo>
                      <a:pt x="15" y="9"/>
                    </a:lnTo>
                    <a:lnTo>
                      <a:pt x="0" y="16"/>
                    </a:lnTo>
                    <a:lnTo>
                      <a:pt x="4" y="22"/>
                    </a:lnTo>
                    <a:lnTo>
                      <a:pt x="18" y="14"/>
                    </a:lnTo>
                    <a:lnTo>
                      <a:pt x="33" y="5"/>
                    </a:lnTo>
                    <a:lnTo>
                      <a:pt x="30"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722" name="Freeform 261"/>
              <p:cNvSpPr>
                <a:spLocks/>
              </p:cNvSpPr>
              <p:nvPr/>
            </p:nvSpPr>
            <p:spPr bwMode="auto">
              <a:xfrm>
                <a:off x="680" y="1343"/>
                <a:ext cx="30" cy="11"/>
              </a:xfrm>
              <a:custGeom>
                <a:avLst/>
                <a:gdLst>
                  <a:gd name="T0" fmla="*/ 28 w 30"/>
                  <a:gd name="T1" fmla="*/ 0 h 11"/>
                  <a:gd name="T2" fmla="*/ 28 w 30"/>
                  <a:gd name="T3" fmla="*/ 0 h 11"/>
                  <a:gd name="T4" fmla="*/ 20 w 30"/>
                  <a:gd name="T5" fmla="*/ 1 h 11"/>
                  <a:gd name="T6" fmla="*/ 20 w 30"/>
                  <a:gd name="T7" fmla="*/ 1 h 11"/>
                  <a:gd name="T8" fmla="*/ 11 w 30"/>
                  <a:gd name="T9" fmla="*/ 3 h 11"/>
                  <a:gd name="T10" fmla="*/ 0 w 30"/>
                  <a:gd name="T11" fmla="*/ 4 h 11"/>
                  <a:gd name="T12" fmla="*/ 0 w 30"/>
                  <a:gd name="T13" fmla="*/ 11 h 11"/>
                  <a:gd name="T14" fmla="*/ 0 w 30"/>
                  <a:gd name="T15" fmla="*/ 11 h 11"/>
                  <a:gd name="T16" fmla="*/ 11 w 30"/>
                  <a:gd name="T17" fmla="*/ 9 h 11"/>
                  <a:gd name="T18" fmla="*/ 22 w 30"/>
                  <a:gd name="T19" fmla="*/ 7 h 11"/>
                  <a:gd name="T20" fmla="*/ 22 w 30"/>
                  <a:gd name="T21" fmla="*/ 7 h 11"/>
                  <a:gd name="T22" fmla="*/ 30 w 30"/>
                  <a:gd name="T23" fmla="*/ 6 h 11"/>
                  <a:gd name="T24" fmla="*/ 28 w 30"/>
                  <a:gd name="T25" fmla="*/ 0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11"/>
                  <a:gd name="T41" fmla="*/ 30 w 30"/>
                  <a:gd name="T42" fmla="*/ 11 h 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11">
                    <a:moveTo>
                      <a:pt x="28" y="0"/>
                    </a:moveTo>
                    <a:lnTo>
                      <a:pt x="28" y="0"/>
                    </a:lnTo>
                    <a:lnTo>
                      <a:pt x="20" y="1"/>
                    </a:lnTo>
                    <a:lnTo>
                      <a:pt x="11" y="3"/>
                    </a:lnTo>
                    <a:lnTo>
                      <a:pt x="0" y="4"/>
                    </a:lnTo>
                    <a:lnTo>
                      <a:pt x="0" y="11"/>
                    </a:lnTo>
                    <a:lnTo>
                      <a:pt x="11" y="9"/>
                    </a:lnTo>
                    <a:lnTo>
                      <a:pt x="22" y="7"/>
                    </a:lnTo>
                    <a:lnTo>
                      <a:pt x="30" y="6"/>
                    </a:lnTo>
                    <a:lnTo>
                      <a:pt x="28"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723" name="Freeform 262"/>
              <p:cNvSpPr>
                <a:spLocks/>
              </p:cNvSpPr>
              <p:nvPr/>
            </p:nvSpPr>
            <p:spPr bwMode="auto">
              <a:xfrm>
                <a:off x="633" y="1397"/>
                <a:ext cx="96" cy="60"/>
              </a:xfrm>
              <a:custGeom>
                <a:avLst/>
                <a:gdLst>
                  <a:gd name="T0" fmla="*/ 93 w 96"/>
                  <a:gd name="T1" fmla="*/ 0 h 60"/>
                  <a:gd name="T2" fmla="*/ 93 w 96"/>
                  <a:gd name="T3" fmla="*/ 0 h 60"/>
                  <a:gd name="T4" fmla="*/ 75 w 96"/>
                  <a:gd name="T5" fmla="*/ 11 h 60"/>
                  <a:gd name="T6" fmla="*/ 58 w 96"/>
                  <a:gd name="T7" fmla="*/ 22 h 60"/>
                  <a:gd name="T8" fmla="*/ 22 w 96"/>
                  <a:gd name="T9" fmla="*/ 43 h 60"/>
                  <a:gd name="T10" fmla="*/ 0 w 96"/>
                  <a:gd name="T11" fmla="*/ 55 h 60"/>
                  <a:gd name="T12" fmla="*/ 3 w 96"/>
                  <a:gd name="T13" fmla="*/ 60 h 60"/>
                  <a:gd name="T14" fmla="*/ 25 w 96"/>
                  <a:gd name="T15" fmla="*/ 49 h 60"/>
                  <a:gd name="T16" fmla="*/ 25 w 96"/>
                  <a:gd name="T17" fmla="*/ 49 h 60"/>
                  <a:gd name="T18" fmla="*/ 61 w 96"/>
                  <a:gd name="T19" fmla="*/ 29 h 60"/>
                  <a:gd name="T20" fmla="*/ 78 w 96"/>
                  <a:gd name="T21" fmla="*/ 18 h 60"/>
                  <a:gd name="T22" fmla="*/ 96 w 96"/>
                  <a:gd name="T23" fmla="*/ 5 h 60"/>
                  <a:gd name="T24" fmla="*/ 93 w 96"/>
                  <a:gd name="T25" fmla="*/ 0 h 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6"/>
                  <a:gd name="T40" fmla="*/ 0 h 60"/>
                  <a:gd name="T41" fmla="*/ 96 w 96"/>
                  <a:gd name="T42" fmla="*/ 60 h 6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6" h="60">
                    <a:moveTo>
                      <a:pt x="93" y="0"/>
                    </a:moveTo>
                    <a:lnTo>
                      <a:pt x="93" y="0"/>
                    </a:lnTo>
                    <a:lnTo>
                      <a:pt x="75" y="11"/>
                    </a:lnTo>
                    <a:lnTo>
                      <a:pt x="58" y="22"/>
                    </a:lnTo>
                    <a:lnTo>
                      <a:pt x="22" y="43"/>
                    </a:lnTo>
                    <a:lnTo>
                      <a:pt x="0" y="55"/>
                    </a:lnTo>
                    <a:lnTo>
                      <a:pt x="3" y="60"/>
                    </a:lnTo>
                    <a:lnTo>
                      <a:pt x="25" y="49"/>
                    </a:lnTo>
                    <a:lnTo>
                      <a:pt x="61" y="29"/>
                    </a:lnTo>
                    <a:lnTo>
                      <a:pt x="78" y="18"/>
                    </a:lnTo>
                    <a:lnTo>
                      <a:pt x="96" y="5"/>
                    </a:lnTo>
                    <a:lnTo>
                      <a:pt x="93" y="0"/>
                    </a:lnTo>
                    <a:close/>
                  </a:path>
                </a:pathLst>
              </a:custGeom>
              <a:solidFill>
                <a:srgbClr val="FADD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724" name="Freeform 263"/>
              <p:cNvSpPr>
                <a:spLocks/>
              </p:cNvSpPr>
              <p:nvPr/>
            </p:nvSpPr>
            <p:spPr bwMode="auto">
              <a:xfrm>
                <a:off x="688" y="1429"/>
                <a:ext cx="41" cy="26"/>
              </a:xfrm>
              <a:custGeom>
                <a:avLst/>
                <a:gdLst>
                  <a:gd name="T0" fmla="*/ 38 w 41"/>
                  <a:gd name="T1" fmla="*/ 0 h 26"/>
                  <a:gd name="T2" fmla="*/ 38 w 41"/>
                  <a:gd name="T3" fmla="*/ 0 h 26"/>
                  <a:gd name="T4" fmla="*/ 23 w 41"/>
                  <a:gd name="T5" fmla="*/ 8 h 26"/>
                  <a:gd name="T6" fmla="*/ 23 w 41"/>
                  <a:gd name="T7" fmla="*/ 8 h 26"/>
                  <a:gd name="T8" fmla="*/ 0 w 41"/>
                  <a:gd name="T9" fmla="*/ 20 h 26"/>
                  <a:gd name="T10" fmla="*/ 3 w 41"/>
                  <a:gd name="T11" fmla="*/ 26 h 26"/>
                  <a:gd name="T12" fmla="*/ 3 w 41"/>
                  <a:gd name="T13" fmla="*/ 26 h 26"/>
                  <a:gd name="T14" fmla="*/ 27 w 41"/>
                  <a:gd name="T15" fmla="*/ 12 h 26"/>
                  <a:gd name="T16" fmla="*/ 27 w 41"/>
                  <a:gd name="T17" fmla="*/ 12 h 26"/>
                  <a:gd name="T18" fmla="*/ 41 w 41"/>
                  <a:gd name="T19" fmla="*/ 5 h 26"/>
                  <a:gd name="T20" fmla="*/ 38 w 41"/>
                  <a:gd name="T21" fmla="*/ 0 h 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1"/>
                  <a:gd name="T34" fmla="*/ 0 h 26"/>
                  <a:gd name="T35" fmla="*/ 41 w 41"/>
                  <a:gd name="T36" fmla="*/ 26 h 2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1" h="26">
                    <a:moveTo>
                      <a:pt x="38" y="0"/>
                    </a:moveTo>
                    <a:lnTo>
                      <a:pt x="38" y="0"/>
                    </a:lnTo>
                    <a:lnTo>
                      <a:pt x="23" y="8"/>
                    </a:lnTo>
                    <a:lnTo>
                      <a:pt x="0" y="20"/>
                    </a:lnTo>
                    <a:lnTo>
                      <a:pt x="3" y="26"/>
                    </a:lnTo>
                    <a:lnTo>
                      <a:pt x="27" y="12"/>
                    </a:lnTo>
                    <a:lnTo>
                      <a:pt x="41" y="5"/>
                    </a:lnTo>
                    <a:lnTo>
                      <a:pt x="38" y="0"/>
                    </a:lnTo>
                    <a:close/>
                  </a:path>
                </a:pathLst>
              </a:custGeom>
              <a:solidFill>
                <a:srgbClr val="FADD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725" name="Freeform 264"/>
              <p:cNvSpPr>
                <a:spLocks/>
              </p:cNvSpPr>
              <p:nvPr/>
            </p:nvSpPr>
            <p:spPr bwMode="auto">
              <a:xfrm>
                <a:off x="842" y="1418"/>
                <a:ext cx="58" cy="47"/>
              </a:xfrm>
              <a:custGeom>
                <a:avLst/>
                <a:gdLst>
                  <a:gd name="T0" fmla="*/ 55 w 58"/>
                  <a:gd name="T1" fmla="*/ 0 h 47"/>
                  <a:gd name="T2" fmla="*/ 55 w 58"/>
                  <a:gd name="T3" fmla="*/ 0 h 47"/>
                  <a:gd name="T4" fmla="*/ 44 w 58"/>
                  <a:gd name="T5" fmla="*/ 6 h 47"/>
                  <a:gd name="T6" fmla="*/ 33 w 58"/>
                  <a:gd name="T7" fmla="*/ 14 h 47"/>
                  <a:gd name="T8" fmla="*/ 12 w 58"/>
                  <a:gd name="T9" fmla="*/ 31 h 47"/>
                  <a:gd name="T10" fmla="*/ 12 w 58"/>
                  <a:gd name="T11" fmla="*/ 31 h 47"/>
                  <a:gd name="T12" fmla="*/ 0 w 58"/>
                  <a:gd name="T13" fmla="*/ 42 h 47"/>
                  <a:gd name="T14" fmla="*/ 3 w 58"/>
                  <a:gd name="T15" fmla="*/ 47 h 47"/>
                  <a:gd name="T16" fmla="*/ 3 w 58"/>
                  <a:gd name="T17" fmla="*/ 47 h 47"/>
                  <a:gd name="T18" fmla="*/ 17 w 58"/>
                  <a:gd name="T19" fmla="*/ 36 h 47"/>
                  <a:gd name="T20" fmla="*/ 17 w 58"/>
                  <a:gd name="T21" fmla="*/ 36 h 47"/>
                  <a:gd name="T22" fmla="*/ 37 w 58"/>
                  <a:gd name="T23" fmla="*/ 20 h 47"/>
                  <a:gd name="T24" fmla="*/ 47 w 58"/>
                  <a:gd name="T25" fmla="*/ 12 h 47"/>
                  <a:gd name="T26" fmla="*/ 58 w 58"/>
                  <a:gd name="T27" fmla="*/ 5 h 47"/>
                  <a:gd name="T28" fmla="*/ 55 w 58"/>
                  <a:gd name="T29" fmla="*/ 0 h 4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8"/>
                  <a:gd name="T46" fmla="*/ 0 h 47"/>
                  <a:gd name="T47" fmla="*/ 58 w 58"/>
                  <a:gd name="T48" fmla="*/ 47 h 4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8" h="47">
                    <a:moveTo>
                      <a:pt x="55" y="0"/>
                    </a:moveTo>
                    <a:lnTo>
                      <a:pt x="55" y="0"/>
                    </a:lnTo>
                    <a:lnTo>
                      <a:pt x="44" y="6"/>
                    </a:lnTo>
                    <a:lnTo>
                      <a:pt x="33" y="14"/>
                    </a:lnTo>
                    <a:lnTo>
                      <a:pt x="12" y="31"/>
                    </a:lnTo>
                    <a:lnTo>
                      <a:pt x="0" y="42"/>
                    </a:lnTo>
                    <a:lnTo>
                      <a:pt x="3" y="47"/>
                    </a:lnTo>
                    <a:lnTo>
                      <a:pt x="17" y="36"/>
                    </a:lnTo>
                    <a:lnTo>
                      <a:pt x="37" y="20"/>
                    </a:lnTo>
                    <a:lnTo>
                      <a:pt x="47" y="12"/>
                    </a:lnTo>
                    <a:lnTo>
                      <a:pt x="58" y="5"/>
                    </a:lnTo>
                    <a:lnTo>
                      <a:pt x="55" y="0"/>
                    </a:lnTo>
                    <a:close/>
                  </a:path>
                </a:pathLst>
              </a:custGeom>
              <a:solidFill>
                <a:srgbClr val="FADD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726" name="Freeform 265"/>
              <p:cNvSpPr>
                <a:spLocks/>
              </p:cNvSpPr>
              <p:nvPr/>
            </p:nvSpPr>
            <p:spPr bwMode="auto">
              <a:xfrm>
                <a:off x="850" y="1391"/>
                <a:ext cx="48" cy="43"/>
              </a:xfrm>
              <a:custGeom>
                <a:avLst/>
                <a:gdLst>
                  <a:gd name="T0" fmla="*/ 45 w 48"/>
                  <a:gd name="T1" fmla="*/ 0 h 43"/>
                  <a:gd name="T2" fmla="*/ 45 w 48"/>
                  <a:gd name="T3" fmla="*/ 0 h 43"/>
                  <a:gd name="T4" fmla="*/ 21 w 48"/>
                  <a:gd name="T5" fmla="*/ 17 h 43"/>
                  <a:gd name="T6" fmla="*/ 0 w 48"/>
                  <a:gd name="T7" fmla="*/ 38 h 43"/>
                  <a:gd name="T8" fmla="*/ 3 w 48"/>
                  <a:gd name="T9" fmla="*/ 43 h 43"/>
                  <a:gd name="T10" fmla="*/ 3 w 48"/>
                  <a:gd name="T11" fmla="*/ 43 h 43"/>
                  <a:gd name="T12" fmla="*/ 26 w 48"/>
                  <a:gd name="T13" fmla="*/ 22 h 43"/>
                  <a:gd name="T14" fmla="*/ 48 w 48"/>
                  <a:gd name="T15" fmla="*/ 6 h 43"/>
                  <a:gd name="T16" fmla="*/ 45 w 48"/>
                  <a:gd name="T17" fmla="*/ 0 h 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8"/>
                  <a:gd name="T28" fmla="*/ 0 h 43"/>
                  <a:gd name="T29" fmla="*/ 48 w 48"/>
                  <a:gd name="T30" fmla="*/ 43 h 4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8" h="43">
                    <a:moveTo>
                      <a:pt x="45" y="0"/>
                    </a:moveTo>
                    <a:lnTo>
                      <a:pt x="45" y="0"/>
                    </a:lnTo>
                    <a:lnTo>
                      <a:pt x="21" y="17"/>
                    </a:lnTo>
                    <a:lnTo>
                      <a:pt x="0" y="38"/>
                    </a:lnTo>
                    <a:lnTo>
                      <a:pt x="3" y="43"/>
                    </a:lnTo>
                    <a:lnTo>
                      <a:pt x="26" y="22"/>
                    </a:lnTo>
                    <a:lnTo>
                      <a:pt x="48" y="6"/>
                    </a:lnTo>
                    <a:lnTo>
                      <a:pt x="45" y="0"/>
                    </a:lnTo>
                    <a:close/>
                  </a:path>
                </a:pathLst>
              </a:custGeom>
              <a:solidFill>
                <a:srgbClr val="FADD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727" name="Freeform 266"/>
              <p:cNvSpPr>
                <a:spLocks/>
              </p:cNvSpPr>
              <p:nvPr/>
            </p:nvSpPr>
            <p:spPr bwMode="auto">
              <a:xfrm>
                <a:off x="997" y="1434"/>
                <a:ext cx="13" cy="12"/>
              </a:xfrm>
              <a:custGeom>
                <a:avLst/>
                <a:gdLst>
                  <a:gd name="T0" fmla="*/ 8 w 13"/>
                  <a:gd name="T1" fmla="*/ 0 h 12"/>
                  <a:gd name="T2" fmla="*/ 3 w 13"/>
                  <a:gd name="T3" fmla="*/ 4 h 12"/>
                  <a:gd name="T4" fmla="*/ 0 w 13"/>
                  <a:gd name="T5" fmla="*/ 7 h 12"/>
                  <a:gd name="T6" fmla="*/ 5 w 13"/>
                  <a:gd name="T7" fmla="*/ 12 h 12"/>
                  <a:gd name="T8" fmla="*/ 8 w 13"/>
                  <a:gd name="T9" fmla="*/ 9 h 12"/>
                  <a:gd name="T10" fmla="*/ 13 w 13"/>
                  <a:gd name="T11" fmla="*/ 4 h 12"/>
                  <a:gd name="T12" fmla="*/ 8 w 13"/>
                  <a:gd name="T13" fmla="*/ 0 h 12"/>
                  <a:gd name="T14" fmla="*/ 0 60000 65536"/>
                  <a:gd name="T15" fmla="*/ 0 60000 65536"/>
                  <a:gd name="T16" fmla="*/ 0 60000 65536"/>
                  <a:gd name="T17" fmla="*/ 0 60000 65536"/>
                  <a:gd name="T18" fmla="*/ 0 60000 65536"/>
                  <a:gd name="T19" fmla="*/ 0 60000 65536"/>
                  <a:gd name="T20" fmla="*/ 0 60000 65536"/>
                  <a:gd name="T21" fmla="*/ 0 w 13"/>
                  <a:gd name="T22" fmla="*/ 0 h 12"/>
                  <a:gd name="T23" fmla="*/ 13 w 13"/>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12">
                    <a:moveTo>
                      <a:pt x="8" y="0"/>
                    </a:moveTo>
                    <a:lnTo>
                      <a:pt x="3" y="4"/>
                    </a:lnTo>
                    <a:lnTo>
                      <a:pt x="0" y="7"/>
                    </a:lnTo>
                    <a:lnTo>
                      <a:pt x="5" y="12"/>
                    </a:lnTo>
                    <a:lnTo>
                      <a:pt x="8" y="9"/>
                    </a:lnTo>
                    <a:lnTo>
                      <a:pt x="13" y="4"/>
                    </a:lnTo>
                    <a:lnTo>
                      <a:pt x="8" y="0"/>
                    </a:lnTo>
                    <a:close/>
                  </a:path>
                </a:pathLst>
              </a:custGeom>
              <a:solidFill>
                <a:srgbClr val="FADD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728" name="Freeform 267"/>
              <p:cNvSpPr>
                <a:spLocks/>
              </p:cNvSpPr>
              <p:nvPr/>
            </p:nvSpPr>
            <p:spPr bwMode="auto">
              <a:xfrm>
                <a:off x="704" y="1531"/>
                <a:ext cx="51" cy="17"/>
              </a:xfrm>
              <a:custGeom>
                <a:avLst/>
                <a:gdLst>
                  <a:gd name="T0" fmla="*/ 0 w 51"/>
                  <a:gd name="T1" fmla="*/ 3 h 17"/>
                  <a:gd name="T2" fmla="*/ 0 w 51"/>
                  <a:gd name="T3" fmla="*/ 3 h 17"/>
                  <a:gd name="T4" fmla="*/ 4 w 51"/>
                  <a:gd name="T5" fmla="*/ 8 h 17"/>
                  <a:gd name="T6" fmla="*/ 9 w 51"/>
                  <a:gd name="T7" fmla="*/ 11 h 17"/>
                  <a:gd name="T8" fmla="*/ 17 w 51"/>
                  <a:gd name="T9" fmla="*/ 14 h 17"/>
                  <a:gd name="T10" fmla="*/ 25 w 51"/>
                  <a:gd name="T11" fmla="*/ 17 h 17"/>
                  <a:gd name="T12" fmla="*/ 33 w 51"/>
                  <a:gd name="T13" fmla="*/ 15 h 17"/>
                  <a:gd name="T14" fmla="*/ 37 w 51"/>
                  <a:gd name="T15" fmla="*/ 14 h 17"/>
                  <a:gd name="T16" fmla="*/ 42 w 51"/>
                  <a:gd name="T17" fmla="*/ 11 h 17"/>
                  <a:gd name="T18" fmla="*/ 47 w 51"/>
                  <a:gd name="T19" fmla="*/ 6 h 17"/>
                  <a:gd name="T20" fmla="*/ 51 w 51"/>
                  <a:gd name="T21" fmla="*/ 0 h 17"/>
                  <a:gd name="T22" fmla="*/ 51 w 51"/>
                  <a:gd name="T23" fmla="*/ 0 h 17"/>
                  <a:gd name="T24" fmla="*/ 47 w 51"/>
                  <a:gd name="T25" fmla="*/ 3 h 17"/>
                  <a:gd name="T26" fmla="*/ 44 w 51"/>
                  <a:gd name="T27" fmla="*/ 4 h 17"/>
                  <a:gd name="T28" fmla="*/ 37 w 51"/>
                  <a:gd name="T29" fmla="*/ 8 h 17"/>
                  <a:gd name="T30" fmla="*/ 29 w 51"/>
                  <a:gd name="T31" fmla="*/ 9 h 17"/>
                  <a:gd name="T32" fmla="*/ 22 w 51"/>
                  <a:gd name="T33" fmla="*/ 9 h 17"/>
                  <a:gd name="T34" fmla="*/ 11 w 51"/>
                  <a:gd name="T35" fmla="*/ 8 h 17"/>
                  <a:gd name="T36" fmla="*/ 0 w 51"/>
                  <a:gd name="T37" fmla="*/ 3 h 17"/>
                  <a:gd name="T38" fmla="*/ 0 w 51"/>
                  <a:gd name="T39" fmla="*/ 3 h 1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1"/>
                  <a:gd name="T61" fmla="*/ 0 h 17"/>
                  <a:gd name="T62" fmla="*/ 51 w 51"/>
                  <a:gd name="T63" fmla="*/ 17 h 1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1" h="17">
                    <a:moveTo>
                      <a:pt x="0" y="3"/>
                    </a:moveTo>
                    <a:lnTo>
                      <a:pt x="0" y="3"/>
                    </a:lnTo>
                    <a:lnTo>
                      <a:pt x="4" y="8"/>
                    </a:lnTo>
                    <a:lnTo>
                      <a:pt x="9" y="11"/>
                    </a:lnTo>
                    <a:lnTo>
                      <a:pt x="17" y="14"/>
                    </a:lnTo>
                    <a:lnTo>
                      <a:pt x="25" y="17"/>
                    </a:lnTo>
                    <a:lnTo>
                      <a:pt x="33" y="15"/>
                    </a:lnTo>
                    <a:lnTo>
                      <a:pt x="37" y="14"/>
                    </a:lnTo>
                    <a:lnTo>
                      <a:pt x="42" y="11"/>
                    </a:lnTo>
                    <a:lnTo>
                      <a:pt x="47" y="6"/>
                    </a:lnTo>
                    <a:lnTo>
                      <a:pt x="51" y="0"/>
                    </a:lnTo>
                    <a:lnTo>
                      <a:pt x="47" y="3"/>
                    </a:lnTo>
                    <a:lnTo>
                      <a:pt x="44" y="4"/>
                    </a:lnTo>
                    <a:lnTo>
                      <a:pt x="37" y="8"/>
                    </a:lnTo>
                    <a:lnTo>
                      <a:pt x="29" y="9"/>
                    </a:lnTo>
                    <a:lnTo>
                      <a:pt x="22" y="9"/>
                    </a:lnTo>
                    <a:lnTo>
                      <a:pt x="11" y="8"/>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729" name="Freeform 268"/>
              <p:cNvSpPr>
                <a:spLocks/>
              </p:cNvSpPr>
              <p:nvPr/>
            </p:nvSpPr>
            <p:spPr bwMode="auto">
              <a:xfrm>
                <a:off x="358" y="1537"/>
                <a:ext cx="35" cy="78"/>
              </a:xfrm>
              <a:custGeom>
                <a:avLst/>
                <a:gdLst>
                  <a:gd name="T0" fmla="*/ 35 w 35"/>
                  <a:gd name="T1" fmla="*/ 39 h 78"/>
                  <a:gd name="T2" fmla="*/ 35 w 35"/>
                  <a:gd name="T3" fmla="*/ 39 h 78"/>
                  <a:gd name="T4" fmla="*/ 33 w 35"/>
                  <a:gd name="T5" fmla="*/ 55 h 78"/>
                  <a:gd name="T6" fmla="*/ 30 w 35"/>
                  <a:gd name="T7" fmla="*/ 67 h 78"/>
                  <a:gd name="T8" fmla="*/ 27 w 35"/>
                  <a:gd name="T9" fmla="*/ 72 h 78"/>
                  <a:gd name="T10" fmla="*/ 24 w 35"/>
                  <a:gd name="T11" fmla="*/ 75 h 78"/>
                  <a:gd name="T12" fmla="*/ 21 w 35"/>
                  <a:gd name="T13" fmla="*/ 77 h 78"/>
                  <a:gd name="T14" fmla="*/ 18 w 35"/>
                  <a:gd name="T15" fmla="*/ 78 h 78"/>
                  <a:gd name="T16" fmla="*/ 18 w 35"/>
                  <a:gd name="T17" fmla="*/ 78 h 78"/>
                  <a:gd name="T18" fmla="*/ 15 w 35"/>
                  <a:gd name="T19" fmla="*/ 77 h 78"/>
                  <a:gd name="T20" fmla="*/ 11 w 35"/>
                  <a:gd name="T21" fmla="*/ 75 h 78"/>
                  <a:gd name="T22" fmla="*/ 8 w 35"/>
                  <a:gd name="T23" fmla="*/ 72 h 78"/>
                  <a:gd name="T24" fmla="*/ 5 w 35"/>
                  <a:gd name="T25" fmla="*/ 67 h 78"/>
                  <a:gd name="T26" fmla="*/ 2 w 35"/>
                  <a:gd name="T27" fmla="*/ 55 h 78"/>
                  <a:gd name="T28" fmla="*/ 0 w 35"/>
                  <a:gd name="T29" fmla="*/ 39 h 78"/>
                  <a:gd name="T30" fmla="*/ 0 w 35"/>
                  <a:gd name="T31" fmla="*/ 39 h 78"/>
                  <a:gd name="T32" fmla="*/ 2 w 35"/>
                  <a:gd name="T33" fmla="*/ 24 h 78"/>
                  <a:gd name="T34" fmla="*/ 5 w 35"/>
                  <a:gd name="T35" fmla="*/ 11 h 78"/>
                  <a:gd name="T36" fmla="*/ 8 w 35"/>
                  <a:gd name="T37" fmla="*/ 6 h 78"/>
                  <a:gd name="T38" fmla="*/ 11 w 35"/>
                  <a:gd name="T39" fmla="*/ 3 h 78"/>
                  <a:gd name="T40" fmla="*/ 15 w 35"/>
                  <a:gd name="T41" fmla="*/ 2 h 78"/>
                  <a:gd name="T42" fmla="*/ 18 w 35"/>
                  <a:gd name="T43" fmla="*/ 0 h 78"/>
                  <a:gd name="T44" fmla="*/ 18 w 35"/>
                  <a:gd name="T45" fmla="*/ 0 h 78"/>
                  <a:gd name="T46" fmla="*/ 21 w 35"/>
                  <a:gd name="T47" fmla="*/ 2 h 78"/>
                  <a:gd name="T48" fmla="*/ 24 w 35"/>
                  <a:gd name="T49" fmla="*/ 3 h 78"/>
                  <a:gd name="T50" fmla="*/ 27 w 35"/>
                  <a:gd name="T51" fmla="*/ 6 h 78"/>
                  <a:gd name="T52" fmla="*/ 30 w 35"/>
                  <a:gd name="T53" fmla="*/ 11 h 78"/>
                  <a:gd name="T54" fmla="*/ 33 w 35"/>
                  <a:gd name="T55" fmla="*/ 24 h 78"/>
                  <a:gd name="T56" fmla="*/ 35 w 35"/>
                  <a:gd name="T57" fmla="*/ 39 h 78"/>
                  <a:gd name="T58" fmla="*/ 35 w 35"/>
                  <a:gd name="T59" fmla="*/ 39 h 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5"/>
                  <a:gd name="T91" fmla="*/ 0 h 78"/>
                  <a:gd name="T92" fmla="*/ 35 w 35"/>
                  <a:gd name="T93" fmla="*/ 78 h 7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5" h="78">
                    <a:moveTo>
                      <a:pt x="35" y="39"/>
                    </a:moveTo>
                    <a:lnTo>
                      <a:pt x="35" y="39"/>
                    </a:lnTo>
                    <a:lnTo>
                      <a:pt x="33" y="55"/>
                    </a:lnTo>
                    <a:lnTo>
                      <a:pt x="30" y="67"/>
                    </a:lnTo>
                    <a:lnTo>
                      <a:pt x="27" y="72"/>
                    </a:lnTo>
                    <a:lnTo>
                      <a:pt x="24" y="75"/>
                    </a:lnTo>
                    <a:lnTo>
                      <a:pt x="21" y="77"/>
                    </a:lnTo>
                    <a:lnTo>
                      <a:pt x="18" y="78"/>
                    </a:lnTo>
                    <a:lnTo>
                      <a:pt x="15" y="77"/>
                    </a:lnTo>
                    <a:lnTo>
                      <a:pt x="11" y="75"/>
                    </a:lnTo>
                    <a:lnTo>
                      <a:pt x="8" y="72"/>
                    </a:lnTo>
                    <a:lnTo>
                      <a:pt x="5" y="67"/>
                    </a:lnTo>
                    <a:lnTo>
                      <a:pt x="2" y="55"/>
                    </a:lnTo>
                    <a:lnTo>
                      <a:pt x="0" y="39"/>
                    </a:lnTo>
                    <a:lnTo>
                      <a:pt x="2" y="24"/>
                    </a:lnTo>
                    <a:lnTo>
                      <a:pt x="5" y="11"/>
                    </a:lnTo>
                    <a:lnTo>
                      <a:pt x="8" y="6"/>
                    </a:lnTo>
                    <a:lnTo>
                      <a:pt x="11" y="3"/>
                    </a:lnTo>
                    <a:lnTo>
                      <a:pt x="15" y="2"/>
                    </a:lnTo>
                    <a:lnTo>
                      <a:pt x="18" y="0"/>
                    </a:lnTo>
                    <a:lnTo>
                      <a:pt x="21" y="2"/>
                    </a:lnTo>
                    <a:lnTo>
                      <a:pt x="24" y="3"/>
                    </a:lnTo>
                    <a:lnTo>
                      <a:pt x="27" y="6"/>
                    </a:lnTo>
                    <a:lnTo>
                      <a:pt x="30" y="11"/>
                    </a:lnTo>
                    <a:lnTo>
                      <a:pt x="33" y="24"/>
                    </a:lnTo>
                    <a:lnTo>
                      <a:pt x="35"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730" name="Freeform 269"/>
              <p:cNvSpPr>
                <a:spLocks/>
              </p:cNvSpPr>
              <p:nvPr/>
            </p:nvSpPr>
            <p:spPr bwMode="auto">
              <a:xfrm>
                <a:off x="362" y="1543"/>
                <a:ext cx="26" cy="61"/>
              </a:xfrm>
              <a:custGeom>
                <a:avLst/>
                <a:gdLst>
                  <a:gd name="T0" fmla="*/ 26 w 26"/>
                  <a:gd name="T1" fmla="*/ 30 h 61"/>
                  <a:gd name="T2" fmla="*/ 26 w 26"/>
                  <a:gd name="T3" fmla="*/ 30 h 61"/>
                  <a:gd name="T4" fmla="*/ 25 w 26"/>
                  <a:gd name="T5" fmla="*/ 43 h 61"/>
                  <a:gd name="T6" fmla="*/ 22 w 26"/>
                  <a:gd name="T7" fmla="*/ 52 h 61"/>
                  <a:gd name="T8" fmla="*/ 18 w 26"/>
                  <a:gd name="T9" fmla="*/ 60 h 61"/>
                  <a:gd name="T10" fmla="*/ 15 w 26"/>
                  <a:gd name="T11" fmla="*/ 61 h 61"/>
                  <a:gd name="T12" fmla="*/ 12 w 26"/>
                  <a:gd name="T13" fmla="*/ 61 h 61"/>
                  <a:gd name="T14" fmla="*/ 12 w 26"/>
                  <a:gd name="T15" fmla="*/ 61 h 61"/>
                  <a:gd name="T16" fmla="*/ 11 w 26"/>
                  <a:gd name="T17" fmla="*/ 61 h 61"/>
                  <a:gd name="T18" fmla="*/ 7 w 26"/>
                  <a:gd name="T19" fmla="*/ 60 h 61"/>
                  <a:gd name="T20" fmla="*/ 4 w 26"/>
                  <a:gd name="T21" fmla="*/ 52 h 61"/>
                  <a:gd name="T22" fmla="*/ 1 w 26"/>
                  <a:gd name="T23" fmla="*/ 43 h 61"/>
                  <a:gd name="T24" fmla="*/ 0 w 26"/>
                  <a:gd name="T25" fmla="*/ 30 h 61"/>
                  <a:gd name="T26" fmla="*/ 0 w 26"/>
                  <a:gd name="T27" fmla="*/ 30 h 61"/>
                  <a:gd name="T28" fmla="*/ 1 w 26"/>
                  <a:gd name="T29" fmla="*/ 19 h 61"/>
                  <a:gd name="T30" fmla="*/ 4 w 26"/>
                  <a:gd name="T31" fmla="*/ 8 h 61"/>
                  <a:gd name="T32" fmla="*/ 7 w 26"/>
                  <a:gd name="T33" fmla="*/ 2 h 61"/>
                  <a:gd name="T34" fmla="*/ 11 w 26"/>
                  <a:gd name="T35" fmla="*/ 0 h 61"/>
                  <a:gd name="T36" fmla="*/ 12 w 26"/>
                  <a:gd name="T37" fmla="*/ 0 h 61"/>
                  <a:gd name="T38" fmla="*/ 12 w 26"/>
                  <a:gd name="T39" fmla="*/ 0 h 61"/>
                  <a:gd name="T40" fmla="*/ 15 w 26"/>
                  <a:gd name="T41" fmla="*/ 0 h 61"/>
                  <a:gd name="T42" fmla="*/ 18 w 26"/>
                  <a:gd name="T43" fmla="*/ 2 h 61"/>
                  <a:gd name="T44" fmla="*/ 22 w 26"/>
                  <a:gd name="T45" fmla="*/ 8 h 61"/>
                  <a:gd name="T46" fmla="*/ 25 w 26"/>
                  <a:gd name="T47" fmla="*/ 19 h 61"/>
                  <a:gd name="T48" fmla="*/ 26 w 26"/>
                  <a:gd name="T49" fmla="*/ 30 h 61"/>
                  <a:gd name="T50" fmla="*/ 26 w 26"/>
                  <a:gd name="T51" fmla="*/ 30 h 6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6"/>
                  <a:gd name="T79" fmla="*/ 0 h 61"/>
                  <a:gd name="T80" fmla="*/ 26 w 26"/>
                  <a:gd name="T81" fmla="*/ 61 h 6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6" h="61">
                    <a:moveTo>
                      <a:pt x="26" y="30"/>
                    </a:moveTo>
                    <a:lnTo>
                      <a:pt x="26" y="30"/>
                    </a:lnTo>
                    <a:lnTo>
                      <a:pt x="25" y="43"/>
                    </a:lnTo>
                    <a:lnTo>
                      <a:pt x="22" y="52"/>
                    </a:lnTo>
                    <a:lnTo>
                      <a:pt x="18" y="60"/>
                    </a:lnTo>
                    <a:lnTo>
                      <a:pt x="15" y="61"/>
                    </a:lnTo>
                    <a:lnTo>
                      <a:pt x="12" y="61"/>
                    </a:lnTo>
                    <a:lnTo>
                      <a:pt x="11" y="61"/>
                    </a:lnTo>
                    <a:lnTo>
                      <a:pt x="7" y="60"/>
                    </a:lnTo>
                    <a:lnTo>
                      <a:pt x="4" y="52"/>
                    </a:lnTo>
                    <a:lnTo>
                      <a:pt x="1" y="43"/>
                    </a:lnTo>
                    <a:lnTo>
                      <a:pt x="0" y="30"/>
                    </a:lnTo>
                    <a:lnTo>
                      <a:pt x="1" y="19"/>
                    </a:lnTo>
                    <a:lnTo>
                      <a:pt x="4" y="8"/>
                    </a:lnTo>
                    <a:lnTo>
                      <a:pt x="7" y="2"/>
                    </a:lnTo>
                    <a:lnTo>
                      <a:pt x="11" y="0"/>
                    </a:lnTo>
                    <a:lnTo>
                      <a:pt x="12" y="0"/>
                    </a:lnTo>
                    <a:lnTo>
                      <a:pt x="15" y="0"/>
                    </a:lnTo>
                    <a:lnTo>
                      <a:pt x="18" y="2"/>
                    </a:lnTo>
                    <a:lnTo>
                      <a:pt x="22" y="8"/>
                    </a:lnTo>
                    <a:lnTo>
                      <a:pt x="25" y="19"/>
                    </a:lnTo>
                    <a:lnTo>
                      <a:pt x="26"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12296" name="Group 2"/>
          <p:cNvGrpSpPr>
            <a:grpSpLocks/>
          </p:cNvGrpSpPr>
          <p:nvPr/>
        </p:nvGrpSpPr>
        <p:grpSpPr bwMode="auto">
          <a:xfrm>
            <a:off x="7299325" y="1541463"/>
            <a:ext cx="835025" cy="828675"/>
            <a:chOff x="4497" y="2485"/>
            <a:chExt cx="1263" cy="1253"/>
          </a:xfrm>
        </p:grpSpPr>
        <p:sp>
          <p:nvSpPr>
            <p:cNvPr id="12615" name="Freeform 3"/>
            <p:cNvSpPr>
              <a:spLocks/>
            </p:cNvSpPr>
            <p:nvPr/>
          </p:nvSpPr>
          <p:spPr bwMode="auto">
            <a:xfrm>
              <a:off x="4497" y="2485"/>
              <a:ext cx="1263" cy="1253"/>
            </a:xfrm>
            <a:custGeom>
              <a:avLst/>
              <a:gdLst>
                <a:gd name="T0" fmla="*/ 1 w 1770"/>
                <a:gd name="T1" fmla="*/ 1 h 1755"/>
                <a:gd name="T2" fmla="*/ 1 w 1770"/>
                <a:gd name="T3" fmla="*/ 1 h 1755"/>
                <a:gd name="T4" fmla="*/ 1 w 1770"/>
                <a:gd name="T5" fmla="*/ 1 h 1755"/>
                <a:gd name="T6" fmla="*/ 1 w 1770"/>
                <a:gd name="T7" fmla="*/ 1 h 1755"/>
                <a:gd name="T8" fmla="*/ 1 w 1770"/>
                <a:gd name="T9" fmla="*/ 1 h 1755"/>
                <a:gd name="T10" fmla="*/ 1 w 1770"/>
                <a:gd name="T11" fmla="*/ 1 h 1755"/>
                <a:gd name="T12" fmla="*/ 1 w 1770"/>
                <a:gd name="T13" fmla="*/ 1 h 1755"/>
                <a:gd name="T14" fmla="*/ 1 w 1770"/>
                <a:gd name="T15" fmla="*/ 1 h 1755"/>
                <a:gd name="T16" fmla="*/ 1 w 1770"/>
                <a:gd name="T17" fmla="*/ 1 h 1755"/>
                <a:gd name="T18" fmla="*/ 1 w 1770"/>
                <a:gd name="T19" fmla="*/ 1 h 1755"/>
                <a:gd name="T20" fmla="*/ 1 w 1770"/>
                <a:gd name="T21" fmla="*/ 1 h 1755"/>
                <a:gd name="T22" fmla="*/ 1 w 1770"/>
                <a:gd name="T23" fmla="*/ 1 h 1755"/>
                <a:gd name="T24" fmla="*/ 1 w 1770"/>
                <a:gd name="T25" fmla="*/ 1 h 1755"/>
                <a:gd name="T26" fmla="*/ 1 w 1770"/>
                <a:gd name="T27" fmla="*/ 1 h 1755"/>
                <a:gd name="T28" fmla="*/ 1 w 1770"/>
                <a:gd name="T29" fmla="*/ 1 h 1755"/>
                <a:gd name="T30" fmla="*/ 1 w 1770"/>
                <a:gd name="T31" fmla="*/ 1 h 1755"/>
                <a:gd name="T32" fmla="*/ 1 w 1770"/>
                <a:gd name="T33" fmla="*/ 1 h 1755"/>
                <a:gd name="T34" fmla="*/ 1 w 1770"/>
                <a:gd name="T35" fmla="*/ 0 h 1755"/>
                <a:gd name="T36" fmla="*/ 1 w 1770"/>
                <a:gd name="T37" fmla="*/ 0 h 1755"/>
                <a:gd name="T38" fmla="*/ 1 w 1770"/>
                <a:gd name="T39" fmla="*/ 1 h 1755"/>
                <a:gd name="T40" fmla="*/ 1 w 1770"/>
                <a:gd name="T41" fmla="*/ 1 h 1755"/>
                <a:gd name="T42" fmla="*/ 1 w 1770"/>
                <a:gd name="T43" fmla="*/ 1 h 1755"/>
                <a:gd name="T44" fmla="*/ 1 w 1770"/>
                <a:gd name="T45" fmla="*/ 1 h 1755"/>
                <a:gd name="T46" fmla="*/ 1 w 1770"/>
                <a:gd name="T47" fmla="*/ 1 h 1755"/>
                <a:gd name="T48" fmla="*/ 1 w 1770"/>
                <a:gd name="T49" fmla="*/ 1 h 1755"/>
                <a:gd name="T50" fmla="*/ 1 w 1770"/>
                <a:gd name="T51" fmla="*/ 1 h 1755"/>
                <a:gd name="T52" fmla="*/ 0 w 1770"/>
                <a:gd name="T53" fmla="*/ 1 h 1755"/>
                <a:gd name="T54" fmla="*/ 0 w 1770"/>
                <a:gd name="T55" fmla="*/ 1 h 1755"/>
                <a:gd name="T56" fmla="*/ 1 w 1770"/>
                <a:gd name="T57" fmla="*/ 1 h 1755"/>
                <a:gd name="T58" fmla="*/ 1 w 1770"/>
                <a:gd name="T59" fmla="*/ 1 h 1755"/>
                <a:gd name="T60" fmla="*/ 1 w 1770"/>
                <a:gd name="T61" fmla="*/ 1 h 1755"/>
                <a:gd name="T62" fmla="*/ 1 w 1770"/>
                <a:gd name="T63" fmla="*/ 1 h 1755"/>
                <a:gd name="T64" fmla="*/ 1 w 1770"/>
                <a:gd name="T65" fmla="*/ 1 h 1755"/>
                <a:gd name="T66" fmla="*/ 1 w 1770"/>
                <a:gd name="T67" fmla="*/ 1 h 1755"/>
                <a:gd name="T68" fmla="*/ 1 w 1770"/>
                <a:gd name="T69" fmla="*/ 1 h 1755"/>
                <a:gd name="T70" fmla="*/ 1 w 1770"/>
                <a:gd name="T71" fmla="*/ 1 h 1755"/>
                <a:gd name="T72" fmla="*/ 1 w 1770"/>
                <a:gd name="T73" fmla="*/ 1 h 175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70"/>
                <a:gd name="T112" fmla="*/ 0 h 1755"/>
                <a:gd name="T113" fmla="*/ 1770 w 1770"/>
                <a:gd name="T114" fmla="*/ 1755 h 175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70" h="1755">
                  <a:moveTo>
                    <a:pt x="1570" y="1755"/>
                  </a:moveTo>
                  <a:lnTo>
                    <a:pt x="1609" y="1751"/>
                  </a:lnTo>
                  <a:lnTo>
                    <a:pt x="1648" y="1739"/>
                  </a:lnTo>
                  <a:lnTo>
                    <a:pt x="1682" y="1719"/>
                  </a:lnTo>
                  <a:lnTo>
                    <a:pt x="1711" y="1696"/>
                  </a:lnTo>
                  <a:lnTo>
                    <a:pt x="1735" y="1666"/>
                  </a:lnTo>
                  <a:lnTo>
                    <a:pt x="1755" y="1633"/>
                  </a:lnTo>
                  <a:lnTo>
                    <a:pt x="1766" y="1593"/>
                  </a:lnTo>
                  <a:lnTo>
                    <a:pt x="1770" y="1554"/>
                  </a:lnTo>
                  <a:lnTo>
                    <a:pt x="1770" y="201"/>
                  </a:lnTo>
                  <a:lnTo>
                    <a:pt x="1766" y="162"/>
                  </a:lnTo>
                  <a:lnTo>
                    <a:pt x="1755" y="122"/>
                  </a:lnTo>
                  <a:lnTo>
                    <a:pt x="1735" y="89"/>
                  </a:lnTo>
                  <a:lnTo>
                    <a:pt x="1711" y="59"/>
                  </a:lnTo>
                  <a:lnTo>
                    <a:pt x="1682" y="36"/>
                  </a:lnTo>
                  <a:lnTo>
                    <a:pt x="1648" y="16"/>
                  </a:lnTo>
                  <a:lnTo>
                    <a:pt x="1609" y="4"/>
                  </a:lnTo>
                  <a:lnTo>
                    <a:pt x="1570" y="0"/>
                  </a:lnTo>
                  <a:lnTo>
                    <a:pt x="201" y="0"/>
                  </a:lnTo>
                  <a:lnTo>
                    <a:pt x="162" y="4"/>
                  </a:lnTo>
                  <a:lnTo>
                    <a:pt x="122" y="16"/>
                  </a:lnTo>
                  <a:lnTo>
                    <a:pt x="89" y="36"/>
                  </a:lnTo>
                  <a:lnTo>
                    <a:pt x="59" y="59"/>
                  </a:lnTo>
                  <a:lnTo>
                    <a:pt x="36" y="89"/>
                  </a:lnTo>
                  <a:lnTo>
                    <a:pt x="16" y="122"/>
                  </a:lnTo>
                  <a:lnTo>
                    <a:pt x="4" y="162"/>
                  </a:lnTo>
                  <a:lnTo>
                    <a:pt x="0" y="201"/>
                  </a:lnTo>
                  <a:lnTo>
                    <a:pt x="0" y="1554"/>
                  </a:lnTo>
                  <a:lnTo>
                    <a:pt x="4" y="1593"/>
                  </a:lnTo>
                  <a:lnTo>
                    <a:pt x="16" y="1633"/>
                  </a:lnTo>
                  <a:lnTo>
                    <a:pt x="36" y="1666"/>
                  </a:lnTo>
                  <a:lnTo>
                    <a:pt x="59" y="1696"/>
                  </a:lnTo>
                  <a:lnTo>
                    <a:pt x="89" y="1719"/>
                  </a:lnTo>
                  <a:lnTo>
                    <a:pt x="122" y="1739"/>
                  </a:lnTo>
                  <a:lnTo>
                    <a:pt x="162" y="1751"/>
                  </a:lnTo>
                  <a:lnTo>
                    <a:pt x="201" y="1755"/>
                  </a:lnTo>
                  <a:lnTo>
                    <a:pt x="1570" y="1755"/>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2616" name="Group 4"/>
            <p:cNvGrpSpPr>
              <a:grpSpLocks/>
            </p:cNvGrpSpPr>
            <p:nvPr/>
          </p:nvGrpSpPr>
          <p:grpSpPr bwMode="auto">
            <a:xfrm>
              <a:off x="4554" y="2544"/>
              <a:ext cx="993" cy="1000"/>
              <a:chOff x="4244" y="2777"/>
              <a:chExt cx="832" cy="500"/>
            </a:xfrm>
          </p:grpSpPr>
          <p:sp>
            <p:nvSpPr>
              <p:cNvPr id="12617" name="Freeform 5"/>
              <p:cNvSpPr>
                <a:spLocks/>
              </p:cNvSpPr>
              <p:nvPr/>
            </p:nvSpPr>
            <p:spPr bwMode="auto">
              <a:xfrm>
                <a:off x="4648" y="2777"/>
                <a:ext cx="46" cy="51"/>
              </a:xfrm>
              <a:custGeom>
                <a:avLst/>
                <a:gdLst>
                  <a:gd name="T0" fmla="*/ 0 w 114"/>
                  <a:gd name="T1" fmla="*/ 0 h 122"/>
                  <a:gd name="T2" fmla="*/ 0 w 114"/>
                  <a:gd name="T3" fmla="*/ 0 h 122"/>
                  <a:gd name="T4" fmla="*/ 0 w 114"/>
                  <a:gd name="T5" fmla="*/ 0 h 122"/>
                  <a:gd name="T6" fmla="*/ 0 w 114"/>
                  <a:gd name="T7" fmla="*/ 0 h 122"/>
                  <a:gd name="T8" fmla="*/ 0 w 114"/>
                  <a:gd name="T9" fmla="*/ 0 h 122"/>
                  <a:gd name="T10" fmla="*/ 0 60000 65536"/>
                  <a:gd name="T11" fmla="*/ 0 60000 65536"/>
                  <a:gd name="T12" fmla="*/ 0 60000 65536"/>
                  <a:gd name="T13" fmla="*/ 0 60000 65536"/>
                  <a:gd name="T14" fmla="*/ 0 60000 65536"/>
                  <a:gd name="T15" fmla="*/ 0 w 114"/>
                  <a:gd name="T16" fmla="*/ 0 h 122"/>
                  <a:gd name="T17" fmla="*/ 114 w 114"/>
                  <a:gd name="T18" fmla="*/ 122 h 122"/>
                </a:gdLst>
                <a:ahLst/>
                <a:cxnLst>
                  <a:cxn ang="T10">
                    <a:pos x="T0" y="T1"/>
                  </a:cxn>
                  <a:cxn ang="T11">
                    <a:pos x="T2" y="T3"/>
                  </a:cxn>
                  <a:cxn ang="T12">
                    <a:pos x="T4" y="T5"/>
                  </a:cxn>
                  <a:cxn ang="T13">
                    <a:pos x="T6" y="T7"/>
                  </a:cxn>
                  <a:cxn ang="T14">
                    <a:pos x="T8" y="T9"/>
                  </a:cxn>
                </a:cxnLst>
                <a:rect l="T15" t="T16" r="T17" b="T18"/>
                <a:pathLst>
                  <a:path w="114" h="122">
                    <a:moveTo>
                      <a:pt x="0" y="122"/>
                    </a:moveTo>
                    <a:lnTo>
                      <a:pt x="57" y="0"/>
                    </a:lnTo>
                    <a:lnTo>
                      <a:pt x="114" y="118"/>
                    </a:lnTo>
                    <a:lnTo>
                      <a:pt x="0" y="122"/>
                    </a:lnTo>
                    <a:close/>
                  </a:path>
                </a:pathLst>
              </a:custGeom>
              <a:solidFill>
                <a:srgbClr val="FF66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18" name="Freeform 6"/>
              <p:cNvSpPr>
                <a:spLocks/>
              </p:cNvSpPr>
              <p:nvPr/>
            </p:nvSpPr>
            <p:spPr bwMode="auto">
              <a:xfrm>
                <a:off x="4663" y="2826"/>
                <a:ext cx="391" cy="248"/>
              </a:xfrm>
              <a:custGeom>
                <a:avLst/>
                <a:gdLst>
                  <a:gd name="T0" fmla="*/ 0 w 942"/>
                  <a:gd name="T1" fmla="*/ 0 h 598"/>
                  <a:gd name="T2" fmla="*/ 0 w 942"/>
                  <a:gd name="T3" fmla="*/ 0 h 598"/>
                  <a:gd name="T4" fmla="*/ 0 w 942"/>
                  <a:gd name="T5" fmla="*/ 0 h 598"/>
                  <a:gd name="T6" fmla="*/ 0 w 942"/>
                  <a:gd name="T7" fmla="*/ 0 h 598"/>
                  <a:gd name="T8" fmla="*/ 0 w 942"/>
                  <a:gd name="T9" fmla="*/ 0 h 598"/>
                  <a:gd name="T10" fmla="*/ 0 w 942"/>
                  <a:gd name="T11" fmla="*/ 0 h 598"/>
                  <a:gd name="T12" fmla="*/ 0 w 942"/>
                  <a:gd name="T13" fmla="*/ 0 h 598"/>
                  <a:gd name="T14" fmla="*/ 0 w 942"/>
                  <a:gd name="T15" fmla="*/ 0 h 598"/>
                  <a:gd name="T16" fmla="*/ 0 w 942"/>
                  <a:gd name="T17" fmla="*/ 0 h 598"/>
                  <a:gd name="T18" fmla="*/ 0 w 942"/>
                  <a:gd name="T19" fmla="*/ 0 h 598"/>
                  <a:gd name="T20" fmla="*/ 0 w 942"/>
                  <a:gd name="T21" fmla="*/ 0 h 598"/>
                  <a:gd name="T22" fmla="*/ 0 w 942"/>
                  <a:gd name="T23" fmla="*/ 0 h 598"/>
                  <a:gd name="T24" fmla="*/ 0 w 942"/>
                  <a:gd name="T25" fmla="*/ 0 h 598"/>
                  <a:gd name="T26" fmla="*/ 0 w 942"/>
                  <a:gd name="T27" fmla="*/ 0 h 598"/>
                  <a:gd name="T28" fmla="*/ 0 w 942"/>
                  <a:gd name="T29" fmla="*/ 0 h 598"/>
                  <a:gd name="T30" fmla="*/ 0 w 942"/>
                  <a:gd name="T31" fmla="*/ 0 h 598"/>
                  <a:gd name="T32" fmla="*/ 0 w 942"/>
                  <a:gd name="T33" fmla="*/ 0 h 598"/>
                  <a:gd name="T34" fmla="*/ 0 w 942"/>
                  <a:gd name="T35" fmla="*/ 0 h 598"/>
                  <a:gd name="T36" fmla="*/ 0 w 942"/>
                  <a:gd name="T37" fmla="*/ 0 h 598"/>
                  <a:gd name="T38" fmla="*/ 0 w 942"/>
                  <a:gd name="T39" fmla="*/ 0 h 598"/>
                  <a:gd name="T40" fmla="*/ 0 w 942"/>
                  <a:gd name="T41" fmla="*/ 0 h 598"/>
                  <a:gd name="T42" fmla="*/ 0 w 942"/>
                  <a:gd name="T43" fmla="*/ 0 h 598"/>
                  <a:gd name="T44" fmla="*/ 0 w 942"/>
                  <a:gd name="T45" fmla="*/ 0 h 598"/>
                  <a:gd name="T46" fmla="*/ 0 w 942"/>
                  <a:gd name="T47" fmla="*/ 0 h 598"/>
                  <a:gd name="T48" fmla="*/ 0 w 942"/>
                  <a:gd name="T49" fmla="*/ 0 h 598"/>
                  <a:gd name="T50" fmla="*/ 0 w 942"/>
                  <a:gd name="T51" fmla="*/ 0 h 598"/>
                  <a:gd name="T52" fmla="*/ 0 w 942"/>
                  <a:gd name="T53" fmla="*/ 0 h 598"/>
                  <a:gd name="T54" fmla="*/ 0 w 942"/>
                  <a:gd name="T55" fmla="*/ 0 h 598"/>
                  <a:gd name="T56" fmla="*/ 0 w 942"/>
                  <a:gd name="T57" fmla="*/ 0 h 598"/>
                  <a:gd name="T58" fmla="*/ 0 w 942"/>
                  <a:gd name="T59" fmla="*/ 0 h 598"/>
                  <a:gd name="T60" fmla="*/ 0 w 942"/>
                  <a:gd name="T61" fmla="*/ 0 h 598"/>
                  <a:gd name="T62" fmla="*/ 0 w 942"/>
                  <a:gd name="T63" fmla="*/ 0 h 598"/>
                  <a:gd name="T64" fmla="*/ 0 w 942"/>
                  <a:gd name="T65" fmla="*/ 0 h 598"/>
                  <a:gd name="T66" fmla="*/ 0 w 942"/>
                  <a:gd name="T67" fmla="*/ 0 h 598"/>
                  <a:gd name="T68" fmla="*/ 0 w 942"/>
                  <a:gd name="T69" fmla="*/ 0 h 598"/>
                  <a:gd name="T70" fmla="*/ 0 w 942"/>
                  <a:gd name="T71" fmla="*/ 0 h 598"/>
                  <a:gd name="T72" fmla="*/ 0 w 942"/>
                  <a:gd name="T73" fmla="*/ 0 h 598"/>
                  <a:gd name="T74" fmla="*/ 0 w 942"/>
                  <a:gd name="T75" fmla="*/ 0 h 598"/>
                  <a:gd name="T76" fmla="*/ 0 w 942"/>
                  <a:gd name="T77" fmla="*/ 0 h 598"/>
                  <a:gd name="T78" fmla="*/ 0 w 942"/>
                  <a:gd name="T79" fmla="*/ 0 h 598"/>
                  <a:gd name="T80" fmla="*/ 0 w 942"/>
                  <a:gd name="T81" fmla="*/ 0 h 598"/>
                  <a:gd name="T82" fmla="*/ 0 w 942"/>
                  <a:gd name="T83" fmla="*/ 0 h 598"/>
                  <a:gd name="T84" fmla="*/ 0 w 942"/>
                  <a:gd name="T85" fmla="*/ 0 h 598"/>
                  <a:gd name="T86" fmla="*/ 0 w 942"/>
                  <a:gd name="T87" fmla="*/ 0 h 598"/>
                  <a:gd name="T88" fmla="*/ 0 w 942"/>
                  <a:gd name="T89" fmla="*/ 0 h 598"/>
                  <a:gd name="T90" fmla="*/ 0 w 942"/>
                  <a:gd name="T91" fmla="*/ 0 h 598"/>
                  <a:gd name="T92" fmla="*/ 0 w 942"/>
                  <a:gd name="T93" fmla="*/ 0 h 598"/>
                  <a:gd name="T94" fmla="*/ 0 w 942"/>
                  <a:gd name="T95" fmla="*/ 0 h 598"/>
                  <a:gd name="T96" fmla="*/ 0 w 942"/>
                  <a:gd name="T97" fmla="*/ 0 h 598"/>
                  <a:gd name="T98" fmla="*/ 0 w 942"/>
                  <a:gd name="T99" fmla="*/ 0 h 598"/>
                  <a:gd name="T100" fmla="*/ 0 w 942"/>
                  <a:gd name="T101" fmla="*/ 0 h 598"/>
                  <a:gd name="T102" fmla="*/ 0 w 942"/>
                  <a:gd name="T103" fmla="*/ 0 h 598"/>
                  <a:gd name="T104" fmla="*/ 0 w 942"/>
                  <a:gd name="T105" fmla="*/ 0 h 598"/>
                  <a:gd name="T106" fmla="*/ 0 w 942"/>
                  <a:gd name="T107" fmla="*/ 0 h 598"/>
                  <a:gd name="T108" fmla="*/ 0 w 942"/>
                  <a:gd name="T109" fmla="*/ 0 h 59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942"/>
                  <a:gd name="T166" fmla="*/ 0 h 598"/>
                  <a:gd name="T167" fmla="*/ 942 w 942"/>
                  <a:gd name="T168" fmla="*/ 598 h 59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942" h="598">
                    <a:moveTo>
                      <a:pt x="0" y="0"/>
                    </a:moveTo>
                    <a:lnTo>
                      <a:pt x="22" y="8"/>
                    </a:lnTo>
                    <a:lnTo>
                      <a:pt x="41" y="17"/>
                    </a:lnTo>
                    <a:lnTo>
                      <a:pt x="61" y="26"/>
                    </a:lnTo>
                    <a:lnTo>
                      <a:pt x="80" y="37"/>
                    </a:lnTo>
                    <a:lnTo>
                      <a:pt x="98" y="46"/>
                    </a:lnTo>
                    <a:lnTo>
                      <a:pt x="117" y="56"/>
                    </a:lnTo>
                    <a:lnTo>
                      <a:pt x="135" y="67"/>
                    </a:lnTo>
                    <a:lnTo>
                      <a:pt x="153" y="77"/>
                    </a:lnTo>
                    <a:lnTo>
                      <a:pt x="169" y="88"/>
                    </a:lnTo>
                    <a:lnTo>
                      <a:pt x="185" y="99"/>
                    </a:lnTo>
                    <a:lnTo>
                      <a:pt x="200" y="109"/>
                    </a:lnTo>
                    <a:lnTo>
                      <a:pt x="218" y="120"/>
                    </a:lnTo>
                    <a:lnTo>
                      <a:pt x="232" y="132"/>
                    </a:lnTo>
                    <a:lnTo>
                      <a:pt x="248" y="143"/>
                    </a:lnTo>
                    <a:lnTo>
                      <a:pt x="262" y="154"/>
                    </a:lnTo>
                    <a:lnTo>
                      <a:pt x="277" y="166"/>
                    </a:lnTo>
                    <a:lnTo>
                      <a:pt x="289" y="177"/>
                    </a:lnTo>
                    <a:lnTo>
                      <a:pt x="303" y="189"/>
                    </a:lnTo>
                    <a:lnTo>
                      <a:pt x="316" y="200"/>
                    </a:lnTo>
                    <a:lnTo>
                      <a:pt x="328" y="212"/>
                    </a:lnTo>
                    <a:lnTo>
                      <a:pt x="340" y="223"/>
                    </a:lnTo>
                    <a:lnTo>
                      <a:pt x="353" y="235"/>
                    </a:lnTo>
                    <a:lnTo>
                      <a:pt x="363" y="246"/>
                    </a:lnTo>
                    <a:lnTo>
                      <a:pt x="376" y="258"/>
                    </a:lnTo>
                    <a:lnTo>
                      <a:pt x="386" y="269"/>
                    </a:lnTo>
                    <a:lnTo>
                      <a:pt x="397" y="279"/>
                    </a:lnTo>
                    <a:lnTo>
                      <a:pt x="406" y="292"/>
                    </a:lnTo>
                    <a:lnTo>
                      <a:pt x="417" y="302"/>
                    </a:lnTo>
                    <a:lnTo>
                      <a:pt x="425" y="313"/>
                    </a:lnTo>
                    <a:lnTo>
                      <a:pt x="434" y="325"/>
                    </a:lnTo>
                    <a:lnTo>
                      <a:pt x="443" y="336"/>
                    </a:lnTo>
                    <a:lnTo>
                      <a:pt x="452" y="346"/>
                    </a:lnTo>
                    <a:lnTo>
                      <a:pt x="459" y="357"/>
                    </a:lnTo>
                    <a:lnTo>
                      <a:pt x="468" y="368"/>
                    </a:lnTo>
                    <a:lnTo>
                      <a:pt x="475" y="376"/>
                    </a:lnTo>
                    <a:lnTo>
                      <a:pt x="482" y="387"/>
                    </a:lnTo>
                    <a:lnTo>
                      <a:pt x="487" y="396"/>
                    </a:lnTo>
                    <a:lnTo>
                      <a:pt x="494" y="407"/>
                    </a:lnTo>
                    <a:lnTo>
                      <a:pt x="500" y="415"/>
                    </a:lnTo>
                    <a:lnTo>
                      <a:pt x="507" y="426"/>
                    </a:lnTo>
                    <a:lnTo>
                      <a:pt x="512" y="435"/>
                    </a:lnTo>
                    <a:lnTo>
                      <a:pt x="517" y="442"/>
                    </a:lnTo>
                    <a:lnTo>
                      <a:pt x="523" y="451"/>
                    </a:lnTo>
                    <a:lnTo>
                      <a:pt x="526" y="460"/>
                    </a:lnTo>
                    <a:lnTo>
                      <a:pt x="532" y="467"/>
                    </a:lnTo>
                    <a:lnTo>
                      <a:pt x="535" y="476"/>
                    </a:lnTo>
                    <a:lnTo>
                      <a:pt x="539" y="483"/>
                    </a:lnTo>
                    <a:lnTo>
                      <a:pt x="544" y="490"/>
                    </a:lnTo>
                    <a:lnTo>
                      <a:pt x="546" y="495"/>
                    </a:lnTo>
                    <a:lnTo>
                      <a:pt x="549" y="502"/>
                    </a:lnTo>
                    <a:lnTo>
                      <a:pt x="553" y="507"/>
                    </a:lnTo>
                    <a:lnTo>
                      <a:pt x="555" y="514"/>
                    </a:lnTo>
                    <a:lnTo>
                      <a:pt x="556" y="520"/>
                    </a:lnTo>
                    <a:lnTo>
                      <a:pt x="560" y="523"/>
                    </a:lnTo>
                    <a:lnTo>
                      <a:pt x="562" y="529"/>
                    </a:lnTo>
                    <a:lnTo>
                      <a:pt x="563" y="532"/>
                    </a:lnTo>
                    <a:lnTo>
                      <a:pt x="567" y="539"/>
                    </a:lnTo>
                    <a:lnTo>
                      <a:pt x="569" y="545"/>
                    </a:lnTo>
                    <a:lnTo>
                      <a:pt x="571" y="548"/>
                    </a:lnTo>
                    <a:lnTo>
                      <a:pt x="571" y="550"/>
                    </a:lnTo>
                    <a:lnTo>
                      <a:pt x="675" y="598"/>
                    </a:lnTo>
                    <a:lnTo>
                      <a:pt x="794" y="545"/>
                    </a:lnTo>
                    <a:lnTo>
                      <a:pt x="794" y="543"/>
                    </a:lnTo>
                    <a:lnTo>
                      <a:pt x="797" y="543"/>
                    </a:lnTo>
                    <a:lnTo>
                      <a:pt x="801" y="539"/>
                    </a:lnTo>
                    <a:lnTo>
                      <a:pt x="808" y="536"/>
                    </a:lnTo>
                    <a:lnTo>
                      <a:pt x="811" y="534"/>
                    </a:lnTo>
                    <a:lnTo>
                      <a:pt x="815" y="532"/>
                    </a:lnTo>
                    <a:lnTo>
                      <a:pt x="820" y="530"/>
                    </a:lnTo>
                    <a:lnTo>
                      <a:pt x="824" y="529"/>
                    </a:lnTo>
                    <a:lnTo>
                      <a:pt x="829" y="527"/>
                    </a:lnTo>
                    <a:lnTo>
                      <a:pt x="834" y="525"/>
                    </a:lnTo>
                    <a:lnTo>
                      <a:pt x="840" y="523"/>
                    </a:lnTo>
                    <a:lnTo>
                      <a:pt x="847" y="522"/>
                    </a:lnTo>
                    <a:lnTo>
                      <a:pt x="850" y="520"/>
                    </a:lnTo>
                    <a:lnTo>
                      <a:pt x="857" y="518"/>
                    </a:lnTo>
                    <a:lnTo>
                      <a:pt x="863" y="516"/>
                    </a:lnTo>
                    <a:lnTo>
                      <a:pt x="870" y="516"/>
                    </a:lnTo>
                    <a:lnTo>
                      <a:pt x="875" y="514"/>
                    </a:lnTo>
                    <a:lnTo>
                      <a:pt x="882" y="514"/>
                    </a:lnTo>
                    <a:lnTo>
                      <a:pt x="888" y="514"/>
                    </a:lnTo>
                    <a:lnTo>
                      <a:pt x="895" y="514"/>
                    </a:lnTo>
                    <a:lnTo>
                      <a:pt x="900" y="514"/>
                    </a:lnTo>
                    <a:lnTo>
                      <a:pt x="907" y="514"/>
                    </a:lnTo>
                    <a:lnTo>
                      <a:pt x="914" y="516"/>
                    </a:lnTo>
                    <a:lnTo>
                      <a:pt x="919" y="518"/>
                    </a:lnTo>
                    <a:lnTo>
                      <a:pt x="925" y="520"/>
                    </a:lnTo>
                    <a:lnTo>
                      <a:pt x="932" y="522"/>
                    </a:lnTo>
                    <a:lnTo>
                      <a:pt x="937" y="523"/>
                    </a:lnTo>
                    <a:lnTo>
                      <a:pt x="942" y="529"/>
                    </a:lnTo>
                    <a:lnTo>
                      <a:pt x="942" y="527"/>
                    </a:lnTo>
                    <a:lnTo>
                      <a:pt x="941" y="525"/>
                    </a:lnTo>
                    <a:lnTo>
                      <a:pt x="937" y="520"/>
                    </a:lnTo>
                    <a:lnTo>
                      <a:pt x="934" y="514"/>
                    </a:lnTo>
                    <a:lnTo>
                      <a:pt x="932" y="511"/>
                    </a:lnTo>
                    <a:lnTo>
                      <a:pt x="928" y="507"/>
                    </a:lnTo>
                    <a:lnTo>
                      <a:pt x="926" y="504"/>
                    </a:lnTo>
                    <a:lnTo>
                      <a:pt x="925" y="500"/>
                    </a:lnTo>
                    <a:lnTo>
                      <a:pt x="921" y="495"/>
                    </a:lnTo>
                    <a:lnTo>
                      <a:pt x="918" y="490"/>
                    </a:lnTo>
                    <a:lnTo>
                      <a:pt x="914" y="486"/>
                    </a:lnTo>
                    <a:lnTo>
                      <a:pt x="912" y="483"/>
                    </a:lnTo>
                    <a:lnTo>
                      <a:pt x="907" y="476"/>
                    </a:lnTo>
                    <a:lnTo>
                      <a:pt x="903" y="472"/>
                    </a:lnTo>
                    <a:lnTo>
                      <a:pt x="898" y="465"/>
                    </a:lnTo>
                    <a:lnTo>
                      <a:pt x="895" y="460"/>
                    </a:lnTo>
                    <a:lnTo>
                      <a:pt x="891" y="454"/>
                    </a:lnTo>
                    <a:lnTo>
                      <a:pt x="888" y="449"/>
                    </a:lnTo>
                    <a:lnTo>
                      <a:pt x="882" y="444"/>
                    </a:lnTo>
                    <a:lnTo>
                      <a:pt x="879" y="438"/>
                    </a:lnTo>
                    <a:lnTo>
                      <a:pt x="873" y="433"/>
                    </a:lnTo>
                    <a:lnTo>
                      <a:pt x="868" y="428"/>
                    </a:lnTo>
                    <a:lnTo>
                      <a:pt x="863" y="422"/>
                    </a:lnTo>
                    <a:lnTo>
                      <a:pt x="859" y="417"/>
                    </a:lnTo>
                    <a:lnTo>
                      <a:pt x="854" y="412"/>
                    </a:lnTo>
                    <a:lnTo>
                      <a:pt x="849" y="407"/>
                    </a:lnTo>
                    <a:lnTo>
                      <a:pt x="843" y="401"/>
                    </a:lnTo>
                    <a:lnTo>
                      <a:pt x="840" y="398"/>
                    </a:lnTo>
                    <a:lnTo>
                      <a:pt x="833" y="392"/>
                    </a:lnTo>
                    <a:lnTo>
                      <a:pt x="827" y="387"/>
                    </a:lnTo>
                    <a:lnTo>
                      <a:pt x="820" y="380"/>
                    </a:lnTo>
                    <a:lnTo>
                      <a:pt x="813" y="375"/>
                    </a:lnTo>
                    <a:lnTo>
                      <a:pt x="808" y="369"/>
                    </a:lnTo>
                    <a:lnTo>
                      <a:pt x="804" y="366"/>
                    </a:lnTo>
                    <a:lnTo>
                      <a:pt x="799" y="362"/>
                    </a:lnTo>
                    <a:lnTo>
                      <a:pt x="795" y="359"/>
                    </a:lnTo>
                    <a:lnTo>
                      <a:pt x="790" y="355"/>
                    </a:lnTo>
                    <a:lnTo>
                      <a:pt x="787" y="352"/>
                    </a:lnTo>
                    <a:lnTo>
                      <a:pt x="781" y="348"/>
                    </a:lnTo>
                    <a:lnTo>
                      <a:pt x="778" y="345"/>
                    </a:lnTo>
                    <a:lnTo>
                      <a:pt x="772" y="339"/>
                    </a:lnTo>
                    <a:lnTo>
                      <a:pt x="767" y="336"/>
                    </a:lnTo>
                    <a:lnTo>
                      <a:pt x="762" y="330"/>
                    </a:lnTo>
                    <a:lnTo>
                      <a:pt x="756" y="327"/>
                    </a:lnTo>
                    <a:lnTo>
                      <a:pt x="751" y="322"/>
                    </a:lnTo>
                    <a:lnTo>
                      <a:pt x="746" y="318"/>
                    </a:lnTo>
                    <a:lnTo>
                      <a:pt x="741" y="315"/>
                    </a:lnTo>
                    <a:lnTo>
                      <a:pt x="735" y="309"/>
                    </a:lnTo>
                    <a:lnTo>
                      <a:pt x="730" y="304"/>
                    </a:lnTo>
                    <a:lnTo>
                      <a:pt x="725" y="300"/>
                    </a:lnTo>
                    <a:lnTo>
                      <a:pt x="719" y="295"/>
                    </a:lnTo>
                    <a:lnTo>
                      <a:pt x="714" y="292"/>
                    </a:lnTo>
                    <a:lnTo>
                      <a:pt x="709" y="286"/>
                    </a:lnTo>
                    <a:lnTo>
                      <a:pt x="703" y="283"/>
                    </a:lnTo>
                    <a:lnTo>
                      <a:pt x="698" y="277"/>
                    </a:lnTo>
                    <a:lnTo>
                      <a:pt x="693" y="274"/>
                    </a:lnTo>
                    <a:lnTo>
                      <a:pt x="686" y="269"/>
                    </a:lnTo>
                    <a:lnTo>
                      <a:pt x="680" y="265"/>
                    </a:lnTo>
                    <a:lnTo>
                      <a:pt x="675" y="260"/>
                    </a:lnTo>
                    <a:lnTo>
                      <a:pt x="670" y="256"/>
                    </a:lnTo>
                    <a:lnTo>
                      <a:pt x="664" y="251"/>
                    </a:lnTo>
                    <a:lnTo>
                      <a:pt x="659" y="247"/>
                    </a:lnTo>
                    <a:lnTo>
                      <a:pt x="654" y="244"/>
                    </a:lnTo>
                    <a:lnTo>
                      <a:pt x="648" y="238"/>
                    </a:lnTo>
                    <a:lnTo>
                      <a:pt x="643" y="235"/>
                    </a:lnTo>
                    <a:lnTo>
                      <a:pt x="638" y="230"/>
                    </a:lnTo>
                    <a:lnTo>
                      <a:pt x="633" y="226"/>
                    </a:lnTo>
                    <a:lnTo>
                      <a:pt x="627" y="223"/>
                    </a:lnTo>
                    <a:lnTo>
                      <a:pt x="622" y="217"/>
                    </a:lnTo>
                    <a:lnTo>
                      <a:pt x="617" y="214"/>
                    </a:lnTo>
                    <a:lnTo>
                      <a:pt x="613" y="210"/>
                    </a:lnTo>
                    <a:lnTo>
                      <a:pt x="608" y="208"/>
                    </a:lnTo>
                    <a:lnTo>
                      <a:pt x="602" y="203"/>
                    </a:lnTo>
                    <a:lnTo>
                      <a:pt x="597" y="200"/>
                    </a:lnTo>
                    <a:lnTo>
                      <a:pt x="594" y="196"/>
                    </a:lnTo>
                    <a:lnTo>
                      <a:pt x="590" y="194"/>
                    </a:lnTo>
                    <a:lnTo>
                      <a:pt x="585" y="191"/>
                    </a:lnTo>
                    <a:lnTo>
                      <a:pt x="581" y="187"/>
                    </a:lnTo>
                    <a:lnTo>
                      <a:pt x="578" y="185"/>
                    </a:lnTo>
                    <a:lnTo>
                      <a:pt x="574" y="184"/>
                    </a:lnTo>
                    <a:lnTo>
                      <a:pt x="565" y="177"/>
                    </a:lnTo>
                    <a:lnTo>
                      <a:pt x="560" y="173"/>
                    </a:lnTo>
                    <a:lnTo>
                      <a:pt x="553" y="169"/>
                    </a:lnTo>
                    <a:lnTo>
                      <a:pt x="549" y="168"/>
                    </a:lnTo>
                    <a:lnTo>
                      <a:pt x="544" y="164"/>
                    </a:lnTo>
                    <a:lnTo>
                      <a:pt x="539" y="161"/>
                    </a:lnTo>
                    <a:lnTo>
                      <a:pt x="532" y="157"/>
                    </a:lnTo>
                    <a:lnTo>
                      <a:pt x="525" y="154"/>
                    </a:lnTo>
                    <a:lnTo>
                      <a:pt x="519" y="152"/>
                    </a:lnTo>
                    <a:lnTo>
                      <a:pt x="516" y="150"/>
                    </a:lnTo>
                    <a:lnTo>
                      <a:pt x="512" y="146"/>
                    </a:lnTo>
                    <a:lnTo>
                      <a:pt x="509" y="145"/>
                    </a:lnTo>
                    <a:lnTo>
                      <a:pt x="505" y="143"/>
                    </a:lnTo>
                    <a:lnTo>
                      <a:pt x="500" y="141"/>
                    </a:lnTo>
                    <a:lnTo>
                      <a:pt x="496" y="139"/>
                    </a:lnTo>
                    <a:lnTo>
                      <a:pt x="491" y="138"/>
                    </a:lnTo>
                    <a:lnTo>
                      <a:pt x="486" y="134"/>
                    </a:lnTo>
                    <a:lnTo>
                      <a:pt x="482" y="132"/>
                    </a:lnTo>
                    <a:lnTo>
                      <a:pt x="477" y="131"/>
                    </a:lnTo>
                    <a:lnTo>
                      <a:pt x="471" y="129"/>
                    </a:lnTo>
                    <a:lnTo>
                      <a:pt x="466" y="125"/>
                    </a:lnTo>
                    <a:lnTo>
                      <a:pt x="463" y="123"/>
                    </a:lnTo>
                    <a:lnTo>
                      <a:pt x="455" y="122"/>
                    </a:lnTo>
                    <a:lnTo>
                      <a:pt x="452" y="120"/>
                    </a:lnTo>
                    <a:lnTo>
                      <a:pt x="447" y="116"/>
                    </a:lnTo>
                    <a:lnTo>
                      <a:pt x="441" y="115"/>
                    </a:lnTo>
                    <a:lnTo>
                      <a:pt x="436" y="113"/>
                    </a:lnTo>
                    <a:lnTo>
                      <a:pt x="431" y="109"/>
                    </a:lnTo>
                    <a:lnTo>
                      <a:pt x="425" y="108"/>
                    </a:lnTo>
                    <a:lnTo>
                      <a:pt x="420" y="106"/>
                    </a:lnTo>
                    <a:lnTo>
                      <a:pt x="415" y="104"/>
                    </a:lnTo>
                    <a:lnTo>
                      <a:pt x="409" y="102"/>
                    </a:lnTo>
                    <a:lnTo>
                      <a:pt x="404" y="99"/>
                    </a:lnTo>
                    <a:lnTo>
                      <a:pt x="399" y="97"/>
                    </a:lnTo>
                    <a:lnTo>
                      <a:pt x="393" y="93"/>
                    </a:lnTo>
                    <a:lnTo>
                      <a:pt x="388" y="92"/>
                    </a:lnTo>
                    <a:lnTo>
                      <a:pt x="383" y="90"/>
                    </a:lnTo>
                    <a:lnTo>
                      <a:pt x="378" y="88"/>
                    </a:lnTo>
                    <a:lnTo>
                      <a:pt x="372" y="86"/>
                    </a:lnTo>
                    <a:lnTo>
                      <a:pt x="367" y="83"/>
                    </a:lnTo>
                    <a:lnTo>
                      <a:pt x="362" y="81"/>
                    </a:lnTo>
                    <a:lnTo>
                      <a:pt x="356" y="79"/>
                    </a:lnTo>
                    <a:lnTo>
                      <a:pt x="351" y="77"/>
                    </a:lnTo>
                    <a:lnTo>
                      <a:pt x="347" y="76"/>
                    </a:lnTo>
                    <a:lnTo>
                      <a:pt x="342" y="72"/>
                    </a:lnTo>
                    <a:lnTo>
                      <a:pt x="337" y="72"/>
                    </a:lnTo>
                    <a:lnTo>
                      <a:pt x="333" y="70"/>
                    </a:lnTo>
                    <a:lnTo>
                      <a:pt x="328" y="69"/>
                    </a:lnTo>
                    <a:lnTo>
                      <a:pt x="323" y="67"/>
                    </a:lnTo>
                    <a:lnTo>
                      <a:pt x="319" y="65"/>
                    </a:lnTo>
                    <a:lnTo>
                      <a:pt x="316" y="63"/>
                    </a:lnTo>
                    <a:lnTo>
                      <a:pt x="310" y="61"/>
                    </a:lnTo>
                    <a:lnTo>
                      <a:pt x="307" y="60"/>
                    </a:lnTo>
                    <a:lnTo>
                      <a:pt x="301" y="58"/>
                    </a:lnTo>
                    <a:lnTo>
                      <a:pt x="298" y="56"/>
                    </a:lnTo>
                    <a:lnTo>
                      <a:pt x="296" y="56"/>
                    </a:lnTo>
                    <a:lnTo>
                      <a:pt x="289" y="54"/>
                    </a:lnTo>
                    <a:lnTo>
                      <a:pt x="282" y="53"/>
                    </a:lnTo>
                    <a:lnTo>
                      <a:pt x="278" y="51"/>
                    </a:lnTo>
                    <a:lnTo>
                      <a:pt x="273" y="49"/>
                    </a:lnTo>
                    <a:lnTo>
                      <a:pt x="268" y="47"/>
                    </a:lnTo>
                    <a:lnTo>
                      <a:pt x="262" y="46"/>
                    </a:lnTo>
                    <a:lnTo>
                      <a:pt x="257" y="46"/>
                    </a:lnTo>
                    <a:lnTo>
                      <a:pt x="252" y="44"/>
                    </a:lnTo>
                    <a:lnTo>
                      <a:pt x="247" y="42"/>
                    </a:lnTo>
                    <a:lnTo>
                      <a:pt x="241" y="38"/>
                    </a:lnTo>
                    <a:lnTo>
                      <a:pt x="234" y="37"/>
                    </a:lnTo>
                    <a:lnTo>
                      <a:pt x="229" y="35"/>
                    </a:lnTo>
                    <a:lnTo>
                      <a:pt x="222" y="33"/>
                    </a:lnTo>
                    <a:lnTo>
                      <a:pt x="215" y="31"/>
                    </a:lnTo>
                    <a:lnTo>
                      <a:pt x="208" y="30"/>
                    </a:lnTo>
                    <a:lnTo>
                      <a:pt x="200" y="26"/>
                    </a:lnTo>
                    <a:lnTo>
                      <a:pt x="193" y="24"/>
                    </a:lnTo>
                    <a:lnTo>
                      <a:pt x="188" y="23"/>
                    </a:lnTo>
                    <a:lnTo>
                      <a:pt x="181" y="21"/>
                    </a:lnTo>
                    <a:lnTo>
                      <a:pt x="174" y="19"/>
                    </a:lnTo>
                    <a:lnTo>
                      <a:pt x="167" y="17"/>
                    </a:lnTo>
                    <a:lnTo>
                      <a:pt x="160" y="15"/>
                    </a:lnTo>
                    <a:lnTo>
                      <a:pt x="153" y="12"/>
                    </a:lnTo>
                    <a:lnTo>
                      <a:pt x="146" y="10"/>
                    </a:lnTo>
                    <a:lnTo>
                      <a:pt x="140" y="8"/>
                    </a:lnTo>
                    <a:lnTo>
                      <a:pt x="133" y="7"/>
                    </a:lnTo>
                    <a:lnTo>
                      <a:pt x="126" y="5"/>
                    </a:lnTo>
                    <a:lnTo>
                      <a:pt x="123" y="5"/>
                    </a:lnTo>
                    <a:lnTo>
                      <a:pt x="116" y="3"/>
                    </a:lnTo>
                    <a:lnTo>
                      <a:pt x="110" y="1"/>
                    </a:lnTo>
                    <a:lnTo>
                      <a:pt x="105" y="1"/>
                    </a:lnTo>
                    <a:lnTo>
                      <a:pt x="100" y="1"/>
                    </a:lnTo>
                    <a:lnTo>
                      <a:pt x="96" y="0"/>
                    </a:lnTo>
                    <a:lnTo>
                      <a:pt x="92" y="0"/>
                    </a:lnTo>
                    <a:lnTo>
                      <a:pt x="87" y="0"/>
                    </a:lnTo>
                    <a:lnTo>
                      <a:pt x="85" y="0"/>
                    </a:lnTo>
                    <a:lnTo>
                      <a:pt x="78" y="0"/>
                    </a:lnTo>
                    <a:lnTo>
                      <a:pt x="71" y="0"/>
                    </a:lnTo>
                    <a:lnTo>
                      <a:pt x="64" y="0"/>
                    </a:lnTo>
                    <a:lnTo>
                      <a:pt x="57" y="0"/>
                    </a:lnTo>
                    <a:lnTo>
                      <a:pt x="50" y="0"/>
                    </a:lnTo>
                    <a:lnTo>
                      <a:pt x="43" y="0"/>
                    </a:lnTo>
                    <a:lnTo>
                      <a:pt x="36" y="0"/>
                    </a:lnTo>
                    <a:lnTo>
                      <a:pt x="31" y="0"/>
                    </a:lnTo>
                    <a:lnTo>
                      <a:pt x="23" y="0"/>
                    </a:lnTo>
                    <a:lnTo>
                      <a:pt x="18" y="0"/>
                    </a:lnTo>
                    <a:lnTo>
                      <a:pt x="13" y="0"/>
                    </a:lnTo>
                    <a:lnTo>
                      <a:pt x="9" y="0"/>
                    </a:lnTo>
                    <a:lnTo>
                      <a:pt x="2" y="0"/>
                    </a:lnTo>
                    <a:lnTo>
                      <a:pt x="0" y="0"/>
                    </a:lnTo>
                    <a:close/>
                  </a:path>
                </a:pathLst>
              </a:custGeom>
              <a:solidFill>
                <a:srgbClr val="7D0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19" name="Freeform 7"/>
              <p:cNvSpPr>
                <a:spLocks/>
              </p:cNvSpPr>
              <p:nvPr/>
            </p:nvSpPr>
            <p:spPr bwMode="auto">
              <a:xfrm>
                <a:off x="4663" y="2826"/>
                <a:ext cx="296" cy="252"/>
              </a:xfrm>
              <a:custGeom>
                <a:avLst/>
                <a:gdLst>
                  <a:gd name="T0" fmla="*/ 0 w 712"/>
                  <a:gd name="T1" fmla="*/ 0 h 608"/>
                  <a:gd name="T2" fmla="*/ 0 w 712"/>
                  <a:gd name="T3" fmla="*/ 0 h 608"/>
                  <a:gd name="T4" fmla="*/ 0 w 712"/>
                  <a:gd name="T5" fmla="*/ 0 h 608"/>
                  <a:gd name="T6" fmla="*/ 0 w 712"/>
                  <a:gd name="T7" fmla="*/ 0 h 608"/>
                  <a:gd name="T8" fmla="*/ 0 w 712"/>
                  <a:gd name="T9" fmla="*/ 0 h 608"/>
                  <a:gd name="T10" fmla="*/ 0 w 712"/>
                  <a:gd name="T11" fmla="*/ 0 h 608"/>
                  <a:gd name="T12" fmla="*/ 0 w 712"/>
                  <a:gd name="T13" fmla="*/ 0 h 608"/>
                  <a:gd name="T14" fmla="*/ 0 w 712"/>
                  <a:gd name="T15" fmla="*/ 0 h 608"/>
                  <a:gd name="T16" fmla="*/ 0 w 712"/>
                  <a:gd name="T17" fmla="*/ 0 h 608"/>
                  <a:gd name="T18" fmla="*/ 0 w 712"/>
                  <a:gd name="T19" fmla="*/ 0 h 608"/>
                  <a:gd name="T20" fmla="*/ 0 w 712"/>
                  <a:gd name="T21" fmla="*/ 0 h 608"/>
                  <a:gd name="T22" fmla="*/ 0 w 712"/>
                  <a:gd name="T23" fmla="*/ 0 h 608"/>
                  <a:gd name="T24" fmla="*/ 0 w 712"/>
                  <a:gd name="T25" fmla="*/ 0 h 608"/>
                  <a:gd name="T26" fmla="*/ 0 w 712"/>
                  <a:gd name="T27" fmla="*/ 0 h 608"/>
                  <a:gd name="T28" fmla="*/ 0 w 712"/>
                  <a:gd name="T29" fmla="*/ 0 h 608"/>
                  <a:gd name="T30" fmla="*/ 0 w 712"/>
                  <a:gd name="T31" fmla="*/ 0 h 608"/>
                  <a:gd name="T32" fmla="*/ 0 w 712"/>
                  <a:gd name="T33" fmla="*/ 0 h 608"/>
                  <a:gd name="T34" fmla="*/ 0 w 712"/>
                  <a:gd name="T35" fmla="*/ 0 h 608"/>
                  <a:gd name="T36" fmla="*/ 0 w 712"/>
                  <a:gd name="T37" fmla="*/ 0 h 608"/>
                  <a:gd name="T38" fmla="*/ 0 w 712"/>
                  <a:gd name="T39" fmla="*/ 0 h 608"/>
                  <a:gd name="T40" fmla="*/ 0 w 712"/>
                  <a:gd name="T41" fmla="*/ 0 h 608"/>
                  <a:gd name="T42" fmla="*/ 0 w 712"/>
                  <a:gd name="T43" fmla="*/ 0 h 608"/>
                  <a:gd name="T44" fmla="*/ 0 w 712"/>
                  <a:gd name="T45" fmla="*/ 0 h 608"/>
                  <a:gd name="T46" fmla="*/ 0 w 712"/>
                  <a:gd name="T47" fmla="*/ 0 h 608"/>
                  <a:gd name="T48" fmla="*/ 0 w 712"/>
                  <a:gd name="T49" fmla="*/ 0 h 608"/>
                  <a:gd name="T50" fmla="*/ 0 w 712"/>
                  <a:gd name="T51" fmla="*/ 0 h 608"/>
                  <a:gd name="T52" fmla="*/ 0 w 712"/>
                  <a:gd name="T53" fmla="*/ 0 h 608"/>
                  <a:gd name="T54" fmla="*/ 0 w 712"/>
                  <a:gd name="T55" fmla="*/ 0 h 608"/>
                  <a:gd name="T56" fmla="*/ 0 w 712"/>
                  <a:gd name="T57" fmla="*/ 0 h 608"/>
                  <a:gd name="T58" fmla="*/ 0 w 712"/>
                  <a:gd name="T59" fmla="*/ 0 h 608"/>
                  <a:gd name="T60" fmla="*/ 0 w 712"/>
                  <a:gd name="T61" fmla="*/ 0 h 608"/>
                  <a:gd name="T62" fmla="*/ 0 w 712"/>
                  <a:gd name="T63" fmla="*/ 0 h 608"/>
                  <a:gd name="T64" fmla="*/ 0 w 712"/>
                  <a:gd name="T65" fmla="*/ 0 h 608"/>
                  <a:gd name="T66" fmla="*/ 0 w 712"/>
                  <a:gd name="T67" fmla="*/ 0 h 608"/>
                  <a:gd name="T68" fmla="*/ 0 w 712"/>
                  <a:gd name="T69" fmla="*/ 0 h 608"/>
                  <a:gd name="T70" fmla="*/ 0 w 712"/>
                  <a:gd name="T71" fmla="*/ 0 h 608"/>
                  <a:gd name="T72" fmla="*/ 0 w 712"/>
                  <a:gd name="T73" fmla="*/ 0 h 608"/>
                  <a:gd name="T74" fmla="*/ 0 w 712"/>
                  <a:gd name="T75" fmla="*/ 0 h 608"/>
                  <a:gd name="T76" fmla="*/ 0 w 712"/>
                  <a:gd name="T77" fmla="*/ 0 h 608"/>
                  <a:gd name="T78" fmla="*/ 0 w 712"/>
                  <a:gd name="T79" fmla="*/ 0 h 608"/>
                  <a:gd name="T80" fmla="*/ 0 w 712"/>
                  <a:gd name="T81" fmla="*/ 0 h 608"/>
                  <a:gd name="T82" fmla="*/ 0 w 712"/>
                  <a:gd name="T83" fmla="*/ 0 h 608"/>
                  <a:gd name="T84" fmla="*/ 0 w 712"/>
                  <a:gd name="T85" fmla="*/ 0 h 608"/>
                  <a:gd name="T86" fmla="*/ 0 w 712"/>
                  <a:gd name="T87" fmla="*/ 0 h 608"/>
                  <a:gd name="T88" fmla="*/ 0 w 712"/>
                  <a:gd name="T89" fmla="*/ 0 h 608"/>
                  <a:gd name="T90" fmla="*/ 0 w 712"/>
                  <a:gd name="T91" fmla="*/ 0 h 608"/>
                  <a:gd name="T92" fmla="*/ 0 w 712"/>
                  <a:gd name="T93" fmla="*/ 0 h 608"/>
                  <a:gd name="T94" fmla="*/ 0 w 712"/>
                  <a:gd name="T95" fmla="*/ 0 h 608"/>
                  <a:gd name="T96" fmla="*/ 0 w 712"/>
                  <a:gd name="T97" fmla="*/ 0 h 608"/>
                  <a:gd name="T98" fmla="*/ 0 w 712"/>
                  <a:gd name="T99" fmla="*/ 0 h 608"/>
                  <a:gd name="T100" fmla="*/ 0 w 712"/>
                  <a:gd name="T101" fmla="*/ 0 h 608"/>
                  <a:gd name="T102" fmla="*/ 0 w 712"/>
                  <a:gd name="T103" fmla="*/ 0 h 608"/>
                  <a:gd name="T104" fmla="*/ 0 w 712"/>
                  <a:gd name="T105" fmla="*/ 0 h 608"/>
                  <a:gd name="T106" fmla="*/ 0 w 712"/>
                  <a:gd name="T107" fmla="*/ 0 h 608"/>
                  <a:gd name="T108" fmla="*/ 0 w 712"/>
                  <a:gd name="T109" fmla="*/ 0 h 608"/>
                  <a:gd name="T110" fmla="*/ 0 w 712"/>
                  <a:gd name="T111" fmla="*/ 0 h 608"/>
                  <a:gd name="T112" fmla="*/ 0 w 712"/>
                  <a:gd name="T113" fmla="*/ 0 h 608"/>
                  <a:gd name="T114" fmla="*/ 0 w 712"/>
                  <a:gd name="T115" fmla="*/ 0 h 608"/>
                  <a:gd name="T116" fmla="*/ 0 w 712"/>
                  <a:gd name="T117" fmla="*/ 0 h 608"/>
                  <a:gd name="T118" fmla="*/ 0 w 712"/>
                  <a:gd name="T119" fmla="*/ 0 h 608"/>
                  <a:gd name="T120" fmla="*/ 0 w 712"/>
                  <a:gd name="T121" fmla="*/ 0 h 608"/>
                  <a:gd name="T122" fmla="*/ 0 w 712"/>
                  <a:gd name="T123" fmla="*/ 0 h 60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12"/>
                  <a:gd name="T187" fmla="*/ 0 h 608"/>
                  <a:gd name="T188" fmla="*/ 712 w 712"/>
                  <a:gd name="T189" fmla="*/ 608 h 60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12" h="608">
                    <a:moveTo>
                      <a:pt x="0" y="0"/>
                    </a:moveTo>
                    <a:lnTo>
                      <a:pt x="85" y="359"/>
                    </a:lnTo>
                    <a:lnTo>
                      <a:pt x="369" y="608"/>
                    </a:lnTo>
                    <a:lnTo>
                      <a:pt x="369" y="607"/>
                    </a:lnTo>
                    <a:lnTo>
                      <a:pt x="370" y="605"/>
                    </a:lnTo>
                    <a:lnTo>
                      <a:pt x="374" y="603"/>
                    </a:lnTo>
                    <a:lnTo>
                      <a:pt x="379" y="598"/>
                    </a:lnTo>
                    <a:lnTo>
                      <a:pt x="385" y="594"/>
                    </a:lnTo>
                    <a:lnTo>
                      <a:pt x="392" y="589"/>
                    </a:lnTo>
                    <a:lnTo>
                      <a:pt x="395" y="585"/>
                    </a:lnTo>
                    <a:lnTo>
                      <a:pt x="399" y="584"/>
                    </a:lnTo>
                    <a:lnTo>
                      <a:pt x="404" y="580"/>
                    </a:lnTo>
                    <a:lnTo>
                      <a:pt x="408" y="578"/>
                    </a:lnTo>
                    <a:lnTo>
                      <a:pt x="413" y="575"/>
                    </a:lnTo>
                    <a:lnTo>
                      <a:pt x="417" y="573"/>
                    </a:lnTo>
                    <a:lnTo>
                      <a:pt x="422" y="569"/>
                    </a:lnTo>
                    <a:lnTo>
                      <a:pt x="427" y="568"/>
                    </a:lnTo>
                    <a:lnTo>
                      <a:pt x="431" y="564"/>
                    </a:lnTo>
                    <a:lnTo>
                      <a:pt x="438" y="562"/>
                    </a:lnTo>
                    <a:lnTo>
                      <a:pt x="441" y="559"/>
                    </a:lnTo>
                    <a:lnTo>
                      <a:pt x="448" y="557"/>
                    </a:lnTo>
                    <a:lnTo>
                      <a:pt x="454" y="555"/>
                    </a:lnTo>
                    <a:lnTo>
                      <a:pt x="459" y="553"/>
                    </a:lnTo>
                    <a:lnTo>
                      <a:pt x="464" y="550"/>
                    </a:lnTo>
                    <a:lnTo>
                      <a:pt x="471" y="550"/>
                    </a:lnTo>
                    <a:lnTo>
                      <a:pt x="477" y="546"/>
                    </a:lnTo>
                    <a:lnTo>
                      <a:pt x="482" y="546"/>
                    </a:lnTo>
                    <a:lnTo>
                      <a:pt x="489" y="545"/>
                    </a:lnTo>
                    <a:lnTo>
                      <a:pt x="496" y="545"/>
                    </a:lnTo>
                    <a:lnTo>
                      <a:pt x="502" y="543"/>
                    </a:lnTo>
                    <a:lnTo>
                      <a:pt x="509" y="543"/>
                    </a:lnTo>
                    <a:lnTo>
                      <a:pt x="514" y="543"/>
                    </a:lnTo>
                    <a:lnTo>
                      <a:pt x="521" y="545"/>
                    </a:lnTo>
                    <a:lnTo>
                      <a:pt x="528" y="545"/>
                    </a:lnTo>
                    <a:lnTo>
                      <a:pt x="535" y="546"/>
                    </a:lnTo>
                    <a:lnTo>
                      <a:pt x="539" y="546"/>
                    </a:lnTo>
                    <a:lnTo>
                      <a:pt x="544" y="548"/>
                    </a:lnTo>
                    <a:lnTo>
                      <a:pt x="548" y="548"/>
                    </a:lnTo>
                    <a:lnTo>
                      <a:pt x="553" y="550"/>
                    </a:lnTo>
                    <a:lnTo>
                      <a:pt x="560" y="552"/>
                    </a:lnTo>
                    <a:lnTo>
                      <a:pt x="567" y="553"/>
                    </a:lnTo>
                    <a:lnTo>
                      <a:pt x="571" y="553"/>
                    </a:lnTo>
                    <a:lnTo>
                      <a:pt x="576" y="557"/>
                    </a:lnTo>
                    <a:lnTo>
                      <a:pt x="579" y="557"/>
                    </a:lnTo>
                    <a:lnTo>
                      <a:pt x="583" y="559"/>
                    </a:lnTo>
                    <a:lnTo>
                      <a:pt x="587" y="561"/>
                    </a:lnTo>
                    <a:lnTo>
                      <a:pt x="592" y="562"/>
                    </a:lnTo>
                    <a:lnTo>
                      <a:pt x="595" y="562"/>
                    </a:lnTo>
                    <a:lnTo>
                      <a:pt x="599" y="564"/>
                    </a:lnTo>
                    <a:lnTo>
                      <a:pt x="602" y="566"/>
                    </a:lnTo>
                    <a:lnTo>
                      <a:pt x="608" y="568"/>
                    </a:lnTo>
                    <a:lnTo>
                      <a:pt x="611" y="569"/>
                    </a:lnTo>
                    <a:lnTo>
                      <a:pt x="615" y="571"/>
                    </a:lnTo>
                    <a:lnTo>
                      <a:pt x="622" y="573"/>
                    </a:lnTo>
                    <a:lnTo>
                      <a:pt x="629" y="576"/>
                    </a:lnTo>
                    <a:lnTo>
                      <a:pt x="636" y="578"/>
                    </a:lnTo>
                    <a:lnTo>
                      <a:pt x="643" y="582"/>
                    </a:lnTo>
                    <a:lnTo>
                      <a:pt x="648" y="584"/>
                    </a:lnTo>
                    <a:lnTo>
                      <a:pt x="656" y="587"/>
                    </a:lnTo>
                    <a:lnTo>
                      <a:pt x="661" y="591"/>
                    </a:lnTo>
                    <a:lnTo>
                      <a:pt x="666" y="592"/>
                    </a:lnTo>
                    <a:lnTo>
                      <a:pt x="671" y="594"/>
                    </a:lnTo>
                    <a:lnTo>
                      <a:pt x="675" y="596"/>
                    </a:lnTo>
                    <a:lnTo>
                      <a:pt x="679" y="598"/>
                    </a:lnTo>
                    <a:lnTo>
                      <a:pt x="682" y="599"/>
                    </a:lnTo>
                    <a:lnTo>
                      <a:pt x="686" y="603"/>
                    </a:lnTo>
                    <a:lnTo>
                      <a:pt x="687" y="603"/>
                    </a:lnTo>
                    <a:lnTo>
                      <a:pt x="712" y="598"/>
                    </a:lnTo>
                    <a:lnTo>
                      <a:pt x="710" y="594"/>
                    </a:lnTo>
                    <a:lnTo>
                      <a:pt x="707" y="589"/>
                    </a:lnTo>
                    <a:lnTo>
                      <a:pt x="703" y="582"/>
                    </a:lnTo>
                    <a:lnTo>
                      <a:pt x="702" y="576"/>
                    </a:lnTo>
                    <a:lnTo>
                      <a:pt x="698" y="573"/>
                    </a:lnTo>
                    <a:lnTo>
                      <a:pt x="696" y="568"/>
                    </a:lnTo>
                    <a:lnTo>
                      <a:pt x="693" y="562"/>
                    </a:lnTo>
                    <a:lnTo>
                      <a:pt x="689" y="557"/>
                    </a:lnTo>
                    <a:lnTo>
                      <a:pt x="687" y="552"/>
                    </a:lnTo>
                    <a:lnTo>
                      <a:pt x="682" y="545"/>
                    </a:lnTo>
                    <a:lnTo>
                      <a:pt x="679" y="539"/>
                    </a:lnTo>
                    <a:lnTo>
                      <a:pt x="675" y="532"/>
                    </a:lnTo>
                    <a:lnTo>
                      <a:pt x="670" y="523"/>
                    </a:lnTo>
                    <a:lnTo>
                      <a:pt x="664" y="516"/>
                    </a:lnTo>
                    <a:lnTo>
                      <a:pt x="661" y="509"/>
                    </a:lnTo>
                    <a:lnTo>
                      <a:pt x="656" y="502"/>
                    </a:lnTo>
                    <a:lnTo>
                      <a:pt x="650" y="493"/>
                    </a:lnTo>
                    <a:lnTo>
                      <a:pt x="645" y="484"/>
                    </a:lnTo>
                    <a:lnTo>
                      <a:pt x="640" y="476"/>
                    </a:lnTo>
                    <a:lnTo>
                      <a:pt x="634" y="467"/>
                    </a:lnTo>
                    <a:lnTo>
                      <a:pt x="627" y="458"/>
                    </a:lnTo>
                    <a:lnTo>
                      <a:pt x="622" y="449"/>
                    </a:lnTo>
                    <a:lnTo>
                      <a:pt x="617" y="440"/>
                    </a:lnTo>
                    <a:lnTo>
                      <a:pt x="610" y="431"/>
                    </a:lnTo>
                    <a:lnTo>
                      <a:pt x="602" y="421"/>
                    </a:lnTo>
                    <a:lnTo>
                      <a:pt x="595" y="412"/>
                    </a:lnTo>
                    <a:lnTo>
                      <a:pt x="590" y="403"/>
                    </a:lnTo>
                    <a:lnTo>
                      <a:pt x="581" y="392"/>
                    </a:lnTo>
                    <a:lnTo>
                      <a:pt x="574" y="382"/>
                    </a:lnTo>
                    <a:lnTo>
                      <a:pt x="567" y="371"/>
                    </a:lnTo>
                    <a:lnTo>
                      <a:pt x="560" y="362"/>
                    </a:lnTo>
                    <a:lnTo>
                      <a:pt x="551" y="352"/>
                    </a:lnTo>
                    <a:lnTo>
                      <a:pt x="542" y="343"/>
                    </a:lnTo>
                    <a:lnTo>
                      <a:pt x="535" y="332"/>
                    </a:lnTo>
                    <a:lnTo>
                      <a:pt x="526" y="323"/>
                    </a:lnTo>
                    <a:lnTo>
                      <a:pt x="519" y="313"/>
                    </a:lnTo>
                    <a:lnTo>
                      <a:pt x="510" y="304"/>
                    </a:lnTo>
                    <a:lnTo>
                      <a:pt x="502" y="293"/>
                    </a:lnTo>
                    <a:lnTo>
                      <a:pt x="493" y="284"/>
                    </a:lnTo>
                    <a:lnTo>
                      <a:pt x="484" y="274"/>
                    </a:lnTo>
                    <a:lnTo>
                      <a:pt x="475" y="265"/>
                    </a:lnTo>
                    <a:lnTo>
                      <a:pt x="464" y="256"/>
                    </a:lnTo>
                    <a:lnTo>
                      <a:pt x="455" y="247"/>
                    </a:lnTo>
                    <a:lnTo>
                      <a:pt x="447" y="238"/>
                    </a:lnTo>
                    <a:lnTo>
                      <a:pt x="438" y="230"/>
                    </a:lnTo>
                    <a:lnTo>
                      <a:pt x="427" y="221"/>
                    </a:lnTo>
                    <a:lnTo>
                      <a:pt x="418" y="214"/>
                    </a:lnTo>
                    <a:lnTo>
                      <a:pt x="408" y="205"/>
                    </a:lnTo>
                    <a:lnTo>
                      <a:pt x="397" y="198"/>
                    </a:lnTo>
                    <a:lnTo>
                      <a:pt x="386" y="189"/>
                    </a:lnTo>
                    <a:lnTo>
                      <a:pt x="378" y="184"/>
                    </a:lnTo>
                    <a:lnTo>
                      <a:pt x="367" y="177"/>
                    </a:lnTo>
                    <a:lnTo>
                      <a:pt x="356" y="169"/>
                    </a:lnTo>
                    <a:lnTo>
                      <a:pt x="346" y="162"/>
                    </a:lnTo>
                    <a:lnTo>
                      <a:pt x="337" y="157"/>
                    </a:lnTo>
                    <a:lnTo>
                      <a:pt x="326" y="150"/>
                    </a:lnTo>
                    <a:lnTo>
                      <a:pt x="316" y="146"/>
                    </a:lnTo>
                    <a:lnTo>
                      <a:pt x="305" y="141"/>
                    </a:lnTo>
                    <a:lnTo>
                      <a:pt x="294" y="138"/>
                    </a:lnTo>
                    <a:lnTo>
                      <a:pt x="287" y="134"/>
                    </a:lnTo>
                    <a:lnTo>
                      <a:pt x="282" y="132"/>
                    </a:lnTo>
                    <a:lnTo>
                      <a:pt x="277" y="129"/>
                    </a:lnTo>
                    <a:lnTo>
                      <a:pt x="273" y="127"/>
                    </a:lnTo>
                    <a:lnTo>
                      <a:pt x="266" y="123"/>
                    </a:lnTo>
                    <a:lnTo>
                      <a:pt x="262" y="122"/>
                    </a:lnTo>
                    <a:lnTo>
                      <a:pt x="257" y="120"/>
                    </a:lnTo>
                    <a:lnTo>
                      <a:pt x="254" y="116"/>
                    </a:lnTo>
                    <a:lnTo>
                      <a:pt x="248" y="115"/>
                    </a:lnTo>
                    <a:lnTo>
                      <a:pt x="245" y="111"/>
                    </a:lnTo>
                    <a:lnTo>
                      <a:pt x="239" y="109"/>
                    </a:lnTo>
                    <a:lnTo>
                      <a:pt x="236" y="108"/>
                    </a:lnTo>
                    <a:lnTo>
                      <a:pt x="227" y="102"/>
                    </a:lnTo>
                    <a:lnTo>
                      <a:pt x="220" y="97"/>
                    </a:lnTo>
                    <a:lnTo>
                      <a:pt x="213" y="92"/>
                    </a:lnTo>
                    <a:lnTo>
                      <a:pt x="206" y="86"/>
                    </a:lnTo>
                    <a:lnTo>
                      <a:pt x="199" y="81"/>
                    </a:lnTo>
                    <a:lnTo>
                      <a:pt x="192" y="77"/>
                    </a:lnTo>
                    <a:lnTo>
                      <a:pt x="185" y="72"/>
                    </a:lnTo>
                    <a:lnTo>
                      <a:pt x="177" y="69"/>
                    </a:lnTo>
                    <a:lnTo>
                      <a:pt x="170" y="65"/>
                    </a:lnTo>
                    <a:lnTo>
                      <a:pt x="165" y="61"/>
                    </a:lnTo>
                    <a:lnTo>
                      <a:pt x="160" y="60"/>
                    </a:lnTo>
                    <a:lnTo>
                      <a:pt x="154" y="56"/>
                    </a:lnTo>
                    <a:lnTo>
                      <a:pt x="147" y="54"/>
                    </a:lnTo>
                    <a:lnTo>
                      <a:pt x="144" y="53"/>
                    </a:lnTo>
                    <a:lnTo>
                      <a:pt x="139" y="49"/>
                    </a:lnTo>
                    <a:lnTo>
                      <a:pt x="133" y="47"/>
                    </a:lnTo>
                    <a:lnTo>
                      <a:pt x="130" y="46"/>
                    </a:lnTo>
                    <a:lnTo>
                      <a:pt x="124" y="44"/>
                    </a:lnTo>
                    <a:lnTo>
                      <a:pt x="119" y="42"/>
                    </a:lnTo>
                    <a:lnTo>
                      <a:pt x="116" y="40"/>
                    </a:lnTo>
                    <a:lnTo>
                      <a:pt x="112" y="38"/>
                    </a:lnTo>
                    <a:lnTo>
                      <a:pt x="107" y="37"/>
                    </a:lnTo>
                    <a:lnTo>
                      <a:pt x="103" y="35"/>
                    </a:lnTo>
                    <a:lnTo>
                      <a:pt x="98" y="33"/>
                    </a:lnTo>
                    <a:lnTo>
                      <a:pt x="94" y="31"/>
                    </a:lnTo>
                    <a:lnTo>
                      <a:pt x="91" y="30"/>
                    </a:lnTo>
                    <a:lnTo>
                      <a:pt x="87" y="28"/>
                    </a:lnTo>
                    <a:lnTo>
                      <a:pt x="82" y="26"/>
                    </a:lnTo>
                    <a:lnTo>
                      <a:pt x="78" y="24"/>
                    </a:lnTo>
                    <a:lnTo>
                      <a:pt x="75" y="23"/>
                    </a:lnTo>
                    <a:lnTo>
                      <a:pt x="69" y="21"/>
                    </a:lnTo>
                    <a:lnTo>
                      <a:pt x="62" y="19"/>
                    </a:lnTo>
                    <a:lnTo>
                      <a:pt x="55" y="15"/>
                    </a:lnTo>
                    <a:lnTo>
                      <a:pt x="50" y="14"/>
                    </a:lnTo>
                    <a:lnTo>
                      <a:pt x="45" y="12"/>
                    </a:lnTo>
                    <a:lnTo>
                      <a:pt x="39" y="12"/>
                    </a:lnTo>
                    <a:lnTo>
                      <a:pt x="34" y="8"/>
                    </a:lnTo>
                    <a:lnTo>
                      <a:pt x="31" y="7"/>
                    </a:lnTo>
                    <a:lnTo>
                      <a:pt x="25" y="5"/>
                    </a:lnTo>
                    <a:lnTo>
                      <a:pt x="22" y="5"/>
                    </a:lnTo>
                    <a:lnTo>
                      <a:pt x="15" y="3"/>
                    </a:lnTo>
                    <a:lnTo>
                      <a:pt x="11" y="1"/>
                    </a:lnTo>
                    <a:lnTo>
                      <a:pt x="6" y="0"/>
                    </a:lnTo>
                    <a:lnTo>
                      <a:pt x="2" y="0"/>
                    </a:lnTo>
                    <a:lnTo>
                      <a:pt x="0" y="0"/>
                    </a:lnTo>
                    <a:close/>
                  </a:path>
                </a:pathLst>
              </a:custGeom>
              <a:solidFill>
                <a:srgbClr val="6B00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20" name="Freeform 8"/>
              <p:cNvSpPr>
                <a:spLocks/>
              </p:cNvSpPr>
              <p:nvPr/>
            </p:nvSpPr>
            <p:spPr bwMode="auto">
              <a:xfrm>
                <a:off x="4580" y="2826"/>
                <a:ext cx="236" cy="268"/>
              </a:xfrm>
              <a:custGeom>
                <a:avLst/>
                <a:gdLst>
                  <a:gd name="T0" fmla="*/ 0 w 570"/>
                  <a:gd name="T1" fmla="*/ 0 h 645"/>
                  <a:gd name="T2" fmla="*/ 0 w 570"/>
                  <a:gd name="T3" fmla="*/ 0 h 645"/>
                  <a:gd name="T4" fmla="*/ 0 w 570"/>
                  <a:gd name="T5" fmla="*/ 0 h 645"/>
                  <a:gd name="T6" fmla="*/ 0 w 570"/>
                  <a:gd name="T7" fmla="*/ 0 h 645"/>
                  <a:gd name="T8" fmla="*/ 0 w 570"/>
                  <a:gd name="T9" fmla="*/ 0 h 645"/>
                  <a:gd name="T10" fmla="*/ 0 w 570"/>
                  <a:gd name="T11" fmla="*/ 0 h 645"/>
                  <a:gd name="T12" fmla="*/ 0 w 570"/>
                  <a:gd name="T13" fmla="*/ 0 h 645"/>
                  <a:gd name="T14" fmla="*/ 0 w 570"/>
                  <a:gd name="T15" fmla="*/ 0 h 645"/>
                  <a:gd name="T16" fmla="*/ 0 w 570"/>
                  <a:gd name="T17" fmla="*/ 0 h 645"/>
                  <a:gd name="T18" fmla="*/ 0 w 570"/>
                  <a:gd name="T19" fmla="*/ 0 h 645"/>
                  <a:gd name="T20" fmla="*/ 0 w 570"/>
                  <a:gd name="T21" fmla="*/ 0 h 645"/>
                  <a:gd name="T22" fmla="*/ 0 w 570"/>
                  <a:gd name="T23" fmla="*/ 0 h 645"/>
                  <a:gd name="T24" fmla="*/ 0 w 570"/>
                  <a:gd name="T25" fmla="*/ 0 h 645"/>
                  <a:gd name="T26" fmla="*/ 0 w 570"/>
                  <a:gd name="T27" fmla="*/ 0 h 645"/>
                  <a:gd name="T28" fmla="*/ 0 w 570"/>
                  <a:gd name="T29" fmla="*/ 0 h 645"/>
                  <a:gd name="T30" fmla="*/ 0 w 570"/>
                  <a:gd name="T31" fmla="*/ 0 h 645"/>
                  <a:gd name="T32" fmla="*/ 0 w 570"/>
                  <a:gd name="T33" fmla="*/ 0 h 645"/>
                  <a:gd name="T34" fmla="*/ 0 w 570"/>
                  <a:gd name="T35" fmla="*/ 0 h 645"/>
                  <a:gd name="T36" fmla="*/ 0 w 570"/>
                  <a:gd name="T37" fmla="*/ 0 h 645"/>
                  <a:gd name="T38" fmla="*/ 0 w 570"/>
                  <a:gd name="T39" fmla="*/ 0 h 645"/>
                  <a:gd name="T40" fmla="*/ 0 w 570"/>
                  <a:gd name="T41" fmla="*/ 0 h 645"/>
                  <a:gd name="T42" fmla="*/ 0 w 570"/>
                  <a:gd name="T43" fmla="*/ 0 h 645"/>
                  <a:gd name="T44" fmla="*/ 0 w 570"/>
                  <a:gd name="T45" fmla="*/ 0 h 645"/>
                  <a:gd name="T46" fmla="*/ 0 w 570"/>
                  <a:gd name="T47" fmla="*/ 0 h 645"/>
                  <a:gd name="T48" fmla="*/ 0 w 570"/>
                  <a:gd name="T49" fmla="*/ 0 h 645"/>
                  <a:gd name="T50" fmla="*/ 0 w 570"/>
                  <a:gd name="T51" fmla="*/ 0 h 645"/>
                  <a:gd name="T52" fmla="*/ 0 w 570"/>
                  <a:gd name="T53" fmla="*/ 0 h 645"/>
                  <a:gd name="T54" fmla="*/ 0 w 570"/>
                  <a:gd name="T55" fmla="*/ 0 h 645"/>
                  <a:gd name="T56" fmla="*/ 0 w 570"/>
                  <a:gd name="T57" fmla="*/ 0 h 645"/>
                  <a:gd name="T58" fmla="*/ 0 w 570"/>
                  <a:gd name="T59" fmla="*/ 0 h 645"/>
                  <a:gd name="T60" fmla="*/ 0 w 570"/>
                  <a:gd name="T61" fmla="*/ 0 h 645"/>
                  <a:gd name="T62" fmla="*/ 0 w 570"/>
                  <a:gd name="T63" fmla="*/ 0 h 645"/>
                  <a:gd name="T64" fmla="*/ 0 w 570"/>
                  <a:gd name="T65" fmla="*/ 0 h 645"/>
                  <a:gd name="T66" fmla="*/ 0 w 570"/>
                  <a:gd name="T67" fmla="*/ 0 h 645"/>
                  <a:gd name="T68" fmla="*/ 0 w 570"/>
                  <a:gd name="T69" fmla="*/ 0 h 645"/>
                  <a:gd name="T70" fmla="*/ 0 w 570"/>
                  <a:gd name="T71" fmla="*/ 0 h 645"/>
                  <a:gd name="T72" fmla="*/ 0 w 570"/>
                  <a:gd name="T73" fmla="*/ 0 h 645"/>
                  <a:gd name="T74" fmla="*/ 0 w 570"/>
                  <a:gd name="T75" fmla="*/ 0 h 645"/>
                  <a:gd name="T76" fmla="*/ 0 w 570"/>
                  <a:gd name="T77" fmla="*/ 0 h 645"/>
                  <a:gd name="T78" fmla="*/ 0 w 570"/>
                  <a:gd name="T79" fmla="*/ 0 h 645"/>
                  <a:gd name="T80" fmla="*/ 0 w 570"/>
                  <a:gd name="T81" fmla="*/ 0 h 645"/>
                  <a:gd name="T82" fmla="*/ 0 w 570"/>
                  <a:gd name="T83" fmla="*/ 0 h 645"/>
                  <a:gd name="T84" fmla="*/ 0 w 570"/>
                  <a:gd name="T85" fmla="*/ 0 h 645"/>
                  <a:gd name="T86" fmla="*/ 0 w 570"/>
                  <a:gd name="T87" fmla="*/ 0 h 645"/>
                  <a:gd name="T88" fmla="*/ 0 w 570"/>
                  <a:gd name="T89" fmla="*/ 0 h 645"/>
                  <a:gd name="T90" fmla="*/ 0 w 570"/>
                  <a:gd name="T91" fmla="*/ 0 h 645"/>
                  <a:gd name="T92" fmla="*/ 0 w 570"/>
                  <a:gd name="T93" fmla="*/ 0 h 645"/>
                  <a:gd name="T94" fmla="*/ 0 w 570"/>
                  <a:gd name="T95" fmla="*/ 0 h 645"/>
                  <a:gd name="T96" fmla="*/ 0 w 570"/>
                  <a:gd name="T97" fmla="*/ 0 h 645"/>
                  <a:gd name="T98" fmla="*/ 0 w 570"/>
                  <a:gd name="T99" fmla="*/ 0 h 645"/>
                  <a:gd name="T100" fmla="*/ 0 w 570"/>
                  <a:gd name="T101" fmla="*/ 0 h 645"/>
                  <a:gd name="T102" fmla="*/ 0 w 570"/>
                  <a:gd name="T103" fmla="*/ 0 h 645"/>
                  <a:gd name="T104" fmla="*/ 0 w 570"/>
                  <a:gd name="T105" fmla="*/ 0 h 645"/>
                  <a:gd name="T106" fmla="*/ 0 w 570"/>
                  <a:gd name="T107" fmla="*/ 0 h 645"/>
                  <a:gd name="T108" fmla="*/ 0 w 570"/>
                  <a:gd name="T109" fmla="*/ 0 h 645"/>
                  <a:gd name="T110" fmla="*/ 0 w 570"/>
                  <a:gd name="T111" fmla="*/ 0 h 645"/>
                  <a:gd name="T112" fmla="*/ 0 w 570"/>
                  <a:gd name="T113" fmla="*/ 0 h 645"/>
                  <a:gd name="T114" fmla="*/ 0 w 570"/>
                  <a:gd name="T115" fmla="*/ 0 h 645"/>
                  <a:gd name="T116" fmla="*/ 0 w 570"/>
                  <a:gd name="T117" fmla="*/ 0 h 645"/>
                  <a:gd name="T118" fmla="*/ 0 w 570"/>
                  <a:gd name="T119" fmla="*/ 0 h 645"/>
                  <a:gd name="T120" fmla="*/ 0 w 570"/>
                  <a:gd name="T121" fmla="*/ 0 h 645"/>
                  <a:gd name="T122" fmla="*/ 0 w 570"/>
                  <a:gd name="T123" fmla="*/ 0 h 645"/>
                  <a:gd name="T124" fmla="*/ 0 w 570"/>
                  <a:gd name="T125" fmla="*/ 0 h 64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0"/>
                  <a:gd name="T190" fmla="*/ 0 h 645"/>
                  <a:gd name="T191" fmla="*/ 570 w 570"/>
                  <a:gd name="T192" fmla="*/ 645 h 64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0" h="645">
                    <a:moveTo>
                      <a:pt x="193" y="0"/>
                    </a:moveTo>
                    <a:lnTo>
                      <a:pt x="185" y="3"/>
                    </a:lnTo>
                    <a:lnTo>
                      <a:pt x="178" y="8"/>
                    </a:lnTo>
                    <a:lnTo>
                      <a:pt x="171" y="14"/>
                    </a:lnTo>
                    <a:lnTo>
                      <a:pt x="166" y="19"/>
                    </a:lnTo>
                    <a:lnTo>
                      <a:pt x="159" y="26"/>
                    </a:lnTo>
                    <a:lnTo>
                      <a:pt x="152" y="31"/>
                    </a:lnTo>
                    <a:lnTo>
                      <a:pt x="147" y="38"/>
                    </a:lnTo>
                    <a:lnTo>
                      <a:pt x="141" y="46"/>
                    </a:lnTo>
                    <a:lnTo>
                      <a:pt x="136" y="53"/>
                    </a:lnTo>
                    <a:lnTo>
                      <a:pt x="131" y="60"/>
                    </a:lnTo>
                    <a:lnTo>
                      <a:pt x="125" y="69"/>
                    </a:lnTo>
                    <a:lnTo>
                      <a:pt x="120" y="76"/>
                    </a:lnTo>
                    <a:lnTo>
                      <a:pt x="115" y="84"/>
                    </a:lnTo>
                    <a:lnTo>
                      <a:pt x="109" y="93"/>
                    </a:lnTo>
                    <a:lnTo>
                      <a:pt x="106" y="102"/>
                    </a:lnTo>
                    <a:lnTo>
                      <a:pt x="100" y="109"/>
                    </a:lnTo>
                    <a:lnTo>
                      <a:pt x="97" y="118"/>
                    </a:lnTo>
                    <a:lnTo>
                      <a:pt x="92" y="127"/>
                    </a:lnTo>
                    <a:lnTo>
                      <a:pt x="88" y="136"/>
                    </a:lnTo>
                    <a:lnTo>
                      <a:pt x="83" y="145"/>
                    </a:lnTo>
                    <a:lnTo>
                      <a:pt x="79" y="154"/>
                    </a:lnTo>
                    <a:lnTo>
                      <a:pt x="76" y="162"/>
                    </a:lnTo>
                    <a:lnTo>
                      <a:pt x="72" y="173"/>
                    </a:lnTo>
                    <a:lnTo>
                      <a:pt x="69" y="182"/>
                    </a:lnTo>
                    <a:lnTo>
                      <a:pt x="63" y="191"/>
                    </a:lnTo>
                    <a:lnTo>
                      <a:pt x="62" y="200"/>
                    </a:lnTo>
                    <a:lnTo>
                      <a:pt x="58" y="210"/>
                    </a:lnTo>
                    <a:lnTo>
                      <a:pt x="56" y="219"/>
                    </a:lnTo>
                    <a:lnTo>
                      <a:pt x="53" y="228"/>
                    </a:lnTo>
                    <a:lnTo>
                      <a:pt x="49" y="238"/>
                    </a:lnTo>
                    <a:lnTo>
                      <a:pt x="47" y="247"/>
                    </a:lnTo>
                    <a:lnTo>
                      <a:pt x="44" y="256"/>
                    </a:lnTo>
                    <a:lnTo>
                      <a:pt x="42" y="265"/>
                    </a:lnTo>
                    <a:lnTo>
                      <a:pt x="39" y="274"/>
                    </a:lnTo>
                    <a:lnTo>
                      <a:pt x="37" y="283"/>
                    </a:lnTo>
                    <a:lnTo>
                      <a:pt x="33" y="292"/>
                    </a:lnTo>
                    <a:lnTo>
                      <a:pt x="31" y="300"/>
                    </a:lnTo>
                    <a:lnTo>
                      <a:pt x="30" y="307"/>
                    </a:lnTo>
                    <a:lnTo>
                      <a:pt x="28" y="316"/>
                    </a:lnTo>
                    <a:lnTo>
                      <a:pt x="26" y="325"/>
                    </a:lnTo>
                    <a:lnTo>
                      <a:pt x="24" y="332"/>
                    </a:lnTo>
                    <a:lnTo>
                      <a:pt x="23" y="339"/>
                    </a:lnTo>
                    <a:lnTo>
                      <a:pt x="21" y="348"/>
                    </a:lnTo>
                    <a:lnTo>
                      <a:pt x="19" y="355"/>
                    </a:lnTo>
                    <a:lnTo>
                      <a:pt x="17" y="362"/>
                    </a:lnTo>
                    <a:lnTo>
                      <a:pt x="15" y="369"/>
                    </a:lnTo>
                    <a:lnTo>
                      <a:pt x="14" y="375"/>
                    </a:lnTo>
                    <a:lnTo>
                      <a:pt x="14" y="382"/>
                    </a:lnTo>
                    <a:lnTo>
                      <a:pt x="12" y="387"/>
                    </a:lnTo>
                    <a:lnTo>
                      <a:pt x="10" y="392"/>
                    </a:lnTo>
                    <a:lnTo>
                      <a:pt x="10" y="398"/>
                    </a:lnTo>
                    <a:lnTo>
                      <a:pt x="8" y="405"/>
                    </a:lnTo>
                    <a:lnTo>
                      <a:pt x="7" y="408"/>
                    </a:lnTo>
                    <a:lnTo>
                      <a:pt x="7" y="412"/>
                    </a:lnTo>
                    <a:lnTo>
                      <a:pt x="7" y="417"/>
                    </a:lnTo>
                    <a:lnTo>
                      <a:pt x="7" y="421"/>
                    </a:lnTo>
                    <a:lnTo>
                      <a:pt x="3" y="426"/>
                    </a:lnTo>
                    <a:lnTo>
                      <a:pt x="3" y="431"/>
                    </a:lnTo>
                    <a:lnTo>
                      <a:pt x="1" y="433"/>
                    </a:lnTo>
                    <a:lnTo>
                      <a:pt x="1" y="435"/>
                    </a:lnTo>
                    <a:lnTo>
                      <a:pt x="0" y="435"/>
                    </a:lnTo>
                    <a:lnTo>
                      <a:pt x="0" y="437"/>
                    </a:lnTo>
                    <a:lnTo>
                      <a:pt x="0" y="438"/>
                    </a:lnTo>
                    <a:lnTo>
                      <a:pt x="0" y="442"/>
                    </a:lnTo>
                    <a:lnTo>
                      <a:pt x="0" y="445"/>
                    </a:lnTo>
                    <a:lnTo>
                      <a:pt x="1" y="453"/>
                    </a:lnTo>
                    <a:lnTo>
                      <a:pt x="3" y="458"/>
                    </a:lnTo>
                    <a:lnTo>
                      <a:pt x="7" y="467"/>
                    </a:lnTo>
                    <a:lnTo>
                      <a:pt x="7" y="468"/>
                    </a:lnTo>
                    <a:lnTo>
                      <a:pt x="8" y="472"/>
                    </a:lnTo>
                    <a:lnTo>
                      <a:pt x="8" y="477"/>
                    </a:lnTo>
                    <a:lnTo>
                      <a:pt x="10" y="481"/>
                    </a:lnTo>
                    <a:lnTo>
                      <a:pt x="12" y="486"/>
                    </a:lnTo>
                    <a:lnTo>
                      <a:pt x="14" y="490"/>
                    </a:lnTo>
                    <a:lnTo>
                      <a:pt x="15" y="493"/>
                    </a:lnTo>
                    <a:lnTo>
                      <a:pt x="17" y="499"/>
                    </a:lnTo>
                    <a:lnTo>
                      <a:pt x="19" y="504"/>
                    </a:lnTo>
                    <a:lnTo>
                      <a:pt x="21" y="509"/>
                    </a:lnTo>
                    <a:lnTo>
                      <a:pt x="23" y="513"/>
                    </a:lnTo>
                    <a:lnTo>
                      <a:pt x="24" y="518"/>
                    </a:lnTo>
                    <a:lnTo>
                      <a:pt x="26" y="523"/>
                    </a:lnTo>
                    <a:lnTo>
                      <a:pt x="30" y="529"/>
                    </a:lnTo>
                    <a:lnTo>
                      <a:pt x="31" y="534"/>
                    </a:lnTo>
                    <a:lnTo>
                      <a:pt x="33" y="539"/>
                    </a:lnTo>
                    <a:lnTo>
                      <a:pt x="35" y="543"/>
                    </a:lnTo>
                    <a:lnTo>
                      <a:pt x="37" y="548"/>
                    </a:lnTo>
                    <a:lnTo>
                      <a:pt x="39" y="553"/>
                    </a:lnTo>
                    <a:lnTo>
                      <a:pt x="40" y="559"/>
                    </a:lnTo>
                    <a:lnTo>
                      <a:pt x="42" y="562"/>
                    </a:lnTo>
                    <a:lnTo>
                      <a:pt x="44" y="568"/>
                    </a:lnTo>
                    <a:lnTo>
                      <a:pt x="46" y="573"/>
                    </a:lnTo>
                    <a:lnTo>
                      <a:pt x="47" y="578"/>
                    </a:lnTo>
                    <a:lnTo>
                      <a:pt x="49" y="582"/>
                    </a:lnTo>
                    <a:lnTo>
                      <a:pt x="51" y="587"/>
                    </a:lnTo>
                    <a:lnTo>
                      <a:pt x="53" y="591"/>
                    </a:lnTo>
                    <a:lnTo>
                      <a:pt x="54" y="596"/>
                    </a:lnTo>
                    <a:lnTo>
                      <a:pt x="56" y="599"/>
                    </a:lnTo>
                    <a:lnTo>
                      <a:pt x="58" y="603"/>
                    </a:lnTo>
                    <a:lnTo>
                      <a:pt x="60" y="608"/>
                    </a:lnTo>
                    <a:lnTo>
                      <a:pt x="62" y="612"/>
                    </a:lnTo>
                    <a:lnTo>
                      <a:pt x="65" y="619"/>
                    </a:lnTo>
                    <a:lnTo>
                      <a:pt x="67" y="624"/>
                    </a:lnTo>
                    <a:lnTo>
                      <a:pt x="70" y="631"/>
                    </a:lnTo>
                    <a:lnTo>
                      <a:pt x="72" y="637"/>
                    </a:lnTo>
                    <a:lnTo>
                      <a:pt x="74" y="640"/>
                    </a:lnTo>
                    <a:lnTo>
                      <a:pt x="74" y="644"/>
                    </a:lnTo>
                    <a:lnTo>
                      <a:pt x="76" y="644"/>
                    </a:lnTo>
                    <a:lnTo>
                      <a:pt x="76" y="645"/>
                    </a:lnTo>
                    <a:lnTo>
                      <a:pt x="77" y="644"/>
                    </a:lnTo>
                    <a:lnTo>
                      <a:pt x="79" y="642"/>
                    </a:lnTo>
                    <a:lnTo>
                      <a:pt x="85" y="637"/>
                    </a:lnTo>
                    <a:lnTo>
                      <a:pt x="92" y="631"/>
                    </a:lnTo>
                    <a:lnTo>
                      <a:pt x="95" y="628"/>
                    </a:lnTo>
                    <a:lnTo>
                      <a:pt x="100" y="624"/>
                    </a:lnTo>
                    <a:lnTo>
                      <a:pt x="104" y="621"/>
                    </a:lnTo>
                    <a:lnTo>
                      <a:pt x="109" y="617"/>
                    </a:lnTo>
                    <a:lnTo>
                      <a:pt x="115" y="614"/>
                    </a:lnTo>
                    <a:lnTo>
                      <a:pt x="120" y="610"/>
                    </a:lnTo>
                    <a:lnTo>
                      <a:pt x="127" y="607"/>
                    </a:lnTo>
                    <a:lnTo>
                      <a:pt x="134" y="603"/>
                    </a:lnTo>
                    <a:lnTo>
                      <a:pt x="139" y="598"/>
                    </a:lnTo>
                    <a:lnTo>
                      <a:pt x="147" y="592"/>
                    </a:lnTo>
                    <a:lnTo>
                      <a:pt x="154" y="589"/>
                    </a:lnTo>
                    <a:lnTo>
                      <a:pt x="161" y="584"/>
                    </a:lnTo>
                    <a:lnTo>
                      <a:pt x="168" y="580"/>
                    </a:lnTo>
                    <a:lnTo>
                      <a:pt x="175" y="575"/>
                    </a:lnTo>
                    <a:lnTo>
                      <a:pt x="178" y="573"/>
                    </a:lnTo>
                    <a:lnTo>
                      <a:pt x="184" y="571"/>
                    </a:lnTo>
                    <a:lnTo>
                      <a:pt x="187" y="569"/>
                    </a:lnTo>
                    <a:lnTo>
                      <a:pt x="193" y="568"/>
                    </a:lnTo>
                    <a:lnTo>
                      <a:pt x="196" y="564"/>
                    </a:lnTo>
                    <a:lnTo>
                      <a:pt x="200" y="562"/>
                    </a:lnTo>
                    <a:lnTo>
                      <a:pt x="203" y="561"/>
                    </a:lnTo>
                    <a:lnTo>
                      <a:pt x="208" y="559"/>
                    </a:lnTo>
                    <a:lnTo>
                      <a:pt x="212" y="557"/>
                    </a:lnTo>
                    <a:lnTo>
                      <a:pt x="217" y="553"/>
                    </a:lnTo>
                    <a:lnTo>
                      <a:pt x="221" y="553"/>
                    </a:lnTo>
                    <a:lnTo>
                      <a:pt x="226" y="552"/>
                    </a:lnTo>
                    <a:lnTo>
                      <a:pt x="230" y="550"/>
                    </a:lnTo>
                    <a:lnTo>
                      <a:pt x="233" y="548"/>
                    </a:lnTo>
                    <a:lnTo>
                      <a:pt x="239" y="546"/>
                    </a:lnTo>
                    <a:lnTo>
                      <a:pt x="242" y="545"/>
                    </a:lnTo>
                    <a:lnTo>
                      <a:pt x="247" y="543"/>
                    </a:lnTo>
                    <a:lnTo>
                      <a:pt x="251" y="543"/>
                    </a:lnTo>
                    <a:lnTo>
                      <a:pt x="256" y="541"/>
                    </a:lnTo>
                    <a:lnTo>
                      <a:pt x="260" y="539"/>
                    </a:lnTo>
                    <a:lnTo>
                      <a:pt x="263" y="538"/>
                    </a:lnTo>
                    <a:lnTo>
                      <a:pt x="269" y="538"/>
                    </a:lnTo>
                    <a:lnTo>
                      <a:pt x="272" y="536"/>
                    </a:lnTo>
                    <a:lnTo>
                      <a:pt x="278" y="534"/>
                    </a:lnTo>
                    <a:lnTo>
                      <a:pt x="281" y="534"/>
                    </a:lnTo>
                    <a:lnTo>
                      <a:pt x="285" y="534"/>
                    </a:lnTo>
                    <a:lnTo>
                      <a:pt x="290" y="532"/>
                    </a:lnTo>
                    <a:lnTo>
                      <a:pt x="293" y="532"/>
                    </a:lnTo>
                    <a:lnTo>
                      <a:pt x="297" y="532"/>
                    </a:lnTo>
                    <a:lnTo>
                      <a:pt x="302" y="530"/>
                    </a:lnTo>
                    <a:lnTo>
                      <a:pt x="306" y="530"/>
                    </a:lnTo>
                    <a:lnTo>
                      <a:pt x="309" y="530"/>
                    </a:lnTo>
                    <a:lnTo>
                      <a:pt x="313" y="530"/>
                    </a:lnTo>
                    <a:lnTo>
                      <a:pt x="318" y="530"/>
                    </a:lnTo>
                    <a:lnTo>
                      <a:pt x="322" y="530"/>
                    </a:lnTo>
                    <a:lnTo>
                      <a:pt x="327" y="530"/>
                    </a:lnTo>
                    <a:lnTo>
                      <a:pt x="334" y="530"/>
                    </a:lnTo>
                    <a:lnTo>
                      <a:pt x="341" y="530"/>
                    </a:lnTo>
                    <a:lnTo>
                      <a:pt x="348" y="530"/>
                    </a:lnTo>
                    <a:lnTo>
                      <a:pt x="355" y="532"/>
                    </a:lnTo>
                    <a:lnTo>
                      <a:pt x="363" y="532"/>
                    </a:lnTo>
                    <a:lnTo>
                      <a:pt x="370" y="532"/>
                    </a:lnTo>
                    <a:lnTo>
                      <a:pt x="377" y="534"/>
                    </a:lnTo>
                    <a:lnTo>
                      <a:pt x="384" y="536"/>
                    </a:lnTo>
                    <a:lnTo>
                      <a:pt x="389" y="536"/>
                    </a:lnTo>
                    <a:lnTo>
                      <a:pt x="396" y="538"/>
                    </a:lnTo>
                    <a:lnTo>
                      <a:pt x="401" y="539"/>
                    </a:lnTo>
                    <a:lnTo>
                      <a:pt x="409" y="541"/>
                    </a:lnTo>
                    <a:lnTo>
                      <a:pt x="412" y="543"/>
                    </a:lnTo>
                    <a:lnTo>
                      <a:pt x="417" y="543"/>
                    </a:lnTo>
                    <a:lnTo>
                      <a:pt x="423" y="545"/>
                    </a:lnTo>
                    <a:lnTo>
                      <a:pt x="428" y="546"/>
                    </a:lnTo>
                    <a:lnTo>
                      <a:pt x="433" y="548"/>
                    </a:lnTo>
                    <a:lnTo>
                      <a:pt x="437" y="550"/>
                    </a:lnTo>
                    <a:lnTo>
                      <a:pt x="440" y="550"/>
                    </a:lnTo>
                    <a:lnTo>
                      <a:pt x="446" y="552"/>
                    </a:lnTo>
                    <a:lnTo>
                      <a:pt x="451" y="553"/>
                    </a:lnTo>
                    <a:lnTo>
                      <a:pt x="458" y="557"/>
                    </a:lnTo>
                    <a:lnTo>
                      <a:pt x="462" y="559"/>
                    </a:lnTo>
                    <a:lnTo>
                      <a:pt x="469" y="562"/>
                    </a:lnTo>
                    <a:lnTo>
                      <a:pt x="472" y="562"/>
                    </a:lnTo>
                    <a:lnTo>
                      <a:pt x="476" y="564"/>
                    </a:lnTo>
                    <a:lnTo>
                      <a:pt x="481" y="568"/>
                    </a:lnTo>
                    <a:lnTo>
                      <a:pt x="485" y="569"/>
                    </a:lnTo>
                    <a:lnTo>
                      <a:pt x="490" y="571"/>
                    </a:lnTo>
                    <a:lnTo>
                      <a:pt x="494" y="573"/>
                    </a:lnTo>
                    <a:lnTo>
                      <a:pt x="499" y="575"/>
                    </a:lnTo>
                    <a:lnTo>
                      <a:pt x="504" y="578"/>
                    </a:lnTo>
                    <a:lnTo>
                      <a:pt x="508" y="580"/>
                    </a:lnTo>
                    <a:lnTo>
                      <a:pt x="513" y="582"/>
                    </a:lnTo>
                    <a:lnTo>
                      <a:pt x="518" y="585"/>
                    </a:lnTo>
                    <a:lnTo>
                      <a:pt x="524" y="587"/>
                    </a:lnTo>
                    <a:lnTo>
                      <a:pt x="527" y="591"/>
                    </a:lnTo>
                    <a:lnTo>
                      <a:pt x="531" y="592"/>
                    </a:lnTo>
                    <a:lnTo>
                      <a:pt x="536" y="594"/>
                    </a:lnTo>
                    <a:lnTo>
                      <a:pt x="540" y="596"/>
                    </a:lnTo>
                    <a:lnTo>
                      <a:pt x="543" y="598"/>
                    </a:lnTo>
                    <a:lnTo>
                      <a:pt x="548" y="599"/>
                    </a:lnTo>
                    <a:lnTo>
                      <a:pt x="552" y="603"/>
                    </a:lnTo>
                    <a:lnTo>
                      <a:pt x="556" y="605"/>
                    </a:lnTo>
                    <a:lnTo>
                      <a:pt x="561" y="607"/>
                    </a:lnTo>
                    <a:lnTo>
                      <a:pt x="566" y="610"/>
                    </a:lnTo>
                    <a:lnTo>
                      <a:pt x="568" y="610"/>
                    </a:lnTo>
                    <a:lnTo>
                      <a:pt x="570" y="612"/>
                    </a:lnTo>
                    <a:lnTo>
                      <a:pt x="570" y="610"/>
                    </a:lnTo>
                    <a:lnTo>
                      <a:pt x="570" y="608"/>
                    </a:lnTo>
                    <a:lnTo>
                      <a:pt x="568" y="605"/>
                    </a:lnTo>
                    <a:lnTo>
                      <a:pt x="568" y="601"/>
                    </a:lnTo>
                    <a:lnTo>
                      <a:pt x="566" y="596"/>
                    </a:lnTo>
                    <a:lnTo>
                      <a:pt x="564" y="589"/>
                    </a:lnTo>
                    <a:lnTo>
                      <a:pt x="563" y="584"/>
                    </a:lnTo>
                    <a:lnTo>
                      <a:pt x="563" y="580"/>
                    </a:lnTo>
                    <a:lnTo>
                      <a:pt x="561" y="576"/>
                    </a:lnTo>
                    <a:lnTo>
                      <a:pt x="561" y="573"/>
                    </a:lnTo>
                    <a:lnTo>
                      <a:pt x="559" y="568"/>
                    </a:lnTo>
                    <a:lnTo>
                      <a:pt x="557" y="562"/>
                    </a:lnTo>
                    <a:lnTo>
                      <a:pt x="557" y="557"/>
                    </a:lnTo>
                    <a:lnTo>
                      <a:pt x="556" y="552"/>
                    </a:lnTo>
                    <a:lnTo>
                      <a:pt x="554" y="546"/>
                    </a:lnTo>
                    <a:lnTo>
                      <a:pt x="552" y="541"/>
                    </a:lnTo>
                    <a:lnTo>
                      <a:pt x="550" y="534"/>
                    </a:lnTo>
                    <a:lnTo>
                      <a:pt x="550" y="530"/>
                    </a:lnTo>
                    <a:lnTo>
                      <a:pt x="547" y="523"/>
                    </a:lnTo>
                    <a:lnTo>
                      <a:pt x="545" y="516"/>
                    </a:lnTo>
                    <a:lnTo>
                      <a:pt x="543" y="511"/>
                    </a:lnTo>
                    <a:lnTo>
                      <a:pt x="541" y="504"/>
                    </a:lnTo>
                    <a:lnTo>
                      <a:pt x="540" y="497"/>
                    </a:lnTo>
                    <a:lnTo>
                      <a:pt x="538" y="490"/>
                    </a:lnTo>
                    <a:lnTo>
                      <a:pt x="536" y="483"/>
                    </a:lnTo>
                    <a:lnTo>
                      <a:pt x="534" y="477"/>
                    </a:lnTo>
                    <a:lnTo>
                      <a:pt x="531" y="468"/>
                    </a:lnTo>
                    <a:lnTo>
                      <a:pt x="529" y="461"/>
                    </a:lnTo>
                    <a:lnTo>
                      <a:pt x="527" y="454"/>
                    </a:lnTo>
                    <a:lnTo>
                      <a:pt x="524" y="447"/>
                    </a:lnTo>
                    <a:lnTo>
                      <a:pt x="522" y="438"/>
                    </a:lnTo>
                    <a:lnTo>
                      <a:pt x="518" y="431"/>
                    </a:lnTo>
                    <a:lnTo>
                      <a:pt x="517" y="424"/>
                    </a:lnTo>
                    <a:lnTo>
                      <a:pt x="513" y="417"/>
                    </a:lnTo>
                    <a:lnTo>
                      <a:pt x="510" y="408"/>
                    </a:lnTo>
                    <a:lnTo>
                      <a:pt x="508" y="401"/>
                    </a:lnTo>
                    <a:lnTo>
                      <a:pt x="504" y="392"/>
                    </a:lnTo>
                    <a:lnTo>
                      <a:pt x="501" y="385"/>
                    </a:lnTo>
                    <a:lnTo>
                      <a:pt x="497" y="378"/>
                    </a:lnTo>
                    <a:lnTo>
                      <a:pt x="495" y="371"/>
                    </a:lnTo>
                    <a:lnTo>
                      <a:pt x="492" y="362"/>
                    </a:lnTo>
                    <a:lnTo>
                      <a:pt x="488" y="357"/>
                    </a:lnTo>
                    <a:lnTo>
                      <a:pt x="485" y="348"/>
                    </a:lnTo>
                    <a:lnTo>
                      <a:pt x="481" y="341"/>
                    </a:lnTo>
                    <a:lnTo>
                      <a:pt x="478" y="332"/>
                    </a:lnTo>
                    <a:lnTo>
                      <a:pt x="474" y="325"/>
                    </a:lnTo>
                    <a:lnTo>
                      <a:pt x="469" y="318"/>
                    </a:lnTo>
                    <a:lnTo>
                      <a:pt x="465" y="311"/>
                    </a:lnTo>
                    <a:lnTo>
                      <a:pt x="462" y="302"/>
                    </a:lnTo>
                    <a:lnTo>
                      <a:pt x="458" y="295"/>
                    </a:lnTo>
                    <a:lnTo>
                      <a:pt x="455" y="288"/>
                    </a:lnTo>
                    <a:lnTo>
                      <a:pt x="449" y="281"/>
                    </a:lnTo>
                    <a:lnTo>
                      <a:pt x="446" y="274"/>
                    </a:lnTo>
                    <a:lnTo>
                      <a:pt x="442" y="269"/>
                    </a:lnTo>
                    <a:lnTo>
                      <a:pt x="437" y="261"/>
                    </a:lnTo>
                    <a:lnTo>
                      <a:pt x="433" y="254"/>
                    </a:lnTo>
                    <a:lnTo>
                      <a:pt x="428" y="247"/>
                    </a:lnTo>
                    <a:lnTo>
                      <a:pt x="425" y="242"/>
                    </a:lnTo>
                    <a:lnTo>
                      <a:pt x="419" y="237"/>
                    </a:lnTo>
                    <a:lnTo>
                      <a:pt x="414" y="230"/>
                    </a:lnTo>
                    <a:lnTo>
                      <a:pt x="409" y="223"/>
                    </a:lnTo>
                    <a:lnTo>
                      <a:pt x="405" y="217"/>
                    </a:lnTo>
                    <a:lnTo>
                      <a:pt x="398" y="210"/>
                    </a:lnTo>
                    <a:lnTo>
                      <a:pt x="394" y="205"/>
                    </a:lnTo>
                    <a:lnTo>
                      <a:pt x="389" y="198"/>
                    </a:lnTo>
                    <a:lnTo>
                      <a:pt x="384" y="192"/>
                    </a:lnTo>
                    <a:lnTo>
                      <a:pt x="378" y="187"/>
                    </a:lnTo>
                    <a:lnTo>
                      <a:pt x="375" y="180"/>
                    </a:lnTo>
                    <a:lnTo>
                      <a:pt x="368" y="175"/>
                    </a:lnTo>
                    <a:lnTo>
                      <a:pt x="364" y="169"/>
                    </a:lnTo>
                    <a:lnTo>
                      <a:pt x="359" y="162"/>
                    </a:lnTo>
                    <a:lnTo>
                      <a:pt x="354" y="157"/>
                    </a:lnTo>
                    <a:lnTo>
                      <a:pt x="348" y="152"/>
                    </a:lnTo>
                    <a:lnTo>
                      <a:pt x="345" y="146"/>
                    </a:lnTo>
                    <a:lnTo>
                      <a:pt x="340" y="141"/>
                    </a:lnTo>
                    <a:lnTo>
                      <a:pt x="334" y="136"/>
                    </a:lnTo>
                    <a:lnTo>
                      <a:pt x="329" y="131"/>
                    </a:lnTo>
                    <a:lnTo>
                      <a:pt x="325" y="125"/>
                    </a:lnTo>
                    <a:lnTo>
                      <a:pt x="320" y="120"/>
                    </a:lnTo>
                    <a:lnTo>
                      <a:pt x="315" y="115"/>
                    </a:lnTo>
                    <a:lnTo>
                      <a:pt x="309" y="109"/>
                    </a:lnTo>
                    <a:lnTo>
                      <a:pt x="306" y="106"/>
                    </a:lnTo>
                    <a:lnTo>
                      <a:pt x="301" y="100"/>
                    </a:lnTo>
                    <a:lnTo>
                      <a:pt x="297" y="95"/>
                    </a:lnTo>
                    <a:lnTo>
                      <a:pt x="292" y="90"/>
                    </a:lnTo>
                    <a:lnTo>
                      <a:pt x="286" y="86"/>
                    </a:lnTo>
                    <a:lnTo>
                      <a:pt x="283" y="83"/>
                    </a:lnTo>
                    <a:lnTo>
                      <a:pt x="279" y="77"/>
                    </a:lnTo>
                    <a:lnTo>
                      <a:pt x="274" y="74"/>
                    </a:lnTo>
                    <a:lnTo>
                      <a:pt x="270" y="70"/>
                    </a:lnTo>
                    <a:lnTo>
                      <a:pt x="267" y="65"/>
                    </a:lnTo>
                    <a:lnTo>
                      <a:pt x="262" y="61"/>
                    </a:lnTo>
                    <a:lnTo>
                      <a:pt x="258" y="56"/>
                    </a:lnTo>
                    <a:lnTo>
                      <a:pt x="253" y="53"/>
                    </a:lnTo>
                    <a:lnTo>
                      <a:pt x="246" y="46"/>
                    </a:lnTo>
                    <a:lnTo>
                      <a:pt x="239" y="40"/>
                    </a:lnTo>
                    <a:lnTo>
                      <a:pt x="232" y="33"/>
                    </a:lnTo>
                    <a:lnTo>
                      <a:pt x="226" y="28"/>
                    </a:lnTo>
                    <a:lnTo>
                      <a:pt x="219" y="23"/>
                    </a:lnTo>
                    <a:lnTo>
                      <a:pt x="216" y="17"/>
                    </a:lnTo>
                    <a:lnTo>
                      <a:pt x="208" y="12"/>
                    </a:lnTo>
                    <a:lnTo>
                      <a:pt x="205" y="8"/>
                    </a:lnTo>
                    <a:lnTo>
                      <a:pt x="201" y="5"/>
                    </a:lnTo>
                    <a:lnTo>
                      <a:pt x="198" y="3"/>
                    </a:lnTo>
                    <a:lnTo>
                      <a:pt x="194" y="0"/>
                    </a:lnTo>
                    <a:lnTo>
                      <a:pt x="193" y="0"/>
                    </a:lnTo>
                    <a:close/>
                  </a:path>
                </a:pathLst>
              </a:custGeom>
              <a:solidFill>
                <a:srgbClr val="B01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21" name="Freeform 9"/>
              <p:cNvSpPr>
                <a:spLocks/>
              </p:cNvSpPr>
              <p:nvPr/>
            </p:nvSpPr>
            <p:spPr bwMode="auto">
              <a:xfrm>
                <a:off x="4392" y="2823"/>
                <a:ext cx="268" cy="262"/>
              </a:xfrm>
              <a:custGeom>
                <a:avLst/>
                <a:gdLst>
                  <a:gd name="T0" fmla="*/ 0 w 647"/>
                  <a:gd name="T1" fmla="*/ 0 h 630"/>
                  <a:gd name="T2" fmla="*/ 0 w 647"/>
                  <a:gd name="T3" fmla="*/ 0 h 630"/>
                  <a:gd name="T4" fmla="*/ 0 w 647"/>
                  <a:gd name="T5" fmla="*/ 0 h 630"/>
                  <a:gd name="T6" fmla="*/ 0 w 647"/>
                  <a:gd name="T7" fmla="*/ 0 h 630"/>
                  <a:gd name="T8" fmla="*/ 0 w 647"/>
                  <a:gd name="T9" fmla="*/ 0 h 630"/>
                  <a:gd name="T10" fmla="*/ 0 w 647"/>
                  <a:gd name="T11" fmla="*/ 0 h 630"/>
                  <a:gd name="T12" fmla="*/ 0 w 647"/>
                  <a:gd name="T13" fmla="*/ 0 h 630"/>
                  <a:gd name="T14" fmla="*/ 0 w 647"/>
                  <a:gd name="T15" fmla="*/ 0 h 630"/>
                  <a:gd name="T16" fmla="*/ 0 w 647"/>
                  <a:gd name="T17" fmla="*/ 0 h 630"/>
                  <a:gd name="T18" fmla="*/ 0 w 647"/>
                  <a:gd name="T19" fmla="*/ 0 h 630"/>
                  <a:gd name="T20" fmla="*/ 0 w 647"/>
                  <a:gd name="T21" fmla="*/ 0 h 630"/>
                  <a:gd name="T22" fmla="*/ 0 w 647"/>
                  <a:gd name="T23" fmla="*/ 0 h 630"/>
                  <a:gd name="T24" fmla="*/ 0 w 647"/>
                  <a:gd name="T25" fmla="*/ 0 h 630"/>
                  <a:gd name="T26" fmla="*/ 0 w 647"/>
                  <a:gd name="T27" fmla="*/ 0 h 630"/>
                  <a:gd name="T28" fmla="*/ 0 w 647"/>
                  <a:gd name="T29" fmla="*/ 0 h 630"/>
                  <a:gd name="T30" fmla="*/ 0 w 647"/>
                  <a:gd name="T31" fmla="*/ 0 h 630"/>
                  <a:gd name="T32" fmla="*/ 0 w 647"/>
                  <a:gd name="T33" fmla="*/ 0 h 630"/>
                  <a:gd name="T34" fmla="*/ 0 w 647"/>
                  <a:gd name="T35" fmla="*/ 0 h 630"/>
                  <a:gd name="T36" fmla="*/ 0 w 647"/>
                  <a:gd name="T37" fmla="*/ 0 h 630"/>
                  <a:gd name="T38" fmla="*/ 0 w 647"/>
                  <a:gd name="T39" fmla="*/ 0 h 630"/>
                  <a:gd name="T40" fmla="*/ 0 w 647"/>
                  <a:gd name="T41" fmla="*/ 0 h 630"/>
                  <a:gd name="T42" fmla="*/ 0 w 647"/>
                  <a:gd name="T43" fmla="*/ 0 h 630"/>
                  <a:gd name="T44" fmla="*/ 0 w 647"/>
                  <a:gd name="T45" fmla="*/ 0 h 630"/>
                  <a:gd name="T46" fmla="*/ 0 w 647"/>
                  <a:gd name="T47" fmla="*/ 0 h 630"/>
                  <a:gd name="T48" fmla="*/ 0 w 647"/>
                  <a:gd name="T49" fmla="*/ 0 h 630"/>
                  <a:gd name="T50" fmla="*/ 0 w 647"/>
                  <a:gd name="T51" fmla="*/ 0 h 630"/>
                  <a:gd name="T52" fmla="*/ 0 w 647"/>
                  <a:gd name="T53" fmla="*/ 0 h 630"/>
                  <a:gd name="T54" fmla="*/ 0 w 647"/>
                  <a:gd name="T55" fmla="*/ 0 h 630"/>
                  <a:gd name="T56" fmla="*/ 0 w 647"/>
                  <a:gd name="T57" fmla="*/ 0 h 630"/>
                  <a:gd name="T58" fmla="*/ 0 w 647"/>
                  <a:gd name="T59" fmla="*/ 0 h 630"/>
                  <a:gd name="T60" fmla="*/ 0 w 647"/>
                  <a:gd name="T61" fmla="*/ 0 h 630"/>
                  <a:gd name="T62" fmla="*/ 0 w 647"/>
                  <a:gd name="T63" fmla="*/ 0 h 630"/>
                  <a:gd name="T64" fmla="*/ 0 w 647"/>
                  <a:gd name="T65" fmla="*/ 0 h 630"/>
                  <a:gd name="T66" fmla="*/ 0 w 647"/>
                  <a:gd name="T67" fmla="*/ 0 h 630"/>
                  <a:gd name="T68" fmla="*/ 0 w 647"/>
                  <a:gd name="T69" fmla="*/ 0 h 630"/>
                  <a:gd name="T70" fmla="*/ 0 w 647"/>
                  <a:gd name="T71" fmla="*/ 0 h 630"/>
                  <a:gd name="T72" fmla="*/ 0 w 647"/>
                  <a:gd name="T73" fmla="*/ 0 h 630"/>
                  <a:gd name="T74" fmla="*/ 0 w 647"/>
                  <a:gd name="T75" fmla="*/ 0 h 630"/>
                  <a:gd name="T76" fmla="*/ 0 w 647"/>
                  <a:gd name="T77" fmla="*/ 0 h 630"/>
                  <a:gd name="T78" fmla="*/ 0 w 647"/>
                  <a:gd name="T79" fmla="*/ 0 h 630"/>
                  <a:gd name="T80" fmla="*/ 0 w 647"/>
                  <a:gd name="T81" fmla="*/ 0 h 630"/>
                  <a:gd name="T82" fmla="*/ 0 w 647"/>
                  <a:gd name="T83" fmla="*/ 0 h 630"/>
                  <a:gd name="T84" fmla="*/ 0 w 647"/>
                  <a:gd name="T85" fmla="*/ 0 h 630"/>
                  <a:gd name="T86" fmla="*/ 0 w 647"/>
                  <a:gd name="T87" fmla="*/ 0 h 630"/>
                  <a:gd name="T88" fmla="*/ 0 w 647"/>
                  <a:gd name="T89" fmla="*/ 0 h 630"/>
                  <a:gd name="T90" fmla="*/ 0 w 647"/>
                  <a:gd name="T91" fmla="*/ 0 h 630"/>
                  <a:gd name="T92" fmla="*/ 0 w 647"/>
                  <a:gd name="T93" fmla="*/ 0 h 630"/>
                  <a:gd name="T94" fmla="*/ 0 w 647"/>
                  <a:gd name="T95" fmla="*/ 0 h 63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647"/>
                  <a:gd name="T145" fmla="*/ 0 h 630"/>
                  <a:gd name="T146" fmla="*/ 647 w 647"/>
                  <a:gd name="T147" fmla="*/ 630 h 63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647" h="630">
                    <a:moveTo>
                      <a:pt x="27" y="621"/>
                    </a:moveTo>
                    <a:lnTo>
                      <a:pt x="0" y="324"/>
                    </a:lnTo>
                    <a:lnTo>
                      <a:pt x="321" y="144"/>
                    </a:lnTo>
                    <a:lnTo>
                      <a:pt x="647" y="0"/>
                    </a:lnTo>
                    <a:lnTo>
                      <a:pt x="639" y="7"/>
                    </a:lnTo>
                    <a:lnTo>
                      <a:pt x="636" y="14"/>
                    </a:lnTo>
                    <a:lnTo>
                      <a:pt x="632" y="18"/>
                    </a:lnTo>
                    <a:lnTo>
                      <a:pt x="629" y="21"/>
                    </a:lnTo>
                    <a:lnTo>
                      <a:pt x="625" y="27"/>
                    </a:lnTo>
                    <a:lnTo>
                      <a:pt x="624" y="32"/>
                    </a:lnTo>
                    <a:lnTo>
                      <a:pt x="620" y="37"/>
                    </a:lnTo>
                    <a:lnTo>
                      <a:pt x="616" y="44"/>
                    </a:lnTo>
                    <a:lnTo>
                      <a:pt x="613" y="50"/>
                    </a:lnTo>
                    <a:lnTo>
                      <a:pt x="609" y="57"/>
                    </a:lnTo>
                    <a:lnTo>
                      <a:pt x="604" y="64"/>
                    </a:lnTo>
                    <a:lnTo>
                      <a:pt x="599" y="71"/>
                    </a:lnTo>
                    <a:lnTo>
                      <a:pt x="597" y="75"/>
                    </a:lnTo>
                    <a:lnTo>
                      <a:pt x="595" y="80"/>
                    </a:lnTo>
                    <a:lnTo>
                      <a:pt x="593" y="83"/>
                    </a:lnTo>
                    <a:lnTo>
                      <a:pt x="592" y="89"/>
                    </a:lnTo>
                    <a:lnTo>
                      <a:pt x="588" y="92"/>
                    </a:lnTo>
                    <a:lnTo>
                      <a:pt x="586" y="96"/>
                    </a:lnTo>
                    <a:lnTo>
                      <a:pt x="585" y="101"/>
                    </a:lnTo>
                    <a:lnTo>
                      <a:pt x="583" y="105"/>
                    </a:lnTo>
                    <a:lnTo>
                      <a:pt x="579" y="110"/>
                    </a:lnTo>
                    <a:lnTo>
                      <a:pt x="577" y="115"/>
                    </a:lnTo>
                    <a:lnTo>
                      <a:pt x="576" y="119"/>
                    </a:lnTo>
                    <a:lnTo>
                      <a:pt x="574" y="126"/>
                    </a:lnTo>
                    <a:lnTo>
                      <a:pt x="572" y="129"/>
                    </a:lnTo>
                    <a:lnTo>
                      <a:pt x="569" y="135"/>
                    </a:lnTo>
                    <a:lnTo>
                      <a:pt x="567" y="140"/>
                    </a:lnTo>
                    <a:lnTo>
                      <a:pt x="565" y="145"/>
                    </a:lnTo>
                    <a:lnTo>
                      <a:pt x="563" y="151"/>
                    </a:lnTo>
                    <a:lnTo>
                      <a:pt x="562" y="156"/>
                    </a:lnTo>
                    <a:lnTo>
                      <a:pt x="558" y="161"/>
                    </a:lnTo>
                    <a:lnTo>
                      <a:pt x="556" y="168"/>
                    </a:lnTo>
                    <a:lnTo>
                      <a:pt x="554" y="174"/>
                    </a:lnTo>
                    <a:lnTo>
                      <a:pt x="553" y="179"/>
                    </a:lnTo>
                    <a:lnTo>
                      <a:pt x="551" y="186"/>
                    </a:lnTo>
                    <a:lnTo>
                      <a:pt x="549" y="191"/>
                    </a:lnTo>
                    <a:lnTo>
                      <a:pt x="546" y="198"/>
                    </a:lnTo>
                    <a:lnTo>
                      <a:pt x="546" y="204"/>
                    </a:lnTo>
                    <a:lnTo>
                      <a:pt x="544" y="211"/>
                    </a:lnTo>
                    <a:lnTo>
                      <a:pt x="542" y="218"/>
                    </a:lnTo>
                    <a:lnTo>
                      <a:pt x="540" y="225"/>
                    </a:lnTo>
                    <a:lnTo>
                      <a:pt x="539" y="230"/>
                    </a:lnTo>
                    <a:lnTo>
                      <a:pt x="537" y="237"/>
                    </a:lnTo>
                    <a:lnTo>
                      <a:pt x="535" y="246"/>
                    </a:lnTo>
                    <a:lnTo>
                      <a:pt x="533" y="252"/>
                    </a:lnTo>
                    <a:lnTo>
                      <a:pt x="531" y="260"/>
                    </a:lnTo>
                    <a:lnTo>
                      <a:pt x="531" y="267"/>
                    </a:lnTo>
                    <a:lnTo>
                      <a:pt x="530" y="276"/>
                    </a:lnTo>
                    <a:lnTo>
                      <a:pt x="528" y="283"/>
                    </a:lnTo>
                    <a:lnTo>
                      <a:pt x="528" y="290"/>
                    </a:lnTo>
                    <a:lnTo>
                      <a:pt x="528" y="299"/>
                    </a:lnTo>
                    <a:lnTo>
                      <a:pt x="526" y="306"/>
                    </a:lnTo>
                    <a:lnTo>
                      <a:pt x="526" y="315"/>
                    </a:lnTo>
                    <a:lnTo>
                      <a:pt x="524" y="324"/>
                    </a:lnTo>
                    <a:lnTo>
                      <a:pt x="524" y="333"/>
                    </a:lnTo>
                    <a:lnTo>
                      <a:pt x="524" y="342"/>
                    </a:lnTo>
                    <a:lnTo>
                      <a:pt x="524" y="349"/>
                    </a:lnTo>
                    <a:lnTo>
                      <a:pt x="524" y="358"/>
                    </a:lnTo>
                    <a:lnTo>
                      <a:pt x="524" y="367"/>
                    </a:lnTo>
                    <a:lnTo>
                      <a:pt x="524" y="375"/>
                    </a:lnTo>
                    <a:lnTo>
                      <a:pt x="524" y="384"/>
                    </a:lnTo>
                    <a:lnTo>
                      <a:pt x="524" y="391"/>
                    </a:lnTo>
                    <a:lnTo>
                      <a:pt x="524" y="400"/>
                    </a:lnTo>
                    <a:lnTo>
                      <a:pt x="524" y="409"/>
                    </a:lnTo>
                    <a:lnTo>
                      <a:pt x="524" y="418"/>
                    </a:lnTo>
                    <a:lnTo>
                      <a:pt x="524" y="425"/>
                    </a:lnTo>
                    <a:lnTo>
                      <a:pt x="524" y="434"/>
                    </a:lnTo>
                    <a:lnTo>
                      <a:pt x="524" y="443"/>
                    </a:lnTo>
                    <a:lnTo>
                      <a:pt x="524" y="451"/>
                    </a:lnTo>
                    <a:lnTo>
                      <a:pt x="524" y="459"/>
                    </a:lnTo>
                    <a:lnTo>
                      <a:pt x="524" y="467"/>
                    </a:lnTo>
                    <a:lnTo>
                      <a:pt x="526" y="476"/>
                    </a:lnTo>
                    <a:lnTo>
                      <a:pt x="526" y="483"/>
                    </a:lnTo>
                    <a:lnTo>
                      <a:pt x="526" y="492"/>
                    </a:lnTo>
                    <a:lnTo>
                      <a:pt x="526" y="499"/>
                    </a:lnTo>
                    <a:lnTo>
                      <a:pt x="528" y="508"/>
                    </a:lnTo>
                    <a:lnTo>
                      <a:pt x="528" y="515"/>
                    </a:lnTo>
                    <a:lnTo>
                      <a:pt x="528" y="522"/>
                    </a:lnTo>
                    <a:lnTo>
                      <a:pt x="528" y="529"/>
                    </a:lnTo>
                    <a:lnTo>
                      <a:pt x="530" y="536"/>
                    </a:lnTo>
                    <a:lnTo>
                      <a:pt x="530" y="542"/>
                    </a:lnTo>
                    <a:lnTo>
                      <a:pt x="530" y="549"/>
                    </a:lnTo>
                    <a:lnTo>
                      <a:pt x="531" y="556"/>
                    </a:lnTo>
                    <a:lnTo>
                      <a:pt x="531" y="561"/>
                    </a:lnTo>
                    <a:lnTo>
                      <a:pt x="531" y="568"/>
                    </a:lnTo>
                    <a:lnTo>
                      <a:pt x="531" y="574"/>
                    </a:lnTo>
                    <a:lnTo>
                      <a:pt x="533" y="579"/>
                    </a:lnTo>
                    <a:lnTo>
                      <a:pt x="533" y="586"/>
                    </a:lnTo>
                    <a:lnTo>
                      <a:pt x="533" y="590"/>
                    </a:lnTo>
                    <a:lnTo>
                      <a:pt x="535" y="595"/>
                    </a:lnTo>
                    <a:lnTo>
                      <a:pt x="535" y="598"/>
                    </a:lnTo>
                    <a:lnTo>
                      <a:pt x="535" y="604"/>
                    </a:lnTo>
                    <a:lnTo>
                      <a:pt x="535" y="611"/>
                    </a:lnTo>
                    <a:lnTo>
                      <a:pt x="537" y="618"/>
                    </a:lnTo>
                    <a:lnTo>
                      <a:pt x="537" y="623"/>
                    </a:lnTo>
                    <a:lnTo>
                      <a:pt x="539" y="627"/>
                    </a:lnTo>
                    <a:lnTo>
                      <a:pt x="539" y="628"/>
                    </a:lnTo>
                    <a:lnTo>
                      <a:pt x="539" y="630"/>
                    </a:lnTo>
                    <a:lnTo>
                      <a:pt x="537" y="630"/>
                    </a:lnTo>
                    <a:lnTo>
                      <a:pt x="533" y="628"/>
                    </a:lnTo>
                    <a:lnTo>
                      <a:pt x="530" y="627"/>
                    </a:lnTo>
                    <a:lnTo>
                      <a:pt x="526" y="625"/>
                    </a:lnTo>
                    <a:lnTo>
                      <a:pt x="523" y="623"/>
                    </a:lnTo>
                    <a:lnTo>
                      <a:pt x="519" y="623"/>
                    </a:lnTo>
                    <a:lnTo>
                      <a:pt x="512" y="621"/>
                    </a:lnTo>
                    <a:lnTo>
                      <a:pt x="508" y="620"/>
                    </a:lnTo>
                    <a:lnTo>
                      <a:pt x="503" y="616"/>
                    </a:lnTo>
                    <a:lnTo>
                      <a:pt x="498" y="616"/>
                    </a:lnTo>
                    <a:lnTo>
                      <a:pt x="491" y="613"/>
                    </a:lnTo>
                    <a:lnTo>
                      <a:pt x="485" y="611"/>
                    </a:lnTo>
                    <a:lnTo>
                      <a:pt x="480" y="609"/>
                    </a:lnTo>
                    <a:lnTo>
                      <a:pt x="473" y="607"/>
                    </a:lnTo>
                    <a:lnTo>
                      <a:pt x="466" y="604"/>
                    </a:lnTo>
                    <a:lnTo>
                      <a:pt x="459" y="602"/>
                    </a:lnTo>
                    <a:lnTo>
                      <a:pt x="454" y="600"/>
                    </a:lnTo>
                    <a:lnTo>
                      <a:pt x="446" y="597"/>
                    </a:lnTo>
                    <a:lnTo>
                      <a:pt x="439" y="595"/>
                    </a:lnTo>
                    <a:lnTo>
                      <a:pt x="434" y="593"/>
                    </a:lnTo>
                    <a:lnTo>
                      <a:pt x="427" y="591"/>
                    </a:lnTo>
                    <a:lnTo>
                      <a:pt x="422" y="590"/>
                    </a:lnTo>
                    <a:lnTo>
                      <a:pt x="415" y="586"/>
                    </a:lnTo>
                    <a:lnTo>
                      <a:pt x="409" y="584"/>
                    </a:lnTo>
                    <a:lnTo>
                      <a:pt x="404" y="582"/>
                    </a:lnTo>
                    <a:lnTo>
                      <a:pt x="399" y="581"/>
                    </a:lnTo>
                    <a:lnTo>
                      <a:pt x="393" y="579"/>
                    </a:lnTo>
                    <a:lnTo>
                      <a:pt x="390" y="579"/>
                    </a:lnTo>
                    <a:lnTo>
                      <a:pt x="386" y="577"/>
                    </a:lnTo>
                    <a:lnTo>
                      <a:pt x="383" y="575"/>
                    </a:lnTo>
                    <a:lnTo>
                      <a:pt x="379" y="574"/>
                    </a:lnTo>
                    <a:lnTo>
                      <a:pt x="376" y="574"/>
                    </a:lnTo>
                    <a:lnTo>
                      <a:pt x="370" y="572"/>
                    </a:lnTo>
                    <a:lnTo>
                      <a:pt x="367" y="572"/>
                    </a:lnTo>
                    <a:lnTo>
                      <a:pt x="361" y="570"/>
                    </a:lnTo>
                    <a:lnTo>
                      <a:pt x="356" y="570"/>
                    </a:lnTo>
                    <a:lnTo>
                      <a:pt x="349" y="570"/>
                    </a:lnTo>
                    <a:lnTo>
                      <a:pt x="344" y="570"/>
                    </a:lnTo>
                    <a:lnTo>
                      <a:pt x="338" y="568"/>
                    </a:lnTo>
                    <a:lnTo>
                      <a:pt x="331" y="568"/>
                    </a:lnTo>
                    <a:lnTo>
                      <a:pt x="324" y="568"/>
                    </a:lnTo>
                    <a:lnTo>
                      <a:pt x="319" y="568"/>
                    </a:lnTo>
                    <a:lnTo>
                      <a:pt x="312" y="568"/>
                    </a:lnTo>
                    <a:lnTo>
                      <a:pt x="305" y="568"/>
                    </a:lnTo>
                    <a:lnTo>
                      <a:pt x="298" y="568"/>
                    </a:lnTo>
                    <a:lnTo>
                      <a:pt x="291" y="568"/>
                    </a:lnTo>
                    <a:lnTo>
                      <a:pt x="284" y="568"/>
                    </a:lnTo>
                    <a:lnTo>
                      <a:pt x="276" y="568"/>
                    </a:lnTo>
                    <a:lnTo>
                      <a:pt x="269" y="568"/>
                    </a:lnTo>
                    <a:lnTo>
                      <a:pt x="262" y="568"/>
                    </a:lnTo>
                    <a:lnTo>
                      <a:pt x="255" y="568"/>
                    </a:lnTo>
                    <a:lnTo>
                      <a:pt x="250" y="570"/>
                    </a:lnTo>
                    <a:lnTo>
                      <a:pt x="243" y="570"/>
                    </a:lnTo>
                    <a:lnTo>
                      <a:pt x="238" y="570"/>
                    </a:lnTo>
                    <a:lnTo>
                      <a:pt x="230" y="570"/>
                    </a:lnTo>
                    <a:lnTo>
                      <a:pt x="225" y="570"/>
                    </a:lnTo>
                    <a:lnTo>
                      <a:pt x="220" y="570"/>
                    </a:lnTo>
                    <a:lnTo>
                      <a:pt x="215" y="570"/>
                    </a:lnTo>
                    <a:lnTo>
                      <a:pt x="209" y="570"/>
                    </a:lnTo>
                    <a:lnTo>
                      <a:pt x="206" y="570"/>
                    </a:lnTo>
                    <a:lnTo>
                      <a:pt x="202" y="570"/>
                    </a:lnTo>
                    <a:lnTo>
                      <a:pt x="199" y="572"/>
                    </a:lnTo>
                    <a:lnTo>
                      <a:pt x="195" y="572"/>
                    </a:lnTo>
                    <a:lnTo>
                      <a:pt x="191" y="572"/>
                    </a:lnTo>
                    <a:lnTo>
                      <a:pt x="186" y="572"/>
                    </a:lnTo>
                    <a:lnTo>
                      <a:pt x="181" y="574"/>
                    </a:lnTo>
                    <a:lnTo>
                      <a:pt x="174" y="574"/>
                    </a:lnTo>
                    <a:lnTo>
                      <a:pt x="168" y="575"/>
                    </a:lnTo>
                    <a:lnTo>
                      <a:pt x="163" y="577"/>
                    </a:lnTo>
                    <a:lnTo>
                      <a:pt x="156" y="579"/>
                    </a:lnTo>
                    <a:lnTo>
                      <a:pt x="149" y="581"/>
                    </a:lnTo>
                    <a:lnTo>
                      <a:pt x="142" y="582"/>
                    </a:lnTo>
                    <a:lnTo>
                      <a:pt x="135" y="584"/>
                    </a:lnTo>
                    <a:lnTo>
                      <a:pt x="128" y="586"/>
                    </a:lnTo>
                    <a:lnTo>
                      <a:pt x="121" y="590"/>
                    </a:lnTo>
                    <a:lnTo>
                      <a:pt x="114" y="591"/>
                    </a:lnTo>
                    <a:lnTo>
                      <a:pt x="106" y="593"/>
                    </a:lnTo>
                    <a:lnTo>
                      <a:pt x="99" y="597"/>
                    </a:lnTo>
                    <a:lnTo>
                      <a:pt x="92" y="598"/>
                    </a:lnTo>
                    <a:lnTo>
                      <a:pt x="85" y="602"/>
                    </a:lnTo>
                    <a:lnTo>
                      <a:pt x="78" y="604"/>
                    </a:lnTo>
                    <a:lnTo>
                      <a:pt x="71" y="605"/>
                    </a:lnTo>
                    <a:lnTo>
                      <a:pt x="64" y="607"/>
                    </a:lnTo>
                    <a:lnTo>
                      <a:pt x="59" y="609"/>
                    </a:lnTo>
                    <a:lnTo>
                      <a:pt x="52" y="611"/>
                    </a:lnTo>
                    <a:lnTo>
                      <a:pt x="48" y="613"/>
                    </a:lnTo>
                    <a:lnTo>
                      <a:pt x="43" y="614"/>
                    </a:lnTo>
                    <a:lnTo>
                      <a:pt x="39" y="616"/>
                    </a:lnTo>
                    <a:lnTo>
                      <a:pt x="34" y="618"/>
                    </a:lnTo>
                    <a:lnTo>
                      <a:pt x="32" y="620"/>
                    </a:lnTo>
                    <a:lnTo>
                      <a:pt x="29" y="620"/>
                    </a:lnTo>
                    <a:lnTo>
                      <a:pt x="27" y="621"/>
                    </a:lnTo>
                    <a:close/>
                  </a:path>
                </a:pathLst>
              </a:custGeom>
              <a:solidFill>
                <a:srgbClr val="D96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22" name="Freeform 10"/>
              <p:cNvSpPr>
                <a:spLocks/>
              </p:cNvSpPr>
              <p:nvPr/>
            </p:nvSpPr>
            <p:spPr bwMode="auto">
              <a:xfrm>
                <a:off x="4257" y="2826"/>
                <a:ext cx="406" cy="259"/>
              </a:xfrm>
              <a:custGeom>
                <a:avLst/>
                <a:gdLst>
                  <a:gd name="T0" fmla="*/ 0 w 981"/>
                  <a:gd name="T1" fmla="*/ 0 h 624"/>
                  <a:gd name="T2" fmla="*/ 0 w 981"/>
                  <a:gd name="T3" fmla="*/ 0 h 624"/>
                  <a:gd name="T4" fmla="*/ 0 w 981"/>
                  <a:gd name="T5" fmla="*/ 0 h 624"/>
                  <a:gd name="T6" fmla="*/ 0 w 981"/>
                  <a:gd name="T7" fmla="*/ 0 h 624"/>
                  <a:gd name="T8" fmla="*/ 0 w 981"/>
                  <a:gd name="T9" fmla="*/ 0 h 624"/>
                  <a:gd name="T10" fmla="*/ 0 w 981"/>
                  <a:gd name="T11" fmla="*/ 0 h 624"/>
                  <a:gd name="T12" fmla="*/ 0 w 981"/>
                  <a:gd name="T13" fmla="*/ 0 h 624"/>
                  <a:gd name="T14" fmla="*/ 0 w 981"/>
                  <a:gd name="T15" fmla="*/ 0 h 624"/>
                  <a:gd name="T16" fmla="*/ 0 w 981"/>
                  <a:gd name="T17" fmla="*/ 0 h 624"/>
                  <a:gd name="T18" fmla="*/ 0 w 981"/>
                  <a:gd name="T19" fmla="*/ 0 h 624"/>
                  <a:gd name="T20" fmla="*/ 0 w 981"/>
                  <a:gd name="T21" fmla="*/ 0 h 624"/>
                  <a:gd name="T22" fmla="*/ 0 w 981"/>
                  <a:gd name="T23" fmla="*/ 0 h 624"/>
                  <a:gd name="T24" fmla="*/ 0 w 981"/>
                  <a:gd name="T25" fmla="*/ 0 h 624"/>
                  <a:gd name="T26" fmla="*/ 0 w 981"/>
                  <a:gd name="T27" fmla="*/ 0 h 624"/>
                  <a:gd name="T28" fmla="*/ 0 w 981"/>
                  <a:gd name="T29" fmla="*/ 0 h 624"/>
                  <a:gd name="T30" fmla="*/ 0 w 981"/>
                  <a:gd name="T31" fmla="*/ 0 h 624"/>
                  <a:gd name="T32" fmla="*/ 0 w 981"/>
                  <a:gd name="T33" fmla="*/ 0 h 624"/>
                  <a:gd name="T34" fmla="*/ 0 w 981"/>
                  <a:gd name="T35" fmla="*/ 0 h 624"/>
                  <a:gd name="T36" fmla="*/ 0 w 981"/>
                  <a:gd name="T37" fmla="*/ 0 h 624"/>
                  <a:gd name="T38" fmla="*/ 0 w 981"/>
                  <a:gd name="T39" fmla="*/ 0 h 624"/>
                  <a:gd name="T40" fmla="*/ 0 w 981"/>
                  <a:gd name="T41" fmla="*/ 0 h 624"/>
                  <a:gd name="T42" fmla="*/ 0 w 981"/>
                  <a:gd name="T43" fmla="*/ 0 h 624"/>
                  <a:gd name="T44" fmla="*/ 0 w 981"/>
                  <a:gd name="T45" fmla="*/ 0 h 624"/>
                  <a:gd name="T46" fmla="*/ 0 w 981"/>
                  <a:gd name="T47" fmla="*/ 0 h 624"/>
                  <a:gd name="T48" fmla="*/ 0 w 981"/>
                  <a:gd name="T49" fmla="*/ 0 h 624"/>
                  <a:gd name="T50" fmla="*/ 0 w 981"/>
                  <a:gd name="T51" fmla="*/ 0 h 624"/>
                  <a:gd name="T52" fmla="*/ 0 w 981"/>
                  <a:gd name="T53" fmla="*/ 0 h 624"/>
                  <a:gd name="T54" fmla="*/ 0 w 981"/>
                  <a:gd name="T55" fmla="*/ 0 h 624"/>
                  <a:gd name="T56" fmla="*/ 0 w 981"/>
                  <a:gd name="T57" fmla="*/ 0 h 624"/>
                  <a:gd name="T58" fmla="*/ 0 w 981"/>
                  <a:gd name="T59" fmla="*/ 0 h 624"/>
                  <a:gd name="T60" fmla="*/ 0 w 981"/>
                  <a:gd name="T61" fmla="*/ 0 h 624"/>
                  <a:gd name="T62" fmla="*/ 0 w 981"/>
                  <a:gd name="T63" fmla="*/ 0 h 624"/>
                  <a:gd name="T64" fmla="*/ 0 w 981"/>
                  <a:gd name="T65" fmla="*/ 0 h 624"/>
                  <a:gd name="T66" fmla="*/ 0 w 981"/>
                  <a:gd name="T67" fmla="*/ 0 h 624"/>
                  <a:gd name="T68" fmla="*/ 0 w 981"/>
                  <a:gd name="T69" fmla="*/ 0 h 624"/>
                  <a:gd name="T70" fmla="*/ 0 w 981"/>
                  <a:gd name="T71" fmla="*/ 0 h 624"/>
                  <a:gd name="T72" fmla="*/ 0 w 981"/>
                  <a:gd name="T73" fmla="*/ 0 h 624"/>
                  <a:gd name="T74" fmla="*/ 0 w 981"/>
                  <a:gd name="T75" fmla="*/ 0 h 624"/>
                  <a:gd name="T76" fmla="*/ 0 w 981"/>
                  <a:gd name="T77" fmla="*/ 0 h 624"/>
                  <a:gd name="T78" fmla="*/ 0 w 981"/>
                  <a:gd name="T79" fmla="*/ 0 h 624"/>
                  <a:gd name="T80" fmla="*/ 0 w 981"/>
                  <a:gd name="T81" fmla="*/ 0 h 624"/>
                  <a:gd name="T82" fmla="*/ 0 w 981"/>
                  <a:gd name="T83" fmla="*/ 0 h 624"/>
                  <a:gd name="T84" fmla="*/ 0 w 981"/>
                  <a:gd name="T85" fmla="*/ 0 h 624"/>
                  <a:gd name="T86" fmla="*/ 0 w 981"/>
                  <a:gd name="T87" fmla="*/ 0 h 624"/>
                  <a:gd name="T88" fmla="*/ 0 w 981"/>
                  <a:gd name="T89" fmla="*/ 0 h 624"/>
                  <a:gd name="T90" fmla="*/ 0 w 981"/>
                  <a:gd name="T91" fmla="*/ 0 h 624"/>
                  <a:gd name="T92" fmla="*/ 0 w 981"/>
                  <a:gd name="T93" fmla="*/ 0 h 624"/>
                  <a:gd name="T94" fmla="*/ 0 w 981"/>
                  <a:gd name="T95" fmla="*/ 0 h 624"/>
                  <a:gd name="T96" fmla="*/ 0 w 981"/>
                  <a:gd name="T97" fmla="*/ 0 h 624"/>
                  <a:gd name="T98" fmla="*/ 0 w 981"/>
                  <a:gd name="T99" fmla="*/ 0 h 624"/>
                  <a:gd name="T100" fmla="*/ 0 w 981"/>
                  <a:gd name="T101" fmla="*/ 0 h 624"/>
                  <a:gd name="T102" fmla="*/ 0 w 981"/>
                  <a:gd name="T103" fmla="*/ 0 h 624"/>
                  <a:gd name="T104" fmla="*/ 0 w 981"/>
                  <a:gd name="T105" fmla="*/ 0 h 624"/>
                  <a:gd name="T106" fmla="*/ 0 w 981"/>
                  <a:gd name="T107" fmla="*/ 0 h 624"/>
                  <a:gd name="T108" fmla="*/ 0 w 981"/>
                  <a:gd name="T109" fmla="*/ 0 h 624"/>
                  <a:gd name="T110" fmla="*/ 0 w 981"/>
                  <a:gd name="T111" fmla="*/ 0 h 624"/>
                  <a:gd name="T112" fmla="*/ 0 w 981"/>
                  <a:gd name="T113" fmla="*/ 0 h 624"/>
                  <a:gd name="T114" fmla="*/ 0 w 981"/>
                  <a:gd name="T115" fmla="*/ 0 h 624"/>
                  <a:gd name="T116" fmla="*/ 0 w 981"/>
                  <a:gd name="T117" fmla="*/ 0 h 624"/>
                  <a:gd name="T118" fmla="*/ 0 w 981"/>
                  <a:gd name="T119" fmla="*/ 0 h 624"/>
                  <a:gd name="T120" fmla="*/ 0 w 981"/>
                  <a:gd name="T121" fmla="*/ 0 h 624"/>
                  <a:gd name="T122" fmla="*/ 0 w 981"/>
                  <a:gd name="T123" fmla="*/ 0 h 624"/>
                  <a:gd name="T124" fmla="*/ 0 w 981"/>
                  <a:gd name="T125" fmla="*/ 0 h 62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981"/>
                  <a:gd name="T190" fmla="*/ 0 h 624"/>
                  <a:gd name="T191" fmla="*/ 981 w 981"/>
                  <a:gd name="T192" fmla="*/ 624 h 62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981" h="624">
                    <a:moveTo>
                      <a:pt x="18" y="514"/>
                    </a:moveTo>
                    <a:lnTo>
                      <a:pt x="22" y="506"/>
                    </a:lnTo>
                    <a:lnTo>
                      <a:pt x="27" y="499"/>
                    </a:lnTo>
                    <a:lnTo>
                      <a:pt x="32" y="490"/>
                    </a:lnTo>
                    <a:lnTo>
                      <a:pt x="39" y="483"/>
                    </a:lnTo>
                    <a:lnTo>
                      <a:pt x="45" y="476"/>
                    </a:lnTo>
                    <a:lnTo>
                      <a:pt x="52" y="468"/>
                    </a:lnTo>
                    <a:lnTo>
                      <a:pt x="57" y="460"/>
                    </a:lnTo>
                    <a:lnTo>
                      <a:pt x="64" y="453"/>
                    </a:lnTo>
                    <a:lnTo>
                      <a:pt x="71" y="444"/>
                    </a:lnTo>
                    <a:lnTo>
                      <a:pt x="78" y="437"/>
                    </a:lnTo>
                    <a:lnTo>
                      <a:pt x="85" y="428"/>
                    </a:lnTo>
                    <a:lnTo>
                      <a:pt x="94" y="421"/>
                    </a:lnTo>
                    <a:lnTo>
                      <a:pt x="101" y="412"/>
                    </a:lnTo>
                    <a:lnTo>
                      <a:pt x="110" y="405"/>
                    </a:lnTo>
                    <a:lnTo>
                      <a:pt x="119" y="398"/>
                    </a:lnTo>
                    <a:lnTo>
                      <a:pt x="126" y="389"/>
                    </a:lnTo>
                    <a:lnTo>
                      <a:pt x="135" y="382"/>
                    </a:lnTo>
                    <a:lnTo>
                      <a:pt x="144" y="375"/>
                    </a:lnTo>
                    <a:lnTo>
                      <a:pt x="151" y="366"/>
                    </a:lnTo>
                    <a:lnTo>
                      <a:pt x="162" y="359"/>
                    </a:lnTo>
                    <a:lnTo>
                      <a:pt x="170" y="352"/>
                    </a:lnTo>
                    <a:lnTo>
                      <a:pt x="179" y="345"/>
                    </a:lnTo>
                    <a:lnTo>
                      <a:pt x="188" y="336"/>
                    </a:lnTo>
                    <a:lnTo>
                      <a:pt x="199" y="329"/>
                    </a:lnTo>
                    <a:lnTo>
                      <a:pt x="208" y="322"/>
                    </a:lnTo>
                    <a:lnTo>
                      <a:pt x="216" y="315"/>
                    </a:lnTo>
                    <a:lnTo>
                      <a:pt x="225" y="306"/>
                    </a:lnTo>
                    <a:lnTo>
                      <a:pt x="236" y="299"/>
                    </a:lnTo>
                    <a:lnTo>
                      <a:pt x="245" y="292"/>
                    </a:lnTo>
                    <a:lnTo>
                      <a:pt x="255" y="284"/>
                    </a:lnTo>
                    <a:lnTo>
                      <a:pt x="264" y="277"/>
                    </a:lnTo>
                    <a:lnTo>
                      <a:pt x="275" y="272"/>
                    </a:lnTo>
                    <a:lnTo>
                      <a:pt x="286" y="265"/>
                    </a:lnTo>
                    <a:lnTo>
                      <a:pt x="294" y="258"/>
                    </a:lnTo>
                    <a:lnTo>
                      <a:pt x="305" y="251"/>
                    </a:lnTo>
                    <a:lnTo>
                      <a:pt x="314" y="244"/>
                    </a:lnTo>
                    <a:lnTo>
                      <a:pt x="323" y="238"/>
                    </a:lnTo>
                    <a:lnTo>
                      <a:pt x="333" y="231"/>
                    </a:lnTo>
                    <a:lnTo>
                      <a:pt x="344" y="224"/>
                    </a:lnTo>
                    <a:lnTo>
                      <a:pt x="353" y="219"/>
                    </a:lnTo>
                    <a:lnTo>
                      <a:pt x="363" y="214"/>
                    </a:lnTo>
                    <a:lnTo>
                      <a:pt x="372" y="207"/>
                    </a:lnTo>
                    <a:lnTo>
                      <a:pt x="381" y="201"/>
                    </a:lnTo>
                    <a:lnTo>
                      <a:pt x="392" y="196"/>
                    </a:lnTo>
                    <a:lnTo>
                      <a:pt x="401" y="189"/>
                    </a:lnTo>
                    <a:lnTo>
                      <a:pt x="409" y="184"/>
                    </a:lnTo>
                    <a:lnTo>
                      <a:pt x="418" y="180"/>
                    </a:lnTo>
                    <a:lnTo>
                      <a:pt x="427" y="175"/>
                    </a:lnTo>
                    <a:lnTo>
                      <a:pt x="436" y="169"/>
                    </a:lnTo>
                    <a:lnTo>
                      <a:pt x="445" y="164"/>
                    </a:lnTo>
                    <a:lnTo>
                      <a:pt x="454" y="161"/>
                    </a:lnTo>
                    <a:lnTo>
                      <a:pt x="463" y="155"/>
                    </a:lnTo>
                    <a:lnTo>
                      <a:pt x="470" y="150"/>
                    </a:lnTo>
                    <a:lnTo>
                      <a:pt x="479" y="146"/>
                    </a:lnTo>
                    <a:lnTo>
                      <a:pt x="486" y="143"/>
                    </a:lnTo>
                    <a:lnTo>
                      <a:pt x="494" y="139"/>
                    </a:lnTo>
                    <a:lnTo>
                      <a:pt x="502" y="136"/>
                    </a:lnTo>
                    <a:lnTo>
                      <a:pt x="509" y="132"/>
                    </a:lnTo>
                    <a:lnTo>
                      <a:pt x="516" y="129"/>
                    </a:lnTo>
                    <a:lnTo>
                      <a:pt x="523" y="127"/>
                    </a:lnTo>
                    <a:lnTo>
                      <a:pt x="530" y="123"/>
                    </a:lnTo>
                    <a:lnTo>
                      <a:pt x="537" y="120"/>
                    </a:lnTo>
                    <a:lnTo>
                      <a:pt x="542" y="118"/>
                    </a:lnTo>
                    <a:lnTo>
                      <a:pt x="549" y="116"/>
                    </a:lnTo>
                    <a:lnTo>
                      <a:pt x="555" y="113"/>
                    </a:lnTo>
                    <a:lnTo>
                      <a:pt x="560" y="111"/>
                    </a:lnTo>
                    <a:lnTo>
                      <a:pt x="567" y="109"/>
                    </a:lnTo>
                    <a:lnTo>
                      <a:pt x="574" y="108"/>
                    </a:lnTo>
                    <a:lnTo>
                      <a:pt x="581" y="104"/>
                    </a:lnTo>
                    <a:lnTo>
                      <a:pt x="588" y="102"/>
                    </a:lnTo>
                    <a:lnTo>
                      <a:pt x="595" y="100"/>
                    </a:lnTo>
                    <a:lnTo>
                      <a:pt x="604" y="99"/>
                    </a:lnTo>
                    <a:lnTo>
                      <a:pt x="611" y="95"/>
                    </a:lnTo>
                    <a:lnTo>
                      <a:pt x="618" y="93"/>
                    </a:lnTo>
                    <a:lnTo>
                      <a:pt x="627" y="90"/>
                    </a:lnTo>
                    <a:lnTo>
                      <a:pt x="634" y="88"/>
                    </a:lnTo>
                    <a:lnTo>
                      <a:pt x="643" y="84"/>
                    </a:lnTo>
                    <a:lnTo>
                      <a:pt x="652" y="83"/>
                    </a:lnTo>
                    <a:lnTo>
                      <a:pt x="661" y="81"/>
                    </a:lnTo>
                    <a:lnTo>
                      <a:pt x="670" y="79"/>
                    </a:lnTo>
                    <a:lnTo>
                      <a:pt x="679" y="76"/>
                    </a:lnTo>
                    <a:lnTo>
                      <a:pt x="687" y="72"/>
                    </a:lnTo>
                    <a:lnTo>
                      <a:pt x="695" y="70"/>
                    </a:lnTo>
                    <a:lnTo>
                      <a:pt x="705" y="69"/>
                    </a:lnTo>
                    <a:lnTo>
                      <a:pt x="712" y="65"/>
                    </a:lnTo>
                    <a:lnTo>
                      <a:pt x="723" y="63"/>
                    </a:lnTo>
                    <a:lnTo>
                      <a:pt x="732" y="60"/>
                    </a:lnTo>
                    <a:lnTo>
                      <a:pt x="741" y="58"/>
                    </a:lnTo>
                    <a:lnTo>
                      <a:pt x="749" y="56"/>
                    </a:lnTo>
                    <a:lnTo>
                      <a:pt x="758" y="53"/>
                    </a:lnTo>
                    <a:lnTo>
                      <a:pt x="767" y="51"/>
                    </a:lnTo>
                    <a:lnTo>
                      <a:pt x="776" y="49"/>
                    </a:lnTo>
                    <a:lnTo>
                      <a:pt x="785" y="47"/>
                    </a:lnTo>
                    <a:lnTo>
                      <a:pt x="794" y="46"/>
                    </a:lnTo>
                    <a:lnTo>
                      <a:pt x="803" y="42"/>
                    </a:lnTo>
                    <a:lnTo>
                      <a:pt x="813" y="40"/>
                    </a:lnTo>
                    <a:lnTo>
                      <a:pt x="820" y="38"/>
                    </a:lnTo>
                    <a:lnTo>
                      <a:pt x="829" y="35"/>
                    </a:lnTo>
                    <a:lnTo>
                      <a:pt x="838" y="33"/>
                    </a:lnTo>
                    <a:lnTo>
                      <a:pt x="847" y="31"/>
                    </a:lnTo>
                    <a:lnTo>
                      <a:pt x="854" y="30"/>
                    </a:lnTo>
                    <a:lnTo>
                      <a:pt x="861" y="26"/>
                    </a:lnTo>
                    <a:lnTo>
                      <a:pt x="870" y="24"/>
                    </a:lnTo>
                    <a:lnTo>
                      <a:pt x="877" y="23"/>
                    </a:lnTo>
                    <a:lnTo>
                      <a:pt x="884" y="21"/>
                    </a:lnTo>
                    <a:lnTo>
                      <a:pt x="891" y="19"/>
                    </a:lnTo>
                    <a:lnTo>
                      <a:pt x="898" y="17"/>
                    </a:lnTo>
                    <a:lnTo>
                      <a:pt x="905" y="15"/>
                    </a:lnTo>
                    <a:lnTo>
                      <a:pt x="912" y="14"/>
                    </a:lnTo>
                    <a:lnTo>
                      <a:pt x="919" y="12"/>
                    </a:lnTo>
                    <a:lnTo>
                      <a:pt x="925" y="12"/>
                    </a:lnTo>
                    <a:lnTo>
                      <a:pt x="932" y="10"/>
                    </a:lnTo>
                    <a:lnTo>
                      <a:pt x="937" y="8"/>
                    </a:lnTo>
                    <a:lnTo>
                      <a:pt x="942" y="8"/>
                    </a:lnTo>
                    <a:lnTo>
                      <a:pt x="948" y="7"/>
                    </a:lnTo>
                    <a:lnTo>
                      <a:pt x="951" y="5"/>
                    </a:lnTo>
                    <a:lnTo>
                      <a:pt x="957" y="5"/>
                    </a:lnTo>
                    <a:lnTo>
                      <a:pt x="960" y="3"/>
                    </a:lnTo>
                    <a:lnTo>
                      <a:pt x="964" y="1"/>
                    </a:lnTo>
                    <a:lnTo>
                      <a:pt x="969" y="1"/>
                    </a:lnTo>
                    <a:lnTo>
                      <a:pt x="973" y="0"/>
                    </a:lnTo>
                    <a:lnTo>
                      <a:pt x="978" y="0"/>
                    </a:lnTo>
                    <a:lnTo>
                      <a:pt x="981" y="0"/>
                    </a:lnTo>
                    <a:lnTo>
                      <a:pt x="976" y="1"/>
                    </a:lnTo>
                    <a:lnTo>
                      <a:pt x="971" y="5"/>
                    </a:lnTo>
                    <a:lnTo>
                      <a:pt x="965" y="8"/>
                    </a:lnTo>
                    <a:lnTo>
                      <a:pt x="960" y="12"/>
                    </a:lnTo>
                    <a:lnTo>
                      <a:pt x="955" y="14"/>
                    </a:lnTo>
                    <a:lnTo>
                      <a:pt x="950" y="17"/>
                    </a:lnTo>
                    <a:lnTo>
                      <a:pt x="944" y="21"/>
                    </a:lnTo>
                    <a:lnTo>
                      <a:pt x="939" y="24"/>
                    </a:lnTo>
                    <a:lnTo>
                      <a:pt x="932" y="28"/>
                    </a:lnTo>
                    <a:lnTo>
                      <a:pt x="927" y="31"/>
                    </a:lnTo>
                    <a:lnTo>
                      <a:pt x="919" y="37"/>
                    </a:lnTo>
                    <a:lnTo>
                      <a:pt x="912" y="42"/>
                    </a:lnTo>
                    <a:lnTo>
                      <a:pt x="905" y="46"/>
                    </a:lnTo>
                    <a:lnTo>
                      <a:pt x="896" y="51"/>
                    </a:lnTo>
                    <a:lnTo>
                      <a:pt x="889" y="56"/>
                    </a:lnTo>
                    <a:lnTo>
                      <a:pt x="880" y="60"/>
                    </a:lnTo>
                    <a:lnTo>
                      <a:pt x="872" y="67"/>
                    </a:lnTo>
                    <a:lnTo>
                      <a:pt x="863" y="72"/>
                    </a:lnTo>
                    <a:lnTo>
                      <a:pt x="854" y="79"/>
                    </a:lnTo>
                    <a:lnTo>
                      <a:pt x="845" y="84"/>
                    </a:lnTo>
                    <a:lnTo>
                      <a:pt x="836" y="90"/>
                    </a:lnTo>
                    <a:lnTo>
                      <a:pt x="826" y="97"/>
                    </a:lnTo>
                    <a:lnTo>
                      <a:pt x="817" y="102"/>
                    </a:lnTo>
                    <a:lnTo>
                      <a:pt x="806" y="109"/>
                    </a:lnTo>
                    <a:lnTo>
                      <a:pt x="797" y="116"/>
                    </a:lnTo>
                    <a:lnTo>
                      <a:pt x="787" y="123"/>
                    </a:lnTo>
                    <a:lnTo>
                      <a:pt x="776" y="131"/>
                    </a:lnTo>
                    <a:lnTo>
                      <a:pt x="765" y="136"/>
                    </a:lnTo>
                    <a:lnTo>
                      <a:pt x="755" y="143"/>
                    </a:lnTo>
                    <a:lnTo>
                      <a:pt x="744" y="150"/>
                    </a:lnTo>
                    <a:lnTo>
                      <a:pt x="735" y="157"/>
                    </a:lnTo>
                    <a:lnTo>
                      <a:pt x="725" y="164"/>
                    </a:lnTo>
                    <a:lnTo>
                      <a:pt x="712" y="171"/>
                    </a:lnTo>
                    <a:lnTo>
                      <a:pt x="702" y="178"/>
                    </a:lnTo>
                    <a:lnTo>
                      <a:pt x="693" y="187"/>
                    </a:lnTo>
                    <a:lnTo>
                      <a:pt x="682" y="192"/>
                    </a:lnTo>
                    <a:lnTo>
                      <a:pt x="672" y="201"/>
                    </a:lnTo>
                    <a:lnTo>
                      <a:pt x="661" y="208"/>
                    </a:lnTo>
                    <a:lnTo>
                      <a:pt x="650" y="215"/>
                    </a:lnTo>
                    <a:lnTo>
                      <a:pt x="640" y="223"/>
                    </a:lnTo>
                    <a:lnTo>
                      <a:pt x="631" y="230"/>
                    </a:lnTo>
                    <a:lnTo>
                      <a:pt x="620" y="237"/>
                    </a:lnTo>
                    <a:lnTo>
                      <a:pt x="611" y="246"/>
                    </a:lnTo>
                    <a:lnTo>
                      <a:pt x="601" y="251"/>
                    </a:lnTo>
                    <a:lnTo>
                      <a:pt x="592" y="260"/>
                    </a:lnTo>
                    <a:lnTo>
                      <a:pt x="581" y="265"/>
                    </a:lnTo>
                    <a:lnTo>
                      <a:pt x="572" y="274"/>
                    </a:lnTo>
                    <a:lnTo>
                      <a:pt x="564" y="281"/>
                    </a:lnTo>
                    <a:lnTo>
                      <a:pt x="556" y="288"/>
                    </a:lnTo>
                    <a:lnTo>
                      <a:pt x="548" y="295"/>
                    </a:lnTo>
                    <a:lnTo>
                      <a:pt x="539" y="302"/>
                    </a:lnTo>
                    <a:lnTo>
                      <a:pt x="530" y="307"/>
                    </a:lnTo>
                    <a:lnTo>
                      <a:pt x="523" y="315"/>
                    </a:lnTo>
                    <a:lnTo>
                      <a:pt x="516" y="322"/>
                    </a:lnTo>
                    <a:lnTo>
                      <a:pt x="510" y="327"/>
                    </a:lnTo>
                    <a:lnTo>
                      <a:pt x="503" y="334"/>
                    </a:lnTo>
                    <a:lnTo>
                      <a:pt x="498" y="339"/>
                    </a:lnTo>
                    <a:lnTo>
                      <a:pt x="491" y="346"/>
                    </a:lnTo>
                    <a:lnTo>
                      <a:pt x="486" y="352"/>
                    </a:lnTo>
                    <a:lnTo>
                      <a:pt x="480" y="357"/>
                    </a:lnTo>
                    <a:lnTo>
                      <a:pt x="475" y="362"/>
                    </a:lnTo>
                    <a:lnTo>
                      <a:pt x="470" y="369"/>
                    </a:lnTo>
                    <a:lnTo>
                      <a:pt x="466" y="375"/>
                    </a:lnTo>
                    <a:lnTo>
                      <a:pt x="461" y="380"/>
                    </a:lnTo>
                    <a:lnTo>
                      <a:pt x="456" y="385"/>
                    </a:lnTo>
                    <a:lnTo>
                      <a:pt x="452" y="392"/>
                    </a:lnTo>
                    <a:lnTo>
                      <a:pt x="448" y="398"/>
                    </a:lnTo>
                    <a:lnTo>
                      <a:pt x="443" y="405"/>
                    </a:lnTo>
                    <a:lnTo>
                      <a:pt x="440" y="410"/>
                    </a:lnTo>
                    <a:lnTo>
                      <a:pt x="434" y="415"/>
                    </a:lnTo>
                    <a:lnTo>
                      <a:pt x="431" y="422"/>
                    </a:lnTo>
                    <a:lnTo>
                      <a:pt x="427" y="428"/>
                    </a:lnTo>
                    <a:lnTo>
                      <a:pt x="424" y="433"/>
                    </a:lnTo>
                    <a:lnTo>
                      <a:pt x="420" y="438"/>
                    </a:lnTo>
                    <a:lnTo>
                      <a:pt x="418" y="445"/>
                    </a:lnTo>
                    <a:lnTo>
                      <a:pt x="413" y="451"/>
                    </a:lnTo>
                    <a:lnTo>
                      <a:pt x="411" y="456"/>
                    </a:lnTo>
                    <a:lnTo>
                      <a:pt x="408" y="461"/>
                    </a:lnTo>
                    <a:lnTo>
                      <a:pt x="404" y="468"/>
                    </a:lnTo>
                    <a:lnTo>
                      <a:pt x="401" y="474"/>
                    </a:lnTo>
                    <a:lnTo>
                      <a:pt x="399" y="479"/>
                    </a:lnTo>
                    <a:lnTo>
                      <a:pt x="397" y="484"/>
                    </a:lnTo>
                    <a:lnTo>
                      <a:pt x="394" y="490"/>
                    </a:lnTo>
                    <a:lnTo>
                      <a:pt x="392" y="495"/>
                    </a:lnTo>
                    <a:lnTo>
                      <a:pt x="388" y="502"/>
                    </a:lnTo>
                    <a:lnTo>
                      <a:pt x="386" y="506"/>
                    </a:lnTo>
                    <a:lnTo>
                      <a:pt x="385" y="513"/>
                    </a:lnTo>
                    <a:lnTo>
                      <a:pt x="383" y="516"/>
                    </a:lnTo>
                    <a:lnTo>
                      <a:pt x="379" y="523"/>
                    </a:lnTo>
                    <a:lnTo>
                      <a:pt x="378" y="529"/>
                    </a:lnTo>
                    <a:lnTo>
                      <a:pt x="378" y="534"/>
                    </a:lnTo>
                    <a:lnTo>
                      <a:pt x="374" y="538"/>
                    </a:lnTo>
                    <a:lnTo>
                      <a:pt x="372" y="543"/>
                    </a:lnTo>
                    <a:lnTo>
                      <a:pt x="371" y="546"/>
                    </a:lnTo>
                    <a:lnTo>
                      <a:pt x="371" y="552"/>
                    </a:lnTo>
                    <a:lnTo>
                      <a:pt x="367" y="557"/>
                    </a:lnTo>
                    <a:lnTo>
                      <a:pt x="367" y="561"/>
                    </a:lnTo>
                    <a:lnTo>
                      <a:pt x="365" y="564"/>
                    </a:lnTo>
                    <a:lnTo>
                      <a:pt x="365" y="569"/>
                    </a:lnTo>
                    <a:lnTo>
                      <a:pt x="363" y="573"/>
                    </a:lnTo>
                    <a:lnTo>
                      <a:pt x="362" y="576"/>
                    </a:lnTo>
                    <a:lnTo>
                      <a:pt x="360" y="580"/>
                    </a:lnTo>
                    <a:lnTo>
                      <a:pt x="360" y="585"/>
                    </a:lnTo>
                    <a:lnTo>
                      <a:pt x="358" y="591"/>
                    </a:lnTo>
                    <a:lnTo>
                      <a:pt x="356" y="598"/>
                    </a:lnTo>
                    <a:lnTo>
                      <a:pt x="355" y="603"/>
                    </a:lnTo>
                    <a:lnTo>
                      <a:pt x="355" y="608"/>
                    </a:lnTo>
                    <a:lnTo>
                      <a:pt x="353" y="614"/>
                    </a:lnTo>
                    <a:lnTo>
                      <a:pt x="353" y="617"/>
                    </a:lnTo>
                    <a:lnTo>
                      <a:pt x="353" y="622"/>
                    </a:lnTo>
                    <a:lnTo>
                      <a:pt x="353" y="624"/>
                    </a:lnTo>
                    <a:lnTo>
                      <a:pt x="351" y="622"/>
                    </a:lnTo>
                    <a:lnTo>
                      <a:pt x="349" y="621"/>
                    </a:lnTo>
                    <a:lnTo>
                      <a:pt x="346" y="615"/>
                    </a:lnTo>
                    <a:lnTo>
                      <a:pt x="340" y="610"/>
                    </a:lnTo>
                    <a:lnTo>
                      <a:pt x="337" y="607"/>
                    </a:lnTo>
                    <a:lnTo>
                      <a:pt x="333" y="603"/>
                    </a:lnTo>
                    <a:lnTo>
                      <a:pt x="330" y="598"/>
                    </a:lnTo>
                    <a:lnTo>
                      <a:pt x="326" y="594"/>
                    </a:lnTo>
                    <a:lnTo>
                      <a:pt x="323" y="591"/>
                    </a:lnTo>
                    <a:lnTo>
                      <a:pt x="319" y="585"/>
                    </a:lnTo>
                    <a:lnTo>
                      <a:pt x="314" y="582"/>
                    </a:lnTo>
                    <a:lnTo>
                      <a:pt x="310" y="576"/>
                    </a:lnTo>
                    <a:lnTo>
                      <a:pt x="305" y="573"/>
                    </a:lnTo>
                    <a:lnTo>
                      <a:pt x="298" y="568"/>
                    </a:lnTo>
                    <a:lnTo>
                      <a:pt x="293" y="562"/>
                    </a:lnTo>
                    <a:lnTo>
                      <a:pt x="287" y="559"/>
                    </a:lnTo>
                    <a:lnTo>
                      <a:pt x="282" y="553"/>
                    </a:lnTo>
                    <a:lnTo>
                      <a:pt x="275" y="550"/>
                    </a:lnTo>
                    <a:lnTo>
                      <a:pt x="270" y="546"/>
                    </a:lnTo>
                    <a:lnTo>
                      <a:pt x="264" y="543"/>
                    </a:lnTo>
                    <a:lnTo>
                      <a:pt x="257" y="539"/>
                    </a:lnTo>
                    <a:lnTo>
                      <a:pt x="250" y="536"/>
                    </a:lnTo>
                    <a:lnTo>
                      <a:pt x="243" y="532"/>
                    </a:lnTo>
                    <a:lnTo>
                      <a:pt x="238" y="530"/>
                    </a:lnTo>
                    <a:lnTo>
                      <a:pt x="229" y="527"/>
                    </a:lnTo>
                    <a:lnTo>
                      <a:pt x="224" y="525"/>
                    </a:lnTo>
                    <a:lnTo>
                      <a:pt x="216" y="523"/>
                    </a:lnTo>
                    <a:lnTo>
                      <a:pt x="209" y="523"/>
                    </a:lnTo>
                    <a:lnTo>
                      <a:pt x="206" y="523"/>
                    </a:lnTo>
                    <a:lnTo>
                      <a:pt x="202" y="522"/>
                    </a:lnTo>
                    <a:lnTo>
                      <a:pt x="197" y="522"/>
                    </a:lnTo>
                    <a:lnTo>
                      <a:pt x="193" y="522"/>
                    </a:lnTo>
                    <a:lnTo>
                      <a:pt x="190" y="522"/>
                    </a:lnTo>
                    <a:lnTo>
                      <a:pt x="186" y="522"/>
                    </a:lnTo>
                    <a:lnTo>
                      <a:pt x="181" y="522"/>
                    </a:lnTo>
                    <a:lnTo>
                      <a:pt x="178" y="522"/>
                    </a:lnTo>
                    <a:lnTo>
                      <a:pt x="174" y="522"/>
                    </a:lnTo>
                    <a:lnTo>
                      <a:pt x="170" y="522"/>
                    </a:lnTo>
                    <a:lnTo>
                      <a:pt x="165" y="522"/>
                    </a:lnTo>
                    <a:lnTo>
                      <a:pt x="162" y="523"/>
                    </a:lnTo>
                    <a:lnTo>
                      <a:pt x="156" y="523"/>
                    </a:lnTo>
                    <a:lnTo>
                      <a:pt x="153" y="523"/>
                    </a:lnTo>
                    <a:lnTo>
                      <a:pt x="147" y="523"/>
                    </a:lnTo>
                    <a:lnTo>
                      <a:pt x="144" y="525"/>
                    </a:lnTo>
                    <a:lnTo>
                      <a:pt x="140" y="525"/>
                    </a:lnTo>
                    <a:lnTo>
                      <a:pt x="135" y="525"/>
                    </a:lnTo>
                    <a:lnTo>
                      <a:pt x="131" y="525"/>
                    </a:lnTo>
                    <a:lnTo>
                      <a:pt x="126" y="527"/>
                    </a:lnTo>
                    <a:lnTo>
                      <a:pt x="123" y="527"/>
                    </a:lnTo>
                    <a:lnTo>
                      <a:pt x="119" y="529"/>
                    </a:lnTo>
                    <a:lnTo>
                      <a:pt x="114" y="529"/>
                    </a:lnTo>
                    <a:lnTo>
                      <a:pt x="110" y="530"/>
                    </a:lnTo>
                    <a:lnTo>
                      <a:pt x="105" y="530"/>
                    </a:lnTo>
                    <a:lnTo>
                      <a:pt x="101" y="532"/>
                    </a:lnTo>
                    <a:lnTo>
                      <a:pt x="96" y="532"/>
                    </a:lnTo>
                    <a:lnTo>
                      <a:pt x="93" y="532"/>
                    </a:lnTo>
                    <a:lnTo>
                      <a:pt x="89" y="534"/>
                    </a:lnTo>
                    <a:lnTo>
                      <a:pt x="85" y="534"/>
                    </a:lnTo>
                    <a:lnTo>
                      <a:pt x="80" y="536"/>
                    </a:lnTo>
                    <a:lnTo>
                      <a:pt x="77" y="538"/>
                    </a:lnTo>
                    <a:lnTo>
                      <a:pt x="73" y="538"/>
                    </a:lnTo>
                    <a:lnTo>
                      <a:pt x="68" y="539"/>
                    </a:lnTo>
                    <a:lnTo>
                      <a:pt x="64" y="539"/>
                    </a:lnTo>
                    <a:lnTo>
                      <a:pt x="61" y="539"/>
                    </a:lnTo>
                    <a:lnTo>
                      <a:pt x="52" y="541"/>
                    </a:lnTo>
                    <a:lnTo>
                      <a:pt x="46" y="543"/>
                    </a:lnTo>
                    <a:lnTo>
                      <a:pt x="39" y="545"/>
                    </a:lnTo>
                    <a:lnTo>
                      <a:pt x="32" y="546"/>
                    </a:lnTo>
                    <a:lnTo>
                      <a:pt x="27" y="548"/>
                    </a:lnTo>
                    <a:lnTo>
                      <a:pt x="22" y="550"/>
                    </a:lnTo>
                    <a:lnTo>
                      <a:pt x="16" y="550"/>
                    </a:lnTo>
                    <a:lnTo>
                      <a:pt x="13" y="552"/>
                    </a:lnTo>
                    <a:lnTo>
                      <a:pt x="9" y="553"/>
                    </a:lnTo>
                    <a:lnTo>
                      <a:pt x="6" y="555"/>
                    </a:lnTo>
                    <a:lnTo>
                      <a:pt x="2" y="557"/>
                    </a:lnTo>
                    <a:lnTo>
                      <a:pt x="0" y="557"/>
                    </a:lnTo>
                    <a:lnTo>
                      <a:pt x="18" y="514"/>
                    </a:lnTo>
                    <a:close/>
                  </a:path>
                </a:pathLst>
              </a:custGeom>
              <a:solidFill>
                <a:srgbClr val="E8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23" name="Freeform 11"/>
              <p:cNvSpPr>
                <a:spLocks/>
              </p:cNvSpPr>
              <p:nvPr/>
            </p:nvSpPr>
            <p:spPr bwMode="auto">
              <a:xfrm>
                <a:off x="4244" y="3033"/>
                <a:ext cx="832" cy="76"/>
              </a:xfrm>
              <a:custGeom>
                <a:avLst/>
                <a:gdLst>
                  <a:gd name="T0" fmla="*/ 0 w 2006"/>
                  <a:gd name="T1" fmla="*/ 0 h 183"/>
                  <a:gd name="T2" fmla="*/ 0 w 2006"/>
                  <a:gd name="T3" fmla="*/ 0 h 183"/>
                  <a:gd name="T4" fmla="*/ 0 w 2006"/>
                  <a:gd name="T5" fmla="*/ 0 h 183"/>
                  <a:gd name="T6" fmla="*/ 0 w 2006"/>
                  <a:gd name="T7" fmla="*/ 0 h 183"/>
                  <a:gd name="T8" fmla="*/ 0 w 2006"/>
                  <a:gd name="T9" fmla="*/ 0 h 183"/>
                  <a:gd name="T10" fmla="*/ 0 w 2006"/>
                  <a:gd name="T11" fmla="*/ 0 h 183"/>
                  <a:gd name="T12" fmla="*/ 0 w 2006"/>
                  <a:gd name="T13" fmla="*/ 0 h 183"/>
                  <a:gd name="T14" fmla="*/ 0 w 2006"/>
                  <a:gd name="T15" fmla="*/ 0 h 183"/>
                  <a:gd name="T16" fmla="*/ 0 w 2006"/>
                  <a:gd name="T17" fmla="*/ 0 h 183"/>
                  <a:gd name="T18" fmla="*/ 0 w 2006"/>
                  <a:gd name="T19" fmla="*/ 0 h 183"/>
                  <a:gd name="T20" fmla="*/ 0 w 2006"/>
                  <a:gd name="T21" fmla="*/ 0 h 183"/>
                  <a:gd name="T22" fmla="*/ 0 w 2006"/>
                  <a:gd name="T23" fmla="*/ 0 h 183"/>
                  <a:gd name="T24" fmla="*/ 0 w 2006"/>
                  <a:gd name="T25" fmla="*/ 0 h 183"/>
                  <a:gd name="T26" fmla="*/ 0 w 2006"/>
                  <a:gd name="T27" fmla="*/ 0 h 183"/>
                  <a:gd name="T28" fmla="*/ 0 w 2006"/>
                  <a:gd name="T29" fmla="*/ 0 h 183"/>
                  <a:gd name="T30" fmla="*/ 0 w 2006"/>
                  <a:gd name="T31" fmla="*/ 0 h 183"/>
                  <a:gd name="T32" fmla="*/ 0 w 2006"/>
                  <a:gd name="T33" fmla="*/ 0 h 183"/>
                  <a:gd name="T34" fmla="*/ 0 w 2006"/>
                  <a:gd name="T35" fmla="*/ 0 h 183"/>
                  <a:gd name="T36" fmla="*/ 0 w 2006"/>
                  <a:gd name="T37" fmla="*/ 0 h 183"/>
                  <a:gd name="T38" fmla="*/ 0 w 2006"/>
                  <a:gd name="T39" fmla="*/ 0 h 183"/>
                  <a:gd name="T40" fmla="*/ 0 w 2006"/>
                  <a:gd name="T41" fmla="*/ 0 h 183"/>
                  <a:gd name="T42" fmla="*/ 0 w 2006"/>
                  <a:gd name="T43" fmla="*/ 0 h 183"/>
                  <a:gd name="T44" fmla="*/ 0 w 2006"/>
                  <a:gd name="T45" fmla="*/ 0 h 183"/>
                  <a:gd name="T46" fmla="*/ 0 w 2006"/>
                  <a:gd name="T47" fmla="*/ 0 h 183"/>
                  <a:gd name="T48" fmla="*/ 0 w 2006"/>
                  <a:gd name="T49" fmla="*/ 0 h 183"/>
                  <a:gd name="T50" fmla="*/ 0 w 2006"/>
                  <a:gd name="T51" fmla="*/ 0 h 183"/>
                  <a:gd name="T52" fmla="*/ 0 w 2006"/>
                  <a:gd name="T53" fmla="*/ 0 h 183"/>
                  <a:gd name="T54" fmla="*/ 0 w 2006"/>
                  <a:gd name="T55" fmla="*/ 0 h 183"/>
                  <a:gd name="T56" fmla="*/ 0 w 2006"/>
                  <a:gd name="T57" fmla="*/ 0 h 183"/>
                  <a:gd name="T58" fmla="*/ 0 w 2006"/>
                  <a:gd name="T59" fmla="*/ 0 h 183"/>
                  <a:gd name="T60" fmla="*/ 0 w 2006"/>
                  <a:gd name="T61" fmla="*/ 0 h 183"/>
                  <a:gd name="T62" fmla="*/ 0 w 2006"/>
                  <a:gd name="T63" fmla="*/ 0 h 183"/>
                  <a:gd name="T64" fmla="*/ 0 w 2006"/>
                  <a:gd name="T65" fmla="*/ 0 h 183"/>
                  <a:gd name="T66" fmla="*/ 0 w 2006"/>
                  <a:gd name="T67" fmla="*/ 0 h 183"/>
                  <a:gd name="T68" fmla="*/ 0 w 2006"/>
                  <a:gd name="T69" fmla="*/ 0 h 183"/>
                  <a:gd name="T70" fmla="*/ 0 w 2006"/>
                  <a:gd name="T71" fmla="*/ 0 h 183"/>
                  <a:gd name="T72" fmla="*/ 0 w 2006"/>
                  <a:gd name="T73" fmla="*/ 0 h 183"/>
                  <a:gd name="T74" fmla="*/ 0 w 2006"/>
                  <a:gd name="T75" fmla="*/ 0 h 183"/>
                  <a:gd name="T76" fmla="*/ 0 w 2006"/>
                  <a:gd name="T77" fmla="*/ 0 h 183"/>
                  <a:gd name="T78" fmla="*/ 0 w 2006"/>
                  <a:gd name="T79" fmla="*/ 0 h 183"/>
                  <a:gd name="T80" fmla="*/ 0 w 2006"/>
                  <a:gd name="T81" fmla="*/ 0 h 183"/>
                  <a:gd name="T82" fmla="*/ 0 w 2006"/>
                  <a:gd name="T83" fmla="*/ 0 h 183"/>
                  <a:gd name="T84" fmla="*/ 0 w 2006"/>
                  <a:gd name="T85" fmla="*/ 0 h 183"/>
                  <a:gd name="T86" fmla="*/ 0 w 2006"/>
                  <a:gd name="T87" fmla="*/ 0 h 183"/>
                  <a:gd name="T88" fmla="*/ 0 w 2006"/>
                  <a:gd name="T89" fmla="*/ 0 h 183"/>
                  <a:gd name="T90" fmla="*/ 0 w 2006"/>
                  <a:gd name="T91" fmla="*/ 0 h 183"/>
                  <a:gd name="T92" fmla="*/ 0 w 2006"/>
                  <a:gd name="T93" fmla="*/ 0 h 183"/>
                  <a:gd name="T94" fmla="*/ 0 w 2006"/>
                  <a:gd name="T95" fmla="*/ 0 h 183"/>
                  <a:gd name="T96" fmla="*/ 0 w 2006"/>
                  <a:gd name="T97" fmla="*/ 0 h 183"/>
                  <a:gd name="T98" fmla="*/ 0 w 2006"/>
                  <a:gd name="T99" fmla="*/ 0 h 183"/>
                  <a:gd name="T100" fmla="*/ 0 w 2006"/>
                  <a:gd name="T101" fmla="*/ 0 h 183"/>
                  <a:gd name="T102" fmla="*/ 0 w 2006"/>
                  <a:gd name="T103" fmla="*/ 0 h 183"/>
                  <a:gd name="T104" fmla="*/ 0 w 2006"/>
                  <a:gd name="T105" fmla="*/ 0 h 183"/>
                  <a:gd name="T106" fmla="*/ 0 w 2006"/>
                  <a:gd name="T107" fmla="*/ 0 h 183"/>
                  <a:gd name="T108" fmla="*/ 0 w 2006"/>
                  <a:gd name="T109" fmla="*/ 0 h 183"/>
                  <a:gd name="T110" fmla="*/ 0 w 2006"/>
                  <a:gd name="T111" fmla="*/ 0 h 183"/>
                  <a:gd name="T112" fmla="*/ 0 w 2006"/>
                  <a:gd name="T113" fmla="*/ 0 h 183"/>
                  <a:gd name="T114" fmla="*/ 0 w 2006"/>
                  <a:gd name="T115" fmla="*/ 0 h 183"/>
                  <a:gd name="T116" fmla="*/ 0 w 2006"/>
                  <a:gd name="T117" fmla="*/ 0 h 183"/>
                  <a:gd name="T118" fmla="*/ 0 w 2006"/>
                  <a:gd name="T119" fmla="*/ 0 h 183"/>
                  <a:gd name="T120" fmla="*/ 0 w 2006"/>
                  <a:gd name="T121" fmla="*/ 0 h 183"/>
                  <a:gd name="T122" fmla="*/ 0 w 2006"/>
                  <a:gd name="T123" fmla="*/ 0 h 183"/>
                  <a:gd name="T124" fmla="*/ 0 w 2006"/>
                  <a:gd name="T125" fmla="*/ 0 h 18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006"/>
                  <a:gd name="T190" fmla="*/ 0 h 183"/>
                  <a:gd name="T191" fmla="*/ 2006 w 2006"/>
                  <a:gd name="T192" fmla="*/ 183 h 18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006" h="183">
                    <a:moveTo>
                      <a:pt x="0" y="98"/>
                    </a:moveTo>
                    <a:lnTo>
                      <a:pt x="12" y="92"/>
                    </a:lnTo>
                    <a:lnTo>
                      <a:pt x="24" y="87"/>
                    </a:lnTo>
                    <a:lnTo>
                      <a:pt x="37" y="82"/>
                    </a:lnTo>
                    <a:lnTo>
                      <a:pt x="49" y="76"/>
                    </a:lnTo>
                    <a:lnTo>
                      <a:pt x="60" y="73"/>
                    </a:lnTo>
                    <a:lnTo>
                      <a:pt x="72" y="69"/>
                    </a:lnTo>
                    <a:lnTo>
                      <a:pt x="83" y="66"/>
                    </a:lnTo>
                    <a:lnTo>
                      <a:pt x="93" y="64"/>
                    </a:lnTo>
                    <a:lnTo>
                      <a:pt x="104" y="61"/>
                    </a:lnTo>
                    <a:lnTo>
                      <a:pt x="115" y="59"/>
                    </a:lnTo>
                    <a:lnTo>
                      <a:pt x="125" y="57"/>
                    </a:lnTo>
                    <a:lnTo>
                      <a:pt x="136" y="55"/>
                    </a:lnTo>
                    <a:lnTo>
                      <a:pt x="145" y="53"/>
                    </a:lnTo>
                    <a:lnTo>
                      <a:pt x="155" y="53"/>
                    </a:lnTo>
                    <a:lnTo>
                      <a:pt x="164" y="52"/>
                    </a:lnTo>
                    <a:lnTo>
                      <a:pt x="175" y="52"/>
                    </a:lnTo>
                    <a:lnTo>
                      <a:pt x="182" y="52"/>
                    </a:lnTo>
                    <a:lnTo>
                      <a:pt x="191" y="52"/>
                    </a:lnTo>
                    <a:lnTo>
                      <a:pt x="200" y="52"/>
                    </a:lnTo>
                    <a:lnTo>
                      <a:pt x="209" y="53"/>
                    </a:lnTo>
                    <a:lnTo>
                      <a:pt x="216" y="53"/>
                    </a:lnTo>
                    <a:lnTo>
                      <a:pt x="224" y="55"/>
                    </a:lnTo>
                    <a:lnTo>
                      <a:pt x="232" y="57"/>
                    </a:lnTo>
                    <a:lnTo>
                      <a:pt x="239" y="59"/>
                    </a:lnTo>
                    <a:lnTo>
                      <a:pt x="246" y="61"/>
                    </a:lnTo>
                    <a:lnTo>
                      <a:pt x="253" y="62"/>
                    </a:lnTo>
                    <a:lnTo>
                      <a:pt x="260" y="64"/>
                    </a:lnTo>
                    <a:lnTo>
                      <a:pt x="265" y="66"/>
                    </a:lnTo>
                    <a:lnTo>
                      <a:pt x="272" y="69"/>
                    </a:lnTo>
                    <a:lnTo>
                      <a:pt x="278" y="71"/>
                    </a:lnTo>
                    <a:lnTo>
                      <a:pt x="283" y="73"/>
                    </a:lnTo>
                    <a:lnTo>
                      <a:pt x="290" y="76"/>
                    </a:lnTo>
                    <a:lnTo>
                      <a:pt x="295" y="80"/>
                    </a:lnTo>
                    <a:lnTo>
                      <a:pt x="301" y="82"/>
                    </a:lnTo>
                    <a:lnTo>
                      <a:pt x="304" y="85"/>
                    </a:lnTo>
                    <a:lnTo>
                      <a:pt x="309" y="89"/>
                    </a:lnTo>
                    <a:lnTo>
                      <a:pt x="313" y="91"/>
                    </a:lnTo>
                    <a:lnTo>
                      <a:pt x="318" y="96"/>
                    </a:lnTo>
                    <a:lnTo>
                      <a:pt x="322" y="98"/>
                    </a:lnTo>
                    <a:lnTo>
                      <a:pt x="327" y="101"/>
                    </a:lnTo>
                    <a:lnTo>
                      <a:pt x="334" y="107"/>
                    </a:lnTo>
                    <a:lnTo>
                      <a:pt x="341" y="114"/>
                    </a:lnTo>
                    <a:lnTo>
                      <a:pt x="347" y="119"/>
                    </a:lnTo>
                    <a:lnTo>
                      <a:pt x="352" y="126"/>
                    </a:lnTo>
                    <a:lnTo>
                      <a:pt x="355" y="131"/>
                    </a:lnTo>
                    <a:lnTo>
                      <a:pt x="361" y="137"/>
                    </a:lnTo>
                    <a:lnTo>
                      <a:pt x="363" y="140"/>
                    </a:lnTo>
                    <a:lnTo>
                      <a:pt x="366" y="145"/>
                    </a:lnTo>
                    <a:lnTo>
                      <a:pt x="370" y="151"/>
                    </a:lnTo>
                    <a:lnTo>
                      <a:pt x="371" y="153"/>
                    </a:lnTo>
                    <a:lnTo>
                      <a:pt x="373" y="151"/>
                    </a:lnTo>
                    <a:lnTo>
                      <a:pt x="379" y="147"/>
                    </a:lnTo>
                    <a:lnTo>
                      <a:pt x="382" y="145"/>
                    </a:lnTo>
                    <a:lnTo>
                      <a:pt x="387" y="144"/>
                    </a:lnTo>
                    <a:lnTo>
                      <a:pt x="394" y="140"/>
                    </a:lnTo>
                    <a:lnTo>
                      <a:pt x="402" y="137"/>
                    </a:lnTo>
                    <a:lnTo>
                      <a:pt x="403" y="135"/>
                    </a:lnTo>
                    <a:lnTo>
                      <a:pt x="407" y="133"/>
                    </a:lnTo>
                    <a:lnTo>
                      <a:pt x="412" y="131"/>
                    </a:lnTo>
                    <a:lnTo>
                      <a:pt x="416" y="130"/>
                    </a:lnTo>
                    <a:lnTo>
                      <a:pt x="421" y="128"/>
                    </a:lnTo>
                    <a:lnTo>
                      <a:pt x="425" y="124"/>
                    </a:lnTo>
                    <a:lnTo>
                      <a:pt x="430" y="122"/>
                    </a:lnTo>
                    <a:lnTo>
                      <a:pt x="435" y="121"/>
                    </a:lnTo>
                    <a:lnTo>
                      <a:pt x="439" y="119"/>
                    </a:lnTo>
                    <a:lnTo>
                      <a:pt x="444" y="117"/>
                    </a:lnTo>
                    <a:lnTo>
                      <a:pt x="449" y="115"/>
                    </a:lnTo>
                    <a:lnTo>
                      <a:pt x="456" y="114"/>
                    </a:lnTo>
                    <a:lnTo>
                      <a:pt x="462" y="112"/>
                    </a:lnTo>
                    <a:lnTo>
                      <a:pt x="467" y="110"/>
                    </a:lnTo>
                    <a:lnTo>
                      <a:pt x="472" y="107"/>
                    </a:lnTo>
                    <a:lnTo>
                      <a:pt x="479" y="107"/>
                    </a:lnTo>
                    <a:lnTo>
                      <a:pt x="485" y="103"/>
                    </a:lnTo>
                    <a:lnTo>
                      <a:pt x="492" y="101"/>
                    </a:lnTo>
                    <a:lnTo>
                      <a:pt x="497" y="99"/>
                    </a:lnTo>
                    <a:lnTo>
                      <a:pt x="504" y="98"/>
                    </a:lnTo>
                    <a:lnTo>
                      <a:pt x="510" y="96"/>
                    </a:lnTo>
                    <a:lnTo>
                      <a:pt x="517" y="92"/>
                    </a:lnTo>
                    <a:lnTo>
                      <a:pt x="524" y="91"/>
                    </a:lnTo>
                    <a:lnTo>
                      <a:pt x="531" y="91"/>
                    </a:lnTo>
                    <a:lnTo>
                      <a:pt x="538" y="87"/>
                    </a:lnTo>
                    <a:lnTo>
                      <a:pt x="543" y="85"/>
                    </a:lnTo>
                    <a:lnTo>
                      <a:pt x="550" y="84"/>
                    </a:lnTo>
                    <a:lnTo>
                      <a:pt x="559" y="84"/>
                    </a:lnTo>
                    <a:lnTo>
                      <a:pt x="564" y="82"/>
                    </a:lnTo>
                    <a:lnTo>
                      <a:pt x="573" y="80"/>
                    </a:lnTo>
                    <a:lnTo>
                      <a:pt x="580" y="80"/>
                    </a:lnTo>
                    <a:lnTo>
                      <a:pt x="587" y="78"/>
                    </a:lnTo>
                    <a:lnTo>
                      <a:pt x="595" y="76"/>
                    </a:lnTo>
                    <a:lnTo>
                      <a:pt x="603" y="76"/>
                    </a:lnTo>
                    <a:lnTo>
                      <a:pt x="610" y="75"/>
                    </a:lnTo>
                    <a:lnTo>
                      <a:pt x="618" y="75"/>
                    </a:lnTo>
                    <a:lnTo>
                      <a:pt x="625" y="73"/>
                    </a:lnTo>
                    <a:lnTo>
                      <a:pt x="633" y="73"/>
                    </a:lnTo>
                    <a:lnTo>
                      <a:pt x="641" y="73"/>
                    </a:lnTo>
                    <a:lnTo>
                      <a:pt x="649" y="73"/>
                    </a:lnTo>
                    <a:lnTo>
                      <a:pt x="657" y="73"/>
                    </a:lnTo>
                    <a:lnTo>
                      <a:pt x="664" y="73"/>
                    </a:lnTo>
                    <a:lnTo>
                      <a:pt x="672" y="73"/>
                    </a:lnTo>
                    <a:lnTo>
                      <a:pt x="680" y="73"/>
                    </a:lnTo>
                    <a:lnTo>
                      <a:pt x="687" y="73"/>
                    </a:lnTo>
                    <a:lnTo>
                      <a:pt x="695" y="75"/>
                    </a:lnTo>
                    <a:lnTo>
                      <a:pt x="703" y="76"/>
                    </a:lnTo>
                    <a:lnTo>
                      <a:pt x="711" y="78"/>
                    </a:lnTo>
                    <a:lnTo>
                      <a:pt x="718" y="78"/>
                    </a:lnTo>
                    <a:lnTo>
                      <a:pt x="726" y="80"/>
                    </a:lnTo>
                    <a:lnTo>
                      <a:pt x="733" y="80"/>
                    </a:lnTo>
                    <a:lnTo>
                      <a:pt x="740" y="84"/>
                    </a:lnTo>
                    <a:lnTo>
                      <a:pt x="745" y="84"/>
                    </a:lnTo>
                    <a:lnTo>
                      <a:pt x="752" y="85"/>
                    </a:lnTo>
                    <a:lnTo>
                      <a:pt x="759" y="87"/>
                    </a:lnTo>
                    <a:lnTo>
                      <a:pt x="766" y="89"/>
                    </a:lnTo>
                    <a:lnTo>
                      <a:pt x="770" y="91"/>
                    </a:lnTo>
                    <a:lnTo>
                      <a:pt x="777" y="92"/>
                    </a:lnTo>
                    <a:lnTo>
                      <a:pt x="780" y="94"/>
                    </a:lnTo>
                    <a:lnTo>
                      <a:pt x="788" y="96"/>
                    </a:lnTo>
                    <a:lnTo>
                      <a:pt x="791" y="98"/>
                    </a:lnTo>
                    <a:lnTo>
                      <a:pt x="796" y="99"/>
                    </a:lnTo>
                    <a:lnTo>
                      <a:pt x="802" y="103"/>
                    </a:lnTo>
                    <a:lnTo>
                      <a:pt x="807" y="105"/>
                    </a:lnTo>
                    <a:lnTo>
                      <a:pt x="811" y="107"/>
                    </a:lnTo>
                    <a:lnTo>
                      <a:pt x="814" y="108"/>
                    </a:lnTo>
                    <a:lnTo>
                      <a:pt x="819" y="110"/>
                    </a:lnTo>
                    <a:lnTo>
                      <a:pt x="823" y="114"/>
                    </a:lnTo>
                    <a:lnTo>
                      <a:pt x="830" y="117"/>
                    </a:lnTo>
                    <a:lnTo>
                      <a:pt x="837" y="121"/>
                    </a:lnTo>
                    <a:lnTo>
                      <a:pt x="844" y="126"/>
                    </a:lnTo>
                    <a:lnTo>
                      <a:pt x="850" y="131"/>
                    </a:lnTo>
                    <a:lnTo>
                      <a:pt x="855" y="135"/>
                    </a:lnTo>
                    <a:lnTo>
                      <a:pt x="860" y="140"/>
                    </a:lnTo>
                    <a:lnTo>
                      <a:pt x="864" y="144"/>
                    </a:lnTo>
                    <a:lnTo>
                      <a:pt x="867" y="147"/>
                    </a:lnTo>
                    <a:lnTo>
                      <a:pt x="869" y="151"/>
                    </a:lnTo>
                    <a:lnTo>
                      <a:pt x="874" y="156"/>
                    </a:lnTo>
                    <a:lnTo>
                      <a:pt x="876" y="160"/>
                    </a:lnTo>
                    <a:lnTo>
                      <a:pt x="878" y="163"/>
                    </a:lnTo>
                    <a:lnTo>
                      <a:pt x="880" y="167"/>
                    </a:lnTo>
                    <a:lnTo>
                      <a:pt x="881" y="170"/>
                    </a:lnTo>
                    <a:lnTo>
                      <a:pt x="883" y="176"/>
                    </a:lnTo>
                    <a:lnTo>
                      <a:pt x="885" y="179"/>
                    </a:lnTo>
                    <a:lnTo>
                      <a:pt x="887" y="181"/>
                    </a:lnTo>
                    <a:lnTo>
                      <a:pt x="887" y="183"/>
                    </a:lnTo>
                    <a:lnTo>
                      <a:pt x="888" y="181"/>
                    </a:lnTo>
                    <a:lnTo>
                      <a:pt x="896" y="176"/>
                    </a:lnTo>
                    <a:lnTo>
                      <a:pt x="899" y="172"/>
                    </a:lnTo>
                    <a:lnTo>
                      <a:pt x="904" y="168"/>
                    </a:lnTo>
                    <a:lnTo>
                      <a:pt x="910" y="163"/>
                    </a:lnTo>
                    <a:lnTo>
                      <a:pt x="919" y="160"/>
                    </a:lnTo>
                    <a:lnTo>
                      <a:pt x="920" y="156"/>
                    </a:lnTo>
                    <a:lnTo>
                      <a:pt x="926" y="154"/>
                    </a:lnTo>
                    <a:lnTo>
                      <a:pt x="929" y="151"/>
                    </a:lnTo>
                    <a:lnTo>
                      <a:pt x="933" y="147"/>
                    </a:lnTo>
                    <a:lnTo>
                      <a:pt x="938" y="144"/>
                    </a:lnTo>
                    <a:lnTo>
                      <a:pt x="942" y="142"/>
                    </a:lnTo>
                    <a:lnTo>
                      <a:pt x="947" y="138"/>
                    </a:lnTo>
                    <a:lnTo>
                      <a:pt x="952" y="137"/>
                    </a:lnTo>
                    <a:lnTo>
                      <a:pt x="956" y="133"/>
                    </a:lnTo>
                    <a:lnTo>
                      <a:pt x="963" y="130"/>
                    </a:lnTo>
                    <a:lnTo>
                      <a:pt x="966" y="126"/>
                    </a:lnTo>
                    <a:lnTo>
                      <a:pt x="973" y="124"/>
                    </a:lnTo>
                    <a:lnTo>
                      <a:pt x="979" y="121"/>
                    </a:lnTo>
                    <a:lnTo>
                      <a:pt x="984" y="117"/>
                    </a:lnTo>
                    <a:lnTo>
                      <a:pt x="991" y="114"/>
                    </a:lnTo>
                    <a:lnTo>
                      <a:pt x="996" y="112"/>
                    </a:lnTo>
                    <a:lnTo>
                      <a:pt x="1004" y="108"/>
                    </a:lnTo>
                    <a:lnTo>
                      <a:pt x="1009" y="107"/>
                    </a:lnTo>
                    <a:lnTo>
                      <a:pt x="1014" y="103"/>
                    </a:lnTo>
                    <a:lnTo>
                      <a:pt x="1021" y="99"/>
                    </a:lnTo>
                    <a:lnTo>
                      <a:pt x="1028" y="96"/>
                    </a:lnTo>
                    <a:lnTo>
                      <a:pt x="1034" y="94"/>
                    </a:lnTo>
                    <a:lnTo>
                      <a:pt x="1041" y="91"/>
                    </a:lnTo>
                    <a:lnTo>
                      <a:pt x="1048" y="89"/>
                    </a:lnTo>
                    <a:lnTo>
                      <a:pt x="1055" y="85"/>
                    </a:lnTo>
                    <a:lnTo>
                      <a:pt x="1060" y="84"/>
                    </a:lnTo>
                    <a:lnTo>
                      <a:pt x="1067" y="80"/>
                    </a:lnTo>
                    <a:lnTo>
                      <a:pt x="1074" y="78"/>
                    </a:lnTo>
                    <a:lnTo>
                      <a:pt x="1081" y="76"/>
                    </a:lnTo>
                    <a:lnTo>
                      <a:pt x="1089" y="75"/>
                    </a:lnTo>
                    <a:lnTo>
                      <a:pt x="1096" y="73"/>
                    </a:lnTo>
                    <a:lnTo>
                      <a:pt x="1104" y="71"/>
                    </a:lnTo>
                    <a:lnTo>
                      <a:pt x="1110" y="69"/>
                    </a:lnTo>
                    <a:lnTo>
                      <a:pt x="1117" y="68"/>
                    </a:lnTo>
                    <a:lnTo>
                      <a:pt x="1124" y="66"/>
                    </a:lnTo>
                    <a:lnTo>
                      <a:pt x="1131" y="66"/>
                    </a:lnTo>
                    <a:lnTo>
                      <a:pt x="1138" y="64"/>
                    </a:lnTo>
                    <a:lnTo>
                      <a:pt x="1145" y="64"/>
                    </a:lnTo>
                    <a:lnTo>
                      <a:pt x="1152" y="64"/>
                    </a:lnTo>
                    <a:lnTo>
                      <a:pt x="1161" y="64"/>
                    </a:lnTo>
                    <a:lnTo>
                      <a:pt x="1168" y="64"/>
                    </a:lnTo>
                    <a:lnTo>
                      <a:pt x="1174" y="64"/>
                    </a:lnTo>
                    <a:lnTo>
                      <a:pt x="1182" y="64"/>
                    </a:lnTo>
                    <a:lnTo>
                      <a:pt x="1189" y="64"/>
                    </a:lnTo>
                    <a:lnTo>
                      <a:pt x="1197" y="64"/>
                    </a:lnTo>
                    <a:lnTo>
                      <a:pt x="1204" y="66"/>
                    </a:lnTo>
                    <a:lnTo>
                      <a:pt x="1211" y="68"/>
                    </a:lnTo>
                    <a:lnTo>
                      <a:pt x="1218" y="69"/>
                    </a:lnTo>
                    <a:lnTo>
                      <a:pt x="1223" y="71"/>
                    </a:lnTo>
                    <a:lnTo>
                      <a:pt x="1230" y="73"/>
                    </a:lnTo>
                    <a:lnTo>
                      <a:pt x="1237" y="75"/>
                    </a:lnTo>
                    <a:lnTo>
                      <a:pt x="1243" y="76"/>
                    </a:lnTo>
                    <a:lnTo>
                      <a:pt x="1250" y="78"/>
                    </a:lnTo>
                    <a:lnTo>
                      <a:pt x="1255" y="80"/>
                    </a:lnTo>
                    <a:lnTo>
                      <a:pt x="1260" y="82"/>
                    </a:lnTo>
                    <a:lnTo>
                      <a:pt x="1267" y="84"/>
                    </a:lnTo>
                    <a:lnTo>
                      <a:pt x="1271" y="85"/>
                    </a:lnTo>
                    <a:lnTo>
                      <a:pt x="1276" y="87"/>
                    </a:lnTo>
                    <a:lnTo>
                      <a:pt x="1282" y="89"/>
                    </a:lnTo>
                    <a:lnTo>
                      <a:pt x="1287" y="91"/>
                    </a:lnTo>
                    <a:lnTo>
                      <a:pt x="1292" y="92"/>
                    </a:lnTo>
                    <a:lnTo>
                      <a:pt x="1297" y="96"/>
                    </a:lnTo>
                    <a:lnTo>
                      <a:pt x="1301" y="98"/>
                    </a:lnTo>
                    <a:lnTo>
                      <a:pt x="1306" y="99"/>
                    </a:lnTo>
                    <a:lnTo>
                      <a:pt x="1310" y="101"/>
                    </a:lnTo>
                    <a:lnTo>
                      <a:pt x="1313" y="103"/>
                    </a:lnTo>
                    <a:lnTo>
                      <a:pt x="1317" y="105"/>
                    </a:lnTo>
                    <a:lnTo>
                      <a:pt x="1322" y="107"/>
                    </a:lnTo>
                    <a:lnTo>
                      <a:pt x="1329" y="110"/>
                    </a:lnTo>
                    <a:lnTo>
                      <a:pt x="1336" y="114"/>
                    </a:lnTo>
                    <a:lnTo>
                      <a:pt x="1342" y="117"/>
                    </a:lnTo>
                    <a:lnTo>
                      <a:pt x="1349" y="121"/>
                    </a:lnTo>
                    <a:lnTo>
                      <a:pt x="1352" y="124"/>
                    </a:lnTo>
                    <a:lnTo>
                      <a:pt x="1359" y="128"/>
                    </a:lnTo>
                    <a:lnTo>
                      <a:pt x="1363" y="130"/>
                    </a:lnTo>
                    <a:lnTo>
                      <a:pt x="1367" y="133"/>
                    </a:lnTo>
                    <a:lnTo>
                      <a:pt x="1370" y="137"/>
                    </a:lnTo>
                    <a:lnTo>
                      <a:pt x="1374" y="138"/>
                    </a:lnTo>
                    <a:lnTo>
                      <a:pt x="1379" y="144"/>
                    </a:lnTo>
                    <a:lnTo>
                      <a:pt x="1384" y="149"/>
                    </a:lnTo>
                    <a:lnTo>
                      <a:pt x="1388" y="154"/>
                    </a:lnTo>
                    <a:lnTo>
                      <a:pt x="1390" y="158"/>
                    </a:lnTo>
                    <a:lnTo>
                      <a:pt x="1390" y="156"/>
                    </a:lnTo>
                    <a:lnTo>
                      <a:pt x="1391" y="153"/>
                    </a:lnTo>
                    <a:lnTo>
                      <a:pt x="1393" y="147"/>
                    </a:lnTo>
                    <a:lnTo>
                      <a:pt x="1397" y="142"/>
                    </a:lnTo>
                    <a:lnTo>
                      <a:pt x="1398" y="137"/>
                    </a:lnTo>
                    <a:lnTo>
                      <a:pt x="1400" y="133"/>
                    </a:lnTo>
                    <a:lnTo>
                      <a:pt x="1404" y="130"/>
                    </a:lnTo>
                    <a:lnTo>
                      <a:pt x="1407" y="126"/>
                    </a:lnTo>
                    <a:lnTo>
                      <a:pt x="1409" y="122"/>
                    </a:lnTo>
                    <a:lnTo>
                      <a:pt x="1414" y="117"/>
                    </a:lnTo>
                    <a:lnTo>
                      <a:pt x="1418" y="114"/>
                    </a:lnTo>
                    <a:lnTo>
                      <a:pt x="1423" y="110"/>
                    </a:lnTo>
                    <a:lnTo>
                      <a:pt x="1429" y="107"/>
                    </a:lnTo>
                    <a:lnTo>
                      <a:pt x="1432" y="101"/>
                    </a:lnTo>
                    <a:lnTo>
                      <a:pt x="1439" y="98"/>
                    </a:lnTo>
                    <a:lnTo>
                      <a:pt x="1444" y="94"/>
                    </a:lnTo>
                    <a:lnTo>
                      <a:pt x="1452" y="91"/>
                    </a:lnTo>
                    <a:lnTo>
                      <a:pt x="1459" y="87"/>
                    </a:lnTo>
                    <a:lnTo>
                      <a:pt x="1460" y="85"/>
                    </a:lnTo>
                    <a:lnTo>
                      <a:pt x="1466" y="85"/>
                    </a:lnTo>
                    <a:lnTo>
                      <a:pt x="1469" y="84"/>
                    </a:lnTo>
                    <a:lnTo>
                      <a:pt x="1475" y="84"/>
                    </a:lnTo>
                    <a:lnTo>
                      <a:pt x="1478" y="82"/>
                    </a:lnTo>
                    <a:lnTo>
                      <a:pt x="1482" y="80"/>
                    </a:lnTo>
                    <a:lnTo>
                      <a:pt x="1487" y="80"/>
                    </a:lnTo>
                    <a:lnTo>
                      <a:pt x="1490" y="80"/>
                    </a:lnTo>
                    <a:lnTo>
                      <a:pt x="1496" y="78"/>
                    </a:lnTo>
                    <a:lnTo>
                      <a:pt x="1501" y="78"/>
                    </a:lnTo>
                    <a:lnTo>
                      <a:pt x="1505" y="78"/>
                    </a:lnTo>
                    <a:lnTo>
                      <a:pt x="1512" y="78"/>
                    </a:lnTo>
                    <a:lnTo>
                      <a:pt x="1515" y="76"/>
                    </a:lnTo>
                    <a:lnTo>
                      <a:pt x="1521" y="76"/>
                    </a:lnTo>
                    <a:lnTo>
                      <a:pt x="1526" y="76"/>
                    </a:lnTo>
                    <a:lnTo>
                      <a:pt x="1533" y="78"/>
                    </a:lnTo>
                    <a:lnTo>
                      <a:pt x="1538" y="78"/>
                    </a:lnTo>
                    <a:lnTo>
                      <a:pt x="1544" y="80"/>
                    </a:lnTo>
                    <a:lnTo>
                      <a:pt x="1551" y="80"/>
                    </a:lnTo>
                    <a:lnTo>
                      <a:pt x="1558" y="82"/>
                    </a:lnTo>
                    <a:lnTo>
                      <a:pt x="1563" y="84"/>
                    </a:lnTo>
                    <a:lnTo>
                      <a:pt x="1568" y="84"/>
                    </a:lnTo>
                    <a:lnTo>
                      <a:pt x="1574" y="85"/>
                    </a:lnTo>
                    <a:lnTo>
                      <a:pt x="1579" y="87"/>
                    </a:lnTo>
                    <a:lnTo>
                      <a:pt x="1584" y="87"/>
                    </a:lnTo>
                    <a:lnTo>
                      <a:pt x="1591" y="89"/>
                    </a:lnTo>
                    <a:lnTo>
                      <a:pt x="1595" y="91"/>
                    </a:lnTo>
                    <a:lnTo>
                      <a:pt x="1602" y="92"/>
                    </a:lnTo>
                    <a:lnTo>
                      <a:pt x="1606" y="92"/>
                    </a:lnTo>
                    <a:lnTo>
                      <a:pt x="1611" y="94"/>
                    </a:lnTo>
                    <a:lnTo>
                      <a:pt x="1614" y="96"/>
                    </a:lnTo>
                    <a:lnTo>
                      <a:pt x="1620" y="98"/>
                    </a:lnTo>
                    <a:lnTo>
                      <a:pt x="1623" y="98"/>
                    </a:lnTo>
                    <a:lnTo>
                      <a:pt x="1629" y="99"/>
                    </a:lnTo>
                    <a:lnTo>
                      <a:pt x="1632" y="101"/>
                    </a:lnTo>
                    <a:lnTo>
                      <a:pt x="1636" y="103"/>
                    </a:lnTo>
                    <a:lnTo>
                      <a:pt x="1643" y="107"/>
                    </a:lnTo>
                    <a:lnTo>
                      <a:pt x="1650" y="110"/>
                    </a:lnTo>
                    <a:lnTo>
                      <a:pt x="1657" y="112"/>
                    </a:lnTo>
                    <a:lnTo>
                      <a:pt x="1662" y="115"/>
                    </a:lnTo>
                    <a:lnTo>
                      <a:pt x="1668" y="117"/>
                    </a:lnTo>
                    <a:lnTo>
                      <a:pt x="1673" y="121"/>
                    </a:lnTo>
                    <a:lnTo>
                      <a:pt x="1676" y="122"/>
                    </a:lnTo>
                    <a:lnTo>
                      <a:pt x="1682" y="126"/>
                    </a:lnTo>
                    <a:lnTo>
                      <a:pt x="1687" y="131"/>
                    </a:lnTo>
                    <a:lnTo>
                      <a:pt x="1694" y="137"/>
                    </a:lnTo>
                    <a:lnTo>
                      <a:pt x="1698" y="140"/>
                    </a:lnTo>
                    <a:lnTo>
                      <a:pt x="1701" y="144"/>
                    </a:lnTo>
                    <a:lnTo>
                      <a:pt x="1705" y="149"/>
                    </a:lnTo>
                    <a:lnTo>
                      <a:pt x="1705" y="151"/>
                    </a:lnTo>
                    <a:lnTo>
                      <a:pt x="1707" y="149"/>
                    </a:lnTo>
                    <a:lnTo>
                      <a:pt x="1712" y="144"/>
                    </a:lnTo>
                    <a:lnTo>
                      <a:pt x="1714" y="140"/>
                    </a:lnTo>
                    <a:lnTo>
                      <a:pt x="1719" y="135"/>
                    </a:lnTo>
                    <a:lnTo>
                      <a:pt x="1724" y="130"/>
                    </a:lnTo>
                    <a:lnTo>
                      <a:pt x="1730" y="124"/>
                    </a:lnTo>
                    <a:lnTo>
                      <a:pt x="1737" y="119"/>
                    </a:lnTo>
                    <a:lnTo>
                      <a:pt x="1744" y="112"/>
                    </a:lnTo>
                    <a:lnTo>
                      <a:pt x="1745" y="108"/>
                    </a:lnTo>
                    <a:lnTo>
                      <a:pt x="1749" y="107"/>
                    </a:lnTo>
                    <a:lnTo>
                      <a:pt x="1754" y="103"/>
                    </a:lnTo>
                    <a:lnTo>
                      <a:pt x="1758" y="99"/>
                    </a:lnTo>
                    <a:lnTo>
                      <a:pt x="1761" y="96"/>
                    </a:lnTo>
                    <a:lnTo>
                      <a:pt x="1767" y="94"/>
                    </a:lnTo>
                    <a:lnTo>
                      <a:pt x="1770" y="91"/>
                    </a:lnTo>
                    <a:lnTo>
                      <a:pt x="1776" y="87"/>
                    </a:lnTo>
                    <a:lnTo>
                      <a:pt x="1781" y="84"/>
                    </a:lnTo>
                    <a:lnTo>
                      <a:pt x="1784" y="82"/>
                    </a:lnTo>
                    <a:lnTo>
                      <a:pt x="1790" y="78"/>
                    </a:lnTo>
                    <a:lnTo>
                      <a:pt x="1795" y="76"/>
                    </a:lnTo>
                    <a:lnTo>
                      <a:pt x="1800" y="73"/>
                    </a:lnTo>
                    <a:lnTo>
                      <a:pt x="1806" y="69"/>
                    </a:lnTo>
                    <a:lnTo>
                      <a:pt x="1811" y="66"/>
                    </a:lnTo>
                    <a:lnTo>
                      <a:pt x="1816" y="64"/>
                    </a:lnTo>
                    <a:lnTo>
                      <a:pt x="1822" y="62"/>
                    </a:lnTo>
                    <a:lnTo>
                      <a:pt x="1829" y="59"/>
                    </a:lnTo>
                    <a:lnTo>
                      <a:pt x="1834" y="57"/>
                    </a:lnTo>
                    <a:lnTo>
                      <a:pt x="1839" y="55"/>
                    </a:lnTo>
                    <a:lnTo>
                      <a:pt x="1846" y="53"/>
                    </a:lnTo>
                    <a:lnTo>
                      <a:pt x="1852" y="50"/>
                    </a:lnTo>
                    <a:lnTo>
                      <a:pt x="1859" y="50"/>
                    </a:lnTo>
                    <a:lnTo>
                      <a:pt x="1866" y="48"/>
                    </a:lnTo>
                    <a:lnTo>
                      <a:pt x="1871" y="46"/>
                    </a:lnTo>
                    <a:lnTo>
                      <a:pt x="1878" y="46"/>
                    </a:lnTo>
                    <a:lnTo>
                      <a:pt x="1884" y="46"/>
                    </a:lnTo>
                    <a:lnTo>
                      <a:pt x="1892" y="46"/>
                    </a:lnTo>
                    <a:lnTo>
                      <a:pt x="1898" y="45"/>
                    </a:lnTo>
                    <a:lnTo>
                      <a:pt x="1905" y="45"/>
                    </a:lnTo>
                    <a:lnTo>
                      <a:pt x="1912" y="45"/>
                    </a:lnTo>
                    <a:lnTo>
                      <a:pt x="1919" y="46"/>
                    </a:lnTo>
                    <a:lnTo>
                      <a:pt x="1926" y="46"/>
                    </a:lnTo>
                    <a:lnTo>
                      <a:pt x="1933" y="46"/>
                    </a:lnTo>
                    <a:lnTo>
                      <a:pt x="1940" y="48"/>
                    </a:lnTo>
                    <a:lnTo>
                      <a:pt x="1947" y="50"/>
                    </a:lnTo>
                    <a:lnTo>
                      <a:pt x="1953" y="53"/>
                    </a:lnTo>
                    <a:lnTo>
                      <a:pt x="1961" y="55"/>
                    </a:lnTo>
                    <a:lnTo>
                      <a:pt x="1969" y="57"/>
                    </a:lnTo>
                    <a:lnTo>
                      <a:pt x="1976" y="62"/>
                    </a:lnTo>
                    <a:lnTo>
                      <a:pt x="1983" y="64"/>
                    </a:lnTo>
                    <a:lnTo>
                      <a:pt x="1992" y="69"/>
                    </a:lnTo>
                    <a:lnTo>
                      <a:pt x="1999" y="73"/>
                    </a:lnTo>
                    <a:lnTo>
                      <a:pt x="2006" y="78"/>
                    </a:lnTo>
                    <a:lnTo>
                      <a:pt x="1985" y="2"/>
                    </a:lnTo>
                    <a:lnTo>
                      <a:pt x="1983" y="2"/>
                    </a:lnTo>
                    <a:lnTo>
                      <a:pt x="1981" y="2"/>
                    </a:lnTo>
                    <a:lnTo>
                      <a:pt x="1977" y="2"/>
                    </a:lnTo>
                    <a:lnTo>
                      <a:pt x="1974" y="2"/>
                    </a:lnTo>
                    <a:lnTo>
                      <a:pt x="1970" y="0"/>
                    </a:lnTo>
                    <a:lnTo>
                      <a:pt x="1963" y="0"/>
                    </a:lnTo>
                    <a:lnTo>
                      <a:pt x="1958" y="0"/>
                    </a:lnTo>
                    <a:lnTo>
                      <a:pt x="1951" y="0"/>
                    </a:lnTo>
                    <a:lnTo>
                      <a:pt x="1947" y="0"/>
                    </a:lnTo>
                    <a:lnTo>
                      <a:pt x="1942" y="0"/>
                    </a:lnTo>
                    <a:lnTo>
                      <a:pt x="1938" y="0"/>
                    </a:lnTo>
                    <a:lnTo>
                      <a:pt x="1935" y="0"/>
                    </a:lnTo>
                    <a:lnTo>
                      <a:pt x="1930" y="0"/>
                    </a:lnTo>
                    <a:lnTo>
                      <a:pt x="1926" y="0"/>
                    </a:lnTo>
                    <a:lnTo>
                      <a:pt x="1921" y="0"/>
                    </a:lnTo>
                    <a:lnTo>
                      <a:pt x="1915" y="0"/>
                    </a:lnTo>
                    <a:lnTo>
                      <a:pt x="1910" y="0"/>
                    </a:lnTo>
                    <a:lnTo>
                      <a:pt x="1905" y="0"/>
                    </a:lnTo>
                    <a:lnTo>
                      <a:pt x="1900" y="0"/>
                    </a:lnTo>
                    <a:lnTo>
                      <a:pt x="1896" y="0"/>
                    </a:lnTo>
                    <a:lnTo>
                      <a:pt x="1889" y="0"/>
                    </a:lnTo>
                    <a:lnTo>
                      <a:pt x="1884" y="2"/>
                    </a:lnTo>
                    <a:lnTo>
                      <a:pt x="1880" y="2"/>
                    </a:lnTo>
                    <a:lnTo>
                      <a:pt x="1875" y="4"/>
                    </a:lnTo>
                    <a:lnTo>
                      <a:pt x="1868" y="4"/>
                    </a:lnTo>
                    <a:lnTo>
                      <a:pt x="1862" y="4"/>
                    </a:lnTo>
                    <a:lnTo>
                      <a:pt x="1857" y="6"/>
                    </a:lnTo>
                    <a:lnTo>
                      <a:pt x="1852" y="6"/>
                    </a:lnTo>
                    <a:lnTo>
                      <a:pt x="1846" y="6"/>
                    </a:lnTo>
                    <a:lnTo>
                      <a:pt x="1839" y="7"/>
                    </a:lnTo>
                    <a:lnTo>
                      <a:pt x="1834" y="9"/>
                    </a:lnTo>
                    <a:lnTo>
                      <a:pt x="1829" y="9"/>
                    </a:lnTo>
                    <a:lnTo>
                      <a:pt x="1823" y="11"/>
                    </a:lnTo>
                    <a:lnTo>
                      <a:pt x="1818" y="13"/>
                    </a:lnTo>
                    <a:lnTo>
                      <a:pt x="1811" y="13"/>
                    </a:lnTo>
                    <a:lnTo>
                      <a:pt x="1806" y="14"/>
                    </a:lnTo>
                    <a:lnTo>
                      <a:pt x="1800" y="16"/>
                    </a:lnTo>
                    <a:lnTo>
                      <a:pt x="1795" y="18"/>
                    </a:lnTo>
                    <a:lnTo>
                      <a:pt x="1790" y="20"/>
                    </a:lnTo>
                    <a:lnTo>
                      <a:pt x="1784" y="23"/>
                    </a:lnTo>
                    <a:lnTo>
                      <a:pt x="1779" y="25"/>
                    </a:lnTo>
                    <a:lnTo>
                      <a:pt x="1774" y="27"/>
                    </a:lnTo>
                    <a:lnTo>
                      <a:pt x="1768" y="29"/>
                    </a:lnTo>
                    <a:lnTo>
                      <a:pt x="1763" y="32"/>
                    </a:lnTo>
                    <a:lnTo>
                      <a:pt x="1758" y="34"/>
                    </a:lnTo>
                    <a:lnTo>
                      <a:pt x="1754" y="38"/>
                    </a:lnTo>
                    <a:lnTo>
                      <a:pt x="1749" y="39"/>
                    </a:lnTo>
                    <a:lnTo>
                      <a:pt x="1745" y="43"/>
                    </a:lnTo>
                    <a:lnTo>
                      <a:pt x="1740" y="46"/>
                    </a:lnTo>
                    <a:lnTo>
                      <a:pt x="1737" y="50"/>
                    </a:lnTo>
                    <a:lnTo>
                      <a:pt x="1731" y="52"/>
                    </a:lnTo>
                    <a:lnTo>
                      <a:pt x="1728" y="57"/>
                    </a:lnTo>
                    <a:lnTo>
                      <a:pt x="1724" y="61"/>
                    </a:lnTo>
                    <a:lnTo>
                      <a:pt x="1721" y="64"/>
                    </a:lnTo>
                    <a:lnTo>
                      <a:pt x="1717" y="69"/>
                    </a:lnTo>
                    <a:lnTo>
                      <a:pt x="1714" y="73"/>
                    </a:lnTo>
                    <a:lnTo>
                      <a:pt x="1712" y="73"/>
                    </a:lnTo>
                    <a:lnTo>
                      <a:pt x="1710" y="73"/>
                    </a:lnTo>
                    <a:lnTo>
                      <a:pt x="1707" y="69"/>
                    </a:lnTo>
                    <a:lnTo>
                      <a:pt x="1703" y="69"/>
                    </a:lnTo>
                    <a:lnTo>
                      <a:pt x="1698" y="66"/>
                    </a:lnTo>
                    <a:lnTo>
                      <a:pt x="1691" y="62"/>
                    </a:lnTo>
                    <a:lnTo>
                      <a:pt x="1683" y="61"/>
                    </a:lnTo>
                    <a:lnTo>
                      <a:pt x="1676" y="57"/>
                    </a:lnTo>
                    <a:lnTo>
                      <a:pt x="1673" y="55"/>
                    </a:lnTo>
                    <a:lnTo>
                      <a:pt x="1668" y="53"/>
                    </a:lnTo>
                    <a:lnTo>
                      <a:pt x="1662" y="52"/>
                    </a:lnTo>
                    <a:lnTo>
                      <a:pt x="1657" y="50"/>
                    </a:lnTo>
                    <a:lnTo>
                      <a:pt x="1652" y="48"/>
                    </a:lnTo>
                    <a:lnTo>
                      <a:pt x="1646" y="46"/>
                    </a:lnTo>
                    <a:lnTo>
                      <a:pt x="1643" y="45"/>
                    </a:lnTo>
                    <a:lnTo>
                      <a:pt x="1637" y="43"/>
                    </a:lnTo>
                    <a:lnTo>
                      <a:pt x="1632" y="41"/>
                    </a:lnTo>
                    <a:lnTo>
                      <a:pt x="1625" y="39"/>
                    </a:lnTo>
                    <a:lnTo>
                      <a:pt x="1620" y="38"/>
                    </a:lnTo>
                    <a:lnTo>
                      <a:pt x="1614" y="36"/>
                    </a:lnTo>
                    <a:lnTo>
                      <a:pt x="1607" y="34"/>
                    </a:lnTo>
                    <a:lnTo>
                      <a:pt x="1602" y="34"/>
                    </a:lnTo>
                    <a:lnTo>
                      <a:pt x="1595" y="32"/>
                    </a:lnTo>
                    <a:lnTo>
                      <a:pt x="1590" y="32"/>
                    </a:lnTo>
                    <a:lnTo>
                      <a:pt x="1583" y="29"/>
                    </a:lnTo>
                    <a:lnTo>
                      <a:pt x="1575" y="29"/>
                    </a:lnTo>
                    <a:lnTo>
                      <a:pt x="1570" y="27"/>
                    </a:lnTo>
                    <a:lnTo>
                      <a:pt x="1563" y="27"/>
                    </a:lnTo>
                    <a:lnTo>
                      <a:pt x="1556" y="25"/>
                    </a:lnTo>
                    <a:lnTo>
                      <a:pt x="1551" y="25"/>
                    </a:lnTo>
                    <a:lnTo>
                      <a:pt x="1544" y="25"/>
                    </a:lnTo>
                    <a:lnTo>
                      <a:pt x="1537" y="25"/>
                    </a:lnTo>
                    <a:lnTo>
                      <a:pt x="1529" y="23"/>
                    </a:lnTo>
                    <a:lnTo>
                      <a:pt x="1522" y="23"/>
                    </a:lnTo>
                    <a:lnTo>
                      <a:pt x="1515" y="23"/>
                    </a:lnTo>
                    <a:lnTo>
                      <a:pt x="1510" y="25"/>
                    </a:lnTo>
                    <a:lnTo>
                      <a:pt x="1503" y="25"/>
                    </a:lnTo>
                    <a:lnTo>
                      <a:pt x="1496" y="27"/>
                    </a:lnTo>
                    <a:lnTo>
                      <a:pt x="1490" y="27"/>
                    </a:lnTo>
                    <a:lnTo>
                      <a:pt x="1483" y="29"/>
                    </a:lnTo>
                    <a:lnTo>
                      <a:pt x="1476" y="30"/>
                    </a:lnTo>
                    <a:lnTo>
                      <a:pt x="1469" y="32"/>
                    </a:lnTo>
                    <a:lnTo>
                      <a:pt x="1464" y="34"/>
                    </a:lnTo>
                    <a:lnTo>
                      <a:pt x="1457" y="36"/>
                    </a:lnTo>
                    <a:lnTo>
                      <a:pt x="1450" y="38"/>
                    </a:lnTo>
                    <a:lnTo>
                      <a:pt x="1444" y="39"/>
                    </a:lnTo>
                    <a:lnTo>
                      <a:pt x="1439" y="43"/>
                    </a:lnTo>
                    <a:lnTo>
                      <a:pt x="1432" y="46"/>
                    </a:lnTo>
                    <a:lnTo>
                      <a:pt x="1427" y="50"/>
                    </a:lnTo>
                    <a:lnTo>
                      <a:pt x="1420" y="53"/>
                    </a:lnTo>
                    <a:lnTo>
                      <a:pt x="1414" y="57"/>
                    </a:lnTo>
                    <a:lnTo>
                      <a:pt x="1409" y="62"/>
                    </a:lnTo>
                    <a:lnTo>
                      <a:pt x="1404" y="66"/>
                    </a:lnTo>
                    <a:lnTo>
                      <a:pt x="1398" y="73"/>
                    </a:lnTo>
                    <a:lnTo>
                      <a:pt x="1395" y="76"/>
                    </a:lnTo>
                    <a:lnTo>
                      <a:pt x="1390" y="84"/>
                    </a:lnTo>
                    <a:lnTo>
                      <a:pt x="1390" y="82"/>
                    </a:lnTo>
                    <a:lnTo>
                      <a:pt x="1386" y="80"/>
                    </a:lnTo>
                    <a:lnTo>
                      <a:pt x="1382" y="78"/>
                    </a:lnTo>
                    <a:lnTo>
                      <a:pt x="1379" y="75"/>
                    </a:lnTo>
                    <a:lnTo>
                      <a:pt x="1375" y="73"/>
                    </a:lnTo>
                    <a:lnTo>
                      <a:pt x="1372" y="71"/>
                    </a:lnTo>
                    <a:lnTo>
                      <a:pt x="1367" y="69"/>
                    </a:lnTo>
                    <a:lnTo>
                      <a:pt x="1363" y="66"/>
                    </a:lnTo>
                    <a:lnTo>
                      <a:pt x="1359" y="64"/>
                    </a:lnTo>
                    <a:lnTo>
                      <a:pt x="1354" y="62"/>
                    </a:lnTo>
                    <a:lnTo>
                      <a:pt x="1351" y="59"/>
                    </a:lnTo>
                    <a:lnTo>
                      <a:pt x="1345" y="57"/>
                    </a:lnTo>
                    <a:lnTo>
                      <a:pt x="1338" y="53"/>
                    </a:lnTo>
                    <a:lnTo>
                      <a:pt x="1333" y="50"/>
                    </a:lnTo>
                    <a:lnTo>
                      <a:pt x="1326" y="46"/>
                    </a:lnTo>
                    <a:lnTo>
                      <a:pt x="1321" y="45"/>
                    </a:lnTo>
                    <a:lnTo>
                      <a:pt x="1313" y="41"/>
                    </a:lnTo>
                    <a:lnTo>
                      <a:pt x="1306" y="39"/>
                    </a:lnTo>
                    <a:lnTo>
                      <a:pt x="1299" y="36"/>
                    </a:lnTo>
                    <a:lnTo>
                      <a:pt x="1292" y="34"/>
                    </a:lnTo>
                    <a:lnTo>
                      <a:pt x="1285" y="30"/>
                    </a:lnTo>
                    <a:lnTo>
                      <a:pt x="1276" y="29"/>
                    </a:lnTo>
                    <a:lnTo>
                      <a:pt x="1269" y="25"/>
                    </a:lnTo>
                    <a:lnTo>
                      <a:pt x="1262" y="23"/>
                    </a:lnTo>
                    <a:lnTo>
                      <a:pt x="1253" y="20"/>
                    </a:lnTo>
                    <a:lnTo>
                      <a:pt x="1244" y="18"/>
                    </a:lnTo>
                    <a:lnTo>
                      <a:pt x="1236" y="16"/>
                    </a:lnTo>
                    <a:lnTo>
                      <a:pt x="1228" y="14"/>
                    </a:lnTo>
                    <a:lnTo>
                      <a:pt x="1220" y="13"/>
                    </a:lnTo>
                    <a:lnTo>
                      <a:pt x="1209" y="11"/>
                    </a:lnTo>
                    <a:lnTo>
                      <a:pt x="1200" y="9"/>
                    </a:lnTo>
                    <a:lnTo>
                      <a:pt x="1191" y="7"/>
                    </a:lnTo>
                    <a:lnTo>
                      <a:pt x="1181" y="6"/>
                    </a:lnTo>
                    <a:lnTo>
                      <a:pt x="1172" y="6"/>
                    </a:lnTo>
                    <a:lnTo>
                      <a:pt x="1161" y="6"/>
                    </a:lnTo>
                    <a:lnTo>
                      <a:pt x="1152" y="6"/>
                    </a:lnTo>
                    <a:lnTo>
                      <a:pt x="1142" y="4"/>
                    </a:lnTo>
                    <a:lnTo>
                      <a:pt x="1131" y="4"/>
                    </a:lnTo>
                    <a:lnTo>
                      <a:pt x="1122" y="6"/>
                    </a:lnTo>
                    <a:lnTo>
                      <a:pt x="1112" y="6"/>
                    </a:lnTo>
                    <a:lnTo>
                      <a:pt x="1101" y="7"/>
                    </a:lnTo>
                    <a:lnTo>
                      <a:pt x="1092" y="9"/>
                    </a:lnTo>
                    <a:lnTo>
                      <a:pt x="1081" y="11"/>
                    </a:lnTo>
                    <a:lnTo>
                      <a:pt x="1071" y="13"/>
                    </a:lnTo>
                    <a:lnTo>
                      <a:pt x="1060" y="16"/>
                    </a:lnTo>
                    <a:lnTo>
                      <a:pt x="1050" y="18"/>
                    </a:lnTo>
                    <a:lnTo>
                      <a:pt x="1039" y="22"/>
                    </a:lnTo>
                    <a:lnTo>
                      <a:pt x="1030" y="25"/>
                    </a:lnTo>
                    <a:lnTo>
                      <a:pt x="1018" y="29"/>
                    </a:lnTo>
                    <a:lnTo>
                      <a:pt x="1009" y="34"/>
                    </a:lnTo>
                    <a:lnTo>
                      <a:pt x="998" y="39"/>
                    </a:lnTo>
                    <a:lnTo>
                      <a:pt x="988" y="45"/>
                    </a:lnTo>
                    <a:lnTo>
                      <a:pt x="977" y="50"/>
                    </a:lnTo>
                    <a:lnTo>
                      <a:pt x="966" y="57"/>
                    </a:lnTo>
                    <a:lnTo>
                      <a:pt x="956" y="64"/>
                    </a:lnTo>
                    <a:lnTo>
                      <a:pt x="947" y="73"/>
                    </a:lnTo>
                    <a:lnTo>
                      <a:pt x="936" y="80"/>
                    </a:lnTo>
                    <a:lnTo>
                      <a:pt x="926" y="91"/>
                    </a:lnTo>
                    <a:lnTo>
                      <a:pt x="915" y="98"/>
                    </a:lnTo>
                    <a:lnTo>
                      <a:pt x="906" y="110"/>
                    </a:lnTo>
                    <a:lnTo>
                      <a:pt x="904" y="108"/>
                    </a:lnTo>
                    <a:lnTo>
                      <a:pt x="903" y="107"/>
                    </a:lnTo>
                    <a:lnTo>
                      <a:pt x="899" y="103"/>
                    </a:lnTo>
                    <a:lnTo>
                      <a:pt x="894" y="101"/>
                    </a:lnTo>
                    <a:lnTo>
                      <a:pt x="890" y="99"/>
                    </a:lnTo>
                    <a:lnTo>
                      <a:pt x="887" y="98"/>
                    </a:lnTo>
                    <a:lnTo>
                      <a:pt x="883" y="96"/>
                    </a:lnTo>
                    <a:lnTo>
                      <a:pt x="880" y="92"/>
                    </a:lnTo>
                    <a:lnTo>
                      <a:pt x="874" y="91"/>
                    </a:lnTo>
                    <a:lnTo>
                      <a:pt x="871" y="87"/>
                    </a:lnTo>
                    <a:lnTo>
                      <a:pt x="865" y="85"/>
                    </a:lnTo>
                    <a:lnTo>
                      <a:pt x="862" y="84"/>
                    </a:lnTo>
                    <a:lnTo>
                      <a:pt x="855" y="80"/>
                    </a:lnTo>
                    <a:lnTo>
                      <a:pt x="850" y="76"/>
                    </a:lnTo>
                    <a:lnTo>
                      <a:pt x="844" y="73"/>
                    </a:lnTo>
                    <a:lnTo>
                      <a:pt x="837" y="71"/>
                    </a:lnTo>
                    <a:lnTo>
                      <a:pt x="830" y="68"/>
                    </a:lnTo>
                    <a:lnTo>
                      <a:pt x="825" y="64"/>
                    </a:lnTo>
                    <a:lnTo>
                      <a:pt x="818" y="62"/>
                    </a:lnTo>
                    <a:lnTo>
                      <a:pt x="811" y="59"/>
                    </a:lnTo>
                    <a:lnTo>
                      <a:pt x="802" y="55"/>
                    </a:lnTo>
                    <a:lnTo>
                      <a:pt x="795" y="53"/>
                    </a:lnTo>
                    <a:lnTo>
                      <a:pt x="786" y="50"/>
                    </a:lnTo>
                    <a:lnTo>
                      <a:pt x="779" y="48"/>
                    </a:lnTo>
                    <a:lnTo>
                      <a:pt x="770" y="45"/>
                    </a:lnTo>
                    <a:lnTo>
                      <a:pt x="761" y="43"/>
                    </a:lnTo>
                    <a:lnTo>
                      <a:pt x="752" y="41"/>
                    </a:lnTo>
                    <a:lnTo>
                      <a:pt x="743" y="39"/>
                    </a:lnTo>
                    <a:lnTo>
                      <a:pt x="734" y="36"/>
                    </a:lnTo>
                    <a:lnTo>
                      <a:pt x="726" y="34"/>
                    </a:lnTo>
                    <a:lnTo>
                      <a:pt x="715" y="32"/>
                    </a:lnTo>
                    <a:lnTo>
                      <a:pt x="706" y="30"/>
                    </a:lnTo>
                    <a:lnTo>
                      <a:pt x="695" y="29"/>
                    </a:lnTo>
                    <a:lnTo>
                      <a:pt x="685" y="27"/>
                    </a:lnTo>
                    <a:lnTo>
                      <a:pt x="676" y="25"/>
                    </a:lnTo>
                    <a:lnTo>
                      <a:pt x="665" y="23"/>
                    </a:lnTo>
                    <a:lnTo>
                      <a:pt x="655" y="23"/>
                    </a:lnTo>
                    <a:lnTo>
                      <a:pt x="644" y="22"/>
                    </a:lnTo>
                    <a:lnTo>
                      <a:pt x="633" y="22"/>
                    </a:lnTo>
                    <a:lnTo>
                      <a:pt x="623" y="23"/>
                    </a:lnTo>
                    <a:lnTo>
                      <a:pt x="610" y="23"/>
                    </a:lnTo>
                    <a:lnTo>
                      <a:pt x="600" y="23"/>
                    </a:lnTo>
                    <a:lnTo>
                      <a:pt x="589" y="23"/>
                    </a:lnTo>
                    <a:lnTo>
                      <a:pt x="579" y="25"/>
                    </a:lnTo>
                    <a:lnTo>
                      <a:pt x="566" y="27"/>
                    </a:lnTo>
                    <a:lnTo>
                      <a:pt x="556" y="29"/>
                    </a:lnTo>
                    <a:lnTo>
                      <a:pt x="543" y="30"/>
                    </a:lnTo>
                    <a:lnTo>
                      <a:pt x="533" y="32"/>
                    </a:lnTo>
                    <a:lnTo>
                      <a:pt x="520" y="34"/>
                    </a:lnTo>
                    <a:lnTo>
                      <a:pt x="510" y="39"/>
                    </a:lnTo>
                    <a:lnTo>
                      <a:pt x="497" y="43"/>
                    </a:lnTo>
                    <a:lnTo>
                      <a:pt x="487" y="46"/>
                    </a:lnTo>
                    <a:lnTo>
                      <a:pt x="474" y="52"/>
                    </a:lnTo>
                    <a:lnTo>
                      <a:pt x="463" y="57"/>
                    </a:lnTo>
                    <a:lnTo>
                      <a:pt x="451" y="62"/>
                    </a:lnTo>
                    <a:lnTo>
                      <a:pt x="439" y="68"/>
                    </a:lnTo>
                    <a:lnTo>
                      <a:pt x="428" y="75"/>
                    </a:lnTo>
                    <a:lnTo>
                      <a:pt x="416" y="82"/>
                    </a:lnTo>
                    <a:lnTo>
                      <a:pt x="403" y="89"/>
                    </a:lnTo>
                    <a:lnTo>
                      <a:pt x="393" y="98"/>
                    </a:lnTo>
                    <a:lnTo>
                      <a:pt x="391" y="96"/>
                    </a:lnTo>
                    <a:lnTo>
                      <a:pt x="386" y="89"/>
                    </a:lnTo>
                    <a:lnTo>
                      <a:pt x="382" y="85"/>
                    </a:lnTo>
                    <a:lnTo>
                      <a:pt x="379" y="82"/>
                    </a:lnTo>
                    <a:lnTo>
                      <a:pt x="373" y="76"/>
                    </a:lnTo>
                    <a:lnTo>
                      <a:pt x="368" y="71"/>
                    </a:lnTo>
                    <a:lnTo>
                      <a:pt x="361" y="64"/>
                    </a:lnTo>
                    <a:lnTo>
                      <a:pt x="355" y="59"/>
                    </a:lnTo>
                    <a:lnTo>
                      <a:pt x="350" y="55"/>
                    </a:lnTo>
                    <a:lnTo>
                      <a:pt x="347" y="53"/>
                    </a:lnTo>
                    <a:lnTo>
                      <a:pt x="343" y="50"/>
                    </a:lnTo>
                    <a:lnTo>
                      <a:pt x="340" y="48"/>
                    </a:lnTo>
                    <a:lnTo>
                      <a:pt x="334" y="45"/>
                    </a:lnTo>
                    <a:lnTo>
                      <a:pt x="331" y="41"/>
                    </a:lnTo>
                    <a:lnTo>
                      <a:pt x="325" y="39"/>
                    </a:lnTo>
                    <a:lnTo>
                      <a:pt x="320" y="36"/>
                    </a:lnTo>
                    <a:lnTo>
                      <a:pt x="315" y="32"/>
                    </a:lnTo>
                    <a:lnTo>
                      <a:pt x="309" y="30"/>
                    </a:lnTo>
                    <a:lnTo>
                      <a:pt x="304" y="29"/>
                    </a:lnTo>
                    <a:lnTo>
                      <a:pt x="299" y="25"/>
                    </a:lnTo>
                    <a:lnTo>
                      <a:pt x="292" y="23"/>
                    </a:lnTo>
                    <a:lnTo>
                      <a:pt x="285" y="20"/>
                    </a:lnTo>
                    <a:lnTo>
                      <a:pt x="279" y="18"/>
                    </a:lnTo>
                    <a:lnTo>
                      <a:pt x="272" y="16"/>
                    </a:lnTo>
                    <a:lnTo>
                      <a:pt x="265" y="13"/>
                    </a:lnTo>
                    <a:lnTo>
                      <a:pt x="258" y="11"/>
                    </a:lnTo>
                    <a:lnTo>
                      <a:pt x="251" y="9"/>
                    </a:lnTo>
                    <a:lnTo>
                      <a:pt x="244" y="9"/>
                    </a:lnTo>
                    <a:lnTo>
                      <a:pt x="237" y="6"/>
                    </a:lnTo>
                    <a:lnTo>
                      <a:pt x="228" y="6"/>
                    </a:lnTo>
                    <a:lnTo>
                      <a:pt x="221" y="4"/>
                    </a:lnTo>
                    <a:lnTo>
                      <a:pt x="212" y="4"/>
                    </a:lnTo>
                    <a:lnTo>
                      <a:pt x="203" y="4"/>
                    </a:lnTo>
                    <a:lnTo>
                      <a:pt x="194" y="2"/>
                    </a:lnTo>
                    <a:lnTo>
                      <a:pt x="187" y="2"/>
                    </a:lnTo>
                    <a:lnTo>
                      <a:pt x="178" y="4"/>
                    </a:lnTo>
                    <a:lnTo>
                      <a:pt x="168" y="4"/>
                    </a:lnTo>
                    <a:lnTo>
                      <a:pt x="159" y="4"/>
                    </a:lnTo>
                    <a:lnTo>
                      <a:pt x="148" y="6"/>
                    </a:lnTo>
                    <a:lnTo>
                      <a:pt x="139" y="6"/>
                    </a:lnTo>
                    <a:lnTo>
                      <a:pt x="129" y="7"/>
                    </a:lnTo>
                    <a:lnTo>
                      <a:pt x="118" y="9"/>
                    </a:lnTo>
                    <a:lnTo>
                      <a:pt x="108" y="13"/>
                    </a:lnTo>
                    <a:lnTo>
                      <a:pt x="97" y="16"/>
                    </a:lnTo>
                    <a:lnTo>
                      <a:pt x="86" y="18"/>
                    </a:lnTo>
                    <a:lnTo>
                      <a:pt x="76" y="22"/>
                    </a:lnTo>
                    <a:lnTo>
                      <a:pt x="63" y="25"/>
                    </a:lnTo>
                    <a:lnTo>
                      <a:pt x="53" y="29"/>
                    </a:lnTo>
                    <a:lnTo>
                      <a:pt x="40" y="34"/>
                    </a:lnTo>
                    <a:lnTo>
                      <a:pt x="28" y="39"/>
                    </a:lnTo>
                    <a:lnTo>
                      <a:pt x="16" y="45"/>
                    </a:lnTo>
                    <a:lnTo>
                      <a:pt x="5" y="50"/>
                    </a:lnTo>
                    <a:lnTo>
                      <a:pt x="0" y="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24" name="Freeform 12"/>
              <p:cNvSpPr>
                <a:spLocks/>
              </p:cNvSpPr>
              <p:nvPr/>
            </p:nvSpPr>
            <p:spPr bwMode="auto">
              <a:xfrm>
                <a:off x="4620" y="3054"/>
                <a:ext cx="92" cy="223"/>
              </a:xfrm>
              <a:custGeom>
                <a:avLst/>
                <a:gdLst>
                  <a:gd name="T0" fmla="*/ 0 w 220"/>
                  <a:gd name="T1" fmla="*/ 0 h 536"/>
                  <a:gd name="T2" fmla="*/ 0 w 220"/>
                  <a:gd name="T3" fmla="*/ 0 h 536"/>
                  <a:gd name="T4" fmla="*/ 0 w 220"/>
                  <a:gd name="T5" fmla="*/ 0 h 536"/>
                  <a:gd name="T6" fmla="*/ 0 w 220"/>
                  <a:gd name="T7" fmla="*/ 0 h 536"/>
                  <a:gd name="T8" fmla="*/ 0 w 220"/>
                  <a:gd name="T9" fmla="*/ 0 h 536"/>
                  <a:gd name="T10" fmla="*/ 0 w 220"/>
                  <a:gd name="T11" fmla="*/ 0 h 536"/>
                  <a:gd name="T12" fmla="*/ 0 w 220"/>
                  <a:gd name="T13" fmla="*/ 0 h 536"/>
                  <a:gd name="T14" fmla="*/ 0 w 220"/>
                  <a:gd name="T15" fmla="*/ 0 h 536"/>
                  <a:gd name="T16" fmla="*/ 0 w 220"/>
                  <a:gd name="T17" fmla="*/ 0 h 536"/>
                  <a:gd name="T18" fmla="*/ 0 w 220"/>
                  <a:gd name="T19" fmla="*/ 0 h 536"/>
                  <a:gd name="T20" fmla="*/ 0 w 220"/>
                  <a:gd name="T21" fmla="*/ 0 h 536"/>
                  <a:gd name="T22" fmla="*/ 0 w 220"/>
                  <a:gd name="T23" fmla="*/ 0 h 536"/>
                  <a:gd name="T24" fmla="*/ 0 w 220"/>
                  <a:gd name="T25" fmla="*/ 0 h 536"/>
                  <a:gd name="T26" fmla="*/ 0 w 220"/>
                  <a:gd name="T27" fmla="*/ 0 h 536"/>
                  <a:gd name="T28" fmla="*/ 0 w 220"/>
                  <a:gd name="T29" fmla="*/ 0 h 536"/>
                  <a:gd name="T30" fmla="*/ 0 w 220"/>
                  <a:gd name="T31" fmla="*/ 0 h 536"/>
                  <a:gd name="T32" fmla="*/ 0 w 220"/>
                  <a:gd name="T33" fmla="*/ 0 h 536"/>
                  <a:gd name="T34" fmla="*/ 0 w 220"/>
                  <a:gd name="T35" fmla="*/ 0 h 536"/>
                  <a:gd name="T36" fmla="*/ 0 w 220"/>
                  <a:gd name="T37" fmla="*/ 0 h 536"/>
                  <a:gd name="T38" fmla="*/ 0 w 220"/>
                  <a:gd name="T39" fmla="*/ 0 h 536"/>
                  <a:gd name="T40" fmla="*/ 0 w 220"/>
                  <a:gd name="T41" fmla="*/ 0 h 536"/>
                  <a:gd name="T42" fmla="*/ 0 w 220"/>
                  <a:gd name="T43" fmla="*/ 0 h 536"/>
                  <a:gd name="T44" fmla="*/ 0 w 220"/>
                  <a:gd name="T45" fmla="*/ 0 h 536"/>
                  <a:gd name="T46" fmla="*/ 0 w 220"/>
                  <a:gd name="T47" fmla="*/ 0 h 536"/>
                  <a:gd name="T48" fmla="*/ 0 w 220"/>
                  <a:gd name="T49" fmla="*/ 0 h 536"/>
                  <a:gd name="T50" fmla="*/ 0 w 220"/>
                  <a:gd name="T51" fmla="*/ 0 h 536"/>
                  <a:gd name="T52" fmla="*/ 0 w 220"/>
                  <a:gd name="T53" fmla="*/ 0 h 536"/>
                  <a:gd name="T54" fmla="*/ 0 w 220"/>
                  <a:gd name="T55" fmla="*/ 0 h 536"/>
                  <a:gd name="T56" fmla="*/ 0 w 220"/>
                  <a:gd name="T57" fmla="*/ 0 h 536"/>
                  <a:gd name="T58" fmla="*/ 0 w 220"/>
                  <a:gd name="T59" fmla="*/ 0 h 536"/>
                  <a:gd name="T60" fmla="*/ 0 w 220"/>
                  <a:gd name="T61" fmla="*/ 0 h 536"/>
                  <a:gd name="T62" fmla="*/ 0 w 220"/>
                  <a:gd name="T63" fmla="*/ 0 h 536"/>
                  <a:gd name="T64" fmla="*/ 0 w 220"/>
                  <a:gd name="T65" fmla="*/ 0 h 536"/>
                  <a:gd name="T66" fmla="*/ 0 w 220"/>
                  <a:gd name="T67" fmla="*/ 0 h 536"/>
                  <a:gd name="T68" fmla="*/ 0 w 220"/>
                  <a:gd name="T69" fmla="*/ 0 h 536"/>
                  <a:gd name="T70" fmla="*/ 0 w 220"/>
                  <a:gd name="T71" fmla="*/ 0 h 536"/>
                  <a:gd name="T72" fmla="*/ 0 w 220"/>
                  <a:gd name="T73" fmla="*/ 0 h 536"/>
                  <a:gd name="T74" fmla="*/ 0 w 220"/>
                  <a:gd name="T75" fmla="*/ 0 h 536"/>
                  <a:gd name="T76" fmla="*/ 0 w 220"/>
                  <a:gd name="T77" fmla="*/ 0 h 536"/>
                  <a:gd name="T78" fmla="*/ 0 w 220"/>
                  <a:gd name="T79" fmla="*/ 0 h 536"/>
                  <a:gd name="T80" fmla="*/ 0 w 220"/>
                  <a:gd name="T81" fmla="*/ 0 h 536"/>
                  <a:gd name="T82" fmla="*/ 0 w 220"/>
                  <a:gd name="T83" fmla="*/ 0 h 536"/>
                  <a:gd name="T84" fmla="*/ 0 w 220"/>
                  <a:gd name="T85" fmla="*/ 0 h 536"/>
                  <a:gd name="T86" fmla="*/ 0 w 220"/>
                  <a:gd name="T87" fmla="*/ 0 h 536"/>
                  <a:gd name="T88" fmla="*/ 0 w 220"/>
                  <a:gd name="T89" fmla="*/ 0 h 536"/>
                  <a:gd name="T90" fmla="*/ 0 w 220"/>
                  <a:gd name="T91" fmla="*/ 0 h 536"/>
                  <a:gd name="T92" fmla="*/ 0 w 220"/>
                  <a:gd name="T93" fmla="*/ 0 h 536"/>
                  <a:gd name="T94" fmla="*/ 0 w 220"/>
                  <a:gd name="T95" fmla="*/ 0 h 536"/>
                  <a:gd name="T96" fmla="*/ 0 w 220"/>
                  <a:gd name="T97" fmla="*/ 0 h 536"/>
                  <a:gd name="T98" fmla="*/ 0 w 220"/>
                  <a:gd name="T99" fmla="*/ 0 h 536"/>
                  <a:gd name="T100" fmla="*/ 0 w 220"/>
                  <a:gd name="T101" fmla="*/ 0 h 536"/>
                  <a:gd name="T102" fmla="*/ 0 w 220"/>
                  <a:gd name="T103" fmla="*/ 0 h 536"/>
                  <a:gd name="T104" fmla="*/ 0 w 220"/>
                  <a:gd name="T105" fmla="*/ 0 h 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20"/>
                  <a:gd name="T160" fmla="*/ 0 h 536"/>
                  <a:gd name="T161" fmla="*/ 220 w 220"/>
                  <a:gd name="T162" fmla="*/ 536 h 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20" h="536">
                    <a:moveTo>
                      <a:pt x="147" y="23"/>
                    </a:moveTo>
                    <a:lnTo>
                      <a:pt x="147" y="34"/>
                    </a:lnTo>
                    <a:lnTo>
                      <a:pt x="149" y="46"/>
                    </a:lnTo>
                    <a:lnTo>
                      <a:pt x="149" y="57"/>
                    </a:lnTo>
                    <a:lnTo>
                      <a:pt x="149" y="67"/>
                    </a:lnTo>
                    <a:lnTo>
                      <a:pt x="149" y="76"/>
                    </a:lnTo>
                    <a:lnTo>
                      <a:pt x="150" y="87"/>
                    </a:lnTo>
                    <a:lnTo>
                      <a:pt x="150" y="97"/>
                    </a:lnTo>
                    <a:lnTo>
                      <a:pt x="152" y="106"/>
                    </a:lnTo>
                    <a:lnTo>
                      <a:pt x="152" y="115"/>
                    </a:lnTo>
                    <a:lnTo>
                      <a:pt x="152" y="126"/>
                    </a:lnTo>
                    <a:lnTo>
                      <a:pt x="154" y="134"/>
                    </a:lnTo>
                    <a:lnTo>
                      <a:pt x="154" y="143"/>
                    </a:lnTo>
                    <a:lnTo>
                      <a:pt x="156" y="150"/>
                    </a:lnTo>
                    <a:lnTo>
                      <a:pt x="156" y="159"/>
                    </a:lnTo>
                    <a:lnTo>
                      <a:pt x="156" y="168"/>
                    </a:lnTo>
                    <a:lnTo>
                      <a:pt x="158" y="177"/>
                    </a:lnTo>
                    <a:lnTo>
                      <a:pt x="158" y="184"/>
                    </a:lnTo>
                    <a:lnTo>
                      <a:pt x="159" y="191"/>
                    </a:lnTo>
                    <a:lnTo>
                      <a:pt x="159" y="198"/>
                    </a:lnTo>
                    <a:lnTo>
                      <a:pt x="161" y="205"/>
                    </a:lnTo>
                    <a:lnTo>
                      <a:pt x="161" y="212"/>
                    </a:lnTo>
                    <a:lnTo>
                      <a:pt x="163" y="221"/>
                    </a:lnTo>
                    <a:lnTo>
                      <a:pt x="163" y="226"/>
                    </a:lnTo>
                    <a:lnTo>
                      <a:pt x="163" y="233"/>
                    </a:lnTo>
                    <a:lnTo>
                      <a:pt x="163" y="241"/>
                    </a:lnTo>
                    <a:lnTo>
                      <a:pt x="165" y="248"/>
                    </a:lnTo>
                    <a:lnTo>
                      <a:pt x="165" y="253"/>
                    </a:lnTo>
                    <a:lnTo>
                      <a:pt x="166" y="260"/>
                    </a:lnTo>
                    <a:lnTo>
                      <a:pt x="166" y="265"/>
                    </a:lnTo>
                    <a:lnTo>
                      <a:pt x="166" y="271"/>
                    </a:lnTo>
                    <a:lnTo>
                      <a:pt x="168" y="276"/>
                    </a:lnTo>
                    <a:lnTo>
                      <a:pt x="168" y="283"/>
                    </a:lnTo>
                    <a:lnTo>
                      <a:pt x="168" y="288"/>
                    </a:lnTo>
                    <a:lnTo>
                      <a:pt x="168" y="294"/>
                    </a:lnTo>
                    <a:lnTo>
                      <a:pt x="168" y="299"/>
                    </a:lnTo>
                    <a:lnTo>
                      <a:pt x="170" y="304"/>
                    </a:lnTo>
                    <a:lnTo>
                      <a:pt x="170" y="308"/>
                    </a:lnTo>
                    <a:lnTo>
                      <a:pt x="170" y="315"/>
                    </a:lnTo>
                    <a:lnTo>
                      <a:pt x="170" y="318"/>
                    </a:lnTo>
                    <a:lnTo>
                      <a:pt x="170" y="324"/>
                    </a:lnTo>
                    <a:lnTo>
                      <a:pt x="170" y="329"/>
                    </a:lnTo>
                    <a:lnTo>
                      <a:pt x="170" y="333"/>
                    </a:lnTo>
                    <a:lnTo>
                      <a:pt x="170" y="338"/>
                    </a:lnTo>
                    <a:lnTo>
                      <a:pt x="170" y="343"/>
                    </a:lnTo>
                    <a:lnTo>
                      <a:pt x="168" y="347"/>
                    </a:lnTo>
                    <a:lnTo>
                      <a:pt x="168" y="350"/>
                    </a:lnTo>
                    <a:lnTo>
                      <a:pt x="168" y="356"/>
                    </a:lnTo>
                    <a:lnTo>
                      <a:pt x="168" y="361"/>
                    </a:lnTo>
                    <a:lnTo>
                      <a:pt x="166" y="364"/>
                    </a:lnTo>
                    <a:lnTo>
                      <a:pt x="166" y="368"/>
                    </a:lnTo>
                    <a:lnTo>
                      <a:pt x="166" y="373"/>
                    </a:lnTo>
                    <a:lnTo>
                      <a:pt x="166" y="377"/>
                    </a:lnTo>
                    <a:lnTo>
                      <a:pt x="165" y="380"/>
                    </a:lnTo>
                    <a:lnTo>
                      <a:pt x="163" y="384"/>
                    </a:lnTo>
                    <a:lnTo>
                      <a:pt x="163" y="389"/>
                    </a:lnTo>
                    <a:lnTo>
                      <a:pt x="161" y="393"/>
                    </a:lnTo>
                    <a:lnTo>
                      <a:pt x="159" y="396"/>
                    </a:lnTo>
                    <a:lnTo>
                      <a:pt x="159" y="402"/>
                    </a:lnTo>
                    <a:lnTo>
                      <a:pt x="158" y="405"/>
                    </a:lnTo>
                    <a:lnTo>
                      <a:pt x="156" y="409"/>
                    </a:lnTo>
                    <a:lnTo>
                      <a:pt x="154" y="414"/>
                    </a:lnTo>
                    <a:lnTo>
                      <a:pt x="152" y="418"/>
                    </a:lnTo>
                    <a:lnTo>
                      <a:pt x="152" y="423"/>
                    </a:lnTo>
                    <a:lnTo>
                      <a:pt x="150" y="426"/>
                    </a:lnTo>
                    <a:lnTo>
                      <a:pt x="145" y="433"/>
                    </a:lnTo>
                    <a:lnTo>
                      <a:pt x="142" y="441"/>
                    </a:lnTo>
                    <a:lnTo>
                      <a:pt x="136" y="448"/>
                    </a:lnTo>
                    <a:lnTo>
                      <a:pt x="133" y="455"/>
                    </a:lnTo>
                    <a:lnTo>
                      <a:pt x="127" y="460"/>
                    </a:lnTo>
                    <a:lnTo>
                      <a:pt x="122" y="464"/>
                    </a:lnTo>
                    <a:lnTo>
                      <a:pt x="119" y="469"/>
                    </a:lnTo>
                    <a:lnTo>
                      <a:pt x="113" y="472"/>
                    </a:lnTo>
                    <a:lnTo>
                      <a:pt x="108" y="476"/>
                    </a:lnTo>
                    <a:lnTo>
                      <a:pt x="103" y="479"/>
                    </a:lnTo>
                    <a:lnTo>
                      <a:pt x="97" y="481"/>
                    </a:lnTo>
                    <a:lnTo>
                      <a:pt x="92" y="483"/>
                    </a:lnTo>
                    <a:lnTo>
                      <a:pt x="87" y="485"/>
                    </a:lnTo>
                    <a:lnTo>
                      <a:pt x="81" y="487"/>
                    </a:lnTo>
                    <a:lnTo>
                      <a:pt x="78" y="487"/>
                    </a:lnTo>
                    <a:lnTo>
                      <a:pt x="73" y="487"/>
                    </a:lnTo>
                    <a:lnTo>
                      <a:pt x="67" y="487"/>
                    </a:lnTo>
                    <a:lnTo>
                      <a:pt x="62" y="487"/>
                    </a:lnTo>
                    <a:lnTo>
                      <a:pt x="58" y="485"/>
                    </a:lnTo>
                    <a:lnTo>
                      <a:pt x="55" y="483"/>
                    </a:lnTo>
                    <a:lnTo>
                      <a:pt x="50" y="481"/>
                    </a:lnTo>
                    <a:lnTo>
                      <a:pt x="46" y="479"/>
                    </a:lnTo>
                    <a:lnTo>
                      <a:pt x="41" y="478"/>
                    </a:lnTo>
                    <a:lnTo>
                      <a:pt x="39" y="476"/>
                    </a:lnTo>
                    <a:lnTo>
                      <a:pt x="32" y="469"/>
                    </a:lnTo>
                    <a:lnTo>
                      <a:pt x="26" y="464"/>
                    </a:lnTo>
                    <a:lnTo>
                      <a:pt x="25" y="458"/>
                    </a:lnTo>
                    <a:lnTo>
                      <a:pt x="23" y="455"/>
                    </a:lnTo>
                    <a:lnTo>
                      <a:pt x="21" y="451"/>
                    </a:lnTo>
                    <a:lnTo>
                      <a:pt x="21" y="448"/>
                    </a:lnTo>
                    <a:lnTo>
                      <a:pt x="19" y="442"/>
                    </a:lnTo>
                    <a:lnTo>
                      <a:pt x="18" y="439"/>
                    </a:lnTo>
                    <a:lnTo>
                      <a:pt x="18" y="435"/>
                    </a:lnTo>
                    <a:lnTo>
                      <a:pt x="16" y="433"/>
                    </a:lnTo>
                    <a:lnTo>
                      <a:pt x="14" y="428"/>
                    </a:lnTo>
                    <a:lnTo>
                      <a:pt x="11" y="426"/>
                    </a:lnTo>
                    <a:lnTo>
                      <a:pt x="5" y="426"/>
                    </a:lnTo>
                    <a:lnTo>
                      <a:pt x="2" y="432"/>
                    </a:lnTo>
                    <a:lnTo>
                      <a:pt x="0" y="435"/>
                    </a:lnTo>
                    <a:lnTo>
                      <a:pt x="0" y="441"/>
                    </a:lnTo>
                    <a:lnTo>
                      <a:pt x="0" y="444"/>
                    </a:lnTo>
                    <a:lnTo>
                      <a:pt x="0" y="448"/>
                    </a:lnTo>
                    <a:lnTo>
                      <a:pt x="0" y="451"/>
                    </a:lnTo>
                    <a:lnTo>
                      <a:pt x="0" y="455"/>
                    </a:lnTo>
                    <a:lnTo>
                      <a:pt x="0" y="458"/>
                    </a:lnTo>
                    <a:lnTo>
                      <a:pt x="0" y="464"/>
                    </a:lnTo>
                    <a:lnTo>
                      <a:pt x="2" y="467"/>
                    </a:lnTo>
                    <a:lnTo>
                      <a:pt x="3" y="472"/>
                    </a:lnTo>
                    <a:lnTo>
                      <a:pt x="5" y="476"/>
                    </a:lnTo>
                    <a:lnTo>
                      <a:pt x="7" y="481"/>
                    </a:lnTo>
                    <a:lnTo>
                      <a:pt x="9" y="487"/>
                    </a:lnTo>
                    <a:lnTo>
                      <a:pt x="12" y="494"/>
                    </a:lnTo>
                    <a:lnTo>
                      <a:pt x="14" y="499"/>
                    </a:lnTo>
                    <a:lnTo>
                      <a:pt x="18" y="504"/>
                    </a:lnTo>
                    <a:lnTo>
                      <a:pt x="21" y="508"/>
                    </a:lnTo>
                    <a:lnTo>
                      <a:pt x="25" y="511"/>
                    </a:lnTo>
                    <a:lnTo>
                      <a:pt x="30" y="515"/>
                    </a:lnTo>
                    <a:lnTo>
                      <a:pt x="34" y="520"/>
                    </a:lnTo>
                    <a:lnTo>
                      <a:pt x="39" y="524"/>
                    </a:lnTo>
                    <a:lnTo>
                      <a:pt x="44" y="527"/>
                    </a:lnTo>
                    <a:lnTo>
                      <a:pt x="50" y="529"/>
                    </a:lnTo>
                    <a:lnTo>
                      <a:pt x="55" y="531"/>
                    </a:lnTo>
                    <a:lnTo>
                      <a:pt x="62" y="533"/>
                    </a:lnTo>
                    <a:lnTo>
                      <a:pt x="67" y="534"/>
                    </a:lnTo>
                    <a:lnTo>
                      <a:pt x="73" y="534"/>
                    </a:lnTo>
                    <a:lnTo>
                      <a:pt x="80" y="536"/>
                    </a:lnTo>
                    <a:lnTo>
                      <a:pt x="87" y="536"/>
                    </a:lnTo>
                    <a:lnTo>
                      <a:pt x="94" y="536"/>
                    </a:lnTo>
                    <a:lnTo>
                      <a:pt x="99" y="534"/>
                    </a:lnTo>
                    <a:lnTo>
                      <a:pt x="106" y="533"/>
                    </a:lnTo>
                    <a:lnTo>
                      <a:pt x="113" y="531"/>
                    </a:lnTo>
                    <a:lnTo>
                      <a:pt x="120" y="527"/>
                    </a:lnTo>
                    <a:lnTo>
                      <a:pt x="126" y="524"/>
                    </a:lnTo>
                    <a:lnTo>
                      <a:pt x="133" y="520"/>
                    </a:lnTo>
                    <a:lnTo>
                      <a:pt x="140" y="517"/>
                    </a:lnTo>
                    <a:lnTo>
                      <a:pt x="147" y="511"/>
                    </a:lnTo>
                    <a:lnTo>
                      <a:pt x="152" y="506"/>
                    </a:lnTo>
                    <a:lnTo>
                      <a:pt x="159" y="501"/>
                    </a:lnTo>
                    <a:lnTo>
                      <a:pt x="166" y="494"/>
                    </a:lnTo>
                    <a:lnTo>
                      <a:pt x="172" y="487"/>
                    </a:lnTo>
                    <a:lnTo>
                      <a:pt x="175" y="483"/>
                    </a:lnTo>
                    <a:lnTo>
                      <a:pt x="177" y="478"/>
                    </a:lnTo>
                    <a:lnTo>
                      <a:pt x="181" y="474"/>
                    </a:lnTo>
                    <a:lnTo>
                      <a:pt x="184" y="471"/>
                    </a:lnTo>
                    <a:lnTo>
                      <a:pt x="188" y="465"/>
                    </a:lnTo>
                    <a:lnTo>
                      <a:pt x="189" y="462"/>
                    </a:lnTo>
                    <a:lnTo>
                      <a:pt x="193" y="456"/>
                    </a:lnTo>
                    <a:lnTo>
                      <a:pt x="196" y="453"/>
                    </a:lnTo>
                    <a:lnTo>
                      <a:pt x="198" y="446"/>
                    </a:lnTo>
                    <a:lnTo>
                      <a:pt x="200" y="441"/>
                    </a:lnTo>
                    <a:lnTo>
                      <a:pt x="204" y="433"/>
                    </a:lnTo>
                    <a:lnTo>
                      <a:pt x="205" y="428"/>
                    </a:lnTo>
                    <a:lnTo>
                      <a:pt x="207" y="421"/>
                    </a:lnTo>
                    <a:lnTo>
                      <a:pt x="209" y="414"/>
                    </a:lnTo>
                    <a:lnTo>
                      <a:pt x="211" y="407"/>
                    </a:lnTo>
                    <a:lnTo>
                      <a:pt x="212" y="400"/>
                    </a:lnTo>
                    <a:lnTo>
                      <a:pt x="212" y="393"/>
                    </a:lnTo>
                    <a:lnTo>
                      <a:pt x="214" y="384"/>
                    </a:lnTo>
                    <a:lnTo>
                      <a:pt x="216" y="377"/>
                    </a:lnTo>
                    <a:lnTo>
                      <a:pt x="216" y="368"/>
                    </a:lnTo>
                    <a:lnTo>
                      <a:pt x="218" y="359"/>
                    </a:lnTo>
                    <a:lnTo>
                      <a:pt x="218" y="350"/>
                    </a:lnTo>
                    <a:lnTo>
                      <a:pt x="218" y="343"/>
                    </a:lnTo>
                    <a:lnTo>
                      <a:pt x="220" y="334"/>
                    </a:lnTo>
                    <a:lnTo>
                      <a:pt x="220" y="325"/>
                    </a:lnTo>
                    <a:lnTo>
                      <a:pt x="220" y="315"/>
                    </a:lnTo>
                    <a:lnTo>
                      <a:pt x="220" y="306"/>
                    </a:lnTo>
                    <a:lnTo>
                      <a:pt x="220" y="297"/>
                    </a:lnTo>
                    <a:lnTo>
                      <a:pt x="218" y="287"/>
                    </a:lnTo>
                    <a:lnTo>
                      <a:pt x="218" y="278"/>
                    </a:lnTo>
                    <a:lnTo>
                      <a:pt x="218" y="269"/>
                    </a:lnTo>
                    <a:lnTo>
                      <a:pt x="218" y="260"/>
                    </a:lnTo>
                    <a:lnTo>
                      <a:pt x="218" y="249"/>
                    </a:lnTo>
                    <a:lnTo>
                      <a:pt x="218" y="241"/>
                    </a:lnTo>
                    <a:lnTo>
                      <a:pt x="216" y="230"/>
                    </a:lnTo>
                    <a:lnTo>
                      <a:pt x="216" y="221"/>
                    </a:lnTo>
                    <a:lnTo>
                      <a:pt x="216" y="210"/>
                    </a:lnTo>
                    <a:lnTo>
                      <a:pt x="216" y="202"/>
                    </a:lnTo>
                    <a:lnTo>
                      <a:pt x="214" y="193"/>
                    </a:lnTo>
                    <a:lnTo>
                      <a:pt x="214" y="184"/>
                    </a:lnTo>
                    <a:lnTo>
                      <a:pt x="212" y="173"/>
                    </a:lnTo>
                    <a:lnTo>
                      <a:pt x="212" y="164"/>
                    </a:lnTo>
                    <a:lnTo>
                      <a:pt x="211" y="156"/>
                    </a:lnTo>
                    <a:lnTo>
                      <a:pt x="211" y="147"/>
                    </a:lnTo>
                    <a:lnTo>
                      <a:pt x="209" y="138"/>
                    </a:lnTo>
                    <a:lnTo>
                      <a:pt x="207" y="129"/>
                    </a:lnTo>
                    <a:lnTo>
                      <a:pt x="207" y="120"/>
                    </a:lnTo>
                    <a:lnTo>
                      <a:pt x="207" y="111"/>
                    </a:lnTo>
                    <a:lnTo>
                      <a:pt x="205" y="104"/>
                    </a:lnTo>
                    <a:lnTo>
                      <a:pt x="204" y="95"/>
                    </a:lnTo>
                    <a:lnTo>
                      <a:pt x="204" y="88"/>
                    </a:lnTo>
                    <a:lnTo>
                      <a:pt x="202" y="81"/>
                    </a:lnTo>
                    <a:lnTo>
                      <a:pt x="200" y="74"/>
                    </a:lnTo>
                    <a:lnTo>
                      <a:pt x="200" y="67"/>
                    </a:lnTo>
                    <a:lnTo>
                      <a:pt x="198" y="60"/>
                    </a:lnTo>
                    <a:lnTo>
                      <a:pt x="198" y="53"/>
                    </a:lnTo>
                    <a:lnTo>
                      <a:pt x="196" y="48"/>
                    </a:lnTo>
                    <a:lnTo>
                      <a:pt x="196" y="41"/>
                    </a:lnTo>
                    <a:lnTo>
                      <a:pt x="195" y="35"/>
                    </a:lnTo>
                    <a:lnTo>
                      <a:pt x="195" y="30"/>
                    </a:lnTo>
                    <a:lnTo>
                      <a:pt x="193" y="25"/>
                    </a:lnTo>
                    <a:lnTo>
                      <a:pt x="193" y="21"/>
                    </a:lnTo>
                    <a:lnTo>
                      <a:pt x="191" y="16"/>
                    </a:lnTo>
                    <a:lnTo>
                      <a:pt x="191" y="14"/>
                    </a:lnTo>
                    <a:lnTo>
                      <a:pt x="189" y="7"/>
                    </a:lnTo>
                    <a:lnTo>
                      <a:pt x="189" y="3"/>
                    </a:lnTo>
                    <a:lnTo>
                      <a:pt x="189" y="0"/>
                    </a:lnTo>
                    <a:lnTo>
                      <a:pt x="147"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25" name="Freeform 13"/>
              <p:cNvSpPr>
                <a:spLocks/>
              </p:cNvSpPr>
              <p:nvPr/>
            </p:nvSpPr>
            <p:spPr bwMode="auto">
              <a:xfrm>
                <a:off x="4244" y="2821"/>
                <a:ext cx="832" cy="242"/>
              </a:xfrm>
              <a:custGeom>
                <a:avLst/>
                <a:gdLst>
                  <a:gd name="T0" fmla="*/ 0 w 2006"/>
                  <a:gd name="T1" fmla="*/ 0 h 586"/>
                  <a:gd name="T2" fmla="*/ 0 w 2006"/>
                  <a:gd name="T3" fmla="*/ 0 h 586"/>
                  <a:gd name="T4" fmla="*/ 0 w 2006"/>
                  <a:gd name="T5" fmla="*/ 0 h 586"/>
                  <a:gd name="T6" fmla="*/ 0 w 2006"/>
                  <a:gd name="T7" fmla="*/ 0 h 586"/>
                  <a:gd name="T8" fmla="*/ 0 w 2006"/>
                  <a:gd name="T9" fmla="*/ 0 h 586"/>
                  <a:gd name="T10" fmla="*/ 0 w 2006"/>
                  <a:gd name="T11" fmla="*/ 0 h 586"/>
                  <a:gd name="T12" fmla="*/ 0 w 2006"/>
                  <a:gd name="T13" fmla="*/ 0 h 586"/>
                  <a:gd name="T14" fmla="*/ 0 w 2006"/>
                  <a:gd name="T15" fmla="*/ 0 h 586"/>
                  <a:gd name="T16" fmla="*/ 0 w 2006"/>
                  <a:gd name="T17" fmla="*/ 0 h 586"/>
                  <a:gd name="T18" fmla="*/ 0 w 2006"/>
                  <a:gd name="T19" fmla="*/ 0 h 586"/>
                  <a:gd name="T20" fmla="*/ 0 w 2006"/>
                  <a:gd name="T21" fmla="*/ 0 h 586"/>
                  <a:gd name="T22" fmla="*/ 0 w 2006"/>
                  <a:gd name="T23" fmla="*/ 0 h 586"/>
                  <a:gd name="T24" fmla="*/ 0 w 2006"/>
                  <a:gd name="T25" fmla="*/ 0 h 586"/>
                  <a:gd name="T26" fmla="*/ 0 w 2006"/>
                  <a:gd name="T27" fmla="*/ 0 h 586"/>
                  <a:gd name="T28" fmla="*/ 0 w 2006"/>
                  <a:gd name="T29" fmla="*/ 0 h 586"/>
                  <a:gd name="T30" fmla="*/ 0 w 2006"/>
                  <a:gd name="T31" fmla="*/ 0 h 586"/>
                  <a:gd name="T32" fmla="*/ 0 w 2006"/>
                  <a:gd name="T33" fmla="*/ 0 h 586"/>
                  <a:gd name="T34" fmla="*/ 0 w 2006"/>
                  <a:gd name="T35" fmla="*/ 0 h 586"/>
                  <a:gd name="T36" fmla="*/ 0 w 2006"/>
                  <a:gd name="T37" fmla="*/ 0 h 586"/>
                  <a:gd name="T38" fmla="*/ 0 w 2006"/>
                  <a:gd name="T39" fmla="*/ 0 h 586"/>
                  <a:gd name="T40" fmla="*/ 0 w 2006"/>
                  <a:gd name="T41" fmla="*/ 0 h 586"/>
                  <a:gd name="T42" fmla="*/ 0 w 2006"/>
                  <a:gd name="T43" fmla="*/ 0 h 586"/>
                  <a:gd name="T44" fmla="*/ 0 w 2006"/>
                  <a:gd name="T45" fmla="*/ 0 h 586"/>
                  <a:gd name="T46" fmla="*/ 0 w 2006"/>
                  <a:gd name="T47" fmla="*/ 0 h 586"/>
                  <a:gd name="T48" fmla="*/ 0 w 2006"/>
                  <a:gd name="T49" fmla="*/ 0 h 586"/>
                  <a:gd name="T50" fmla="*/ 0 w 2006"/>
                  <a:gd name="T51" fmla="*/ 0 h 586"/>
                  <a:gd name="T52" fmla="*/ 0 w 2006"/>
                  <a:gd name="T53" fmla="*/ 0 h 586"/>
                  <a:gd name="T54" fmla="*/ 0 w 2006"/>
                  <a:gd name="T55" fmla="*/ 0 h 586"/>
                  <a:gd name="T56" fmla="*/ 0 w 2006"/>
                  <a:gd name="T57" fmla="*/ 0 h 586"/>
                  <a:gd name="T58" fmla="*/ 0 w 2006"/>
                  <a:gd name="T59" fmla="*/ 0 h 586"/>
                  <a:gd name="T60" fmla="*/ 0 w 2006"/>
                  <a:gd name="T61" fmla="*/ 0 h 586"/>
                  <a:gd name="T62" fmla="*/ 0 w 2006"/>
                  <a:gd name="T63" fmla="*/ 0 h 586"/>
                  <a:gd name="T64" fmla="*/ 0 w 2006"/>
                  <a:gd name="T65" fmla="*/ 0 h 586"/>
                  <a:gd name="T66" fmla="*/ 0 w 2006"/>
                  <a:gd name="T67" fmla="*/ 0 h 586"/>
                  <a:gd name="T68" fmla="*/ 0 w 2006"/>
                  <a:gd name="T69" fmla="*/ 0 h 586"/>
                  <a:gd name="T70" fmla="*/ 0 w 2006"/>
                  <a:gd name="T71" fmla="*/ 0 h 586"/>
                  <a:gd name="T72" fmla="*/ 0 w 2006"/>
                  <a:gd name="T73" fmla="*/ 0 h 586"/>
                  <a:gd name="T74" fmla="*/ 0 w 2006"/>
                  <a:gd name="T75" fmla="*/ 0 h 586"/>
                  <a:gd name="T76" fmla="*/ 0 w 2006"/>
                  <a:gd name="T77" fmla="*/ 0 h 586"/>
                  <a:gd name="T78" fmla="*/ 0 w 2006"/>
                  <a:gd name="T79" fmla="*/ 0 h 586"/>
                  <a:gd name="T80" fmla="*/ 0 w 2006"/>
                  <a:gd name="T81" fmla="*/ 0 h 586"/>
                  <a:gd name="T82" fmla="*/ 0 w 2006"/>
                  <a:gd name="T83" fmla="*/ 0 h 586"/>
                  <a:gd name="T84" fmla="*/ 0 w 2006"/>
                  <a:gd name="T85" fmla="*/ 0 h 586"/>
                  <a:gd name="T86" fmla="*/ 0 w 2006"/>
                  <a:gd name="T87" fmla="*/ 0 h 586"/>
                  <a:gd name="T88" fmla="*/ 0 w 2006"/>
                  <a:gd name="T89" fmla="*/ 0 h 586"/>
                  <a:gd name="T90" fmla="*/ 0 w 2006"/>
                  <a:gd name="T91" fmla="*/ 0 h 586"/>
                  <a:gd name="T92" fmla="*/ 0 w 2006"/>
                  <a:gd name="T93" fmla="*/ 0 h 586"/>
                  <a:gd name="T94" fmla="*/ 0 w 2006"/>
                  <a:gd name="T95" fmla="*/ 0 h 586"/>
                  <a:gd name="T96" fmla="*/ 0 w 2006"/>
                  <a:gd name="T97" fmla="*/ 0 h 586"/>
                  <a:gd name="T98" fmla="*/ 0 w 2006"/>
                  <a:gd name="T99" fmla="*/ 0 h 586"/>
                  <a:gd name="T100" fmla="*/ 0 w 2006"/>
                  <a:gd name="T101" fmla="*/ 0 h 5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006"/>
                  <a:gd name="T154" fmla="*/ 0 h 586"/>
                  <a:gd name="T155" fmla="*/ 2006 w 2006"/>
                  <a:gd name="T156" fmla="*/ 586 h 5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006" h="586">
                    <a:moveTo>
                      <a:pt x="0" y="586"/>
                    </a:moveTo>
                    <a:lnTo>
                      <a:pt x="5" y="572"/>
                    </a:lnTo>
                    <a:lnTo>
                      <a:pt x="12" y="556"/>
                    </a:lnTo>
                    <a:lnTo>
                      <a:pt x="17" y="542"/>
                    </a:lnTo>
                    <a:lnTo>
                      <a:pt x="26" y="529"/>
                    </a:lnTo>
                    <a:lnTo>
                      <a:pt x="33" y="515"/>
                    </a:lnTo>
                    <a:lnTo>
                      <a:pt x="42" y="501"/>
                    </a:lnTo>
                    <a:lnTo>
                      <a:pt x="49" y="487"/>
                    </a:lnTo>
                    <a:lnTo>
                      <a:pt x="60" y="473"/>
                    </a:lnTo>
                    <a:lnTo>
                      <a:pt x="69" y="460"/>
                    </a:lnTo>
                    <a:lnTo>
                      <a:pt x="79" y="446"/>
                    </a:lnTo>
                    <a:lnTo>
                      <a:pt x="90" y="434"/>
                    </a:lnTo>
                    <a:lnTo>
                      <a:pt x="102" y="421"/>
                    </a:lnTo>
                    <a:lnTo>
                      <a:pt x="113" y="407"/>
                    </a:lnTo>
                    <a:lnTo>
                      <a:pt x="125" y="395"/>
                    </a:lnTo>
                    <a:lnTo>
                      <a:pt x="138" y="382"/>
                    </a:lnTo>
                    <a:lnTo>
                      <a:pt x="152" y="370"/>
                    </a:lnTo>
                    <a:lnTo>
                      <a:pt x="164" y="358"/>
                    </a:lnTo>
                    <a:lnTo>
                      <a:pt x="177" y="345"/>
                    </a:lnTo>
                    <a:lnTo>
                      <a:pt x="191" y="333"/>
                    </a:lnTo>
                    <a:lnTo>
                      <a:pt x="205" y="320"/>
                    </a:lnTo>
                    <a:lnTo>
                      <a:pt x="219" y="308"/>
                    </a:lnTo>
                    <a:lnTo>
                      <a:pt x="235" y="297"/>
                    </a:lnTo>
                    <a:lnTo>
                      <a:pt x="249" y="287"/>
                    </a:lnTo>
                    <a:lnTo>
                      <a:pt x="265" y="276"/>
                    </a:lnTo>
                    <a:lnTo>
                      <a:pt x="279" y="264"/>
                    </a:lnTo>
                    <a:lnTo>
                      <a:pt x="295" y="253"/>
                    </a:lnTo>
                    <a:lnTo>
                      <a:pt x="311" y="243"/>
                    </a:lnTo>
                    <a:lnTo>
                      <a:pt x="329" y="234"/>
                    </a:lnTo>
                    <a:lnTo>
                      <a:pt x="345" y="223"/>
                    </a:lnTo>
                    <a:lnTo>
                      <a:pt x="361" y="213"/>
                    </a:lnTo>
                    <a:lnTo>
                      <a:pt x="379" y="204"/>
                    </a:lnTo>
                    <a:lnTo>
                      <a:pt x="396" y="195"/>
                    </a:lnTo>
                    <a:lnTo>
                      <a:pt x="414" y="184"/>
                    </a:lnTo>
                    <a:lnTo>
                      <a:pt x="432" y="175"/>
                    </a:lnTo>
                    <a:lnTo>
                      <a:pt x="448" y="167"/>
                    </a:lnTo>
                    <a:lnTo>
                      <a:pt x="467" y="158"/>
                    </a:lnTo>
                    <a:lnTo>
                      <a:pt x="483" y="149"/>
                    </a:lnTo>
                    <a:lnTo>
                      <a:pt x="502" y="140"/>
                    </a:lnTo>
                    <a:lnTo>
                      <a:pt x="520" y="131"/>
                    </a:lnTo>
                    <a:lnTo>
                      <a:pt x="540" y="124"/>
                    </a:lnTo>
                    <a:lnTo>
                      <a:pt x="557" y="115"/>
                    </a:lnTo>
                    <a:lnTo>
                      <a:pt x="575" y="108"/>
                    </a:lnTo>
                    <a:lnTo>
                      <a:pt x="593" y="99"/>
                    </a:lnTo>
                    <a:lnTo>
                      <a:pt x="612" y="94"/>
                    </a:lnTo>
                    <a:lnTo>
                      <a:pt x="630" y="87"/>
                    </a:lnTo>
                    <a:lnTo>
                      <a:pt x="649" y="80"/>
                    </a:lnTo>
                    <a:lnTo>
                      <a:pt x="667" y="73"/>
                    </a:lnTo>
                    <a:lnTo>
                      <a:pt x="687" y="67"/>
                    </a:lnTo>
                    <a:lnTo>
                      <a:pt x="704" y="62"/>
                    </a:lnTo>
                    <a:lnTo>
                      <a:pt x="724" y="55"/>
                    </a:lnTo>
                    <a:lnTo>
                      <a:pt x="741" y="50"/>
                    </a:lnTo>
                    <a:lnTo>
                      <a:pt x="761" y="44"/>
                    </a:lnTo>
                    <a:lnTo>
                      <a:pt x="779" y="39"/>
                    </a:lnTo>
                    <a:lnTo>
                      <a:pt x="796" y="36"/>
                    </a:lnTo>
                    <a:lnTo>
                      <a:pt x="816" y="30"/>
                    </a:lnTo>
                    <a:lnTo>
                      <a:pt x="834" y="27"/>
                    </a:lnTo>
                    <a:lnTo>
                      <a:pt x="851" y="23"/>
                    </a:lnTo>
                    <a:lnTo>
                      <a:pt x="869" y="20"/>
                    </a:lnTo>
                    <a:lnTo>
                      <a:pt x="888" y="16"/>
                    </a:lnTo>
                    <a:lnTo>
                      <a:pt x="906" y="14"/>
                    </a:lnTo>
                    <a:lnTo>
                      <a:pt x="922" y="11"/>
                    </a:lnTo>
                    <a:lnTo>
                      <a:pt x="942" y="7"/>
                    </a:lnTo>
                    <a:lnTo>
                      <a:pt x="958" y="5"/>
                    </a:lnTo>
                    <a:lnTo>
                      <a:pt x="975" y="4"/>
                    </a:lnTo>
                    <a:lnTo>
                      <a:pt x="993" y="2"/>
                    </a:lnTo>
                    <a:lnTo>
                      <a:pt x="1009" y="0"/>
                    </a:lnTo>
                    <a:lnTo>
                      <a:pt x="1027" y="0"/>
                    </a:lnTo>
                    <a:lnTo>
                      <a:pt x="1044" y="0"/>
                    </a:lnTo>
                    <a:lnTo>
                      <a:pt x="1062" y="0"/>
                    </a:lnTo>
                    <a:lnTo>
                      <a:pt x="1081" y="0"/>
                    </a:lnTo>
                    <a:lnTo>
                      <a:pt x="1099" y="2"/>
                    </a:lnTo>
                    <a:lnTo>
                      <a:pt x="1119" y="4"/>
                    </a:lnTo>
                    <a:lnTo>
                      <a:pt x="1136" y="5"/>
                    </a:lnTo>
                    <a:lnTo>
                      <a:pt x="1156" y="9"/>
                    </a:lnTo>
                    <a:lnTo>
                      <a:pt x="1175" y="11"/>
                    </a:lnTo>
                    <a:lnTo>
                      <a:pt x="1195" y="16"/>
                    </a:lnTo>
                    <a:lnTo>
                      <a:pt x="1214" y="20"/>
                    </a:lnTo>
                    <a:lnTo>
                      <a:pt x="1234" y="23"/>
                    </a:lnTo>
                    <a:lnTo>
                      <a:pt x="1253" y="28"/>
                    </a:lnTo>
                    <a:lnTo>
                      <a:pt x="1273" y="34"/>
                    </a:lnTo>
                    <a:lnTo>
                      <a:pt x="1292" y="39"/>
                    </a:lnTo>
                    <a:lnTo>
                      <a:pt x="1312" y="44"/>
                    </a:lnTo>
                    <a:lnTo>
                      <a:pt x="1331" y="51"/>
                    </a:lnTo>
                    <a:lnTo>
                      <a:pt x="1351" y="59"/>
                    </a:lnTo>
                    <a:lnTo>
                      <a:pt x="1370" y="64"/>
                    </a:lnTo>
                    <a:lnTo>
                      <a:pt x="1390" y="73"/>
                    </a:lnTo>
                    <a:lnTo>
                      <a:pt x="1409" y="80"/>
                    </a:lnTo>
                    <a:lnTo>
                      <a:pt x="1430" y="89"/>
                    </a:lnTo>
                    <a:lnTo>
                      <a:pt x="1450" y="96"/>
                    </a:lnTo>
                    <a:lnTo>
                      <a:pt x="1467" y="105"/>
                    </a:lnTo>
                    <a:lnTo>
                      <a:pt x="1487" y="115"/>
                    </a:lnTo>
                    <a:lnTo>
                      <a:pt x="1506" y="124"/>
                    </a:lnTo>
                    <a:lnTo>
                      <a:pt x="1526" y="133"/>
                    </a:lnTo>
                    <a:lnTo>
                      <a:pt x="1545" y="144"/>
                    </a:lnTo>
                    <a:lnTo>
                      <a:pt x="1565" y="154"/>
                    </a:lnTo>
                    <a:lnTo>
                      <a:pt x="1583" y="165"/>
                    </a:lnTo>
                    <a:lnTo>
                      <a:pt x="1602" y="175"/>
                    </a:lnTo>
                    <a:lnTo>
                      <a:pt x="1620" y="186"/>
                    </a:lnTo>
                    <a:lnTo>
                      <a:pt x="1637" y="197"/>
                    </a:lnTo>
                    <a:lnTo>
                      <a:pt x="1655" y="209"/>
                    </a:lnTo>
                    <a:lnTo>
                      <a:pt x="1673" y="220"/>
                    </a:lnTo>
                    <a:lnTo>
                      <a:pt x="1691" y="230"/>
                    </a:lnTo>
                    <a:lnTo>
                      <a:pt x="1708" y="243"/>
                    </a:lnTo>
                    <a:lnTo>
                      <a:pt x="1724" y="255"/>
                    </a:lnTo>
                    <a:lnTo>
                      <a:pt x="1740" y="267"/>
                    </a:lnTo>
                    <a:lnTo>
                      <a:pt x="1758" y="280"/>
                    </a:lnTo>
                    <a:lnTo>
                      <a:pt x="1772" y="292"/>
                    </a:lnTo>
                    <a:lnTo>
                      <a:pt x="1788" y="306"/>
                    </a:lnTo>
                    <a:lnTo>
                      <a:pt x="1804" y="319"/>
                    </a:lnTo>
                    <a:lnTo>
                      <a:pt x="1818" y="331"/>
                    </a:lnTo>
                    <a:lnTo>
                      <a:pt x="1832" y="345"/>
                    </a:lnTo>
                    <a:lnTo>
                      <a:pt x="1848" y="359"/>
                    </a:lnTo>
                    <a:lnTo>
                      <a:pt x="1861" y="372"/>
                    </a:lnTo>
                    <a:lnTo>
                      <a:pt x="1873" y="386"/>
                    </a:lnTo>
                    <a:lnTo>
                      <a:pt x="1885" y="398"/>
                    </a:lnTo>
                    <a:lnTo>
                      <a:pt x="1900" y="412"/>
                    </a:lnTo>
                    <a:lnTo>
                      <a:pt x="1910" y="427"/>
                    </a:lnTo>
                    <a:lnTo>
                      <a:pt x="1923" y="441"/>
                    </a:lnTo>
                    <a:lnTo>
                      <a:pt x="1933" y="455"/>
                    </a:lnTo>
                    <a:lnTo>
                      <a:pt x="1944" y="469"/>
                    </a:lnTo>
                    <a:lnTo>
                      <a:pt x="1953" y="483"/>
                    </a:lnTo>
                    <a:lnTo>
                      <a:pt x="1963" y="497"/>
                    </a:lnTo>
                    <a:lnTo>
                      <a:pt x="1970" y="512"/>
                    </a:lnTo>
                    <a:lnTo>
                      <a:pt x="1979" y="526"/>
                    </a:lnTo>
                    <a:lnTo>
                      <a:pt x="1986" y="540"/>
                    </a:lnTo>
                    <a:lnTo>
                      <a:pt x="1993" y="554"/>
                    </a:lnTo>
                    <a:lnTo>
                      <a:pt x="1999" y="568"/>
                    </a:lnTo>
                    <a:lnTo>
                      <a:pt x="2006" y="582"/>
                    </a:lnTo>
                    <a:lnTo>
                      <a:pt x="1947" y="545"/>
                    </a:lnTo>
                    <a:lnTo>
                      <a:pt x="1946" y="543"/>
                    </a:lnTo>
                    <a:lnTo>
                      <a:pt x="1942" y="538"/>
                    </a:lnTo>
                    <a:lnTo>
                      <a:pt x="1938" y="535"/>
                    </a:lnTo>
                    <a:lnTo>
                      <a:pt x="1935" y="531"/>
                    </a:lnTo>
                    <a:lnTo>
                      <a:pt x="1930" y="526"/>
                    </a:lnTo>
                    <a:lnTo>
                      <a:pt x="1926" y="522"/>
                    </a:lnTo>
                    <a:lnTo>
                      <a:pt x="1919" y="515"/>
                    </a:lnTo>
                    <a:lnTo>
                      <a:pt x="1914" y="508"/>
                    </a:lnTo>
                    <a:lnTo>
                      <a:pt x="1907" y="501"/>
                    </a:lnTo>
                    <a:lnTo>
                      <a:pt x="1900" y="494"/>
                    </a:lnTo>
                    <a:lnTo>
                      <a:pt x="1891" y="485"/>
                    </a:lnTo>
                    <a:lnTo>
                      <a:pt x="1882" y="476"/>
                    </a:lnTo>
                    <a:lnTo>
                      <a:pt x="1873" y="467"/>
                    </a:lnTo>
                    <a:lnTo>
                      <a:pt x="1864" y="458"/>
                    </a:lnTo>
                    <a:lnTo>
                      <a:pt x="1853" y="448"/>
                    </a:lnTo>
                    <a:lnTo>
                      <a:pt x="1843" y="437"/>
                    </a:lnTo>
                    <a:lnTo>
                      <a:pt x="1830" y="427"/>
                    </a:lnTo>
                    <a:lnTo>
                      <a:pt x="1820" y="416"/>
                    </a:lnTo>
                    <a:lnTo>
                      <a:pt x="1806" y="405"/>
                    </a:lnTo>
                    <a:lnTo>
                      <a:pt x="1795" y="393"/>
                    </a:lnTo>
                    <a:lnTo>
                      <a:pt x="1781" y="382"/>
                    </a:lnTo>
                    <a:lnTo>
                      <a:pt x="1768" y="370"/>
                    </a:lnTo>
                    <a:lnTo>
                      <a:pt x="1754" y="358"/>
                    </a:lnTo>
                    <a:lnTo>
                      <a:pt x="1738" y="347"/>
                    </a:lnTo>
                    <a:lnTo>
                      <a:pt x="1724" y="335"/>
                    </a:lnTo>
                    <a:lnTo>
                      <a:pt x="1710" y="322"/>
                    </a:lnTo>
                    <a:lnTo>
                      <a:pt x="1692" y="308"/>
                    </a:lnTo>
                    <a:lnTo>
                      <a:pt x="1676" y="297"/>
                    </a:lnTo>
                    <a:lnTo>
                      <a:pt x="1660" y="285"/>
                    </a:lnTo>
                    <a:lnTo>
                      <a:pt x="1645" y="273"/>
                    </a:lnTo>
                    <a:lnTo>
                      <a:pt x="1627" y="260"/>
                    </a:lnTo>
                    <a:lnTo>
                      <a:pt x="1609" y="246"/>
                    </a:lnTo>
                    <a:lnTo>
                      <a:pt x="1591" y="234"/>
                    </a:lnTo>
                    <a:lnTo>
                      <a:pt x="1574" y="223"/>
                    </a:lnTo>
                    <a:lnTo>
                      <a:pt x="1554" y="211"/>
                    </a:lnTo>
                    <a:lnTo>
                      <a:pt x="1537" y="198"/>
                    </a:lnTo>
                    <a:lnTo>
                      <a:pt x="1517" y="188"/>
                    </a:lnTo>
                    <a:lnTo>
                      <a:pt x="1498" y="177"/>
                    </a:lnTo>
                    <a:lnTo>
                      <a:pt x="1478" y="165"/>
                    </a:lnTo>
                    <a:lnTo>
                      <a:pt x="1459" y="154"/>
                    </a:lnTo>
                    <a:lnTo>
                      <a:pt x="1437" y="144"/>
                    </a:lnTo>
                    <a:lnTo>
                      <a:pt x="1418" y="135"/>
                    </a:lnTo>
                    <a:lnTo>
                      <a:pt x="1397" y="124"/>
                    </a:lnTo>
                    <a:lnTo>
                      <a:pt x="1375" y="115"/>
                    </a:lnTo>
                    <a:lnTo>
                      <a:pt x="1356" y="106"/>
                    </a:lnTo>
                    <a:lnTo>
                      <a:pt x="1335" y="99"/>
                    </a:lnTo>
                    <a:lnTo>
                      <a:pt x="1312" y="90"/>
                    </a:lnTo>
                    <a:lnTo>
                      <a:pt x="1290" y="83"/>
                    </a:lnTo>
                    <a:lnTo>
                      <a:pt x="1269" y="76"/>
                    </a:lnTo>
                    <a:lnTo>
                      <a:pt x="1248" y="69"/>
                    </a:lnTo>
                    <a:lnTo>
                      <a:pt x="1225" y="62"/>
                    </a:lnTo>
                    <a:lnTo>
                      <a:pt x="1204" y="59"/>
                    </a:lnTo>
                    <a:lnTo>
                      <a:pt x="1181" y="55"/>
                    </a:lnTo>
                    <a:lnTo>
                      <a:pt x="1159" y="51"/>
                    </a:lnTo>
                    <a:lnTo>
                      <a:pt x="1136" y="48"/>
                    </a:lnTo>
                    <a:lnTo>
                      <a:pt x="1113" y="44"/>
                    </a:lnTo>
                    <a:lnTo>
                      <a:pt x="1090" y="44"/>
                    </a:lnTo>
                    <a:lnTo>
                      <a:pt x="1069" y="44"/>
                    </a:lnTo>
                    <a:lnTo>
                      <a:pt x="1046" y="43"/>
                    </a:lnTo>
                    <a:lnTo>
                      <a:pt x="1023" y="44"/>
                    </a:lnTo>
                    <a:lnTo>
                      <a:pt x="1000" y="46"/>
                    </a:lnTo>
                    <a:lnTo>
                      <a:pt x="979" y="50"/>
                    </a:lnTo>
                    <a:lnTo>
                      <a:pt x="956" y="51"/>
                    </a:lnTo>
                    <a:lnTo>
                      <a:pt x="933" y="55"/>
                    </a:lnTo>
                    <a:lnTo>
                      <a:pt x="911" y="59"/>
                    </a:lnTo>
                    <a:lnTo>
                      <a:pt x="888" y="62"/>
                    </a:lnTo>
                    <a:lnTo>
                      <a:pt x="867" y="67"/>
                    </a:lnTo>
                    <a:lnTo>
                      <a:pt x="846" y="71"/>
                    </a:lnTo>
                    <a:lnTo>
                      <a:pt x="825" y="76"/>
                    </a:lnTo>
                    <a:lnTo>
                      <a:pt x="805" y="82"/>
                    </a:lnTo>
                    <a:lnTo>
                      <a:pt x="786" y="85"/>
                    </a:lnTo>
                    <a:lnTo>
                      <a:pt x="765" y="92"/>
                    </a:lnTo>
                    <a:lnTo>
                      <a:pt x="745" y="97"/>
                    </a:lnTo>
                    <a:lnTo>
                      <a:pt x="726" y="103"/>
                    </a:lnTo>
                    <a:lnTo>
                      <a:pt x="706" y="110"/>
                    </a:lnTo>
                    <a:lnTo>
                      <a:pt x="688" y="115"/>
                    </a:lnTo>
                    <a:lnTo>
                      <a:pt x="669" y="122"/>
                    </a:lnTo>
                    <a:lnTo>
                      <a:pt x="651" y="129"/>
                    </a:lnTo>
                    <a:lnTo>
                      <a:pt x="633" y="136"/>
                    </a:lnTo>
                    <a:lnTo>
                      <a:pt x="616" y="142"/>
                    </a:lnTo>
                    <a:lnTo>
                      <a:pt x="598" y="149"/>
                    </a:lnTo>
                    <a:lnTo>
                      <a:pt x="580" y="156"/>
                    </a:lnTo>
                    <a:lnTo>
                      <a:pt x="564" y="163"/>
                    </a:lnTo>
                    <a:lnTo>
                      <a:pt x="547" y="172"/>
                    </a:lnTo>
                    <a:lnTo>
                      <a:pt x="531" y="179"/>
                    </a:lnTo>
                    <a:lnTo>
                      <a:pt x="515" y="188"/>
                    </a:lnTo>
                    <a:lnTo>
                      <a:pt x="499" y="195"/>
                    </a:lnTo>
                    <a:lnTo>
                      <a:pt x="483" y="204"/>
                    </a:lnTo>
                    <a:lnTo>
                      <a:pt x="469" y="211"/>
                    </a:lnTo>
                    <a:lnTo>
                      <a:pt x="453" y="220"/>
                    </a:lnTo>
                    <a:lnTo>
                      <a:pt x="439" y="228"/>
                    </a:lnTo>
                    <a:lnTo>
                      <a:pt x="425" y="237"/>
                    </a:lnTo>
                    <a:lnTo>
                      <a:pt x="409" y="246"/>
                    </a:lnTo>
                    <a:lnTo>
                      <a:pt x="396" y="255"/>
                    </a:lnTo>
                    <a:lnTo>
                      <a:pt x="380" y="264"/>
                    </a:lnTo>
                    <a:lnTo>
                      <a:pt x="368" y="273"/>
                    </a:lnTo>
                    <a:lnTo>
                      <a:pt x="354" y="282"/>
                    </a:lnTo>
                    <a:lnTo>
                      <a:pt x="341" y="290"/>
                    </a:lnTo>
                    <a:lnTo>
                      <a:pt x="327" y="299"/>
                    </a:lnTo>
                    <a:lnTo>
                      <a:pt x="315" y="310"/>
                    </a:lnTo>
                    <a:lnTo>
                      <a:pt x="302" y="319"/>
                    </a:lnTo>
                    <a:lnTo>
                      <a:pt x="290" y="329"/>
                    </a:lnTo>
                    <a:lnTo>
                      <a:pt x="278" y="338"/>
                    </a:lnTo>
                    <a:lnTo>
                      <a:pt x="265" y="349"/>
                    </a:lnTo>
                    <a:lnTo>
                      <a:pt x="255" y="358"/>
                    </a:lnTo>
                    <a:lnTo>
                      <a:pt x="242" y="368"/>
                    </a:lnTo>
                    <a:lnTo>
                      <a:pt x="232" y="377"/>
                    </a:lnTo>
                    <a:lnTo>
                      <a:pt x="221" y="388"/>
                    </a:lnTo>
                    <a:lnTo>
                      <a:pt x="209" y="397"/>
                    </a:lnTo>
                    <a:lnTo>
                      <a:pt x="200" y="407"/>
                    </a:lnTo>
                    <a:lnTo>
                      <a:pt x="189" y="416"/>
                    </a:lnTo>
                    <a:lnTo>
                      <a:pt x="178" y="427"/>
                    </a:lnTo>
                    <a:lnTo>
                      <a:pt x="168" y="435"/>
                    </a:lnTo>
                    <a:lnTo>
                      <a:pt x="157" y="446"/>
                    </a:lnTo>
                    <a:lnTo>
                      <a:pt x="147" y="455"/>
                    </a:lnTo>
                    <a:lnTo>
                      <a:pt x="138" y="466"/>
                    </a:lnTo>
                    <a:lnTo>
                      <a:pt x="129" y="476"/>
                    </a:lnTo>
                    <a:lnTo>
                      <a:pt x="120" y="487"/>
                    </a:lnTo>
                    <a:lnTo>
                      <a:pt x="111" y="496"/>
                    </a:lnTo>
                    <a:lnTo>
                      <a:pt x="101" y="506"/>
                    </a:lnTo>
                    <a:lnTo>
                      <a:pt x="93" y="515"/>
                    </a:lnTo>
                    <a:lnTo>
                      <a:pt x="85" y="526"/>
                    </a:lnTo>
                    <a:lnTo>
                      <a:pt x="76" y="535"/>
                    </a:lnTo>
                    <a:lnTo>
                      <a:pt x="67" y="545"/>
                    </a:lnTo>
                    <a:lnTo>
                      <a:pt x="60" y="556"/>
                    </a:lnTo>
                    <a:lnTo>
                      <a:pt x="53" y="565"/>
                    </a:lnTo>
                    <a:lnTo>
                      <a:pt x="0" y="5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26" name="Freeform 14"/>
              <p:cNvSpPr>
                <a:spLocks/>
              </p:cNvSpPr>
              <p:nvPr/>
            </p:nvSpPr>
            <p:spPr bwMode="auto">
              <a:xfrm>
                <a:off x="4370" y="2885"/>
                <a:ext cx="146" cy="101"/>
              </a:xfrm>
              <a:custGeom>
                <a:avLst/>
                <a:gdLst>
                  <a:gd name="T0" fmla="*/ 0 w 353"/>
                  <a:gd name="T1" fmla="*/ 0 h 242"/>
                  <a:gd name="T2" fmla="*/ 0 w 353"/>
                  <a:gd name="T3" fmla="*/ 0 h 242"/>
                  <a:gd name="T4" fmla="*/ 0 w 353"/>
                  <a:gd name="T5" fmla="*/ 0 h 242"/>
                  <a:gd name="T6" fmla="*/ 0 w 353"/>
                  <a:gd name="T7" fmla="*/ 0 h 242"/>
                  <a:gd name="T8" fmla="*/ 0 w 353"/>
                  <a:gd name="T9" fmla="*/ 0 h 242"/>
                  <a:gd name="T10" fmla="*/ 0 w 353"/>
                  <a:gd name="T11" fmla="*/ 0 h 242"/>
                  <a:gd name="T12" fmla="*/ 0 w 353"/>
                  <a:gd name="T13" fmla="*/ 0 h 242"/>
                  <a:gd name="T14" fmla="*/ 0 w 353"/>
                  <a:gd name="T15" fmla="*/ 0 h 242"/>
                  <a:gd name="T16" fmla="*/ 0 w 353"/>
                  <a:gd name="T17" fmla="*/ 0 h 242"/>
                  <a:gd name="T18" fmla="*/ 0 w 353"/>
                  <a:gd name="T19" fmla="*/ 0 h 242"/>
                  <a:gd name="T20" fmla="*/ 0 w 353"/>
                  <a:gd name="T21" fmla="*/ 0 h 242"/>
                  <a:gd name="T22" fmla="*/ 0 w 353"/>
                  <a:gd name="T23" fmla="*/ 0 h 242"/>
                  <a:gd name="T24" fmla="*/ 0 w 353"/>
                  <a:gd name="T25" fmla="*/ 0 h 242"/>
                  <a:gd name="T26" fmla="*/ 0 w 353"/>
                  <a:gd name="T27" fmla="*/ 0 h 242"/>
                  <a:gd name="T28" fmla="*/ 0 w 353"/>
                  <a:gd name="T29" fmla="*/ 0 h 242"/>
                  <a:gd name="T30" fmla="*/ 0 w 353"/>
                  <a:gd name="T31" fmla="*/ 0 h 242"/>
                  <a:gd name="T32" fmla="*/ 0 w 353"/>
                  <a:gd name="T33" fmla="*/ 0 h 242"/>
                  <a:gd name="T34" fmla="*/ 0 w 353"/>
                  <a:gd name="T35" fmla="*/ 0 h 242"/>
                  <a:gd name="T36" fmla="*/ 0 w 353"/>
                  <a:gd name="T37" fmla="*/ 0 h 242"/>
                  <a:gd name="T38" fmla="*/ 0 w 353"/>
                  <a:gd name="T39" fmla="*/ 0 h 242"/>
                  <a:gd name="T40" fmla="*/ 0 w 353"/>
                  <a:gd name="T41" fmla="*/ 0 h 242"/>
                  <a:gd name="T42" fmla="*/ 0 w 353"/>
                  <a:gd name="T43" fmla="*/ 0 h 242"/>
                  <a:gd name="T44" fmla="*/ 0 w 353"/>
                  <a:gd name="T45" fmla="*/ 0 h 242"/>
                  <a:gd name="T46" fmla="*/ 0 w 353"/>
                  <a:gd name="T47" fmla="*/ 0 h 242"/>
                  <a:gd name="T48" fmla="*/ 0 w 353"/>
                  <a:gd name="T49" fmla="*/ 0 h 242"/>
                  <a:gd name="T50" fmla="*/ 0 w 353"/>
                  <a:gd name="T51" fmla="*/ 0 h 242"/>
                  <a:gd name="T52" fmla="*/ 0 w 353"/>
                  <a:gd name="T53" fmla="*/ 0 h 242"/>
                  <a:gd name="T54" fmla="*/ 0 w 353"/>
                  <a:gd name="T55" fmla="*/ 0 h 242"/>
                  <a:gd name="T56" fmla="*/ 0 w 353"/>
                  <a:gd name="T57" fmla="*/ 0 h 242"/>
                  <a:gd name="T58" fmla="*/ 0 w 353"/>
                  <a:gd name="T59" fmla="*/ 0 h 242"/>
                  <a:gd name="T60" fmla="*/ 0 w 353"/>
                  <a:gd name="T61" fmla="*/ 0 h 242"/>
                  <a:gd name="T62" fmla="*/ 0 w 353"/>
                  <a:gd name="T63" fmla="*/ 0 h 242"/>
                  <a:gd name="T64" fmla="*/ 0 w 353"/>
                  <a:gd name="T65" fmla="*/ 0 h 242"/>
                  <a:gd name="T66" fmla="*/ 0 w 353"/>
                  <a:gd name="T67" fmla="*/ 0 h 242"/>
                  <a:gd name="T68" fmla="*/ 0 w 353"/>
                  <a:gd name="T69" fmla="*/ 0 h 242"/>
                  <a:gd name="T70" fmla="*/ 0 w 353"/>
                  <a:gd name="T71" fmla="*/ 0 h 242"/>
                  <a:gd name="T72" fmla="*/ 0 w 353"/>
                  <a:gd name="T73" fmla="*/ 0 h 242"/>
                  <a:gd name="T74" fmla="*/ 0 w 353"/>
                  <a:gd name="T75" fmla="*/ 0 h 242"/>
                  <a:gd name="T76" fmla="*/ 0 w 353"/>
                  <a:gd name="T77" fmla="*/ 0 h 242"/>
                  <a:gd name="T78" fmla="*/ 0 w 353"/>
                  <a:gd name="T79" fmla="*/ 0 h 242"/>
                  <a:gd name="T80" fmla="*/ 0 w 353"/>
                  <a:gd name="T81" fmla="*/ 0 h 242"/>
                  <a:gd name="T82" fmla="*/ 0 w 353"/>
                  <a:gd name="T83" fmla="*/ 0 h 242"/>
                  <a:gd name="T84" fmla="*/ 0 w 353"/>
                  <a:gd name="T85" fmla="*/ 0 h 242"/>
                  <a:gd name="T86" fmla="*/ 0 w 353"/>
                  <a:gd name="T87" fmla="*/ 0 h 242"/>
                  <a:gd name="T88" fmla="*/ 0 w 353"/>
                  <a:gd name="T89" fmla="*/ 0 h 242"/>
                  <a:gd name="T90" fmla="*/ 0 w 353"/>
                  <a:gd name="T91" fmla="*/ 0 h 242"/>
                  <a:gd name="T92" fmla="*/ 0 w 353"/>
                  <a:gd name="T93" fmla="*/ 0 h 242"/>
                  <a:gd name="T94" fmla="*/ 0 w 353"/>
                  <a:gd name="T95" fmla="*/ 0 h 24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53"/>
                  <a:gd name="T145" fmla="*/ 0 h 242"/>
                  <a:gd name="T146" fmla="*/ 353 w 353"/>
                  <a:gd name="T147" fmla="*/ 242 h 24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53" h="242">
                    <a:moveTo>
                      <a:pt x="310" y="0"/>
                    </a:moveTo>
                    <a:lnTo>
                      <a:pt x="314" y="0"/>
                    </a:lnTo>
                    <a:lnTo>
                      <a:pt x="319" y="3"/>
                    </a:lnTo>
                    <a:lnTo>
                      <a:pt x="324" y="7"/>
                    </a:lnTo>
                    <a:lnTo>
                      <a:pt x="331" y="12"/>
                    </a:lnTo>
                    <a:lnTo>
                      <a:pt x="337" y="18"/>
                    </a:lnTo>
                    <a:lnTo>
                      <a:pt x="344" y="23"/>
                    </a:lnTo>
                    <a:lnTo>
                      <a:pt x="349" y="28"/>
                    </a:lnTo>
                    <a:lnTo>
                      <a:pt x="353" y="32"/>
                    </a:lnTo>
                    <a:lnTo>
                      <a:pt x="347" y="34"/>
                    </a:lnTo>
                    <a:lnTo>
                      <a:pt x="342" y="37"/>
                    </a:lnTo>
                    <a:lnTo>
                      <a:pt x="337" y="41"/>
                    </a:lnTo>
                    <a:lnTo>
                      <a:pt x="331" y="42"/>
                    </a:lnTo>
                    <a:lnTo>
                      <a:pt x="326" y="46"/>
                    </a:lnTo>
                    <a:lnTo>
                      <a:pt x="321" y="48"/>
                    </a:lnTo>
                    <a:lnTo>
                      <a:pt x="315" y="51"/>
                    </a:lnTo>
                    <a:lnTo>
                      <a:pt x="310" y="55"/>
                    </a:lnTo>
                    <a:lnTo>
                      <a:pt x="305" y="57"/>
                    </a:lnTo>
                    <a:lnTo>
                      <a:pt x="299" y="60"/>
                    </a:lnTo>
                    <a:lnTo>
                      <a:pt x="294" y="62"/>
                    </a:lnTo>
                    <a:lnTo>
                      <a:pt x="291" y="65"/>
                    </a:lnTo>
                    <a:lnTo>
                      <a:pt x="283" y="67"/>
                    </a:lnTo>
                    <a:lnTo>
                      <a:pt x="280" y="71"/>
                    </a:lnTo>
                    <a:lnTo>
                      <a:pt x="275" y="72"/>
                    </a:lnTo>
                    <a:lnTo>
                      <a:pt x="269" y="76"/>
                    </a:lnTo>
                    <a:lnTo>
                      <a:pt x="264" y="78"/>
                    </a:lnTo>
                    <a:lnTo>
                      <a:pt x="259" y="80"/>
                    </a:lnTo>
                    <a:lnTo>
                      <a:pt x="253" y="83"/>
                    </a:lnTo>
                    <a:lnTo>
                      <a:pt x="248" y="87"/>
                    </a:lnTo>
                    <a:lnTo>
                      <a:pt x="243" y="88"/>
                    </a:lnTo>
                    <a:lnTo>
                      <a:pt x="239" y="90"/>
                    </a:lnTo>
                    <a:lnTo>
                      <a:pt x="232" y="94"/>
                    </a:lnTo>
                    <a:lnTo>
                      <a:pt x="229" y="97"/>
                    </a:lnTo>
                    <a:lnTo>
                      <a:pt x="223" y="99"/>
                    </a:lnTo>
                    <a:lnTo>
                      <a:pt x="218" y="101"/>
                    </a:lnTo>
                    <a:lnTo>
                      <a:pt x="213" y="104"/>
                    </a:lnTo>
                    <a:lnTo>
                      <a:pt x="207" y="108"/>
                    </a:lnTo>
                    <a:lnTo>
                      <a:pt x="202" y="110"/>
                    </a:lnTo>
                    <a:lnTo>
                      <a:pt x="198" y="111"/>
                    </a:lnTo>
                    <a:lnTo>
                      <a:pt x="193" y="115"/>
                    </a:lnTo>
                    <a:lnTo>
                      <a:pt x="188" y="118"/>
                    </a:lnTo>
                    <a:lnTo>
                      <a:pt x="183" y="120"/>
                    </a:lnTo>
                    <a:lnTo>
                      <a:pt x="177" y="124"/>
                    </a:lnTo>
                    <a:lnTo>
                      <a:pt x="172" y="127"/>
                    </a:lnTo>
                    <a:lnTo>
                      <a:pt x="168" y="129"/>
                    </a:lnTo>
                    <a:lnTo>
                      <a:pt x="163" y="133"/>
                    </a:lnTo>
                    <a:lnTo>
                      <a:pt x="158" y="136"/>
                    </a:lnTo>
                    <a:lnTo>
                      <a:pt x="152" y="138"/>
                    </a:lnTo>
                    <a:lnTo>
                      <a:pt x="149" y="141"/>
                    </a:lnTo>
                    <a:lnTo>
                      <a:pt x="144" y="145"/>
                    </a:lnTo>
                    <a:lnTo>
                      <a:pt x="138" y="149"/>
                    </a:lnTo>
                    <a:lnTo>
                      <a:pt x="133" y="152"/>
                    </a:lnTo>
                    <a:lnTo>
                      <a:pt x="129" y="156"/>
                    </a:lnTo>
                    <a:lnTo>
                      <a:pt x="124" y="157"/>
                    </a:lnTo>
                    <a:lnTo>
                      <a:pt x="119" y="161"/>
                    </a:lnTo>
                    <a:lnTo>
                      <a:pt x="115" y="164"/>
                    </a:lnTo>
                    <a:lnTo>
                      <a:pt x="110" y="170"/>
                    </a:lnTo>
                    <a:lnTo>
                      <a:pt x="105" y="173"/>
                    </a:lnTo>
                    <a:lnTo>
                      <a:pt x="101" y="177"/>
                    </a:lnTo>
                    <a:lnTo>
                      <a:pt x="96" y="180"/>
                    </a:lnTo>
                    <a:lnTo>
                      <a:pt x="90" y="184"/>
                    </a:lnTo>
                    <a:lnTo>
                      <a:pt x="87" y="187"/>
                    </a:lnTo>
                    <a:lnTo>
                      <a:pt x="82" y="193"/>
                    </a:lnTo>
                    <a:lnTo>
                      <a:pt x="76" y="196"/>
                    </a:lnTo>
                    <a:lnTo>
                      <a:pt x="73" y="202"/>
                    </a:lnTo>
                    <a:lnTo>
                      <a:pt x="67" y="205"/>
                    </a:lnTo>
                    <a:lnTo>
                      <a:pt x="64" y="209"/>
                    </a:lnTo>
                    <a:lnTo>
                      <a:pt x="59" y="214"/>
                    </a:lnTo>
                    <a:lnTo>
                      <a:pt x="55" y="218"/>
                    </a:lnTo>
                    <a:lnTo>
                      <a:pt x="50" y="223"/>
                    </a:lnTo>
                    <a:lnTo>
                      <a:pt x="46" y="228"/>
                    </a:lnTo>
                    <a:lnTo>
                      <a:pt x="43" y="232"/>
                    </a:lnTo>
                    <a:lnTo>
                      <a:pt x="37" y="239"/>
                    </a:lnTo>
                    <a:lnTo>
                      <a:pt x="32" y="239"/>
                    </a:lnTo>
                    <a:lnTo>
                      <a:pt x="28" y="239"/>
                    </a:lnTo>
                    <a:lnTo>
                      <a:pt x="23" y="239"/>
                    </a:lnTo>
                    <a:lnTo>
                      <a:pt x="20" y="241"/>
                    </a:lnTo>
                    <a:lnTo>
                      <a:pt x="14" y="241"/>
                    </a:lnTo>
                    <a:lnTo>
                      <a:pt x="9" y="241"/>
                    </a:lnTo>
                    <a:lnTo>
                      <a:pt x="4" y="242"/>
                    </a:lnTo>
                    <a:lnTo>
                      <a:pt x="0" y="242"/>
                    </a:lnTo>
                    <a:lnTo>
                      <a:pt x="0" y="235"/>
                    </a:lnTo>
                    <a:lnTo>
                      <a:pt x="0" y="228"/>
                    </a:lnTo>
                    <a:lnTo>
                      <a:pt x="0" y="223"/>
                    </a:lnTo>
                    <a:lnTo>
                      <a:pt x="4" y="216"/>
                    </a:lnTo>
                    <a:lnTo>
                      <a:pt x="5" y="209"/>
                    </a:lnTo>
                    <a:lnTo>
                      <a:pt x="9" y="203"/>
                    </a:lnTo>
                    <a:lnTo>
                      <a:pt x="11" y="198"/>
                    </a:lnTo>
                    <a:lnTo>
                      <a:pt x="16" y="193"/>
                    </a:lnTo>
                    <a:lnTo>
                      <a:pt x="20" y="187"/>
                    </a:lnTo>
                    <a:lnTo>
                      <a:pt x="23" y="182"/>
                    </a:lnTo>
                    <a:lnTo>
                      <a:pt x="28" y="177"/>
                    </a:lnTo>
                    <a:lnTo>
                      <a:pt x="34" y="172"/>
                    </a:lnTo>
                    <a:lnTo>
                      <a:pt x="37" y="168"/>
                    </a:lnTo>
                    <a:lnTo>
                      <a:pt x="43" y="163"/>
                    </a:lnTo>
                    <a:lnTo>
                      <a:pt x="50" y="159"/>
                    </a:lnTo>
                    <a:lnTo>
                      <a:pt x="55" y="154"/>
                    </a:lnTo>
                    <a:lnTo>
                      <a:pt x="60" y="150"/>
                    </a:lnTo>
                    <a:lnTo>
                      <a:pt x="67" y="145"/>
                    </a:lnTo>
                    <a:lnTo>
                      <a:pt x="73" y="141"/>
                    </a:lnTo>
                    <a:lnTo>
                      <a:pt x="80" y="138"/>
                    </a:lnTo>
                    <a:lnTo>
                      <a:pt x="85" y="133"/>
                    </a:lnTo>
                    <a:lnTo>
                      <a:pt x="90" y="129"/>
                    </a:lnTo>
                    <a:lnTo>
                      <a:pt x="98" y="126"/>
                    </a:lnTo>
                    <a:lnTo>
                      <a:pt x="105" y="122"/>
                    </a:lnTo>
                    <a:lnTo>
                      <a:pt x="110" y="118"/>
                    </a:lnTo>
                    <a:lnTo>
                      <a:pt x="115" y="115"/>
                    </a:lnTo>
                    <a:lnTo>
                      <a:pt x="121" y="111"/>
                    </a:lnTo>
                    <a:lnTo>
                      <a:pt x="126" y="108"/>
                    </a:lnTo>
                    <a:lnTo>
                      <a:pt x="131" y="104"/>
                    </a:lnTo>
                    <a:lnTo>
                      <a:pt x="136" y="101"/>
                    </a:lnTo>
                    <a:lnTo>
                      <a:pt x="142" y="97"/>
                    </a:lnTo>
                    <a:lnTo>
                      <a:pt x="147" y="95"/>
                    </a:lnTo>
                    <a:lnTo>
                      <a:pt x="151" y="90"/>
                    </a:lnTo>
                    <a:lnTo>
                      <a:pt x="156" y="87"/>
                    </a:lnTo>
                    <a:lnTo>
                      <a:pt x="161" y="83"/>
                    </a:lnTo>
                    <a:lnTo>
                      <a:pt x="165" y="80"/>
                    </a:lnTo>
                    <a:lnTo>
                      <a:pt x="170" y="76"/>
                    </a:lnTo>
                    <a:lnTo>
                      <a:pt x="177" y="72"/>
                    </a:lnTo>
                    <a:lnTo>
                      <a:pt x="181" y="71"/>
                    </a:lnTo>
                    <a:lnTo>
                      <a:pt x="188" y="67"/>
                    </a:lnTo>
                    <a:lnTo>
                      <a:pt x="191" y="65"/>
                    </a:lnTo>
                    <a:lnTo>
                      <a:pt x="197" y="62"/>
                    </a:lnTo>
                    <a:lnTo>
                      <a:pt x="202" y="60"/>
                    </a:lnTo>
                    <a:lnTo>
                      <a:pt x="207" y="58"/>
                    </a:lnTo>
                    <a:lnTo>
                      <a:pt x="213" y="55"/>
                    </a:lnTo>
                    <a:lnTo>
                      <a:pt x="218" y="53"/>
                    </a:lnTo>
                    <a:lnTo>
                      <a:pt x="225" y="51"/>
                    </a:lnTo>
                    <a:lnTo>
                      <a:pt x="230" y="49"/>
                    </a:lnTo>
                    <a:lnTo>
                      <a:pt x="236" y="46"/>
                    </a:lnTo>
                    <a:lnTo>
                      <a:pt x="239" y="44"/>
                    </a:lnTo>
                    <a:lnTo>
                      <a:pt x="244" y="41"/>
                    </a:lnTo>
                    <a:lnTo>
                      <a:pt x="250" y="39"/>
                    </a:lnTo>
                    <a:lnTo>
                      <a:pt x="255" y="37"/>
                    </a:lnTo>
                    <a:lnTo>
                      <a:pt x="260" y="34"/>
                    </a:lnTo>
                    <a:lnTo>
                      <a:pt x="266" y="30"/>
                    </a:lnTo>
                    <a:lnTo>
                      <a:pt x="273" y="28"/>
                    </a:lnTo>
                    <a:lnTo>
                      <a:pt x="276" y="25"/>
                    </a:lnTo>
                    <a:lnTo>
                      <a:pt x="282" y="21"/>
                    </a:lnTo>
                    <a:lnTo>
                      <a:pt x="287" y="18"/>
                    </a:lnTo>
                    <a:lnTo>
                      <a:pt x="291" y="14"/>
                    </a:lnTo>
                    <a:lnTo>
                      <a:pt x="296" y="11"/>
                    </a:lnTo>
                    <a:lnTo>
                      <a:pt x="301" y="7"/>
                    </a:lnTo>
                    <a:lnTo>
                      <a:pt x="306" y="3"/>
                    </a:lnTo>
                    <a:lnTo>
                      <a:pt x="310" y="0"/>
                    </a:lnTo>
                    <a:close/>
                  </a:path>
                </a:pathLst>
              </a:custGeom>
              <a:solidFill>
                <a:srgbClr val="F5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12297" name="Group 159"/>
          <p:cNvGrpSpPr>
            <a:grpSpLocks/>
          </p:cNvGrpSpPr>
          <p:nvPr/>
        </p:nvGrpSpPr>
        <p:grpSpPr bwMode="auto">
          <a:xfrm>
            <a:off x="6040438" y="1541463"/>
            <a:ext cx="836612" cy="830262"/>
            <a:chOff x="2994" y="578"/>
            <a:chExt cx="1266" cy="1256"/>
          </a:xfrm>
        </p:grpSpPr>
        <p:sp>
          <p:nvSpPr>
            <p:cNvPr id="12613" name="Freeform 160"/>
            <p:cNvSpPr>
              <a:spLocks/>
            </p:cNvSpPr>
            <p:nvPr/>
          </p:nvSpPr>
          <p:spPr bwMode="auto">
            <a:xfrm>
              <a:off x="2994" y="578"/>
              <a:ext cx="1266" cy="1256"/>
            </a:xfrm>
            <a:custGeom>
              <a:avLst/>
              <a:gdLst>
                <a:gd name="T0" fmla="*/ 1 w 1770"/>
                <a:gd name="T1" fmla="*/ 1 h 1755"/>
                <a:gd name="T2" fmla="*/ 1 w 1770"/>
                <a:gd name="T3" fmla="*/ 1 h 1755"/>
                <a:gd name="T4" fmla="*/ 1 w 1770"/>
                <a:gd name="T5" fmla="*/ 1 h 1755"/>
                <a:gd name="T6" fmla="*/ 1 w 1770"/>
                <a:gd name="T7" fmla="*/ 1 h 1755"/>
                <a:gd name="T8" fmla="*/ 1 w 1770"/>
                <a:gd name="T9" fmla="*/ 1 h 1755"/>
                <a:gd name="T10" fmla="*/ 1 w 1770"/>
                <a:gd name="T11" fmla="*/ 1 h 1755"/>
                <a:gd name="T12" fmla="*/ 1 w 1770"/>
                <a:gd name="T13" fmla="*/ 1 h 1755"/>
                <a:gd name="T14" fmla="*/ 1 w 1770"/>
                <a:gd name="T15" fmla="*/ 1 h 1755"/>
                <a:gd name="T16" fmla="*/ 1 w 1770"/>
                <a:gd name="T17" fmla="*/ 1 h 1755"/>
                <a:gd name="T18" fmla="*/ 1 w 1770"/>
                <a:gd name="T19" fmla="*/ 1 h 1755"/>
                <a:gd name="T20" fmla="*/ 1 w 1770"/>
                <a:gd name="T21" fmla="*/ 1 h 1755"/>
                <a:gd name="T22" fmla="*/ 1 w 1770"/>
                <a:gd name="T23" fmla="*/ 1 h 1755"/>
                <a:gd name="T24" fmla="*/ 1 w 1770"/>
                <a:gd name="T25" fmla="*/ 1 h 1755"/>
                <a:gd name="T26" fmla="*/ 1 w 1770"/>
                <a:gd name="T27" fmla="*/ 1 h 1755"/>
                <a:gd name="T28" fmla="*/ 1 w 1770"/>
                <a:gd name="T29" fmla="*/ 1 h 1755"/>
                <a:gd name="T30" fmla="*/ 1 w 1770"/>
                <a:gd name="T31" fmla="*/ 1 h 1755"/>
                <a:gd name="T32" fmla="*/ 1 w 1770"/>
                <a:gd name="T33" fmla="*/ 1 h 1755"/>
                <a:gd name="T34" fmla="*/ 1 w 1770"/>
                <a:gd name="T35" fmla="*/ 0 h 1755"/>
                <a:gd name="T36" fmla="*/ 1 w 1770"/>
                <a:gd name="T37" fmla="*/ 0 h 1755"/>
                <a:gd name="T38" fmla="*/ 1 w 1770"/>
                <a:gd name="T39" fmla="*/ 1 h 1755"/>
                <a:gd name="T40" fmla="*/ 1 w 1770"/>
                <a:gd name="T41" fmla="*/ 1 h 1755"/>
                <a:gd name="T42" fmla="*/ 1 w 1770"/>
                <a:gd name="T43" fmla="*/ 1 h 1755"/>
                <a:gd name="T44" fmla="*/ 1 w 1770"/>
                <a:gd name="T45" fmla="*/ 1 h 1755"/>
                <a:gd name="T46" fmla="*/ 1 w 1770"/>
                <a:gd name="T47" fmla="*/ 1 h 1755"/>
                <a:gd name="T48" fmla="*/ 1 w 1770"/>
                <a:gd name="T49" fmla="*/ 1 h 1755"/>
                <a:gd name="T50" fmla="*/ 1 w 1770"/>
                <a:gd name="T51" fmla="*/ 1 h 1755"/>
                <a:gd name="T52" fmla="*/ 0 w 1770"/>
                <a:gd name="T53" fmla="*/ 1 h 1755"/>
                <a:gd name="T54" fmla="*/ 0 w 1770"/>
                <a:gd name="T55" fmla="*/ 1 h 1755"/>
                <a:gd name="T56" fmla="*/ 1 w 1770"/>
                <a:gd name="T57" fmla="*/ 1 h 1755"/>
                <a:gd name="T58" fmla="*/ 1 w 1770"/>
                <a:gd name="T59" fmla="*/ 1 h 1755"/>
                <a:gd name="T60" fmla="*/ 1 w 1770"/>
                <a:gd name="T61" fmla="*/ 1 h 1755"/>
                <a:gd name="T62" fmla="*/ 1 w 1770"/>
                <a:gd name="T63" fmla="*/ 1 h 1755"/>
                <a:gd name="T64" fmla="*/ 1 w 1770"/>
                <a:gd name="T65" fmla="*/ 1 h 1755"/>
                <a:gd name="T66" fmla="*/ 1 w 1770"/>
                <a:gd name="T67" fmla="*/ 1 h 1755"/>
                <a:gd name="T68" fmla="*/ 1 w 1770"/>
                <a:gd name="T69" fmla="*/ 1 h 1755"/>
                <a:gd name="T70" fmla="*/ 1 w 1770"/>
                <a:gd name="T71" fmla="*/ 1 h 1755"/>
                <a:gd name="T72" fmla="*/ 1 w 1770"/>
                <a:gd name="T73" fmla="*/ 1 h 175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70"/>
                <a:gd name="T112" fmla="*/ 0 h 1755"/>
                <a:gd name="T113" fmla="*/ 1770 w 1770"/>
                <a:gd name="T114" fmla="*/ 1755 h 175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70" h="1755">
                  <a:moveTo>
                    <a:pt x="1570" y="1755"/>
                  </a:moveTo>
                  <a:lnTo>
                    <a:pt x="1609" y="1751"/>
                  </a:lnTo>
                  <a:lnTo>
                    <a:pt x="1648" y="1739"/>
                  </a:lnTo>
                  <a:lnTo>
                    <a:pt x="1682" y="1719"/>
                  </a:lnTo>
                  <a:lnTo>
                    <a:pt x="1711" y="1696"/>
                  </a:lnTo>
                  <a:lnTo>
                    <a:pt x="1735" y="1666"/>
                  </a:lnTo>
                  <a:lnTo>
                    <a:pt x="1755" y="1633"/>
                  </a:lnTo>
                  <a:lnTo>
                    <a:pt x="1766" y="1593"/>
                  </a:lnTo>
                  <a:lnTo>
                    <a:pt x="1770" y="1554"/>
                  </a:lnTo>
                  <a:lnTo>
                    <a:pt x="1770" y="201"/>
                  </a:lnTo>
                  <a:lnTo>
                    <a:pt x="1766" y="162"/>
                  </a:lnTo>
                  <a:lnTo>
                    <a:pt x="1755" y="122"/>
                  </a:lnTo>
                  <a:lnTo>
                    <a:pt x="1735" y="89"/>
                  </a:lnTo>
                  <a:lnTo>
                    <a:pt x="1711" y="59"/>
                  </a:lnTo>
                  <a:lnTo>
                    <a:pt x="1682" y="36"/>
                  </a:lnTo>
                  <a:lnTo>
                    <a:pt x="1648" y="16"/>
                  </a:lnTo>
                  <a:lnTo>
                    <a:pt x="1609" y="4"/>
                  </a:lnTo>
                  <a:lnTo>
                    <a:pt x="1570" y="0"/>
                  </a:lnTo>
                  <a:lnTo>
                    <a:pt x="201" y="0"/>
                  </a:lnTo>
                  <a:lnTo>
                    <a:pt x="162" y="4"/>
                  </a:lnTo>
                  <a:lnTo>
                    <a:pt x="122" y="16"/>
                  </a:lnTo>
                  <a:lnTo>
                    <a:pt x="89" y="36"/>
                  </a:lnTo>
                  <a:lnTo>
                    <a:pt x="59" y="59"/>
                  </a:lnTo>
                  <a:lnTo>
                    <a:pt x="36" y="89"/>
                  </a:lnTo>
                  <a:lnTo>
                    <a:pt x="16" y="122"/>
                  </a:lnTo>
                  <a:lnTo>
                    <a:pt x="4" y="162"/>
                  </a:lnTo>
                  <a:lnTo>
                    <a:pt x="0" y="201"/>
                  </a:lnTo>
                  <a:lnTo>
                    <a:pt x="0" y="1554"/>
                  </a:lnTo>
                  <a:lnTo>
                    <a:pt x="4" y="1593"/>
                  </a:lnTo>
                  <a:lnTo>
                    <a:pt x="16" y="1633"/>
                  </a:lnTo>
                  <a:lnTo>
                    <a:pt x="36" y="1666"/>
                  </a:lnTo>
                  <a:lnTo>
                    <a:pt x="59" y="1696"/>
                  </a:lnTo>
                  <a:lnTo>
                    <a:pt x="89" y="1719"/>
                  </a:lnTo>
                  <a:lnTo>
                    <a:pt x="122" y="1739"/>
                  </a:lnTo>
                  <a:lnTo>
                    <a:pt x="162" y="1751"/>
                  </a:lnTo>
                  <a:lnTo>
                    <a:pt x="201" y="1755"/>
                  </a:lnTo>
                  <a:lnTo>
                    <a:pt x="1570" y="1755"/>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pic>
          <p:nvPicPr>
            <p:cNvPr id="12614" name="Picture 161" descr="bl00520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02" y="695"/>
              <a:ext cx="1050" cy="1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298" name="Group 165"/>
          <p:cNvGrpSpPr>
            <a:grpSpLocks/>
          </p:cNvGrpSpPr>
          <p:nvPr/>
        </p:nvGrpSpPr>
        <p:grpSpPr bwMode="auto">
          <a:xfrm>
            <a:off x="4652963" y="1541463"/>
            <a:ext cx="836612" cy="830262"/>
            <a:chOff x="90" y="578"/>
            <a:chExt cx="1266" cy="1256"/>
          </a:xfrm>
        </p:grpSpPr>
        <p:sp>
          <p:nvSpPr>
            <p:cNvPr id="12509" name="Freeform 166"/>
            <p:cNvSpPr>
              <a:spLocks/>
            </p:cNvSpPr>
            <p:nvPr/>
          </p:nvSpPr>
          <p:spPr bwMode="auto">
            <a:xfrm>
              <a:off x="90" y="578"/>
              <a:ext cx="1266" cy="1256"/>
            </a:xfrm>
            <a:custGeom>
              <a:avLst/>
              <a:gdLst>
                <a:gd name="T0" fmla="*/ 1 w 1770"/>
                <a:gd name="T1" fmla="*/ 1 h 1755"/>
                <a:gd name="T2" fmla="*/ 1 w 1770"/>
                <a:gd name="T3" fmla="*/ 1 h 1755"/>
                <a:gd name="T4" fmla="*/ 1 w 1770"/>
                <a:gd name="T5" fmla="*/ 1 h 1755"/>
                <a:gd name="T6" fmla="*/ 1 w 1770"/>
                <a:gd name="T7" fmla="*/ 1 h 1755"/>
                <a:gd name="T8" fmla="*/ 1 w 1770"/>
                <a:gd name="T9" fmla="*/ 1 h 1755"/>
                <a:gd name="T10" fmla="*/ 1 w 1770"/>
                <a:gd name="T11" fmla="*/ 1 h 1755"/>
                <a:gd name="T12" fmla="*/ 1 w 1770"/>
                <a:gd name="T13" fmla="*/ 1 h 1755"/>
                <a:gd name="T14" fmla="*/ 1 w 1770"/>
                <a:gd name="T15" fmla="*/ 1 h 1755"/>
                <a:gd name="T16" fmla="*/ 1 w 1770"/>
                <a:gd name="T17" fmla="*/ 1 h 1755"/>
                <a:gd name="T18" fmla="*/ 1 w 1770"/>
                <a:gd name="T19" fmla="*/ 1 h 1755"/>
                <a:gd name="T20" fmla="*/ 1 w 1770"/>
                <a:gd name="T21" fmla="*/ 1 h 1755"/>
                <a:gd name="T22" fmla="*/ 1 w 1770"/>
                <a:gd name="T23" fmla="*/ 1 h 1755"/>
                <a:gd name="T24" fmla="*/ 1 w 1770"/>
                <a:gd name="T25" fmla="*/ 1 h 1755"/>
                <a:gd name="T26" fmla="*/ 1 w 1770"/>
                <a:gd name="T27" fmla="*/ 1 h 1755"/>
                <a:gd name="T28" fmla="*/ 1 w 1770"/>
                <a:gd name="T29" fmla="*/ 1 h 1755"/>
                <a:gd name="T30" fmla="*/ 1 w 1770"/>
                <a:gd name="T31" fmla="*/ 1 h 1755"/>
                <a:gd name="T32" fmla="*/ 1 w 1770"/>
                <a:gd name="T33" fmla="*/ 1 h 1755"/>
                <a:gd name="T34" fmla="*/ 1 w 1770"/>
                <a:gd name="T35" fmla="*/ 0 h 1755"/>
                <a:gd name="T36" fmla="*/ 1 w 1770"/>
                <a:gd name="T37" fmla="*/ 0 h 1755"/>
                <a:gd name="T38" fmla="*/ 1 w 1770"/>
                <a:gd name="T39" fmla="*/ 1 h 1755"/>
                <a:gd name="T40" fmla="*/ 1 w 1770"/>
                <a:gd name="T41" fmla="*/ 1 h 1755"/>
                <a:gd name="T42" fmla="*/ 1 w 1770"/>
                <a:gd name="T43" fmla="*/ 1 h 1755"/>
                <a:gd name="T44" fmla="*/ 1 w 1770"/>
                <a:gd name="T45" fmla="*/ 1 h 1755"/>
                <a:gd name="T46" fmla="*/ 1 w 1770"/>
                <a:gd name="T47" fmla="*/ 1 h 1755"/>
                <a:gd name="T48" fmla="*/ 1 w 1770"/>
                <a:gd name="T49" fmla="*/ 1 h 1755"/>
                <a:gd name="T50" fmla="*/ 1 w 1770"/>
                <a:gd name="T51" fmla="*/ 1 h 1755"/>
                <a:gd name="T52" fmla="*/ 0 w 1770"/>
                <a:gd name="T53" fmla="*/ 1 h 1755"/>
                <a:gd name="T54" fmla="*/ 0 w 1770"/>
                <a:gd name="T55" fmla="*/ 1 h 1755"/>
                <a:gd name="T56" fmla="*/ 1 w 1770"/>
                <a:gd name="T57" fmla="*/ 1 h 1755"/>
                <a:gd name="T58" fmla="*/ 1 w 1770"/>
                <a:gd name="T59" fmla="*/ 1 h 1755"/>
                <a:gd name="T60" fmla="*/ 1 w 1770"/>
                <a:gd name="T61" fmla="*/ 1 h 1755"/>
                <a:gd name="T62" fmla="*/ 1 w 1770"/>
                <a:gd name="T63" fmla="*/ 1 h 1755"/>
                <a:gd name="T64" fmla="*/ 1 w 1770"/>
                <a:gd name="T65" fmla="*/ 1 h 1755"/>
                <a:gd name="T66" fmla="*/ 1 w 1770"/>
                <a:gd name="T67" fmla="*/ 1 h 1755"/>
                <a:gd name="T68" fmla="*/ 1 w 1770"/>
                <a:gd name="T69" fmla="*/ 1 h 1755"/>
                <a:gd name="T70" fmla="*/ 1 w 1770"/>
                <a:gd name="T71" fmla="*/ 1 h 1755"/>
                <a:gd name="T72" fmla="*/ 1 w 1770"/>
                <a:gd name="T73" fmla="*/ 1 h 175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70"/>
                <a:gd name="T112" fmla="*/ 0 h 1755"/>
                <a:gd name="T113" fmla="*/ 1770 w 1770"/>
                <a:gd name="T114" fmla="*/ 1755 h 175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70" h="1755">
                  <a:moveTo>
                    <a:pt x="1570" y="1755"/>
                  </a:moveTo>
                  <a:lnTo>
                    <a:pt x="1609" y="1751"/>
                  </a:lnTo>
                  <a:lnTo>
                    <a:pt x="1648" y="1739"/>
                  </a:lnTo>
                  <a:lnTo>
                    <a:pt x="1682" y="1719"/>
                  </a:lnTo>
                  <a:lnTo>
                    <a:pt x="1711" y="1696"/>
                  </a:lnTo>
                  <a:lnTo>
                    <a:pt x="1735" y="1666"/>
                  </a:lnTo>
                  <a:lnTo>
                    <a:pt x="1755" y="1633"/>
                  </a:lnTo>
                  <a:lnTo>
                    <a:pt x="1766" y="1593"/>
                  </a:lnTo>
                  <a:lnTo>
                    <a:pt x="1770" y="1554"/>
                  </a:lnTo>
                  <a:lnTo>
                    <a:pt x="1770" y="201"/>
                  </a:lnTo>
                  <a:lnTo>
                    <a:pt x="1766" y="162"/>
                  </a:lnTo>
                  <a:lnTo>
                    <a:pt x="1755" y="122"/>
                  </a:lnTo>
                  <a:lnTo>
                    <a:pt x="1735" y="89"/>
                  </a:lnTo>
                  <a:lnTo>
                    <a:pt x="1711" y="59"/>
                  </a:lnTo>
                  <a:lnTo>
                    <a:pt x="1682" y="36"/>
                  </a:lnTo>
                  <a:lnTo>
                    <a:pt x="1648" y="16"/>
                  </a:lnTo>
                  <a:lnTo>
                    <a:pt x="1609" y="4"/>
                  </a:lnTo>
                  <a:lnTo>
                    <a:pt x="1570" y="0"/>
                  </a:lnTo>
                  <a:lnTo>
                    <a:pt x="201" y="0"/>
                  </a:lnTo>
                  <a:lnTo>
                    <a:pt x="162" y="4"/>
                  </a:lnTo>
                  <a:lnTo>
                    <a:pt x="122" y="16"/>
                  </a:lnTo>
                  <a:lnTo>
                    <a:pt x="89" y="36"/>
                  </a:lnTo>
                  <a:lnTo>
                    <a:pt x="59" y="59"/>
                  </a:lnTo>
                  <a:lnTo>
                    <a:pt x="36" y="89"/>
                  </a:lnTo>
                  <a:lnTo>
                    <a:pt x="16" y="122"/>
                  </a:lnTo>
                  <a:lnTo>
                    <a:pt x="4" y="162"/>
                  </a:lnTo>
                  <a:lnTo>
                    <a:pt x="0" y="201"/>
                  </a:lnTo>
                  <a:lnTo>
                    <a:pt x="0" y="1554"/>
                  </a:lnTo>
                  <a:lnTo>
                    <a:pt x="4" y="1593"/>
                  </a:lnTo>
                  <a:lnTo>
                    <a:pt x="16" y="1633"/>
                  </a:lnTo>
                  <a:lnTo>
                    <a:pt x="36" y="1666"/>
                  </a:lnTo>
                  <a:lnTo>
                    <a:pt x="59" y="1696"/>
                  </a:lnTo>
                  <a:lnTo>
                    <a:pt x="89" y="1719"/>
                  </a:lnTo>
                  <a:lnTo>
                    <a:pt x="122" y="1739"/>
                  </a:lnTo>
                  <a:lnTo>
                    <a:pt x="162" y="1751"/>
                  </a:lnTo>
                  <a:lnTo>
                    <a:pt x="201" y="1755"/>
                  </a:lnTo>
                  <a:lnTo>
                    <a:pt x="1570" y="1755"/>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2510" name="Group 167"/>
            <p:cNvGrpSpPr>
              <a:grpSpLocks/>
            </p:cNvGrpSpPr>
            <p:nvPr/>
          </p:nvGrpSpPr>
          <p:grpSpPr bwMode="auto">
            <a:xfrm flipH="1">
              <a:off x="125" y="769"/>
              <a:ext cx="1195" cy="850"/>
              <a:chOff x="230" y="1087"/>
              <a:chExt cx="991" cy="709"/>
            </a:xfrm>
          </p:grpSpPr>
          <p:sp>
            <p:nvSpPr>
              <p:cNvPr id="12511" name="Freeform 168"/>
              <p:cNvSpPr>
                <a:spLocks/>
              </p:cNvSpPr>
              <p:nvPr/>
            </p:nvSpPr>
            <p:spPr bwMode="auto">
              <a:xfrm>
                <a:off x="278" y="1306"/>
                <a:ext cx="854" cy="407"/>
              </a:xfrm>
              <a:custGeom>
                <a:avLst/>
                <a:gdLst>
                  <a:gd name="T0" fmla="*/ 0 w 854"/>
                  <a:gd name="T1" fmla="*/ 360 h 407"/>
                  <a:gd name="T2" fmla="*/ 4 w 854"/>
                  <a:gd name="T3" fmla="*/ 306 h 407"/>
                  <a:gd name="T4" fmla="*/ 25 w 854"/>
                  <a:gd name="T5" fmla="*/ 250 h 407"/>
                  <a:gd name="T6" fmla="*/ 68 w 854"/>
                  <a:gd name="T7" fmla="*/ 203 h 407"/>
                  <a:gd name="T8" fmla="*/ 107 w 854"/>
                  <a:gd name="T9" fmla="*/ 178 h 407"/>
                  <a:gd name="T10" fmla="*/ 157 w 854"/>
                  <a:gd name="T11" fmla="*/ 157 h 407"/>
                  <a:gd name="T12" fmla="*/ 223 w 854"/>
                  <a:gd name="T13" fmla="*/ 143 h 407"/>
                  <a:gd name="T14" fmla="*/ 229 w 854"/>
                  <a:gd name="T15" fmla="*/ 124 h 407"/>
                  <a:gd name="T16" fmla="*/ 253 w 854"/>
                  <a:gd name="T17" fmla="*/ 82 h 407"/>
                  <a:gd name="T18" fmla="*/ 288 w 854"/>
                  <a:gd name="T19" fmla="*/ 46 h 407"/>
                  <a:gd name="T20" fmla="*/ 338 w 854"/>
                  <a:gd name="T21" fmla="*/ 16 h 407"/>
                  <a:gd name="T22" fmla="*/ 383 w 854"/>
                  <a:gd name="T23" fmla="*/ 5 h 407"/>
                  <a:gd name="T24" fmla="*/ 470 w 854"/>
                  <a:gd name="T25" fmla="*/ 2 h 407"/>
                  <a:gd name="T26" fmla="*/ 568 w 854"/>
                  <a:gd name="T27" fmla="*/ 19 h 407"/>
                  <a:gd name="T28" fmla="*/ 636 w 854"/>
                  <a:gd name="T29" fmla="*/ 49 h 407"/>
                  <a:gd name="T30" fmla="*/ 686 w 854"/>
                  <a:gd name="T31" fmla="*/ 80 h 407"/>
                  <a:gd name="T32" fmla="*/ 733 w 854"/>
                  <a:gd name="T33" fmla="*/ 124 h 407"/>
                  <a:gd name="T34" fmla="*/ 776 w 854"/>
                  <a:gd name="T35" fmla="*/ 179 h 407"/>
                  <a:gd name="T36" fmla="*/ 813 w 854"/>
                  <a:gd name="T37" fmla="*/ 247 h 407"/>
                  <a:gd name="T38" fmla="*/ 843 w 854"/>
                  <a:gd name="T39" fmla="*/ 328 h 407"/>
                  <a:gd name="T40" fmla="*/ 852 w 854"/>
                  <a:gd name="T41" fmla="*/ 366 h 407"/>
                  <a:gd name="T42" fmla="*/ 849 w 854"/>
                  <a:gd name="T43" fmla="*/ 396 h 407"/>
                  <a:gd name="T44" fmla="*/ 838 w 854"/>
                  <a:gd name="T45" fmla="*/ 407 h 407"/>
                  <a:gd name="T46" fmla="*/ 832 w 854"/>
                  <a:gd name="T47" fmla="*/ 407 h 407"/>
                  <a:gd name="T48" fmla="*/ 815 w 854"/>
                  <a:gd name="T49" fmla="*/ 385 h 407"/>
                  <a:gd name="T50" fmla="*/ 793 w 854"/>
                  <a:gd name="T51" fmla="*/ 349 h 407"/>
                  <a:gd name="T52" fmla="*/ 768 w 854"/>
                  <a:gd name="T53" fmla="*/ 330 h 407"/>
                  <a:gd name="T54" fmla="*/ 722 w 854"/>
                  <a:gd name="T55" fmla="*/ 322 h 407"/>
                  <a:gd name="T56" fmla="*/ 680 w 854"/>
                  <a:gd name="T57" fmla="*/ 339 h 407"/>
                  <a:gd name="T58" fmla="*/ 669 w 854"/>
                  <a:gd name="T59" fmla="*/ 350 h 407"/>
                  <a:gd name="T60" fmla="*/ 639 w 854"/>
                  <a:gd name="T61" fmla="*/ 377 h 407"/>
                  <a:gd name="T62" fmla="*/ 604 w 854"/>
                  <a:gd name="T63" fmla="*/ 386 h 407"/>
                  <a:gd name="T64" fmla="*/ 553 w 854"/>
                  <a:gd name="T65" fmla="*/ 393 h 407"/>
                  <a:gd name="T66" fmla="*/ 327 w 854"/>
                  <a:gd name="T67" fmla="*/ 393 h 407"/>
                  <a:gd name="T68" fmla="*/ 316 w 854"/>
                  <a:gd name="T69" fmla="*/ 393 h 407"/>
                  <a:gd name="T70" fmla="*/ 294 w 854"/>
                  <a:gd name="T71" fmla="*/ 383 h 407"/>
                  <a:gd name="T72" fmla="*/ 278 w 854"/>
                  <a:gd name="T73" fmla="*/ 366 h 407"/>
                  <a:gd name="T74" fmla="*/ 253 w 854"/>
                  <a:gd name="T75" fmla="*/ 333 h 407"/>
                  <a:gd name="T76" fmla="*/ 218 w 854"/>
                  <a:gd name="T77" fmla="*/ 314 h 407"/>
                  <a:gd name="T78" fmla="*/ 197 w 854"/>
                  <a:gd name="T79" fmla="*/ 313 h 407"/>
                  <a:gd name="T80" fmla="*/ 171 w 854"/>
                  <a:gd name="T81" fmla="*/ 328 h 407"/>
                  <a:gd name="T82" fmla="*/ 146 w 854"/>
                  <a:gd name="T83" fmla="*/ 361 h 407"/>
                  <a:gd name="T84" fmla="*/ 129 w 854"/>
                  <a:gd name="T85" fmla="*/ 377 h 407"/>
                  <a:gd name="T86" fmla="*/ 82 w 854"/>
                  <a:gd name="T87" fmla="*/ 391 h 407"/>
                  <a:gd name="T88" fmla="*/ 32 w 854"/>
                  <a:gd name="T89" fmla="*/ 383 h 407"/>
                  <a:gd name="T90" fmla="*/ 2 w 854"/>
                  <a:gd name="T91" fmla="*/ 368 h 40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54"/>
                  <a:gd name="T139" fmla="*/ 0 h 407"/>
                  <a:gd name="T140" fmla="*/ 854 w 854"/>
                  <a:gd name="T141" fmla="*/ 407 h 40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54" h="407">
                    <a:moveTo>
                      <a:pt x="2" y="368"/>
                    </a:moveTo>
                    <a:lnTo>
                      <a:pt x="2" y="368"/>
                    </a:lnTo>
                    <a:lnTo>
                      <a:pt x="0" y="360"/>
                    </a:lnTo>
                    <a:lnTo>
                      <a:pt x="0" y="338"/>
                    </a:lnTo>
                    <a:lnTo>
                      <a:pt x="0" y="324"/>
                    </a:lnTo>
                    <a:lnTo>
                      <a:pt x="4" y="306"/>
                    </a:lnTo>
                    <a:lnTo>
                      <a:pt x="8" y="289"/>
                    </a:lnTo>
                    <a:lnTo>
                      <a:pt x="16" y="269"/>
                    </a:lnTo>
                    <a:lnTo>
                      <a:pt x="25" y="250"/>
                    </a:lnTo>
                    <a:lnTo>
                      <a:pt x="40" y="231"/>
                    </a:lnTo>
                    <a:lnTo>
                      <a:pt x="57" y="212"/>
                    </a:lnTo>
                    <a:lnTo>
                      <a:pt x="68" y="203"/>
                    </a:lnTo>
                    <a:lnTo>
                      <a:pt x="79" y="193"/>
                    </a:lnTo>
                    <a:lnTo>
                      <a:pt x="93" y="186"/>
                    </a:lnTo>
                    <a:lnTo>
                      <a:pt x="107" y="178"/>
                    </a:lnTo>
                    <a:lnTo>
                      <a:pt x="123" y="170"/>
                    </a:lnTo>
                    <a:lnTo>
                      <a:pt x="140" y="164"/>
                    </a:lnTo>
                    <a:lnTo>
                      <a:pt x="157" y="157"/>
                    </a:lnTo>
                    <a:lnTo>
                      <a:pt x="178" y="153"/>
                    </a:lnTo>
                    <a:lnTo>
                      <a:pt x="200" y="148"/>
                    </a:lnTo>
                    <a:lnTo>
                      <a:pt x="223" y="143"/>
                    </a:lnTo>
                    <a:lnTo>
                      <a:pt x="225" y="139"/>
                    </a:lnTo>
                    <a:lnTo>
                      <a:pt x="229" y="124"/>
                    </a:lnTo>
                    <a:lnTo>
                      <a:pt x="239" y="106"/>
                    </a:lnTo>
                    <a:lnTo>
                      <a:pt x="245" y="93"/>
                    </a:lnTo>
                    <a:lnTo>
                      <a:pt x="253" y="82"/>
                    </a:lnTo>
                    <a:lnTo>
                      <a:pt x="262" y="69"/>
                    </a:lnTo>
                    <a:lnTo>
                      <a:pt x="273" y="57"/>
                    </a:lnTo>
                    <a:lnTo>
                      <a:pt x="288" y="46"/>
                    </a:lnTo>
                    <a:lnTo>
                      <a:pt x="302" y="35"/>
                    </a:lnTo>
                    <a:lnTo>
                      <a:pt x="319" y="26"/>
                    </a:lnTo>
                    <a:lnTo>
                      <a:pt x="338" y="16"/>
                    </a:lnTo>
                    <a:lnTo>
                      <a:pt x="360" y="10"/>
                    </a:lnTo>
                    <a:lnTo>
                      <a:pt x="383" y="5"/>
                    </a:lnTo>
                    <a:lnTo>
                      <a:pt x="410" y="2"/>
                    </a:lnTo>
                    <a:lnTo>
                      <a:pt x="438" y="0"/>
                    </a:lnTo>
                    <a:lnTo>
                      <a:pt x="470" y="2"/>
                    </a:lnTo>
                    <a:lnTo>
                      <a:pt x="501" y="5"/>
                    </a:lnTo>
                    <a:lnTo>
                      <a:pt x="534" y="10"/>
                    </a:lnTo>
                    <a:lnTo>
                      <a:pt x="568" y="19"/>
                    </a:lnTo>
                    <a:lnTo>
                      <a:pt x="601" y="32"/>
                    </a:lnTo>
                    <a:lnTo>
                      <a:pt x="619" y="40"/>
                    </a:lnTo>
                    <a:lnTo>
                      <a:pt x="636" y="49"/>
                    </a:lnTo>
                    <a:lnTo>
                      <a:pt x="653" y="59"/>
                    </a:lnTo>
                    <a:lnTo>
                      <a:pt x="669" y="69"/>
                    </a:lnTo>
                    <a:lnTo>
                      <a:pt x="686" y="80"/>
                    </a:lnTo>
                    <a:lnTo>
                      <a:pt x="702" y="95"/>
                    </a:lnTo>
                    <a:lnTo>
                      <a:pt x="717" y="109"/>
                    </a:lnTo>
                    <a:lnTo>
                      <a:pt x="733" y="124"/>
                    </a:lnTo>
                    <a:lnTo>
                      <a:pt x="747" y="140"/>
                    </a:lnTo>
                    <a:lnTo>
                      <a:pt x="761" y="159"/>
                    </a:lnTo>
                    <a:lnTo>
                      <a:pt x="776" y="179"/>
                    </a:lnTo>
                    <a:lnTo>
                      <a:pt x="788" y="200"/>
                    </a:lnTo>
                    <a:lnTo>
                      <a:pt x="801" y="222"/>
                    </a:lnTo>
                    <a:lnTo>
                      <a:pt x="813" y="247"/>
                    </a:lnTo>
                    <a:lnTo>
                      <a:pt x="824" y="272"/>
                    </a:lnTo>
                    <a:lnTo>
                      <a:pt x="834" y="300"/>
                    </a:lnTo>
                    <a:lnTo>
                      <a:pt x="843" y="328"/>
                    </a:lnTo>
                    <a:lnTo>
                      <a:pt x="852" y="360"/>
                    </a:lnTo>
                    <a:lnTo>
                      <a:pt x="852" y="366"/>
                    </a:lnTo>
                    <a:lnTo>
                      <a:pt x="854" y="380"/>
                    </a:lnTo>
                    <a:lnTo>
                      <a:pt x="852" y="389"/>
                    </a:lnTo>
                    <a:lnTo>
                      <a:pt x="849" y="396"/>
                    </a:lnTo>
                    <a:lnTo>
                      <a:pt x="846" y="402"/>
                    </a:lnTo>
                    <a:lnTo>
                      <a:pt x="843" y="405"/>
                    </a:lnTo>
                    <a:lnTo>
                      <a:pt x="838" y="407"/>
                    </a:lnTo>
                    <a:lnTo>
                      <a:pt x="835" y="407"/>
                    </a:lnTo>
                    <a:lnTo>
                      <a:pt x="832" y="407"/>
                    </a:lnTo>
                    <a:lnTo>
                      <a:pt x="826" y="402"/>
                    </a:lnTo>
                    <a:lnTo>
                      <a:pt x="819" y="394"/>
                    </a:lnTo>
                    <a:lnTo>
                      <a:pt x="815" y="385"/>
                    </a:lnTo>
                    <a:lnTo>
                      <a:pt x="808" y="372"/>
                    </a:lnTo>
                    <a:lnTo>
                      <a:pt x="801" y="361"/>
                    </a:lnTo>
                    <a:lnTo>
                      <a:pt x="793" y="349"/>
                    </a:lnTo>
                    <a:lnTo>
                      <a:pt x="782" y="338"/>
                    </a:lnTo>
                    <a:lnTo>
                      <a:pt x="768" y="330"/>
                    </a:lnTo>
                    <a:lnTo>
                      <a:pt x="754" y="324"/>
                    </a:lnTo>
                    <a:lnTo>
                      <a:pt x="738" y="322"/>
                    </a:lnTo>
                    <a:lnTo>
                      <a:pt x="722" y="322"/>
                    </a:lnTo>
                    <a:lnTo>
                      <a:pt x="706" y="324"/>
                    </a:lnTo>
                    <a:lnTo>
                      <a:pt x="692" y="330"/>
                    </a:lnTo>
                    <a:lnTo>
                      <a:pt x="680" y="339"/>
                    </a:lnTo>
                    <a:lnTo>
                      <a:pt x="674" y="344"/>
                    </a:lnTo>
                    <a:lnTo>
                      <a:pt x="669" y="350"/>
                    </a:lnTo>
                    <a:lnTo>
                      <a:pt x="659" y="363"/>
                    </a:lnTo>
                    <a:lnTo>
                      <a:pt x="650" y="372"/>
                    </a:lnTo>
                    <a:lnTo>
                      <a:pt x="639" y="377"/>
                    </a:lnTo>
                    <a:lnTo>
                      <a:pt x="628" y="382"/>
                    </a:lnTo>
                    <a:lnTo>
                      <a:pt x="617" y="385"/>
                    </a:lnTo>
                    <a:lnTo>
                      <a:pt x="604" y="386"/>
                    </a:lnTo>
                    <a:lnTo>
                      <a:pt x="576" y="391"/>
                    </a:lnTo>
                    <a:lnTo>
                      <a:pt x="553" y="393"/>
                    </a:lnTo>
                    <a:lnTo>
                      <a:pt x="520" y="394"/>
                    </a:lnTo>
                    <a:lnTo>
                      <a:pt x="435" y="394"/>
                    </a:lnTo>
                    <a:lnTo>
                      <a:pt x="327" y="393"/>
                    </a:lnTo>
                    <a:lnTo>
                      <a:pt x="322" y="394"/>
                    </a:lnTo>
                    <a:lnTo>
                      <a:pt x="316" y="393"/>
                    </a:lnTo>
                    <a:lnTo>
                      <a:pt x="309" y="391"/>
                    </a:lnTo>
                    <a:lnTo>
                      <a:pt x="302" y="388"/>
                    </a:lnTo>
                    <a:lnTo>
                      <a:pt x="294" y="383"/>
                    </a:lnTo>
                    <a:lnTo>
                      <a:pt x="286" y="377"/>
                    </a:lnTo>
                    <a:lnTo>
                      <a:pt x="278" y="366"/>
                    </a:lnTo>
                    <a:lnTo>
                      <a:pt x="272" y="353"/>
                    </a:lnTo>
                    <a:lnTo>
                      <a:pt x="262" y="342"/>
                    </a:lnTo>
                    <a:lnTo>
                      <a:pt x="253" y="333"/>
                    </a:lnTo>
                    <a:lnTo>
                      <a:pt x="242" y="325"/>
                    </a:lnTo>
                    <a:lnTo>
                      <a:pt x="231" y="317"/>
                    </a:lnTo>
                    <a:lnTo>
                      <a:pt x="218" y="314"/>
                    </a:lnTo>
                    <a:lnTo>
                      <a:pt x="208" y="311"/>
                    </a:lnTo>
                    <a:lnTo>
                      <a:pt x="197" y="313"/>
                    </a:lnTo>
                    <a:lnTo>
                      <a:pt x="187" y="316"/>
                    </a:lnTo>
                    <a:lnTo>
                      <a:pt x="178" y="320"/>
                    </a:lnTo>
                    <a:lnTo>
                      <a:pt x="171" y="328"/>
                    </a:lnTo>
                    <a:lnTo>
                      <a:pt x="165" y="336"/>
                    </a:lnTo>
                    <a:lnTo>
                      <a:pt x="153" y="353"/>
                    </a:lnTo>
                    <a:lnTo>
                      <a:pt x="146" y="361"/>
                    </a:lnTo>
                    <a:lnTo>
                      <a:pt x="138" y="371"/>
                    </a:lnTo>
                    <a:lnTo>
                      <a:pt x="129" y="377"/>
                    </a:lnTo>
                    <a:lnTo>
                      <a:pt x="116" y="383"/>
                    </a:lnTo>
                    <a:lnTo>
                      <a:pt x="99" y="388"/>
                    </a:lnTo>
                    <a:lnTo>
                      <a:pt x="82" y="391"/>
                    </a:lnTo>
                    <a:lnTo>
                      <a:pt x="62" y="389"/>
                    </a:lnTo>
                    <a:lnTo>
                      <a:pt x="41" y="386"/>
                    </a:lnTo>
                    <a:lnTo>
                      <a:pt x="32" y="383"/>
                    </a:lnTo>
                    <a:lnTo>
                      <a:pt x="21" y="380"/>
                    </a:lnTo>
                    <a:lnTo>
                      <a:pt x="11" y="374"/>
                    </a:lnTo>
                    <a:lnTo>
                      <a:pt x="2" y="3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12" name="Freeform 169"/>
              <p:cNvSpPr>
                <a:spLocks/>
              </p:cNvSpPr>
              <p:nvPr/>
            </p:nvSpPr>
            <p:spPr bwMode="auto">
              <a:xfrm>
                <a:off x="473" y="1211"/>
                <a:ext cx="278" cy="91"/>
              </a:xfrm>
              <a:custGeom>
                <a:avLst/>
                <a:gdLst>
                  <a:gd name="T0" fmla="*/ 276 w 278"/>
                  <a:gd name="T1" fmla="*/ 1 h 91"/>
                  <a:gd name="T2" fmla="*/ 276 w 278"/>
                  <a:gd name="T3" fmla="*/ 1 h 91"/>
                  <a:gd name="T4" fmla="*/ 278 w 278"/>
                  <a:gd name="T5" fmla="*/ 12 h 91"/>
                  <a:gd name="T6" fmla="*/ 278 w 278"/>
                  <a:gd name="T7" fmla="*/ 36 h 91"/>
                  <a:gd name="T8" fmla="*/ 276 w 278"/>
                  <a:gd name="T9" fmla="*/ 63 h 91"/>
                  <a:gd name="T10" fmla="*/ 273 w 278"/>
                  <a:gd name="T11" fmla="*/ 74 h 91"/>
                  <a:gd name="T12" fmla="*/ 270 w 278"/>
                  <a:gd name="T13" fmla="*/ 81 h 91"/>
                  <a:gd name="T14" fmla="*/ 270 w 278"/>
                  <a:gd name="T15" fmla="*/ 81 h 91"/>
                  <a:gd name="T16" fmla="*/ 265 w 278"/>
                  <a:gd name="T17" fmla="*/ 83 h 91"/>
                  <a:gd name="T18" fmla="*/ 256 w 278"/>
                  <a:gd name="T19" fmla="*/ 86 h 91"/>
                  <a:gd name="T20" fmla="*/ 224 w 278"/>
                  <a:gd name="T21" fmla="*/ 89 h 91"/>
                  <a:gd name="T22" fmla="*/ 182 w 278"/>
                  <a:gd name="T23" fmla="*/ 91 h 91"/>
                  <a:gd name="T24" fmla="*/ 135 w 278"/>
                  <a:gd name="T25" fmla="*/ 91 h 91"/>
                  <a:gd name="T26" fmla="*/ 47 w 278"/>
                  <a:gd name="T27" fmla="*/ 89 h 91"/>
                  <a:gd name="T28" fmla="*/ 6 w 278"/>
                  <a:gd name="T29" fmla="*/ 89 h 91"/>
                  <a:gd name="T30" fmla="*/ 6 w 278"/>
                  <a:gd name="T31" fmla="*/ 89 h 91"/>
                  <a:gd name="T32" fmla="*/ 3 w 278"/>
                  <a:gd name="T33" fmla="*/ 58 h 91"/>
                  <a:gd name="T34" fmla="*/ 0 w 278"/>
                  <a:gd name="T35" fmla="*/ 34 h 91"/>
                  <a:gd name="T36" fmla="*/ 0 w 278"/>
                  <a:gd name="T37" fmla="*/ 20 h 91"/>
                  <a:gd name="T38" fmla="*/ 0 w 278"/>
                  <a:gd name="T39" fmla="*/ 20 h 91"/>
                  <a:gd name="T40" fmla="*/ 3 w 278"/>
                  <a:gd name="T41" fmla="*/ 19 h 91"/>
                  <a:gd name="T42" fmla="*/ 9 w 278"/>
                  <a:gd name="T43" fmla="*/ 17 h 91"/>
                  <a:gd name="T44" fmla="*/ 36 w 278"/>
                  <a:gd name="T45" fmla="*/ 14 h 91"/>
                  <a:gd name="T46" fmla="*/ 119 w 278"/>
                  <a:gd name="T47" fmla="*/ 6 h 91"/>
                  <a:gd name="T48" fmla="*/ 166 w 278"/>
                  <a:gd name="T49" fmla="*/ 3 h 91"/>
                  <a:gd name="T50" fmla="*/ 210 w 278"/>
                  <a:gd name="T51" fmla="*/ 0 h 91"/>
                  <a:gd name="T52" fmla="*/ 249 w 278"/>
                  <a:gd name="T53" fmla="*/ 0 h 91"/>
                  <a:gd name="T54" fmla="*/ 276 w 278"/>
                  <a:gd name="T55" fmla="*/ 1 h 91"/>
                  <a:gd name="T56" fmla="*/ 276 w 278"/>
                  <a:gd name="T57" fmla="*/ 1 h 9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78"/>
                  <a:gd name="T88" fmla="*/ 0 h 91"/>
                  <a:gd name="T89" fmla="*/ 278 w 278"/>
                  <a:gd name="T90" fmla="*/ 91 h 9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78" h="91">
                    <a:moveTo>
                      <a:pt x="276" y="1"/>
                    </a:moveTo>
                    <a:lnTo>
                      <a:pt x="276" y="1"/>
                    </a:lnTo>
                    <a:lnTo>
                      <a:pt x="278" y="12"/>
                    </a:lnTo>
                    <a:lnTo>
                      <a:pt x="278" y="36"/>
                    </a:lnTo>
                    <a:lnTo>
                      <a:pt x="276" y="63"/>
                    </a:lnTo>
                    <a:lnTo>
                      <a:pt x="273" y="74"/>
                    </a:lnTo>
                    <a:lnTo>
                      <a:pt x="270" y="81"/>
                    </a:lnTo>
                    <a:lnTo>
                      <a:pt x="265" y="83"/>
                    </a:lnTo>
                    <a:lnTo>
                      <a:pt x="256" y="86"/>
                    </a:lnTo>
                    <a:lnTo>
                      <a:pt x="224" y="89"/>
                    </a:lnTo>
                    <a:lnTo>
                      <a:pt x="182" y="91"/>
                    </a:lnTo>
                    <a:lnTo>
                      <a:pt x="135" y="91"/>
                    </a:lnTo>
                    <a:lnTo>
                      <a:pt x="47" y="89"/>
                    </a:lnTo>
                    <a:lnTo>
                      <a:pt x="6" y="89"/>
                    </a:lnTo>
                    <a:lnTo>
                      <a:pt x="3" y="58"/>
                    </a:lnTo>
                    <a:lnTo>
                      <a:pt x="0" y="34"/>
                    </a:lnTo>
                    <a:lnTo>
                      <a:pt x="0" y="20"/>
                    </a:lnTo>
                    <a:lnTo>
                      <a:pt x="3" y="19"/>
                    </a:lnTo>
                    <a:lnTo>
                      <a:pt x="9" y="17"/>
                    </a:lnTo>
                    <a:lnTo>
                      <a:pt x="36" y="14"/>
                    </a:lnTo>
                    <a:lnTo>
                      <a:pt x="119" y="6"/>
                    </a:lnTo>
                    <a:lnTo>
                      <a:pt x="166" y="3"/>
                    </a:lnTo>
                    <a:lnTo>
                      <a:pt x="210" y="0"/>
                    </a:lnTo>
                    <a:lnTo>
                      <a:pt x="249" y="0"/>
                    </a:lnTo>
                    <a:lnTo>
                      <a:pt x="276"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13" name="Freeform 170"/>
              <p:cNvSpPr>
                <a:spLocks/>
              </p:cNvSpPr>
              <p:nvPr/>
            </p:nvSpPr>
            <p:spPr bwMode="auto">
              <a:xfrm>
                <a:off x="768" y="1205"/>
                <a:ext cx="218" cy="117"/>
              </a:xfrm>
              <a:custGeom>
                <a:avLst/>
                <a:gdLst>
                  <a:gd name="T0" fmla="*/ 17 w 218"/>
                  <a:gd name="T1" fmla="*/ 1 h 117"/>
                  <a:gd name="T2" fmla="*/ 17 w 218"/>
                  <a:gd name="T3" fmla="*/ 1 h 117"/>
                  <a:gd name="T4" fmla="*/ 14 w 218"/>
                  <a:gd name="T5" fmla="*/ 9 h 117"/>
                  <a:gd name="T6" fmla="*/ 8 w 218"/>
                  <a:gd name="T7" fmla="*/ 29 h 117"/>
                  <a:gd name="T8" fmla="*/ 2 w 218"/>
                  <a:gd name="T9" fmla="*/ 54 h 117"/>
                  <a:gd name="T10" fmla="*/ 0 w 218"/>
                  <a:gd name="T11" fmla="*/ 65 h 117"/>
                  <a:gd name="T12" fmla="*/ 0 w 218"/>
                  <a:gd name="T13" fmla="*/ 75 h 117"/>
                  <a:gd name="T14" fmla="*/ 0 w 218"/>
                  <a:gd name="T15" fmla="*/ 75 h 117"/>
                  <a:gd name="T16" fmla="*/ 80 w 218"/>
                  <a:gd name="T17" fmla="*/ 94 h 117"/>
                  <a:gd name="T18" fmla="*/ 146 w 218"/>
                  <a:gd name="T19" fmla="*/ 108 h 117"/>
                  <a:gd name="T20" fmla="*/ 174 w 218"/>
                  <a:gd name="T21" fmla="*/ 114 h 117"/>
                  <a:gd name="T22" fmla="*/ 198 w 218"/>
                  <a:gd name="T23" fmla="*/ 117 h 117"/>
                  <a:gd name="T24" fmla="*/ 198 w 218"/>
                  <a:gd name="T25" fmla="*/ 117 h 117"/>
                  <a:gd name="T26" fmla="*/ 201 w 218"/>
                  <a:gd name="T27" fmla="*/ 109 h 117"/>
                  <a:gd name="T28" fmla="*/ 209 w 218"/>
                  <a:gd name="T29" fmla="*/ 91 h 117"/>
                  <a:gd name="T30" fmla="*/ 212 w 218"/>
                  <a:gd name="T31" fmla="*/ 78 h 117"/>
                  <a:gd name="T32" fmla="*/ 215 w 218"/>
                  <a:gd name="T33" fmla="*/ 64 h 117"/>
                  <a:gd name="T34" fmla="*/ 218 w 218"/>
                  <a:gd name="T35" fmla="*/ 48 h 117"/>
                  <a:gd name="T36" fmla="*/ 218 w 218"/>
                  <a:gd name="T37" fmla="*/ 32 h 117"/>
                  <a:gd name="T38" fmla="*/ 218 w 218"/>
                  <a:gd name="T39" fmla="*/ 32 h 117"/>
                  <a:gd name="T40" fmla="*/ 199 w 218"/>
                  <a:gd name="T41" fmla="*/ 26 h 117"/>
                  <a:gd name="T42" fmla="*/ 151 w 218"/>
                  <a:gd name="T43" fmla="*/ 14 h 117"/>
                  <a:gd name="T44" fmla="*/ 119 w 218"/>
                  <a:gd name="T45" fmla="*/ 7 h 117"/>
                  <a:gd name="T46" fmla="*/ 85 w 218"/>
                  <a:gd name="T47" fmla="*/ 3 h 117"/>
                  <a:gd name="T48" fmla="*/ 50 w 218"/>
                  <a:gd name="T49" fmla="*/ 1 h 117"/>
                  <a:gd name="T50" fmla="*/ 34 w 218"/>
                  <a:gd name="T51" fmla="*/ 0 h 117"/>
                  <a:gd name="T52" fmla="*/ 17 w 218"/>
                  <a:gd name="T53" fmla="*/ 1 h 117"/>
                  <a:gd name="T54" fmla="*/ 17 w 218"/>
                  <a:gd name="T55" fmla="*/ 1 h 11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18"/>
                  <a:gd name="T85" fmla="*/ 0 h 117"/>
                  <a:gd name="T86" fmla="*/ 218 w 218"/>
                  <a:gd name="T87" fmla="*/ 117 h 11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18" h="117">
                    <a:moveTo>
                      <a:pt x="17" y="1"/>
                    </a:moveTo>
                    <a:lnTo>
                      <a:pt x="17" y="1"/>
                    </a:lnTo>
                    <a:lnTo>
                      <a:pt x="14" y="9"/>
                    </a:lnTo>
                    <a:lnTo>
                      <a:pt x="8" y="29"/>
                    </a:lnTo>
                    <a:lnTo>
                      <a:pt x="2" y="54"/>
                    </a:lnTo>
                    <a:lnTo>
                      <a:pt x="0" y="65"/>
                    </a:lnTo>
                    <a:lnTo>
                      <a:pt x="0" y="75"/>
                    </a:lnTo>
                    <a:lnTo>
                      <a:pt x="80" y="94"/>
                    </a:lnTo>
                    <a:lnTo>
                      <a:pt x="146" y="108"/>
                    </a:lnTo>
                    <a:lnTo>
                      <a:pt x="174" y="114"/>
                    </a:lnTo>
                    <a:lnTo>
                      <a:pt x="198" y="117"/>
                    </a:lnTo>
                    <a:lnTo>
                      <a:pt x="201" y="109"/>
                    </a:lnTo>
                    <a:lnTo>
                      <a:pt x="209" y="91"/>
                    </a:lnTo>
                    <a:lnTo>
                      <a:pt x="212" y="78"/>
                    </a:lnTo>
                    <a:lnTo>
                      <a:pt x="215" y="64"/>
                    </a:lnTo>
                    <a:lnTo>
                      <a:pt x="218" y="48"/>
                    </a:lnTo>
                    <a:lnTo>
                      <a:pt x="218" y="32"/>
                    </a:lnTo>
                    <a:lnTo>
                      <a:pt x="199" y="26"/>
                    </a:lnTo>
                    <a:lnTo>
                      <a:pt x="151" y="14"/>
                    </a:lnTo>
                    <a:lnTo>
                      <a:pt x="119" y="7"/>
                    </a:lnTo>
                    <a:lnTo>
                      <a:pt x="85" y="3"/>
                    </a:lnTo>
                    <a:lnTo>
                      <a:pt x="50" y="1"/>
                    </a:lnTo>
                    <a:lnTo>
                      <a:pt x="34" y="0"/>
                    </a:lnTo>
                    <a:lnTo>
                      <a:pt x="17"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14" name="Freeform 171"/>
              <p:cNvSpPr>
                <a:spLocks/>
              </p:cNvSpPr>
              <p:nvPr/>
            </p:nvSpPr>
            <p:spPr bwMode="auto">
              <a:xfrm>
                <a:off x="564" y="1088"/>
                <a:ext cx="339" cy="124"/>
              </a:xfrm>
              <a:custGeom>
                <a:avLst/>
                <a:gdLst>
                  <a:gd name="T0" fmla="*/ 16 w 339"/>
                  <a:gd name="T1" fmla="*/ 33 h 124"/>
                  <a:gd name="T2" fmla="*/ 16 w 339"/>
                  <a:gd name="T3" fmla="*/ 33 h 124"/>
                  <a:gd name="T4" fmla="*/ 11 w 339"/>
                  <a:gd name="T5" fmla="*/ 43 h 124"/>
                  <a:gd name="T6" fmla="*/ 6 w 339"/>
                  <a:gd name="T7" fmla="*/ 54 h 124"/>
                  <a:gd name="T8" fmla="*/ 2 w 339"/>
                  <a:gd name="T9" fmla="*/ 66 h 124"/>
                  <a:gd name="T10" fmla="*/ 0 w 339"/>
                  <a:gd name="T11" fmla="*/ 80 h 124"/>
                  <a:gd name="T12" fmla="*/ 0 w 339"/>
                  <a:gd name="T13" fmla="*/ 88 h 124"/>
                  <a:gd name="T14" fmla="*/ 2 w 339"/>
                  <a:gd name="T15" fmla="*/ 96 h 124"/>
                  <a:gd name="T16" fmla="*/ 5 w 339"/>
                  <a:gd name="T17" fmla="*/ 104 h 124"/>
                  <a:gd name="T18" fmla="*/ 8 w 339"/>
                  <a:gd name="T19" fmla="*/ 110 h 124"/>
                  <a:gd name="T20" fmla="*/ 14 w 339"/>
                  <a:gd name="T21" fmla="*/ 118 h 124"/>
                  <a:gd name="T22" fmla="*/ 22 w 339"/>
                  <a:gd name="T23" fmla="*/ 124 h 124"/>
                  <a:gd name="T24" fmla="*/ 22 w 339"/>
                  <a:gd name="T25" fmla="*/ 124 h 124"/>
                  <a:gd name="T26" fmla="*/ 53 w 339"/>
                  <a:gd name="T27" fmla="*/ 124 h 124"/>
                  <a:gd name="T28" fmla="*/ 130 w 339"/>
                  <a:gd name="T29" fmla="*/ 121 h 124"/>
                  <a:gd name="T30" fmla="*/ 177 w 339"/>
                  <a:gd name="T31" fmla="*/ 118 h 124"/>
                  <a:gd name="T32" fmla="*/ 229 w 339"/>
                  <a:gd name="T33" fmla="*/ 113 h 124"/>
                  <a:gd name="T34" fmla="*/ 281 w 339"/>
                  <a:gd name="T35" fmla="*/ 107 h 124"/>
                  <a:gd name="T36" fmla="*/ 328 w 339"/>
                  <a:gd name="T37" fmla="*/ 98 h 124"/>
                  <a:gd name="T38" fmla="*/ 328 w 339"/>
                  <a:gd name="T39" fmla="*/ 98 h 124"/>
                  <a:gd name="T40" fmla="*/ 333 w 339"/>
                  <a:gd name="T41" fmla="*/ 88 h 124"/>
                  <a:gd name="T42" fmla="*/ 336 w 339"/>
                  <a:gd name="T43" fmla="*/ 79 h 124"/>
                  <a:gd name="T44" fmla="*/ 339 w 339"/>
                  <a:gd name="T45" fmla="*/ 68 h 124"/>
                  <a:gd name="T46" fmla="*/ 339 w 339"/>
                  <a:gd name="T47" fmla="*/ 54 h 124"/>
                  <a:gd name="T48" fmla="*/ 339 w 339"/>
                  <a:gd name="T49" fmla="*/ 44 h 124"/>
                  <a:gd name="T50" fmla="*/ 336 w 339"/>
                  <a:gd name="T51" fmla="*/ 37 h 124"/>
                  <a:gd name="T52" fmla="*/ 333 w 339"/>
                  <a:gd name="T53" fmla="*/ 29 h 124"/>
                  <a:gd name="T54" fmla="*/ 328 w 339"/>
                  <a:gd name="T55" fmla="*/ 19 h 124"/>
                  <a:gd name="T56" fmla="*/ 322 w 339"/>
                  <a:gd name="T57" fmla="*/ 10 h 124"/>
                  <a:gd name="T58" fmla="*/ 314 w 339"/>
                  <a:gd name="T59" fmla="*/ 0 h 124"/>
                  <a:gd name="T60" fmla="*/ 314 w 339"/>
                  <a:gd name="T61" fmla="*/ 0 h 124"/>
                  <a:gd name="T62" fmla="*/ 286 w 339"/>
                  <a:gd name="T63" fmla="*/ 0 h 124"/>
                  <a:gd name="T64" fmla="*/ 254 w 339"/>
                  <a:gd name="T65" fmla="*/ 0 h 124"/>
                  <a:gd name="T66" fmla="*/ 213 w 339"/>
                  <a:gd name="T67" fmla="*/ 2 h 124"/>
                  <a:gd name="T68" fmla="*/ 168 w 339"/>
                  <a:gd name="T69" fmla="*/ 5 h 124"/>
                  <a:gd name="T70" fmla="*/ 118 w 339"/>
                  <a:gd name="T71" fmla="*/ 11 h 124"/>
                  <a:gd name="T72" fmla="*/ 66 w 339"/>
                  <a:gd name="T73" fmla="*/ 21 h 124"/>
                  <a:gd name="T74" fmla="*/ 41 w 339"/>
                  <a:gd name="T75" fmla="*/ 27 h 124"/>
                  <a:gd name="T76" fmla="*/ 16 w 339"/>
                  <a:gd name="T77" fmla="*/ 33 h 124"/>
                  <a:gd name="T78" fmla="*/ 16 w 339"/>
                  <a:gd name="T79" fmla="*/ 33 h 12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39"/>
                  <a:gd name="T121" fmla="*/ 0 h 124"/>
                  <a:gd name="T122" fmla="*/ 339 w 339"/>
                  <a:gd name="T123" fmla="*/ 124 h 12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39" h="124">
                    <a:moveTo>
                      <a:pt x="16" y="33"/>
                    </a:moveTo>
                    <a:lnTo>
                      <a:pt x="16" y="33"/>
                    </a:lnTo>
                    <a:lnTo>
                      <a:pt x="11" y="43"/>
                    </a:lnTo>
                    <a:lnTo>
                      <a:pt x="6" y="54"/>
                    </a:lnTo>
                    <a:lnTo>
                      <a:pt x="2" y="66"/>
                    </a:lnTo>
                    <a:lnTo>
                      <a:pt x="0" y="80"/>
                    </a:lnTo>
                    <a:lnTo>
                      <a:pt x="0" y="88"/>
                    </a:lnTo>
                    <a:lnTo>
                      <a:pt x="2" y="96"/>
                    </a:lnTo>
                    <a:lnTo>
                      <a:pt x="5" y="104"/>
                    </a:lnTo>
                    <a:lnTo>
                      <a:pt x="8" y="110"/>
                    </a:lnTo>
                    <a:lnTo>
                      <a:pt x="14" y="118"/>
                    </a:lnTo>
                    <a:lnTo>
                      <a:pt x="22" y="124"/>
                    </a:lnTo>
                    <a:lnTo>
                      <a:pt x="53" y="124"/>
                    </a:lnTo>
                    <a:lnTo>
                      <a:pt x="130" y="121"/>
                    </a:lnTo>
                    <a:lnTo>
                      <a:pt x="177" y="118"/>
                    </a:lnTo>
                    <a:lnTo>
                      <a:pt x="229" y="113"/>
                    </a:lnTo>
                    <a:lnTo>
                      <a:pt x="281" y="107"/>
                    </a:lnTo>
                    <a:lnTo>
                      <a:pt x="328" y="98"/>
                    </a:lnTo>
                    <a:lnTo>
                      <a:pt x="333" y="88"/>
                    </a:lnTo>
                    <a:lnTo>
                      <a:pt x="336" y="79"/>
                    </a:lnTo>
                    <a:lnTo>
                      <a:pt x="339" y="68"/>
                    </a:lnTo>
                    <a:lnTo>
                      <a:pt x="339" y="54"/>
                    </a:lnTo>
                    <a:lnTo>
                      <a:pt x="339" y="44"/>
                    </a:lnTo>
                    <a:lnTo>
                      <a:pt x="336" y="37"/>
                    </a:lnTo>
                    <a:lnTo>
                      <a:pt x="333" y="29"/>
                    </a:lnTo>
                    <a:lnTo>
                      <a:pt x="328" y="19"/>
                    </a:lnTo>
                    <a:lnTo>
                      <a:pt x="322" y="10"/>
                    </a:lnTo>
                    <a:lnTo>
                      <a:pt x="314" y="0"/>
                    </a:lnTo>
                    <a:lnTo>
                      <a:pt x="286" y="0"/>
                    </a:lnTo>
                    <a:lnTo>
                      <a:pt x="254" y="0"/>
                    </a:lnTo>
                    <a:lnTo>
                      <a:pt x="213" y="2"/>
                    </a:lnTo>
                    <a:lnTo>
                      <a:pt x="168" y="5"/>
                    </a:lnTo>
                    <a:lnTo>
                      <a:pt x="118" y="11"/>
                    </a:lnTo>
                    <a:lnTo>
                      <a:pt x="66" y="21"/>
                    </a:lnTo>
                    <a:lnTo>
                      <a:pt x="41" y="27"/>
                    </a:lnTo>
                    <a:lnTo>
                      <a:pt x="16"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15" name="Freeform 172"/>
              <p:cNvSpPr>
                <a:spLocks/>
              </p:cNvSpPr>
              <p:nvPr/>
            </p:nvSpPr>
            <p:spPr bwMode="auto">
              <a:xfrm>
                <a:off x="486" y="1228"/>
                <a:ext cx="277" cy="89"/>
              </a:xfrm>
              <a:custGeom>
                <a:avLst/>
                <a:gdLst>
                  <a:gd name="T0" fmla="*/ 277 w 277"/>
                  <a:gd name="T1" fmla="*/ 0 h 89"/>
                  <a:gd name="T2" fmla="*/ 277 w 277"/>
                  <a:gd name="T3" fmla="*/ 0 h 89"/>
                  <a:gd name="T4" fmla="*/ 277 w 277"/>
                  <a:gd name="T5" fmla="*/ 11 h 89"/>
                  <a:gd name="T6" fmla="*/ 277 w 277"/>
                  <a:gd name="T7" fmla="*/ 35 h 89"/>
                  <a:gd name="T8" fmla="*/ 276 w 277"/>
                  <a:gd name="T9" fmla="*/ 61 h 89"/>
                  <a:gd name="T10" fmla="*/ 274 w 277"/>
                  <a:gd name="T11" fmla="*/ 72 h 89"/>
                  <a:gd name="T12" fmla="*/ 271 w 277"/>
                  <a:gd name="T13" fmla="*/ 80 h 89"/>
                  <a:gd name="T14" fmla="*/ 271 w 277"/>
                  <a:gd name="T15" fmla="*/ 80 h 89"/>
                  <a:gd name="T16" fmla="*/ 266 w 277"/>
                  <a:gd name="T17" fmla="*/ 83 h 89"/>
                  <a:gd name="T18" fmla="*/ 257 w 277"/>
                  <a:gd name="T19" fmla="*/ 85 h 89"/>
                  <a:gd name="T20" fmla="*/ 225 w 277"/>
                  <a:gd name="T21" fmla="*/ 88 h 89"/>
                  <a:gd name="T22" fmla="*/ 183 w 277"/>
                  <a:gd name="T23" fmla="*/ 89 h 89"/>
                  <a:gd name="T24" fmla="*/ 134 w 277"/>
                  <a:gd name="T25" fmla="*/ 89 h 89"/>
                  <a:gd name="T26" fmla="*/ 47 w 277"/>
                  <a:gd name="T27" fmla="*/ 89 h 89"/>
                  <a:gd name="T28" fmla="*/ 7 w 277"/>
                  <a:gd name="T29" fmla="*/ 88 h 89"/>
                  <a:gd name="T30" fmla="*/ 7 w 277"/>
                  <a:gd name="T31" fmla="*/ 88 h 89"/>
                  <a:gd name="T32" fmla="*/ 3 w 277"/>
                  <a:gd name="T33" fmla="*/ 57 h 89"/>
                  <a:gd name="T34" fmla="*/ 1 w 277"/>
                  <a:gd name="T35" fmla="*/ 33 h 89"/>
                  <a:gd name="T36" fmla="*/ 0 w 277"/>
                  <a:gd name="T37" fmla="*/ 19 h 89"/>
                  <a:gd name="T38" fmla="*/ 0 w 277"/>
                  <a:gd name="T39" fmla="*/ 19 h 89"/>
                  <a:gd name="T40" fmla="*/ 3 w 277"/>
                  <a:gd name="T41" fmla="*/ 17 h 89"/>
                  <a:gd name="T42" fmla="*/ 10 w 277"/>
                  <a:gd name="T43" fmla="*/ 16 h 89"/>
                  <a:gd name="T44" fmla="*/ 37 w 277"/>
                  <a:gd name="T45" fmla="*/ 13 h 89"/>
                  <a:gd name="T46" fmla="*/ 119 w 277"/>
                  <a:gd name="T47" fmla="*/ 5 h 89"/>
                  <a:gd name="T48" fmla="*/ 166 w 277"/>
                  <a:gd name="T49" fmla="*/ 2 h 89"/>
                  <a:gd name="T50" fmla="*/ 211 w 277"/>
                  <a:gd name="T51" fmla="*/ 0 h 89"/>
                  <a:gd name="T52" fmla="*/ 249 w 277"/>
                  <a:gd name="T53" fmla="*/ 0 h 89"/>
                  <a:gd name="T54" fmla="*/ 277 w 277"/>
                  <a:gd name="T55" fmla="*/ 0 h 89"/>
                  <a:gd name="T56" fmla="*/ 277 w 277"/>
                  <a:gd name="T57" fmla="*/ 0 h 8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77"/>
                  <a:gd name="T88" fmla="*/ 0 h 89"/>
                  <a:gd name="T89" fmla="*/ 277 w 277"/>
                  <a:gd name="T90" fmla="*/ 89 h 8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77" h="89">
                    <a:moveTo>
                      <a:pt x="277" y="0"/>
                    </a:moveTo>
                    <a:lnTo>
                      <a:pt x="277" y="0"/>
                    </a:lnTo>
                    <a:lnTo>
                      <a:pt x="277" y="11"/>
                    </a:lnTo>
                    <a:lnTo>
                      <a:pt x="277" y="35"/>
                    </a:lnTo>
                    <a:lnTo>
                      <a:pt x="276" y="61"/>
                    </a:lnTo>
                    <a:lnTo>
                      <a:pt x="274" y="72"/>
                    </a:lnTo>
                    <a:lnTo>
                      <a:pt x="271" y="80"/>
                    </a:lnTo>
                    <a:lnTo>
                      <a:pt x="266" y="83"/>
                    </a:lnTo>
                    <a:lnTo>
                      <a:pt x="257" y="85"/>
                    </a:lnTo>
                    <a:lnTo>
                      <a:pt x="225" y="88"/>
                    </a:lnTo>
                    <a:lnTo>
                      <a:pt x="183" y="89"/>
                    </a:lnTo>
                    <a:lnTo>
                      <a:pt x="134" y="89"/>
                    </a:lnTo>
                    <a:lnTo>
                      <a:pt x="47" y="89"/>
                    </a:lnTo>
                    <a:lnTo>
                      <a:pt x="7" y="88"/>
                    </a:lnTo>
                    <a:lnTo>
                      <a:pt x="3" y="57"/>
                    </a:lnTo>
                    <a:lnTo>
                      <a:pt x="1" y="33"/>
                    </a:lnTo>
                    <a:lnTo>
                      <a:pt x="0" y="19"/>
                    </a:lnTo>
                    <a:lnTo>
                      <a:pt x="3" y="17"/>
                    </a:lnTo>
                    <a:lnTo>
                      <a:pt x="10" y="16"/>
                    </a:lnTo>
                    <a:lnTo>
                      <a:pt x="37" y="13"/>
                    </a:lnTo>
                    <a:lnTo>
                      <a:pt x="119" y="5"/>
                    </a:lnTo>
                    <a:lnTo>
                      <a:pt x="166" y="2"/>
                    </a:lnTo>
                    <a:lnTo>
                      <a:pt x="211" y="0"/>
                    </a:lnTo>
                    <a:lnTo>
                      <a:pt x="249" y="0"/>
                    </a:lnTo>
                    <a:lnTo>
                      <a:pt x="277" y="0"/>
                    </a:lnTo>
                    <a:close/>
                  </a:path>
                </a:pathLst>
              </a:custGeom>
              <a:solidFill>
                <a:srgbClr val="7F86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16" name="Freeform 173"/>
              <p:cNvSpPr>
                <a:spLocks/>
              </p:cNvSpPr>
              <p:nvPr/>
            </p:nvSpPr>
            <p:spPr bwMode="auto">
              <a:xfrm>
                <a:off x="782" y="1222"/>
                <a:ext cx="218" cy="116"/>
              </a:xfrm>
              <a:custGeom>
                <a:avLst/>
                <a:gdLst>
                  <a:gd name="T0" fmla="*/ 17 w 218"/>
                  <a:gd name="T1" fmla="*/ 0 h 116"/>
                  <a:gd name="T2" fmla="*/ 17 w 218"/>
                  <a:gd name="T3" fmla="*/ 0 h 116"/>
                  <a:gd name="T4" fmla="*/ 14 w 218"/>
                  <a:gd name="T5" fmla="*/ 9 h 116"/>
                  <a:gd name="T6" fmla="*/ 6 w 218"/>
                  <a:gd name="T7" fmla="*/ 30 h 116"/>
                  <a:gd name="T8" fmla="*/ 0 w 218"/>
                  <a:gd name="T9" fmla="*/ 53 h 116"/>
                  <a:gd name="T10" fmla="*/ 0 w 218"/>
                  <a:gd name="T11" fmla="*/ 64 h 116"/>
                  <a:gd name="T12" fmla="*/ 0 w 218"/>
                  <a:gd name="T13" fmla="*/ 74 h 116"/>
                  <a:gd name="T14" fmla="*/ 0 w 218"/>
                  <a:gd name="T15" fmla="*/ 74 h 116"/>
                  <a:gd name="T16" fmla="*/ 80 w 218"/>
                  <a:gd name="T17" fmla="*/ 94 h 116"/>
                  <a:gd name="T18" fmla="*/ 144 w 218"/>
                  <a:gd name="T19" fmla="*/ 108 h 116"/>
                  <a:gd name="T20" fmla="*/ 174 w 218"/>
                  <a:gd name="T21" fmla="*/ 113 h 116"/>
                  <a:gd name="T22" fmla="*/ 198 w 218"/>
                  <a:gd name="T23" fmla="*/ 116 h 116"/>
                  <a:gd name="T24" fmla="*/ 198 w 218"/>
                  <a:gd name="T25" fmla="*/ 116 h 116"/>
                  <a:gd name="T26" fmla="*/ 201 w 218"/>
                  <a:gd name="T27" fmla="*/ 108 h 116"/>
                  <a:gd name="T28" fmla="*/ 207 w 218"/>
                  <a:gd name="T29" fmla="*/ 89 h 116"/>
                  <a:gd name="T30" fmla="*/ 212 w 218"/>
                  <a:gd name="T31" fmla="*/ 77 h 116"/>
                  <a:gd name="T32" fmla="*/ 215 w 218"/>
                  <a:gd name="T33" fmla="*/ 63 h 116"/>
                  <a:gd name="T34" fmla="*/ 217 w 218"/>
                  <a:gd name="T35" fmla="*/ 47 h 116"/>
                  <a:gd name="T36" fmla="*/ 218 w 218"/>
                  <a:gd name="T37" fmla="*/ 31 h 116"/>
                  <a:gd name="T38" fmla="*/ 218 w 218"/>
                  <a:gd name="T39" fmla="*/ 31 h 116"/>
                  <a:gd name="T40" fmla="*/ 199 w 218"/>
                  <a:gd name="T41" fmla="*/ 26 h 116"/>
                  <a:gd name="T42" fmla="*/ 149 w 218"/>
                  <a:gd name="T43" fmla="*/ 14 h 116"/>
                  <a:gd name="T44" fmla="*/ 118 w 218"/>
                  <a:gd name="T45" fmla="*/ 8 h 116"/>
                  <a:gd name="T46" fmla="*/ 85 w 218"/>
                  <a:gd name="T47" fmla="*/ 3 h 116"/>
                  <a:gd name="T48" fmla="*/ 50 w 218"/>
                  <a:gd name="T49" fmla="*/ 0 h 116"/>
                  <a:gd name="T50" fmla="*/ 33 w 218"/>
                  <a:gd name="T51" fmla="*/ 0 h 116"/>
                  <a:gd name="T52" fmla="*/ 17 w 218"/>
                  <a:gd name="T53" fmla="*/ 0 h 116"/>
                  <a:gd name="T54" fmla="*/ 17 w 218"/>
                  <a:gd name="T55" fmla="*/ 0 h 11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18"/>
                  <a:gd name="T85" fmla="*/ 0 h 116"/>
                  <a:gd name="T86" fmla="*/ 218 w 218"/>
                  <a:gd name="T87" fmla="*/ 116 h 11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18" h="116">
                    <a:moveTo>
                      <a:pt x="17" y="0"/>
                    </a:moveTo>
                    <a:lnTo>
                      <a:pt x="17" y="0"/>
                    </a:lnTo>
                    <a:lnTo>
                      <a:pt x="14" y="9"/>
                    </a:lnTo>
                    <a:lnTo>
                      <a:pt x="6" y="30"/>
                    </a:lnTo>
                    <a:lnTo>
                      <a:pt x="0" y="53"/>
                    </a:lnTo>
                    <a:lnTo>
                      <a:pt x="0" y="64"/>
                    </a:lnTo>
                    <a:lnTo>
                      <a:pt x="0" y="74"/>
                    </a:lnTo>
                    <a:lnTo>
                      <a:pt x="80" y="94"/>
                    </a:lnTo>
                    <a:lnTo>
                      <a:pt x="144" y="108"/>
                    </a:lnTo>
                    <a:lnTo>
                      <a:pt x="174" y="113"/>
                    </a:lnTo>
                    <a:lnTo>
                      <a:pt x="198" y="116"/>
                    </a:lnTo>
                    <a:lnTo>
                      <a:pt x="201" y="108"/>
                    </a:lnTo>
                    <a:lnTo>
                      <a:pt x="207" y="89"/>
                    </a:lnTo>
                    <a:lnTo>
                      <a:pt x="212" y="77"/>
                    </a:lnTo>
                    <a:lnTo>
                      <a:pt x="215" y="63"/>
                    </a:lnTo>
                    <a:lnTo>
                      <a:pt x="217" y="47"/>
                    </a:lnTo>
                    <a:lnTo>
                      <a:pt x="218" y="31"/>
                    </a:lnTo>
                    <a:lnTo>
                      <a:pt x="199" y="26"/>
                    </a:lnTo>
                    <a:lnTo>
                      <a:pt x="149" y="14"/>
                    </a:lnTo>
                    <a:lnTo>
                      <a:pt x="118" y="8"/>
                    </a:lnTo>
                    <a:lnTo>
                      <a:pt x="85" y="3"/>
                    </a:lnTo>
                    <a:lnTo>
                      <a:pt x="50" y="0"/>
                    </a:lnTo>
                    <a:lnTo>
                      <a:pt x="33" y="0"/>
                    </a:lnTo>
                    <a:lnTo>
                      <a:pt x="17" y="0"/>
                    </a:lnTo>
                    <a:close/>
                  </a:path>
                </a:pathLst>
              </a:custGeom>
              <a:solidFill>
                <a:srgbClr val="793C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17" name="Freeform 174"/>
              <p:cNvSpPr>
                <a:spLocks/>
              </p:cNvSpPr>
              <p:nvPr/>
            </p:nvSpPr>
            <p:spPr bwMode="auto">
              <a:xfrm>
                <a:off x="577" y="1104"/>
                <a:ext cx="340" cy="124"/>
              </a:xfrm>
              <a:custGeom>
                <a:avLst/>
                <a:gdLst>
                  <a:gd name="T0" fmla="*/ 17 w 340"/>
                  <a:gd name="T1" fmla="*/ 35 h 124"/>
                  <a:gd name="T2" fmla="*/ 17 w 340"/>
                  <a:gd name="T3" fmla="*/ 35 h 124"/>
                  <a:gd name="T4" fmla="*/ 10 w 340"/>
                  <a:gd name="T5" fmla="*/ 44 h 124"/>
                  <a:gd name="T6" fmla="*/ 6 w 340"/>
                  <a:gd name="T7" fmla="*/ 53 h 124"/>
                  <a:gd name="T8" fmla="*/ 3 w 340"/>
                  <a:gd name="T9" fmla="*/ 68 h 124"/>
                  <a:gd name="T10" fmla="*/ 0 w 340"/>
                  <a:gd name="T11" fmla="*/ 82 h 124"/>
                  <a:gd name="T12" fmla="*/ 1 w 340"/>
                  <a:gd name="T13" fmla="*/ 90 h 124"/>
                  <a:gd name="T14" fmla="*/ 3 w 340"/>
                  <a:gd name="T15" fmla="*/ 96 h 124"/>
                  <a:gd name="T16" fmla="*/ 4 w 340"/>
                  <a:gd name="T17" fmla="*/ 104 h 124"/>
                  <a:gd name="T18" fmla="*/ 9 w 340"/>
                  <a:gd name="T19" fmla="*/ 112 h 124"/>
                  <a:gd name="T20" fmla="*/ 15 w 340"/>
                  <a:gd name="T21" fmla="*/ 118 h 124"/>
                  <a:gd name="T22" fmla="*/ 23 w 340"/>
                  <a:gd name="T23" fmla="*/ 124 h 124"/>
                  <a:gd name="T24" fmla="*/ 23 w 340"/>
                  <a:gd name="T25" fmla="*/ 124 h 124"/>
                  <a:gd name="T26" fmla="*/ 53 w 340"/>
                  <a:gd name="T27" fmla="*/ 124 h 124"/>
                  <a:gd name="T28" fmla="*/ 130 w 340"/>
                  <a:gd name="T29" fmla="*/ 122 h 124"/>
                  <a:gd name="T30" fmla="*/ 178 w 340"/>
                  <a:gd name="T31" fmla="*/ 119 h 124"/>
                  <a:gd name="T32" fmla="*/ 230 w 340"/>
                  <a:gd name="T33" fmla="*/ 115 h 124"/>
                  <a:gd name="T34" fmla="*/ 280 w 340"/>
                  <a:gd name="T35" fmla="*/ 107 h 124"/>
                  <a:gd name="T36" fmla="*/ 329 w 340"/>
                  <a:gd name="T37" fmla="*/ 97 h 124"/>
                  <a:gd name="T38" fmla="*/ 329 w 340"/>
                  <a:gd name="T39" fmla="*/ 97 h 124"/>
                  <a:gd name="T40" fmla="*/ 334 w 340"/>
                  <a:gd name="T41" fmla="*/ 90 h 124"/>
                  <a:gd name="T42" fmla="*/ 337 w 340"/>
                  <a:gd name="T43" fmla="*/ 80 h 124"/>
                  <a:gd name="T44" fmla="*/ 340 w 340"/>
                  <a:gd name="T45" fmla="*/ 68 h 124"/>
                  <a:gd name="T46" fmla="*/ 340 w 340"/>
                  <a:gd name="T47" fmla="*/ 53 h 124"/>
                  <a:gd name="T48" fmla="*/ 338 w 340"/>
                  <a:gd name="T49" fmla="*/ 46 h 124"/>
                  <a:gd name="T50" fmla="*/ 337 w 340"/>
                  <a:gd name="T51" fmla="*/ 38 h 124"/>
                  <a:gd name="T52" fmla="*/ 334 w 340"/>
                  <a:gd name="T53" fmla="*/ 28 h 124"/>
                  <a:gd name="T54" fmla="*/ 329 w 340"/>
                  <a:gd name="T55" fmla="*/ 19 h 124"/>
                  <a:gd name="T56" fmla="*/ 323 w 340"/>
                  <a:gd name="T57" fmla="*/ 10 h 124"/>
                  <a:gd name="T58" fmla="*/ 313 w 340"/>
                  <a:gd name="T59" fmla="*/ 0 h 124"/>
                  <a:gd name="T60" fmla="*/ 313 w 340"/>
                  <a:gd name="T61" fmla="*/ 0 h 124"/>
                  <a:gd name="T62" fmla="*/ 285 w 340"/>
                  <a:gd name="T63" fmla="*/ 0 h 124"/>
                  <a:gd name="T64" fmla="*/ 254 w 340"/>
                  <a:gd name="T65" fmla="*/ 0 h 124"/>
                  <a:gd name="T66" fmla="*/ 214 w 340"/>
                  <a:gd name="T67" fmla="*/ 3 h 124"/>
                  <a:gd name="T68" fmla="*/ 167 w 340"/>
                  <a:gd name="T69" fmla="*/ 6 h 124"/>
                  <a:gd name="T70" fmla="*/ 117 w 340"/>
                  <a:gd name="T71" fmla="*/ 13 h 124"/>
                  <a:gd name="T72" fmla="*/ 67 w 340"/>
                  <a:gd name="T73" fmla="*/ 22 h 124"/>
                  <a:gd name="T74" fmla="*/ 40 w 340"/>
                  <a:gd name="T75" fmla="*/ 27 h 124"/>
                  <a:gd name="T76" fmla="*/ 17 w 340"/>
                  <a:gd name="T77" fmla="*/ 35 h 124"/>
                  <a:gd name="T78" fmla="*/ 17 w 340"/>
                  <a:gd name="T79" fmla="*/ 35 h 12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40"/>
                  <a:gd name="T121" fmla="*/ 0 h 124"/>
                  <a:gd name="T122" fmla="*/ 340 w 340"/>
                  <a:gd name="T123" fmla="*/ 124 h 12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40" h="124">
                    <a:moveTo>
                      <a:pt x="17" y="35"/>
                    </a:moveTo>
                    <a:lnTo>
                      <a:pt x="17" y="35"/>
                    </a:lnTo>
                    <a:lnTo>
                      <a:pt x="10" y="44"/>
                    </a:lnTo>
                    <a:lnTo>
                      <a:pt x="6" y="53"/>
                    </a:lnTo>
                    <a:lnTo>
                      <a:pt x="3" y="68"/>
                    </a:lnTo>
                    <a:lnTo>
                      <a:pt x="0" y="82"/>
                    </a:lnTo>
                    <a:lnTo>
                      <a:pt x="1" y="90"/>
                    </a:lnTo>
                    <a:lnTo>
                      <a:pt x="3" y="96"/>
                    </a:lnTo>
                    <a:lnTo>
                      <a:pt x="4" y="104"/>
                    </a:lnTo>
                    <a:lnTo>
                      <a:pt x="9" y="112"/>
                    </a:lnTo>
                    <a:lnTo>
                      <a:pt x="15" y="118"/>
                    </a:lnTo>
                    <a:lnTo>
                      <a:pt x="23" y="124"/>
                    </a:lnTo>
                    <a:lnTo>
                      <a:pt x="53" y="124"/>
                    </a:lnTo>
                    <a:lnTo>
                      <a:pt x="130" y="122"/>
                    </a:lnTo>
                    <a:lnTo>
                      <a:pt x="178" y="119"/>
                    </a:lnTo>
                    <a:lnTo>
                      <a:pt x="230" y="115"/>
                    </a:lnTo>
                    <a:lnTo>
                      <a:pt x="280" y="107"/>
                    </a:lnTo>
                    <a:lnTo>
                      <a:pt x="329" y="97"/>
                    </a:lnTo>
                    <a:lnTo>
                      <a:pt x="334" y="90"/>
                    </a:lnTo>
                    <a:lnTo>
                      <a:pt x="337" y="80"/>
                    </a:lnTo>
                    <a:lnTo>
                      <a:pt x="340" y="68"/>
                    </a:lnTo>
                    <a:lnTo>
                      <a:pt x="340" y="53"/>
                    </a:lnTo>
                    <a:lnTo>
                      <a:pt x="338" y="46"/>
                    </a:lnTo>
                    <a:lnTo>
                      <a:pt x="337" y="38"/>
                    </a:lnTo>
                    <a:lnTo>
                      <a:pt x="334" y="28"/>
                    </a:lnTo>
                    <a:lnTo>
                      <a:pt x="329" y="19"/>
                    </a:lnTo>
                    <a:lnTo>
                      <a:pt x="323" y="10"/>
                    </a:lnTo>
                    <a:lnTo>
                      <a:pt x="313" y="0"/>
                    </a:lnTo>
                    <a:lnTo>
                      <a:pt x="285" y="0"/>
                    </a:lnTo>
                    <a:lnTo>
                      <a:pt x="254" y="0"/>
                    </a:lnTo>
                    <a:lnTo>
                      <a:pt x="214" y="3"/>
                    </a:lnTo>
                    <a:lnTo>
                      <a:pt x="167" y="6"/>
                    </a:lnTo>
                    <a:lnTo>
                      <a:pt x="117" y="13"/>
                    </a:lnTo>
                    <a:lnTo>
                      <a:pt x="67" y="22"/>
                    </a:lnTo>
                    <a:lnTo>
                      <a:pt x="40" y="27"/>
                    </a:lnTo>
                    <a:lnTo>
                      <a:pt x="17" y="35"/>
                    </a:lnTo>
                    <a:close/>
                  </a:path>
                </a:pathLst>
              </a:custGeom>
              <a:solidFill>
                <a:srgbClr val="B47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18" name="Freeform 175"/>
              <p:cNvSpPr>
                <a:spLocks/>
              </p:cNvSpPr>
              <p:nvPr/>
            </p:nvSpPr>
            <p:spPr bwMode="auto">
              <a:xfrm>
                <a:off x="900" y="1556"/>
                <a:ext cx="234" cy="227"/>
              </a:xfrm>
              <a:custGeom>
                <a:avLst/>
                <a:gdLst>
                  <a:gd name="T0" fmla="*/ 234 w 234"/>
                  <a:gd name="T1" fmla="*/ 114 h 227"/>
                  <a:gd name="T2" fmla="*/ 232 w 234"/>
                  <a:gd name="T3" fmla="*/ 136 h 227"/>
                  <a:gd name="T4" fmla="*/ 226 w 234"/>
                  <a:gd name="T5" fmla="*/ 158 h 227"/>
                  <a:gd name="T6" fmla="*/ 215 w 234"/>
                  <a:gd name="T7" fmla="*/ 177 h 227"/>
                  <a:gd name="T8" fmla="*/ 199 w 234"/>
                  <a:gd name="T9" fmla="*/ 194 h 227"/>
                  <a:gd name="T10" fmla="*/ 182 w 234"/>
                  <a:gd name="T11" fmla="*/ 208 h 227"/>
                  <a:gd name="T12" fmla="*/ 163 w 234"/>
                  <a:gd name="T13" fmla="*/ 218 h 227"/>
                  <a:gd name="T14" fmla="*/ 141 w 234"/>
                  <a:gd name="T15" fmla="*/ 226 h 227"/>
                  <a:gd name="T16" fmla="*/ 117 w 234"/>
                  <a:gd name="T17" fmla="*/ 227 h 227"/>
                  <a:gd name="T18" fmla="*/ 105 w 234"/>
                  <a:gd name="T19" fmla="*/ 227 h 227"/>
                  <a:gd name="T20" fmla="*/ 81 w 234"/>
                  <a:gd name="T21" fmla="*/ 223 h 227"/>
                  <a:gd name="T22" fmla="*/ 61 w 234"/>
                  <a:gd name="T23" fmla="*/ 213 h 227"/>
                  <a:gd name="T24" fmla="*/ 42 w 234"/>
                  <a:gd name="T25" fmla="*/ 202 h 227"/>
                  <a:gd name="T26" fmla="*/ 26 w 234"/>
                  <a:gd name="T27" fmla="*/ 187 h 227"/>
                  <a:gd name="T28" fmla="*/ 14 w 234"/>
                  <a:gd name="T29" fmla="*/ 168 h 227"/>
                  <a:gd name="T30" fmla="*/ 4 w 234"/>
                  <a:gd name="T31" fmla="*/ 147 h 227"/>
                  <a:gd name="T32" fmla="*/ 0 w 234"/>
                  <a:gd name="T33" fmla="*/ 125 h 227"/>
                  <a:gd name="T34" fmla="*/ 0 w 234"/>
                  <a:gd name="T35" fmla="*/ 114 h 227"/>
                  <a:gd name="T36" fmla="*/ 1 w 234"/>
                  <a:gd name="T37" fmla="*/ 91 h 227"/>
                  <a:gd name="T38" fmla="*/ 9 w 234"/>
                  <a:gd name="T39" fmla="*/ 70 h 227"/>
                  <a:gd name="T40" fmla="*/ 20 w 234"/>
                  <a:gd name="T41" fmla="*/ 50 h 227"/>
                  <a:gd name="T42" fmla="*/ 34 w 234"/>
                  <a:gd name="T43" fmla="*/ 34 h 227"/>
                  <a:gd name="T44" fmla="*/ 52 w 234"/>
                  <a:gd name="T45" fmla="*/ 20 h 227"/>
                  <a:gd name="T46" fmla="*/ 70 w 234"/>
                  <a:gd name="T47" fmla="*/ 9 h 227"/>
                  <a:gd name="T48" fmla="*/ 92 w 234"/>
                  <a:gd name="T49" fmla="*/ 3 h 227"/>
                  <a:gd name="T50" fmla="*/ 117 w 234"/>
                  <a:gd name="T51" fmla="*/ 0 h 227"/>
                  <a:gd name="T52" fmla="*/ 128 w 234"/>
                  <a:gd name="T53" fmla="*/ 1 h 227"/>
                  <a:gd name="T54" fmla="*/ 152 w 234"/>
                  <a:gd name="T55" fmla="*/ 6 h 227"/>
                  <a:gd name="T56" fmla="*/ 172 w 234"/>
                  <a:gd name="T57" fmla="*/ 14 h 227"/>
                  <a:gd name="T58" fmla="*/ 191 w 234"/>
                  <a:gd name="T59" fmla="*/ 27 h 227"/>
                  <a:gd name="T60" fmla="*/ 207 w 234"/>
                  <a:gd name="T61" fmla="*/ 42 h 227"/>
                  <a:gd name="T62" fmla="*/ 219 w 234"/>
                  <a:gd name="T63" fmla="*/ 59 h 227"/>
                  <a:gd name="T64" fmla="*/ 229 w 234"/>
                  <a:gd name="T65" fmla="*/ 80 h 227"/>
                  <a:gd name="T66" fmla="*/ 234 w 234"/>
                  <a:gd name="T67" fmla="*/ 102 h 227"/>
                  <a:gd name="T68" fmla="*/ 234 w 234"/>
                  <a:gd name="T69" fmla="*/ 114 h 22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4"/>
                  <a:gd name="T106" fmla="*/ 0 h 227"/>
                  <a:gd name="T107" fmla="*/ 234 w 234"/>
                  <a:gd name="T108" fmla="*/ 227 h 22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4" h="227">
                    <a:moveTo>
                      <a:pt x="234" y="114"/>
                    </a:moveTo>
                    <a:lnTo>
                      <a:pt x="234" y="114"/>
                    </a:lnTo>
                    <a:lnTo>
                      <a:pt x="234" y="125"/>
                    </a:lnTo>
                    <a:lnTo>
                      <a:pt x="232" y="136"/>
                    </a:lnTo>
                    <a:lnTo>
                      <a:pt x="229" y="147"/>
                    </a:lnTo>
                    <a:lnTo>
                      <a:pt x="226" y="158"/>
                    </a:lnTo>
                    <a:lnTo>
                      <a:pt x="219" y="168"/>
                    </a:lnTo>
                    <a:lnTo>
                      <a:pt x="215" y="177"/>
                    </a:lnTo>
                    <a:lnTo>
                      <a:pt x="207" y="187"/>
                    </a:lnTo>
                    <a:lnTo>
                      <a:pt x="199" y="194"/>
                    </a:lnTo>
                    <a:lnTo>
                      <a:pt x="191" y="202"/>
                    </a:lnTo>
                    <a:lnTo>
                      <a:pt x="182" y="208"/>
                    </a:lnTo>
                    <a:lnTo>
                      <a:pt x="172" y="213"/>
                    </a:lnTo>
                    <a:lnTo>
                      <a:pt x="163" y="218"/>
                    </a:lnTo>
                    <a:lnTo>
                      <a:pt x="152" y="223"/>
                    </a:lnTo>
                    <a:lnTo>
                      <a:pt x="141" y="226"/>
                    </a:lnTo>
                    <a:lnTo>
                      <a:pt x="128" y="227"/>
                    </a:lnTo>
                    <a:lnTo>
                      <a:pt x="117" y="227"/>
                    </a:lnTo>
                    <a:lnTo>
                      <a:pt x="105" y="227"/>
                    </a:lnTo>
                    <a:lnTo>
                      <a:pt x="92" y="226"/>
                    </a:lnTo>
                    <a:lnTo>
                      <a:pt x="81" y="223"/>
                    </a:lnTo>
                    <a:lnTo>
                      <a:pt x="70" y="218"/>
                    </a:lnTo>
                    <a:lnTo>
                      <a:pt x="61" y="213"/>
                    </a:lnTo>
                    <a:lnTo>
                      <a:pt x="52" y="208"/>
                    </a:lnTo>
                    <a:lnTo>
                      <a:pt x="42" y="202"/>
                    </a:lnTo>
                    <a:lnTo>
                      <a:pt x="34" y="194"/>
                    </a:lnTo>
                    <a:lnTo>
                      <a:pt x="26" y="187"/>
                    </a:lnTo>
                    <a:lnTo>
                      <a:pt x="20" y="177"/>
                    </a:lnTo>
                    <a:lnTo>
                      <a:pt x="14" y="168"/>
                    </a:lnTo>
                    <a:lnTo>
                      <a:pt x="9" y="158"/>
                    </a:lnTo>
                    <a:lnTo>
                      <a:pt x="4" y="147"/>
                    </a:lnTo>
                    <a:lnTo>
                      <a:pt x="1" y="136"/>
                    </a:lnTo>
                    <a:lnTo>
                      <a:pt x="0" y="125"/>
                    </a:lnTo>
                    <a:lnTo>
                      <a:pt x="0" y="114"/>
                    </a:lnTo>
                    <a:lnTo>
                      <a:pt x="0" y="102"/>
                    </a:lnTo>
                    <a:lnTo>
                      <a:pt x="1" y="91"/>
                    </a:lnTo>
                    <a:lnTo>
                      <a:pt x="4" y="80"/>
                    </a:lnTo>
                    <a:lnTo>
                      <a:pt x="9" y="70"/>
                    </a:lnTo>
                    <a:lnTo>
                      <a:pt x="14" y="59"/>
                    </a:lnTo>
                    <a:lnTo>
                      <a:pt x="20" y="50"/>
                    </a:lnTo>
                    <a:lnTo>
                      <a:pt x="26" y="42"/>
                    </a:lnTo>
                    <a:lnTo>
                      <a:pt x="34" y="34"/>
                    </a:lnTo>
                    <a:lnTo>
                      <a:pt x="42" y="27"/>
                    </a:lnTo>
                    <a:lnTo>
                      <a:pt x="52" y="20"/>
                    </a:lnTo>
                    <a:lnTo>
                      <a:pt x="61" y="14"/>
                    </a:lnTo>
                    <a:lnTo>
                      <a:pt x="70" y="9"/>
                    </a:lnTo>
                    <a:lnTo>
                      <a:pt x="81" y="6"/>
                    </a:lnTo>
                    <a:lnTo>
                      <a:pt x="92" y="3"/>
                    </a:lnTo>
                    <a:lnTo>
                      <a:pt x="105" y="1"/>
                    </a:lnTo>
                    <a:lnTo>
                      <a:pt x="117" y="0"/>
                    </a:lnTo>
                    <a:lnTo>
                      <a:pt x="128" y="1"/>
                    </a:lnTo>
                    <a:lnTo>
                      <a:pt x="141" y="3"/>
                    </a:lnTo>
                    <a:lnTo>
                      <a:pt x="152" y="6"/>
                    </a:lnTo>
                    <a:lnTo>
                      <a:pt x="163" y="9"/>
                    </a:lnTo>
                    <a:lnTo>
                      <a:pt x="172" y="14"/>
                    </a:lnTo>
                    <a:lnTo>
                      <a:pt x="182" y="20"/>
                    </a:lnTo>
                    <a:lnTo>
                      <a:pt x="191" y="27"/>
                    </a:lnTo>
                    <a:lnTo>
                      <a:pt x="199" y="34"/>
                    </a:lnTo>
                    <a:lnTo>
                      <a:pt x="207" y="42"/>
                    </a:lnTo>
                    <a:lnTo>
                      <a:pt x="215" y="50"/>
                    </a:lnTo>
                    <a:lnTo>
                      <a:pt x="219" y="59"/>
                    </a:lnTo>
                    <a:lnTo>
                      <a:pt x="226" y="70"/>
                    </a:lnTo>
                    <a:lnTo>
                      <a:pt x="229" y="80"/>
                    </a:lnTo>
                    <a:lnTo>
                      <a:pt x="232" y="91"/>
                    </a:lnTo>
                    <a:lnTo>
                      <a:pt x="234" y="102"/>
                    </a:lnTo>
                    <a:lnTo>
                      <a:pt x="234" y="114"/>
                    </a:lnTo>
                    <a:close/>
                  </a:path>
                </a:pathLst>
              </a:custGeom>
              <a:solidFill>
                <a:srgbClr val="2E36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19" name="Freeform 176"/>
              <p:cNvSpPr>
                <a:spLocks/>
              </p:cNvSpPr>
              <p:nvPr/>
            </p:nvSpPr>
            <p:spPr bwMode="auto">
              <a:xfrm>
                <a:off x="388" y="1546"/>
                <a:ext cx="234" cy="226"/>
              </a:xfrm>
              <a:custGeom>
                <a:avLst/>
                <a:gdLst>
                  <a:gd name="T0" fmla="*/ 234 w 234"/>
                  <a:gd name="T1" fmla="*/ 113 h 226"/>
                  <a:gd name="T2" fmla="*/ 232 w 234"/>
                  <a:gd name="T3" fmla="*/ 137 h 226"/>
                  <a:gd name="T4" fmla="*/ 225 w 234"/>
                  <a:gd name="T5" fmla="*/ 157 h 226"/>
                  <a:gd name="T6" fmla="*/ 215 w 234"/>
                  <a:gd name="T7" fmla="*/ 176 h 226"/>
                  <a:gd name="T8" fmla="*/ 199 w 234"/>
                  <a:gd name="T9" fmla="*/ 193 h 226"/>
                  <a:gd name="T10" fmla="*/ 182 w 234"/>
                  <a:gd name="T11" fmla="*/ 208 h 226"/>
                  <a:gd name="T12" fmla="*/ 163 w 234"/>
                  <a:gd name="T13" fmla="*/ 218 h 226"/>
                  <a:gd name="T14" fmla="*/ 141 w 234"/>
                  <a:gd name="T15" fmla="*/ 225 h 226"/>
                  <a:gd name="T16" fmla="*/ 118 w 234"/>
                  <a:gd name="T17" fmla="*/ 226 h 226"/>
                  <a:gd name="T18" fmla="*/ 105 w 234"/>
                  <a:gd name="T19" fmla="*/ 226 h 226"/>
                  <a:gd name="T20" fmla="*/ 82 w 234"/>
                  <a:gd name="T21" fmla="*/ 222 h 226"/>
                  <a:gd name="T22" fmla="*/ 61 w 234"/>
                  <a:gd name="T23" fmla="*/ 214 h 226"/>
                  <a:gd name="T24" fmla="*/ 43 w 234"/>
                  <a:gd name="T25" fmla="*/ 201 h 226"/>
                  <a:gd name="T26" fmla="*/ 27 w 234"/>
                  <a:gd name="T27" fmla="*/ 186 h 226"/>
                  <a:gd name="T28" fmla="*/ 14 w 234"/>
                  <a:gd name="T29" fmla="*/ 168 h 226"/>
                  <a:gd name="T30" fmla="*/ 5 w 234"/>
                  <a:gd name="T31" fmla="*/ 148 h 226"/>
                  <a:gd name="T32" fmla="*/ 0 w 234"/>
                  <a:gd name="T33" fmla="*/ 124 h 226"/>
                  <a:gd name="T34" fmla="*/ 0 w 234"/>
                  <a:gd name="T35" fmla="*/ 113 h 226"/>
                  <a:gd name="T36" fmla="*/ 2 w 234"/>
                  <a:gd name="T37" fmla="*/ 90 h 226"/>
                  <a:gd name="T38" fmla="*/ 10 w 234"/>
                  <a:gd name="T39" fmla="*/ 69 h 226"/>
                  <a:gd name="T40" fmla="*/ 19 w 234"/>
                  <a:gd name="T41" fmla="*/ 51 h 226"/>
                  <a:gd name="T42" fmla="*/ 35 w 234"/>
                  <a:gd name="T43" fmla="*/ 33 h 226"/>
                  <a:gd name="T44" fmla="*/ 52 w 234"/>
                  <a:gd name="T45" fmla="*/ 19 h 226"/>
                  <a:gd name="T46" fmla="*/ 71 w 234"/>
                  <a:gd name="T47" fmla="*/ 8 h 226"/>
                  <a:gd name="T48" fmla="*/ 93 w 234"/>
                  <a:gd name="T49" fmla="*/ 2 h 226"/>
                  <a:gd name="T50" fmla="*/ 118 w 234"/>
                  <a:gd name="T51" fmla="*/ 0 h 226"/>
                  <a:gd name="T52" fmla="*/ 129 w 234"/>
                  <a:gd name="T53" fmla="*/ 0 h 226"/>
                  <a:gd name="T54" fmla="*/ 152 w 234"/>
                  <a:gd name="T55" fmla="*/ 5 h 226"/>
                  <a:gd name="T56" fmla="*/ 173 w 234"/>
                  <a:gd name="T57" fmla="*/ 13 h 226"/>
                  <a:gd name="T58" fmla="*/ 192 w 234"/>
                  <a:gd name="T59" fmla="*/ 26 h 226"/>
                  <a:gd name="T60" fmla="*/ 207 w 234"/>
                  <a:gd name="T61" fmla="*/ 41 h 226"/>
                  <a:gd name="T62" fmla="*/ 220 w 234"/>
                  <a:gd name="T63" fmla="*/ 60 h 226"/>
                  <a:gd name="T64" fmla="*/ 229 w 234"/>
                  <a:gd name="T65" fmla="*/ 80 h 226"/>
                  <a:gd name="T66" fmla="*/ 234 w 234"/>
                  <a:gd name="T67" fmla="*/ 102 h 226"/>
                  <a:gd name="T68" fmla="*/ 234 w 234"/>
                  <a:gd name="T69" fmla="*/ 113 h 22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4"/>
                  <a:gd name="T106" fmla="*/ 0 h 226"/>
                  <a:gd name="T107" fmla="*/ 234 w 234"/>
                  <a:gd name="T108" fmla="*/ 226 h 22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4" h="226">
                    <a:moveTo>
                      <a:pt x="234" y="113"/>
                    </a:moveTo>
                    <a:lnTo>
                      <a:pt x="234" y="113"/>
                    </a:lnTo>
                    <a:lnTo>
                      <a:pt x="234" y="124"/>
                    </a:lnTo>
                    <a:lnTo>
                      <a:pt x="232" y="137"/>
                    </a:lnTo>
                    <a:lnTo>
                      <a:pt x="229" y="148"/>
                    </a:lnTo>
                    <a:lnTo>
                      <a:pt x="225" y="157"/>
                    </a:lnTo>
                    <a:lnTo>
                      <a:pt x="220" y="168"/>
                    </a:lnTo>
                    <a:lnTo>
                      <a:pt x="215" y="176"/>
                    </a:lnTo>
                    <a:lnTo>
                      <a:pt x="207" y="186"/>
                    </a:lnTo>
                    <a:lnTo>
                      <a:pt x="199" y="193"/>
                    </a:lnTo>
                    <a:lnTo>
                      <a:pt x="192" y="201"/>
                    </a:lnTo>
                    <a:lnTo>
                      <a:pt x="182" y="208"/>
                    </a:lnTo>
                    <a:lnTo>
                      <a:pt x="173" y="214"/>
                    </a:lnTo>
                    <a:lnTo>
                      <a:pt x="163" y="218"/>
                    </a:lnTo>
                    <a:lnTo>
                      <a:pt x="152" y="222"/>
                    </a:lnTo>
                    <a:lnTo>
                      <a:pt x="141" y="225"/>
                    </a:lnTo>
                    <a:lnTo>
                      <a:pt x="129" y="226"/>
                    </a:lnTo>
                    <a:lnTo>
                      <a:pt x="118" y="226"/>
                    </a:lnTo>
                    <a:lnTo>
                      <a:pt x="105" y="226"/>
                    </a:lnTo>
                    <a:lnTo>
                      <a:pt x="93" y="225"/>
                    </a:lnTo>
                    <a:lnTo>
                      <a:pt x="82" y="222"/>
                    </a:lnTo>
                    <a:lnTo>
                      <a:pt x="71" y="218"/>
                    </a:lnTo>
                    <a:lnTo>
                      <a:pt x="61" y="214"/>
                    </a:lnTo>
                    <a:lnTo>
                      <a:pt x="52" y="208"/>
                    </a:lnTo>
                    <a:lnTo>
                      <a:pt x="43" y="201"/>
                    </a:lnTo>
                    <a:lnTo>
                      <a:pt x="35" y="193"/>
                    </a:lnTo>
                    <a:lnTo>
                      <a:pt x="27" y="186"/>
                    </a:lnTo>
                    <a:lnTo>
                      <a:pt x="19" y="176"/>
                    </a:lnTo>
                    <a:lnTo>
                      <a:pt x="14" y="168"/>
                    </a:lnTo>
                    <a:lnTo>
                      <a:pt x="10" y="157"/>
                    </a:lnTo>
                    <a:lnTo>
                      <a:pt x="5" y="148"/>
                    </a:lnTo>
                    <a:lnTo>
                      <a:pt x="2" y="137"/>
                    </a:lnTo>
                    <a:lnTo>
                      <a:pt x="0" y="124"/>
                    </a:lnTo>
                    <a:lnTo>
                      <a:pt x="0" y="113"/>
                    </a:lnTo>
                    <a:lnTo>
                      <a:pt x="0" y="102"/>
                    </a:lnTo>
                    <a:lnTo>
                      <a:pt x="2" y="90"/>
                    </a:lnTo>
                    <a:lnTo>
                      <a:pt x="5" y="80"/>
                    </a:lnTo>
                    <a:lnTo>
                      <a:pt x="10" y="69"/>
                    </a:lnTo>
                    <a:lnTo>
                      <a:pt x="14" y="60"/>
                    </a:lnTo>
                    <a:lnTo>
                      <a:pt x="19" y="51"/>
                    </a:lnTo>
                    <a:lnTo>
                      <a:pt x="27" y="41"/>
                    </a:lnTo>
                    <a:lnTo>
                      <a:pt x="35" y="33"/>
                    </a:lnTo>
                    <a:lnTo>
                      <a:pt x="43" y="26"/>
                    </a:lnTo>
                    <a:lnTo>
                      <a:pt x="52" y="19"/>
                    </a:lnTo>
                    <a:lnTo>
                      <a:pt x="61" y="13"/>
                    </a:lnTo>
                    <a:lnTo>
                      <a:pt x="71" y="8"/>
                    </a:lnTo>
                    <a:lnTo>
                      <a:pt x="82" y="5"/>
                    </a:lnTo>
                    <a:lnTo>
                      <a:pt x="93" y="2"/>
                    </a:lnTo>
                    <a:lnTo>
                      <a:pt x="105" y="0"/>
                    </a:lnTo>
                    <a:lnTo>
                      <a:pt x="118" y="0"/>
                    </a:lnTo>
                    <a:lnTo>
                      <a:pt x="129" y="0"/>
                    </a:lnTo>
                    <a:lnTo>
                      <a:pt x="141" y="2"/>
                    </a:lnTo>
                    <a:lnTo>
                      <a:pt x="152" y="5"/>
                    </a:lnTo>
                    <a:lnTo>
                      <a:pt x="163" y="8"/>
                    </a:lnTo>
                    <a:lnTo>
                      <a:pt x="173" y="13"/>
                    </a:lnTo>
                    <a:lnTo>
                      <a:pt x="182" y="19"/>
                    </a:lnTo>
                    <a:lnTo>
                      <a:pt x="192" y="26"/>
                    </a:lnTo>
                    <a:lnTo>
                      <a:pt x="199" y="33"/>
                    </a:lnTo>
                    <a:lnTo>
                      <a:pt x="207" y="41"/>
                    </a:lnTo>
                    <a:lnTo>
                      <a:pt x="215" y="51"/>
                    </a:lnTo>
                    <a:lnTo>
                      <a:pt x="220" y="60"/>
                    </a:lnTo>
                    <a:lnTo>
                      <a:pt x="225" y="69"/>
                    </a:lnTo>
                    <a:lnTo>
                      <a:pt x="229" y="80"/>
                    </a:lnTo>
                    <a:lnTo>
                      <a:pt x="232" y="90"/>
                    </a:lnTo>
                    <a:lnTo>
                      <a:pt x="234" y="102"/>
                    </a:lnTo>
                    <a:lnTo>
                      <a:pt x="234" y="113"/>
                    </a:lnTo>
                    <a:close/>
                  </a:path>
                </a:pathLst>
              </a:custGeom>
              <a:solidFill>
                <a:srgbClr val="2E36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20" name="Freeform 177"/>
              <p:cNvSpPr>
                <a:spLocks/>
              </p:cNvSpPr>
              <p:nvPr/>
            </p:nvSpPr>
            <p:spPr bwMode="auto">
              <a:xfrm>
                <a:off x="288" y="1316"/>
                <a:ext cx="872" cy="406"/>
              </a:xfrm>
              <a:custGeom>
                <a:avLst/>
                <a:gdLst>
                  <a:gd name="T0" fmla="*/ 0 w 872"/>
                  <a:gd name="T1" fmla="*/ 348 h 406"/>
                  <a:gd name="T2" fmla="*/ 9 w 872"/>
                  <a:gd name="T3" fmla="*/ 298 h 406"/>
                  <a:gd name="T4" fmla="*/ 36 w 872"/>
                  <a:gd name="T5" fmla="*/ 245 h 406"/>
                  <a:gd name="T6" fmla="*/ 96 w 872"/>
                  <a:gd name="T7" fmla="*/ 191 h 406"/>
                  <a:gd name="T8" fmla="*/ 139 w 872"/>
                  <a:gd name="T9" fmla="*/ 169 h 406"/>
                  <a:gd name="T10" fmla="*/ 196 w 872"/>
                  <a:gd name="T11" fmla="*/ 150 h 406"/>
                  <a:gd name="T12" fmla="*/ 241 w 872"/>
                  <a:gd name="T13" fmla="*/ 143 h 406"/>
                  <a:gd name="T14" fmla="*/ 257 w 872"/>
                  <a:gd name="T15" fmla="*/ 103 h 406"/>
                  <a:gd name="T16" fmla="*/ 281 w 872"/>
                  <a:gd name="T17" fmla="*/ 69 h 406"/>
                  <a:gd name="T18" fmla="*/ 320 w 872"/>
                  <a:gd name="T19" fmla="*/ 33 h 406"/>
                  <a:gd name="T20" fmla="*/ 378 w 872"/>
                  <a:gd name="T21" fmla="*/ 8 h 406"/>
                  <a:gd name="T22" fmla="*/ 428 w 872"/>
                  <a:gd name="T23" fmla="*/ 1 h 406"/>
                  <a:gd name="T24" fmla="*/ 519 w 872"/>
                  <a:gd name="T25" fmla="*/ 3 h 406"/>
                  <a:gd name="T26" fmla="*/ 621 w 872"/>
                  <a:gd name="T27" fmla="*/ 31 h 406"/>
                  <a:gd name="T28" fmla="*/ 671 w 872"/>
                  <a:gd name="T29" fmla="*/ 56 h 406"/>
                  <a:gd name="T30" fmla="*/ 720 w 872"/>
                  <a:gd name="T31" fmla="*/ 92 h 406"/>
                  <a:gd name="T32" fmla="*/ 766 w 872"/>
                  <a:gd name="T33" fmla="*/ 139 h 406"/>
                  <a:gd name="T34" fmla="*/ 806 w 872"/>
                  <a:gd name="T35" fmla="*/ 199 h 406"/>
                  <a:gd name="T36" fmla="*/ 842 w 872"/>
                  <a:gd name="T37" fmla="*/ 271 h 406"/>
                  <a:gd name="T38" fmla="*/ 871 w 872"/>
                  <a:gd name="T39" fmla="*/ 358 h 406"/>
                  <a:gd name="T40" fmla="*/ 872 w 872"/>
                  <a:gd name="T41" fmla="*/ 379 h 406"/>
                  <a:gd name="T42" fmla="*/ 864 w 872"/>
                  <a:gd name="T43" fmla="*/ 401 h 406"/>
                  <a:gd name="T44" fmla="*/ 857 w 872"/>
                  <a:gd name="T45" fmla="*/ 405 h 406"/>
                  <a:gd name="T46" fmla="*/ 844 w 872"/>
                  <a:gd name="T47" fmla="*/ 401 h 406"/>
                  <a:gd name="T48" fmla="*/ 827 w 872"/>
                  <a:gd name="T49" fmla="*/ 372 h 406"/>
                  <a:gd name="T50" fmla="*/ 800 w 872"/>
                  <a:gd name="T51" fmla="*/ 337 h 406"/>
                  <a:gd name="T52" fmla="*/ 772 w 872"/>
                  <a:gd name="T53" fmla="*/ 323 h 406"/>
                  <a:gd name="T54" fmla="*/ 725 w 872"/>
                  <a:gd name="T55" fmla="*/ 323 h 406"/>
                  <a:gd name="T56" fmla="*/ 692 w 872"/>
                  <a:gd name="T57" fmla="*/ 343 h 406"/>
                  <a:gd name="T58" fmla="*/ 678 w 872"/>
                  <a:gd name="T59" fmla="*/ 361 h 406"/>
                  <a:gd name="T60" fmla="*/ 653 w 872"/>
                  <a:gd name="T61" fmla="*/ 378 h 406"/>
                  <a:gd name="T62" fmla="*/ 604 w 872"/>
                  <a:gd name="T63" fmla="*/ 386 h 406"/>
                  <a:gd name="T64" fmla="*/ 544 w 872"/>
                  <a:gd name="T65" fmla="*/ 389 h 406"/>
                  <a:gd name="T66" fmla="*/ 331 w 872"/>
                  <a:gd name="T67" fmla="*/ 392 h 406"/>
                  <a:gd name="T68" fmla="*/ 315 w 872"/>
                  <a:gd name="T69" fmla="*/ 387 h 406"/>
                  <a:gd name="T70" fmla="*/ 296 w 872"/>
                  <a:gd name="T71" fmla="*/ 365 h 406"/>
                  <a:gd name="T72" fmla="*/ 281 w 872"/>
                  <a:gd name="T73" fmla="*/ 342 h 406"/>
                  <a:gd name="T74" fmla="*/ 249 w 872"/>
                  <a:gd name="T75" fmla="*/ 317 h 406"/>
                  <a:gd name="T76" fmla="*/ 215 w 872"/>
                  <a:gd name="T77" fmla="*/ 312 h 406"/>
                  <a:gd name="T78" fmla="*/ 194 w 872"/>
                  <a:gd name="T79" fmla="*/ 318 h 406"/>
                  <a:gd name="T80" fmla="*/ 160 w 872"/>
                  <a:gd name="T81" fmla="*/ 345 h 406"/>
                  <a:gd name="T82" fmla="*/ 133 w 872"/>
                  <a:gd name="T83" fmla="*/ 368 h 406"/>
                  <a:gd name="T84" fmla="*/ 83 w 872"/>
                  <a:gd name="T85" fmla="*/ 379 h 406"/>
                  <a:gd name="T86" fmla="*/ 31 w 872"/>
                  <a:gd name="T87" fmla="*/ 372 h 406"/>
                  <a:gd name="T88" fmla="*/ 1 w 872"/>
                  <a:gd name="T89" fmla="*/ 356 h 40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872"/>
                  <a:gd name="T136" fmla="*/ 0 h 406"/>
                  <a:gd name="T137" fmla="*/ 872 w 872"/>
                  <a:gd name="T138" fmla="*/ 406 h 40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872" h="406">
                    <a:moveTo>
                      <a:pt x="1" y="356"/>
                    </a:moveTo>
                    <a:lnTo>
                      <a:pt x="1" y="356"/>
                    </a:lnTo>
                    <a:lnTo>
                      <a:pt x="0" y="348"/>
                    </a:lnTo>
                    <a:lnTo>
                      <a:pt x="1" y="328"/>
                    </a:lnTo>
                    <a:lnTo>
                      <a:pt x="5" y="314"/>
                    </a:lnTo>
                    <a:lnTo>
                      <a:pt x="9" y="298"/>
                    </a:lnTo>
                    <a:lnTo>
                      <a:pt x="15" y="281"/>
                    </a:lnTo>
                    <a:lnTo>
                      <a:pt x="25" y="263"/>
                    </a:lnTo>
                    <a:lnTo>
                      <a:pt x="36" y="245"/>
                    </a:lnTo>
                    <a:lnTo>
                      <a:pt x="52" y="226"/>
                    </a:lnTo>
                    <a:lnTo>
                      <a:pt x="72" y="209"/>
                    </a:lnTo>
                    <a:lnTo>
                      <a:pt x="96" y="191"/>
                    </a:lnTo>
                    <a:lnTo>
                      <a:pt x="108" y="183"/>
                    </a:lnTo>
                    <a:lnTo>
                      <a:pt x="124" y="176"/>
                    </a:lnTo>
                    <a:lnTo>
                      <a:pt x="139" y="169"/>
                    </a:lnTo>
                    <a:lnTo>
                      <a:pt x="157" y="161"/>
                    </a:lnTo>
                    <a:lnTo>
                      <a:pt x="176" y="157"/>
                    </a:lnTo>
                    <a:lnTo>
                      <a:pt x="196" y="150"/>
                    </a:lnTo>
                    <a:lnTo>
                      <a:pt x="218" y="146"/>
                    </a:lnTo>
                    <a:lnTo>
                      <a:pt x="241" y="143"/>
                    </a:lnTo>
                    <a:lnTo>
                      <a:pt x="243" y="138"/>
                    </a:lnTo>
                    <a:lnTo>
                      <a:pt x="248" y="124"/>
                    </a:lnTo>
                    <a:lnTo>
                      <a:pt x="257" y="103"/>
                    </a:lnTo>
                    <a:lnTo>
                      <a:pt x="263" y="92"/>
                    </a:lnTo>
                    <a:lnTo>
                      <a:pt x="271" y="80"/>
                    </a:lnTo>
                    <a:lnTo>
                      <a:pt x="281" y="69"/>
                    </a:lnTo>
                    <a:lnTo>
                      <a:pt x="292" y="56"/>
                    </a:lnTo>
                    <a:lnTo>
                      <a:pt x="306" y="44"/>
                    </a:lnTo>
                    <a:lnTo>
                      <a:pt x="320" y="33"/>
                    </a:lnTo>
                    <a:lnTo>
                      <a:pt x="337" y="23"/>
                    </a:lnTo>
                    <a:lnTo>
                      <a:pt x="356" y="16"/>
                    </a:lnTo>
                    <a:lnTo>
                      <a:pt x="378" y="8"/>
                    </a:lnTo>
                    <a:lnTo>
                      <a:pt x="401" y="3"/>
                    </a:lnTo>
                    <a:lnTo>
                      <a:pt x="428" y="1"/>
                    </a:lnTo>
                    <a:lnTo>
                      <a:pt x="456" y="0"/>
                    </a:lnTo>
                    <a:lnTo>
                      <a:pt x="488" y="0"/>
                    </a:lnTo>
                    <a:lnTo>
                      <a:pt x="519" y="3"/>
                    </a:lnTo>
                    <a:lnTo>
                      <a:pt x="552" y="9"/>
                    </a:lnTo>
                    <a:lnTo>
                      <a:pt x="587" y="19"/>
                    </a:lnTo>
                    <a:lnTo>
                      <a:pt x="621" y="31"/>
                    </a:lnTo>
                    <a:lnTo>
                      <a:pt x="637" y="39"/>
                    </a:lnTo>
                    <a:lnTo>
                      <a:pt x="654" y="47"/>
                    </a:lnTo>
                    <a:lnTo>
                      <a:pt x="671" y="56"/>
                    </a:lnTo>
                    <a:lnTo>
                      <a:pt x="687" y="67"/>
                    </a:lnTo>
                    <a:lnTo>
                      <a:pt x="704" y="80"/>
                    </a:lnTo>
                    <a:lnTo>
                      <a:pt x="720" y="92"/>
                    </a:lnTo>
                    <a:lnTo>
                      <a:pt x="736" y="107"/>
                    </a:lnTo>
                    <a:lnTo>
                      <a:pt x="751" y="122"/>
                    </a:lnTo>
                    <a:lnTo>
                      <a:pt x="766" y="139"/>
                    </a:lnTo>
                    <a:lnTo>
                      <a:pt x="780" y="158"/>
                    </a:lnTo>
                    <a:lnTo>
                      <a:pt x="794" y="177"/>
                    </a:lnTo>
                    <a:lnTo>
                      <a:pt x="806" y="199"/>
                    </a:lnTo>
                    <a:lnTo>
                      <a:pt x="819" y="221"/>
                    </a:lnTo>
                    <a:lnTo>
                      <a:pt x="831" y="245"/>
                    </a:lnTo>
                    <a:lnTo>
                      <a:pt x="842" y="271"/>
                    </a:lnTo>
                    <a:lnTo>
                      <a:pt x="852" y="298"/>
                    </a:lnTo>
                    <a:lnTo>
                      <a:pt x="861" y="328"/>
                    </a:lnTo>
                    <a:lnTo>
                      <a:pt x="871" y="358"/>
                    </a:lnTo>
                    <a:lnTo>
                      <a:pt x="871" y="365"/>
                    </a:lnTo>
                    <a:lnTo>
                      <a:pt x="872" y="379"/>
                    </a:lnTo>
                    <a:lnTo>
                      <a:pt x="871" y="387"/>
                    </a:lnTo>
                    <a:lnTo>
                      <a:pt x="867" y="395"/>
                    </a:lnTo>
                    <a:lnTo>
                      <a:pt x="864" y="401"/>
                    </a:lnTo>
                    <a:lnTo>
                      <a:pt x="861" y="403"/>
                    </a:lnTo>
                    <a:lnTo>
                      <a:pt x="857" y="405"/>
                    </a:lnTo>
                    <a:lnTo>
                      <a:pt x="853" y="406"/>
                    </a:lnTo>
                    <a:lnTo>
                      <a:pt x="850" y="405"/>
                    </a:lnTo>
                    <a:lnTo>
                      <a:pt x="844" y="401"/>
                    </a:lnTo>
                    <a:lnTo>
                      <a:pt x="838" y="394"/>
                    </a:lnTo>
                    <a:lnTo>
                      <a:pt x="833" y="383"/>
                    </a:lnTo>
                    <a:lnTo>
                      <a:pt x="827" y="372"/>
                    </a:lnTo>
                    <a:lnTo>
                      <a:pt x="819" y="359"/>
                    </a:lnTo>
                    <a:lnTo>
                      <a:pt x="811" y="348"/>
                    </a:lnTo>
                    <a:lnTo>
                      <a:pt x="800" y="337"/>
                    </a:lnTo>
                    <a:lnTo>
                      <a:pt x="786" y="329"/>
                    </a:lnTo>
                    <a:lnTo>
                      <a:pt x="772" y="323"/>
                    </a:lnTo>
                    <a:lnTo>
                      <a:pt x="756" y="320"/>
                    </a:lnTo>
                    <a:lnTo>
                      <a:pt x="740" y="320"/>
                    </a:lnTo>
                    <a:lnTo>
                      <a:pt x="725" y="323"/>
                    </a:lnTo>
                    <a:lnTo>
                      <a:pt x="711" y="329"/>
                    </a:lnTo>
                    <a:lnTo>
                      <a:pt x="698" y="337"/>
                    </a:lnTo>
                    <a:lnTo>
                      <a:pt x="692" y="343"/>
                    </a:lnTo>
                    <a:lnTo>
                      <a:pt x="687" y="350"/>
                    </a:lnTo>
                    <a:lnTo>
                      <a:pt x="678" y="361"/>
                    </a:lnTo>
                    <a:lnTo>
                      <a:pt x="670" y="370"/>
                    </a:lnTo>
                    <a:lnTo>
                      <a:pt x="660" y="375"/>
                    </a:lnTo>
                    <a:lnTo>
                      <a:pt x="653" y="378"/>
                    </a:lnTo>
                    <a:lnTo>
                      <a:pt x="643" y="381"/>
                    </a:lnTo>
                    <a:lnTo>
                      <a:pt x="632" y="383"/>
                    </a:lnTo>
                    <a:lnTo>
                      <a:pt x="604" y="386"/>
                    </a:lnTo>
                    <a:lnTo>
                      <a:pt x="580" y="387"/>
                    </a:lnTo>
                    <a:lnTo>
                      <a:pt x="544" y="389"/>
                    </a:lnTo>
                    <a:lnTo>
                      <a:pt x="452" y="390"/>
                    </a:lnTo>
                    <a:lnTo>
                      <a:pt x="331" y="392"/>
                    </a:lnTo>
                    <a:lnTo>
                      <a:pt x="328" y="392"/>
                    </a:lnTo>
                    <a:lnTo>
                      <a:pt x="320" y="390"/>
                    </a:lnTo>
                    <a:lnTo>
                      <a:pt x="315" y="387"/>
                    </a:lnTo>
                    <a:lnTo>
                      <a:pt x="309" y="383"/>
                    </a:lnTo>
                    <a:lnTo>
                      <a:pt x="303" y="375"/>
                    </a:lnTo>
                    <a:lnTo>
                      <a:pt x="296" y="365"/>
                    </a:lnTo>
                    <a:lnTo>
                      <a:pt x="290" y="353"/>
                    </a:lnTo>
                    <a:lnTo>
                      <a:pt x="281" y="342"/>
                    </a:lnTo>
                    <a:lnTo>
                      <a:pt x="271" y="332"/>
                    </a:lnTo>
                    <a:lnTo>
                      <a:pt x="260" y="323"/>
                    </a:lnTo>
                    <a:lnTo>
                      <a:pt x="249" y="317"/>
                    </a:lnTo>
                    <a:lnTo>
                      <a:pt x="237" y="312"/>
                    </a:lnTo>
                    <a:lnTo>
                      <a:pt x="226" y="310"/>
                    </a:lnTo>
                    <a:lnTo>
                      <a:pt x="215" y="312"/>
                    </a:lnTo>
                    <a:lnTo>
                      <a:pt x="204" y="314"/>
                    </a:lnTo>
                    <a:lnTo>
                      <a:pt x="194" y="318"/>
                    </a:lnTo>
                    <a:lnTo>
                      <a:pt x="185" y="325"/>
                    </a:lnTo>
                    <a:lnTo>
                      <a:pt x="176" y="331"/>
                    </a:lnTo>
                    <a:lnTo>
                      <a:pt x="160" y="345"/>
                    </a:lnTo>
                    <a:lnTo>
                      <a:pt x="144" y="361"/>
                    </a:lnTo>
                    <a:lnTo>
                      <a:pt x="133" y="368"/>
                    </a:lnTo>
                    <a:lnTo>
                      <a:pt x="119" y="375"/>
                    </a:lnTo>
                    <a:lnTo>
                      <a:pt x="103" y="378"/>
                    </a:lnTo>
                    <a:lnTo>
                      <a:pt x="83" y="379"/>
                    </a:lnTo>
                    <a:lnTo>
                      <a:pt x="63" y="379"/>
                    </a:lnTo>
                    <a:lnTo>
                      <a:pt x="42" y="375"/>
                    </a:lnTo>
                    <a:lnTo>
                      <a:pt x="31" y="372"/>
                    </a:lnTo>
                    <a:lnTo>
                      <a:pt x="20" y="367"/>
                    </a:lnTo>
                    <a:lnTo>
                      <a:pt x="11" y="362"/>
                    </a:lnTo>
                    <a:lnTo>
                      <a:pt x="1" y="356"/>
                    </a:lnTo>
                    <a:close/>
                  </a:path>
                </a:pathLst>
              </a:custGeom>
              <a:solidFill>
                <a:srgbClr val="E533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21" name="Freeform 178"/>
              <p:cNvSpPr>
                <a:spLocks/>
              </p:cNvSpPr>
              <p:nvPr/>
            </p:nvSpPr>
            <p:spPr bwMode="auto">
              <a:xfrm>
                <a:off x="230" y="1633"/>
                <a:ext cx="130" cy="59"/>
              </a:xfrm>
              <a:custGeom>
                <a:avLst/>
                <a:gdLst>
                  <a:gd name="T0" fmla="*/ 122 w 130"/>
                  <a:gd name="T1" fmla="*/ 58 h 59"/>
                  <a:gd name="T2" fmla="*/ 122 w 130"/>
                  <a:gd name="T3" fmla="*/ 58 h 59"/>
                  <a:gd name="T4" fmla="*/ 111 w 130"/>
                  <a:gd name="T5" fmla="*/ 59 h 59"/>
                  <a:gd name="T6" fmla="*/ 83 w 130"/>
                  <a:gd name="T7" fmla="*/ 59 h 59"/>
                  <a:gd name="T8" fmla="*/ 50 w 130"/>
                  <a:gd name="T9" fmla="*/ 56 h 59"/>
                  <a:gd name="T10" fmla="*/ 34 w 130"/>
                  <a:gd name="T11" fmla="*/ 53 h 59"/>
                  <a:gd name="T12" fmla="*/ 22 w 130"/>
                  <a:gd name="T13" fmla="*/ 50 h 59"/>
                  <a:gd name="T14" fmla="*/ 22 w 130"/>
                  <a:gd name="T15" fmla="*/ 50 h 59"/>
                  <a:gd name="T16" fmla="*/ 12 w 130"/>
                  <a:gd name="T17" fmla="*/ 44 h 59"/>
                  <a:gd name="T18" fmla="*/ 4 w 130"/>
                  <a:gd name="T19" fmla="*/ 36 h 59"/>
                  <a:gd name="T20" fmla="*/ 1 w 130"/>
                  <a:gd name="T21" fmla="*/ 26 h 59"/>
                  <a:gd name="T22" fmla="*/ 0 w 130"/>
                  <a:gd name="T23" fmla="*/ 19 h 59"/>
                  <a:gd name="T24" fmla="*/ 3 w 130"/>
                  <a:gd name="T25" fmla="*/ 11 h 59"/>
                  <a:gd name="T26" fmla="*/ 6 w 130"/>
                  <a:gd name="T27" fmla="*/ 4 h 59"/>
                  <a:gd name="T28" fmla="*/ 9 w 130"/>
                  <a:gd name="T29" fmla="*/ 1 h 59"/>
                  <a:gd name="T30" fmla="*/ 14 w 130"/>
                  <a:gd name="T31" fmla="*/ 0 h 59"/>
                  <a:gd name="T32" fmla="*/ 19 w 130"/>
                  <a:gd name="T33" fmla="*/ 0 h 59"/>
                  <a:gd name="T34" fmla="*/ 23 w 130"/>
                  <a:gd name="T35" fmla="*/ 0 h 59"/>
                  <a:gd name="T36" fmla="*/ 23 w 130"/>
                  <a:gd name="T37" fmla="*/ 0 h 59"/>
                  <a:gd name="T38" fmla="*/ 67 w 130"/>
                  <a:gd name="T39" fmla="*/ 8 h 59"/>
                  <a:gd name="T40" fmla="*/ 88 w 130"/>
                  <a:gd name="T41" fmla="*/ 11 h 59"/>
                  <a:gd name="T42" fmla="*/ 102 w 130"/>
                  <a:gd name="T43" fmla="*/ 12 h 59"/>
                  <a:gd name="T44" fmla="*/ 102 w 130"/>
                  <a:gd name="T45" fmla="*/ 12 h 59"/>
                  <a:gd name="T46" fmla="*/ 106 w 130"/>
                  <a:gd name="T47" fmla="*/ 12 h 59"/>
                  <a:gd name="T48" fmla="*/ 114 w 130"/>
                  <a:gd name="T49" fmla="*/ 15 h 59"/>
                  <a:gd name="T50" fmla="*/ 121 w 130"/>
                  <a:gd name="T51" fmla="*/ 20 h 59"/>
                  <a:gd name="T52" fmla="*/ 125 w 130"/>
                  <a:gd name="T53" fmla="*/ 26 h 59"/>
                  <a:gd name="T54" fmla="*/ 130 w 130"/>
                  <a:gd name="T55" fmla="*/ 34 h 59"/>
                  <a:gd name="T56" fmla="*/ 130 w 130"/>
                  <a:gd name="T57" fmla="*/ 42 h 59"/>
                  <a:gd name="T58" fmla="*/ 128 w 130"/>
                  <a:gd name="T59" fmla="*/ 50 h 59"/>
                  <a:gd name="T60" fmla="*/ 122 w 130"/>
                  <a:gd name="T61" fmla="*/ 58 h 59"/>
                  <a:gd name="T62" fmla="*/ 122 w 130"/>
                  <a:gd name="T63" fmla="*/ 58 h 5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30"/>
                  <a:gd name="T97" fmla="*/ 0 h 59"/>
                  <a:gd name="T98" fmla="*/ 130 w 130"/>
                  <a:gd name="T99" fmla="*/ 59 h 5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30" h="59">
                    <a:moveTo>
                      <a:pt x="122" y="58"/>
                    </a:moveTo>
                    <a:lnTo>
                      <a:pt x="122" y="58"/>
                    </a:lnTo>
                    <a:lnTo>
                      <a:pt x="111" y="59"/>
                    </a:lnTo>
                    <a:lnTo>
                      <a:pt x="83" y="59"/>
                    </a:lnTo>
                    <a:lnTo>
                      <a:pt x="50" y="56"/>
                    </a:lnTo>
                    <a:lnTo>
                      <a:pt x="34" y="53"/>
                    </a:lnTo>
                    <a:lnTo>
                      <a:pt x="22" y="50"/>
                    </a:lnTo>
                    <a:lnTo>
                      <a:pt x="12" y="44"/>
                    </a:lnTo>
                    <a:lnTo>
                      <a:pt x="4" y="36"/>
                    </a:lnTo>
                    <a:lnTo>
                      <a:pt x="1" y="26"/>
                    </a:lnTo>
                    <a:lnTo>
                      <a:pt x="0" y="19"/>
                    </a:lnTo>
                    <a:lnTo>
                      <a:pt x="3" y="11"/>
                    </a:lnTo>
                    <a:lnTo>
                      <a:pt x="6" y="4"/>
                    </a:lnTo>
                    <a:lnTo>
                      <a:pt x="9" y="1"/>
                    </a:lnTo>
                    <a:lnTo>
                      <a:pt x="14" y="0"/>
                    </a:lnTo>
                    <a:lnTo>
                      <a:pt x="19" y="0"/>
                    </a:lnTo>
                    <a:lnTo>
                      <a:pt x="23" y="0"/>
                    </a:lnTo>
                    <a:lnTo>
                      <a:pt x="67" y="8"/>
                    </a:lnTo>
                    <a:lnTo>
                      <a:pt x="88" y="11"/>
                    </a:lnTo>
                    <a:lnTo>
                      <a:pt x="102" y="12"/>
                    </a:lnTo>
                    <a:lnTo>
                      <a:pt x="106" y="12"/>
                    </a:lnTo>
                    <a:lnTo>
                      <a:pt x="114" y="15"/>
                    </a:lnTo>
                    <a:lnTo>
                      <a:pt x="121" y="20"/>
                    </a:lnTo>
                    <a:lnTo>
                      <a:pt x="125" y="26"/>
                    </a:lnTo>
                    <a:lnTo>
                      <a:pt x="130" y="34"/>
                    </a:lnTo>
                    <a:lnTo>
                      <a:pt x="130" y="42"/>
                    </a:lnTo>
                    <a:lnTo>
                      <a:pt x="128" y="50"/>
                    </a:lnTo>
                    <a:lnTo>
                      <a:pt x="122" y="58"/>
                    </a:lnTo>
                    <a:close/>
                  </a:path>
                </a:pathLst>
              </a:custGeom>
              <a:solidFill>
                <a:srgbClr val="D5E4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22" name="Freeform 179"/>
              <p:cNvSpPr>
                <a:spLocks/>
              </p:cNvSpPr>
              <p:nvPr/>
            </p:nvSpPr>
            <p:spPr bwMode="auto">
              <a:xfrm>
                <a:off x="1132" y="1663"/>
                <a:ext cx="82" cy="45"/>
              </a:xfrm>
              <a:custGeom>
                <a:avLst/>
                <a:gdLst>
                  <a:gd name="T0" fmla="*/ 74 w 82"/>
                  <a:gd name="T1" fmla="*/ 3 h 45"/>
                  <a:gd name="T2" fmla="*/ 74 w 82"/>
                  <a:gd name="T3" fmla="*/ 3 h 45"/>
                  <a:gd name="T4" fmla="*/ 66 w 82"/>
                  <a:gd name="T5" fmla="*/ 1 h 45"/>
                  <a:gd name="T6" fmla="*/ 47 w 82"/>
                  <a:gd name="T7" fmla="*/ 0 h 45"/>
                  <a:gd name="T8" fmla="*/ 34 w 82"/>
                  <a:gd name="T9" fmla="*/ 0 h 45"/>
                  <a:gd name="T10" fmla="*/ 25 w 82"/>
                  <a:gd name="T11" fmla="*/ 1 h 45"/>
                  <a:gd name="T12" fmla="*/ 16 w 82"/>
                  <a:gd name="T13" fmla="*/ 3 h 45"/>
                  <a:gd name="T14" fmla="*/ 8 w 82"/>
                  <a:gd name="T15" fmla="*/ 6 h 45"/>
                  <a:gd name="T16" fmla="*/ 8 w 82"/>
                  <a:gd name="T17" fmla="*/ 6 h 45"/>
                  <a:gd name="T18" fmla="*/ 3 w 82"/>
                  <a:gd name="T19" fmla="*/ 11 h 45"/>
                  <a:gd name="T20" fmla="*/ 2 w 82"/>
                  <a:gd name="T21" fmla="*/ 17 h 45"/>
                  <a:gd name="T22" fmla="*/ 0 w 82"/>
                  <a:gd name="T23" fmla="*/ 23 h 45"/>
                  <a:gd name="T24" fmla="*/ 0 w 82"/>
                  <a:gd name="T25" fmla="*/ 29 h 45"/>
                  <a:gd name="T26" fmla="*/ 3 w 82"/>
                  <a:gd name="T27" fmla="*/ 34 h 45"/>
                  <a:gd name="T28" fmla="*/ 8 w 82"/>
                  <a:gd name="T29" fmla="*/ 39 h 45"/>
                  <a:gd name="T30" fmla="*/ 13 w 82"/>
                  <a:gd name="T31" fmla="*/ 43 h 45"/>
                  <a:gd name="T32" fmla="*/ 20 w 82"/>
                  <a:gd name="T33" fmla="*/ 45 h 45"/>
                  <a:gd name="T34" fmla="*/ 20 w 82"/>
                  <a:gd name="T35" fmla="*/ 45 h 45"/>
                  <a:gd name="T36" fmla="*/ 31 w 82"/>
                  <a:gd name="T37" fmla="*/ 45 h 45"/>
                  <a:gd name="T38" fmla="*/ 44 w 82"/>
                  <a:gd name="T39" fmla="*/ 43 h 45"/>
                  <a:gd name="T40" fmla="*/ 56 w 82"/>
                  <a:gd name="T41" fmla="*/ 40 h 45"/>
                  <a:gd name="T42" fmla="*/ 67 w 82"/>
                  <a:gd name="T43" fmla="*/ 36 h 45"/>
                  <a:gd name="T44" fmla="*/ 77 w 82"/>
                  <a:gd name="T45" fmla="*/ 31 h 45"/>
                  <a:gd name="T46" fmla="*/ 80 w 82"/>
                  <a:gd name="T47" fmla="*/ 26 h 45"/>
                  <a:gd name="T48" fmla="*/ 82 w 82"/>
                  <a:gd name="T49" fmla="*/ 23 h 45"/>
                  <a:gd name="T50" fmla="*/ 82 w 82"/>
                  <a:gd name="T51" fmla="*/ 18 h 45"/>
                  <a:gd name="T52" fmla="*/ 82 w 82"/>
                  <a:gd name="T53" fmla="*/ 14 h 45"/>
                  <a:gd name="T54" fmla="*/ 78 w 82"/>
                  <a:gd name="T55" fmla="*/ 9 h 45"/>
                  <a:gd name="T56" fmla="*/ 74 w 82"/>
                  <a:gd name="T57" fmla="*/ 3 h 45"/>
                  <a:gd name="T58" fmla="*/ 74 w 82"/>
                  <a:gd name="T59" fmla="*/ 3 h 4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82"/>
                  <a:gd name="T91" fmla="*/ 0 h 45"/>
                  <a:gd name="T92" fmla="*/ 82 w 82"/>
                  <a:gd name="T93" fmla="*/ 45 h 4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82" h="45">
                    <a:moveTo>
                      <a:pt x="74" y="3"/>
                    </a:moveTo>
                    <a:lnTo>
                      <a:pt x="74" y="3"/>
                    </a:lnTo>
                    <a:lnTo>
                      <a:pt x="66" y="1"/>
                    </a:lnTo>
                    <a:lnTo>
                      <a:pt x="47" y="0"/>
                    </a:lnTo>
                    <a:lnTo>
                      <a:pt x="34" y="0"/>
                    </a:lnTo>
                    <a:lnTo>
                      <a:pt x="25" y="1"/>
                    </a:lnTo>
                    <a:lnTo>
                      <a:pt x="16" y="3"/>
                    </a:lnTo>
                    <a:lnTo>
                      <a:pt x="8" y="6"/>
                    </a:lnTo>
                    <a:lnTo>
                      <a:pt x="3" y="11"/>
                    </a:lnTo>
                    <a:lnTo>
                      <a:pt x="2" y="17"/>
                    </a:lnTo>
                    <a:lnTo>
                      <a:pt x="0" y="23"/>
                    </a:lnTo>
                    <a:lnTo>
                      <a:pt x="0" y="29"/>
                    </a:lnTo>
                    <a:lnTo>
                      <a:pt x="3" y="34"/>
                    </a:lnTo>
                    <a:lnTo>
                      <a:pt x="8" y="39"/>
                    </a:lnTo>
                    <a:lnTo>
                      <a:pt x="13" y="43"/>
                    </a:lnTo>
                    <a:lnTo>
                      <a:pt x="20" y="45"/>
                    </a:lnTo>
                    <a:lnTo>
                      <a:pt x="31" y="45"/>
                    </a:lnTo>
                    <a:lnTo>
                      <a:pt x="44" y="43"/>
                    </a:lnTo>
                    <a:lnTo>
                      <a:pt x="56" y="40"/>
                    </a:lnTo>
                    <a:lnTo>
                      <a:pt x="67" y="36"/>
                    </a:lnTo>
                    <a:lnTo>
                      <a:pt x="77" y="31"/>
                    </a:lnTo>
                    <a:lnTo>
                      <a:pt x="80" y="26"/>
                    </a:lnTo>
                    <a:lnTo>
                      <a:pt x="82" y="23"/>
                    </a:lnTo>
                    <a:lnTo>
                      <a:pt x="82" y="18"/>
                    </a:lnTo>
                    <a:lnTo>
                      <a:pt x="82" y="14"/>
                    </a:lnTo>
                    <a:lnTo>
                      <a:pt x="78" y="9"/>
                    </a:lnTo>
                    <a:lnTo>
                      <a:pt x="74" y="3"/>
                    </a:lnTo>
                    <a:close/>
                  </a:path>
                </a:pathLst>
              </a:custGeom>
              <a:solidFill>
                <a:srgbClr val="D5E4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23" name="Freeform 180"/>
              <p:cNvSpPr>
                <a:spLocks/>
              </p:cNvSpPr>
              <p:nvPr/>
            </p:nvSpPr>
            <p:spPr bwMode="auto">
              <a:xfrm>
                <a:off x="981" y="1666"/>
                <a:ext cx="90" cy="72"/>
              </a:xfrm>
              <a:custGeom>
                <a:avLst/>
                <a:gdLst>
                  <a:gd name="T0" fmla="*/ 90 w 90"/>
                  <a:gd name="T1" fmla="*/ 36 h 72"/>
                  <a:gd name="T2" fmla="*/ 90 w 90"/>
                  <a:gd name="T3" fmla="*/ 36 h 72"/>
                  <a:gd name="T4" fmla="*/ 90 w 90"/>
                  <a:gd name="T5" fmla="*/ 42 h 72"/>
                  <a:gd name="T6" fmla="*/ 87 w 90"/>
                  <a:gd name="T7" fmla="*/ 50 h 72"/>
                  <a:gd name="T8" fmla="*/ 82 w 90"/>
                  <a:gd name="T9" fmla="*/ 56 h 72"/>
                  <a:gd name="T10" fmla="*/ 77 w 90"/>
                  <a:gd name="T11" fmla="*/ 61 h 72"/>
                  <a:gd name="T12" fmla="*/ 71 w 90"/>
                  <a:gd name="T13" fmla="*/ 66 h 72"/>
                  <a:gd name="T14" fmla="*/ 63 w 90"/>
                  <a:gd name="T15" fmla="*/ 69 h 72"/>
                  <a:gd name="T16" fmla="*/ 54 w 90"/>
                  <a:gd name="T17" fmla="*/ 70 h 72"/>
                  <a:gd name="T18" fmla="*/ 46 w 90"/>
                  <a:gd name="T19" fmla="*/ 72 h 72"/>
                  <a:gd name="T20" fmla="*/ 46 w 90"/>
                  <a:gd name="T21" fmla="*/ 72 h 72"/>
                  <a:gd name="T22" fmla="*/ 36 w 90"/>
                  <a:gd name="T23" fmla="*/ 70 h 72"/>
                  <a:gd name="T24" fmla="*/ 27 w 90"/>
                  <a:gd name="T25" fmla="*/ 69 h 72"/>
                  <a:gd name="T26" fmla="*/ 21 w 90"/>
                  <a:gd name="T27" fmla="*/ 66 h 72"/>
                  <a:gd name="T28" fmla="*/ 13 w 90"/>
                  <a:gd name="T29" fmla="*/ 61 h 72"/>
                  <a:gd name="T30" fmla="*/ 8 w 90"/>
                  <a:gd name="T31" fmla="*/ 56 h 72"/>
                  <a:gd name="T32" fmla="*/ 3 w 90"/>
                  <a:gd name="T33" fmla="*/ 50 h 72"/>
                  <a:gd name="T34" fmla="*/ 0 w 90"/>
                  <a:gd name="T35" fmla="*/ 42 h 72"/>
                  <a:gd name="T36" fmla="*/ 0 w 90"/>
                  <a:gd name="T37" fmla="*/ 36 h 72"/>
                  <a:gd name="T38" fmla="*/ 0 w 90"/>
                  <a:gd name="T39" fmla="*/ 36 h 72"/>
                  <a:gd name="T40" fmla="*/ 0 w 90"/>
                  <a:gd name="T41" fmla="*/ 28 h 72"/>
                  <a:gd name="T42" fmla="*/ 3 w 90"/>
                  <a:gd name="T43" fmla="*/ 22 h 72"/>
                  <a:gd name="T44" fmla="*/ 8 w 90"/>
                  <a:gd name="T45" fmla="*/ 15 h 72"/>
                  <a:gd name="T46" fmla="*/ 13 w 90"/>
                  <a:gd name="T47" fmla="*/ 11 h 72"/>
                  <a:gd name="T48" fmla="*/ 21 w 90"/>
                  <a:gd name="T49" fmla="*/ 6 h 72"/>
                  <a:gd name="T50" fmla="*/ 27 w 90"/>
                  <a:gd name="T51" fmla="*/ 3 h 72"/>
                  <a:gd name="T52" fmla="*/ 36 w 90"/>
                  <a:gd name="T53" fmla="*/ 1 h 72"/>
                  <a:gd name="T54" fmla="*/ 46 w 90"/>
                  <a:gd name="T55" fmla="*/ 0 h 72"/>
                  <a:gd name="T56" fmla="*/ 46 w 90"/>
                  <a:gd name="T57" fmla="*/ 0 h 72"/>
                  <a:gd name="T58" fmla="*/ 54 w 90"/>
                  <a:gd name="T59" fmla="*/ 1 h 72"/>
                  <a:gd name="T60" fmla="*/ 63 w 90"/>
                  <a:gd name="T61" fmla="*/ 3 h 72"/>
                  <a:gd name="T62" fmla="*/ 71 w 90"/>
                  <a:gd name="T63" fmla="*/ 6 h 72"/>
                  <a:gd name="T64" fmla="*/ 77 w 90"/>
                  <a:gd name="T65" fmla="*/ 11 h 72"/>
                  <a:gd name="T66" fmla="*/ 82 w 90"/>
                  <a:gd name="T67" fmla="*/ 15 h 72"/>
                  <a:gd name="T68" fmla="*/ 87 w 90"/>
                  <a:gd name="T69" fmla="*/ 22 h 72"/>
                  <a:gd name="T70" fmla="*/ 90 w 90"/>
                  <a:gd name="T71" fmla="*/ 28 h 72"/>
                  <a:gd name="T72" fmla="*/ 90 w 90"/>
                  <a:gd name="T73" fmla="*/ 36 h 72"/>
                  <a:gd name="T74" fmla="*/ 90 w 90"/>
                  <a:gd name="T75" fmla="*/ 36 h 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0"/>
                  <a:gd name="T115" fmla="*/ 0 h 72"/>
                  <a:gd name="T116" fmla="*/ 90 w 90"/>
                  <a:gd name="T117" fmla="*/ 72 h 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0" h="72">
                    <a:moveTo>
                      <a:pt x="90" y="36"/>
                    </a:moveTo>
                    <a:lnTo>
                      <a:pt x="90" y="36"/>
                    </a:lnTo>
                    <a:lnTo>
                      <a:pt x="90" y="42"/>
                    </a:lnTo>
                    <a:lnTo>
                      <a:pt x="87" y="50"/>
                    </a:lnTo>
                    <a:lnTo>
                      <a:pt x="82" y="56"/>
                    </a:lnTo>
                    <a:lnTo>
                      <a:pt x="77" y="61"/>
                    </a:lnTo>
                    <a:lnTo>
                      <a:pt x="71" y="66"/>
                    </a:lnTo>
                    <a:lnTo>
                      <a:pt x="63" y="69"/>
                    </a:lnTo>
                    <a:lnTo>
                      <a:pt x="54" y="70"/>
                    </a:lnTo>
                    <a:lnTo>
                      <a:pt x="46" y="72"/>
                    </a:lnTo>
                    <a:lnTo>
                      <a:pt x="36" y="70"/>
                    </a:lnTo>
                    <a:lnTo>
                      <a:pt x="27" y="69"/>
                    </a:lnTo>
                    <a:lnTo>
                      <a:pt x="21" y="66"/>
                    </a:lnTo>
                    <a:lnTo>
                      <a:pt x="13" y="61"/>
                    </a:lnTo>
                    <a:lnTo>
                      <a:pt x="8" y="56"/>
                    </a:lnTo>
                    <a:lnTo>
                      <a:pt x="3" y="50"/>
                    </a:lnTo>
                    <a:lnTo>
                      <a:pt x="0" y="42"/>
                    </a:lnTo>
                    <a:lnTo>
                      <a:pt x="0" y="36"/>
                    </a:lnTo>
                    <a:lnTo>
                      <a:pt x="0" y="28"/>
                    </a:lnTo>
                    <a:lnTo>
                      <a:pt x="3" y="22"/>
                    </a:lnTo>
                    <a:lnTo>
                      <a:pt x="8" y="15"/>
                    </a:lnTo>
                    <a:lnTo>
                      <a:pt x="13" y="11"/>
                    </a:lnTo>
                    <a:lnTo>
                      <a:pt x="21" y="6"/>
                    </a:lnTo>
                    <a:lnTo>
                      <a:pt x="27" y="3"/>
                    </a:lnTo>
                    <a:lnTo>
                      <a:pt x="36" y="1"/>
                    </a:lnTo>
                    <a:lnTo>
                      <a:pt x="46" y="0"/>
                    </a:lnTo>
                    <a:lnTo>
                      <a:pt x="54" y="1"/>
                    </a:lnTo>
                    <a:lnTo>
                      <a:pt x="63" y="3"/>
                    </a:lnTo>
                    <a:lnTo>
                      <a:pt x="71" y="6"/>
                    </a:lnTo>
                    <a:lnTo>
                      <a:pt x="77" y="11"/>
                    </a:lnTo>
                    <a:lnTo>
                      <a:pt x="82" y="15"/>
                    </a:lnTo>
                    <a:lnTo>
                      <a:pt x="87" y="22"/>
                    </a:lnTo>
                    <a:lnTo>
                      <a:pt x="90" y="28"/>
                    </a:lnTo>
                    <a:lnTo>
                      <a:pt x="90" y="36"/>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24" name="Freeform 181"/>
              <p:cNvSpPr>
                <a:spLocks/>
              </p:cNvSpPr>
              <p:nvPr/>
            </p:nvSpPr>
            <p:spPr bwMode="auto">
              <a:xfrm>
                <a:off x="520" y="1361"/>
                <a:ext cx="86" cy="121"/>
              </a:xfrm>
              <a:custGeom>
                <a:avLst/>
                <a:gdLst>
                  <a:gd name="T0" fmla="*/ 86 w 86"/>
                  <a:gd name="T1" fmla="*/ 14 h 121"/>
                  <a:gd name="T2" fmla="*/ 86 w 86"/>
                  <a:gd name="T3" fmla="*/ 14 h 121"/>
                  <a:gd name="T4" fmla="*/ 83 w 86"/>
                  <a:gd name="T5" fmla="*/ 30 h 121"/>
                  <a:gd name="T6" fmla="*/ 74 w 86"/>
                  <a:gd name="T7" fmla="*/ 63 h 121"/>
                  <a:gd name="T8" fmla="*/ 67 w 86"/>
                  <a:gd name="T9" fmla="*/ 80 h 121"/>
                  <a:gd name="T10" fmla="*/ 60 w 86"/>
                  <a:gd name="T11" fmla="*/ 98 h 121"/>
                  <a:gd name="T12" fmla="*/ 55 w 86"/>
                  <a:gd name="T13" fmla="*/ 105 h 121"/>
                  <a:gd name="T14" fmla="*/ 52 w 86"/>
                  <a:gd name="T15" fmla="*/ 110 h 121"/>
                  <a:gd name="T16" fmla="*/ 46 w 86"/>
                  <a:gd name="T17" fmla="*/ 115 h 121"/>
                  <a:gd name="T18" fmla="*/ 41 w 86"/>
                  <a:gd name="T19" fmla="*/ 118 h 121"/>
                  <a:gd name="T20" fmla="*/ 41 w 86"/>
                  <a:gd name="T21" fmla="*/ 118 h 121"/>
                  <a:gd name="T22" fmla="*/ 31 w 86"/>
                  <a:gd name="T23" fmla="*/ 121 h 121"/>
                  <a:gd name="T24" fmla="*/ 22 w 86"/>
                  <a:gd name="T25" fmla="*/ 120 h 121"/>
                  <a:gd name="T26" fmla="*/ 16 w 86"/>
                  <a:gd name="T27" fmla="*/ 118 h 121"/>
                  <a:gd name="T28" fmla="*/ 9 w 86"/>
                  <a:gd name="T29" fmla="*/ 115 h 121"/>
                  <a:gd name="T30" fmla="*/ 2 w 86"/>
                  <a:gd name="T31" fmla="*/ 107 h 121"/>
                  <a:gd name="T32" fmla="*/ 0 w 86"/>
                  <a:gd name="T33" fmla="*/ 102 h 121"/>
                  <a:gd name="T34" fmla="*/ 0 w 86"/>
                  <a:gd name="T35" fmla="*/ 102 h 121"/>
                  <a:gd name="T36" fmla="*/ 5 w 86"/>
                  <a:gd name="T37" fmla="*/ 90 h 121"/>
                  <a:gd name="T38" fmla="*/ 17 w 86"/>
                  <a:gd name="T39" fmla="*/ 60 h 121"/>
                  <a:gd name="T40" fmla="*/ 28 w 86"/>
                  <a:gd name="T41" fmla="*/ 41 h 121"/>
                  <a:gd name="T42" fmla="*/ 39 w 86"/>
                  <a:gd name="T43" fmla="*/ 25 h 121"/>
                  <a:gd name="T44" fmla="*/ 50 w 86"/>
                  <a:gd name="T45" fmla="*/ 10 h 121"/>
                  <a:gd name="T46" fmla="*/ 58 w 86"/>
                  <a:gd name="T47" fmla="*/ 5 h 121"/>
                  <a:gd name="T48" fmla="*/ 64 w 86"/>
                  <a:gd name="T49" fmla="*/ 0 h 121"/>
                  <a:gd name="T50" fmla="*/ 86 w 86"/>
                  <a:gd name="T51" fmla="*/ 14 h 12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121"/>
                  <a:gd name="T80" fmla="*/ 86 w 86"/>
                  <a:gd name="T81" fmla="*/ 121 h 12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121">
                    <a:moveTo>
                      <a:pt x="86" y="14"/>
                    </a:moveTo>
                    <a:lnTo>
                      <a:pt x="86" y="14"/>
                    </a:lnTo>
                    <a:lnTo>
                      <a:pt x="83" y="30"/>
                    </a:lnTo>
                    <a:lnTo>
                      <a:pt x="74" y="63"/>
                    </a:lnTo>
                    <a:lnTo>
                      <a:pt x="67" y="80"/>
                    </a:lnTo>
                    <a:lnTo>
                      <a:pt x="60" y="98"/>
                    </a:lnTo>
                    <a:lnTo>
                      <a:pt x="55" y="105"/>
                    </a:lnTo>
                    <a:lnTo>
                      <a:pt x="52" y="110"/>
                    </a:lnTo>
                    <a:lnTo>
                      <a:pt x="46" y="115"/>
                    </a:lnTo>
                    <a:lnTo>
                      <a:pt x="41" y="118"/>
                    </a:lnTo>
                    <a:lnTo>
                      <a:pt x="31" y="121"/>
                    </a:lnTo>
                    <a:lnTo>
                      <a:pt x="22" y="120"/>
                    </a:lnTo>
                    <a:lnTo>
                      <a:pt x="16" y="118"/>
                    </a:lnTo>
                    <a:lnTo>
                      <a:pt x="9" y="115"/>
                    </a:lnTo>
                    <a:lnTo>
                      <a:pt x="2" y="107"/>
                    </a:lnTo>
                    <a:lnTo>
                      <a:pt x="0" y="102"/>
                    </a:lnTo>
                    <a:lnTo>
                      <a:pt x="5" y="90"/>
                    </a:lnTo>
                    <a:lnTo>
                      <a:pt x="17" y="60"/>
                    </a:lnTo>
                    <a:lnTo>
                      <a:pt x="28" y="41"/>
                    </a:lnTo>
                    <a:lnTo>
                      <a:pt x="39" y="25"/>
                    </a:lnTo>
                    <a:lnTo>
                      <a:pt x="50" y="10"/>
                    </a:lnTo>
                    <a:lnTo>
                      <a:pt x="58" y="5"/>
                    </a:lnTo>
                    <a:lnTo>
                      <a:pt x="64" y="0"/>
                    </a:lnTo>
                    <a:lnTo>
                      <a:pt x="86" y="14"/>
                    </a:lnTo>
                    <a:close/>
                  </a:path>
                </a:pathLst>
              </a:custGeom>
              <a:solidFill>
                <a:srgbClr val="EFC7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25" name="Freeform 182"/>
              <p:cNvSpPr>
                <a:spLocks/>
              </p:cNvSpPr>
              <p:nvPr/>
            </p:nvSpPr>
            <p:spPr bwMode="auto">
              <a:xfrm>
                <a:off x="606" y="1361"/>
                <a:ext cx="156" cy="129"/>
              </a:xfrm>
              <a:custGeom>
                <a:avLst/>
                <a:gdLst>
                  <a:gd name="T0" fmla="*/ 22 w 156"/>
                  <a:gd name="T1" fmla="*/ 8 h 129"/>
                  <a:gd name="T2" fmla="*/ 22 w 156"/>
                  <a:gd name="T3" fmla="*/ 8 h 129"/>
                  <a:gd name="T4" fmla="*/ 18 w 156"/>
                  <a:gd name="T5" fmla="*/ 25 h 129"/>
                  <a:gd name="T6" fmla="*/ 7 w 156"/>
                  <a:gd name="T7" fmla="*/ 62 h 129"/>
                  <a:gd name="T8" fmla="*/ 3 w 156"/>
                  <a:gd name="T9" fmla="*/ 82 h 129"/>
                  <a:gd name="T10" fmla="*/ 0 w 156"/>
                  <a:gd name="T11" fmla="*/ 99 h 129"/>
                  <a:gd name="T12" fmla="*/ 0 w 156"/>
                  <a:gd name="T13" fmla="*/ 107 h 129"/>
                  <a:gd name="T14" fmla="*/ 2 w 156"/>
                  <a:gd name="T15" fmla="*/ 113 h 129"/>
                  <a:gd name="T16" fmla="*/ 3 w 156"/>
                  <a:gd name="T17" fmla="*/ 118 h 129"/>
                  <a:gd name="T18" fmla="*/ 7 w 156"/>
                  <a:gd name="T19" fmla="*/ 120 h 129"/>
                  <a:gd name="T20" fmla="*/ 7 w 156"/>
                  <a:gd name="T21" fmla="*/ 120 h 129"/>
                  <a:gd name="T22" fmla="*/ 18 w 156"/>
                  <a:gd name="T23" fmla="*/ 123 h 129"/>
                  <a:gd name="T24" fmla="*/ 35 w 156"/>
                  <a:gd name="T25" fmla="*/ 124 h 129"/>
                  <a:gd name="T26" fmla="*/ 79 w 156"/>
                  <a:gd name="T27" fmla="*/ 129 h 129"/>
                  <a:gd name="T28" fmla="*/ 123 w 156"/>
                  <a:gd name="T29" fmla="*/ 129 h 129"/>
                  <a:gd name="T30" fmla="*/ 140 w 156"/>
                  <a:gd name="T31" fmla="*/ 129 h 129"/>
                  <a:gd name="T32" fmla="*/ 149 w 156"/>
                  <a:gd name="T33" fmla="*/ 126 h 129"/>
                  <a:gd name="T34" fmla="*/ 149 w 156"/>
                  <a:gd name="T35" fmla="*/ 126 h 129"/>
                  <a:gd name="T36" fmla="*/ 151 w 156"/>
                  <a:gd name="T37" fmla="*/ 124 h 129"/>
                  <a:gd name="T38" fmla="*/ 153 w 156"/>
                  <a:gd name="T39" fmla="*/ 121 h 129"/>
                  <a:gd name="T40" fmla="*/ 156 w 156"/>
                  <a:gd name="T41" fmla="*/ 112 h 129"/>
                  <a:gd name="T42" fmla="*/ 156 w 156"/>
                  <a:gd name="T43" fmla="*/ 99 h 129"/>
                  <a:gd name="T44" fmla="*/ 156 w 156"/>
                  <a:gd name="T45" fmla="*/ 85 h 129"/>
                  <a:gd name="T46" fmla="*/ 153 w 156"/>
                  <a:gd name="T47" fmla="*/ 55 h 129"/>
                  <a:gd name="T48" fmla="*/ 151 w 156"/>
                  <a:gd name="T49" fmla="*/ 32 h 129"/>
                  <a:gd name="T50" fmla="*/ 151 w 156"/>
                  <a:gd name="T51" fmla="*/ 32 h 129"/>
                  <a:gd name="T52" fmla="*/ 149 w 156"/>
                  <a:gd name="T53" fmla="*/ 18 h 129"/>
                  <a:gd name="T54" fmla="*/ 149 w 156"/>
                  <a:gd name="T55" fmla="*/ 11 h 129"/>
                  <a:gd name="T56" fmla="*/ 146 w 156"/>
                  <a:gd name="T57" fmla="*/ 7 h 129"/>
                  <a:gd name="T58" fmla="*/ 145 w 156"/>
                  <a:gd name="T59" fmla="*/ 4 h 129"/>
                  <a:gd name="T60" fmla="*/ 142 w 156"/>
                  <a:gd name="T61" fmla="*/ 2 h 129"/>
                  <a:gd name="T62" fmla="*/ 137 w 156"/>
                  <a:gd name="T63" fmla="*/ 0 h 129"/>
                  <a:gd name="T64" fmla="*/ 132 w 156"/>
                  <a:gd name="T65" fmla="*/ 0 h 129"/>
                  <a:gd name="T66" fmla="*/ 132 w 156"/>
                  <a:gd name="T67" fmla="*/ 0 h 129"/>
                  <a:gd name="T68" fmla="*/ 74 w 156"/>
                  <a:gd name="T69" fmla="*/ 0 h 129"/>
                  <a:gd name="T70" fmla="*/ 40 w 156"/>
                  <a:gd name="T71" fmla="*/ 4 h 129"/>
                  <a:gd name="T72" fmla="*/ 29 w 156"/>
                  <a:gd name="T73" fmla="*/ 5 h 129"/>
                  <a:gd name="T74" fmla="*/ 24 w 156"/>
                  <a:gd name="T75" fmla="*/ 7 h 129"/>
                  <a:gd name="T76" fmla="*/ 22 w 156"/>
                  <a:gd name="T77" fmla="*/ 8 h 129"/>
                  <a:gd name="T78" fmla="*/ 22 w 156"/>
                  <a:gd name="T79" fmla="*/ 8 h 12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56"/>
                  <a:gd name="T121" fmla="*/ 0 h 129"/>
                  <a:gd name="T122" fmla="*/ 156 w 156"/>
                  <a:gd name="T123" fmla="*/ 129 h 12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56" h="129">
                    <a:moveTo>
                      <a:pt x="22" y="8"/>
                    </a:moveTo>
                    <a:lnTo>
                      <a:pt x="22" y="8"/>
                    </a:lnTo>
                    <a:lnTo>
                      <a:pt x="18" y="25"/>
                    </a:lnTo>
                    <a:lnTo>
                      <a:pt x="7" y="62"/>
                    </a:lnTo>
                    <a:lnTo>
                      <a:pt x="3" y="82"/>
                    </a:lnTo>
                    <a:lnTo>
                      <a:pt x="0" y="99"/>
                    </a:lnTo>
                    <a:lnTo>
                      <a:pt x="0" y="107"/>
                    </a:lnTo>
                    <a:lnTo>
                      <a:pt x="2" y="113"/>
                    </a:lnTo>
                    <a:lnTo>
                      <a:pt x="3" y="118"/>
                    </a:lnTo>
                    <a:lnTo>
                      <a:pt x="7" y="120"/>
                    </a:lnTo>
                    <a:lnTo>
                      <a:pt x="18" y="123"/>
                    </a:lnTo>
                    <a:lnTo>
                      <a:pt x="35" y="124"/>
                    </a:lnTo>
                    <a:lnTo>
                      <a:pt x="79" y="129"/>
                    </a:lnTo>
                    <a:lnTo>
                      <a:pt x="123" y="129"/>
                    </a:lnTo>
                    <a:lnTo>
                      <a:pt x="140" y="129"/>
                    </a:lnTo>
                    <a:lnTo>
                      <a:pt x="149" y="126"/>
                    </a:lnTo>
                    <a:lnTo>
                      <a:pt x="151" y="124"/>
                    </a:lnTo>
                    <a:lnTo>
                      <a:pt x="153" y="121"/>
                    </a:lnTo>
                    <a:lnTo>
                      <a:pt x="156" y="112"/>
                    </a:lnTo>
                    <a:lnTo>
                      <a:pt x="156" y="99"/>
                    </a:lnTo>
                    <a:lnTo>
                      <a:pt x="156" y="85"/>
                    </a:lnTo>
                    <a:lnTo>
                      <a:pt x="153" y="55"/>
                    </a:lnTo>
                    <a:lnTo>
                      <a:pt x="151" y="32"/>
                    </a:lnTo>
                    <a:lnTo>
                      <a:pt x="149" y="18"/>
                    </a:lnTo>
                    <a:lnTo>
                      <a:pt x="149" y="11"/>
                    </a:lnTo>
                    <a:lnTo>
                      <a:pt x="146" y="7"/>
                    </a:lnTo>
                    <a:lnTo>
                      <a:pt x="145" y="4"/>
                    </a:lnTo>
                    <a:lnTo>
                      <a:pt x="142" y="2"/>
                    </a:lnTo>
                    <a:lnTo>
                      <a:pt x="137" y="0"/>
                    </a:lnTo>
                    <a:lnTo>
                      <a:pt x="132" y="0"/>
                    </a:lnTo>
                    <a:lnTo>
                      <a:pt x="74" y="0"/>
                    </a:lnTo>
                    <a:lnTo>
                      <a:pt x="40" y="4"/>
                    </a:lnTo>
                    <a:lnTo>
                      <a:pt x="29" y="5"/>
                    </a:lnTo>
                    <a:lnTo>
                      <a:pt x="24" y="7"/>
                    </a:lnTo>
                    <a:lnTo>
                      <a:pt x="22" y="8"/>
                    </a:lnTo>
                    <a:close/>
                  </a:path>
                </a:pathLst>
              </a:custGeom>
              <a:solidFill>
                <a:srgbClr val="EFC7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26" name="Freeform 183"/>
              <p:cNvSpPr>
                <a:spLocks/>
              </p:cNvSpPr>
              <p:nvPr/>
            </p:nvSpPr>
            <p:spPr bwMode="auto">
              <a:xfrm>
                <a:off x="790" y="1360"/>
                <a:ext cx="165" cy="128"/>
              </a:xfrm>
              <a:custGeom>
                <a:avLst/>
                <a:gdLst>
                  <a:gd name="T0" fmla="*/ 16 w 165"/>
                  <a:gd name="T1" fmla="*/ 5 h 128"/>
                  <a:gd name="T2" fmla="*/ 16 w 165"/>
                  <a:gd name="T3" fmla="*/ 5 h 128"/>
                  <a:gd name="T4" fmla="*/ 12 w 165"/>
                  <a:gd name="T5" fmla="*/ 8 h 128"/>
                  <a:gd name="T6" fmla="*/ 6 w 165"/>
                  <a:gd name="T7" fmla="*/ 14 h 128"/>
                  <a:gd name="T8" fmla="*/ 5 w 165"/>
                  <a:gd name="T9" fmla="*/ 19 h 128"/>
                  <a:gd name="T10" fmla="*/ 1 w 165"/>
                  <a:gd name="T11" fmla="*/ 25 h 128"/>
                  <a:gd name="T12" fmla="*/ 0 w 165"/>
                  <a:gd name="T13" fmla="*/ 33 h 128"/>
                  <a:gd name="T14" fmla="*/ 0 w 165"/>
                  <a:gd name="T15" fmla="*/ 41 h 128"/>
                  <a:gd name="T16" fmla="*/ 0 w 165"/>
                  <a:gd name="T17" fmla="*/ 41 h 128"/>
                  <a:gd name="T18" fmla="*/ 1 w 165"/>
                  <a:gd name="T19" fmla="*/ 63 h 128"/>
                  <a:gd name="T20" fmla="*/ 6 w 165"/>
                  <a:gd name="T21" fmla="*/ 88 h 128"/>
                  <a:gd name="T22" fmla="*/ 9 w 165"/>
                  <a:gd name="T23" fmla="*/ 100 h 128"/>
                  <a:gd name="T24" fmla="*/ 14 w 165"/>
                  <a:gd name="T25" fmla="*/ 110 h 128"/>
                  <a:gd name="T26" fmla="*/ 20 w 165"/>
                  <a:gd name="T27" fmla="*/ 116 h 128"/>
                  <a:gd name="T28" fmla="*/ 23 w 165"/>
                  <a:gd name="T29" fmla="*/ 119 h 128"/>
                  <a:gd name="T30" fmla="*/ 28 w 165"/>
                  <a:gd name="T31" fmla="*/ 121 h 128"/>
                  <a:gd name="T32" fmla="*/ 28 w 165"/>
                  <a:gd name="T33" fmla="*/ 121 h 128"/>
                  <a:gd name="T34" fmla="*/ 39 w 165"/>
                  <a:gd name="T35" fmla="*/ 124 h 128"/>
                  <a:gd name="T36" fmla="*/ 53 w 165"/>
                  <a:gd name="T37" fmla="*/ 125 h 128"/>
                  <a:gd name="T38" fmla="*/ 89 w 165"/>
                  <a:gd name="T39" fmla="*/ 128 h 128"/>
                  <a:gd name="T40" fmla="*/ 125 w 165"/>
                  <a:gd name="T41" fmla="*/ 128 h 128"/>
                  <a:gd name="T42" fmla="*/ 140 w 165"/>
                  <a:gd name="T43" fmla="*/ 128 h 128"/>
                  <a:gd name="T44" fmla="*/ 149 w 165"/>
                  <a:gd name="T45" fmla="*/ 127 h 128"/>
                  <a:gd name="T46" fmla="*/ 149 w 165"/>
                  <a:gd name="T47" fmla="*/ 127 h 128"/>
                  <a:gd name="T48" fmla="*/ 160 w 165"/>
                  <a:gd name="T49" fmla="*/ 124 h 128"/>
                  <a:gd name="T50" fmla="*/ 163 w 165"/>
                  <a:gd name="T51" fmla="*/ 121 h 128"/>
                  <a:gd name="T52" fmla="*/ 165 w 165"/>
                  <a:gd name="T53" fmla="*/ 117 h 128"/>
                  <a:gd name="T54" fmla="*/ 165 w 165"/>
                  <a:gd name="T55" fmla="*/ 114 h 128"/>
                  <a:gd name="T56" fmla="*/ 165 w 165"/>
                  <a:gd name="T57" fmla="*/ 111 h 128"/>
                  <a:gd name="T58" fmla="*/ 162 w 165"/>
                  <a:gd name="T59" fmla="*/ 100 h 128"/>
                  <a:gd name="T60" fmla="*/ 162 w 165"/>
                  <a:gd name="T61" fmla="*/ 100 h 128"/>
                  <a:gd name="T62" fmla="*/ 155 w 165"/>
                  <a:gd name="T63" fmla="*/ 80 h 128"/>
                  <a:gd name="T64" fmla="*/ 146 w 165"/>
                  <a:gd name="T65" fmla="*/ 53 h 128"/>
                  <a:gd name="T66" fmla="*/ 133 w 165"/>
                  <a:gd name="T67" fmla="*/ 28 h 128"/>
                  <a:gd name="T68" fmla="*/ 127 w 165"/>
                  <a:gd name="T69" fmla="*/ 19 h 128"/>
                  <a:gd name="T70" fmla="*/ 122 w 165"/>
                  <a:gd name="T71" fmla="*/ 12 h 128"/>
                  <a:gd name="T72" fmla="*/ 122 w 165"/>
                  <a:gd name="T73" fmla="*/ 12 h 128"/>
                  <a:gd name="T74" fmla="*/ 114 w 165"/>
                  <a:gd name="T75" fmla="*/ 9 h 128"/>
                  <a:gd name="T76" fmla="*/ 103 w 165"/>
                  <a:gd name="T77" fmla="*/ 6 h 128"/>
                  <a:gd name="T78" fmla="*/ 89 w 165"/>
                  <a:gd name="T79" fmla="*/ 3 h 128"/>
                  <a:gd name="T80" fmla="*/ 74 w 165"/>
                  <a:gd name="T81" fmla="*/ 1 h 128"/>
                  <a:gd name="T82" fmla="*/ 56 w 165"/>
                  <a:gd name="T83" fmla="*/ 0 h 128"/>
                  <a:gd name="T84" fmla="*/ 41 w 165"/>
                  <a:gd name="T85" fmla="*/ 1 h 128"/>
                  <a:gd name="T86" fmla="*/ 27 w 165"/>
                  <a:gd name="T87" fmla="*/ 1 h 128"/>
                  <a:gd name="T88" fmla="*/ 16 w 165"/>
                  <a:gd name="T89" fmla="*/ 5 h 128"/>
                  <a:gd name="T90" fmla="*/ 16 w 165"/>
                  <a:gd name="T91" fmla="*/ 5 h 12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65"/>
                  <a:gd name="T139" fmla="*/ 0 h 128"/>
                  <a:gd name="T140" fmla="*/ 165 w 165"/>
                  <a:gd name="T141" fmla="*/ 128 h 12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65" h="128">
                    <a:moveTo>
                      <a:pt x="16" y="5"/>
                    </a:moveTo>
                    <a:lnTo>
                      <a:pt x="16" y="5"/>
                    </a:lnTo>
                    <a:lnTo>
                      <a:pt x="12" y="8"/>
                    </a:lnTo>
                    <a:lnTo>
                      <a:pt x="6" y="14"/>
                    </a:lnTo>
                    <a:lnTo>
                      <a:pt x="5" y="19"/>
                    </a:lnTo>
                    <a:lnTo>
                      <a:pt x="1" y="25"/>
                    </a:lnTo>
                    <a:lnTo>
                      <a:pt x="0" y="33"/>
                    </a:lnTo>
                    <a:lnTo>
                      <a:pt x="0" y="41"/>
                    </a:lnTo>
                    <a:lnTo>
                      <a:pt x="1" y="63"/>
                    </a:lnTo>
                    <a:lnTo>
                      <a:pt x="6" y="88"/>
                    </a:lnTo>
                    <a:lnTo>
                      <a:pt x="9" y="100"/>
                    </a:lnTo>
                    <a:lnTo>
                      <a:pt x="14" y="110"/>
                    </a:lnTo>
                    <a:lnTo>
                      <a:pt x="20" y="116"/>
                    </a:lnTo>
                    <a:lnTo>
                      <a:pt x="23" y="119"/>
                    </a:lnTo>
                    <a:lnTo>
                      <a:pt x="28" y="121"/>
                    </a:lnTo>
                    <a:lnTo>
                      <a:pt x="39" y="124"/>
                    </a:lnTo>
                    <a:lnTo>
                      <a:pt x="53" y="125"/>
                    </a:lnTo>
                    <a:lnTo>
                      <a:pt x="89" y="128"/>
                    </a:lnTo>
                    <a:lnTo>
                      <a:pt x="125" y="128"/>
                    </a:lnTo>
                    <a:lnTo>
                      <a:pt x="140" y="128"/>
                    </a:lnTo>
                    <a:lnTo>
                      <a:pt x="149" y="127"/>
                    </a:lnTo>
                    <a:lnTo>
                      <a:pt x="160" y="124"/>
                    </a:lnTo>
                    <a:lnTo>
                      <a:pt x="163" y="121"/>
                    </a:lnTo>
                    <a:lnTo>
                      <a:pt x="165" y="117"/>
                    </a:lnTo>
                    <a:lnTo>
                      <a:pt x="165" y="114"/>
                    </a:lnTo>
                    <a:lnTo>
                      <a:pt x="165" y="111"/>
                    </a:lnTo>
                    <a:lnTo>
                      <a:pt x="162" y="100"/>
                    </a:lnTo>
                    <a:lnTo>
                      <a:pt x="155" y="80"/>
                    </a:lnTo>
                    <a:lnTo>
                      <a:pt x="146" y="53"/>
                    </a:lnTo>
                    <a:lnTo>
                      <a:pt x="133" y="28"/>
                    </a:lnTo>
                    <a:lnTo>
                      <a:pt x="127" y="19"/>
                    </a:lnTo>
                    <a:lnTo>
                      <a:pt x="122" y="12"/>
                    </a:lnTo>
                    <a:lnTo>
                      <a:pt x="114" y="9"/>
                    </a:lnTo>
                    <a:lnTo>
                      <a:pt x="103" y="6"/>
                    </a:lnTo>
                    <a:lnTo>
                      <a:pt x="89" y="3"/>
                    </a:lnTo>
                    <a:lnTo>
                      <a:pt x="74" y="1"/>
                    </a:lnTo>
                    <a:lnTo>
                      <a:pt x="56" y="0"/>
                    </a:lnTo>
                    <a:lnTo>
                      <a:pt x="41" y="1"/>
                    </a:lnTo>
                    <a:lnTo>
                      <a:pt x="27" y="1"/>
                    </a:lnTo>
                    <a:lnTo>
                      <a:pt x="16" y="5"/>
                    </a:lnTo>
                    <a:close/>
                  </a:path>
                </a:pathLst>
              </a:custGeom>
              <a:solidFill>
                <a:srgbClr val="EFC7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27" name="Freeform 184"/>
              <p:cNvSpPr>
                <a:spLocks/>
              </p:cNvSpPr>
              <p:nvPr/>
            </p:nvSpPr>
            <p:spPr bwMode="auto">
              <a:xfrm>
                <a:off x="934" y="1374"/>
                <a:ext cx="130" cy="113"/>
              </a:xfrm>
              <a:custGeom>
                <a:avLst/>
                <a:gdLst>
                  <a:gd name="T0" fmla="*/ 0 w 130"/>
                  <a:gd name="T1" fmla="*/ 0 h 113"/>
                  <a:gd name="T2" fmla="*/ 0 w 130"/>
                  <a:gd name="T3" fmla="*/ 0 h 113"/>
                  <a:gd name="T4" fmla="*/ 7 w 130"/>
                  <a:gd name="T5" fmla="*/ 16 h 113"/>
                  <a:gd name="T6" fmla="*/ 14 w 130"/>
                  <a:gd name="T7" fmla="*/ 33 h 113"/>
                  <a:gd name="T8" fmla="*/ 27 w 130"/>
                  <a:gd name="T9" fmla="*/ 52 h 113"/>
                  <a:gd name="T10" fmla="*/ 35 w 130"/>
                  <a:gd name="T11" fmla="*/ 61 h 113"/>
                  <a:gd name="T12" fmla="*/ 44 w 130"/>
                  <a:gd name="T13" fmla="*/ 72 h 113"/>
                  <a:gd name="T14" fmla="*/ 55 w 130"/>
                  <a:gd name="T15" fmla="*/ 81 h 113"/>
                  <a:gd name="T16" fmla="*/ 68 w 130"/>
                  <a:gd name="T17" fmla="*/ 89 h 113"/>
                  <a:gd name="T18" fmla="*/ 80 w 130"/>
                  <a:gd name="T19" fmla="*/ 99 h 113"/>
                  <a:gd name="T20" fmla="*/ 96 w 130"/>
                  <a:gd name="T21" fmla="*/ 105 h 113"/>
                  <a:gd name="T22" fmla="*/ 113 w 130"/>
                  <a:gd name="T23" fmla="*/ 110 h 113"/>
                  <a:gd name="T24" fmla="*/ 130 w 130"/>
                  <a:gd name="T25" fmla="*/ 113 h 113"/>
                  <a:gd name="T26" fmla="*/ 130 w 130"/>
                  <a:gd name="T27" fmla="*/ 113 h 113"/>
                  <a:gd name="T28" fmla="*/ 124 w 130"/>
                  <a:gd name="T29" fmla="*/ 100 h 113"/>
                  <a:gd name="T30" fmla="*/ 115 w 130"/>
                  <a:gd name="T31" fmla="*/ 88 h 113"/>
                  <a:gd name="T32" fmla="*/ 101 w 130"/>
                  <a:gd name="T33" fmla="*/ 72 h 113"/>
                  <a:gd name="T34" fmla="*/ 83 w 130"/>
                  <a:gd name="T35" fmla="*/ 53 h 113"/>
                  <a:gd name="T36" fmla="*/ 60 w 130"/>
                  <a:gd name="T37" fmla="*/ 34 h 113"/>
                  <a:gd name="T38" fmla="*/ 47 w 130"/>
                  <a:gd name="T39" fmla="*/ 25 h 113"/>
                  <a:gd name="T40" fmla="*/ 33 w 130"/>
                  <a:gd name="T41" fmla="*/ 16 h 113"/>
                  <a:gd name="T42" fmla="*/ 18 w 130"/>
                  <a:gd name="T43" fmla="*/ 8 h 113"/>
                  <a:gd name="T44" fmla="*/ 0 w 130"/>
                  <a:gd name="T45" fmla="*/ 0 h 113"/>
                  <a:gd name="T46" fmla="*/ 0 w 130"/>
                  <a:gd name="T47" fmla="*/ 0 h 11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30"/>
                  <a:gd name="T73" fmla="*/ 0 h 113"/>
                  <a:gd name="T74" fmla="*/ 130 w 130"/>
                  <a:gd name="T75" fmla="*/ 113 h 11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30" h="113">
                    <a:moveTo>
                      <a:pt x="0" y="0"/>
                    </a:moveTo>
                    <a:lnTo>
                      <a:pt x="0" y="0"/>
                    </a:lnTo>
                    <a:lnTo>
                      <a:pt x="7" y="16"/>
                    </a:lnTo>
                    <a:lnTo>
                      <a:pt x="14" y="33"/>
                    </a:lnTo>
                    <a:lnTo>
                      <a:pt x="27" y="52"/>
                    </a:lnTo>
                    <a:lnTo>
                      <a:pt x="35" y="61"/>
                    </a:lnTo>
                    <a:lnTo>
                      <a:pt x="44" y="72"/>
                    </a:lnTo>
                    <a:lnTo>
                      <a:pt x="55" y="81"/>
                    </a:lnTo>
                    <a:lnTo>
                      <a:pt x="68" y="89"/>
                    </a:lnTo>
                    <a:lnTo>
                      <a:pt x="80" y="99"/>
                    </a:lnTo>
                    <a:lnTo>
                      <a:pt x="96" y="105"/>
                    </a:lnTo>
                    <a:lnTo>
                      <a:pt x="113" y="110"/>
                    </a:lnTo>
                    <a:lnTo>
                      <a:pt x="130" y="113"/>
                    </a:lnTo>
                    <a:lnTo>
                      <a:pt x="124" y="100"/>
                    </a:lnTo>
                    <a:lnTo>
                      <a:pt x="115" y="88"/>
                    </a:lnTo>
                    <a:lnTo>
                      <a:pt x="101" y="72"/>
                    </a:lnTo>
                    <a:lnTo>
                      <a:pt x="83" y="53"/>
                    </a:lnTo>
                    <a:lnTo>
                      <a:pt x="60" y="34"/>
                    </a:lnTo>
                    <a:lnTo>
                      <a:pt x="47" y="25"/>
                    </a:lnTo>
                    <a:lnTo>
                      <a:pt x="33" y="16"/>
                    </a:lnTo>
                    <a:lnTo>
                      <a:pt x="18" y="8"/>
                    </a:lnTo>
                    <a:lnTo>
                      <a:pt x="0" y="0"/>
                    </a:lnTo>
                    <a:close/>
                  </a:path>
                </a:pathLst>
              </a:custGeom>
              <a:solidFill>
                <a:srgbClr val="EFC7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28" name="Freeform 185"/>
              <p:cNvSpPr>
                <a:spLocks/>
              </p:cNvSpPr>
              <p:nvPr/>
            </p:nvSpPr>
            <p:spPr bwMode="auto">
              <a:xfrm>
                <a:off x="470" y="1648"/>
                <a:ext cx="89" cy="73"/>
              </a:xfrm>
              <a:custGeom>
                <a:avLst/>
                <a:gdLst>
                  <a:gd name="T0" fmla="*/ 89 w 89"/>
                  <a:gd name="T1" fmla="*/ 36 h 73"/>
                  <a:gd name="T2" fmla="*/ 89 w 89"/>
                  <a:gd name="T3" fmla="*/ 36 h 73"/>
                  <a:gd name="T4" fmla="*/ 89 w 89"/>
                  <a:gd name="T5" fmla="*/ 44 h 73"/>
                  <a:gd name="T6" fmla="*/ 86 w 89"/>
                  <a:gd name="T7" fmla="*/ 51 h 73"/>
                  <a:gd name="T8" fmla="*/ 81 w 89"/>
                  <a:gd name="T9" fmla="*/ 57 h 73"/>
                  <a:gd name="T10" fmla="*/ 77 w 89"/>
                  <a:gd name="T11" fmla="*/ 62 h 73"/>
                  <a:gd name="T12" fmla="*/ 70 w 89"/>
                  <a:gd name="T13" fmla="*/ 66 h 73"/>
                  <a:gd name="T14" fmla="*/ 63 w 89"/>
                  <a:gd name="T15" fmla="*/ 69 h 73"/>
                  <a:gd name="T16" fmla="*/ 53 w 89"/>
                  <a:gd name="T17" fmla="*/ 71 h 73"/>
                  <a:gd name="T18" fmla="*/ 45 w 89"/>
                  <a:gd name="T19" fmla="*/ 73 h 73"/>
                  <a:gd name="T20" fmla="*/ 45 w 89"/>
                  <a:gd name="T21" fmla="*/ 73 h 73"/>
                  <a:gd name="T22" fmla="*/ 36 w 89"/>
                  <a:gd name="T23" fmla="*/ 71 h 73"/>
                  <a:gd name="T24" fmla="*/ 26 w 89"/>
                  <a:gd name="T25" fmla="*/ 69 h 73"/>
                  <a:gd name="T26" fmla="*/ 19 w 89"/>
                  <a:gd name="T27" fmla="*/ 66 h 73"/>
                  <a:gd name="T28" fmla="*/ 12 w 89"/>
                  <a:gd name="T29" fmla="*/ 62 h 73"/>
                  <a:gd name="T30" fmla="*/ 8 w 89"/>
                  <a:gd name="T31" fmla="*/ 57 h 73"/>
                  <a:gd name="T32" fmla="*/ 3 w 89"/>
                  <a:gd name="T33" fmla="*/ 51 h 73"/>
                  <a:gd name="T34" fmla="*/ 0 w 89"/>
                  <a:gd name="T35" fmla="*/ 44 h 73"/>
                  <a:gd name="T36" fmla="*/ 0 w 89"/>
                  <a:gd name="T37" fmla="*/ 36 h 73"/>
                  <a:gd name="T38" fmla="*/ 0 w 89"/>
                  <a:gd name="T39" fmla="*/ 36 h 73"/>
                  <a:gd name="T40" fmla="*/ 0 w 89"/>
                  <a:gd name="T41" fmla="*/ 30 h 73"/>
                  <a:gd name="T42" fmla="*/ 3 w 89"/>
                  <a:gd name="T43" fmla="*/ 22 h 73"/>
                  <a:gd name="T44" fmla="*/ 8 w 89"/>
                  <a:gd name="T45" fmla="*/ 16 h 73"/>
                  <a:gd name="T46" fmla="*/ 12 w 89"/>
                  <a:gd name="T47" fmla="*/ 11 h 73"/>
                  <a:gd name="T48" fmla="*/ 19 w 89"/>
                  <a:gd name="T49" fmla="*/ 7 h 73"/>
                  <a:gd name="T50" fmla="*/ 26 w 89"/>
                  <a:gd name="T51" fmla="*/ 4 h 73"/>
                  <a:gd name="T52" fmla="*/ 36 w 89"/>
                  <a:gd name="T53" fmla="*/ 2 h 73"/>
                  <a:gd name="T54" fmla="*/ 45 w 89"/>
                  <a:gd name="T55" fmla="*/ 0 h 73"/>
                  <a:gd name="T56" fmla="*/ 45 w 89"/>
                  <a:gd name="T57" fmla="*/ 0 h 73"/>
                  <a:gd name="T58" fmla="*/ 53 w 89"/>
                  <a:gd name="T59" fmla="*/ 2 h 73"/>
                  <a:gd name="T60" fmla="*/ 63 w 89"/>
                  <a:gd name="T61" fmla="*/ 4 h 73"/>
                  <a:gd name="T62" fmla="*/ 70 w 89"/>
                  <a:gd name="T63" fmla="*/ 7 h 73"/>
                  <a:gd name="T64" fmla="*/ 77 w 89"/>
                  <a:gd name="T65" fmla="*/ 11 h 73"/>
                  <a:gd name="T66" fmla="*/ 81 w 89"/>
                  <a:gd name="T67" fmla="*/ 16 h 73"/>
                  <a:gd name="T68" fmla="*/ 86 w 89"/>
                  <a:gd name="T69" fmla="*/ 22 h 73"/>
                  <a:gd name="T70" fmla="*/ 89 w 89"/>
                  <a:gd name="T71" fmla="*/ 30 h 73"/>
                  <a:gd name="T72" fmla="*/ 89 w 89"/>
                  <a:gd name="T73" fmla="*/ 36 h 73"/>
                  <a:gd name="T74" fmla="*/ 89 w 89"/>
                  <a:gd name="T75" fmla="*/ 36 h 7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89"/>
                  <a:gd name="T115" fmla="*/ 0 h 73"/>
                  <a:gd name="T116" fmla="*/ 89 w 89"/>
                  <a:gd name="T117" fmla="*/ 73 h 7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89" h="73">
                    <a:moveTo>
                      <a:pt x="89" y="36"/>
                    </a:moveTo>
                    <a:lnTo>
                      <a:pt x="89" y="36"/>
                    </a:lnTo>
                    <a:lnTo>
                      <a:pt x="89" y="44"/>
                    </a:lnTo>
                    <a:lnTo>
                      <a:pt x="86" y="51"/>
                    </a:lnTo>
                    <a:lnTo>
                      <a:pt x="81" y="57"/>
                    </a:lnTo>
                    <a:lnTo>
                      <a:pt x="77" y="62"/>
                    </a:lnTo>
                    <a:lnTo>
                      <a:pt x="70" y="66"/>
                    </a:lnTo>
                    <a:lnTo>
                      <a:pt x="63" y="69"/>
                    </a:lnTo>
                    <a:lnTo>
                      <a:pt x="53" y="71"/>
                    </a:lnTo>
                    <a:lnTo>
                      <a:pt x="45" y="73"/>
                    </a:lnTo>
                    <a:lnTo>
                      <a:pt x="36" y="71"/>
                    </a:lnTo>
                    <a:lnTo>
                      <a:pt x="26" y="69"/>
                    </a:lnTo>
                    <a:lnTo>
                      <a:pt x="19" y="66"/>
                    </a:lnTo>
                    <a:lnTo>
                      <a:pt x="12" y="62"/>
                    </a:lnTo>
                    <a:lnTo>
                      <a:pt x="8" y="57"/>
                    </a:lnTo>
                    <a:lnTo>
                      <a:pt x="3" y="51"/>
                    </a:lnTo>
                    <a:lnTo>
                      <a:pt x="0" y="44"/>
                    </a:lnTo>
                    <a:lnTo>
                      <a:pt x="0" y="36"/>
                    </a:lnTo>
                    <a:lnTo>
                      <a:pt x="0" y="30"/>
                    </a:lnTo>
                    <a:lnTo>
                      <a:pt x="3" y="22"/>
                    </a:lnTo>
                    <a:lnTo>
                      <a:pt x="8" y="16"/>
                    </a:lnTo>
                    <a:lnTo>
                      <a:pt x="12" y="11"/>
                    </a:lnTo>
                    <a:lnTo>
                      <a:pt x="19" y="7"/>
                    </a:lnTo>
                    <a:lnTo>
                      <a:pt x="26" y="4"/>
                    </a:lnTo>
                    <a:lnTo>
                      <a:pt x="36" y="2"/>
                    </a:lnTo>
                    <a:lnTo>
                      <a:pt x="45" y="0"/>
                    </a:lnTo>
                    <a:lnTo>
                      <a:pt x="53" y="2"/>
                    </a:lnTo>
                    <a:lnTo>
                      <a:pt x="63" y="4"/>
                    </a:lnTo>
                    <a:lnTo>
                      <a:pt x="70" y="7"/>
                    </a:lnTo>
                    <a:lnTo>
                      <a:pt x="77" y="11"/>
                    </a:lnTo>
                    <a:lnTo>
                      <a:pt x="81" y="16"/>
                    </a:lnTo>
                    <a:lnTo>
                      <a:pt x="86" y="22"/>
                    </a:lnTo>
                    <a:lnTo>
                      <a:pt x="89" y="30"/>
                    </a:lnTo>
                    <a:lnTo>
                      <a:pt x="89" y="36"/>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29" name="Freeform 186"/>
              <p:cNvSpPr>
                <a:spLocks/>
              </p:cNvSpPr>
              <p:nvPr/>
            </p:nvSpPr>
            <p:spPr bwMode="auto">
              <a:xfrm>
                <a:off x="515" y="1332"/>
                <a:ext cx="127" cy="160"/>
              </a:xfrm>
              <a:custGeom>
                <a:avLst/>
                <a:gdLst>
                  <a:gd name="T0" fmla="*/ 2 w 127"/>
                  <a:gd name="T1" fmla="*/ 158 h 160"/>
                  <a:gd name="T2" fmla="*/ 2 w 127"/>
                  <a:gd name="T3" fmla="*/ 158 h 160"/>
                  <a:gd name="T4" fmla="*/ 29 w 127"/>
                  <a:gd name="T5" fmla="*/ 116 h 160"/>
                  <a:gd name="T6" fmla="*/ 58 w 127"/>
                  <a:gd name="T7" fmla="*/ 76 h 160"/>
                  <a:gd name="T8" fmla="*/ 74 w 127"/>
                  <a:gd name="T9" fmla="*/ 56 h 160"/>
                  <a:gd name="T10" fmla="*/ 91 w 127"/>
                  <a:gd name="T11" fmla="*/ 37 h 160"/>
                  <a:gd name="T12" fmla="*/ 109 w 127"/>
                  <a:gd name="T13" fmla="*/ 20 h 160"/>
                  <a:gd name="T14" fmla="*/ 126 w 127"/>
                  <a:gd name="T15" fmla="*/ 3 h 160"/>
                  <a:gd name="T16" fmla="*/ 126 w 127"/>
                  <a:gd name="T17" fmla="*/ 3 h 160"/>
                  <a:gd name="T18" fmla="*/ 127 w 127"/>
                  <a:gd name="T19" fmla="*/ 1 h 160"/>
                  <a:gd name="T20" fmla="*/ 126 w 127"/>
                  <a:gd name="T21" fmla="*/ 0 h 160"/>
                  <a:gd name="T22" fmla="*/ 126 w 127"/>
                  <a:gd name="T23" fmla="*/ 0 h 160"/>
                  <a:gd name="T24" fmla="*/ 124 w 127"/>
                  <a:gd name="T25" fmla="*/ 0 h 160"/>
                  <a:gd name="T26" fmla="*/ 124 w 127"/>
                  <a:gd name="T27" fmla="*/ 0 h 160"/>
                  <a:gd name="T28" fmla="*/ 104 w 127"/>
                  <a:gd name="T29" fmla="*/ 15 h 160"/>
                  <a:gd name="T30" fmla="*/ 87 w 127"/>
                  <a:gd name="T31" fmla="*/ 33 h 160"/>
                  <a:gd name="T32" fmla="*/ 69 w 127"/>
                  <a:gd name="T33" fmla="*/ 51 h 160"/>
                  <a:gd name="T34" fmla="*/ 54 w 127"/>
                  <a:gd name="T35" fmla="*/ 72 h 160"/>
                  <a:gd name="T36" fmla="*/ 40 w 127"/>
                  <a:gd name="T37" fmla="*/ 92 h 160"/>
                  <a:gd name="T38" fmla="*/ 27 w 127"/>
                  <a:gd name="T39" fmla="*/ 114 h 160"/>
                  <a:gd name="T40" fmla="*/ 0 w 127"/>
                  <a:gd name="T41" fmla="*/ 158 h 160"/>
                  <a:gd name="T42" fmla="*/ 0 w 127"/>
                  <a:gd name="T43" fmla="*/ 158 h 160"/>
                  <a:gd name="T44" fmla="*/ 0 w 127"/>
                  <a:gd name="T45" fmla="*/ 160 h 160"/>
                  <a:gd name="T46" fmla="*/ 2 w 127"/>
                  <a:gd name="T47" fmla="*/ 158 h 160"/>
                  <a:gd name="T48" fmla="*/ 2 w 127"/>
                  <a:gd name="T49" fmla="*/ 158 h 16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7"/>
                  <a:gd name="T76" fmla="*/ 0 h 160"/>
                  <a:gd name="T77" fmla="*/ 127 w 127"/>
                  <a:gd name="T78" fmla="*/ 160 h 16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7" h="160">
                    <a:moveTo>
                      <a:pt x="2" y="158"/>
                    </a:moveTo>
                    <a:lnTo>
                      <a:pt x="2" y="158"/>
                    </a:lnTo>
                    <a:lnTo>
                      <a:pt x="29" y="116"/>
                    </a:lnTo>
                    <a:lnTo>
                      <a:pt x="58" y="76"/>
                    </a:lnTo>
                    <a:lnTo>
                      <a:pt x="74" y="56"/>
                    </a:lnTo>
                    <a:lnTo>
                      <a:pt x="91" y="37"/>
                    </a:lnTo>
                    <a:lnTo>
                      <a:pt x="109" y="20"/>
                    </a:lnTo>
                    <a:lnTo>
                      <a:pt x="126" y="3"/>
                    </a:lnTo>
                    <a:lnTo>
                      <a:pt x="127" y="1"/>
                    </a:lnTo>
                    <a:lnTo>
                      <a:pt x="126" y="0"/>
                    </a:lnTo>
                    <a:lnTo>
                      <a:pt x="124" y="0"/>
                    </a:lnTo>
                    <a:lnTo>
                      <a:pt x="104" y="15"/>
                    </a:lnTo>
                    <a:lnTo>
                      <a:pt x="87" y="33"/>
                    </a:lnTo>
                    <a:lnTo>
                      <a:pt x="69" y="51"/>
                    </a:lnTo>
                    <a:lnTo>
                      <a:pt x="54" y="72"/>
                    </a:lnTo>
                    <a:lnTo>
                      <a:pt x="40" y="92"/>
                    </a:lnTo>
                    <a:lnTo>
                      <a:pt x="27" y="114"/>
                    </a:lnTo>
                    <a:lnTo>
                      <a:pt x="0" y="158"/>
                    </a:lnTo>
                    <a:lnTo>
                      <a:pt x="0" y="160"/>
                    </a:lnTo>
                    <a:lnTo>
                      <a:pt x="2" y="1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30" name="Freeform 187"/>
              <p:cNvSpPr>
                <a:spLocks/>
              </p:cNvSpPr>
              <p:nvPr/>
            </p:nvSpPr>
            <p:spPr bwMode="auto">
              <a:xfrm>
                <a:off x="578" y="1324"/>
                <a:ext cx="584" cy="332"/>
              </a:xfrm>
              <a:custGeom>
                <a:avLst/>
                <a:gdLst>
                  <a:gd name="T0" fmla="*/ 2 w 584"/>
                  <a:gd name="T1" fmla="*/ 41 h 332"/>
                  <a:gd name="T2" fmla="*/ 85 w 584"/>
                  <a:gd name="T3" fmla="*/ 17 h 332"/>
                  <a:gd name="T4" fmla="*/ 127 w 584"/>
                  <a:gd name="T5" fmla="*/ 11 h 332"/>
                  <a:gd name="T6" fmla="*/ 171 w 584"/>
                  <a:gd name="T7" fmla="*/ 8 h 332"/>
                  <a:gd name="T8" fmla="*/ 213 w 584"/>
                  <a:gd name="T9" fmla="*/ 9 h 332"/>
                  <a:gd name="T10" fmla="*/ 256 w 584"/>
                  <a:gd name="T11" fmla="*/ 15 h 332"/>
                  <a:gd name="T12" fmla="*/ 298 w 584"/>
                  <a:gd name="T13" fmla="*/ 26 h 332"/>
                  <a:gd name="T14" fmla="*/ 339 w 584"/>
                  <a:gd name="T15" fmla="*/ 41 h 332"/>
                  <a:gd name="T16" fmla="*/ 359 w 584"/>
                  <a:gd name="T17" fmla="*/ 51 h 332"/>
                  <a:gd name="T18" fmla="*/ 399 w 584"/>
                  <a:gd name="T19" fmla="*/ 77 h 332"/>
                  <a:gd name="T20" fmla="*/ 436 w 584"/>
                  <a:gd name="T21" fmla="*/ 108 h 332"/>
                  <a:gd name="T22" fmla="*/ 469 w 584"/>
                  <a:gd name="T23" fmla="*/ 142 h 332"/>
                  <a:gd name="T24" fmla="*/ 499 w 584"/>
                  <a:gd name="T25" fmla="*/ 182 h 332"/>
                  <a:gd name="T26" fmla="*/ 526 w 584"/>
                  <a:gd name="T27" fmla="*/ 222 h 332"/>
                  <a:gd name="T28" fmla="*/ 559 w 584"/>
                  <a:gd name="T29" fmla="*/ 287 h 332"/>
                  <a:gd name="T30" fmla="*/ 576 w 584"/>
                  <a:gd name="T31" fmla="*/ 329 h 332"/>
                  <a:gd name="T32" fmla="*/ 581 w 584"/>
                  <a:gd name="T33" fmla="*/ 332 h 332"/>
                  <a:gd name="T34" fmla="*/ 584 w 584"/>
                  <a:gd name="T35" fmla="*/ 326 h 332"/>
                  <a:gd name="T36" fmla="*/ 576 w 584"/>
                  <a:gd name="T37" fmla="*/ 304 h 332"/>
                  <a:gd name="T38" fmla="*/ 557 w 584"/>
                  <a:gd name="T39" fmla="*/ 259 h 332"/>
                  <a:gd name="T40" fmla="*/ 534 w 584"/>
                  <a:gd name="T41" fmla="*/ 215 h 332"/>
                  <a:gd name="T42" fmla="*/ 507 w 584"/>
                  <a:gd name="T43" fmla="*/ 174 h 332"/>
                  <a:gd name="T44" fmla="*/ 476 w 584"/>
                  <a:gd name="T45" fmla="*/ 135 h 332"/>
                  <a:gd name="T46" fmla="*/ 441 w 584"/>
                  <a:gd name="T47" fmla="*/ 100 h 332"/>
                  <a:gd name="T48" fmla="*/ 403 w 584"/>
                  <a:gd name="T49" fmla="*/ 69 h 332"/>
                  <a:gd name="T50" fmla="*/ 363 w 584"/>
                  <a:gd name="T51" fmla="*/ 42 h 332"/>
                  <a:gd name="T52" fmla="*/ 342 w 584"/>
                  <a:gd name="T53" fmla="*/ 31 h 332"/>
                  <a:gd name="T54" fmla="*/ 300 w 584"/>
                  <a:gd name="T55" fmla="*/ 15 h 332"/>
                  <a:gd name="T56" fmla="*/ 257 w 584"/>
                  <a:gd name="T57" fmla="*/ 6 h 332"/>
                  <a:gd name="T58" fmla="*/ 215 w 584"/>
                  <a:gd name="T59" fmla="*/ 0 h 332"/>
                  <a:gd name="T60" fmla="*/ 171 w 584"/>
                  <a:gd name="T61" fmla="*/ 0 h 332"/>
                  <a:gd name="T62" fmla="*/ 127 w 584"/>
                  <a:gd name="T63" fmla="*/ 3 h 332"/>
                  <a:gd name="T64" fmla="*/ 83 w 584"/>
                  <a:gd name="T65" fmla="*/ 11 h 332"/>
                  <a:gd name="T66" fmla="*/ 0 w 584"/>
                  <a:gd name="T67" fmla="*/ 37 h 332"/>
                  <a:gd name="T68" fmla="*/ 0 w 584"/>
                  <a:gd name="T69" fmla="*/ 37 h 332"/>
                  <a:gd name="T70" fmla="*/ 0 w 584"/>
                  <a:gd name="T71" fmla="*/ 41 h 332"/>
                  <a:gd name="T72" fmla="*/ 2 w 584"/>
                  <a:gd name="T73" fmla="*/ 41 h 33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84"/>
                  <a:gd name="T112" fmla="*/ 0 h 332"/>
                  <a:gd name="T113" fmla="*/ 584 w 584"/>
                  <a:gd name="T114" fmla="*/ 332 h 33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84" h="332">
                    <a:moveTo>
                      <a:pt x="2" y="41"/>
                    </a:moveTo>
                    <a:lnTo>
                      <a:pt x="2" y="41"/>
                    </a:lnTo>
                    <a:lnTo>
                      <a:pt x="42" y="26"/>
                    </a:lnTo>
                    <a:lnTo>
                      <a:pt x="85" y="17"/>
                    </a:lnTo>
                    <a:lnTo>
                      <a:pt x="105" y="12"/>
                    </a:lnTo>
                    <a:lnTo>
                      <a:pt x="127" y="11"/>
                    </a:lnTo>
                    <a:lnTo>
                      <a:pt x="149" y="9"/>
                    </a:lnTo>
                    <a:lnTo>
                      <a:pt x="171" y="8"/>
                    </a:lnTo>
                    <a:lnTo>
                      <a:pt x="192" y="8"/>
                    </a:lnTo>
                    <a:lnTo>
                      <a:pt x="213" y="9"/>
                    </a:lnTo>
                    <a:lnTo>
                      <a:pt x="235" y="12"/>
                    </a:lnTo>
                    <a:lnTo>
                      <a:pt x="256" y="15"/>
                    </a:lnTo>
                    <a:lnTo>
                      <a:pt x="278" y="20"/>
                    </a:lnTo>
                    <a:lnTo>
                      <a:pt x="298" y="26"/>
                    </a:lnTo>
                    <a:lnTo>
                      <a:pt x="319" y="33"/>
                    </a:lnTo>
                    <a:lnTo>
                      <a:pt x="339" y="41"/>
                    </a:lnTo>
                    <a:lnTo>
                      <a:pt x="359" y="51"/>
                    </a:lnTo>
                    <a:lnTo>
                      <a:pt x="380" y="64"/>
                    </a:lnTo>
                    <a:lnTo>
                      <a:pt x="399" y="77"/>
                    </a:lnTo>
                    <a:lnTo>
                      <a:pt x="417" y="92"/>
                    </a:lnTo>
                    <a:lnTo>
                      <a:pt x="436" y="108"/>
                    </a:lnTo>
                    <a:lnTo>
                      <a:pt x="452" y="125"/>
                    </a:lnTo>
                    <a:lnTo>
                      <a:pt x="469" y="142"/>
                    </a:lnTo>
                    <a:lnTo>
                      <a:pt x="485" y="161"/>
                    </a:lnTo>
                    <a:lnTo>
                      <a:pt x="499" y="182"/>
                    </a:lnTo>
                    <a:lnTo>
                      <a:pt x="512" y="202"/>
                    </a:lnTo>
                    <a:lnTo>
                      <a:pt x="526" y="222"/>
                    </a:lnTo>
                    <a:lnTo>
                      <a:pt x="537" y="243"/>
                    </a:lnTo>
                    <a:lnTo>
                      <a:pt x="559" y="287"/>
                    </a:lnTo>
                    <a:lnTo>
                      <a:pt x="576" y="329"/>
                    </a:lnTo>
                    <a:lnTo>
                      <a:pt x="577" y="332"/>
                    </a:lnTo>
                    <a:lnTo>
                      <a:pt x="581" y="332"/>
                    </a:lnTo>
                    <a:lnTo>
                      <a:pt x="582" y="329"/>
                    </a:lnTo>
                    <a:lnTo>
                      <a:pt x="584" y="326"/>
                    </a:lnTo>
                    <a:lnTo>
                      <a:pt x="576" y="304"/>
                    </a:lnTo>
                    <a:lnTo>
                      <a:pt x="567" y="280"/>
                    </a:lnTo>
                    <a:lnTo>
                      <a:pt x="557" y="259"/>
                    </a:lnTo>
                    <a:lnTo>
                      <a:pt x="546" y="237"/>
                    </a:lnTo>
                    <a:lnTo>
                      <a:pt x="534" y="215"/>
                    </a:lnTo>
                    <a:lnTo>
                      <a:pt x="521" y="194"/>
                    </a:lnTo>
                    <a:lnTo>
                      <a:pt x="507" y="174"/>
                    </a:lnTo>
                    <a:lnTo>
                      <a:pt x="491" y="153"/>
                    </a:lnTo>
                    <a:lnTo>
                      <a:pt x="476" y="135"/>
                    </a:lnTo>
                    <a:lnTo>
                      <a:pt x="460" y="117"/>
                    </a:lnTo>
                    <a:lnTo>
                      <a:pt x="441" y="100"/>
                    </a:lnTo>
                    <a:lnTo>
                      <a:pt x="422" y="83"/>
                    </a:lnTo>
                    <a:lnTo>
                      <a:pt x="403" y="69"/>
                    </a:lnTo>
                    <a:lnTo>
                      <a:pt x="383" y="55"/>
                    </a:lnTo>
                    <a:lnTo>
                      <a:pt x="363" y="42"/>
                    </a:lnTo>
                    <a:lnTo>
                      <a:pt x="342" y="31"/>
                    </a:lnTo>
                    <a:lnTo>
                      <a:pt x="322" y="23"/>
                    </a:lnTo>
                    <a:lnTo>
                      <a:pt x="300" y="15"/>
                    </a:lnTo>
                    <a:lnTo>
                      <a:pt x="279" y="9"/>
                    </a:lnTo>
                    <a:lnTo>
                      <a:pt x="257" y="6"/>
                    </a:lnTo>
                    <a:lnTo>
                      <a:pt x="237" y="1"/>
                    </a:lnTo>
                    <a:lnTo>
                      <a:pt x="215" y="0"/>
                    </a:lnTo>
                    <a:lnTo>
                      <a:pt x="193" y="0"/>
                    </a:lnTo>
                    <a:lnTo>
                      <a:pt x="171" y="0"/>
                    </a:lnTo>
                    <a:lnTo>
                      <a:pt x="149" y="1"/>
                    </a:lnTo>
                    <a:lnTo>
                      <a:pt x="127" y="3"/>
                    </a:lnTo>
                    <a:lnTo>
                      <a:pt x="105" y="6"/>
                    </a:lnTo>
                    <a:lnTo>
                      <a:pt x="83" y="11"/>
                    </a:lnTo>
                    <a:lnTo>
                      <a:pt x="41" y="22"/>
                    </a:lnTo>
                    <a:lnTo>
                      <a:pt x="0" y="37"/>
                    </a:lnTo>
                    <a:lnTo>
                      <a:pt x="0" y="39"/>
                    </a:lnTo>
                    <a:lnTo>
                      <a:pt x="0" y="41"/>
                    </a:lnTo>
                    <a:lnTo>
                      <a:pt x="2"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31" name="Freeform 188"/>
              <p:cNvSpPr>
                <a:spLocks/>
              </p:cNvSpPr>
              <p:nvPr/>
            </p:nvSpPr>
            <p:spPr bwMode="auto">
              <a:xfrm>
                <a:off x="233" y="1631"/>
                <a:ext cx="121" cy="64"/>
              </a:xfrm>
              <a:custGeom>
                <a:avLst/>
                <a:gdLst>
                  <a:gd name="T0" fmla="*/ 20 w 121"/>
                  <a:gd name="T1" fmla="*/ 0 h 64"/>
                  <a:gd name="T2" fmla="*/ 20 w 121"/>
                  <a:gd name="T3" fmla="*/ 0 h 64"/>
                  <a:gd name="T4" fmla="*/ 12 w 121"/>
                  <a:gd name="T5" fmla="*/ 3 h 64"/>
                  <a:gd name="T6" fmla="*/ 6 w 121"/>
                  <a:gd name="T7" fmla="*/ 6 h 64"/>
                  <a:gd name="T8" fmla="*/ 3 w 121"/>
                  <a:gd name="T9" fmla="*/ 13 h 64"/>
                  <a:gd name="T10" fmla="*/ 0 w 121"/>
                  <a:gd name="T11" fmla="*/ 17 h 64"/>
                  <a:gd name="T12" fmla="*/ 0 w 121"/>
                  <a:gd name="T13" fmla="*/ 24 h 64"/>
                  <a:gd name="T14" fmla="*/ 1 w 121"/>
                  <a:gd name="T15" fmla="*/ 30 h 64"/>
                  <a:gd name="T16" fmla="*/ 5 w 121"/>
                  <a:gd name="T17" fmla="*/ 36 h 64"/>
                  <a:gd name="T18" fmla="*/ 9 w 121"/>
                  <a:gd name="T19" fmla="*/ 44 h 64"/>
                  <a:gd name="T20" fmla="*/ 9 w 121"/>
                  <a:gd name="T21" fmla="*/ 44 h 64"/>
                  <a:gd name="T22" fmla="*/ 16 w 121"/>
                  <a:gd name="T23" fmla="*/ 49 h 64"/>
                  <a:gd name="T24" fmla="*/ 20 w 121"/>
                  <a:gd name="T25" fmla="*/ 53 h 64"/>
                  <a:gd name="T26" fmla="*/ 33 w 121"/>
                  <a:gd name="T27" fmla="*/ 60 h 64"/>
                  <a:gd name="T28" fmla="*/ 47 w 121"/>
                  <a:gd name="T29" fmla="*/ 63 h 64"/>
                  <a:gd name="T30" fmla="*/ 63 w 121"/>
                  <a:gd name="T31" fmla="*/ 64 h 64"/>
                  <a:gd name="T32" fmla="*/ 77 w 121"/>
                  <a:gd name="T33" fmla="*/ 64 h 64"/>
                  <a:gd name="T34" fmla="*/ 92 w 121"/>
                  <a:gd name="T35" fmla="*/ 64 h 64"/>
                  <a:gd name="T36" fmla="*/ 119 w 121"/>
                  <a:gd name="T37" fmla="*/ 60 h 64"/>
                  <a:gd name="T38" fmla="*/ 119 w 121"/>
                  <a:gd name="T39" fmla="*/ 60 h 64"/>
                  <a:gd name="T40" fmla="*/ 121 w 121"/>
                  <a:gd name="T41" fmla="*/ 60 h 64"/>
                  <a:gd name="T42" fmla="*/ 121 w 121"/>
                  <a:gd name="T43" fmla="*/ 58 h 64"/>
                  <a:gd name="T44" fmla="*/ 121 w 121"/>
                  <a:gd name="T45" fmla="*/ 57 h 64"/>
                  <a:gd name="T46" fmla="*/ 119 w 121"/>
                  <a:gd name="T47" fmla="*/ 57 h 64"/>
                  <a:gd name="T48" fmla="*/ 119 w 121"/>
                  <a:gd name="T49" fmla="*/ 57 h 64"/>
                  <a:gd name="T50" fmla="*/ 86 w 121"/>
                  <a:gd name="T51" fmla="*/ 60 h 64"/>
                  <a:gd name="T52" fmla="*/ 70 w 121"/>
                  <a:gd name="T53" fmla="*/ 60 h 64"/>
                  <a:gd name="T54" fmla="*/ 53 w 121"/>
                  <a:gd name="T55" fmla="*/ 58 h 64"/>
                  <a:gd name="T56" fmla="*/ 53 w 121"/>
                  <a:gd name="T57" fmla="*/ 58 h 64"/>
                  <a:gd name="T58" fmla="*/ 45 w 121"/>
                  <a:gd name="T59" fmla="*/ 57 h 64"/>
                  <a:gd name="T60" fmla="*/ 38 w 121"/>
                  <a:gd name="T61" fmla="*/ 53 h 64"/>
                  <a:gd name="T62" fmla="*/ 23 w 121"/>
                  <a:gd name="T63" fmla="*/ 47 h 64"/>
                  <a:gd name="T64" fmla="*/ 23 w 121"/>
                  <a:gd name="T65" fmla="*/ 47 h 64"/>
                  <a:gd name="T66" fmla="*/ 16 w 121"/>
                  <a:gd name="T67" fmla="*/ 43 h 64"/>
                  <a:gd name="T68" fmla="*/ 11 w 121"/>
                  <a:gd name="T69" fmla="*/ 38 h 64"/>
                  <a:gd name="T70" fmla="*/ 6 w 121"/>
                  <a:gd name="T71" fmla="*/ 32 h 64"/>
                  <a:gd name="T72" fmla="*/ 3 w 121"/>
                  <a:gd name="T73" fmla="*/ 25 h 64"/>
                  <a:gd name="T74" fmla="*/ 3 w 121"/>
                  <a:gd name="T75" fmla="*/ 17 h 64"/>
                  <a:gd name="T76" fmla="*/ 6 w 121"/>
                  <a:gd name="T77" fmla="*/ 13 h 64"/>
                  <a:gd name="T78" fmla="*/ 11 w 121"/>
                  <a:gd name="T79" fmla="*/ 6 h 64"/>
                  <a:gd name="T80" fmla="*/ 20 w 121"/>
                  <a:gd name="T81" fmla="*/ 2 h 64"/>
                  <a:gd name="T82" fmla="*/ 20 w 121"/>
                  <a:gd name="T83" fmla="*/ 2 h 64"/>
                  <a:gd name="T84" fmla="*/ 22 w 121"/>
                  <a:gd name="T85" fmla="*/ 0 h 64"/>
                  <a:gd name="T86" fmla="*/ 20 w 121"/>
                  <a:gd name="T87" fmla="*/ 0 h 64"/>
                  <a:gd name="T88" fmla="*/ 20 w 121"/>
                  <a:gd name="T89" fmla="*/ 0 h 6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21"/>
                  <a:gd name="T136" fmla="*/ 0 h 64"/>
                  <a:gd name="T137" fmla="*/ 121 w 121"/>
                  <a:gd name="T138" fmla="*/ 64 h 6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21" h="64">
                    <a:moveTo>
                      <a:pt x="20" y="0"/>
                    </a:moveTo>
                    <a:lnTo>
                      <a:pt x="20" y="0"/>
                    </a:lnTo>
                    <a:lnTo>
                      <a:pt x="12" y="3"/>
                    </a:lnTo>
                    <a:lnTo>
                      <a:pt x="6" y="6"/>
                    </a:lnTo>
                    <a:lnTo>
                      <a:pt x="3" y="13"/>
                    </a:lnTo>
                    <a:lnTo>
                      <a:pt x="0" y="17"/>
                    </a:lnTo>
                    <a:lnTo>
                      <a:pt x="0" y="24"/>
                    </a:lnTo>
                    <a:lnTo>
                      <a:pt x="1" y="30"/>
                    </a:lnTo>
                    <a:lnTo>
                      <a:pt x="5" y="36"/>
                    </a:lnTo>
                    <a:lnTo>
                      <a:pt x="9" y="44"/>
                    </a:lnTo>
                    <a:lnTo>
                      <a:pt x="16" y="49"/>
                    </a:lnTo>
                    <a:lnTo>
                      <a:pt x="20" y="53"/>
                    </a:lnTo>
                    <a:lnTo>
                      <a:pt x="33" y="60"/>
                    </a:lnTo>
                    <a:lnTo>
                      <a:pt x="47" y="63"/>
                    </a:lnTo>
                    <a:lnTo>
                      <a:pt x="63" y="64"/>
                    </a:lnTo>
                    <a:lnTo>
                      <a:pt x="77" y="64"/>
                    </a:lnTo>
                    <a:lnTo>
                      <a:pt x="92" y="64"/>
                    </a:lnTo>
                    <a:lnTo>
                      <a:pt x="119" y="60"/>
                    </a:lnTo>
                    <a:lnTo>
                      <a:pt x="121" y="60"/>
                    </a:lnTo>
                    <a:lnTo>
                      <a:pt x="121" y="58"/>
                    </a:lnTo>
                    <a:lnTo>
                      <a:pt x="121" y="57"/>
                    </a:lnTo>
                    <a:lnTo>
                      <a:pt x="119" y="57"/>
                    </a:lnTo>
                    <a:lnTo>
                      <a:pt x="86" y="60"/>
                    </a:lnTo>
                    <a:lnTo>
                      <a:pt x="70" y="60"/>
                    </a:lnTo>
                    <a:lnTo>
                      <a:pt x="53" y="58"/>
                    </a:lnTo>
                    <a:lnTo>
                      <a:pt x="45" y="57"/>
                    </a:lnTo>
                    <a:lnTo>
                      <a:pt x="38" y="53"/>
                    </a:lnTo>
                    <a:lnTo>
                      <a:pt x="23" y="47"/>
                    </a:lnTo>
                    <a:lnTo>
                      <a:pt x="16" y="43"/>
                    </a:lnTo>
                    <a:lnTo>
                      <a:pt x="11" y="38"/>
                    </a:lnTo>
                    <a:lnTo>
                      <a:pt x="6" y="32"/>
                    </a:lnTo>
                    <a:lnTo>
                      <a:pt x="3" y="25"/>
                    </a:lnTo>
                    <a:lnTo>
                      <a:pt x="3" y="17"/>
                    </a:lnTo>
                    <a:lnTo>
                      <a:pt x="6" y="13"/>
                    </a:lnTo>
                    <a:lnTo>
                      <a:pt x="11" y="6"/>
                    </a:lnTo>
                    <a:lnTo>
                      <a:pt x="20" y="2"/>
                    </a:lnTo>
                    <a:lnTo>
                      <a:pt x="22" y="0"/>
                    </a:lnTo>
                    <a:lnTo>
                      <a:pt x="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32" name="Freeform 189"/>
              <p:cNvSpPr>
                <a:spLocks/>
              </p:cNvSpPr>
              <p:nvPr/>
            </p:nvSpPr>
            <p:spPr bwMode="auto">
              <a:xfrm>
                <a:off x="236" y="1630"/>
                <a:ext cx="107" cy="25"/>
              </a:xfrm>
              <a:custGeom>
                <a:avLst/>
                <a:gdLst>
                  <a:gd name="T0" fmla="*/ 0 w 107"/>
                  <a:gd name="T1" fmla="*/ 1 h 25"/>
                  <a:gd name="T2" fmla="*/ 0 w 107"/>
                  <a:gd name="T3" fmla="*/ 1 h 25"/>
                  <a:gd name="T4" fmla="*/ 13 w 107"/>
                  <a:gd name="T5" fmla="*/ 7 h 25"/>
                  <a:gd name="T6" fmla="*/ 25 w 107"/>
                  <a:gd name="T7" fmla="*/ 12 h 25"/>
                  <a:gd name="T8" fmla="*/ 52 w 107"/>
                  <a:gd name="T9" fmla="*/ 20 h 25"/>
                  <a:gd name="T10" fmla="*/ 78 w 107"/>
                  <a:gd name="T11" fmla="*/ 25 h 25"/>
                  <a:gd name="T12" fmla="*/ 105 w 107"/>
                  <a:gd name="T13" fmla="*/ 25 h 25"/>
                  <a:gd name="T14" fmla="*/ 105 w 107"/>
                  <a:gd name="T15" fmla="*/ 25 h 25"/>
                  <a:gd name="T16" fmla="*/ 107 w 107"/>
                  <a:gd name="T17" fmla="*/ 25 h 25"/>
                  <a:gd name="T18" fmla="*/ 105 w 107"/>
                  <a:gd name="T19" fmla="*/ 23 h 25"/>
                  <a:gd name="T20" fmla="*/ 105 w 107"/>
                  <a:gd name="T21" fmla="*/ 23 h 25"/>
                  <a:gd name="T22" fmla="*/ 78 w 107"/>
                  <a:gd name="T23" fmla="*/ 22 h 25"/>
                  <a:gd name="T24" fmla="*/ 52 w 107"/>
                  <a:gd name="T25" fmla="*/ 17 h 25"/>
                  <a:gd name="T26" fmla="*/ 27 w 107"/>
                  <a:gd name="T27" fmla="*/ 9 h 25"/>
                  <a:gd name="T28" fmla="*/ 14 w 107"/>
                  <a:gd name="T29" fmla="*/ 4 h 25"/>
                  <a:gd name="T30" fmla="*/ 2 w 107"/>
                  <a:gd name="T31" fmla="*/ 0 h 25"/>
                  <a:gd name="T32" fmla="*/ 2 w 107"/>
                  <a:gd name="T33" fmla="*/ 0 h 25"/>
                  <a:gd name="T34" fmla="*/ 0 w 107"/>
                  <a:gd name="T35" fmla="*/ 0 h 25"/>
                  <a:gd name="T36" fmla="*/ 0 w 107"/>
                  <a:gd name="T37" fmla="*/ 1 h 25"/>
                  <a:gd name="T38" fmla="*/ 0 w 107"/>
                  <a:gd name="T39" fmla="*/ 1 h 2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7"/>
                  <a:gd name="T61" fmla="*/ 0 h 25"/>
                  <a:gd name="T62" fmla="*/ 107 w 107"/>
                  <a:gd name="T63" fmla="*/ 25 h 2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7" h="25">
                    <a:moveTo>
                      <a:pt x="0" y="1"/>
                    </a:moveTo>
                    <a:lnTo>
                      <a:pt x="0" y="1"/>
                    </a:lnTo>
                    <a:lnTo>
                      <a:pt x="13" y="7"/>
                    </a:lnTo>
                    <a:lnTo>
                      <a:pt x="25" y="12"/>
                    </a:lnTo>
                    <a:lnTo>
                      <a:pt x="52" y="20"/>
                    </a:lnTo>
                    <a:lnTo>
                      <a:pt x="78" y="25"/>
                    </a:lnTo>
                    <a:lnTo>
                      <a:pt x="105" y="25"/>
                    </a:lnTo>
                    <a:lnTo>
                      <a:pt x="107" y="25"/>
                    </a:lnTo>
                    <a:lnTo>
                      <a:pt x="105" y="23"/>
                    </a:lnTo>
                    <a:lnTo>
                      <a:pt x="78" y="22"/>
                    </a:lnTo>
                    <a:lnTo>
                      <a:pt x="52" y="17"/>
                    </a:lnTo>
                    <a:lnTo>
                      <a:pt x="27" y="9"/>
                    </a:lnTo>
                    <a:lnTo>
                      <a:pt x="14" y="4"/>
                    </a:lnTo>
                    <a:lnTo>
                      <a:pt x="2"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33" name="Freeform 190"/>
              <p:cNvSpPr>
                <a:spLocks/>
              </p:cNvSpPr>
              <p:nvPr/>
            </p:nvSpPr>
            <p:spPr bwMode="auto">
              <a:xfrm>
                <a:off x="318" y="1637"/>
                <a:ext cx="45" cy="65"/>
              </a:xfrm>
              <a:custGeom>
                <a:avLst/>
                <a:gdLst>
                  <a:gd name="T0" fmla="*/ 1 w 45"/>
                  <a:gd name="T1" fmla="*/ 4 h 65"/>
                  <a:gd name="T2" fmla="*/ 1 w 45"/>
                  <a:gd name="T3" fmla="*/ 4 h 65"/>
                  <a:gd name="T4" fmla="*/ 11 w 45"/>
                  <a:gd name="T5" fmla="*/ 5 h 65"/>
                  <a:gd name="T6" fmla="*/ 20 w 45"/>
                  <a:gd name="T7" fmla="*/ 10 h 65"/>
                  <a:gd name="T8" fmla="*/ 28 w 45"/>
                  <a:gd name="T9" fmla="*/ 16 h 65"/>
                  <a:gd name="T10" fmla="*/ 34 w 45"/>
                  <a:gd name="T11" fmla="*/ 24 h 65"/>
                  <a:gd name="T12" fmla="*/ 34 w 45"/>
                  <a:gd name="T13" fmla="*/ 24 h 65"/>
                  <a:gd name="T14" fmla="*/ 37 w 45"/>
                  <a:gd name="T15" fmla="*/ 29 h 65"/>
                  <a:gd name="T16" fmla="*/ 39 w 45"/>
                  <a:gd name="T17" fmla="*/ 35 h 65"/>
                  <a:gd name="T18" fmla="*/ 39 w 45"/>
                  <a:gd name="T19" fmla="*/ 44 h 65"/>
                  <a:gd name="T20" fmla="*/ 36 w 45"/>
                  <a:gd name="T21" fmla="*/ 54 h 65"/>
                  <a:gd name="T22" fmla="*/ 31 w 45"/>
                  <a:gd name="T23" fmla="*/ 63 h 65"/>
                  <a:gd name="T24" fmla="*/ 31 w 45"/>
                  <a:gd name="T25" fmla="*/ 63 h 65"/>
                  <a:gd name="T26" fmla="*/ 31 w 45"/>
                  <a:gd name="T27" fmla="*/ 65 h 65"/>
                  <a:gd name="T28" fmla="*/ 31 w 45"/>
                  <a:gd name="T29" fmla="*/ 65 h 65"/>
                  <a:gd name="T30" fmla="*/ 33 w 45"/>
                  <a:gd name="T31" fmla="*/ 65 h 65"/>
                  <a:gd name="T32" fmla="*/ 33 w 45"/>
                  <a:gd name="T33" fmla="*/ 65 h 65"/>
                  <a:gd name="T34" fmla="*/ 37 w 45"/>
                  <a:gd name="T35" fmla="*/ 60 h 65"/>
                  <a:gd name="T36" fmla="*/ 42 w 45"/>
                  <a:gd name="T37" fmla="*/ 55 h 65"/>
                  <a:gd name="T38" fmla="*/ 44 w 45"/>
                  <a:gd name="T39" fmla="*/ 49 h 65"/>
                  <a:gd name="T40" fmla="*/ 45 w 45"/>
                  <a:gd name="T41" fmla="*/ 44 h 65"/>
                  <a:gd name="T42" fmla="*/ 45 w 45"/>
                  <a:gd name="T43" fmla="*/ 40 h 65"/>
                  <a:gd name="T44" fmla="*/ 44 w 45"/>
                  <a:gd name="T45" fmla="*/ 33 h 65"/>
                  <a:gd name="T46" fmla="*/ 40 w 45"/>
                  <a:gd name="T47" fmla="*/ 24 h 65"/>
                  <a:gd name="T48" fmla="*/ 33 w 45"/>
                  <a:gd name="T49" fmla="*/ 15 h 65"/>
                  <a:gd name="T50" fmla="*/ 23 w 45"/>
                  <a:gd name="T51" fmla="*/ 7 h 65"/>
                  <a:gd name="T52" fmla="*/ 14 w 45"/>
                  <a:gd name="T53" fmla="*/ 2 h 65"/>
                  <a:gd name="T54" fmla="*/ 1 w 45"/>
                  <a:gd name="T55" fmla="*/ 0 h 65"/>
                  <a:gd name="T56" fmla="*/ 1 w 45"/>
                  <a:gd name="T57" fmla="*/ 0 h 65"/>
                  <a:gd name="T58" fmla="*/ 0 w 45"/>
                  <a:gd name="T59" fmla="*/ 2 h 65"/>
                  <a:gd name="T60" fmla="*/ 1 w 45"/>
                  <a:gd name="T61" fmla="*/ 4 h 65"/>
                  <a:gd name="T62" fmla="*/ 1 w 45"/>
                  <a:gd name="T63" fmla="*/ 4 h 6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5"/>
                  <a:gd name="T97" fmla="*/ 0 h 65"/>
                  <a:gd name="T98" fmla="*/ 45 w 45"/>
                  <a:gd name="T99" fmla="*/ 65 h 6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5" h="65">
                    <a:moveTo>
                      <a:pt x="1" y="4"/>
                    </a:moveTo>
                    <a:lnTo>
                      <a:pt x="1" y="4"/>
                    </a:lnTo>
                    <a:lnTo>
                      <a:pt x="11" y="5"/>
                    </a:lnTo>
                    <a:lnTo>
                      <a:pt x="20" y="10"/>
                    </a:lnTo>
                    <a:lnTo>
                      <a:pt x="28" y="16"/>
                    </a:lnTo>
                    <a:lnTo>
                      <a:pt x="34" y="24"/>
                    </a:lnTo>
                    <a:lnTo>
                      <a:pt x="37" y="29"/>
                    </a:lnTo>
                    <a:lnTo>
                      <a:pt x="39" y="35"/>
                    </a:lnTo>
                    <a:lnTo>
                      <a:pt x="39" y="44"/>
                    </a:lnTo>
                    <a:lnTo>
                      <a:pt x="36" y="54"/>
                    </a:lnTo>
                    <a:lnTo>
                      <a:pt x="31" y="63"/>
                    </a:lnTo>
                    <a:lnTo>
                      <a:pt x="31" y="65"/>
                    </a:lnTo>
                    <a:lnTo>
                      <a:pt x="33" y="65"/>
                    </a:lnTo>
                    <a:lnTo>
                      <a:pt x="37" y="60"/>
                    </a:lnTo>
                    <a:lnTo>
                      <a:pt x="42" y="55"/>
                    </a:lnTo>
                    <a:lnTo>
                      <a:pt x="44" y="49"/>
                    </a:lnTo>
                    <a:lnTo>
                      <a:pt x="45" y="44"/>
                    </a:lnTo>
                    <a:lnTo>
                      <a:pt x="45" y="40"/>
                    </a:lnTo>
                    <a:lnTo>
                      <a:pt x="44" y="33"/>
                    </a:lnTo>
                    <a:lnTo>
                      <a:pt x="40" y="24"/>
                    </a:lnTo>
                    <a:lnTo>
                      <a:pt x="33" y="15"/>
                    </a:lnTo>
                    <a:lnTo>
                      <a:pt x="23" y="7"/>
                    </a:lnTo>
                    <a:lnTo>
                      <a:pt x="14" y="2"/>
                    </a:lnTo>
                    <a:lnTo>
                      <a:pt x="1" y="0"/>
                    </a:lnTo>
                    <a:lnTo>
                      <a:pt x="0" y="2"/>
                    </a:lnTo>
                    <a:lnTo>
                      <a:pt x="1"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34" name="Freeform 191"/>
              <p:cNvSpPr>
                <a:spLocks/>
              </p:cNvSpPr>
              <p:nvPr/>
            </p:nvSpPr>
            <p:spPr bwMode="auto">
              <a:xfrm>
                <a:off x="374" y="1564"/>
                <a:ext cx="259" cy="125"/>
              </a:xfrm>
              <a:custGeom>
                <a:avLst/>
                <a:gdLst>
                  <a:gd name="T0" fmla="*/ 3 w 259"/>
                  <a:gd name="T1" fmla="*/ 120 h 125"/>
                  <a:gd name="T2" fmla="*/ 3 w 259"/>
                  <a:gd name="T3" fmla="*/ 95 h 125"/>
                  <a:gd name="T4" fmla="*/ 11 w 259"/>
                  <a:gd name="T5" fmla="*/ 73 h 125"/>
                  <a:gd name="T6" fmla="*/ 24 w 259"/>
                  <a:gd name="T7" fmla="*/ 55 h 125"/>
                  <a:gd name="T8" fmla="*/ 41 w 259"/>
                  <a:gd name="T9" fmla="*/ 39 h 125"/>
                  <a:gd name="T10" fmla="*/ 61 w 259"/>
                  <a:gd name="T11" fmla="*/ 26 h 125"/>
                  <a:gd name="T12" fmla="*/ 105 w 259"/>
                  <a:gd name="T13" fmla="*/ 9 h 125"/>
                  <a:gd name="T14" fmla="*/ 127 w 259"/>
                  <a:gd name="T15" fmla="*/ 4 h 125"/>
                  <a:gd name="T16" fmla="*/ 152 w 259"/>
                  <a:gd name="T17" fmla="*/ 3 h 125"/>
                  <a:gd name="T18" fmla="*/ 177 w 259"/>
                  <a:gd name="T19" fmla="*/ 8 h 125"/>
                  <a:gd name="T20" fmla="*/ 201 w 259"/>
                  <a:gd name="T21" fmla="*/ 17 h 125"/>
                  <a:gd name="T22" fmla="*/ 220 w 259"/>
                  <a:gd name="T23" fmla="*/ 34 h 125"/>
                  <a:gd name="T24" fmla="*/ 228 w 259"/>
                  <a:gd name="T25" fmla="*/ 44 h 125"/>
                  <a:gd name="T26" fmla="*/ 240 w 259"/>
                  <a:gd name="T27" fmla="*/ 64 h 125"/>
                  <a:gd name="T28" fmla="*/ 251 w 259"/>
                  <a:gd name="T29" fmla="*/ 100 h 125"/>
                  <a:gd name="T30" fmla="*/ 256 w 259"/>
                  <a:gd name="T31" fmla="*/ 124 h 125"/>
                  <a:gd name="T32" fmla="*/ 257 w 259"/>
                  <a:gd name="T33" fmla="*/ 125 h 125"/>
                  <a:gd name="T34" fmla="*/ 259 w 259"/>
                  <a:gd name="T35" fmla="*/ 124 h 125"/>
                  <a:gd name="T36" fmla="*/ 254 w 259"/>
                  <a:gd name="T37" fmla="*/ 97 h 125"/>
                  <a:gd name="T38" fmla="*/ 246 w 259"/>
                  <a:gd name="T39" fmla="*/ 72 h 125"/>
                  <a:gd name="T40" fmla="*/ 235 w 259"/>
                  <a:gd name="T41" fmla="*/ 48 h 125"/>
                  <a:gd name="T42" fmla="*/ 220 w 259"/>
                  <a:gd name="T43" fmla="*/ 26 h 125"/>
                  <a:gd name="T44" fmla="*/ 210 w 259"/>
                  <a:gd name="T45" fmla="*/ 19 h 125"/>
                  <a:gd name="T46" fmla="*/ 188 w 259"/>
                  <a:gd name="T47" fmla="*/ 8 h 125"/>
                  <a:gd name="T48" fmla="*/ 165 w 259"/>
                  <a:gd name="T49" fmla="*/ 1 h 125"/>
                  <a:gd name="T50" fmla="*/ 140 w 259"/>
                  <a:gd name="T51" fmla="*/ 1 h 125"/>
                  <a:gd name="T52" fmla="*/ 127 w 259"/>
                  <a:gd name="T53" fmla="*/ 1 h 125"/>
                  <a:gd name="T54" fmla="*/ 82 w 259"/>
                  <a:gd name="T55" fmla="*/ 14 h 125"/>
                  <a:gd name="T56" fmla="*/ 47 w 259"/>
                  <a:gd name="T57" fmla="*/ 31 h 125"/>
                  <a:gd name="T58" fmla="*/ 28 w 259"/>
                  <a:gd name="T59" fmla="*/ 45 h 125"/>
                  <a:gd name="T60" fmla="*/ 13 w 259"/>
                  <a:gd name="T61" fmla="*/ 64 h 125"/>
                  <a:gd name="T62" fmla="*/ 3 w 259"/>
                  <a:gd name="T63" fmla="*/ 84 h 125"/>
                  <a:gd name="T64" fmla="*/ 0 w 259"/>
                  <a:gd name="T65" fmla="*/ 108 h 125"/>
                  <a:gd name="T66" fmla="*/ 2 w 259"/>
                  <a:gd name="T67" fmla="*/ 120 h 125"/>
                  <a:gd name="T68" fmla="*/ 3 w 259"/>
                  <a:gd name="T69" fmla="*/ 120 h 12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9"/>
                  <a:gd name="T106" fmla="*/ 0 h 125"/>
                  <a:gd name="T107" fmla="*/ 259 w 259"/>
                  <a:gd name="T108" fmla="*/ 125 h 12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9" h="125">
                    <a:moveTo>
                      <a:pt x="3" y="120"/>
                    </a:moveTo>
                    <a:lnTo>
                      <a:pt x="3" y="120"/>
                    </a:lnTo>
                    <a:lnTo>
                      <a:pt x="2" y="106"/>
                    </a:lnTo>
                    <a:lnTo>
                      <a:pt x="3" y="95"/>
                    </a:lnTo>
                    <a:lnTo>
                      <a:pt x="6" y="84"/>
                    </a:lnTo>
                    <a:lnTo>
                      <a:pt x="11" y="73"/>
                    </a:lnTo>
                    <a:lnTo>
                      <a:pt x="17" y="64"/>
                    </a:lnTo>
                    <a:lnTo>
                      <a:pt x="24" y="55"/>
                    </a:lnTo>
                    <a:lnTo>
                      <a:pt x="33" y="47"/>
                    </a:lnTo>
                    <a:lnTo>
                      <a:pt x="41" y="39"/>
                    </a:lnTo>
                    <a:lnTo>
                      <a:pt x="52" y="33"/>
                    </a:lnTo>
                    <a:lnTo>
                      <a:pt x="61" y="26"/>
                    </a:lnTo>
                    <a:lnTo>
                      <a:pt x="83" y="15"/>
                    </a:lnTo>
                    <a:lnTo>
                      <a:pt x="105" y="9"/>
                    </a:lnTo>
                    <a:lnTo>
                      <a:pt x="127" y="4"/>
                    </a:lnTo>
                    <a:lnTo>
                      <a:pt x="140" y="3"/>
                    </a:lnTo>
                    <a:lnTo>
                      <a:pt x="152" y="3"/>
                    </a:lnTo>
                    <a:lnTo>
                      <a:pt x="165" y="4"/>
                    </a:lnTo>
                    <a:lnTo>
                      <a:pt x="177" y="8"/>
                    </a:lnTo>
                    <a:lnTo>
                      <a:pt x="190" y="12"/>
                    </a:lnTo>
                    <a:lnTo>
                      <a:pt x="201" y="17"/>
                    </a:lnTo>
                    <a:lnTo>
                      <a:pt x="210" y="25"/>
                    </a:lnTo>
                    <a:lnTo>
                      <a:pt x="220" y="34"/>
                    </a:lnTo>
                    <a:lnTo>
                      <a:pt x="228" y="44"/>
                    </a:lnTo>
                    <a:lnTo>
                      <a:pt x="234" y="53"/>
                    </a:lnTo>
                    <a:lnTo>
                      <a:pt x="240" y="64"/>
                    </a:lnTo>
                    <a:lnTo>
                      <a:pt x="245" y="77"/>
                    </a:lnTo>
                    <a:lnTo>
                      <a:pt x="251" y="100"/>
                    </a:lnTo>
                    <a:lnTo>
                      <a:pt x="256" y="124"/>
                    </a:lnTo>
                    <a:lnTo>
                      <a:pt x="256" y="125"/>
                    </a:lnTo>
                    <a:lnTo>
                      <a:pt x="257" y="125"/>
                    </a:lnTo>
                    <a:lnTo>
                      <a:pt x="259" y="125"/>
                    </a:lnTo>
                    <a:lnTo>
                      <a:pt x="259" y="124"/>
                    </a:lnTo>
                    <a:lnTo>
                      <a:pt x="254" y="97"/>
                    </a:lnTo>
                    <a:lnTo>
                      <a:pt x="251" y="84"/>
                    </a:lnTo>
                    <a:lnTo>
                      <a:pt x="246" y="72"/>
                    </a:lnTo>
                    <a:lnTo>
                      <a:pt x="242" y="59"/>
                    </a:lnTo>
                    <a:lnTo>
                      <a:pt x="235" y="48"/>
                    </a:lnTo>
                    <a:lnTo>
                      <a:pt x="229" y="37"/>
                    </a:lnTo>
                    <a:lnTo>
                      <a:pt x="220" y="26"/>
                    </a:lnTo>
                    <a:lnTo>
                      <a:pt x="210" y="19"/>
                    </a:lnTo>
                    <a:lnTo>
                      <a:pt x="199" y="12"/>
                    </a:lnTo>
                    <a:lnTo>
                      <a:pt x="188" y="8"/>
                    </a:lnTo>
                    <a:lnTo>
                      <a:pt x="177" y="3"/>
                    </a:lnTo>
                    <a:lnTo>
                      <a:pt x="165" y="1"/>
                    </a:lnTo>
                    <a:lnTo>
                      <a:pt x="152" y="0"/>
                    </a:lnTo>
                    <a:lnTo>
                      <a:pt x="140" y="1"/>
                    </a:lnTo>
                    <a:lnTo>
                      <a:pt x="127" y="1"/>
                    </a:lnTo>
                    <a:lnTo>
                      <a:pt x="105" y="6"/>
                    </a:lnTo>
                    <a:lnTo>
                      <a:pt x="82" y="14"/>
                    </a:lnTo>
                    <a:lnTo>
                      <a:pt x="58" y="23"/>
                    </a:lnTo>
                    <a:lnTo>
                      <a:pt x="47" y="31"/>
                    </a:lnTo>
                    <a:lnTo>
                      <a:pt x="38" y="37"/>
                    </a:lnTo>
                    <a:lnTo>
                      <a:pt x="28" y="45"/>
                    </a:lnTo>
                    <a:lnTo>
                      <a:pt x="20" y="55"/>
                    </a:lnTo>
                    <a:lnTo>
                      <a:pt x="13" y="64"/>
                    </a:lnTo>
                    <a:lnTo>
                      <a:pt x="8" y="73"/>
                    </a:lnTo>
                    <a:lnTo>
                      <a:pt x="3" y="84"/>
                    </a:lnTo>
                    <a:lnTo>
                      <a:pt x="0" y="95"/>
                    </a:lnTo>
                    <a:lnTo>
                      <a:pt x="0" y="108"/>
                    </a:lnTo>
                    <a:lnTo>
                      <a:pt x="2" y="120"/>
                    </a:lnTo>
                    <a:lnTo>
                      <a:pt x="3" y="1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35" name="Freeform 192"/>
              <p:cNvSpPr>
                <a:spLocks/>
              </p:cNvSpPr>
              <p:nvPr/>
            </p:nvSpPr>
            <p:spPr bwMode="auto">
              <a:xfrm>
                <a:off x="366" y="1606"/>
                <a:ext cx="272" cy="94"/>
              </a:xfrm>
              <a:custGeom>
                <a:avLst/>
                <a:gdLst>
                  <a:gd name="T0" fmla="*/ 0 w 272"/>
                  <a:gd name="T1" fmla="*/ 80 h 94"/>
                  <a:gd name="T2" fmla="*/ 24 w 272"/>
                  <a:gd name="T3" fmla="*/ 86 h 94"/>
                  <a:gd name="T4" fmla="*/ 44 w 272"/>
                  <a:gd name="T5" fmla="*/ 83 h 94"/>
                  <a:gd name="T6" fmla="*/ 60 w 272"/>
                  <a:gd name="T7" fmla="*/ 74 h 94"/>
                  <a:gd name="T8" fmla="*/ 91 w 272"/>
                  <a:gd name="T9" fmla="*/ 44 h 94"/>
                  <a:gd name="T10" fmla="*/ 115 w 272"/>
                  <a:gd name="T11" fmla="*/ 22 h 94"/>
                  <a:gd name="T12" fmla="*/ 132 w 272"/>
                  <a:gd name="T13" fmla="*/ 9 h 94"/>
                  <a:gd name="T14" fmla="*/ 141 w 272"/>
                  <a:gd name="T15" fmla="*/ 6 h 94"/>
                  <a:gd name="T16" fmla="*/ 159 w 272"/>
                  <a:gd name="T17" fmla="*/ 3 h 94"/>
                  <a:gd name="T18" fmla="*/ 174 w 272"/>
                  <a:gd name="T19" fmla="*/ 6 h 94"/>
                  <a:gd name="T20" fmla="*/ 187 w 272"/>
                  <a:gd name="T21" fmla="*/ 13 h 94"/>
                  <a:gd name="T22" fmla="*/ 207 w 272"/>
                  <a:gd name="T23" fmla="*/ 36 h 94"/>
                  <a:gd name="T24" fmla="*/ 234 w 272"/>
                  <a:gd name="T25" fmla="*/ 75 h 94"/>
                  <a:gd name="T26" fmla="*/ 242 w 272"/>
                  <a:gd name="T27" fmla="*/ 85 h 94"/>
                  <a:gd name="T28" fmla="*/ 253 w 272"/>
                  <a:gd name="T29" fmla="*/ 93 h 94"/>
                  <a:gd name="T30" fmla="*/ 264 w 272"/>
                  <a:gd name="T31" fmla="*/ 93 h 94"/>
                  <a:gd name="T32" fmla="*/ 272 w 272"/>
                  <a:gd name="T33" fmla="*/ 82 h 94"/>
                  <a:gd name="T34" fmla="*/ 272 w 272"/>
                  <a:gd name="T35" fmla="*/ 80 h 94"/>
                  <a:gd name="T36" fmla="*/ 270 w 272"/>
                  <a:gd name="T37" fmla="*/ 82 h 94"/>
                  <a:gd name="T38" fmla="*/ 262 w 272"/>
                  <a:gd name="T39" fmla="*/ 88 h 94"/>
                  <a:gd name="T40" fmla="*/ 254 w 272"/>
                  <a:gd name="T41" fmla="*/ 88 h 94"/>
                  <a:gd name="T42" fmla="*/ 247 w 272"/>
                  <a:gd name="T43" fmla="*/ 83 h 94"/>
                  <a:gd name="T44" fmla="*/ 232 w 272"/>
                  <a:gd name="T45" fmla="*/ 66 h 94"/>
                  <a:gd name="T46" fmla="*/ 215 w 272"/>
                  <a:gd name="T47" fmla="*/ 38 h 94"/>
                  <a:gd name="T48" fmla="*/ 209 w 272"/>
                  <a:gd name="T49" fmla="*/ 28 h 94"/>
                  <a:gd name="T50" fmla="*/ 193 w 272"/>
                  <a:gd name="T51" fmla="*/ 14 h 94"/>
                  <a:gd name="T52" fmla="*/ 173 w 272"/>
                  <a:gd name="T53" fmla="*/ 5 h 94"/>
                  <a:gd name="T54" fmla="*/ 152 w 272"/>
                  <a:gd name="T55" fmla="*/ 0 h 94"/>
                  <a:gd name="T56" fmla="*/ 141 w 272"/>
                  <a:gd name="T57" fmla="*/ 2 h 94"/>
                  <a:gd name="T58" fmla="*/ 121 w 272"/>
                  <a:gd name="T59" fmla="*/ 11 h 94"/>
                  <a:gd name="T60" fmla="*/ 105 w 272"/>
                  <a:gd name="T61" fmla="*/ 24 h 94"/>
                  <a:gd name="T62" fmla="*/ 76 w 272"/>
                  <a:gd name="T63" fmla="*/ 57 h 94"/>
                  <a:gd name="T64" fmla="*/ 52 w 272"/>
                  <a:gd name="T65" fmla="*/ 75 h 94"/>
                  <a:gd name="T66" fmla="*/ 35 w 272"/>
                  <a:gd name="T67" fmla="*/ 83 h 94"/>
                  <a:gd name="T68" fmla="*/ 13 w 272"/>
                  <a:gd name="T69" fmla="*/ 83 h 94"/>
                  <a:gd name="T70" fmla="*/ 2 w 272"/>
                  <a:gd name="T71" fmla="*/ 78 h 94"/>
                  <a:gd name="T72" fmla="*/ 0 w 272"/>
                  <a:gd name="T73" fmla="*/ 80 h 9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72"/>
                  <a:gd name="T112" fmla="*/ 0 h 94"/>
                  <a:gd name="T113" fmla="*/ 272 w 272"/>
                  <a:gd name="T114" fmla="*/ 94 h 9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72" h="94">
                    <a:moveTo>
                      <a:pt x="0" y="80"/>
                    </a:moveTo>
                    <a:lnTo>
                      <a:pt x="0" y="80"/>
                    </a:lnTo>
                    <a:lnTo>
                      <a:pt x="13" y="85"/>
                    </a:lnTo>
                    <a:lnTo>
                      <a:pt x="24" y="86"/>
                    </a:lnTo>
                    <a:lnTo>
                      <a:pt x="35" y="85"/>
                    </a:lnTo>
                    <a:lnTo>
                      <a:pt x="44" y="83"/>
                    </a:lnTo>
                    <a:lnTo>
                      <a:pt x="52" y="78"/>
                    </a:lnTo>
                    <a:lnTo>
                      <a:pt x="60" y="74"/>
                    </a:lnTo>
                    <a:lnTo>
                      <a:pt x="76" y="60"/>
                    </a:lnTo>
                    <a:lnTo>
                      <a:pt x="91" y="44"/>
                    </a:lnTo>
                    <a:lnTo>
                      <a:pt x="107" y="28"/>
                    </a:lnTo>
                    <a:lnTo>
                      <a:pt x="115" y="22"/>
                    </a:lnTo>
                    <a:lnTo>
                      <a:pt x="123" y="16"/>
                    </a:lnTo>
                    <a:lnTo>
                      <a:pt x="132" y="9"/>
                    </a:lnTo>
                    <a:lnTo>
                      <a:pt x="141" y="6"/>
                    </a:lnTo>
                    <a:lnTo>
                      <a:pt x="151" y="3"/>
                    </a:lnTo>
                    <a:lnTo>
                      <a:pt x="159" y="3"/>
                    </a:lnTo>
                    <a:lnTo>
                      <a:pt x="167" y="3"/>
                    </a:lnTo>
                    <a:lnTo>
                      <a:pt x="174" y="6"/>
                    </a:lnTo>
                    <a:lnTo>
                      <a:pt x="181" y="8"/>
                    </a:lnTo>
                    <a:lnTo>
                      <a:pt x="187" y="13"/>
                    </a:lnTo>
                    <a:lnTo>
                      <a:pt x="198" y="24"/>
                    </a:lnTo>
                    <a:lnTo>
                      <a:pt x="207" y="36"/>
                    </a:lnTo>
                    <a:lnTo>
                      <a:pt x="217" y="49"/>
                    </a:lnTo>
                    <a:lnTo>
                      <a:pt x="234" y="75"/>
                    </a:lnTo>
                    <a:lnTo>
                      <a:pt x="242" y="85"/>
                    </a:lnTo>
                    <a:lnTo>
                      <a:pt x="248" y="89"/>
                    </a:lnTo>
                    <a:lnTo>
                      <a:pt x="253" y="93"/>
                    </a:lnTo>
                    <a:lnTo>
                      <a:pt x="259" y="94"/>
                    </a:lnTo>
                    <a:lnTo>
                      <a:pt x="264" y="93"/>
                    </a:lnTo>
                    <a:lnTo>
                      <a:pt x="269" y="89"/>
                    </a:lnTo>
                    <a:lnTo>
                      <a:pt x="272" y="82"/>
                    </a:lnTo>
                    <a:lnTo>
                      <a:pt x="272" y="80"/>
                    </a:lnTo>
                    <a:lnTo>
                      <a:pt x="270" y="82"/>
                    </a:lnTo>
                    <a:lnTo>
                      <a:pt x="265" y="85"/>
                    </a:lnTo>
                    <a:lnTo>
                      <a:pt x="262" y="88"/>
                    </a:lnTo>
                    <a:lnTo>
                      <a:pt x="258" y="89"/>
                    </a:lnTo>
                    <a:lnTo>
                      <a:pt x="254" y="88"/>
                    </a:lnTo>
                    <a:lnTo>
                      <a:pt x="250" y="86"/>
                    </a:lnTo>
                    <a:lnTo>
                      <a:pt x="247" y="83"/>
                    </a:lnTo>
                    <a:lnTo>
                      <a:pt x="239" y="75"/>
                    </a:lnTo>
                    <a:lnTo>
                      <a:pt x="232" y="66"/>
                    </a:lnTo>
                    <a:lnTo>
                      <a:pt x="226" y="55"/>
                    </a:lnTo>
                    <a:lnTo>
                      <a:pt x="215" y="38"/>
                    </a:lnTo>
                    <a:lnTo>
                      <a:pt x="209" y="28"/>
                    </a:lnTo>
                    <a:lnTo>
                      <a:pt x="201" y="20"/>
                    </a:lnTo>
                    <a:lnTo>
                      <a:pt x="193" y="14"/>
                    </a:lnTo>
                    <a:lnTo>
                      <a:pt x="184" y="8"/>
                    </a:lnTo>
                    <a:lnTo>
                      <a:pt x="173" y="5"/>
                    </a:lnTo>
                    <a:lnTo>
                      <a:pt x="163" y="2"/>
                    </a:lnTo>
                    <a:lnTo>
                      <a:pt x="152" y="0"/>
                    </a:lnTo>
                    <a:lnTo>
                      <a:pt x="141" y="2"/>
                    </a:lnTo>
                    <a:lnTo>
                      <a:pt x="130" y="5"/>
                    </a:lnTo>
                    <a:lnTo>
                      <a:pt x="121" y="11"/>
                    </a:lnTo>
                    <a:lnTo>
                      <a:pt x="113" y="16"/>
                    </a:lnTo>
                    <a:lnTo>
                      <a:pt x="105" y="24"/>
                    </a:lnTo>
                    <a:lnTo>
                      <a:pt x="90" y="39"/>
                    </a:lnTo>
                    <a:lnTo>
                      <a:pt x="76" y="57"/>
                    </a:lnTo>
                    <a:lnTo>
                      <a:pt x="60" y="71"/>
                    </a:lnTo>
                    <a:lnTo>
                      <a:pt x="52" y="75"/>
                    </a:lnTo>
                    <a:lnTo>
                      <a:pt x="44" y="80"/>
                    </a:lnTo>
                    <a:lnTo>
                      <a:pt x="35" y="83"/>
                    </a:lnTo>
                    <a:lnTo>
                      <a:pt x="24" y="85"/>
                    </a:lnTo>
                    <a:lnTo>
                      <a:pt x="13" y="83"/>
                    </a:lnTo>
                    <a:lnTo>
                      <a:pt x="2" y="78"/>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36" name="Freeform 193"/>
              <p:cNvSpPr>
                <a:spLocks/>
              </p:cNvSpPr>
              <p:nvPr/>
            </p:nvSpPr>
            <p:spPr bwMode="auto">
              <a:xfrm>
                <a:off x="393" y="1645"/>
                <a:ext cx="232" cy="140"/>
              </a:xfrm>
              <a:custGeom>
                <a:avLst/>
                <a:gdLst>
                  <a:gd name="T0" fmla="*/ 12 w 232"/>
                  <a:gd name="T1" fmla="*/ 0 h 140"/>
                  <a:gd name="T2" fmla="*/ 1 w 232"/>
                  <a:gd name="T3" fmla="*/ 25 h 140"/>
                  <a:gd name="T4" fmla="*/ 1 w 232"/>
                  <a:gd name="T5" fmla="*/ 50 h 140"/>
                  <a:gd name="T6" fmla="*/ 8 w 232"/>
                  <a:gd name="T7" fmla="*/ 74 h 140"/>
                  <a:gd name="T8" fmla="*/ 20 w 232"/>
                  <a:gd name="T9" fmla="*/ 94 h 140"/>
                  <a:gd name="T10" fmla="*/ 38 w 232"/>
                  <a:gd name="T11" fmla="*/ 112 h 140"/>
                  <a:gd name="T12" fmla="*/ 60 w 232"/>
                  <a:gd name="T13" fmla="*/ 126 h 140"/>
                  <a:gd name="T14" fmla="*/ 83 w 232"/>
                  <a:gd name="T15" fmla="*/ 135 h 140"/>
                  <a:gd name="T16" fmla="*/ 108 w 232"/>
                  <a:gd name="T17" fmla="*/ 140 h 140"/>
                  <a:gd name="T18" fmla="*/ 130 w 232"/>
                  <a:gd name="T19" fmla="*/ 138 h 140"/>
                  <a:gd name="T20" fmla="*/ 174 w 232"/>
                  <a:gd name="T21" fmla="*/ 127 h 140"/>
                  <a:gd name="T22" fmla="*/ 194 w 232"/>
                  <a:gd name="T23" fmla="*/ 116 h 140"/>
                  <a:gd name="T24" fmla="*/ 210 w 232"/>
                  <a:gd name="T25" fmla="*/ 104 h 140"/>
                  <a:gd name="T26" fmla="*/ 223 w 232"/>
                  <a:gd name="T27" fmla="*/ 87 h 140"/>
                  <a:gd name="T28" fmla="*/ 231 w 232"/>
                  <a:gd name="T29" fmla="*/ 66 h 140"/>
                  <a:gd name="T30" fmla="*/ 232 w 232"/>
                  <a:gd name="T31" fmla="*/ 43 h 140"/>
                  <a:gd name="T32" fmla="*/ 231 w 232"/>
                  <a:gd name="T33" fmla="*/ 41 h 140"/>
                  <a:gd name="T34" fmla="*/ 226 w 232"/>
                  <a:gd name="T35" fmla="*/ 41 h 140"/>
                  <a:gd name="T36" fmla="*/ 226 w 232"/>
                  <a:gd name="T37" fmla="*/ 43 h 140"/>
                  <a:gd name="T38" fmla="*/ 223 w 232"/>
                  <a:gd name="T39" fmla="*/ 65 h 140"/>
                  <a:gd name="T40" fmla="*/ 216 w 232"/>
                  <a:gd name="T41" fmla="*/ 82 h 140"/>
                  <a:gd name="T42" fmla="*/ 204 w 232"/>
                  <a:gd name="T43" fmla="*/ 98 h 140"/>
                  <a:gd name="T44" fmla="*/ 190 w 232"/>
                  <a:gd name="T45" fmla="*/ 110 h 140"/>
                  <a:gd name="T46" fmla="*/ 154 w 232"/>
                  <a:gd name="T47" fmla="*/ 126 h 140"/>
                  <a:gd name="T48" fmla="*/ 114 w 232"/>
                  <a:gd name="T49" fmla="*/ 132 h 140"/>
                  <a:gd name="T50" fmla="*/ 102 w 232"/>
                  <a:gd name="T51" fmla="*/ 130 h 140"/>
                  <a:gd name="T52" fmla="*/ 77 w 232"/>
                  <a:gd name="T53" fmla="*/ 126 h 140"/>
                  <a:gd name="T54" fmla="*/ 53 w 232"/>
                  <a:gd name="T55" fmla="*/ 115 h 140"/>
                  <a:gd name="T56" fmla="*/ 33 w 232"/>
                  <a:gd name="T57" fmla="*/ 101 h 140"/>
                  <a:gd name="T58" fmla="*/ 17 w 232"/>
                  <a:gd name="T59" fmla="*/ 82 h 140"/>
                  <a:gd name="T60" fmla="*/ 6 w 232"/>
                  <a:gd name="T61" fmla="*/ 61 h 140"/>
                  <a:gd name="T62" fmla="*/ 3 w 232"/>
                  <a:gd name="T63" fmla="*/ 38 h 140"/>
                  <a:gd name="T64" fmla="*/ 8 w 232"/>
                  <a:gd name="T65" fmla="*/ 13 h 140"/>
                  <a:gd name="T66" fmla="*/ 12 w 232"/>
                  <a:gd name="T67" fmla="*/ 0 h 140"/>
                  <a:gd name="T68" fmla="*/ 12 w 232"/>
                  <a:gd name="T69" fmla="*/ 0 h 1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2"/>
                  <a:gd name="T106" fmla="*/ 0 h 140"/>
                  <a:gd name="T107" fmla="*/ 232 w 232"/>
                  <a:gd name="T108" fmla="*/ 140 h 1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2" h="140">
                    <a:moveTo>
                      <a:pt x="12" y="0"/>
                    </a:moveTo>
                    <a:lnTo>
                      <a:pt x="12" y="0"/>
                    </a:lnTo>
                    <a:lnTo>
                      <a:pt x="6" y="13"/>
                    </a:lnTo>
                    <a:lnTo>
                      <a:pt x="1" y="25"/>
                    </a:lnTo>
                    <a:lnTo>
                      <a:pt x="0" y="38"/>
                    </a:lnTo>
                    <a:lnTo>
                      <a:pt x="1" y="50"/>
                    </a:lnTo>
                    <a:lnTo>
                      <a:pt x="3" y="63"/>
                    </a:lnTo>
                    <a:lnTo>
                      <a:pt x="8" y="74"/>
                    </a:lnTo>
                    <a:lnTo>
                      <a:pt x="12" y="85"/>
                    </a:lnTo>
                    <a:lnTo>
                      <a:pt x="20" y="94"/>
                    </a:lnTo>
                    <a:lnTo>
                      <a:pt x="28" y="104"/>
                    </a:lnTo>
                    <a:lnTo>
                      <a:pt x="38" y="112"/>
                    </a:lnTo>
                    <a:lnTo>
                      <a:pt x="47" y="119"/>
                    </a:lnTo>
                    <a:lnTo>
                      <a:pt x="60" y="126"/>
                    </a:lnTo>
                    <a:lnTo>
                      <a:pt x="71" y="130"/>
                    </a:lnTo>
                    <a:lnTo>
                      <a:pt x="83" y="135"/>
                    </a:lnTo>
                    <a:lnTo>
                      <a:pt x="96" y="138"/>
                    </a:lnTo>
                    <a:lnTo>
                      <a:pt x="108" y="140"/>
                    </a:lnTo>
                    <a:lnTo>
                      <a:pt x="130" y="138"/>
                    </a:lnTo>
                    <a:lnTo>
                      <a:pt x="152" y="135"/>
                    </a:lnTo>
                    <a:lnTo>
                      <a:pt x="174" y="127"/>
                    </a:lnTo>
                    <a:lnTo>
                      <a:pt x="185" y="123"/>
                    </a:lnTo>
                    <a:lnTo>
                      <a:pt x="194" y="116"/>
                    </a:lnTo>
                    <a:lnTo>
                      <a:pt x="202" y="110"/>
                    </a:lnTo>
                    <a:lnTo>
                      <a:pt x="210" y="104"/>
                    </a:lnTo>
                    <a:lnTo>
                      <a:pt x="218" y="96"/>
                    </a:lnTo>
                    <a:lnTo>
                      <a:pt x="223" y="87"/>
                    </a:lnTo>
                    <a:lnTo>
                      <a:pt x="227" y="77"/>
                    </a:lnTo>
                    <a:lnTo>
                      <a:pt x="231" y="66"/>
                    </a:lnTo>
                    <a:lnTo>
                      <a:pt x="232" y="55"/>
                    </a:lnTo>
                    <a:lnTo>
                      <a:pt x="232" y="43"/>
                    </a:lnTo>
                    <a:lnTo>
                      <a:pt x="231" y="41"/>
                    </a:lnTo>
                    <a:lnTo>
                      <a:pt x="229" y="39"/>
                    </a:lnTo>
                    <a:lnTo>
                      <a:pt x="226" y="41"/>
                    </a:lnTo>
                    <a:lnTo>
                      <a:pt x="226" y="43"/>
                    </a:lnTo>
                    <a:lnTo>
                      <a:pt x="224" y="54"/>
                    </a:lnTo>
                    <a:lnTo>
                      <a:pt x="223" y="65"/>
                    </a:lnTo>
                    <a:lnTo>
                      <a:pt x="220" y="74"/>
                    </a:lnTo>
                    <a:lnTo>
                      <a:pt x="216" y="82"/>
                    </a:lnTo>
                    <a:lnTo>
                      <a:pt x="210" y="90"/>
                    </a:lnTo>
                    <a:lnTo>
                      <a:pt x="204" y="98"/>
                    </a:lnTo>
                    <a:lnTo>
                      <a:pt x="198" y="104"/>
                    </a:lnTo>
                    <a:lnTo>
                      <a:pt x="190" y="110"/>
                    </a:lnTo>
                    <a:lnTo>
                      <a:pt x="173" y="119"/>
                    </a:lnTo>
                    <a:lnTo>
                      <a:pt x="154" y="126"/>
                    </a:lnTo>
                    <a:lnTo>
                      <a:pt x="133" y="129"/>
                    </a:lnTo>
                    <a:lnTo>
                      <a:pt x="114" y="132"/>
                    </a:lnTo>
                    <a:lnTo>
                      <a:pt x="102" y="130"/>
                    </a:lnTo>
                    <a:lnTo>
                      <a:pt x="89" y="129"/>
                    </a:lnTo>
                    <a:lnTo>
                      <a:pt x="77" y="126"/>
                    </a:lnTo>
                    <a:lnTo>
                      <a:pt x="66" y="121"/>
                    </a:lnTo>
                    <a:lnTo>
                      <a:pt x="53" y="115"/>
                    </a:lnTo>
                    <a:lnTo>
                      <a:pt x="44" y="109"/>
                    </a:lnTo>
                    <a:lnTo>
                      <a:pt x="33" y="101"/>
                    </a:lnTo>
                    <a:lnTo>
                      <a:pt x="25" y="93"/>
                    </a:lnTo>
                    <a:lnTo>
                      <a:pt x="17" y="82"/>
                    </a:lnTo>
                    <a:lnTo>
                      <a:pt x="11" y="72"/>
                    </a:lnTo>
                    <a:lnTo>
                      <a:pt x="6" y="61"/>
                    </a:lnTo>
                    <a:lnTo>
                      <a:pt x="3" y="50"/>
                    </a:lnTo>
                    <a:lnTo>
                      <a:pt x="3" y="38"/>
                    </a:lnTo>
                    <a:lnTo>
                      <a:pt x="5" y="25"/>
                    </a:lnTo>
                    <a:lnTo>
                      <a:pt x="8" y="13"/>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37" name="Freeform 194"/>
              <p:cNvSpPr>
                <a:spLocks/>
              </p:cNvSpPr>
              <p:nvPr/>
            </p:nvSpPr>
            <p:spPr bwMode="auto">
              <a:xfrm>
                <a:off x="886" y="1576"/>
                <a:ext cx="259" cy="124"/>
              </a:xfrm>
              <a:custGeom>
                <a:avLst/>
                <a:gdLst>
                  <a:gd name="T0" fmla="*/ 1 w 259"/>
                  <a:gd name="T1" fmla="*/ 119 h 124"/>
                  <a:gd name="T2" fmla="*/ 3 w 259"/>
                  <a:gd name="T3" fmla="*/ 94 h 124"/>
                  <a:gd name="T4" fmla="*/ 11 w 259"/>
                  <a:gd name="T5" fmla="*/ 72 h 124"/>
                  <a:gd name="T6" fmla="*/ 23 w 259"/>
                  <a:gd name="T7" fmla="*/ 54 h 124"/>
                  <a:gd name="T8" fmla="*/ 40 w 259"/>
                  <a:gd name="T9" fmla="*/ 38 h 124"/>
                  <a:gd name="T10" fmla="*/ 61 w 259"/>
                  <a:gd name="T11" fmla="*/ 25 h 124"/>
                  <a:gd name="T12" fmla="*/ 105 w 259"/>
                  <a:gd name="T13" fmla="*/ 8 h 124"/>
                  <a:gd name="T14" fmla="*/ 127 w 259"/>
                  <a:gd name="T15" fmla="*/ 3 h 124"/>
                  <a:gd name="T16" fmla="*/ 152 w 259"/>
                  <a:gd name="T17" fmla="*/ 2 h 124"/>
                  <a:gd name="T18" fmla="*/ 177 w 259"/>
                  <a:gd name="T19" fmla="*/ 7 h 124"/>
                  <a:gd name="T20" fmla="*/ 199 w 259"/>
                  <a:gd name="T21" fmla="*/ 16 h 124"/>
                  <a:gd name="T22" fmla="*/ 219 w 259"/>
                  <a:gd name="T23" fmla="*/ 33 h 124"/>
                  <a:gd name="T24" fmla="*/ 227 w 259"/>
                  <a:gd name="T25" fmla="*/ 43 h 124"/>
                  <a:gd name="T26" fmla="*/ 238 w 259"/>
                  <a:gd name="T27" fmla="*/ 63 h 124"/>
                  <a:gd name="T28" fmla="*/ 249 w 259"/>
                  <a:gd name="T29" fmla="*/ 99 h 124"/>
                  <a:gd name="T30" fmla="*/ 254 w 259"/>
                  <a:gd name="T31" fmla="*/ 123 h 124"/>
                  <a:gd name="T32" fmla="*/ 257 w 259"/>
                  <a:gd name="T33" fmla="*/ 124 h 124"/>
                  <a:gd name="T34" fmla="*/ 259 w 259"/>
                  <a:gd name="T35" fmla="*/ 123 h 124"/>
                  <a:gd name="T36" fmla="*/ 254 w 259"/>
                  <a:gd name="T37" fmla="*/ 96 h 124"/>
                  <a:gd name="T38" fmla="*/ 246 w 259"/>
                  <a:gd name="T39" fmla="*/ 71 h 124"/>
                  <a:gd name="T40" fmla="*/ 235 w 259"/>
                  <a:gd name="T41" fmla="*/ 47 h 124"/>
                  <a:gd name="T42" fmla="*/ 219 w 259"/>
                  <a:gd name="T43" fmla="*/ 25 h 124"/>
                  <a:gd name="T44" fmla="*/ 210 w 259"/>
                  <a:gd name="T45" fmla="*/ 18 h 124"/>
                  <a:gd name="T46" fmla="*/ 188 w 259"/>
                  <a:gd name="T47" fmla="*/ 7 h 124"/>
                  <a:gd name="T48" fmla="*/ 163 w 259"/>
                  <a:gd name="T49" fmla="*/ 0 h 124"/>
                  <a:gd name="T50" fmla="*/ 138 w 259"/>
                  <a:gd name="T51" fmla="*/ 0 h 124"/>
                  <a:gd name="T52" fmla="*/ 127 w 259"/>
                  <a:gd name="T53" fmla="*/ 0 h 124"/>
                  <a:gd name="T54" fmla="*/ 81 w 259"/>
                  <a:gd name="T55" fmla="*/ 13 h 124"/>
                  <a:gd name="T56" fmla="*/ 47 w 259"/>
                  <a:gd name="T57" fmla="*/ 30 h 124"/>
                  <a:gd name="T58" fmla="*/ 28 w 259"/>
                  <a:gd name="T59" fmla="*/ 44 h 124"/>
                  <a:gd name="T60" fmla="*/ 12 w 259"/>
                  <a:gd name="T61" fmla="*/ 63 h 124"/>
                  <a:gd name="T62" fmla="*/ 3 w 259"/>
                  <a:gd name="T63" fmla="*/ 83 h 124"/>
                  <a:gd name="T64" fmla="*/ 0 w 259"/>
                  <a:gd name="T65" fmla="*/ 107 h 124"/>
                  <a:gd name="T66" fmla="*/ 1 w 259"/>
                  <a:gd name="T67" fmla="*/ 119 h 124"/>
                  <a:gd name="T68" fmla="*/ 1 w 259"/>
                  <a:gd name="T69" fmla="*/ 119 h 12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9"/>
                  <a:gd name="T106" fmla="*/ 0 h 124"/>
                  <a:gd name="T107" fmla="*/ 259 w 259"/>
                  <a:gd name="T108" fmla="*/ 124 h 12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9" h="124">
                    <a:moveTo>
                      <a:pt x="1" y="119"/>
                    </a:moveTo>
                    <a:lnTo>
                      <a:pt x="1" y="119"/>
                    </a:lnTo>
                    <a:lnTo>
                      <a:pt x="1" y="107"/>
                    </a:lnTo>
                    <a:lnTo>
                      <a:pt x="3" y="94"/>
                    </a:lnTo>
                    <a:lnTo>
                      <a:pt x="6" y="83"/>
                    </a:lnTo>
                    <a:lnTo>
                      <a:pt x="11" y="72"/>
                    </a:lnTo>
                    <a:lnTo>
                      <a:pt x="15" y="63"/>
                    </a:lnTo>
                    <a:lnTo>
                      <a:pt x="23" y="54"/>
                    </a:lnTo>
                    <a:lnTo>
                      <a:pt x="31" y="46"/>
                    </a:lnTo>
                    <a:lnTo>
                      <a:pt x="40" y="38"/>
                    </a:lnTo>
                    <a:lnTo>
                      <a:pt x="50" y="32"/>
                    </a:lnTo>
                    <a:lnTo>
                      <a:pt x="61" y="25"/>
                    </a:lnTo>
                    <a:lnTo>
                      <a:pt x="83" y="14"/>
                    </a:lnTo>
                    <a:lnTo>
                      <a:pt x="105" y="8"/>
                    </a:lnTo>
                    <a:lnTo>
                      <a:pt x="127" y="3"/>
                    </a:lnTo>
                    <a:lnTo>
                      <a:pt x="139" y="2"/>
                    </a:lnTo>
                    <a:lnTo>
                      <a:pt x="152" y="2"/>
                    </a:lnTo>
                    <a:lnTo>
                      <a:pt x="164" y="3"/>
                    </a:lnTo>
                    <a:lnTo>
                      <a:pt x="177" y="7"/>
                    </a:lnTo>
                    <a:lnTo>
                      <a:pt x="188" y="11"/>
                    </a:lnTo>
                    <a:lnTo>
                      <a:pt x="199" y="16"/>
                    </a:lnTo>
                    <a:lnTo>
                      <a:pt x="210" y="24"/>
                    </a:lnTo>
                    <a:lnTo>
                      <a:pt x="219" y="33"/>
                    </a:lnTo>
                    <a:lnTo>
                      <a:pt x="227" y="43"/>
                    </a:lnTo>
                    <a:lnTo>
                      <a:pt x="233" y="52"/>
                    </a:lnTo>
                    <a:lnTo>
                      <a:pt x="238" y="63"/>
                    </a:lnTo>
                    <a:lnTo>
                      <a:pt x="243" y="76"/>
                    </a:lnTo>
                    <a:lnTo>
                      <a:pt x="249" y="99"/>
                    </a:lnTo>
                    <a:lnTo>
                      <a:pt x="254" y="123"/>
                    </a:lnTo>
                    <a:lnTo>
                      <a:pt x="255" y="124"/>
                    </a:lnTo>
                    <a:lnTo>
                      <a:pt x="257" y="124"/>
                    </a:lnTo>
                    <a:lnTo>
                      <a:pt x="259" y="123"/>
                    </a:lnTo>
                    <a:lnTo>
                      <a:pt x="254" y="96"/>
                    </a:lnTo>
                    <a:lnTo>
                      <a:pt x="251" y="83"/>
                    </a:lnTo>
                    <a:lnTo>
                      <a:pt x="246" y="71"/>
                    </a:lnTo>
                    <a:lnTo>
                      <a:pt x="241" y="58"/>
                    </a:lnTo>
                    <a:lnTo>
                      <a:pt x="235" y="47"/>
                    </a:lnTo>
                    <a:lnTo>
                      <a:pt x="227" y="36"/>
                    </a:lnTo>
                    <a:lnTo>
                      <a:pt x="219" y="25"/>
                    </a:lnTo>
                    <a:lnTo>
                      <a:pt x="210" y="18"/>
                    </a:lnTo>
                    <a:lnTo>
                      <a:pt x="199" y="11"/>
                    </a:lnTo>
                    <a:lnTo>
                      <a:pt x="188" y="7"/>
                    </a:lnTo>
                    <a:lnTo>
                      <a:pt x="175" y="2"/>
                    </a:lnTo>
                    <a:lnTo>
                      <a:pt x="163" y="0"/>
                    </a:lnTo>
                    <a:lnTo>
                      <a:pt x="150" y="0"/>
                    </a:lnTo>
                    <a:lnTo>
                      <a:pt x="138" y="0"/>
                    </a:lnTo>
                    <a:lnTo>
                      <a:pt x="127" y="0"/>
                    </a:lnTo>
                    <a:lnTo>
                      <a:pt x="103" y="5"/>
                    </a:lnTo>
                    <a:lnTo>
                      <a:pt x="81" y="13"/>
                    </a:lnTo>
                    <a:lnTo>
                      <a:pt x="58" y="22"/>
                    </a:lnTo>
                    <a:lnTo>
                      <a:pt x="47" y="30"/>
                    </a:lnTo>
                    <a:lnTo>
                      <a:pt x="37" y="36"/>
                    </a:lnTo>
                    <a:lnTo>
                      <a:pt x="28" y="44"/>
                    </a:lnTo>
                    <a:lnTo>
                      <a:pt x="18" y="54"/>
                    </a:lnTo>
                    <a:lnTo>
                      <a:pt x="12" y="63"/>
                    </a:lnTo>
                    <a:lnTo>
                      <a:pt x="6" y="72"/>
                    </a:lnTo>
                    <a:lnTo>
                      <a:pt x="3" y="83"/>
                    </a:lnTo>
                    <a:lnTo>
                      <a:pt x="0" y="94"/>
                    </a:lnTo>
                    <a:lnTo>
                      <a:pt x="0" y="107"/>
                    </a:lnTo>
                    <a:lnTo>
                      <a:pt x="1" y="1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38" name="Freeform 195"/>
              <p:cNvSpPr>
                <a:spLocks/>
              </p:cNvSpPr>
              <p:nvPr/>
            </p:nvSpPr>
            <p:spPr bwMode="auto">
              <a:xfrm>
                <a:off x="878" y="1619"/>
                <a:ext cx="271" cy="92"/>
              </a:xfrm>
              <a:custGeom>
                <a:avLst/>
                <a:gdLst>
                  <a:gd name="T0" fmla="*/ 0 w 271"/>
                  <a:gd name="T1" fmla="*/ 78 h 92"/>
                  <a:gd name="T2" fmla="*/ 23 w 271"/>
                  <a:gd name="T3" fmla="*/ 84 h 92"/>
                  <a:gd name="T4" fmla="*/ 42 w 271"/>
                  <a:gd name="T5" fmla="*/ 81 h 92"/>
                  <a:gd name="T6" fmla="*/ 59 w 271"/>
                  <a:gd name="T7" fmla="*/ 72 h 92"/>
                  <a:gd name="T8" fmla="*/ 91 w 271"/>
                  <a:gd name="T9" fmla="*/ 42 h 92"/>
                  <a:gd name="T10" fmla="*/ 113 w 271"/>
                  <a:gd name="T11" fmla="*/ 20 h 92"/>
                  <a:gd name="T12" fmla="*/ 132 w 271"/>
                  <a:gd name="T13" fmla="*/ 7 h 92"/>
                  <a:gd name="T14" fmla="*/ 141 w 271"/>
                  <a:gd name="T15" fmla="*/ 4 h 92"/>
                  <a:gd name="T16" fmla="*/ 158 w 271"/>
                  <a:gd name="T17" fmla="*/ 1 h 92"/>
                  <a:gd name="T18" fmla="*/ 172 w 271"/>
                  <a:gd name="T19" fmla="*/ 4 h 92"/>
                  <a:gd name="T20" fmla="*/ 186 w 271"/>
                  <a:gd name="T21" fmla="*/ 11 h 92"/>
                  <a:gd name="T22" fmla="*/ 207 w 271"/>
                  <a:gd name="T23" fmla="*/ 34 h 92"/>
                  <a:gd name="T24" fmla="*/ 234 w 271"/>
                  <a:gd name="T25" fmla="*/ 73 h 92"/>
                  <a:gd name="T26" fmla="*/ 241 w 271"/>
                  <a:gd name="T27" fmla="*/ 83 h 92"/>
                  <a:gd name="T28" fmla="*/ 252 w 271"/>
                  <a:gd name="T29" fmla="*/ 91 h 92"/>
                  <a:gd name="T30" fmla="*/ 263 w 271"/>
                  <a:gd name="T31" fmla="*/ 92 h 92"/>
                  <a:gd name="T32" fmla="*/ 271 w 271"/>
                  <a:gd name="T33" fmla="*/ 80 h 92"/>
                  <a:gd name="T34" fmla="*/ 271 w 271"/>
                  <a:gd name="T35" fmla="*/ 78 h 92"/>
                  <a:gd name="T36" fmla="*/ 268 w 271"/>
                  <a:gd name="T37" fmla="*/ 80 h 92"/>
                  <a:gd name="T38" fmla="*/ 260 w 271"/>
                  <a:gd name="T39" fmla="*/ 86 h 92"/>
                  <a:gd name="T40" fmla="*/ 252 w 271"/>
                  <a:gd name="T41" fmla="*/ 87 h 92"/>
                  <a:gd name="T42" fmla="*/ 245 w 271"/>
                  <a:gd name="T43" fmla="*/ 83 h 92"/>
                  <a:gd name="T44" fmla="*/ 230 w 271"/>
                  <a:gd name="T45" fmla="*/ 64 h 92"/>
                  <a:gd name="T46" fmla="*/ 215 w 271"/>
                  <a:gd name="T47" fmla="*/ 36 h 92"/>
                  <a:gd name="T48" fmla="*/ 208 w 271"/>
                  <a:gd name="T49" fmla="*/ 26 h 92"/>
                  <a:gd name="T50" fmla="*/ 191 w 271"/>
                  <a:gd name="T51" fmla="*/ 12 h 92"/>
                  <a:gd name="T52" fmla="*/ 172 w 271"/>
                  <a:gd name="T53" fmla="*/ 3 h 92"/>
                  <a:gd name="T54" fmla="*/ 150 w 271"/>
                  <a:gd name="T55" fmla="*/ 0 h 92"/>
                  <a:gd name="T56" fmla="*/ 139 w 271"/>
                  <a:gd name="T57" fmla="*/ 0 h 92"/>
                  <a:gd name="T58" fmla="*/ 121 w 271"/>
                  <a:gd name="T59" fmla="*/ 9 h 92"/>
                  <a:gd name="T60" fmla="*/ 103 w 271"/>
                  <a:gd name="T61" fmla="*/ 22 h 92"/>
                  <a:gd name="T62" fmla="*/ 75 w 271"/>
                  <a:gd name="T63" fmla="*/ 55 h 92"/>
                  <a:gd name="T64" fmla="*/ 52 w 271"/>
                  <a:gd name="T65" fmla="*/ 75 h 92"/>
                  <a:gd name="T66" fmla="*/ 34 w 271"/>
                  <a:gd name="T67" fmla="*/ 81 h 92"/>
                  <a:gd name="T68" fmla="*/ 12 w 271"/>
                  <a:gd name="T69" fmla="*/ 81 h 92"/>
                  <a:gd name="T70" fmla="*/ 0 w 271"/>
                  <a:gd name="T71" fmla="*/ 76 h 92"/>
                  <a:gd name="T72" fmla="*/ 0 w 271"/>
                  <a:gd name="T73" fmla="*/ 78 h 9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71"/>
                  <a:gd name="T112" fmla="*/ 0 h 92"/>
                  <a:gd name="T113" fmla="*/ 271 w 271"/>
                  <a:gd name="T114" fmla="*/ 92 h 9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71" h="92">
                    <a:moveTo>
                      <a:pt x="0" y="78"/>
                    </a:moveTo>
                    <a:lnTo>
                      <a:pt x="0" y="78"/>
                    </a:lnTo>
                    <a:lnTo>
                      <a:pt x="12" y="83"/>
                    </a:lnTo>
                    <a:lnTo>
                      <a:pt x="23" y="84"/>
                    </a:lnTo>
                    <a:lnTo>
                      <a:pt x="33" y="84"/>
                    </a:lnTo>
                    <a:lnTo>
                      <a:pt x="42" y="81"/>
                    </a:lnTo>
                    <a:lnTo>
                      <a:pt x="52" y="76"/>
                    </a:lnTo>
                    <a:lnTo>
                      <a:pt x="59" y="72"/>
                    </a:lnTo>
                    <a:lnTo>
                      <a:pt x="75" y="58"/>
                    </a:lnTo>
                    <a:lnTo>
                      <a:pt x="91" y="42"/>
                    </a:lnTo>
                    <a:lnTo>
                      <a:pt x="105" y="26"/>
                    </a:lnTo>
                    <a:lnTo>
                      <a:pt x="113" y="20"/>
                    </a:lnTo>
                    <a:lnTo>
                      <a:pt x="122" y="14"/>
                    </a:lnTo>
                    <a:lnTo>
                      <a:pt x="132" y="7"/>
                    </a:lnTo>
                    <a:lnTo>
                      <a:pt x="141" y="4"/>
                    </a:lnTo>
                    <a:lnTo>
                      <a:pt x="150" y="1"/>
                    </a:lnTo>
                    <a:lnTo>
                      <a:pt x="158" y="1"/>
                    </a:lnTo>
                    <a:lnTo>
                      <a:pt x="166" y="1"/>
                    </a:lnTo>
                    <a:lnTo>
                      <a:pt x="172" y="4"/>
                    </a:lnTo>
                    <a:lnTo>
                      <a:pt x="180" y="7"/>
                    </a:lnTo>
                    <a:lnTo>
                      <a:pt x="186" y="11"/>
                    </a:lnTo>
                    <a:lnTo>
                      <a:pt x="197" y="22"/>
                    </a:lnTo>
                    <a:lnTo>
                      <a:pt x="207" y="34"/>
                    </a:lnTo>
                    <a:lnTo>
                      <a:pt x="216" y="47"/>
                    </a:lnTo>
                    <a:lnTo>
                      <a:pt x="234" y="73"/>
                    </a:lnTo>
                    <a:lnTo>
                      <a:pt x="241" y="83"/>
                    </a:lnTo>
                    <a:lnTo>
                      <a:pt x="248" y="87"/>
                    </a:lnTo>
                    <a:lnTo>
                      <a:pt x="252" y="91"/>
                    </a:lnTo>
                    <a:lnTo>
                      <a:pt x="257" y="92"/>
                    </a:lnTo>
                    <a:lnTo>
                      <a:pt x="263" y="92"/>
                    </a:lnTo>
                    <a:lnTo>
                      <a:pt x="268" y="87"/>
                    </a:lnTo>
                    <a:lnTo>
                      <a:pt x="271" y="80"/>
                    </a:lnTo>
                    <a:lnTo>
                      <a:pt x="271" y="78"/>
                    </a:lnTo>
                    <a:lnTo>
                      <a:pt x="268" y="80"/>
                    </a:lnTo>
                    <a:lnTo>
                      <a:pt x="265" y="84"/>
                    </a:lnTo>
                    <a:lnTo>
                      <a:pt x="260" y="86"/>
                    </a:lnTo>
                    <a:lnTo>
                      <a:pt x="257" y="87"/>
                    </a:lnTo>
                    <a:lnTo>
                      <a:pt x="252" y="87"/>
                    </a:lnTo>
                    <a:lnTo>
                      <a:pt x="249" y="84"/>
                    </a:lnTo>
                    <a:lnTo>
                      <a:pt x="245" y="83"/>
                    </a:lnTo>
                    <a:lnTo>
                      <a:pt x="238" y="73"/>
                    </a:lnTo>
                    <a:lnTo>
                      <a:pt x="230" y="64"/>
                    </a:lnTo>
                    <a:lnTo>
                      <a:pt x="224" y="53"/>
                    </a:lnTo>
                    <a:lnTo>
                      <a:pt x="215" y="36"/>
                    </a:lnTo>
                    <a:lnTo>
                      <a:pt x="208" y="26"/>
                    </a:lnTo>
                    <a:lnTo>
                      <a:pt x="201" y="18"/>
                    </a:lnTo>
                    <a:lnTo>
                      <a:pt x="191" y="12"/>
                    </a:lnTo>
                    <a:lnTo>
                      <a:pt x="182" y="6"/>
                    </a:lnTo>
                    <a:lnTo>
                      <a:pt x="172" y="3"/>
                    </a:lnTo>
                    <a:lnTo>
                      <a:pt x="161" y="0"/>
                    </a:lnTo>
                    <a:lnTo>
                      <a:pt x="150" y="0"/>
                    </a:lnTo>
                    <a:lnTo>
                      <a:pt x="139" y="0"/>
                    </a:lnTo>
                    <a:lnTo>
                      <a:pt x="130" y="4"/>
                    </a:lnTo>
                    <a:lnTo>
                      <a:pt x="121" y="9"/>
                    </a:lnTo>
                    <a:lnTo>
                      <a:pt x="111" y="14"/>
                    </a:lnTo>
                    <a:lnTo>
                      <a:pt x="103" y="22"/>
                    </a:lnTo>
                    <a:lnTo>
                      <a:pt x="89" y="37"/>
                    </a:lnTo>
                    <a:lnTo>
                      <a:pt x="75" y="55"/>
                    </a:lnTo>
                    <a:lnTo>
                      <a:pt x="59" y="69"/>
                    </a:lnTo>
                    <a:lnTo>
                      <a:pt x="52" y="75"/>
                    </a:lnTo>
                    <a:lnTo>
                      <a:pt x="42" y="78"/>
                    </a:lnTo>
                    <a:lnTo>
                      <a:pt x="34" y="81"/>
                    </a:lnTo>
                    <a:lnTo>
                      <a:pt x="23" y="83"/>
                    </a:lnTo>
                    <a:lnTo>
                      <a:pt x="12" y="81"/>
                    </a:lnTo>
                    <a:lnTo>
                      <a:pt x="0" y="76"/>
                    </a:lnTo>
                    <a:lnTo>
                      <a:pt x="0"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39" name="Freeform 196"/>
              <p:cNvSpPr>
                <a:spLocks/>
              </p:cNvSpPr>
              <p:nvPr/>
            </p:nvSpPr>
            <p:spPr bwMode="auto">
              <a:xfrm>
                <a:off x="904" y="1656"/>
                <a:ext cx="233" cy="140"/>
              </a:xfrm>
              <a:custGeom>
                <a:avLst/>
                <a:gdLst>
                  <a:gd name="T0" fmla="*/ 13 w 233"/>
                  <a:gd name="T1" fmla="*/ 0 h 140"/>
                  <a:gd name="T2" fmla="*/ 2 w 233"/>
                  <a:gd name="T3" fmla="*/ 25 h 140"/>
                  <a:gd name="T4" fmla="*/ 0 w 233"/>
                  <a:gd name="T5" fmla="*/ 50 h 140"/>
                  <a:gd name="T6" fmla="*/ 7 w 233"/>
                  <a:gd name="T7" fmla="*/ 74 h 140"/>
                  <a:gd name="T8" fmla="*/ 19 w 233"/>
                  <a:gd name="T9" fmla="*/ 94 h 140"/>
                  <a:gd name="T10" fmla="*/ 38 w 233"/>
                  <a:gd name="T11" fmla="*/ 112 h 140"/>
                  <a:gd name="T12" fmla="*/ 58 w 233"/>
                  <a:gd name="T13" fmla="*/ 126 h 140"/>
                  <a:gd name="T14" fmla="*/ 84 w 233"/>
                  <a:gd name="T15" fmla="*/ 135 h 140"/>
                  <a:gd name="T16" fmla="*/ 109 w 233"/>
                  <a:gd name="T17" fmla="*/ 140 h 140"/>
                  <a:gd name="T18" fmla="*/ 131 w 233"/>
                  <a:gd name="T19" fmla="*/ 138 h 140"/>
                  <a:gd name="T20" fmla="*/ 175 w 233"/>
                  <a:gd name="T21" fmla="*/ 127 h 140"/>
                  <a:gd name="T22" fmla="*/ 193 w 233"/>
                  <a:gd name="T23" fmla="*/ 118 h 140"/>
                  <a:gd name="T24" fmla="*/ 211 w 233"/>
                  <a:gd name="T25" fmla="*/ 104 h 140"/>
                  <a:gd name="T26" fmla="*/ 223 w 233"/>
                  <a:gd name="T27" fmla="*/ 87 h 140"/>
                  <a:gd name="T28" fmla="*/ 231 w 233"/>
                  <a:gd name="T29" fmla="*/ 66 h 140"/>
                  <a:gd name="T30" fmla="*/ 231 w 233"/>
                  <a:gd name="T31" fmla="*/ 43 h 140"/>
                  <a:gd name="T32" fmla="*/ 231 w 233"/>
                  <a:gd name="T33" fmla="*/ 41 h 140"/>
                  <a:gd name="T34" fmla="*/ 226 w 233"/>
                  <a:gd name="T35" fmla="*/ 41 h 140"/>
                  <a:gd name="T36" fmla="*/ 226 w 233"/>
                  <a:gd name="T37" fmla="*/ 43 h 140"/>
                  <a:gd name="T38" fmla="*/ 223 w 233"/>
                  <a:gd name="T39" fmla="*/ 65 h 140"/>
                  <a:gd name="T40" fmla="*/ 215 w 233"/>
                  <a:gd name="T41" fmla="*/ 82 h 140"/>
                  <a:gd name="T42" fmla="*/ 204 w 233"/>
                  <a:gd name="T43" fmla="*/ 98 h 140"/>
                  <a:gd name="T44" fmla="*/ 190 w 233"/>
                  <a:gd name="T45" fmla="*/ 110 h 140"/>
                  <a:gd name="T46" fmla="*/ 154 w 233"/>
                  <a:gd name="T47" fmla="*/ 126 h 140"/>
                  <a:gd name="T48" fmla="*/ 113 w 233"/>
                  <a:gd name="T49" fmla="*/ 132 h 140"/>
                  <a:gd name="T50" fmla="*/ 101 w 233"/>
                  <a:gd name="T51" fmla="*/ 130 h 140"/>
                  <a:gd name="T52" fmla="*/ 77 w 233"/>
                  <a:gd name="T53" fmla="*/ 126 h 140"/>
                  <a:gd name="T54" fmla="*/ 54 w 233"/>
                  <a:gd name="T55" fmla="*/ 116 h 140"/>
                  <a:gd name="T56" fmla="*/ 33 w 233"/>
                  <a:gd name="T57" fmla="*/ 101 h 140"/>
                  <a:gd name="T58" fmla="*/ 18 w 233"/>
                  <a:gd name="T59" fmla="*/ 83 h 140"/>
                  <a:gd name="T60" fmla="*/ 7 w 233"/>
                  <a:gd name="T61" fmla="*/ 61 h 140"/>
                  <a:gd name="T62" fmla="*/ 4 w 233"/>
                  <a:gd name="T63" fmla="*/ 38 h 140"/>
                  <a:gd name="T64" fmla="*/ 7 w 233"/>
                  <a:gd name="T65" fmla="*/ 13 h 140"/>
                  <a:gd name="T66" fmla="*/ 13 w 233"/>
                  <a:gd name="T67" fmla="*/ 0 h 140"/>
                  <a:gd name="T68" fmla="*/ 13 w 233"/>
                  <a:gd name="T69" fmla="*/ 0 h 1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3"/>
                  <a:gd name="T106" fmla="*/ 0 h 140"/>
                  <a:gd name="T107" fmla="*/ 233 w 233"/>
                  <a:gd name="T108" fmla="*/ 140 h 1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3" h="140">
                    <a:moveTo>
                      <a:pt x="13" y="0"/>
                    </a:moveTo>
                    <a:lnTo>
                      <a:pt x="13" y="0"/>
                    </a:lnTo>
                    <a:lnTo>
                      <a:pt x="7" y="13"/>
                    </a:lnTo>
                    <a:lnTo>
                      <a:pt x="2" y="25"/>
                    </a:lnTo>
                    <a:lnTo>
                      <a:pt x="0" y="39"/>
                    </a:lnTo>
                    <a:lnTo>
                      <a:pt x="0" y="50"/>
                    </a:lnTo>
                    <a:lnTo>
                      <a:pt x="4" y="63"/>
                    </a:lnTo>
                    <a:lnTo>
                      <a:pt x="7" y="74"/>
                    </a:lnTo>
                    <a:lnTo>
                      <a:pt x="13" y="85"/>
                    </a:lnTo>
                    <a:lnTo>
                      <a:pt x="19" y="94"/>
                    </a:lnTo>
                    <a:lnTo>
                      <a:pt x="29" y="104"/>
                    </a:lnTo>
                    <a:lnTo>
                      <a:pt x="38" y="112"/>
                    </a:lnTo>
                    <a:lnTo>
                      <a:pt x="48" y="119"/>
                    </a:lnTo>
                    <a:lnTo>
                      <a:pt x="58" y="126"/>
                    </a:lnTo>
                    <a:lnTo>
                      <a:pt x="71" y="130"/>
                    </a:lnTo>
                    <a:lnTo>
                      <a:pt x="84" y="135"/>
                    </a:lnTo>
                    <a:lnTo>
                      <a:pt x="96" y="138"/>
                    </a:lnTo>
                    <a:lnTo>
                      <a:pt x="109" y="140"/>
                    </a:lnTo>
                    <a:lnTo>
                      <a:pt x="131" y="138"/>
                    </a:lnTo>
                    <a:lnTo>
                      <a:pt x="153" y="135"/>
                    </a:lnTo>
                    <a:lnTo>
                      <a:pt x="175" y="127"/>
                    </a:lnTo>
                    <a:lnTo>
                      <a:pt x="184" y="123"/>
                    </a:lnTo>
                    <a:lnTo>
                      <a:pt x="193" y="118"/>
                    </a:lnTo>
                    <a:lnTo>
                      <a:pt x="203" y="110"/>
                    </a:lnTo>
                    <a:lnTo>
                      <a:pt x="211" y="104"/>
                    </a:lnTo>
                    <a:lnTo>
                      <a:pt x="217" y="96"/>
                    </a:lnTo>
                    <a:lnTo>
                      <a:pt x="223" y="87"/>
                    </a:lnTo>
                    <a:lnTo>
                      <a:pt x="228" y="77"/>
                    </a:lnTo>
                    <a:lnTo>
                      <a:pt x="231" y="66"/>
                    </a:lnTo>
                    <a:lnTo>
                      <a:pt x="233" y="55"/>
                    </a:lnTo>
                    <a:lnTo>
                      <a:pt x="231" y="43"/>
                    </a:lnTo>
                    <a:lnTo>
                      <a:pt x="231" y="41"/>
                    </a:lnTo>
                    <a:lnTo>
                      <a:pt x="228" y="39"/>
                    </a:lnTo>
                    <a:lnTo>
                      <a:pt x="226" y="41"/>
                    </a:lnTo>
                    <a:lnTo>
                      <a:pt x="226" y="43"/>
                    </a:lnTo>
                    <a:lnTo>
                      <a:pt x="225" y="54"/>
                    </a:lnTo>
                    <a:lnTo>
                      <a:pt x="223" y="65"/>
                    </a:lnTo>
                    <a:lnTo>
                      <a:pt x="220" y="74"/>
                    </a:lnTo>
                    <a:lnTo>
                      <a:pt x="215" y="82"/>
                    </a:lnTo>
                    <a:lnTo>
                      <a:pt x="211" y="90"/>
                    </a:lnTo>
                    <a:lnTo>
                      <a:pt x="204" y="98"/>
                    </a:lnTo>
                    <a:lnTo>
                      <a:pt x="198" y="104"/>
                    </a:lnTo>
                    <a:lnTo>
                      <a:pt x="190" y="110"/>
                    </a:lnTo>
                    <a:lnTo>
                      <a:pt x="173" y="119"/>
                    </a:lnTo>
                    <a:lnTo>
                      <a:pt x="154" y="126"/>
                    </a:lnTo>
                    <a:lnTo>
                      <a:pt x="134" y="129"/>
                    </a:lnTo>
                    <a:lnTo>
                      <a:pt x="113" y="132"/>
                    </a:lnTo>
                    <a:lnTo>
                      <a:pt x="101" y="130"/>
                    </a:lnTo>
                    <a:lnTo>
                      <a:pt x="90" y="129"/>
                    </a:lnTo>
                    <a:lnTo>
                      <a:pt x="77" y="126"/>
                    </a:lnTo>
                    <a:lnTo>
                      <a:pt x="65" y="121"/>
                    </a:lnTo>
                    <a:lnTo>
                      <a:pt x="54" y="116"/>
                    </a:lnTo>
                    <a:lnTo>
                      <a:pt x="43" y="108"/>
                    </a:lnTo>
                    <a:lnTo>
                      <a:pt x="33" y="101"/>
                    </a:lnTo>
                    <a:lnTo>
                      <a:pt x="26" y="93"/>
                    </a:lnTo>
                    <a:lnTo>
                      <a:pt x="18" y="83"/>
                    </a:lnTo>
                    <a:lnTo>
                      <a:pt x="11" y="72"/>
                    </a:lnTo>
                    <a:lnTo>
                      <a:pt x="7" y="61"/>
                    </a:lnTo>
                    <a:lnTo>
                      <a:pt x="4" y="50"/>
                    </a:lnTo>
                    <a:lnTo>
                      <a:pt x="4" y="38"/>
                    </a:lnTo>
                    <a:lnTo>
                      <a:pt x="4" y="25"/>
                    </a:lnTo>
                    <a:lnTo>
                      <a:pt x="7" y="13"/>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40" name="Freeform 197"/>
              <p:cNvSpPr>
                <a:spLocks/>
              </p:cNvSpPr>
              <p:nvPr/>
            </p:nvSpPr>
            <p:spPr bwMode="auto">
              <a:xfrm>
                <a:off x="280" y="1460"/>
                <a:ext cx="262" cy="204"/>
              </a:xfrm>
              <a:custGeom>
                <a:avLst/>
                <a:gdLst>
                  <a:gd name="T0" fmla="*/ 5 w 262"/>
                  <a:gd name="T1" fmla="*/ 201 h 204"/>
                  <a:gd name="T2" fmla="*/ 5 w 262"/>
                  <a:gd name="T3" fmla="*/ 201 h 204"/>
                  <a:gd name="T4" fmla="*/ 3 w 262"/>
                  <a:gd name="T5" fmla="*/ 192 h 204"/>
                  <a:gd name="T6" fmla="*/ 5 w 262"/>
                  <a:gd name="T7" fmla="*/ 182 h 204"/>
                  <a:gd name="T8" fmla="*/ 8 w 262"/>
                  <a:gd name="T9" fmla="*/ 173 h 204"/>
                  <a:gd name="T10" fmla="*/ 11 w 262"/>
                  <a:gd name="T11" fmla="*/ 163 h 204"/>
                  <a:gd name="T12" fmla="*/ 20 w 262"/>
                  <a:gd name="T13" fmla="*/ 146 h 204"/>
                  <a:gd name="T14" fmla="*/ 31 w 262"/>
                  <a:gd name="T15" fmla="*/ 130 h 204"/>
                  <a:gd name="T16" fmla="*/ 31 w 262"/>
                  <a:gd name="T17" fmla="*/ 130 h 204"/>
                  <a:gd name="T18" fmla="*/ 42 w 262"/>
                  <a:gd name="T19" fmla="*/ 115 h 204"/>
                  <a:gd name="T20" fmla="*/ 53 w 262"/>
                  <a:gd name="T21" fmla="*/ 101 h 204"/>
                  <a:gd name="T22" fmla="*/ 67 w 262"/>
                  <a:gd name="T23" fmla="*/ 86 h 204"/>
                  <a:gd name="T24" fmla="*/ 80 w 262"/>
                  <a:gd name="T25" fmla="*/ 74 h 204"/>
                  <a:gd name="T26" fmla="*/ 80 w 262"/>
                  <a:gd name="T27" fmla="*/ 74 h 204"/>
                  <a:gd name="T28" fmla="*/ 99 w 262"/>
                  <a:gd name="T29" fmla="*/ 60 h 204"/>
                  <a:gd name="T30" fmla="*/ 119 w 262"/>
                  <a:gd name="T31" fmla="*/ 47 h 204"/>
                  <a:gd name="T32" fmla="*/ 141 w 262"/>
                  <a:gd name="T33" fmla="*/ 36 h 204"/>
                  <a:gd name="T34" fmla="*/ 163 w 262"/>
                  <a:gd name="T35" fmla="*/ 27 h 204"/>
                  <a:gd name="T36" fmla="*/ 187 w 262"/>
                  <a:gd name="T37" fmla="*/ 21 h 204"/>
                  <a:gd name="T38" fmla="*/ 210 w 262"/>
                  <a:gd name="T39" fmla="*/ 14 h 204"/>
                  <a:gd name="T40" fmla="*/ 234 w 262"/>
                  <a:gd name="T41" fmla="*/ 11 h 204"/>
                  <a:gd name="T42" fmla="*/ 257 w 262"/>
                  <a:gd name="T43" fmla="*/ 10 h 204"/>
                  <a:gd name="T44" fmla="*/ 257 w 262"/>
                  <a:gd name="T45" fmla="*/ 10 h 204"/>
                  <a:gd name="T46" fmla="*/ 260 w 262"/>
                  <a:gd name="T47" fmla="*/ 8 h 204"/>
                  <a:gd name="T48" fmla="*/ 262 w 262"/>
                  <a:gd name="T49" fmla="*/ 5 h 204"/>
                  <a:gd name="T50" fmla="*/ 260 w 262"/>
                  <a:gd name="T51" fmla="*/ 2 h 204"/>
                  <a:gd name="T52" fmla="*/ 256 w 262"/>
                  <a:gd name="T53" fmla="*/ 0 h 204"/>
                  <a:gd name="T54" fmla="*/ 256 w 262"/>
                  <a:gd name="T55" fmla="*/ 0 h 204"/>
                  <a:gd name="T56" fmla="*/ 231 w 262"/>
                  <a:gd name="T57" fmla="*/ 2 h 204"/>
                  <a:gd name="T58" fmla="*/ 206 w 262"/>
                  <a:gd name="T59" fmla="*/ 6 h 204"/>
                  <a:gd name="T60" fmla="*/ 182 w 262"/>
                  <a:gd name="T61" fmla="*/ 13 h 204"/>
                  <a:gd name="T62" fmla="*/ 157 w 262"/>
                  <a:gd name="T63" fmla="*/ 21 h 204"/>
                  <a:gd name="T64" fmla="*/ 133 w 262"/>
                  <a:gd name="T65" fmla="*/ 32 h 204"/>
                  <a:gd name="T66" fmla="*/ 111 w 262"/>
                  <a:gd name="T67" fmla="*/ 43 h 204"/>
                  <a:gd name="T68" fmla="*/ 89 w 262"/>
                  <a:gd name="T69" fmla="*/ 57 h 204"/>
                  <a:gd name="T70" fmla="*/ 71 w 262"/>
                  <a:gd name="T71" fmla="*/ 72 h 204"/>
                  <a:gd name="T72" fmla="*/ 71 w 262"/>
                  <a:gd name="T73" fmla="*/ 72 h 204"/>
                  <a:gd name="T74" fmla="*/ 55 w 262"/>
                  <a:gd name="T75" fmla="*/ 86 h 204"/>
                  <a:gd name="T76" fmla="*/ 42 w 262"/>
                  <a:gd name="T77" fmla="*/ 104 h 204"/>
                  <a:gd name="T78" fmla="*/ 30 w 262"/>
                  <a:gd name="T79" fmla="*/ 119 h 204"/>
                  <a:gd name="T80" fmla="*/ 19 w 262"/>
                  <a:gd name="T81" fmla="*/ 137 h 204"/>
                  <a:gd name="T82" fmla="*/ 19 w 262"/>
                  <a:gd name="T83" fmla="*/ 137 h 204"/>
                  <a:gd name="T84" fmla="*/ 11 w 262"/>
                  <a:gd name="T85" fmla="*/ 152 h 204"/>
                  <a:gd name="T86" fmla="*/ 3 w 262"/>
                  <a:gd name="T87" fmla="*/ 168 h 204"/>
                  <a:gd name="T88" fmla="*/ 2 w 262"/>
                  <a:gd name="T89" fmla="*/ 177 h 204"/>
                  <a:gd name="T90" fmla="*/ 0 w 262"/>
                  <a:gd name="T91" fmla="*/ 185 h 204"/>
                  <a:gd name="T92" fmla="*/ 0 w 262"/>
                  <a:gd name="T93" fmla="*/ 193 h 204"/>
                  <a:gd name="T94" fmla="*/ 2 w 262"/>
                  <a:gd name="T95" fmla="*/ 203 h 204"/>
                  <a:gd name="T96" fmla="*/ 2 w 262"/>
                  <a:gd name="T97" fmla="*/ 203 h 204"/>
                  <a:gd name="T98" fmla="*/ 2 w 262"/>
                  <a:gd name="T99" fmla="*/ 203 h 204"/>
                  <a:gd name="T100" fmla="*/ 3 w 262"/>
                  <a:gd name="T101" fmla="*/ 204 h 204"/>
                  <a:gd name="T102" fmla="*/ 5 w 262"/>
                  <a:gd name="T103" fmla="*/ 203 h 204"/>
                  <a:gd name="T104" fmla="*/ 5 w 262"/>
                  <a:gd name="T105" fmla="*/ 201 h 204"/>
                  <a:gd name="T106" fmla="*/ 5 w 262"/>
                  <a:gd name="T107" fmla="*/ 201 h 20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62"/>
                  <a:gd name="T163" fmla="*/ 0 h 204"/>
                  <a:gd name="T164" fmla="*/ 262 w 262"/>
                  <a:gd name="T165" fmla="*/ 204 h 20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62" h="204">
                    <a:moveTo>
                      <a:pt x="5" y="201"/>
                    </a:moveTo>
                    <a:lnTo>
                      <a:pt x="5" y="201"/>
                    </a:lnTo>
                    <a:lnTo>
                      <a:pt x="3" y="192"/>
                    </a:lnTo>
                    <a:lnTo>
                      <a:pt x="5" y="182"/>
                    </a:lnTo>
                    <a:lnTo>
                      <a:pt x="8" y="173"/>
                    </a:lnTo>
                    <a:lnTo>
                      <a:pt x="11" y="163"/>
                    </a:lnTo>
                    <a:lnTo>
                      <a:pt x="20" y="146"/>
                    </a:lnTo>
                    <a:lnTo>
                      <a:pt x="31" y="130"/>
                    </a:lnTo>
                    <a:lnTo>
                      <a:pt x="42" y="115"/>
                    </a:lnTo>
                    <a:lnTo>
                      <a:pt x="53" y="101"/>
                    </a:lnTo>
                    <a:lnTo>
                      <a:pt x="67" y="86"/>
                    </a:lnTo>
                    <a:lnTo>
                      <a:pt x="80" y="74"/>
                    </a:lnTo>
                    <a:lnTo>
                      <a:pt x="99" y="60"/>
                    </a:lnTo>
                    <a:lnTo>
                      <a:pt x="119" y="47"/>
                    </a:lnTo>
                    <a:lnTo>
                      <a:pt x="141" y="36"/>
                    </a:lnTo>
                    <a:lnTo>
                      <a:pt x="163" y="27"/>
                    </a:lnTo>
                    <a:lnTo>
                      <a:pt x="187" y="21"/>
                    </a:lnTo>
                    <a:lnTo>
                      <a:pt x="210" y="14"/>
                    </a:lnTo>
                    <a:lnTo>
                      <a:pt x="234" y="11"/>
                    </a:lnTo>
                    <a:lnTo>
                      <a:pt x="257" y="10"/>
                    </a:lnTo>
                    <a:lnTo>
                      <a:pt x="260" y="8"/>
                    </a:lnTo>
                    <a:lnTo>
                      <a:pt x="262" y="5"/>
                    </a:lnTo>
                    <a:lnTo>
                      <a:pt x="260" y="2"/>
                    </a:lnTo>
                    <a:lnTo>
                      <a:pt x="256" y="0"/>
                    </a:lnTo>
                    <a:lnTo>
                      <a:pt x="231" y="2"/>
                    </a:lnTo>
                    <a:lnTo>
                      <a:pt x="206" y="6"/>
                    </a:lnTo>
                    <a:lnTo>
                      <a:pt x="182" y="13"/>
                    </a:lnTo>
                    <a:lnTo>
                      <a:pt x="157" y="21"/>
                    </a:lnTo>
                    <a:lnTo>
                      <a:pt x="133" y="32"/>
                    </a:lnTo>
                    <a:lnTo>
                      <a:pt x="111" y="43"/>
                    </a:lnTo>
                    <a:lnTo>
                      <a:pt x="89" y="57"/>
                    </a:lnTo>
                    <a:lnTo>
                      <a:pt x="71" y="72"/>
                    </a:lnTo>
                    <a:lnTo>
                      <a:pt x="55" y="86"/>
                    </a:lnTo>
                    <a:lnTo>
                      <a:pt x="42" y="104"/>
                    </a:lnTo>
                    <a:lnTo>
                      <a:pt x="30" y="119"/>
                    </a:lnTo>
                    <a:lnTo>
                      <a:pt x="19" y="137"/>
                    </a:lnTo>
                    <a:lnTo>
                      <a:pt x="11" y="152"/>
                    </a:lnTo>
                    <a:lnTo>
                      <a:pt x="3" y="168"/>
                    </a:lnTo>
                    <a:lnTo>
                      <a:pt x="2" y="177"/>
                    </a:lnTo>
                    <a:lnTo>
                      <a:pt x="0" y="185"/>
                    </a:lnTo>
                    <a:lnTo>
                      <a:pt x="0" y="193"/>
                    </a:lnTo>
                    <a:lnTo>
                      <a:pt x="2" y="203"/>
                    </a:lnTo>
                    <a:lnTo>
                      <a:pt x="3" y="204"/>
                    </a:lnTo>
                    <a:lnTo>
                      <a:pt x="5" y="203"/>
                    </a:lnTo>
                    <a:lnTo>
                      <a:pt x="5" y="2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41" name="Freeform 198"/>
              <p:cNvSpPr>
                <a:spLocks/>
              </p:cNvSpPr>
              <p:nvPr/>
            </p:nvSpPr>
            <p:spPr bwMode="auto">
              <a:xfrm>
                <a:off x="597" y="1703"/>
                <a:ext cx="318" cy="10"/>
              </a:xfrm>
              <a:custGeom>
                <a:avLst/>
                <a:gdLst>
                  <a:gd name="T0" fmla="*/ 1 w 318"/>
                  <a:gd name="T1" fmla="*/ 8 h 10"/>
                  <a:gd name="T2" fmla="*/ 1 w 318"/>
                  <a:gd name="T3" fmla="*/ 8 h 10"/>
                  <a:gd name="T4" fmla="*/ 39 w 318"/>
                  <a:gd name="T5" fmla="*/ 5 h 10"/>
                  <a:gd name="T6" fmla="*/ 77 w 318"/>
                  <a:gd name="T7" fmla="*/ 5 h 10"/>
                  <a:gd name="T8" fmla="*/ 154 w 318"/>
                  <a:gd name="T9" fmla="*/ 8 h 10"/>
                  <a:gd name="T10" fmla="*/ 154 w 318"/>
                  <a:gd name="T11" fmla="*/ 8 h 10"/>
                  <a:gd name="T12" fmla="*/ 234 w 318"/>
                  <a:gd name="T13" fmla="*/ 10 h 10"/>
                  <a:gd name="T14" fmla="*/ 274 w 318"/>
                  <a:gd name="T15" fmla="*/ 10 h 10"/>
                  <a:gd name="T16" fmla="*/ 315 w 318"/>
                  <a:gd name="T17" fmla="*/ 10 h 10"/>
                  <a:gd name="T18" fmla="*/ 315 w 318"/>
                  <a:gd name="T19" fmla="*/ 10 h 10"/>
                  <a:gd name="T20" fmla="*/ 317 w 318"/>
                  <a:gd name="T21" fmla="*/ 8 h 10"/>
                  <a:gd name="T22" fmla="*/ 318 w 318"/>
                  <a:gd name="T23" fmla="*/ 7 h 10"/>
                  <a:gd name="T24" fmla="*/ 317 w 318"/>
                  <a:gd name="T25" fmla="*/ 5 h 10"/>
                  <a:gd name="T26" fmla="*/ 315 w 318"/>
                  <a:gd name="T27" fmla="*/ 3 h 10"/>
                  <a:gd name="T28" fmla="*/ 315 w 318"/>
                  <a:gd name="T29" fmla="*/ 3 h 10"/>
                  <a:gd name="T30" fmla="*/ 274 w 318"/>
                  <a:gd name="T31" fmla="*/ 0 h 10"/>
                  <a:gd name="T32" fmla="*/ 234 w 318"/>
                  <a:gd name="T33" fmla="*/ 0 h 10"/>
                  <a:gd name="T34" fmla="*/ 152 w 318"/>
                  <a:gd name="T35" fmla="*/ 0 h 10"/>
                  <a:gd name="T36" fmla="*/ 152 w 318"/>
                  <a:gd name="T37" fmla="*/ 0 h 10"/>
                  <a:gd name="T38" fmla="*/ 77 w 318"/>
                  <a:gd name="T39" fmla="*/ 0 h 10"/>
                  <a:gd name="T40" fmla="*/ 39 w 318"/>
                  <a:gd name="T41" fmla="*/ 2 h 10"/>
                  <a:gd name="T42" fmla="*/ 1 w 318"/>
                  <a:gd name="T43" fmla="*/ 5 h 10"/>
                  <a:gd name="T44" fmla="*/ 1 w 318"/>
                  <a:gd name="T45" fmla="*/ 5 h 10"/>
                  <a:gd name="T46" fmla="*/ 0 w 318"/>
                  <a:gd name="T47" fmla="*/ 7 h 10"/>
                  <a:gd name="T48" fmla="*/ 1 w 318"/>
                  <a:gd name="T49" fmla="*/ 8 h 10"/>
                  <a:gd name="T50" fmla="*/ 1 w 318"/>
                  <a:gd name="T51" fmla="*/ 8 h 1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18"/>
                  <a:gd name="T79" fmla="*/ 0 h 10"/>
                  <a:gd name="T80" fmla="*/ 318 w 318"/>
                  <a:gd name="T81" fmla="*/ 10 h 1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18" h="10">
                    <a:moveTo>
                      <a:pt x="1" y="8"/>
                    </a:moveTo>
                    <a:lnTo>
                      <a:pt x="1" y="8"/>
                    </a:lnTo>
                    <a:lnTo>
                      <a:pt x="39" y="5"/>
                    </a:lnTo>
                    <a:lnTo>
                      <a:pt x="77" y="5"/>
                    </a:lnTo>
                    <a:lnTo>
                      <a:pt x="154" y="8"/>
                    </a:lnTo>
                    <a:lnTo>
                      <a:pt x="234" y="10"/>
                    </a:lnTo>
                    <a:lnTo>
                      <a:pt x="274" y="10"/>
                    </a:lnTo>
                    <a:lnTo>
                      <a:pt x="315" y="10"/>
                    </a:lnTo>
                    <a:lnTo>
                      <a:pt x="317" y="8"/>
                    </a:lnTo>
                    <a:lnTo>
                      <a:pt x="318" y="7"/>
                    </a:lnTo>
                    <a:lnTo>
                      <a:pt x="317" y="5"/>
                    </a:lnTo>
                    <a:lnTo>
                      <a:pt x="315" y="3"/>
                    </a:lnTo>
                    <a:lnTo>
                      <a:pt x="274" y="0"/>
                    </a:lnTo>
                    <a:lnTo>
                      <a:pt x="234" y="0"/>
                    </a:lnTo>
                    <a:lnTo>
                      <a:pt x="152" y="0"/>
                    </a:lnTo>
                    <a:lnTo>
                      <a:pt x="77" y="0"/>
                    </a:lnTo>
                    <a:lnTo>
                      <a:pt x="39" y="2"/>
                    </a:lnTo>
                    <a:lnTo>
                      <a:pt x="1" y="5"/>
                    </a:lnTo>
                    <a:lnTo>
                      <a:pt x="0" y="7"/>
                    </a:lnTo>
                    <a:lnTo>
                      <a:pt x="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42" name="Freeform 199"/>
              <p:cNvSpPr>
                <a:spLocks/>
              </p:cNvSpPr>
              <p:nvPr/>
            </p:nvSpPr>
            <p:spPr bwMode="auto">
              <a:xfrm>
                <a:off x="602" y="1675"/>
                <a:ext cx="260" cy="11"/>
              </a:xfrm>
              <a:custGeom>
                <a:avLst/>
                <a:gdLst>
                  <a:gd name="T0" fmla="*/ 0 w 260"/>
                  <a:gd name="T1" fmla="*/ 11 h 11"/>
                  <a:gd name="T2" fmla="*/ 0 w 260"/>
                  <a:gd name="T3" fmla="*/ 11 h 11"/>
                  <a:gd name="T4" fmla="*/ 66 w 260"/>
                  <a:gd name="T5" fmla="*/ 11 h 11"/>
                  <a:gd name="T6" fmla="*/ 130 w 260"/>
                  <a:gd name="T7" fmla="*/ 8 h 11"/>
                  <a:gd name="T8" fmla="*/ 194 w 260"/>
                  <a:gd name="T9" fmla="*/ 6 h 11"/>
                  <a:gd name="T10" fmla="*/ 227 w 260"/>
                  <a:gd name="T11" fmla="*/ 6 h 11"/>
                  <a:gd name="T12" fmla="*/ 259 w 260"/>
                  <a:gd name="T13" fmla="*/ 6 h 11"/>
                  <a:gd name="T14" fmla="*/ 259 w 260"/>
                  <a:gd name="T15" fmla="*/ 6 h 11"/>
                  <a:gd name="T16" fmla="*/ 260 w 260"/>
                  <a:gd name="T17" fmla="*/ 6 h 11"/>
                  <a:gd name="T18" fmla="*/ 260 w 260"/>
                  <a:gd name="T19" fmla="*/ 5 h 11"/>
                  <a:gd name="T20" fmla="*/ 260 w 260"/>
                  <a:gd name="T21" fmla="*/ 5 h 11"/>
                  <a:gd name="T22" fmla="*/ 227 w 260"/>
                  <a:gd name="T23" fmla="*/ 2 h 11"/>
                  <a:gd name="T24" fmla="*/ 194 w 260"/>
                  <a:gd name="T25" fmla="*/ 0 h 11"/>
                  <a:gd name="T26" fmla="*/ 163 w 260"/>
                  <a:gd name="T27" fmla="*/ 2 h 11"/>
                  <a:gd name="T28" fmla="*/ 130 w 260"/>
                  <a:gd name="T29" fmla="*/ 2 h 11"/>
                  <a:gd name="T30" fmla="*/ 66 w 260"/>
                  <a:gd name="T31" fmla="*/ 6 h 11"/>
                  <a:gd name="T32" fmla="*/ 0 w 260"/>
                  <a:gd name="T33" fmla="*/ 9 h 11"/>
                  <a:gd name="T34" fmla="*/ 0 w 260"/>
                  <a:gd name="T35" fmla="*/ 9 h 11"/>
                  <a:gd name="T36" fmla="*/ 0 w 260"/>
                  <a:gd name="T37" fmla="*/ 9 h 11"/>
                  <a:gd name="T38" fmla="*/ 0 w 260"/>
                  <a:gd name="T39" fmla="*/ 11 h 11"/>
                  <a:gd name="T40" fmla="*/ 0 w 260"/>
                  <a:gd name="T41" fmla="*/ 11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60"/>
                  <a:gd name="T64" fmla="*/ 0 h 11"/>
                  <a:gd name="T65" fmla="*/ 260 w 260"/>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60" h="11">
                    <a:moveTo>
                      <a:pt x="0" y="11"/>
                    </a:moveTo>
                    <a:lnTo>
                      <a:pt x="0" y="11"/>
                    </a:lnTo>
                    <a:lnTo>
                      <a:pt x="66" y="11"/>
                    </a:lnTo>
                    <a:lnTo>
                      <a:pt x="130" y="8"/>
                    </a:lnTo>
                    <a:lnTo>
                      <a:pt x="194" y="6"/>
                    </a:lnTo>
                    <a:lnTo>
                      <a:pt x="227" y="6"/>
                    </a:lnTo>
                    <a:lnTo>
                      <a:pt x="259" y="6"/>
                    </a:lnTo>
                    <a:lnTo>
                      <a:pt x="260" y="6"/>
                    </a:lnTo>
                    <a:lnTo>
                      <a:pt x="260" y="5"/>
                    </a:lnTo>
                    <a:lnTo>
                      <a:pt x="227" y="2"/>
                    </a:lnTo>
                    <a:lnTo>
                      <a:pt x="194" y="0"/>
                    </a:lnTo>
                    <a:lnTo>
                      <a:pt x="163" y="2"/>
                    </a:lnTo>
                    <a:lnTo>
                      <a:pt x="130" y="2"/>
                    </a:lnTo>
                    <a:lnTo>
                      <a:pt x="66" y="6"/>
                    </a:lnTo>
                    <a:lnTo>
                      <a:pt x="0" y="9"/>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43" name="Freeform 200"/>
              <p:cNvSpPr>
                <a:spLocks/>
              </p:cNvSpPr>
              <p:nvPr/>
            </p:nvSpPr>
            <p:spPr bwMode="auto">
              <a:xfrm>
                <a:off x="1123" y="1652"/>
                <a:ext cx="94" cy="61"/>
              </a:xfrm>
              <a:custGeom>
                <a:avLst/>
                <a:gdLst>
                  <a:gd name="T0" fmla="*/ 17 w 94"/>
                  <a:gd name="T1" fmla="*/ 17 h 61"/>
                  <a:gd name="T2" fmla="*/ 17 w 94"/>
                  <a:gd name="T3" fmla="*/ 17 h 61"/>
                  <a:gd name="T4" fmla="*/ 26 w 94"/>
                  <a:gd name="T5" fmla="*/ 12 h 61"/>
                  <a:gd name="T6" fmla="*/ 36 w 94"/>
                  <a:gd name="T7" fmla="*/ 9 h 61"/>
                  <a:gd name="T8" fmla="*/ 56 w 94"/>
                  <a:gd name="T9" fmla="*/ 6 h 61"/>
                  <a:gd name="T10" fmla="*/ 56 w 94"/>
                  <a:gd name="T11" fmla="*/ 6 h 61"/>
                  <a:gd name="T12" fmla="*/ 70 w 94"/>
                  <a:gd name="T13" fmla="*/ 4 h 61"/>
                  <a:gd name="T14" fmla="*/ 76 w 94"/>
                  <a:gd name="T15" fmla="*/ 6 h 61"/>
                  <a:gd name="T16" fmla="*/ 83 w 94"/>
                  <a:gd name="T17" fmla="*/ 7 h 61"/>
                  <a:gd name="T18" fmla="*/ 87 w 94"/>
                  <a:gd name="T19" fmla="*/ 11 h 61"/>
                  <a:gd name="T20" fmla="*/ 89 w 94"/>
                  <a:gd name="T21" fmla="*/ 15 h 61"/>
                  <a:gd name="T22" fmla="*/ 87 w 94"/>
                  <a:gd name="T23" fmla="*/ 22 h 61"/>
                  <a:gd name="T24" fmla="*/ 81 w 94"/>
                  <a:gd name="T25" fmla="*/ 29 h 61"/>
                  <a:gd name="T26" fmla="*/ 81 w 94"/>
                  <a:gd name="T27" fmla="*/ 29 h 61"/>
                  <a:gd name="T28" fmla="*/ 73 w 94"/>
                  <a:gd name="T29" fmla="*/ 36 h 61"/>
                  <a:gd name="T30" fmla="*/ 64 w 94"/>
                  <a:gd name="T31" fmla="*/ 40 h 61"/>
                  <a:gd name="T32" fmla="*/ 54 w 94"/>
                  <a:gd name="T33" fmla="*/ 45 h 61"/>
                  <a:gd name="T34" fmla="*/ 43 w 94"/>
                  <a:gd name="T35" fmla="*/ 48 h 61"/>
                  <a:gd name="T36" fmla="*/ 22 w 94"/>
                  <a:gd name="T37" fmla="*/ 51 h 61"/>
                  <a:gd name="T38" fmla="*/ 1 w 94"/>
                  <a:gd name="T39" fmla="*/ 56 h 61"/>
                  <a:gd name="T40" fmla="*/ 1 w 94"/>
                  <a:gd name="T41" fmla="*/ 56 h 61"/>
                  <a:gd name="T42" fmla="*/ 0 w 94"/>
                  <a:gd name="T43" fmla="*/ 58 h 61"/>
                  <a:gd name="T44" fmla="*/ 0 w 94"/>
                  <a:gd name="T45" fmla="*/ 59 h 61"/>
                  <a:gd name="T46" fmla="*/ 0 w 94"/>
                  <a:gd name="T47" fmla="*/ 61 h 61"/>
                  <a:gd name="T48" fmla="*/ 1 w 94"/>
                  <a:gd name="T49" fmla="*/ 61 h 61"/>
                  <a:gd name="T50" fmla="*/ 1 w 94"/>
                  <a:gd name="T51" fmla="*/ 61 h 61"/>
                  <a:gd name="T52" fmla="*/ 14 w 94"/>
                  <a:gd name="T53" fmla="*/ 61 h 61"/>
                  <a:gd name="T54" fmla="*/ 26 w 94"/>
                  <a:gd name="T55" fmla="*/ 59 h 61"/>
                  <a:gd name="T56" fmla="*/ 42 w 94"/>
                  <a:gd name="T57" fmla="*/ 58 h 61"/>
                  <a:gd name="T58" fmla="*/ 58 w 94"/>
                  <a:gd name="T59" fmla="*/ 53 h 61"/>
                  <a:gd name="T60" fmla="*/ 70 w 94"/>
                  <a:gd name="T61" fmla="*/ 47 h 61"/>
                  <a:gd name="T62" fmla="*/ 83 w 94"/>
                  <a:gd name="T63" fmla="*/ 39 h 61"/>
                  <a:gd name="T64" fmla="*/ 87 w 94"/>
                  <a:gd name="T65" fmla="*/ 34 h 61"/>
                  <a:gd name="T66" fmla="*/ 91 w 94"/>
                  <a:gd name="T67" fmla="*/ 28 h 61"/>
                  <a:gd name="T68" fmla="*/ 92 w 94"/>
                  <a:gd name="T69" fmla="*/ 23 h 61"/>
                  <a:gd name="T70" fmla="*/ 94 w 94"/>
                  <a:gd name="T71" fmla="*/ 17 h 61"/>
                  <a:gd name="T72" fmla="*/ 94 w 94"/>
                  <a:gd name="T73" fmla="*/ 17 h 61"/>
                  <a:gd name="T74" fmla="*/ 94 w 94"/>
                  <a:gd name="T75" fmla="*/ 11 h 61"/>
                  <a:gd name="T76" fmla="*/ 92 w 94"/>
                  <a:gd name="T77" fmla="*/ 7 h 61"/>
                  <a:gd name="T78" fmla="*/ 89 w 94"/>
                  <a:gd name="T79" fmla="*/ 4 h 61"/>
                  <a:gd name="T80" fmla="*/ 84 w 94"/>
                  <a:gd name="T81" fmla="*/ 1 h 61"/>
                  <a:gd name="T82" fmla="*/ 80 w 94"/>
                  <a:gd name="T83" fmla="*/ 0 h 61"/>
                  <a:gd name="T84" fmla="*/ 73 w 94"/>
                  <a:gd name="T85" fmla="*/ 0 h 61"/>
                  <a:gd name="T86" fmla="*/ 61 w 94"/>
                  <a:gd name="T87" fmla="*/ 1 h 61"/>
                  <a:gd name="T88" fmla="*/ 47 w 94"/>
                  <a:gd name="T89" fmla="*/ 4 h 61"/>
                  <a:gd name="T90" fmla="*/ 34 w 94"/>
                  <a:gd name="T91" fmla="*/ 7 h 61"/>
                  <a:gd name="T92" fmla="*/ 23 w 94"/>
                  <a:gd name="T93" fmla="*/ 12 h 61"/>
                  <a:gd name="T94" fmla="*/ 17 w 94"/>
                  <a:gd name="T95" fmla="*/ 17 h 61"/>
                  <a:gd name="T96" fmla="*/ 17 w 94"/>
                  <a:gd name="T97" fmla="*/ 17 h 61"/>
                  <a:gd name="T98" fmla="*/ 17 w 94"/>
                  <a:gd name="T99" fmla="*/ 17 h 61"/>
                  <a:gd name="T100" fmla="*/ 17 w 94"/>
                  <a:gd name="T101" fmla="*/ 17 h 61"/>
                  <a:gd name="T102" fmla="*/ 17 w 94"/>
                  <a:gd name="T103" fmla="*/ 17 h 6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4"/>
                  <a:gd name="T157" fmla="*/ 0 h 61"/>
                  <a:gd name="T158" fmla="*/ 94 w 94"/>
                  <a:gd name="T159" fmla="*/ 61 h 6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4" h="61">
                    <a:moveTo>
                      <a:pt x="17" y="17"/>
                    </a:moveTo>
                    <a:lnTo>
                      <a:pt x="17" y="17"/>
                    </a:lnTo>
                    <a:lnTo>
                      <a:pt x="26" y="12"/>
                    </a:lnTo>
                    <a:lnTo>
                      <a:pt x="36" y="9"/>
                    </a:lnTo>
                    <a:lnTo>
                      <a:pt x="56" y="6"/>
                    </a:lnTo>
                    <a:lnTo>
                      <a:pt x="70" y="4"/>
                    </a:lnTo>
                    <a:lnTo>
                      <a:pt x="76" y="6"/>
                    </a:lnTo>
                    <a:lnTo>
                      <a:pt x="83" y="7"/>
                    </a:lnTo>
                    <a:lnTo>
                      <a:pt x="87" y="11"/>
                    </a:lnTo>
                    <a:lnTo>
                      <a:pt x="89" y="15"/>
                    </a:lnTo>
                    <a:lnTo>
                      <a:pt x="87" y="22"/>
                    </a:lnTo>
                    <a:lnTo>
                      <a:pt x="81" y="29"/>
                    </a:lnTo>
                    <a:lnTo>
                      <a:pt x="73" y="36"/>
                    </a:lnTo>
                    <a:lnTo>
                      <a:pt x="64" y="40"/>
                    </a:lnTo>
                    <a:lnTo>
                      <a:pt x="54" y="45"/>
                    </a:lnTo>
                    <a:lnTo>
                      <a:pt x="43" y="48"/>
                    </a:lnTo>
                    <a:lnTo>
                      <a:pt x="22" y="51"/>
                    </a:lnTo>
                    <a:lnTo>
                      <a:pt x="1" y="56"/>
                    </a:lnTo>
                    <a:lnTo>
                      <a:pt x="0" y="58"/>
                    </a:lnTo>
                    <a:lnTo>
                      <a:pt x="0" y="59"/>
                    </a:lnTo>
                    <a:lnTo>
                      <a:pt x="0" y="61"/>
                    </a:lnTo>
                    <a:lnTo>
                      <a:pt x="1" y="61"/>
                    </a:lnTo>
                    <a:lnTo>
                      <a:pt x="14" y="61"/>
                    </a:lnTo>
                    <a:lnTo>
                      <a:pt x="26" y="59"/>
                    </a:lnTo>
                    <a:lnTo>
                      <a:pt x="42" y="58"/>
                    </a:lnTo>
                    <a:lnTo>
                      <a:pt x="58" y="53"/>
                    </a:lnTo>
                    <a:lnTo>
                      <a:pt x="70" y="47"/>
                    </a:lnTo>
                    <a:lnTo>
                      <a:pt x="83" y="39"/>
                    </a:lnTo>
                    <a:lnTo>
                      <a:pt x="87" y="34"/>
                    </a:lnTo>
                    <a:lnTo>
                      <a:pt x="91" y="28"/>
                    </a:lnTo>
                    <a:lnTo>
                      <a:pt x="92" y="23"/>
                    </a:lnTo>
                    <a:lnTo>
                      <a:pt x="94" y="17"/>
                    </a:lnTo>
                    <a:lnTo>
                      <a:pt x="94" y="11"/>
                    </a:lnTo>
                    <a:lnTo>
                      <a:pt x="92" y="7"/>
                    </a:lnTo>
                    <a:lnTo>
                      <a:pt x="89" y="4"/>
                    </a:lnTo>
                    <a:lnTo>
                      <a:pt x="84" y="1"/>
                    </a:lnTo>
                    <a:lnTo>
                      <a:pt x="80" y="0"/>
                    </a:lnTo>
                    <a:lnTo>
                      <a:pt x="73" y="0"/>
                    </a:lnTo>
                    <a:lnTo>
                      <a:pt x="61" y="1"/>
                    </a:lnTo>
                    <a:lnTo>
                      <a:pt x="47" y="4"/>
                    </a:lnTo>
                    <a:lnTo>
                      <a:pt x="34" y="7"/>
                    </a:lnTo>
                    <a:lnTo>
                      <a:pt x="23" y="12"/>
                    </a:lnTo>
                    <a:lnTo>
                      <a:pt x="17"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44" name="Freeform 201"/>
              <p:cNvSpPr>
                <a:spLocks/>
              </p:cNvSpPr>
              <p:nvPr/>
            </p:nvSpPr>
            <p:spPr bwMode="auto">
              <a:xfrm>
                <a:off x="501" y="1365"/>
                <a:ext cx="119" cy="123"/>
              </a:xfrm>
              <a:custGeom>
                <a:avLst/>
                <a:gdLst>
                  <a:gd name="T0" fmla="*/ 118 w 119"/>
                  <a:gd name="T1" fmla="*/ 0 h 123"/>
                  <a:gd name="T2" fmla="*/ 118 w 119"/>
                  <a:gd name="T3" fmla="*/ 0 h 123"/>
                  <a:gd name="T4" fmla="*/ 112 w 119"/>
                  <a:gd name="T5" fmla="*/ 9 h 123"/>
                  <a:gd name="T6" fmla="*/ 107 w 119"/>
                  <a:gd name="T7" fmla="*/ 18 h 123"/>
                  <a:gd name="T8" fmla="*/ 97 w 119"/>
                  <a:gd name="T9" fmla="*/ 37 h 123"/>
                  <a:gd name="T10" fmla="*/ 83 w 119"/>
                  <a:gd name="T11" fmla="*/ 76 h 123"/>
                  <a:gd name="T12" fmla="*/ 83 w 119"/>
                  <a:gd name="T13" fmla="*/ 76 h 123"/>
                  <a:gd name="T14" fmla="*/ 80 w 119"/>
                  <a:gd name="T15" fmla="*/ 87 h 123"/>
                  <a:gd name="T16" fmla="*/ 74 w 119"/>
                  <a:gd name="T17" fmla="*/ 97 h 123"/>
                  <a:gd name="T18" fmla="*/ 68 w 119"/>
                  <a:gd name="T19" fmla="*/ 106 h 123"/>
                  <a:gd name="T20" fmla="*/ 60 w 119"/>
                  <a:gd name="T21" fmla="*/ 114 h 123"/>
                  <a:gd name="T22" fmla="*/ 60 w 119"/>
                  <a:gd name="T23" fmla="*/ 114 h 123"/>
                  <a:gd name="T24" fmla="*/ 54 w 119"/>
                  <a:gd name="T25" fmla="*/ 117 h 123"/>
                  <a:gd name="T26" fmla="*/ 46 w 119"/>
                  <a:gd name="T27" fmla="*/ 119 h 123"/>
                  <a:gd name="T28" fmla="*/ 38 w 119"/>
                  <a:gd name="T29" fmla="*/ 119 h 123"/>
                  <a:gd name="T30" fmla="*/ 30 w 119"/>
                  <a:gd name="T31" fmla="*/ 117 h 123"/>
                  <a:gd name="T32" fmla="*/ 16 w 119"/>
                  <a:gd name="T33" fmla="*/ 111 h 123"/>
                  <a:gd name="T34" fmla="*/ 3 w 119"/>
                  <a:gd name="T35" fmla="*/ 105 h 123"/>
                  <a:gd name="T36" fmla="*/ 3 w 119"/>
                  <a:gd name="T37" fmla="*/ 105 h 123"/>
                  <a:gd name="T38" fmla="*/ 0 w 119"/>
                  <a:gd name="T39" fmla="*/ 105 h 123"/>
                  <a:gd name="T40" fmla="*/ 2 w 119"/>
                  <a:gd name="T41" fmla="*/ 106 h 123"/>
                  <a:gd name="T42" fmla="*/ 2 w 119"/>
                  <a:gd name="T43" fmla="*/ 106 h 123"/>
                  <a:gd name="T44" fmla="*/ 11 w 119"/>
                  <a:gd name="T45" fmla="*/ 112 h 123"/>
                  <a:gd name="T46" fmla="*/ 21 w 119"/>
                  <a:gd name="T47" fmla="*/ 117 h 123"/>
                  <a:gd name="T48" fmla="*/ 32 w 119"/>
                  <a:gd name="T49" fmla="*/ 122 h 123"/>
                  <a:gd name="T50" fmla="*/ 41 w 119"/>
                  <a:gd name="T51" fmla="*/ 123 h 123"/>
                  <a:gd name="T52" fmla="*/ 50 w 119"/>
                  <a:gd name="T53" fmla="*/ 122 h 123"/>
                  <a:gd name="T54" fmla="*/ 60 w 119"/>
                  <a:gd name="T55" fmla="*/ 119 h 123"/>
                  <a:gd name="T56" fmla="*/ 69 w 119"/>
                  <a:gd name="T57" fmla="*/ 112 h 123"/>
                  <a:gd name="T58" fmla="*/ 77 w 119"/>
                  <a:gd name="T59" fmla="*/ 103 h 123"/>
                  <a:gd name="T60" fmla="*/ 77 w 119"/>
                  <a:gd name="T61" fmla="*/ 103 h 123"/>
                  <a:gd name="T62" fmla="*/ 83 w 119"/>
                  <a:gd name="T63" fmla="*/ 90 h 123"/>
                  <a:gd name="T64" fmla="*/ 90 w 119"/>
                  <a:gd name="T65" fmla="*/ 78 h 123"/>
                  <a:gd name="T66" fmla="*/ 97 w 119"/>
                  <a:gd name="T67" fmla="*/ 53 h 123"/>
                  <a:gd name="T68" fmla="*/ 107 w 119"/>
                  <a:gd name="T69" fmla="*/ 26 h 123"/>
                  <a:gd name="T70" fmla="*/ 113 w 119"/>
                  <a:gd name="T71" fmla="*/ 14 h 123"/>
                  <a:gd name="T72" fmla="*/ 119 w 119"/>
                  <a:gd name="T73" fmla="*/ 1 h 123"/>
                  <a:gd name="T74" fmla="*/ 119 w 119"/>
                  <a:gd name="T75" fmla="*/ 1 h 123"/>
                  <a:gd name="T76" fmla="*/ 119 w 119"/>
                  <a:gd name="T77" fmla="*/ 0 h 123"/>
                  <a:gd name="T78" fmla="*/ 118 w 119"/>
                  <a:gd name="T79" fmla="*/ 0 h 123"/>
                  <a:gd name="T80" fmla="*/ 118 w 119"/>
                  <a:gd name="T81" fmla="*/ 0 h 12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9"/>
                  <a:gd name="T124" fmla="*/ 0 h 123"/>
                  <a:gd name="T125" fmla="*/ 119 w 119"/>
                  <a:gd name="T126" fmla="*/ 123 h 12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9" h="123">
                    <a:moveTo>
                      <a:pt x="118" y="0"/>
                    </a:moveTo>
                    <a:lnTo>
                      <a:pt x="118" y="0"/>
                    </a:lnTo>
                    <a:lnTo>
                      <a:pt x="112" y="9"/>
                    </a:lnTo>
                    <a:lnTo>
                      <a:pt x="107" y="18"/>
                    </a:lnTo>
                    <a:lnTo>
                      <a:pt x="97" y="37"/>
                    </a:lnTo>
                    <a:lnTo>
                      <a:pt x="83" y="76"/>
                    </a:lnTo>
                    <a:lnTo>
                      <a:pt x="80" y="87"/>
                    </a:lnTo>
                    <a:lnTo>
                      <a:pt x="74" y="97"/>
                    </a:lnTo>
                    <a:lnTo>
                      <a:pt x="68" y="106"/>
                    </a:lnTo>
                    <a:lnTo>
                      <a:pt x="60" y="114"/>
                    </a:lnTo>
                    <a:lnTo>
                      <a:pt x="54" y="117"/>
                    </a:lnTo>
                    <a:lnTo>
                      <a:pt x="46" y="119"/>
                    </a:lnTo>
                    <a:lnTo>
                      <a:pt x="38" y="119"/>
                    </a:lnTo>
                    <a:lnTo>
                      <a:pt x="30" y="117"/>
                    </a:lnTo>
                    <a:lnTo>
                      <a:pt x="16" y="111"/>
                    </a:lnTo>
                    <a:lnTo>
                      <a:pt x="3" y="105"/>
                    </a:lnTo>
                    <a:lnTo>
                      <a:pt x="0" y="105"/>
                    </a:lnTo>
                    <a:lnTo>
                      <a:pt x="2" y="106"/>
                    </a:lnTo>
                    <a:lnTo>
                      <a:pt x="11" y="112"/>
                    </a:lnTo>
                    <a:lnTo>
                      <a:pt x="21" y="117"/>
                    </a:lnTo>
                    <a:lnTo>
                      <a:pt x="32" y="122"/>
                    </a:lnTo>
                    <a:lnTo>
                      <a:pt x="41" y="123"/>
                    </a:lnTo>
                    <a:lnTo>
                      <a:pt x="50" y="122"/>
                    </a:lnTo>
                    <a:lnTo>
                      <a:pt x="60" y="119"/>
                    </a:lnTo>
                    <a:lnTo>
                      <a:pt x="69" y="112"/>
                    </a:lnTo>
                    <a:lnTo>
                      <a:pt x="77" y="103"/>
                    </a:lnTo>
                    <a:lnTo>
                      <a:pt x="83" y="90"/>
                    </a:lnTo>
                    <a:lnTo>
                      <a:pt x="90" y="78"/>
                    </a:lnTo>
                    <a:lnTo>
                      <a:pt x="97" y="53"/>
                    </a:lnTo>
                    <a:lnTo>
                      <a:pt x="107" y="26"/>
                    </a:lnTo>
                    <a:lnTo>
                      <a:pt x="113" y="14"/>
                    </a:lnTo>
                    <a:lnTo>
                      <a:pt x="119" y="1"/>
                    </a:lnTo>
                    <a:lnTo>
                      <a:pt x="119" y="0"/>
                    </a:lnTo>
                    <a:lnTo>
                      <a:pt x="1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45" name="Freeform 202"/>
              <p:cNvSpPr>
                <a:spLocks/>
              </p:cNvSpPr>
              <p:nvPr/>
            </p:nvSpPr>
            <p:spPr bwMode="auto">
              <a:xfrm>
                <a:off x="583" y="1357"/>
                <a:ext cx="33" cy="11"/>
              </a:xfrm>
              <a:custGeom>
                <a:avLst/>
                <a:gdLst>
                  <a:gd name="T0" fmla="*/ 1 w 33"/>
                  <a:gd name="T1" fmla="*/ 4 h 11"/>
                  <a:gd name="T2" fmla="*/ 1 w 33"/>
                  <a:gd name="T3" fmla="*/ 4 h 11"/>
                  <a:gd name="T4" fmla="*/ 15 w 33"/>
                  <a:gd name="T5" fmla="*/ 6 h 11"/>
                  <a:gd name="T6" fmla="*/ 23 w 33"/>
                  <a:gd name="T7" fmla="*/ 8 h 11"/>
                  <a:gd name="T8" fmla="*/ 30 w 33"/>
                  <a:gd name="T9" fmla="*/ 11 h 11"/>
                  <a:gd name="T10" fmla="*/ 30 w 33"/>
                  <a:gd name="T11" fmla="*/ 11 h 11"/>
                  <a:gd name="T12" fmla="*/ 31 w 33"/>
                  <a:gd name="T13" fmla="*/ 11 h 11"/>
                  <a:gd name="T14" fmla="*/ 33 w 33"/>
                  <a:gd name="T15" fmla="*/ 11 h 11"/>
                  <a:gd name="T16" fmla="*/ 33 w 33"/>
                  <a:gd name="T17" fmla="*/ 9 h 11"/>
                  <a:gd name="T18" fmla="*/ 33 w 33"/>
                  <a:gd name="T19" fmla="*/ 8 h 11"/>
                  <a:gd name="T20" fmla="*/ 33 w 33"/>
                  <a:gd name="T21" fmla="*/ 8 h 11"/>
                  <a:gd name="T22" fmla="*/ 25 w 33"/>
                  <a:gd name="T23" fmla="*/ 3 h 11"/>
                  <a:gd name="T24" fmla="*/ 17 w 33"/>
                  <a:gd name="T25" fmla="*/ 1 h 11"/>
                  <a:gd name="T26" fmla="*/ 9 w 33"/>
                  <a:gd name="T27" fmla="*/ 0 h 11"/>
                  <a:gd name="T28" fmla="*/ 1 w 33"/>
                  <a:gd name="T29" fmla="*/ 1 h 11"/>
                  <a:gd name="T30" fmla="*/ 1 w 33"/>
                  <a:gd name="T31" fmla="*/ 1 h 11"/>
                  <a:gd name="T32" fmla="*/ 0 w 33"/>
                  <a:gd name="T33" fmla="*/ 1 h 11"/>
                  <a:gd name="T34" fmla="*/ 0 w 33"/>
                  <a:gd name="T35" fmla="*/ 3 h 11"/>
                  <a:gd name="T36" fmla="*/ 0 w 33"/>
                  <a:gd name="T37" fmla="*/ 3 h 11"/>
                  <a:gd name="T38" fmla="*/ 1 w 33"/>
                  <a:gd name="T39" fmla="*/ 4 h 11"/>
                  <a:gd name="T40" fmla="*/ 1 w 33"/>
                  <a:gd name="T41" fmla="*/ 4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3"/>
                  <a:gd name="T64" fmla="*/ 0 h 11"/>
                  <a:gd name="T65" fmla="*/ 33 w 33"/>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3" h="11">
                    <a:moveTo>
                      <a:pt x="1" y="4"/>
                    </a:moveTo>
                    <a:lnTo>
                      <a:pt x="1" y="4"/>
                    </a:lnTo>
                    <a:lnTo>
                      <a:pt x="15" y="6"/>
                    </a:lnTo>
                    <a:lnTo>
                      <a:pt x="23" y="8"/>
                    </a:lnTo>
                    <a:lnTo>
                      <a:pt x="30" y="11"/>
                    </a:lnTo>
                    <a:lnTo>
                      <a:pt x="31" y="11"/>
                    </a:lnTo>
                    <a:lnTo>
                      <a:pt x="33" y="11"/>
                    </a:lnTo>
                    <a:lnTo>
                      <a:pt x="33" y="9"/>
                    </a:lnTo>
                    <a:lnTo>
                      <a:pt x="33" y="8"/>
                    </a:lnTo>
                    <a:lnTo>
                      <a:pt x="25" y="3"/>
                    </a:lnTo>
                    <a:lnTo>
                      <a:pt x="17" y="1"/>
                    </a:lnTo>
                    <a:lnTo>
                      <a:pt x="9" y="0"/>
                    </a:lnTo>
                    <a:lnTo>
                      <a:pt x="1" y="1"/>
                    </a:lnTo>
                    <a:lnTo>
                      <a:pt x="0" y="1"/>
                    </a:lnTo>
                    <a:lnTo>
                      <a:pt x="0" y="3"/>
                    </a:lnTo>
                    <a:lnTo>
                      <a:pt x="1"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46" name="Freeform 203"/>
              <p:cNvSpPr>
                <a:spLocks/>
              </p:cNvSpPr>
              <p:nvPr/>
            </p:nvSpPr>
            <p:spPr bwMode="auto">
              <a:xfrm>
                <a:off x="277" y="1557"/>
                <a:ext cx="22" cy="66"/>
              </a:xfrm>
              <a:custGeom>
                <a:avLst/>
                <a:gdLst>
                  <a:gd name="T0" fmla="*/ 5 w 22"/>
                  <a:gd name="T1" fmla="*/ 65 h 66"/>
                  <a:gd name="T2" fmla="*/ 5 w 22"/>
                  <a:gd name="T3" fmla="*/ 65 h 66"/>
                  <a:gd name="T4" fmla="*/ 11 w 22"/>
                  <a:gd name="T5" fmla="*/ 33 h 66"/>
                  <a:gd name="T6" fmla="*/ 22 w 22"/>
                  <a:gd name="T7" fmla="*/ 4 h 66"/>
                  <a:gd name="T8" fmla="*/ 22 w 22"/>
                  <a:gd name="T9" fmla="*/ 4 h 66"/>
                  <a:gd name="T10" fmla="*/ 22 w 22"/>
                  <a:gd name="T11" fmla="*/ 2 h 66"/>
                  <a:gd name="T12" fmla="*/ 20 w 22"/>
                  <a:gd name="T13" fmla="*/ 0 h 66"/>
                  <a:gd name="T14" fmla="*/ 19 w 22"/>
                  <a:gd name="T15" fmla="*/ 0 h 66"/>
                  <a:gd name="T16" fmla="*/ 17 w 22"/>
                  <a:gd name="T17" fmla="*/ 2 h 66"/>
                  <a:gd name="T18" fmla="*/ 17 w 22"/>
                  <a:gd name="T19" fmla="*/ 2 h 66"/>
                  <a:gd name="T20" fmla="*/ 11 w 22"/>
                  <a:gd name="T21" fmla="*/ 16 h 66"/>
                  <a:gd name="T22" fmla="*/ 6 w 22"/>
                  <a:gd name="T23" fmla="*/ 32 h 66"/>
                  <a:gd name="T24" fmla="*/ 1 w 22"/>
                  <a:gd name="T25" fmla="*/ 47 h 66"/>
                  <a:gd name="T26" fmla="*/ 0 w 22"/>
                  <a:gd name="T27" fmla="*/ 65 h 66"/>
                  <a:gd name="T28" fmla="*/ 0 w 22"/>
                  <a:gd name="T29" fmla="*/ 65 h 66"/>
                  <a:gd name="T30" fmla="*/ 0 w 22"/>
                  <a:gd name="T31" fmla="*/ 66 h 66"/>
                  <a:gd name="T32" fmla="*/ 1 w 22"/>
                  <a:gd name="T33" fmla="*/ 66 h 66"/>
                  <a:gd name="T34" fmla="*/ 3 w 22"/>
                  <a:gd name="T35" fmla="*/ 66 h 66"/>
                  <a:gd name="T36" fmla="*/ 5 w 22"/>
                  <a:gd name="T37" fmla="*/ 65 h 66"/>
                  <a:gd name="T38" fmla="*/ 5 w 22"/>
                  <a:gd name="T39" fmla="*/ 65 h 6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
                  <a:gd name="T61" fmla="*/ 0 h 66"/>
                  <a:gd name="T62" fmla="*/ 22 w 22"/>
                  <a:gd name="T63" fmla="*/ 66 h 6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 h="66">
                    <a:moveTo>
                      <a:pt x="5" y="65"/>
                    </a:moveTo>
                    <a:lnTo>
                      <a:pt x="5" y="65"/>
                    </a:lnTo>
                    <a:lnTo>
                      <a:pt x="11" y="33"/>
                    </a:lnTo>
                    <a:lnTo>
                      <a:pt x="22" y="4"/>
                    </a:lnTo>
                    <a:lnTo>
                      <a:pt x="22" y="2"/>
                    </a:lnTo>
                    <a:lnTo>
                      <a:pt x="20" y="0"/>
                    </a:lnTo>
                    <a:lnTo>
                      <a:pt x="19" y="0"/>
                    </a:lnTo>
                    <a:lnTo>
                      <a:pt x="17" y="2"/>
                    </a:lnTo>
                    <a:lnTo>
                      <a:pt x="11" y="16"/>
                    </a:lnTo>
                    <a:lnTo>
                      <a:pt x="6" y="32"/>
                    </a:lnTo>
                    <a:lnTo>
                      <a:pt x="1" y="47"/>
                    </a:lnTo>
                    <a:lnTo>
                      <a:pt x="0" y="65"/>
                    </a:lnTo>
                    <a:lnTo>
                      <a:pt x="0" y="66"/>
                    </a:lnTo>
                    <a:lnTo>
                      <a:pt x="1" y="66"/>
                    </a:lnTo>
                    <a:lnTo>
                      <a:pt x="3" y="66"/>
                    </a:lnTo>
                    <a:lnTo>
                      <a:pt x="5" y="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47" name="Freeform 204"/>
              <p:cNvSpPr>
                <a:spLocks/>
              </p:cNvSpPr>
              <p:nvPr/>
            </p:nvSpPr>
            <p:spPr bwMode="auto">
              <a:xfrm>
                <a:off x="288" y="1564"/>
                <a:ext cx="45" cy="6"/>
              </a:xfrm>
              <a:custGeom>
                <a:avLst/>
                <a:gdLst>
                  <a:gd name="T0" fmla="*/ 3 w 45"/>
                  <a:gd name="T1" fmla="*/ 4 h 6"/>
                  <a:gd name="T2" fmla="*/ 3 w 45"/>
                  <a:gd name="T3" fmla="*/ 4 h 6"/>
                  <a:gd name="T4" fmla="*/ 22 w 45"/>
                  <a:gd name="T5" fmla="*/ 6 h 6"/>
                  <a:gd name="T6" fmla="*/ 42 w 45"/>
                  <a:gd name="T7" fmla="*/ 4 h 6"/>
                  <a:gd name="T8" fmla="*/ 42 w 45"/>
                  <a:gd name="T9" fmla="*/ 4 h 6"/>
                  <a:gd name="T10" fmla="*/ 44 w 45"/>
                  <a:gd name="T11" fmla="*/ 4 h 6"/>
                  <a:gd name="T12" fmla="*/ 45 w 45"/>
                  <a:gd name="T13" fmla="*/ 3 h 6"/>
                  <a:gd name="T14" fmla="*/ 45 w 45"/>
                  <a:gd name="T15" fmla="*/ 1 h 6"/>
                  <a:gd name="T16" fmla="*/ 44 w 45"/>
                  <a:gd name="T17" fmla="*/ 0 h 6"/>
                  <a:gd name="T18" fmla="*/ 44 w 45"/>
                  <a:gd name="T19" fmla="*/ 0 h 6"/>
                  <a:gd name="T20" fmla="*/ 23 w 45"/>
                  <a:gd name="T21" fmla="*/ 0 h 6"/>
                  <a:gd name="T22" fmla="*/ 3 w 45"/>
                  <a:gd name="T23" fmla="*/ 0 h 6"/>
                  <a:gd name="T24" fmla="*/ 3 w 45"/>
                  <a:gd name="T25" fmla="*/ 0 h 6"/>
                  <a:gd name="T26" fmla="*/ 0 w 45"/>
                  <a:gd name="T27" fmla="*/ 1 h 6"/>
                  <a:gd name="T28" fmla="*/ 0 w 45"/>
                  <a:gd name="T29" fmla="*/ 3 h 6"/>
                  <a:gd name="T30" fmla="*/ 0 w 45"/>
                  <a:gd name="T31" fmla="*/ 4 h 6"/>
                  <a:gd name="T32" fmla="*/ 3 w 45"/>
                  <a:gd name="T33" fmla="*/ 4 h 6"/>
                  <a:gd name="T34" fmla="*/ 3 w 45"/>
                  <a:gd name="T35" fmla="*/ 4 h 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5"/>
                  <a:gd name="T55" fmla="*/ 0 h 6"/>
                  <a:gd name="T56" fmla="*/ 45 w 45"/>
                  <a:gd name="T57" fmla="*/ 6 h 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5" h="6">
                    <a:moveTo>
                      <a:pt x="3" y="4"/>
                    </a:moveTo>
                    <a:lnTo>
                      <a:pt x="3" y="4"/>
                    </a:lnTo>
                    <a:lnTo>
                      <a:pt x="22" y="6"/>
                    </a:lnTo>
                    <a:lnTo>
                      <a:pt x="42" y="4"/>
                    </a:lnTo>
                    <a:lnTo>
                      <a:pt x="44" y="4"/>
                    </a:lnTo>
                    <a:lnTo>
                      <a:pt x="45" y="3"/>
                    </a:lnTo>
                    <a:lnTo>
                      <a:pt x="45" y="1"/>
                    </a:lnTo>
                    <a:lnTo>
                      <a:pt x="44" y="0"/>
                    </a:lnTo>
                    <a:lnTo>
                      <a:pt x="23" y="0"/>
                    </a:lnTo>
                    <a:lnTo>
                      <a:pt x="3" y="0"/>
                    </a:lnTo>
                    <a:lnTo>
                      <a:pt x="0" y="1"/>
                    </a:lnTo>
                    <a:lnTo>
                      <a:pt x="0" y="3"/>
                    </a:lnTo>
                    <a:lnTo>
                      <a:pt x="0" y="4"/>
                    </a:lnTo>
                    <a:lnTo>
                      <a:pt x="3"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48" name="Freeform 205"/>
              <p:cNvSpPr>
                <a:spLocks/>
              </p:cNvSpPr>
              <p:nvPr/>
            </p:nvSpPr>
            <p:spPr bwMode="auto">
              <a:xfrm>
                <a:off x="464" y="1641"/>
                <a:ext cx="105" cy="87"/>
              </a:xfrm>
              <a:custGeom>
                <a:avLst/>
                <a:gdLst>
                  <a:gd name="T0" fmla="*/ 1 w 105"/>
                  <a:gd name="T1" fmla="*/ 28 h 87"/>
                  <a:gd name="T2" fmla="*/ 14 w 105"/>
                  <a:gd name="T3" fmla="*/ 17 h 87"/>
                  <a:gd name="T4" fmla="*/ 29 w 105"/>
                  <a:gd name="T5" fmla="*/ 9 h 87"/>
                  <a:gd name="T6" fmla="*/ 48 w 105"/>
                  <a:gd name="T7" fmla="*/ 6 h 87"/>
                  <a:gd name="T8" fmla="*/ 65 w 105"/>
                  <a:gd name="T9" fmla="*/ 7 h 87"/>
                  <a:gd name="T10" fmla="*/ 81 w 105"/>
                  <a:gd name="T11" fmla="*/ 12 h 87"/>
                  <a:gd name="T12" fmla="*/ 92 w 105"/>
                  <a:gd name="T13" fmla="*/ 22 h 87"/>
                  <a:gd name="T14" fmla="*/ 97 w 105"/>
                  <a:gd name="T15" fmla="*/ 36 h 87"/>
                  <a:gd name="T16" fmla="*/ 94 w 105"/>
                  <a:gd name="T17" fmla="*/ 54 h 87"/>
                  <a:gd name="T18" fmla="*/ 91 w 105"/>
                  <a:gd name="T19" fmla="*/ 64 h 87"/>
                  <a:gd name="T20" fmla="*/ 78 w 105"/>
                  <a:gd name="T21" fmla="*/ 75 h 87"/>
                  <a:gd name="T22" fmla="*/ 61 w 105"/>
                  <a:gd name="T23" fmla="*/ 80 h 87"/>
                  <a:gd name="T24" fmla="*/ 43 w 105"/>
                  <a:gd name="T25" fmla="*/ 78 h 87"/>
                  <a:gd name="T26" fmla="*/ 34 w 105"/>
                  <a:gd name="T27" fmla="*/ 75 h 87"/>
                  <a:gd name="T28" fmla="*/ 22 w 105"/>
                  <a:gd name="T29" fmla="*/ 67 h 87"/>
                  <a:gd name="T30" fmla="*/ 12 w 105"/>
                  <a:gd name="T31" fmla="*/ 53 h 87"/>
                  <a:gd name="T32" fmla="*/ 11 w 105"/>
                  <a:gd name="T33" fmla="*/ 48 h 87"/>
                  <a:gd name="T34" fmla="*/ 12 w 105"/>
                  <a:gd name="T35" fmla="*/ 39 h 87"/>
                  <a:gd name="T36" fmla="*/ 22 w 105"/>
                  <a:gd name="T37" fmla="*/ 28 h 87"/>
                  <a:gd name="T38" fmla="*/ 29 w 105"/>
                  <a:gd name="T39" fmla="*/ 22 h 87"/>
                  <a:gd name="T40" fmla="*/ 31 w 105"/>
                  <a:gd name="T41" fmla="*/ 18 h 87"/>
                  <a:gd name="T42" fmla="*/ 28 w 105"/>
                  <a:gd name="T43" fmla="*/ 17 h 87"/>
                  <a:gd name="T44" fmla="*/ 20 w 105"/>
                  <a:gd name="T45" fmla="*/ 22 h 87"/>
                  <a:gd name="T46" fmla="*/ 7 w 105"/>
                  <a:gd name="T47" fmla="*/ 33 h 87"/>
                  <a:gd name="T48" fmla="*/ 4 w 105"/>
                  <a:gd name="T49" fmla="*/ 47 h 87"/>
                  <a:gd name="T50" fmla="*/ 7 w 105"/>
                  <a:gd name="T51" fmla="*/ 62 h 87"/>
                  <a:gd name="T52" fmla="*/ 14 w 105"/>
                  <a:gd name="T53" fmla="*/ 70 h 87"/>
                  <a:gd name="T54" fmla="*/ 31 w 105"/>
                  <a:gd name="T55" fmla="*/ 81 h 87"/>
                  <a:gd name="T56" fmla="*/ 51 w 105"/>
                  <a:gd name="T57" fmla="*/ 87 h 87"/>
                  <a:gd name="T58" fmla="*/ 72 w 105"/>
                  <a:gd name="T59" fmla="*/ 86 h 87"/>
                  <a:gd name="T60" fmla="*/ 91 w 105"/>
                  <a:gd name="T61" fmla="*/ 76 h 87"/>
                  <a:gd name="T62" fmla="*/ 97 w 105"/>
                  <a:gd name="T63" fmla="*/ 67 h 87"/>
                  <a:gd name="T64" fmla="*/ 105 w 105"/>
                  <a:gd name="T65" fmla="*/ 47 h 87"/>
                  <a:gd name="T66" fmla="*/ 103 w 105"/>
                  <a:gd name="T67" fmla="*/ 26 h 87"/>
                  <a:gd name="T68" fmla="*/ 91 w 105"/>
                  <a:gd name="T69" fmla="*/ 11 h 87"/>
                  <a:gd name="T70" fmla="*/ 80 w 105"/>
                  <a:gd name="T71" fmla="*/ 4 h 87"/>
                  <a:gd name="T72" fmla="*/ 58 w 105"/>
                  <a:gd name="T73" fmla="*/ 0 h 87"/>
                  <a:gd name="T74" fmla="*/ 36 w 105"/>
                  <a:gd name="T75" fmla="*/ 3 h 87"/>
                  <a:gd name="T76" fmla="*/ 15 w 105"/>
                  <a:gd name="T77" fmla="*/ 12 h 87"/>
                  <a:gd name="T78" fmla="*/ 0 w 105"/>
                  <a:gd name="T79" fmla="*/ 26 h 87"/>
                  <a:gd name="T80" fmla="*/ 0 w 105"/>
                  <a:gd name="T81" fmla="*/ 28 h 87"/>
                  <a:gd name="T82" fmla="*/ 1 w 105"/>
                  <a:gd name="T83" fmla="*/ 28 h 8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5"/>
                  <a:gd name="T127" fmla="*/ 0 h 87"/>
                  <a:gd name="T128" fmla="*/ 105 w 105"/>
                  <a:gd name="T129" fmla="*/ 87 h 8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5" h="87">
                    <a:moveTo>
                      <a:pt x="1" y="28"/>
                    </a:moveTo>
                    <a:lnTo>
                      <a:pt x="1" y="28"/>
                    </a:lnTo>
                    <a:lnTo>
                      <a:pt x="7" y="22"/>
                    </a:lnTo>
                    <a:lnTo>
                      <a:pt x="14" y="17"/>
                    </a:lnTo>
                    <a:lnTo>
                      <a:pt x="22" y="12"/>
                    </a:lnTo>
                    <a:lnTo>
                      <a:pt x="29" y="9"/>
                    </a:lnTo>
                    <a:lnTo>
                      <a:pt x="39" y="7"/>
                    </a:lnTo>
                    <a:lnTo>
                      <a:pt x="48" y="6"/>
                    </a:lnTo>
                    <a:lnTo>
                      <a:pt x="58" y="6"/>
                    </a:lnTo>
                    <a:lnTo>
                      <a:pt x="65" y="7"/>
                    </a:lnTo>
                    <a:lnTo>
                      <a:pt x="73" y="9"/>
                    </a:lnTo>
                    <a:lnTo>
                      <a:pt x="81" y="12"/>
                    </a:lnTo>
                    <a:lnTo>
                      <a:pt x="87" y="17"/>
                    </a:lnTo>
                    <a:lnTo>
                      <a:pt x="92" y="22"/>
                    </a:lnTo>
                    <a:lnTo>
                      <a:pt x="95" y="28"/>
                    </a:lnTo>
                    <a:lnTo>
                      <a:pt x="97" y="36"/>
                    </a:lnTo>
                    <a:lnTo>
                      <a:pt x="97" y="45"/>
                    </a:lnTo>
                    <a:lnTo>
                      <a:pt x="94" y="54"/>
                    </a:lnTo>
                    <a:lnTo>
                      <a:pt x="91" y="64"/>
                    </a:lnTo>
                    <a:lnTo>
                      <a:pt x="84" y="70"/>
                    </a:lnTo>
                    <a:lnTo>
                      <a:pt x="78" y="75"/>
                    </a:lnTo>
                    <a:lnTo>
                      <a:pt x="70" y="78"/>
                    </a:lnTo>
                    <a:lnTo>
                      <a:pt x="61" y="80"/>
                    </a:lnTo>
                    <a:lnTo>
                      <a:pt x="53" y="80"/>
                    </a:lnTo>
                    <a:lnTo>
                      <a:pt x="43" y="78"/>
                    </a:lnTo>
                    <a:lnTo>
                      <a:pt x="34" y="75"/>
                    </a:lnTo>
                    <a:lnTo>
                      <a:pt x="28" y="72"/>
                    </a:lnTo>
                    <a:lnTo>
                      <a:pt x="22" y="67"/>
                    </a:lnTo>
                    <a:lnTo>
                      <a:pt x="17" y="61"/>
                    </a:lnTo>
                    <a:lnTo>
                      <a:pt x="12" y="53"/>
                    </a:lnTo>
                    <a:lnTo>
                      <a:pt x="11" y="48"/>
                    </a:lnTo>
                    <a:lnTo>
                      <a:pt x="11" y="43"/>
                    </a:lnTo>
                    <a:lnTo>
                      <a:pt x="12" y="39"/>
                    </a:lnTo>
                    <a:lnTo>
                      <a:pt x="15" y="36"/>
                    </a:lnTo>
                    <a:lnTo>
                      <a:pt x="22" y="28"/>
                    </a:lnTo>
                    <a:lnTo>
                      <a:pt x="29" y="22"/>
                    </a:lnTo>
                    <a:lnTo>
                      <a:pt x="31" y="20"/>
                    </a:lnTo>
                    <a:lnTo>
                      <a:pt x="31" y="18"/>
                    </a:lnTo>
                    <a:lnTo>
                      <a:pt x="29" y="17"/>
                    </a:lnTo>
                    <a:lnTo>
                      <a:pt x="28" y="17"/>
                    </a:lnTo>
                    <a:lnTo>
                      <a:pt x="20" y="22"/>
                    </a:lnTo>
                    <a:lnTo>
                      <a:pt x="14" y="26"/>
                    </a:lnTo>
                    <a:lnTo>
                      <a:pt x="7" y="33"/>
                    </a:lnTo>
                    <a:lnTo>
                      <a:pt x="4" y="39"/>
                    </a:lnTo>
                    <a:lnTo>
                      <a:pt x="4" y="47"/>
                    </a:lnTo>
                    <a:lnTo>
                      <a:pt x="4" y="54"/>
                    </a:lnTo>
                    <a:lnTo>
                      <a:pt x="7" y="62"/>
                    </a:lnTo>
                    <a:lnTo>
                      <a:pt x="14" y="70"/>
                    </a:lnTo>
                    <a:lnTo>
                      <a:pt x="22" y="76"/>
                    </a:lnTo>
                    <a:lnTo>
                      <a:pt x="31" y="81"/>
                    </a:lnTo>
                    <a:lnTo>
                      <a:pt x="40" y="86"/>
                    </a:lnTo>
                    <a:lnTo>
                      <a:pt x="51" y="87"/>
                    </a:lnTo>
                    <a:lnTo>
                      <a:pt x="61" y="87"/>
                    </a:lnTo>
                    <a:lnTo>
                      <a:pt x="72" y="86"/>
                    </a:lnTo>
                    <a:lnTo>
                      <a:pt x="81" y="83"/>
                    </a:lnTo>
                    <a:lnTo>
                      <a:pt x="91" y="76"/>
                    </a:lnTo>
                    <a:lnTo>
                      <a:pt x="97" y="67"/>
                    </a:lnTo>
                    <a:lnTo>
                      <a:pt x="103" y="58"/>
                    </a:lnTo>
                    <a:lnTo>
                      <a:pt x="105" y="47"/>
                    </a:lnTo>
                    <a:lnTo>
                      <a:pt x="105" y="36"/>
                    </a:lnTo>
                    <a:lnTo>
                      <a:pt x="103" y="26"/>
                    </a:lnTo>
                    <a:lnTo>
                      <a:pt x="98" y="17"/>
                    </a:lnTo>
                    <a:lnTo>
                      <a:pt x="91" y="11"/>
                    </a:lnTo>
                    <a:lnTo>
                      <a:pt x="80" y="4"/>
                    </a:lnTo>
                    <a:lnTo>
                      <a:pt x="69" y="1"/>
                    </a:lnTo>
                    <a:lnTo>
                      <a:pt x="58" y="0"/>
                    </a:lnTo>
                    <a:lnTo>
                      <a:pt x="47" y="1"/>
                    </a:lnTo>
                    <a:lnTo>
                      <a:pt x="36" y="3"/>
                    </a:lnTo>
                    <a:lnTo>
                      <a:pt x="26" y="6"/>
                    </a:lnTo>
                    <a:lnTo>
                      <a:pt x="15" y="12"/>
                    </a:lnTo>
                    <a:lnTo>
                      <a:pt x="7" y="18"/>
                    </a:lnTo>
                    <a:lnTo>
                      <a:pt x="0" y="26"/>
                    </a:lnTo>
                    <a:lnTo>
                      <a:pt x="0" y="28"/>
                    </a:lnTo>
                    <a:lnTo>
                      <a:pt x="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49" name="Freeform 206"/>
              <p:cNvSpPr>
                <a:spLocks/>
              </p:cNvSpPr>
              <p:nvPr/>
            </p:nvSpPr>
            <p:spPr bwMode="auto">
              <a:xfrm>
                <a:off x="970" y="1653"/>
                <a:ext cx="105" cy="88"/>
              </a:xfrm>
              <a:custGeom>
                <a:avLst/>
                <a:gdLst>
                  <a:gd name="T0" fmla="*/ 2 w 105"/>
                  <a:gd name="T1" fmla="*/ 27 h 88"/>
                  <a:gd name="T2" fmla="*/ 14 w 105"/>
                  <a:gd name="T3" fmla="*/ 16 h 88"/>
                  <a:gd name="T4" fmla="*/ 30 w 105"/>
                  <a:gd name="T5" fmla="*/ 10 h 88"/>
                  <a:gd name="T6" fmla="*/ 47 w 105"/>
                  <a:gd name="T7" fmla="*/ 5 h 88"/>
                  <a:gd name="T8" fmla="*/ 66 w 105"/>
                  <a:gd name="T9" fmla="*/ 6 h 88"/>
                  <a:gd name="T10" fmla="*/ 82 w 105"/>
                  <a:gd name="T11" fmla="*/ 11 h 88"/>
                  <a:gd name="T12" fmla="*/ 93 w 105"/>
                  <a:gd name="T13" fmla="*/ 21 h 88"/>
                  <a:gd name="T14" fmla="*/ 98 w 105"/>
                  <a:gd name="T15" fmla="*/ 35 h 88"/>
                  <a:gd name="T16" fmla="*/ 94 w 105"/>
                  <a:gd name="T17" fmla="*/ 53 h 88"/>
                  <a:gd name="T18" fmla="*/ 90 w 105"/>
                  <a:gd name="T19" fmla="*/ 63 h 88"/>
                  <a:gd name="T20" fmla="*/ 77 w 105"/>
                  <a:gd name="T21" fmla="*/ 74 h 88"/>
                  <a:gd name="T22" fmla="*/ 62 w 105"/>
                  <a:gd name="T23" fmla="*/ 79 h 88"/>
                  <a:gd name="T24" fmla="*/ 44 w 105"/>
                  <a:gd name="T25" fmla="*/ 77 h 88"/>
                  <a:gd name="T26" fmla="*/ 35 w 105"/>
                  <a:gd name="T27" fmla="*/ 75 h 88"/>
                  <a:gd name="T28" fmla="*/ 22 w 105"/>
                  <a:gd name="T29" fmla="*/ 66 h 88"/>
                  <a:gd name="T30" fmla="*/ 13 w 105"/>
                  <a:gd name="T31" fmla="*/ 53 h 88"/>
                  <a:gd name="T32" fmla="*/ 11 w 105"/>
                  <a:gd name="T33" fmla="*/ 47 h 88"/>
                  <a:gd name="T34" fmla="*/ 13 w 105"/>
                  <a:gd name="T35" fmla="*/ 38 h 88"/>
                  <a:gd name="T36" fmla="*/ 22 w 105"/>
                  <a:gd name="T37" fmla="*/ 27 h 88"/>
                  <a:gd name="T38" fmla="*/ 30 w 105"/>
                  <a:gd name="T39" fmla="*/ 21 h 88"/>
                  <a:gd name="T40" fmla="*/ 30 w 105"/>
                  <a:gd name="T41" fmla="*/ 17 h 88"/>
                  <a:gd name="T42" fmla="*/ 27 w 105"/>
                  <a:gd name="T43" fmla="*/ 16 h 88"/>
                  <a:gd name="T44" fmla="*/ 19 w 105"/>
                  <a:gd name="T45" fmla="*/ 21 h 88"/>
                  <a:gd name="T46" fmla="*/ 8 w 105"/>
                  <a:gd name="T47" fmla="*/ 31 h 88"/>
                  <a:gd name="T48" fmla="*/ 3 w 105"/>
                  <a:gd name="T49" fmla="*/ 46 h 88"/>
                  <a:gd name="T50" fmla="*/ 8 w 105"/>
                  <a:gd name="T51" fmla="*/ 61 h 88"/>
                  <a:gd name="T52" fmla="*/ 13 w 105"/>
                  <a:gd name="T53" fmla="*/ 69 h 88"/>
                  <a:gd name="T54" fmla="*/ 30 w 105"/>
                  <a:gd name="T55" fmla="*/ 82 h 88"/>
                  <a:gd name="T56" fmla="*/ 51 w 105"/>
                  <a:gd name="T57" fmla="*/ 88 h 88"/>
                  <a:gd name="T58" fmla="*/ 71 w 105"/>
                  <a:gd name="T59" fmla="*/ 85 h 88"/>
                  <a:gd name="T60" fmla="*/ 90 w 105"/>
                  <a:gd name="T61" fmla="*/ 75 h 88"/>
                  <a:gd name="T62" fmla="*/ 98 w 105"/>
                  <a:gd name="T63" fmla="*/ 66 h 88"/>
                  <a:gd name="T64" fmla="*/ 105 w 105"/>
                  <a:gd name="T65" fmla="*/ 46 h 88"/>
                  <a:gd name="T66" fmla="*/ 102 w 105"/>
                  <a:gd name="T67" fmla="*/ 25 h 88"/>
                  <a:gd name="T68" fmla="*/ 90 w 105"/>
                  <a:gd name="T69" fmla="*/ 10 h 88"/>
                  <a:gd name="T70" fmla="*/ 80 w 105"/>
                  <a:gd name="T71" fmla="*/ 3 h 88"/>
                  <a:gd name="T72" fmla="*/ 58 w 105"/>
                  <a:gd name="T73" fmla="*/ 0 h 88"/>
                  <a:gd name="T74" fmla="*/ 36 w 105"/>
                  <a:gd name="T75" fmla="*/ 2 h 88"/>
                  <a:gd name="T76" fmla="*/ 16 w 105"/>
                  <a:gd name="T77" fmla="*/ 11 h 88"/>
                  <a:gd name="T78" fmla="*/ 0 w 105"/>
                  <a:gd name="T79" fmla="*/ 27 h 88"/>
                  <a:gd name="T80" fmla="*/ 0 w 105"/>
                  <a:gd name="T81" fmla="*/ 28 h 88"/>
                  <a:gd name="T82" fmla="*/ 2 w 105"/>
                  <a:gd name="T83" fmla="*/ 27 h 8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5"/>
                  <a:gd name="T127" fmla="*/ 0 h 88"/>
                  <a:gd name="T128" fmla="*/ 105 w 105"/>
                  <a:gd name="T129" fmla="*/ 88 h 8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5" h="88">
                    <a:moveTo>
                      <a:pt x="2" y="27"/>
                    </a:moveTo>
                    <a:lnTo>
                      <a:pt x="2" y="27"/>
                    </a:lnTo>
                    <a:lnTo>
                      <a:pt x="7" y="22"/>
                    </a:lnTo>
                    <a:lnTo>
                      <a:pt x="14" y="16"/>
                    </a:lnTo>
                    <a:lnTo>
                      <a:pt x="22" y="13"/>
                    </a:lnTo>
                    <a:lnTo>
                      <a:pt x="30" y="10"/>
                    </a:lnTo>
                    <a:lnTo>
                      <a:pt x="40" y="6"/>
                    </a:lnTo>
                    <a:lnTo>
                      <a:pt x="47" y="5"/>
                    </a:lnTo>
                    <a:lnTo>
                      <a:pt x="57" y="5"/>
                    </a:lnTo>
                    <a:lnTo>
                      <a:pt x="66" y="6"/>
                    </a:lnTo>
                    <a:lnTo>
                      <a:pt x="74" y="8"/>
                    </a:lnTo>
                    <a:lnTo>
                      <a:pt x="82" y="11"/>
                    </a:lnTo>
                    <a:lnTo>
                      <a:pt x="88" y="16"/>
                    </a:lnTo>
                    <a:lnTo>
                      <a:pt x="93" y="21"/>
                    </a:lnTo>
                    <a:lnTo>
                      <a:pt x="96" y="27"/>
                    </a:lnTo>
                    <a:lnTo>
                      <a:pt x="98" y="35"/>
                    </a:lnTo>
                    <a:lnTo>
                      <a:pt x="98" y="44"/>
                    </a:lnTo>
                    <a:lnTo>
                      <a:pt x="94" y="53"/>
                    </a:lnTo>
                    <a:lnTo>
                      <a:pt x="90" y="63"/>
                    </a:lnTo>
                    <a:lnTo>
                      <a:pt x="84" y="69"/>
                    </a:lnTo>
                    <a:lnTo>
                      <a:pt x="77" y="74"/>
                    </a:lnTo>
                    <a:lnTo>
                      <a:pt x="69" y="77"/>
                    </a:lnTo>
                    <a:lnTo>
                      <a:pt x="62" y="79"/>
                    </a:lnTo>
                    <a:lnTo>
                      <a:pt x="52" y="79"/>
                    </a:lnTo>
                    <a:lnTo>
                      <a:pt x="44" y="77"/>
                    </a:lnTo>
                    <a:lnTo>
                      <a:pt x="35" y="75"/>
                    </a:lnTo>
                    <a:lnTo>
                      <a:pt x="29" y="71"/>
                    </a:lnTo>
                    <a:lnTo>
                      <a:pt x="22" y="66"/>
                    </a:lnTo>
                    <a:lnTo>
                      <a:pt x="16" y="60"/>
                    </a:lnTo>
                    <a:lnTo>
                      <a:pt x="13" y="53"/>
                    </a:lnTo>
                    <a:lnTo>
                      <a:pt x="11" y="47"/>
                    </a:lnTo>
                    <a:lnTo>
                      <a:pt x="11" y="42"/>
                    </a:lnTo>
                    <a:lnTo>
                      <a:pt x="13" y="38"/>
                    </a:lnTo>
                    <a:lnTo>
                      <a:pt x="14" y="35"/>
                    </a:lnTo>
                    <a:lnTo>
                      <a:pt x="22" y="27"/>
                    </a:lnTo>
                    <a:lnTo>
                      <a:pt x="30" y="21"/>
                    </a:lnTo>
                    <a:lnTo>
                      <a:pt x="30" y="19"/>
                    </a:lnTo>
                    <a:lnTo>
                      <a:pt x="30" y="17"/>
                    </a:lnTo>
                    <a:lnTo>
                      <a:pt x="30" y="16"/>
                    </a:lnTo>
                    <a:lnTo>
                      <a:pt x="27" y="16"/>
                    </a:lnTo>
                    <a:lnTo>
                      <a:pt x="19" y="21"/>
                    </a:lnTo>
                    <a:lnTo>
                      <a:pt x="13" y="25"/>
                    </a:lnTo>
                    <a:lnTo>
                      <a:pt x="8" y="31"/>
                    </a:lnTo>
                    <a:lnTo>
                      <a:pt x="5" y="39"/>
                    </a:lnTo>
                    <a:lnTo>
                      <a:pt x="3" y="46"/>
                    </a:lnTo>
                    <a:lnTo>
                      <a:pt x="5" y="53"/>
                    </a:lnTo>
                    <a:lnTo>
                      <a:pt x="8" y="61"/>
                    </a:lnTo>
                    <a:lnTo>
                      <a:pt x="13" y="69"/>
                    </a:lnTo>
                    <a:lnTo>
                      <a:pt x="22" y="75"/>
                    </a:lnTo>
                    <a:lnTo>
                      <a:pt x="30" y="82"/>
                    </a:lnTo>
                    <a:lnTo>
                      <a:pt x="41" y="85"/>
                    </a:lnTo>
                    <a:lnTo>
                      <a:pt x="51" y="88"/>
                    </a:lnTo>
                    <a:lnTo>
                      <a:pt x="62" y="88"/>
                    </a:lnTo>
                    <a:lnTo>
                      <a:pt x="71" y="85"/>
                    </a:lnTo>
                    <a:lnTo>
                      <a:pt x="82" y="82"/>
                    </a:lnTo>
                    <a:lnTo>
                      <a:pt x="90" y="75"/>
                    </a:lnTo>
                    <a:lnTo>
                      <a:pt x="98" y="66"/>
                    </a:lnTo>
                    <a:lnTo>
                      <a:pt x="102" y="57"/>
                    </a:lnTo>
                    <a:lnTo>
                      <a:pt x="105" y="46"/>
                    </a:lnTo>
                    <a:lnTo>
                      <a:pt x="105" y="36"/>
                    </a:lnTo>
                    <a:lnTo>
                      <a:pt x="102" y="25"/>
                    </a:lnTo>
                    <a:lnTo>
                      <a:pt x="98" y="17"/>
                    </a:lnTo>
                    <a:lnTo>
                      <a:pt x="90" y="10"/>
                    </a:lnTo>
                    <a:lnTo>
                      <a:pt x="80" y="3"/>
                    </a:lnTo>
                    <a:lnTo>
                      <a:pt x="69" y="0"/>
                    </a:lnTo>
                    <a:lnTo>
                      <a:pt x="58" y="0"/>
                    </a:lnTo>
                    <a:lnTo>
                      <a:pt x="47" y="0"/>
                    </a:lnTo>
                    <a:lnTo>
                      <a:pt x="36" y="2"/>
                    </a:lnTo>
                    <a:lnTo>
                      <a:pt x="25" y="6"/>
                    </a:lnTo>
                    <a:lnTo>
                      <a:pt x="16" y="11"/>
                    </a:lnTo>
                    <a:lnTo>
                      <a:pt x="8" y="17"/>
                    </a:lnTo>
                    <a:lnTo>
                      <a:pt x="0" y="27"/>
                    </a:lnTo>
                    <a:lnTo>
                      <a:pt x="0" y="28"/>
                    </a:lnTo>
                    <a:lnTo>
                      <a:pt x="2"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50" name="Freeform 207"/>
              <p:cNvSpPr>
                <a:spLocks/>
              </p:cNvSpPr>
              <p:nvPr/>
            </p:nvSpPr>
            <p:spPr bwMode="auto">
              <a:xfrm>
                <a:off x="1179" y="1688"/>
                <a:ext cx="42" cy="14"/>
              </a:xfrm>
              <a:custGeom>
                <a:avLst/>
                <a:gdLst>
                  <a:gd name="T0" fmla="*/ 0 w 42"/>
                  <a:gd name="T1" fmla="*/ 1 h 14"/>
                  <a:gd name="T2" fmla="*/ 0 w 42"/>
                  <a:gd name="T3" fmla="*/ 1 h 14"/>
                  <a:gd name="T4" fmla="*/ 8 w 42"/>
                  <a:gd name="T5" fmla="*/ 7 h 14"/>
                  <a:gd name="T6" fmla="*/ 19 w 42"/>
                  <a:gd name="T7" fmla="*/ 12 h 14"/>
                  <a:gd name="T8" fmla="*/ 30 w 42"/>
                  <a:gd name="T9" fmla="*/ 14 h 14"/>
                  <a:gd name="T10" fmla="*/ 41 w 42"/>
                  <a:gd name="T11" fmla="*/ 12 h 14"/>
                  <a:gd name="T12" fmla="*/ 41 w 42"/>
                  <a:gd name="T13" fmla="*/ 12 h 14"/>
                  <a:gd name="T14" fmla="*/ 41 w 42"/>
                  <a:gd name="T15" fmla="*/ 11 h 14"/>
                  <a:gd name="T16" fmla="*/ 42 w 42"/>
                  <a:gd name="T17" fmla="*/ 9 h 14"/>
                  <a:gd name="T18" fmla="*/ 41 w 42"/>
                  <a:gd name="T19" fmla="*/ 7 h 14"/>
                  <a:gd name="T20" fmla="*/ 39 w 42"/>
                  <a:gd name="T21" fmla="*/ 7 h 14"/>
                  <a:gd name="T22" fmla="*/ 39 w 42"/>
                  <a:gd name="T23" fmla="*/ 7 h 14"/>
                  <a:gd name="T24" fmla="*/ 30 w 42"/>
                  <a:gd name="T25" fmla="*/ 7 h 14"/>
                  <a:gd name="T26" fmla="*/ 19 w 42"/>
                  <a:gd name="T27" fmla="*/ 7 h 14"/>
                  <a:gd name="T28" fmla="*/ 9 w 42"/>
                  <a:gd name="T29" fmla="*/ 4 h 14"/>
                  <a:gd name="T30" fmla="*/ 2 w 42"/>
                  <a:gd name="T31" fmla="*/ 0 h 14"/>
                  <a:gd name="T32" fmla="*/ 2 w 42"/>
                  <a:gd name="T33" fmla="*/ 0 h 14"/>
                  <a:gd name="T34" fmla="*/ 0 w 42"/>
                  <a:gd name="T35" fmla="*/ 0 h 14"/>
                  <a:gd name="T36" fmla="*/ 0 w 42"/>
                  <a:gd name="T37" fmla="*/ 1 h 14"/>
                  <a:gd name="T38" fmla="*/ 0 w 42"/>
                  <a:gd name="T39" fmla="*/ 1 h 1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2"/>
                  <a:gd name="T61" fmla="*/ 0 h 14"/>
                  <a:gd name="T62" fmla="*/ 42 w 42"/>
                  <a:gd name="T63" fmla="*/ 14 h 1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2" h="14">
                    <a:moveTo>
                      <a:pt x="0" y="1"/>
                    </a:moveTo>
                    <a:lnTo>
                      <a:pt x="0" y="1"/>
                    </a:lnTo>
                    <a:lnTo>
                      <a:pt x="8" y="7"/>
                    </a:lnTo>
                    <a:lnTo>
                      <a:pt x="19" y="12"/>
                    </a:lnTo>
                    <a:lnTo>
                      <a:pt x="30" y="14"/>
                    </a:lnTo>
                    <a:lnTo>
                      <a:pt x="41" y="12"/>
                    </a:lnTo>
                    <a:lnTo>
                      <a:pt x="41" y="11"/>
                    </a:lnTo>
                    <a:lnTo>
                      <a:pt x="42" y="9"/>
                    </a:lnTo>
                    <a:lnTo>
                      <a:pt x="41" y="7"/>
                    </a:lnTo>
                    <a:lnTo>
                      <a:pt x="39" y="7"/>
                    </a:lnTo>
                    <a:lnTo>
                      <a:pt x="30" y="7"/>
                    </a:lnTo>
                    <a:lnTo>
                      <a:pt x="19" y="7"/>
                    </a:lnTo>
                    <a:lnTo>
                      <a:pt x="9" y="4"/>
                    </a:lnTo>
                    <a:lnTo>
                      <a:pt x="2"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51" name="Freeform 208"/>
              <p:cNvSpPr>
                <a:spLocks/>
              </p:cNvSpPr>
              <p:nvPr/>
            </p:nvSpPr>
            <p:spPr bwMode="auto">
              <a:xfrm>
                <a:off x="1163" y="1706"/>
                <a:ext cx="52" cy="15"/>
              </a:xfrm>
              <a:custGeom>
                <a:avLst/>
                <a:gdLst>
                  <a:gd name="T0" fmla="*/ 2 w 52"/>
                  <a:gd name="T1" fmla="*/ 2 h 15"/>
                  <a:gd name="T2" fmla="*/ 2 w 52"/>
                  <a:gd name="T3" fmla="*/ 2 h 15"/>
                  <a:gd name="T4" fmla="*/ 13 w 52"/>
                  <a:gd name="T5" fmla="*/ 8 h 15"/>
                  <a:gd name="T6" fmla="*/ 25 w 52"/>
                  <a:gd name="T7" fmla="*/ 13 h 15"/>
                  <a:gd name="T8" fmla="*/ 38 w 52"/>
                  <a:gd name="T9" fmla="*/ 15 h 15"/>
                  <a:gd name="T10" fmla="*/ 51 w 52"/>
                  <a:gd name="T11" fmla="*/ 15 h 15"/>
                  <a:gd name="T12" fmla="*/ 51 w 52"/>
                  <a:gd name="T13" fmla="*/ 15 h 15"/>
                  <a:gd name="T14" fmla="*/ 52 w 52"/>
                  <a:gd name="T15" fmla="*/ 15 h 15"/>
                  <a:gd name="T16" fmla="*/ 52 w 52"/>
                  <a:gd name="T17" fmla="*/ 13 h 15"/>
                  <a:gd name="T18" fmla="*/ 51 w 52"/>
                  <a:gd name="T19" fmla="*/ 11 h 15"/>
                  <a:gd name="T20" fmla="*/ 51 w 52"/>
                  <a:gd name="T21" fmla="*/ 11 h 15"/>
                  <a:gd name="T22" fmla="*/ 25 w 52"/>
                  <a:gd name="T23" fmla="*/ 8 h 15"/>
                  <a:gd name="T24" fmla="*/ 14 w 52"/>
                  <a:gd name="T25" fmla="*/ 5 h 15"/>
                  <a:gd name="T26" fmla="*/ 2 w 52"/>
                  <a:gd name="T27" fmla="*/ 0 h 15"/>
                  <a:gd name="T28" fmla="*/ 2 w 52"/>
                  <a:gd name="T29" fmla="*/ 0 h 15"/>
                  <a:gd name="T30" fmla="*/ 0 w 52"/>
                  <a:gd name="T31" fmla="*/ 0 h 15"/>
                  <a:gd name="T32" fmla="*/ 2 w 52"/>
                  <a:gd name="T33" fmla="*/ 2 h 15"/>
                  <a:gd name="T34" fmla="*/ 2 w 52"/>
                  <a:gd name="T35" fmla="*/ 2 h 1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2"/>
                  <a:gd name="T55" fmla="*/ 0 h 15"/>
                  <a:gd name="T56" fmla="*/ 52 w 52"/>
                  <a:gd name="T57" fmla="*/ 15 h 1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2" h="15">
                    <a:moveTo>
                      <a:pt x="2" y="2"/>
                    </a:moveTo>
                    <a:lnTo>
                      <a:pt x="2" y="2"/>
                    </a:lnTo>
                    <a:lnTo>
                      <a:pt x="13" y="8"/>
                    </a:lnTo>
                    <a:lnTo>
                      <a:pt x="25" y="13"/>
                    </a:lnTo>
                    <a:lnTo>
                      <a:pt x="38" y="15"/>
                    </a:lnTo>
                    <a:lnTo>
                      <a:pt x="51" y="15"/>
                    </a:lnTo>
                    <a:lnTo>
                      <a:pt x="52" y="15"/>
                    </a:lnTo>
                    <a:lnTo>
                      <a:pt x="52" y="13"/>
                    </a:lnTo>
                    <a:lnTo>
                      <a:pt x="51" y="11"/>
                    </a:lnTo>
                    <a:lnTo>
                      <a:pt x="25" y="8"/>
                    </a:lnTo>
                    <a:lnTo>
                      <a:pt x="14" y="5"/>
                    </a:lnTo>
                    <a:lnTo>
                      <a:pt x="2" y="0"/>
                    </a:lnTo>
                    <a:lnTo>
                      <a:pt x="0" y="0"/>
                    </a:lnTo>
                    <a:lnTo>
                      <a:pt x="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52" name="Freeform 209"/>
              <p:cNvSpPr>
                <a:spLocks/>
              </p:cNvSpPr>
              <p:nvPr/>
            </p:nvSpPr>
            <p:spPr bwMode="auto">
              <a:xfrm>
                <a:off x="1212" y="1688"/>
                <a:ext cx="8" cy="42"/>
              </a:xfrm>
              <a:custGeom>
                <a:avLst/>
                <a:gdLst>
                  <a:gd name="T0" fmla="*/ 3 w 8"/>
                  <a:gd name="T1" fmla="*/ 40 h 42"/>
                  <a:gd name="T2" fmla="*/ 3 w 8"/>
                  <a:gd name="T3" fmla="*/ 40 h 42"/>
                  <a:gd name="T4" fmla="*/ 6 w 8"/>
                  <a:gd name="T5" fmla="*/ 31 h 42"/>
                  <a:gd name="T6" fmla="*/ 8 w 8"/>
                  <a:gd name="T7" fmla="*/ 22 h 42"/>
                  <a:gd name="T8" fmla="*/ 8 w 8"/>
                  <a:gd name="T9" fmla="*/ 11 h 42"/>
                  <a:gd name="T10" fmla="*/ 6 w 8"/>
                  <a:gd name="T11" fmla="*/ 1 h 42"/>
                  <a:gd name="T12" fmla="*/ 6 w 8"/>
                  <a:gd name="T13" fmla="*/ 1 h 42"/>
                  <a:gd name="T14" fmla="*/ 5 w 8"/>
                  <a:gd name="T15" fmla="*/ 0 h 42"/>
                  <a:gd name="T16" fmla="*/ 3 w 8"/>
                  <a:gd name="T17" fmla="*/ 1 h 42"/>
                  <a:gd name="T18" fmla="*/ 3 w 8"/>
                  <a:gd name="T19" fmla="*/ 1 h 42"/>
                  <a:gd name="T20" fmla="*/ 5 w 8"/>
                  <a:gd name="T21" fmla="*/ 12 h 42"/>
                  <a:gd name="T22" fmla="*/ 3 w 8"/>
                  <a:gd name="T23" fmla="*/ 22 h 42"/>
                  <a:gd name="T24" fmla="*/ 0 w 8"/>
                  <a:gd name="T25" fmla="*/ 40 h 42"/>
                  <a:gd name="T26" fmla="*/ 0 w 8"/>
                  <a:gd name="T27" fmla="*/ 40 h 42"/>
                  <a:gd name="T28" fmla="*/ 2 w 8"/>
                  <a:gd name="T29" fmla="*/ 42 h 42"/>
                  <a:gd name="T30" fmla="*/ 3 w 8"/>
                  <a:gd name="T31" fmla="*/ 40 h 42"/>
                  <a:gd name="T32" fmla="*/ 3 w 8"/>
                  <a:gd name="T33" fmla="*/ 40 h 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
                  <a:gd name="T52" fmla="*/ 0 h 42"/>
                  <a:gd name="T53" fmla="*/ 8 w 8"/>
                  <a:gd name="T54" fmla="*/ 42 h 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 h="42">
                    <a:moveTo>
                      <a:pt x="3" y="40"/>
                    </a:moveTo>
                    <a:lnTo>
                      <a:pt x="3" y="40"/>
                    </a:lnTo>
                    <a:lnTo>
                      <a:pt x="6" y="31"/>
                    </a:lnTo>
                    <a:lnTo>
                      <a:pt x="8" y="22"/>
                    </a:lnTo>
                    <a:lnTo>
                      <a:pt x="8" y="11"/>
                    </a:lnTo>
                    <a:lnTo>
                      <a:pt x="6" y="1"/>
                    </a:lnTo>
                    <a:lnTo>
                      <a:pt x="5" y="0"/>
                    </a:lnTo>
                    <a:lnTo>
                      <a:pt x="3" y="1"/>
                    </a:lnTo>
                    <a:lnTo>
                      <a:pt x="5" y="12"/>
                    </a:lnTo>
                    <a:lnTo>
                      <a:pt x="3" y="22"/>
                    </a:lnTo>
                    <a:lnTo>
                      <a:pt x="0" y="40"/>
                    </a:lnTo>
                    <a:lnTo>
                      <a:pt x="2" y="42"/>
                    </a:lnTo>
                    <a:lnTo>
                      <a:pt x="3"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53" name="Freeform 210"/>
              <p:cNvSpPr>
                <a:spLocks/>
              </p:cNvSpPr>
              <p:nvPr/>
            </p:nvSpPr>
            <p:spPr bwMode="auto">
              <a:xfrm>
                <a:off x="774" y="1358"/>
                <a:ext cx="13" cy="322"/>
              </a:xfrm>
              <a:custGeom>
                <a:avLst/>
                <a:gdLst>
                  <a:gd name="T0" fmla="*/ 0 w 13"/>
                  <a:gd name="T1" fmla="*/ 0 h 322"/>
                  <a:gd name="T2" fmla="*/ 0 w 13"/>
                  <a:gd name="T3" fmla="*/ 0 h 322"/>
                  <a:gd name="T4" fmla="*/ 0 w 13"/>
                  <a:gd name="T5" fmla="*/ 83 h 322"/>
                  <a:gd name="T6" fmla="*/ 3 w 13"/>
                  <a:gd name="T7" fmla="*/ 165 h 322"/>
                  <a:gd name="T8" fmla="*/ 3 w 13"/>
                  <a:gd name="T9" fmla="*/ 165 h 322"/>
                  <a:gd name="T10" fmla="*/ 6 w 13"/>
                  <a:gd name="T11" fmla="*/ 243 h 322"/>
                  <a:gd name="T12" fmla="*/ 6 w 13"/>
                  <a:gd name="T13" fmla="*/ 281 h 322"/>
                  <a:gd name="T14" fmla="*/ 5 w 13"/>
                  <a:gd name="T15" fmla="*/ 301 h 322"/>
                  <a:gd name="T16" fmla="*/ 3 w 13"/>
                  <a:gd name="T17" fmla="*/ 320 h 322"/>
                  <a:gd name="T18" fmla="*/ 3 w 13"/>
                  <a:gd name="T19" fmla="*/ 320 h 322"/>
                  <a:gd name="T20" fmla="*/ 5 w 13"/>
                  <a:gd name="T21" fmla="*/ 322 h 322"/>
                  <a:gd name="T22" fmla="*/ 5 w 13"/>
                  <a:gd name="T23" fmla="*/ 320 h 322"/>
                  <a:gd name="T24" fmla="*/ 5 w 13"/>
                  <a:gd name="T25" fmla="*/ 320 h 322"/>
                  <a:gd name="T26" fmla="*/ 10 w 13"/>
                  <a:gd name="T27" fmla="*/ 303 h 322"/>
                  <a:gd name="T28" fmla="*/ 11 w 13"/>
                  <a:gd name="T29" fmla="*/ 284 h 322"/>
                  <a:gd name="T30" fmla="*/ 13 w 13"/>
                  <a:gd name="T31" fmla="*/ 265 h 322"/>
                  <a:gd name="T32" fmla="*/ 13 w 13"/>
                  <a:gd name="T33" fmla="*/ 248 h 322"/>
                  <a:gd name="T34" fmla="*/ 10 w 13"/>
                  <a:gd name="T35" fmla="*/ 210 h 322"/>
                  <a:gd name="T36" fmla="*/ 8 w 13"/>
                  <a:gd name="T37" fmla="*/ 174 h 322"/>
                  <a:gd name="T38" fmla="*/ 8 w 13"/>
                  <a:gd name="T39" fmla="*/ 174 h 322"/>
                  <a:gd name="T40" fmla="*/ 5 w 13"/>
                  <a:gd name="T41" fmla="*/ 130 h 322"/>
                  <a:gd name="T42" fmla="*/ 3 w 13"/>
                  <a:gd name="T43" fmla="*/ 87 h 322"/>
                  <a:gd name="T44" fmla="*/ 2 w 13"/>
                  <a:gd name="T45" fmla="*/ 0 h 322"/>
                  <a:gd name="T46" fmla="*/ 2 w 13"/>
                  <a:gd name="T47" fmla="*/ 0 h 322"/>
                  <a:gd name="T48" fmla="*/ 2 w 13"/>
                  <a:gd name="T49" fmla="*/ 0 h 322"/>
                  <a:gd name="T50" fmla="*/ 0 w 13"/>
                  <a:gd name="T51" fmla="*/ 0 h 322"/>
                  <a:gd name="T52" fmla="*/ 0 w 13"/>
                  <a:gd name="T53" fmla="*/ 0 h 32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3"/>
                  <a:gd name="T82" fmla="*/ 0 h 322"/>
                  <a:gd name="T83" fmla="*/ 13 w 13"/>
                  <a:gd name="T84" fmla="*/ 322 h 32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3" h="322">
                    <a:moveTo>
                      <a:pt x="0" y="0"/>
                    </a:moveTo>
                    <a:lnTo>
                      <a:pt x="0" y="0"/>
                    </a:lnTo>
                    <a:lnTo>
                      <a:pt x="0" y="83"/>
                    </a:lnTo>
                    <a:lnTo>
                      <a:pt x="3" y="165"/>
                    </a:lnTo>
                    <a:lnTo>
                      <a:pt x="6" y="243"/>
                    </a:lnTo>
                    <a:lnTo>
                      <a:pt x="6" y="281"/>
                    </a:lnTo>
                    <a:lnTo>
                      <a:pt x="5" y="301"/>
                    </a:lnTo>
                    <a:lnTo>
                      <a:pt x="3" y="320"/>
                    </a:lnTo>
                    <a:lnTo>
                      <a:pt x="5" y="322"/>
                    </a:lnTo>
                    <a:lnTo>
                      <a:pt x="5" y="320"/>
                    </a:lnTo>
                    <a:lnTo>
                      <a:pt x="10" y="303"/>
                    </a:lnTo>
                    <a:lnTo>
                      <a:pt x="11" y="284"/>
                    </a:lnTo>
                    <a:lnTo>
                      <a:pt x="13" y="265"/>
                    </a:lnTo>
                    <a:lnTo>
                      <a:pt x="13" y="248"/>
                    </a:lnTo>
                    <a:lnTo>
                      <a:pt x="10" y="210"/>
                    </a:lnTo>
                    <a:lnTo>
                      <a:pt x="8" y="174"/>
                    </a:lnTo>
                    <a:lnTo>
                      <a:pt x="5" y="130"/>
                    </a:lnTo>
                    <a:lnTo>
                      <a:pt x="3" y="87"/>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54" name="Freeform 211"/>
              <p:cNvSpPr>
                <a:spLocks/>
              </p:cNvSpPr>
              <p:nvPr/>
            </p:nvSpPr>
            <p:spPr bwMode="auto">
              <a:xfrm>
                <a:off x="597" y="1366"/>
                <a:ext cx="38" cy="122"/>
              </a:xfrm>
              <a:custGeom>
                <a:avLst/>
                <a:gdLst>
                  <a:gd name="T0" fmla="*/ 34 w 38"/>
                  <a:gd name="T1" fmla="*/ 0 h 122"/>
                  <a:gd name="T2" fmla="*/ 34 w 38"/>
                  <a:gd name="T3" fmla="*/ 0 h 122"/>
                  <a:gd name="T4" fmla="*/ 28 w 38"/>
                  <a:gd name="T5" fmla="*/ 14 h 122"/>
                  <a:gd name="T6" fmla="*/ 22 w 38"/>
                  <a:gd name="T7" fmla="*/ 28 h 122"/>
                  <a:gd name="T8" fmla="*/ 16 w 38"/>
                  <a:gd name="T9" fmla="*/ 44 h 122"/>
                  <a:gd name="T10" fmla="*/ 11 w 38"/>
                  <a:gd name="T11" fmla="*/ 58 h 122"/>
                  <a:gd name="T12" fmla="*/ 5 w 38"/>
                  <a:gd name="T13" fmla="*/ 89 h 122"/>
                  <a:gd name="T14" fmla="*/ 0 w 38"/>
                  <a:gd name="T15" fmla="*/ 121 h 122"/>
                  <a:gd name="T16" fmla="*/ 0 w 38"/>
                  <a:gd name="T17" fmla="*/ 121 h 122"/>
                  <a:gd name="T18" fmla="*/ 0 w 38"/>
                  <a:gd name="T19" fmla="*/ 122 h 122"/>
                  <a:gd name="T20" fmla="*/ 1 w 38"/>
                  <a:gd name="T21" fmla="*/ 121 h 122"/>
                  <a:gd name="T22" fmla="*/ 1 w 38"/>
                  <a:gd name="T23" fmla="*/ 121 h 122"/>
                  <a:gd name="T24" fmla="*/ 16 w 38"/>
                  <a:gd name="T25" fmla="*/ 60 h 122"/>
                  <a:gd name="T26" fmla="*/ 25 w 38"/>
                  <a:gd name="T27" fmla="*/ 30 h 122"/>
                  <a:gd name="T28" fmla="*/ 30 w 38"/>
                  <a:gd name="T29" fmla="*/ 16 h 122"/>
                  <a:gd name="T30" fmla="*/ 38 w 38"/>
                  <a:gd name="T31" fmla="*/ 2 h 122"/>
                  <a:gd name="T32" fmla="*/ 38 w 38"/>
                  <a:gd name="T33" fmla="*/ 2 h 122"/>
                  <a:gd name="T34" fmla="*/ 36 w 38"/>
                  <a:gd name="T35" fmla="*/ 0 h 122"/>
                  <a:gd name="T36" fmla="*/ 34 w 38"/>
                  <a:gd name="T37" fmla="*/ 0 h 122"/>
                  <a:gd name="T38" fmla="*/ 34 w 38"/>
                  <a:gd name="T39" fmla="*/ 0 h 12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
                  <a:gd name="T61" fmla="*/ 0 h 122"/>
                  <a:gd name="T62" fmla="*/ 38 w 38"/>
                  <a:gd name="T63" fmla="*/ 122 h 12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 h="122">
                    <a:moveTo>
                      <a:pt x="34" y="0"/>
                    </a:moveTo>
                    <a:lnTo>
                      <a:pt x="34" y="0"/>
                    </a:lnTo>
                    <a:lnTo>
                      <a:pt x="28" y="14"/>
                    </a:lnTo>
                    <a:lnTo>
                      <a:pt x="22" y="28"/>
                    </a:lnTo>
                    <a:lnTo>
                      <a:pt x="16" y="44"/>
                    </a:lnTo>
                    <a:lnTo>
                      <a:pt x="11" y="58"/>
                    </a:lnTo>
                    <a:lnTo>
                      <a:pt x="5" y="89"/>
                    </a:lnTo>
                    <a:lnTo>
                      <a:pt x="0" y="121"/>
                    </a:lnTo>
                    <a:lnTo>
                      <a:pt x="0" y="122"/>
                    </a:lnTo>
                    <a:lnTo>
                      <a:pt x="1" y="121"/>
                    </a:lnTo>
                    <a:lnTo>
                      <a:pt x="16" y="60"/>
                    </a:lnTo>
                    <a:lnTo>
                      <a:pt x="25" y="30"/>
                    </a:lnTo>
                    <a:lnTo>
                      <a:pt x="30" y="16"/>
                    </a:lnTo>
                    <a:lnTo>
                      <a:pt x="38" y="2"/>
                    </a:lnTo>
                    <a:lnTo>
                      <a:pt x="36" y="0"/>
                    </a:lnTo>
                    <a:lnTo>
                      <a:pt x="3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55" name="Freeform 212"/>
              <p:cNvSpPr>
                <a:spLocks/>
              </p:cNvSpPr>
              <p:nvPr/>
            </p:nvSpPr>
            <p:spPr bwMode="auto">
              <a:xfrm>
                <a:off x="594" y="1474"/>
                <a:ext cx="161" cy="16"/>
              </a:xfrm>
              <a:custGeom>
                <a:avLst/>
                <a:gdLst>
                  <a:gd name="T0" fmla="*/ 161 w 161"/>
                  <a:gd name="T1" fmla="*/ 13 h 16"/>
                  <a:gd name="T2" fmla="*/ 161 w 161"/>
                  <a:gd name="T3" fmla="*/ 13 h 16"/>
                  <a:gd name="T4" fmla="*/ 141 w 161"/>
                  <a:gd name="T5" fmla="*/ 8 h 16"/>
                  <a:gd name="T6" fmla="*/ 122 w 161"/>
                  <a:gd name="T7" fmla="*/ 3 h 16"/>
                  <a:gd name="T8" fmla="*/ 102 w 161"/>
                  <a:gd name="T9" fmla="*/ 2 h 16"/>
                  <a:gd name="T10" fmla="*/ 81 w 161"/>
                  <a:gd name="T11" fmla="*/ 0 h 16"/>
                  <a:gd name="T12" fmla="*/ 42 w 161"/>
                  <a:gd name="T13" fmla="*/ 0 h 16"/>
                  <a:gd name="T14" fmla="*/ 1 w 161"/>
                  <a:gd name="T15" fmla="*/ 3 h 16"/>
                  <a:gd name="T16" fmla="*/ 1 w 161"/>
                  <a:gd name="T17" fmla="*/ 3 h 16"/>
                  <a:gd name="T18" fmla="*/ 1 w 161"/>
                  <a:gd name="T19" fmla="*/ 3 h 16"/>
                  <a:gd name="T20" fmla="*/ 0 w 161"/>
                  <a:gd name="T21" fmla="*/ 5 h 16"/>
                  <a:gd name="T22" fmla="*/ 1 w 161"/>
                  <a:gd name="T23" fmla="*/ 7 h 16"/>
                  <a:gd name="T24" fmla="*/ 1 w 161"/>
                  <a:gd name="T25" fmla="*/ 7 h 16"/>
                  <a:gd name="T26" fmla="*/ 1 w 161"/>
                  <a:gd name="T27" fmla="*/ 7 h 16"/>
                  <a:gd name="T28" fmla="*/ 42 w 161"/>
                  <a:gd name="T29" fmla="*/ 7 h 16"/>
                  <a:gd name="T30" fmla="*/ 81 w 161"/>
                  <a:gd name="T31" fmla="*/ 7 h 16"/>
                  <a:gd name="T32" fmla="*/ 100 w 161"/>
                  <a:gd name="T33" fmla="*/ 8 h 16"/>
                  <a:gd name="T34" fmla="*/ 121 w 161"/>
                  <a:gd name="T35" fmla="*/ 10 h 16"/>
                  <a:gd name="T36" fmla="*/ 139 w 161"/>
                  <a:gd name="T37" fmla="*/ 11 h 16"/>
                  <a:gd name="T38" fmla="*/ 160 w 161"/>
                  <a:gd name="T39" fmla="*/ 16 h 16"/>
                  <a:gd name="T40" fmla="*/ 160 w 161"/>
                  <a:gd name="T41" fmla="*/ 16 h 16"/>
                  <a:gd name="T42" fmla="*/ 161 w 161"/>
                  <a:gd name="T43" fmla="*/ 16 h 16"/>
                  <a:gd name="T44" fmla="*/ 161 w 161"/>
                  <a:gd name="T45" fmla="*/ 14 h 16"/>
                  <a:gd name="T46" fmla="*/ 161 w 161"/>
                  <a:gd name="T47" fmla="*/ 14 h 16"/>
                  <a:gd name="T48" fmla="*/ 161 w 161"/>
                  <a:gd name="T49" fmla="*/ 13 h 16"/>
                  <a:gd name="T50" fmla="*/ 161 w 161"/>
                  <a:gd name="T51" fmla="*/ 13 h 1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1"/>
                  <a:gd name="T79" fmla="*/ 0 h 16"/>
                  <a:gd name="T80" fmla="*/ 161 w 161"/>
                  <a:gd name="T81" fmla="*/ 16 h 1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1" h="16">
                    <a:moveTo>
                      <a:pt x="161" y="13"/>
                    </a:moveTo>
                    <a:lnTo>
                      <a:pt x="161" y="13"/>
                    </a:lnTo>
                    <a:lnTo>
                      <a:pt x="141" y="8"/>
                    </a:lnTo>
                    <a:lnTo>
                      <a:pt x="122" y="3"/>
                    </a:lnTo>
                    <a:lnTo>
                      <a:pt x="102" y="2"/>
                    </a:lnTo>
                    <a:lnTo>
                      <a:pt x="81" y="0"/>
                    </a:lnTo>
                    <a:lnTo>
                      <a:pt x="42" y="0"/>
                    </a:lnTo>
                    <a:lnTo>
                      <a:pt x="1" y="3"/>
                    </a:lnTo>
                    <a:lnTo>
                      <a:pt x="0" y="5"/>
                    </a:lnTo>
                    <a:lnTo>
                      <a:pt x="1" y="7"/>
                    </a:lnTo>
                    <a:lnTo>
                      <a:pt x="42" y="7"/>
                    </a:lnTo>
                    <a:lnTo>
                      <a:pt x="81" y="7"/>
                    </a:lnTo>
                    <a:lnTo>
                      <a:pt x="100" y="8"/>
                    </a:lnTo>
                    <a:lnTo>
                      <a:pt x="121" y="10"/>
                    </a:lnTo>
                    <a:lnTo>
                      <a:pt x="139" y="11"/>
                    </a:lnTo>
                    <a:lnTo>
                      <a:pt x="160" y="16"/>
                    </a:lnTo>
                    <a:lnTo>
                      <a:pt x="161" y="16"/>
                    </a:lnTo>
                    <a:lnTo>
                      <a:pt x="161" y="14"/>
                    </a:lnTo>
                    <a:lnTo>
                      <a:pt x="161"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56" name="Freeform 213"/>
              <p:cNvSpPr>
                <a:spLocks/>
              </p:cNvSpPr>
              <p:nvPr/>
            </p:nvSpPr>
            <p:spPr bwMode="auto">
              <a:xfrm>
                <a:off x="628" y="1358"/>
                <a:ext cx="126" cy="11"/>
              </a:xfrm>
              <a:custGeom>
                <a:avLst/>
                <a:gdLst>
                  <a:gd name="T0" fmla="*/ 0 w 126"/>
                  <a:gd name="T1" fmla="*/ 11 h 11"/>
                  <a:gd name="T2" fmla="*/ 0 w 126"/>
                  <a:gd name="T3" fmla="*/ 11 h 11"/>
                  <a:gd name="T4" fmla="*/ 32 w 126"/>
                  <a:gd name="T5" fmla="*/ 11 h 11"/>
                  <a:gd name="T6" fmla="*/ 61 w 126"/>
                  <a:gd name="T7" fmla="*/ 8 h 11"/>
                  <a:gd name="T8" fmla="*/ 123 w 126"/>
                  <a:gd name="T9" fmla="*/ 5 h 11"/>
                  <a:gd name="T10" fmla="*/ 123 w 126"/>
                  <a:gd name="T11" fmla="*/ 5 h 11"/>
                  <a:gd name="T12" fmla="*/ 124 w 126"/>
                  <a:gd name="T13" fmla="*/ 3 h 11"/>
                  <a:gd name="T14" fmla="*/ 126 w 126"/>
                  <a:gd name="T15" fmla="*/ 2 h 11"/>
                  <a:gd name="T16" fmla="*/ 124 w 126"/>
                  <a:gd name="T17" fmla="*/ 2 h 11"/>
                  <a:gd name="T18" fmla="*/ 123 w 126"/>
                  <a:gd name="T19" fmla="*/ 0 h 11"/>
                  <a:gd name="T20" fmla="*/ 123 w 126"/>
                  <a:gd name="T21" fmla="*/ 0 h 11"/>
                  <a:gd name="T22" fmla="*/ 93 w 126"/>
                  <a:gd name="T23" fmla="*/ 2 h 11"/>
                  <a:gd name="T24" fmla="*/ 61 w 126"/>
                  <a:gd name="T25" fmla="*/ 5 h 11"/>
                  <a:gd name="T26" fmla="*/ 30 w 126"/>
                  <a:gd name="T27" fmla="*/ 8 h 11"/>
                  <a:gd name="T28" fmla="*/ 0 w 126"/>
                  <a:gd name="T29" fmla="*/ 10 h 11"/>
                  <a:gd name="T30" fmla="*/ 0 w 126"/>
                  <a:gd name="T31" fmla="*/ 10 h 11"/>
                  <a:gd name="T32" fmla="*/ 0 w 126"/>
                  <a:gd name="T33" fmla="*/ 11 h 11"/>
                  <a:gd name="T34" fmla="*/ 0 w 126"/>
                  <a:gd name="T35" fmla="*/ 11 h 11"/>
                  <a:gd name="T36" fmla="*/ 0 w 126"/>
                  <a:gd name="T37" fmla="*/ 11 h 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6"/>
                  <a:gd name="T58" fmla="*/ 0 h 11"/>
                  <a:gd name="T59" fmla="*/ 126 w 126"/>
                  <a:gd name="T60" fmla="*/ 11 h 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6" h="11">
                    <a:moveTo>
                      <a:pt x="0" y="11"/>
                    </a:moveTo>
                    <a:lnTo>
                      <a:pt x="0" y="11"/>
                    </a:lnTo>
                    <a:lnTo>
                      <a:pt x="32" y="11"/>
                    </a:lnTo>
                    <a:lnTo>
                      <a:pt x="61" y="8"/>
                    </a:lnTo>
                    <a:lnTo>
                      <a:pt x="123" y="5"/>
                    </a:lnTo>
                    <a:lnTo>
                      <a:pt x="124" y="3"/>
                    </a:lnTo>
                    <a:lnTo>
                      <a:pt x="126" y="2"/>
                    </a:lnTo>
                    <a:lnTo>
                      <a:pt x="124" y="2"/>
                    </a:lnTo>
                    <a:lnTo>
                      <a:pt x="123" y="0"/>
                    </a:lnTo>
                    <a:lnTo>
                      <a:pt x="93" y="2"/>
                    </a:lnTo>
                    <a:lnTo>
                      <a:pt x="61" y="5"/>
                    </a:lnTo>
                    <a:lnTo>
                      <a:pt x="30" y="8"/>
                    </a:lnTo>
                    <a:lnTo>
                      <a:pt x="0" y="10"/>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57" name="Freeform 214"/>
              <p:cNvSpPr>
                <a:spLocks/>
              </p:cNvSpPr>
              <p:nvPr/>
            </p:nvSpPr>
            <p:spPr bwMode="auto">
              <a:xfrm>
                <a:off x="754" y="1363"/>
                <a:ext cx="6" cy="130"/>
              </a:xfrm>
              <a:custGeom>
                <a:avLst/>
                <a:gdLst>
                  <a:gd name="T0" fmla="*/ 0 w 6"/>
                  <a:gd name="T1" fmla="*/ 2 h 130"/>
                  <a:gd name="T2" fmla="*/ 0 w 6"/>
                  <a:gd name="T3" fmla="*/ 2 h 130"/>
                  <a:gd name="T4" fmla="*/ 1 w 6"/>
                  <a:gd name="T5" fmla="*/ 64 h 130"/>
                  <a:gd name="T6" fmla="*/ 5 w 6"/>
                  <a:gd name="T7" fmla="*/ 129 h 130"/>
                  <a:gd name="T8" fmla="*/ 5 w 6"/>
                  <a:gd name="T9" fmla="*/ 129 h 130"/>
                  <a:gd name="T10" fmla="*/ 5 w 6"/>
                  <a:gd name="T11" fmla="*/ 130 h 130"/>
                  <a:gd name="T12" fmla="*/ 6 w 6"/>
                  <a:gd name="T13" fmla="*/ 130 h 130"/>
                  <a:gd name="T14" fmla="*/ 6 w 6"/>
                  <a:gd name="T15" fmla="*/ 129 h 130"/>
                  <a:gd name="T16" fmla="*/ 6 w 6"/>
                  <a:gd name="T17" fmla="*/ 129 h 130"/>
                  <a:gd name="T18" fmla="*/ 6 w 6"/>
                  <a:gd name="T19" fmla="*/ 97 h 130"/>
                  <a:gd name="T20" fmla="*/ 5 w 6"/>
                  <a:gd name="T21" fmla="*/ 64 h 130"/>
                  <a:gd name="T22" fmla="*/ 1 w 6"/>
                  <a:gd name="T23" fmla="*/ 33 h 130"/>
                  <a:gd name="T24" fmla="*/ 1 w 6"/>
                  <a:gd name="T25" fmla="*/ 2 h 130"/>
                  <a:gd name="T26" fmla="*/ 1 w 6"/>
                  <a:gd name="T27" fmla="*/ 2 h 130"/>
                  <a:gd name="T28" fmla="*/ 0 w 6"/>
                  <a:gd name="T29" fmla="*/ 0 h 130"/>
                  <a:gd name="T30" fmla="*/ 0 w 6"/>
                  <a:gd name="T31" fmla="*/ 2 h 130"/>
                  <a:gd name="T32" fmla="*/ 0 w 6"/>
                  <a:gd name="T33" fmla="*/ 2 h 1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
                  <a:gd name="T52" fmla="*/ 0 h 130"/>
                  <a:gd name="T53" fmla="*/ 6 w 6"/>
                  <a:gd name="T54" fmla="*/ 130 h 13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 h="130">
                    <a:moveTo>
                      <a:pt x="0" y="2"/>
                    </a:moveTo>
                    <a:lnTo>
                      <a:pt x="0" y="2"/>
                    </a:lnTo>
                    <a:lnTo>
                      <a:pt x="1" y="64"/>
                    </a:lnTo>
                    <a:lnTo>
                      <a:pt x="5" y="129"/>
                    </a:lnTo>
                    <a:lnTo>
                      <a:pt x="5" y="130"/>
                    </a:lnTo>
                    <a:lnTo>
                      <a:pt x="6" y="130"/>
                    </a:lnTo>
                    <a:lnTo>
                      <a:pt x="6" y="129"/>
                    </a:lnTo>
                    <a:lnTo>
                      <a:pt x="6" y="97"/>
                    </a:lnTo>
                    <a:lnTo>
                      <a:pt x="5" y="64"/>
                    </a:lnTo>
                    <a:lnTo>
                      <a:pt x="1" y="33"/>
                    </a:lnTo>
                    <a:lnTo>
                      <a:pt x="1" y="2"/>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58" name="Freeform 215"/>
              <p:cNvSpPr>
                <a:spLocks/>
              </p:cNvSpPr>
              <p:nvPr/>
            </p:nvSpPr>
            <p:spPr bwMode="auto">
              <a:xfrm>
                <a:off x="790" y="1365"/>
                <a:ext cx="8" cy="120"/>
              </a:xfrm>
              <a:custGeom>
                <a:avLst/>
                <a:gdLst>
                  <a:gd name="T0" fmla="*/ 0 w 8"/>
                  <a:gd name="T1" fmla="*/ 1 h 120"/>
                  <a:gd name="T2" fmla="*/ 0 w 8"/>
                  <a:gd name="T3" fmla="*/ 1 h 120"/>
                  <a:gd name="T4" fmla="*/ 0 w 8"/>
                  <a:gd name="T5" fmla="*/ 29 h 120"/>
                  <a:gd name="T6" fmla="*/ 1 w 8"/>
                  <a:gd name="T7" fmla="*/ 59 h 120"/>
                  <a:gd name="T8" fmla="*/ 3 w 8"/>
                  <a:gd name="T9" fmla="*/ 89 h 120"/>
                  <a:gd name="T10" fmla="*/ 5 w 8"/>
                  <a:gd name="T11" fmla="*/ 119 h 120"/>
                  <a:gd name="T12" fmla="*/ 5 w 8"/>
                  <a:gd name="T13" fmla="*/ 119 h 120"/>
                  <a:gd name="T14" fmla="*/ 6 w 8"/>
                  <a:gd name="T15" fmla="*/ 120 h 120"/>
                  <a:gd name="T16" fmla="*/ 8 w 8"/>
                  <a:gd name="T17" fmla="*/ 120 h 120"/>
                  <a:gd name="T18" fmla="*/ 8 w 8"/>
                  <a:gd name="T19" fmla="*/ 119 h 120"/>
                  <a:gd name="T20" fmla="*/ 8 w 8"/>
                  <a:gd name="T21" fmla="*/ 119 h 120"/>
                  <a:gd name="T22" fmla="*/ 6 w 8"/>
                  <a:gd name="T23" fmla="*/ 89 h 120"/>
                  <a:gd name="T24" fmla="*/ 5 w 8"/>
                  <a:gd name="T25" fmla="*/ 59 h 120"/>
                  <a:gd name="T26" fmla="*/ 0 w 8"/>
                  <a:gd name="T27" fmla="*/ 1 h 120"/>
                  <a:gd name="T28" fmla="*/ 0 w 8"/>
                  <a:gd name="T29" fmla="*/ 1 h 120"/>
                  <a:gd name="T30" fmla="*/ 0 w 8"/>
                  <a:gd name="T31" fmla="*/ 0 h 120"/>
                  <a:gd name="T32" fmla="*/ 0 w 8"/>
                  <a:gd name="T33" fmla="*/ 1 h 120"/>
                  <a:gd name="T34" fmla="*/ 0 w 8"/>
                  <a:gd name="T35" fmla="*/ 1 h 1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
                  <a:gd name="T55" fmla="*/ 0 h 120"/>
                  <a:gd name="T56" fmla="*/ 8 w 8"/>
                  <a:gd name="T57" fmla="*/ 120 h 12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 h="120">
                    <a:moveTo>
                      <a:pt x="0" y="1"/>
                    </a:moveTo>
                    <a:lnTo>
                      <a:pt x="0" y="1"/>
                    </a:lnTo>
                    <a:lnTo>
                      <a:pt x="0" y="29"/>
                    </a:lnTo>
                    <a:lnTo>
                      <a:pt x="1" y="59"/>
                    </a:lnTo>
                    <a:lnTo>
                      <a:pt x="3" y="89"/>
                    </a:lnTo>
                    <a:lnTo>
                      <a:pt x="5" y="119"/>
                    </a:lnTo>
                    <a:lnTo>
                      <a:pt x="6" y="120"/>
                    </a:lnTo>
                    <a:lnTo>
                      <a:pt x="8" y="120"/>
                    </a:lnTo>
                    <a:lnTo>
                      <a:pt x="8" y="119"/>
                    </a:lnTo>
                    <a:lnTo>
                      <a:pt x="6" y="89"/>
                    </a:lnTo>
                    <a:lnTo>
                      <a:pt x="5" y="59"/>
                    </a:lnTo>
                    <a:lnTo>
                      <a:pt x="0" y="1"/>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59" name="Freeform 216"/>
              <p:cNvSpPr>
                <a:spLocks/>
              </p:cNvSpPr>
              <p:nvPr/>
            </p:nvSpPr>
            <p:spPr bwMode="auto">
              <a:xfrm>
                <a:off x="795" y="1482"/>
                <a:ext cx="182" cy="8"/>
              </a:xfrm>
              <a:custGeom>
                <a:avLst/>
                <a:gdLst>
                  <a:gd name="T0" fmla="*/ 1 w 182"/>
                  <a:gd name="T1" fmla="*/ 3 h 8"/>
                  <a:gd name="T2" fmla="*/ 1 w 182"/>
                  <a:gd name="T3" fmla="*/ 3 h 8"/>
                  <a:gd name="T4" fmla="*/ 91 w 182"/>
                  <a:gd name="T5" fmla="*/ 6 h 8"/>
                  <a:gd name="T6" fmla="*/ 135 w 182"/>
                  <a:gd name="T7" fmla="*/ 8 h 8"/>
                  <a:gd name="T8" fmla="*/ 180 w 182"/>
                  <a:gd name="T9" fmla="*/ 6 h 8"/>
                  <a:gd name="T10" fmla="*/ 180 w 182"/>
                  <a:gd name="T11" fmla="*/ 6 h 8"/>
                  <a:gd name="T12" fmla="*/ 182 w 182"/>
                  <a:gd name="T13" fmla="*/ 6 h 8"/>
                  <a:gd name="T14" fmla="*/ 180 w 182"/>
                  <a:gd name="T15" fmla="*/ 5 h 8"/>
                  <a:gd name="T16" fmla="*/ 180 w 182"/>
                  <a:gd name="T17" fmla="*/ 5 h 8"/>
                  <a:gd name="T18" fmla="*/ 91 w 182"/>
                  <a:gd name="T19" fmla="*/ 0 h 8"/>
                  <a:gd name="T20" fmla="*/ 47 w 182"/>
                  <a:gd name="T21" fmla="*/ 0 h 8"/>
                  <a:gd name="T22" fmla="*/ 1 w 182"/>
                  <a:gd name="T23" fmla="*/ 0 h 8"/>
                  <a:gd name="T24" fmla="*/ 1 w 182"/>
                  <a:gd name="T25" fmla="*/ 0 h 8"/>
                  <a:gd name="T26" fmla="*/ 0 w 182"/>
                  <a:gd name="T27" fmla="*/ 2 h 8"/>
                  <a:gd name="T28" fmla="*/ 1 w 182"/>
                  <a:gd name="T29" fmla="*/ 3 h 8"/>
                  <a:gd name="T30" fmla="*/ 1 w 182"/>
                  <a:gd name="T31" fmla="*/ 3 h 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2"/>
                  <a:gd name="T49" fmla="*/ 0 h 8"/>
                  <a:gd name="T50" fmla="*/ 182 w 182"/>
                  <a:gd name="T51" fmla="*/ 8 h 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2" h="8">
                    <a:moveTo>
                      <a:pt x="1" y="3"/>
                    </a:moveTo>
                    <a:lnTo>
                      <a:pt x="1" y="3"/>
                    </a:lnTo>
                    <a:lnTo>
                      <a:pt x="91" y="6"/>
                    </a:lnTo>
                    <a:lnTo>
                      <a:pt x="135" y="8"/>
                    </a:lnTo>
                    <a:lnTo>
                      <a:pt x="180" y="6"/>
                    </a:lnTo>
                    <a:lnTo>
                      <a:pt x="182" y="6"/>
                    </a:lnTo>
                    <a:lnTo>
                      <a:pt x="180" y="5"/>
                    </a:lnTo>
                    <a:lnTo>
                      <a:pt x="91" y="0"/>
                    </a:lnTo>
                    <a:lnTo>
                      <a:pt x="47" y="0"/>
                    </a:lnTo>
                    <a:lnTo>
                      <a:pt x="1" y="0"/>
                    </a:lnTo>
                    <a:lnTo>
                      <a:pt x="0"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60" name="Freeform 217"/>
              <p:cNvSpPr>
                <a:spLocks/>
              </p:cNvSpPr>
              <p:nvPr/>
            </p:nvSpPr>
            <p:spPr bwMode="auto">
              <a:xfrm>
                <a:off x="912" y="1371"/>
                <a:ext cx="58" cy="125"/>
              </a:xfrm>
              <a:custGeom>
                <a:avLst/>
                <a:gdLst>
                  <a:gd name="T0" fmla="*/ 0 w 58"/>
                  <a:gd name="T1" fmla="*/ 1 h 125"/>
                  <a:gd name="T2" fmla="*/ 0 w 58"/>
                  <a:gd name="T3" fmla="*/ 1 h 125"/>
                  <a:gd name="T4" fmla="*/ 27 w 58"/>
                  <a:gd name="T5" fmla="*/ 64 h 125"/>
                  <a:gd name="T6" fmla="*/ 57 w 58"/>
                  <a:gd name="T7" fmla="*/ 124 h 125"/>
                  <a:gd name="T8" fmla="*/ 57 w 58"/>
                  <a:gd name="T9" fmla="*/ 124 h 125"/>
                  <a:gd name="T10" fmla="*/ 58 w 58"/>
                  <a:gd name="T11" fmla="*/ 125 h 125"/>
                  <a:gd name="T12" fmla="*/ 58 w 58"/>
                  <a:gd name="T13" fmla="*/ 124 h 125"/>
                  <a:gd name="T14" fmla="*/ 58 w 58"/>
                  <a:gd name="T15" fmla="*/ 124 h 125"/>
                  <a:gd name="T16" fmla="*/ 46 w 58"/>
                  <a:gd name="T17" fmla="*/ 92 h 125"/>
                  <a:gd name="T18" fmla="*/ 32 w 58"/>
                  <a:gd name="T19" fmla="*/ 61 h 125"/>
                  <a:gd name="T20" fmla="*/ 2 w 58"/>
                  <a:gd name="T21" fmla="*/ 1 h 125"/>
                  <a:gd name="T22" fmla="*/ 2 w 58"/>
                  <a:gd name="T23" fmla="*/ 1 h 125"/>
                  <a:gd name="T24" fmla="*/ 0 w 58"/>
                  <a:gd name="T25" fmla="*/ 0 h 125"/>
                  <a:gd name="T26" fmla="*/ 0 w 58"/>
                  <a:gd name="T27" fmla="*/ 1 h 125"/>
                  <a:gd name="T28" fmla="*/ 0 w 58"/>
                  <a:gd name="T29" fmla="*/ 1 h 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8"/>
                  <a:gd name="T46" fmla="*/ 0 h 125"/>
                  <a:gd name="T47" fmla="*/ 58 w 58"/>
                  <a:gd name="T48" fmla="*/ 125 h 1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8" h="125">
                    <a:moveTo>
                      <a:pt x="0" y="1"/>
                    </a:moveTo>
                    <a:lnTo>
                      <a:pt x="0" y="1"/>
                    </a:lnTo>
                    <a:lnTo>
                      <a:pt x="27" y="64"/>
                    </a:lnTo>
                    <a:lnTo>
                      <a:pt x="57" y="124"/>
                    </a:lnTo>
                    <a:lnTo>
                      <a:pt x="58" y="125"/>
                    </a:lnTo>
                    <a:lnTo>
                      <a:pt x="58" y="124"/>
                    </a:lnTo>
                    <a:lnTo>
                      <a:pt x="46" y="92"/>
                    </a:lnTo>
                    <a:lnTo>
                      <a:pt x="32" y="61"/>
                    </a:lnTo>
                    <a:lnTo>
                      <a:pt x="2" y="1"/>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61" name="Freeform 218"/>
              <p:cNvSpPr>
                <a:spLocks/>
              </p:cNvSpPr>
              <p:nvPr/>
            </p:nvSpPr>
            <p:spPr bwMode="auto">
              <a:xfrm>
                <a:off x="785" y="1358"/>
                <a:ext cx="123" cy="14"/>
              </a:xfrm>
              <a:custGeom>
                <a:avLst/>
                <a:gdLst>
                  <a:gd name="T0" fmla="*/ 2 w 123"/>
                  <a:gd name="T1" fmla="*/ 7 h 14"/>
                  <a:gd name="T2" fmla="*/ 2 w 123"/>
                  <a:gd name="T3" fmla="*/ 7 h 14"/>
                  <a:gd name="T4" fmla="*/ 17 w 123"/>
                  <a:gd name="T5" fmla="*/ 5 h 14"/>
                  <a:gd name="T6" fmla="*/ 32 w 123"/>
                  <a:gd name="T7" fmla="*/ 3 h 14"/>
                  <a:gd name="T8" fmla="*/ 61 w 123"/>
                  <a:gd name="T9" fmla="*/ 5 h 14"/>
                  <a:gd name="T10" fmla="*/ 91 w 123"/>
                  <a:gd name="T11" fmla="*/ 8 h 14"/>
                  <a:gd name="T12" fmla="*/ 121 w 123"/>
                  <a:gd name="T13" fmla="*/ 14 h 14"/>
                  <a:gd name="T14" fmla="*/ 121 w 123"/>
                  <a:gd name="T15" fmla="*/ 14 h 14"/>
                  <a:gd name="T16" fmla="*/ 123 w 123"/>
                  <a:gd name="T17" fmla="*/ 14 h 14"/>
                  <a:gd name="T18" fmla="*/ 123 w 123"/>
                  <a:gd name="T19" fmla="*/ 13 h 14"/>
                  <a:gd name="T20" fmla="*/ 123 w 123"/>
                  <a:gd name="T21" fmla="*/ 11 h 14"/>
                  <a:gd name="T22" fmla="*/ 123 w 123"/>
                  <a:gd name="T23" fmla="*/ 11 h 14"/>
                  <a:gd name="T24" fmla="*/ 123 w 123"/>
                  <a:gd name="T25" fmla="*/ 11 h 14"/>
                  <a:gd name="T26" fmla="*/ 93 w 123"/>
                  <a:gd name="T27" fmla="*/ 3 h 14"/>
                  <a:gd name="T28" fmla="*/ 61 w 123"/>
                  <a:gd name="T29" fmla="*/ 0 h 14"/>
                  <a:gd name="T30" fmla="*/ 32 w 123"/>
                  <a:gd name="T31" fmla="*/ 0 h 14"/>
                  <a:gd name="T32" fmla="*/ 2 w 123"/>
                  <a:gd name="T33" fmla="*/ 5 h 14"/>
                  <a:gd name="T34" fmla="*/ 2 w 123"/>
                  <a:gd name="T35" fmla="*/ 5 h 14"/>
                  <a:gd name="T36" fmla="*/ 0 w 123"/>
                  <a:gd name="T37" fmla="*/ 7 h 14"/>
                  <a:gd name="T38" fmla="*/ 2 w 123"/>
                  <a:gd name="T39" fmla="*/ 7 h 14"/>
                  <a:gd name="T40" fmla="*/ 2 w 123"/>
                  <a:gd name="T41" fmla="*/ 7 h 1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3"/>
                  <a:gd name="T64" fmla="*/ 0 h 14"/>
                  <a:gd name="T65" fmla="*/ 123 w 123"/>
                  <a:gd name="T66" fmla="*/ 14 h 1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3" h="14">
                    <a:moveTo>
                      <a:pt x="2" y="7"/>
                    </a:moveTo>
                    <a:lnTo>
                      <a:pt x="2" y="7"/>
                    </a:lnTo>
                    <a:lnTo>
                      <a:pt x="17" y="5"/>
                    </a:lnTo>
                    <a:lnTo>
                      <a:pt x="32" y="3"/>
                    </a:lnTo>
                    <a:lnTo>
                      <a:pt x="61" y="5"/>
                    </a:lnTo>
                    <a:lnTo>
                      <a:pt x="91" y="8"/>
                    </a:lnTo>
                    <a:lnTo>
                      <a:pt x="121" y="14"/>
                    </a:lnTo>
                    <a:lnTo>
                      <a:pt x="123" y="14"/>
                    </a:lnTo>
                    <a:lnTo>
                      <a:pt x="123" y="13"/>
                    </a:lnTo>
                    <a:lnTo>
                      <a:pt x="123" y="11"/>
                    </a:lnTo>
                    <a:lnTo>
                      <a:pt x="93" y="3"/>
                    </a:lnTo>
                    <a:lnTo>
                      <a:pt x="61" y="0"/>
                    </a:lnTo>
                    <a:lnTo>
                      <a:pt x="32" y="0"/>
                    </a:lnTo>
                    <a:lnTo>
                      <a:pt x="2" y="5"/>
                    </a:lnTo>
                    <a:lnTo>
                      <a:pt x="0" y="7"/>
                    </a:lnTo>
                    <a:lnTo>
                      <a:pt x="2"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62" name="Freeform 219"/>
              <p:cNvSpPr>
                <a:spLocks/>
              </p:cNvSpPr>
              <p:nvPr/>
            </p:nvSpPr>
            <p:spPr bwMode="auto">
              <a:xfrm>
                <a:off x="639" y="1319"/>
                <a:ext cx="22" cy="36"/>
              </a:xfrm>
              <a:custGeom>
                <a:avLst/>
                <a:gdLst>
                  <a:gd name="T0" fmla="*/ 21 w 22"/>
                  <a:gd name="T1" fmla="*/ 33 h 36"/>
                  <a:gd name="T2" fmla="*/ 21 w 22"/>
                  <a:gd name="T3" fmla="*/ 33 h 36"/>
                  <a:gd name="T4" fmla="*/ 22 w 22"/>
                  <a:gd name="T5" fmla="*/ 24 h 36"/>
                  <a:gd name="T6" fmla="*/ 19 w 22"/>
                  <a:gd name="T7" fmla="*/ 11 h 36"/>
                  <a:gd name="T8" fmla="*/ 16 w 22"/>
                  <a:gd name="T9" fmla="*/ 6 h 36"/>
                  <a:gd name="T10" fmla="*/ 13 w 22"/>
                  <a:gd name="T11" fmla="*/ 2 h 36"/>
                  <a:gd name="T12" fmla="*/ 8 w 22"/>
                  <a:gd name="T13" fmla="*/ 0 h 36"/>
                  <a:gd name="T14" fmla="*/ 3 w 22"/>
                  <a:gd name="T15" fmla="*/ 0 h 36"/>
                  <a:gd name="T16" fmla="*/ 3 w 22"/>
                  <a:gd name="T17" fmla="*/ 0 h 36"/>
                  <a:gd name="T18" fmla="*/ 0 w 22"/>
                  <a:gd name="T19" fmla="*/ 2 h 36"/>
                  <a:gd name="T20" fmla="*/ 0 w 22"/>
                  <a:gd name="T21" fmla="*/ 5 h 36"/>
                  <a:gd name="T22" fmla="*/ 0 w 22"/>
                  <a:gd name="T23" fmla="*/ 6 h 36"/>
                  <a:gd name="T24" fmla="*/ 2 w 22"/>
                  <a:gd name="T25" fmla="*/ 8 h 36"/>
                  <a:gd name="T26" fmla="*/ 2 w 22"/>
                  <a:gd name="T27" fmla="*/ 8 h 36"/>
                  <a:gd name="T28" fmla="*/ 8 w 22"/>
                  <a:gd name="T29" fmla="*/ 13 h 36"/>
                  <a:gd name="T30" fmla="*/ 11 w 22"/>
                  <a:gd name="T31" fmla="*/ 19 h 36"/>
                  <a:gd name="T32" fmla="*/ 13 w 22"/>
                  <a:gd name="T33" fmla="*/ 25 h 36"/>
                  <a:gd name="T34" fmla="*/ 14 w 22"/>
                  <a:gd name="T35" fmla="*/ 33 h 36"/>
                  <a:gd name="T36" fmla="*/ 14 w 22"/>
                  <a:gd name="T37" fmla="*/ 33 h 36"/>
                  <a:gd name="T38" fmla="*/ 14 w 22"/>
                  <a:gd name="T39" fmla="*/ 35 h 36"/>
                  <a:gd name="T40" fmla="*/ 18 w 22"/>
                  <a:gd name="T41" fmla="*/ 36 h 36"/>
                  <a:gd name="T42" fmla="*/ 19 w 22"/>
                  <a:gd name="T43" fmla="*/ 36 h 36"/>
                  <a:gd name="T44" fmla="*/ 21 w 22"/>
                  <a:gd name="T45" fmla="*/ 33 h 36"/>
                  <a:gd name="T46" fmla="*/ 21 w 22"/>
                  <a:gd name="T47" fmla="*/ 33 h 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
                  <a:gd name="T73" fmla="*/ 0 h 36"/>
                  <a:gd name="T74" fmla="*/ 22 w 22"/>
                  <a:gd name="T75" fmla="*/ 36 h 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 h="36">
                    <a:moveTo>
                      <a:pt x="21" y="33"/>
                    </a:moveTo>
                    <a:lnTo>
                      <a:pt x="21" y="33"/>
                    </a:lnTo>
                    <a:lnTo>
                      <a:pt x="22" y="24"/>
                    </a:lnTo>
                    <a:lnTo>
                      <a:pt x="19" y="11"/>
                    </a:lnTo>
                    <a:lnTo>
                      <a:pt x="16" y="6"/>
                    </a:lnTo>
                    <a:lnTo>
                      <a:pt x="13" y="2"/>
                    </a:lnTo>
                    <a:lnTo>
                      <a:pt x="8" y="0"/>
                    </a:lnTo>
                    <a:lnTo>
                      <a:pt x="3" y="0"/>
                    </a:lnTo>
                    <a:lnTo>
                      <a:pt x="0" y="2"/>
                    </a:lnTo>
                    <a:lnTo>
                      <a:pt x="0" y="5"/>
                    </a:lnTo>
                    <a:lnTo>
                      <a:pt x="0" y="6"/>
                    </a:lnTo>
                    <a:lnTo>
                      <a:pt x="2" y="8"/>
                    </a:lnTo>
                    <a:lnTo>
                      <a:pt x="8" y="13"/>
                    </a:lnTo>
                    <a:lnTo>
                      <a:pt x="11" y="19"/>
                    </a:lnTo>
                    <a:lnTo>
                      <a:pt x="13" y="25"/>
                    </a:lnTo>
                    <a:lnTo>
                      <a:pt x="14" y="33"/>
                    </a:lnTo>
                    <a:lnTo>
                      <a:pt x="14" y="35"/>
                    </a:lnTo>
                    <a:lnTo>
                      <a:pt x="18" y="36"/>
                    </a:lnTo>
                    <a:lnTo>
                      <a:pt x="19" y="36"/>
                    </a:lnTo>
                    <a:lnTo>
                      <a:pt x="21"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63" name="Freeform 220"/>
              <p:cNvSpPr>
                <a:spLocks/>
              </p:cNvSpPr>
              <p:nvPr/>
            </p:nvSpPr>
            <p:spPr bwMode="auto">
              <a:xfrm>
                <a:off x="886" y="1319"/>
                <a:ext cx="26" cy="39"/>
              </a:xfrm>
              <a:custGeom>
                <a:avLst/>
                <a:gdLst>
                  <a:gd name="T0" fmla="*/ 9 w 26"/>
                  <a:gd name="T1" fmla="*/ 36 h 39"/>
                  <a:gd name="T2" fmla="*/ 9 w 26"/>
                  <a:gd name="T3" fmla="*/ 36 h 39"/>
                  <a:gd name="T4" fmla="*/ 12 w 26"/>
                  <a:gd name="T5" fmla="*/ 27 h 39"/>
                  <a:gd name="T6" fmla="*/ 17 w 26"/>
                  <a:gd name="T7" fmla="*/ 17 h 39"/>
                  <a:gd name="T8" fmla="*/ 17 w 26"/>
                  <a:gd name="T9" fmla="*/ 17 h 39"/>
                  <a:gd name="T10" fmla="*/ 25 w 26"/>
                  <a:gd name="T11" fmla="*/ 11 h 39"/>
                  <a:gd name="T12" fmla="*/ 26 w 26"/>
                  <a:gd name="T13" fmla="*/ 6 h 39"/>
                  <a:gd name="T14" fmla="*/ 26 w 26"/>
                  <a:gd name="T15" fmla="*/ 5 h 39"/>
                  <a:gd name="T16" fmla="*/ 25 w 26"/>
                  <a:gd name="T17" fmla="*/ 2 h 39"/>
                  <a:gd name="T18" fmla="*/ 25 w 26"/>
                  <a:gd name="T19" fmla="*/ 2 h 39"/>
                  <a:gd name="T20" fmla="*/ 23 w 26"/>
                  <a:gd name="T21" fmla="*/ 0 h 39"/>
                  <a:gd name="T22" fmla="*/ 20 w 26"/>
                  <a:gd name="T23" fmla="*/ 0 h 39"/>
                  <a:gd name="T24" fmla="*/ 14 w 26"/>
                  <a:gd name="T25" fmla="*/ 3 h 39"/>
                  <a:gd name="T26" fmla="*/ 9 w 26"/>
                  <a:gd name="T27" fmla="*/ 8 h 39"/>
                  <a:gd name="T28" fmla="*/ 6 w 26"/>
                  <a:gd name="T29" fmla="*/ 13 h 39"/>
                  <a:gd name="T30" fmla="*/ 6 w 26"/>
                  <a:gd name="T31" fmla="*/ 13 h 39"/>
                  <a:gd name="T32" fmla="*/ 3 w 26"/>
                  <a:gd name="T33" fmla="*/ 17 h 39"/>
                  <a:gd name="T34" fmla="*/ 1 w 26"/>
                  <a:gd name="T35" fmla="*/ 22 h 39"/>
                  <a:gd name="T36" fmla="*/ 0 w 26"/>
                  <a:gd name="T37" fmla="*/ 35 h 39"/>
                  <a:gd name="T38" fmla="*/ 0 w 26"/>
                  <a:gd name="T39" fmla="*/ 35 h 39"/>
                  <a:gd name="T40" fmla="*/ 1 w 26"/>
                  <a:gd name="T41" fmla="*/ 38 h 39"/>
                  <a:gd name="T42" fmla="*/ 3 w 26"/>
                  <a:gd name="T43" fmla="*/ 39 h 39"/>
                  <a:gd name="T44" fmla="*/ 6 w 26"/>
                  <a:gd name="T45" fmla="*/ 39 h 39"/>
                  <a:gd name="T46" fmla="*/ 9 w 26"/>
                  <a:gd name="T47" fmla="*/ 36 h 39"/>
                  <a:gd name="T48" fmla="*/ 9 w 26"/>
                  <a:gd name="T49" fmla="*/ 36 h 3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6"/>
                  <a:gd name="T76" fmla="*/ 0 h 39"/>
                  <a:gd name="T77" fmla="*/ 26 w 26"/>
                  <a:gd name="T78" fmla="*/ 39 h 3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6" h="39">
                    <a:moveTo>
                      <a:pt x="9" y="36"/>
                    </a:moveTo>
                    <a:lnTo>
                      <a:pt x="9" y="36"/>
                    </a:lnTo>
                    <a:lnTo>
                      <a:pt x="12" y="27"/>
                    </a:lnTo>
                    <a:lnTo>
                      <a:pt x="17" y="17"/>
                    </a:lnTo>
                    <a:lnTo>
                      <a:pt x="25" y="11"/>
                    </a:lnTo>
                    <a:lnTo>
                      <a:pt x="26" y="6"/>
                    </a:lnTo>
                    <a:lnTo>
                      <a:pt x="26" y="5"/>
                    </a:lnTo>
                    <a:lnTo>
                      <a:pt x="25" y="2"/>
                    </a:lnTo>
                    <a:lnTo>
                      <a:pt x="23" y="0"/>
                    </a:lnTo>
                    <a:lnTo>
                      <a:pt x="20" y="0"/>
                    </a:lnTo>
                    <a:lnTo>
                      <a:pt x="14" y="3"/>
                    </a:lnTo>
                    <a:lnTo>
                      <a:pt x="9" y="8"/>
                    </a:lnTo>
                    <a:lnTo>
                      <a:pt x="6" y="13"/>
                    </a:lnTo>
                    <a:lnTo>
                      <a:pt x="3" y="17"/>
                    </a:lnTo>
                    <a:lnTo>
                      <a:pt x="1" y="22"/>
                    </a:lnTo>
                    <a:lnTo>
                      <a:pt x="0" y="35"/>
                    </a:lnTo>
                    <a:lnTo>
                      <a:pt x="1" y="38"/>
                    </a:lnTo>
                    <a:lnTo>
                      <a:pt x="3" y="39"/>
                    </a:lnTo>
                    <a:lnTo>
                      <a:pt x="6" y="39"/>
                    </a:lnTo>
                    <a:lnTo>
                      <a:pt x="9"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64" name="Freeform 221"/>
              <p:cNvSpPr>
                <a:spLocks/>
              </p:cNvSpPr>
              <p:nvPr/>
            </p:nvSpPr>
            <p:spPr bwMode="auto">
              <a:xfrm>
                <a:off x="578" y="1311"/>
                <a:ext cx="364" cy="16"/>
              </a:xfrm>
              <a:custGeom>
                <a:avLst/>
                <a:gdLst>
                  <a:gd name="T0" fmla="*/ 2 w 364"/>
                  <a:gd name="T1" fmla="*/ 10 h 16"/>
                  <a:gd name="T2" fmla="*/ 2 w 364"/>
                  <a:gd name="T3" fmla="*/ 10 h 16"/>
                  <a:gd name="T4" fmla="*/ 46 w 364"/>
                  <a:gd name="T5" fmla="*/ 11 h 16"/>
                  <a:gd name="T6" fmla="*/ 90 w 364"/>
                  <a:gd name="T7" fmla="*/ 11 h 16"/>
                  <a:gd name="T8" fmla="*/ 176 w 364"/>
                  <a:gd name="T9" fmla="*/ 11 h 16"/>
                  <a:gd name="T10" fmla="*/ 176 w 364"/>
                  <a:gd name="T11" fmla="*/ 11 h 16"/>
                  <a:gd name="T12" fmla="*/ 223 w 364"/>
                  <a:gd name="T13" fmla="*/ 11 h 16"/>
                  <a:gd name="T14" fmla="*/ 268 w 364"/>
                  <a:gd name="T15" fmla="*/ 13 h 16"/>
                  <a:gd name="T16" fmla="*/ 361 w 364"/>
                  <a:gd name="T17" fmla="*/ 16 h 16"/>
                  <a:gd name="T18" fmla="*/ 361 w 364"/>
                  <a:gd name="T19" fmla="*/ 16 h 16"/>
                  <a:gd name="T20" fmla="*/ 363 w 364"/>
                  <a:gd name="T21" fmla="*/ 16 h 16"/>
                  <a:gd name="T22" fmla="*/ 364 w 364"/>
                  <a:gd name="T23" fmla="*/ 13 h 16"/>
                  <a:gd name="T24" fmla="*/ 364 w 364"/>
                  <a:gd name="T25" fmla="*/ 10 h 16"/>
                  <a:gd name="T26" fmla="*/ 361 w 364"/>
                  <a:gd name="T27" fmla="*/ 8 h 16"/>
                  <a:gd name="T28" fmla="*/ 361 w 364"/>
                  <a:gd name="T29" fmla="*/ 8 h 16"/>
                  <a:gd name="T30" fmla="*/ 317 w 364"/>
                  <a:gd name="T31" fmla="*/ 3 h 16"/>
                  <a:gd name="T32" fmla="*/ 275 w 364"/>
                  <a:gd name="T33" fmla="*/ 2 h 16"/>
                  <a:gd name="T34" fmla="*/ 229 w 364"/>
                  <a:gd name="T35" fmla="*/ 0 h 16"/>
                  <a:gd name="T36" fmla="*/ 185 w 364"/>
                  <a:gd name="T37" fmla="*/ 0 h 16"/>
                  <a:gd name="T38" fmla="*/ 185 w 364"/>
                  <a:gd name="T39" fmla="*/ 0 h 16"/>
                  <a:gd name="T40" fmla="*/ 94 w 364"/>
                  <a:gd name="T41" fmla="*/ 2 h 16"/>
                  <a:gd name="T42" fmla="*/ 47 w 364"/>
                  <a:gd name="T43" fmla="*/ 2 h 16"/>
                  <a:gd name="T44" fmla="*/ 2 w 364"/>
                  <a:gd name="T45" fmla="*/ 5 h 16"/>
                  <a:gd name="T46" fmla="*/ 2 w 364"/>
                  <a:gd name="T47" fmla="*/ 5 h 16"/>
                  <a:gd name="T48" fmla="*/ 0 w 364"/>
                  <a:gd name="T49" fmla="*/ 6 h 16"/>
                  <a:gd name="T50" fmla="*/ 0 w 364"/>
                  <a:gd name="T51" fmla="*/ 8 h 16"/>
                  <a:gd name="T52" fmla="*/ 0 w 364"/>
                  <a:gd name="T53" fmla="*/ 8 h 16"/>
                  <a:gd name="T54" fmla="*/ 2 w 364"/>
                  <a:gd name="T55" fmla="*/ 10 h 16"/>
                  <a:gd name="T56" fmla="*/ 2 w 364"/>
                  <a:gd name="T57" fmla="*/ 10 h 1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64"/>
                  <a:gd name="T88" fmla="*/ 0 h 16"/>
                  <a:gd name="T89" fmla="*/ 364 w 364"/>
                  <a:gd name="T90" fmla="*/ 16 h 1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64" h="16">
                    <a:moveTo>
                      <a:pt x="2" y="10"/>
                    </a:moveTo>
                    <a:lnTo>
                      <a:pt x="2" y="10"/>
                    </a:lnTo>
                    <a:lnTo>
                      <a:pt x="46" y="11"/>
                    </a:lnTo>
                    <a:lnTo>
                      <a:pt x="90" y="11"/>
                    </a:lnTo>
                    <a:lnTo>
                      <a:pt x="176" y="11"/>
                    </a:lnTo>
                    <a:lnTo>
                      <a:pt x="223" y="11"/>
                    </a:lnTo>
                    <a:lnTo>
                      <a:pt x="268" y="13"/>
                    </a:lnTo>
                    <a:lnTo>
                      <a:pt x="361" y="16"/>
                    </a:lnTo>
                    <a:lnTo>
                      <a:pt x="363" y="16"/>
                    </a:lnTo>
                    <a:lnTo>
                      <a:pt x="364" y="13"/>
                    </a:lnTo>
                    <a:lnTo>
                      <a:pt x="364" y="10"/>
                    </a:lnTo>
                    <a:lnTo>
                      <a:pt x="361" y="8"/>
                    </a:lnTo>
                    <a:lnTo>
                      <a:pt x="317" y="3"/>
                    </a:lnTo>
                    <a:lnTo>
                      <a:pt x="275" y="2"/>
                    </a:lnTo>
                    <a:lnTo>
                      <a:pt x="229" y="0"/>
                    </a:lnTo>
                    <a:lnTo>
                      <a:pt x="185" y="0"/>
                    </a:lnTo>
                    <a:lnTo>
                      <a:pt x="94" y="2"/>
                    </a:lnTo>
                    <a:lnTo>
                      <a:pt x="47" y="2"/>
                    </a:lnTo>
                    <a:lnTo>
                      <a:pt x="2" y="5"/>
                    </a:lnTo>
                    <a:lnTo>
                      <a:pt x="0" y="6"/>
                    </a:lnTo>
                    <a:lnTo>
                      <a:pt x="0" y="8"/>
                    </a:lnTo>
                    <a:lnTo>
                      <a:pt x="2"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65" name="Freeform 222"/>
              <p:cNvSpPr>
                <a:spLocks/>
              </p:cNvSpPr>
              <p:nvPr/>
            </p:nvSpPr>
            <p:spPr bwMode="auto">
              <a:xfrm>
                <a:off x="493" y="1236"/>
                <a:ext cx="11" cy="86"/>
              </a:xfrm>
              <a:custGeom>
                <a:avLst/>
                <a:gdLst>
                  <a:gd name="T0" fmla="*/ 0 w 11"/>
                  <a:gd name="T1" fmla="*/ 0 h 86"/>
                  <a:gd name="T2" fmla="*/ 0 w 11"/>
                  <a:gd name="T3" fmla="*/ 0 h 86"/>
                  <a:gd name="T4" fmla="*/ 0 w 11"/>
                  <a:gd name="T5" fmla="*/ 22 h 86"/>
                  <a:gd name="T6" fmla="*/ 0 w 11"/>
                  <a:gd name="T7" fmla="*/ 44 h 86"/>
                  <a:gd name="T8" fmla="*/ 2 w 11"/>
                  <a:gd name="T9" fmla="*/ 64 h 86"/>
                  <a:gd name="T10" fmla="*/ 7 w 11"/>
                  <a:gd name="T11" fmla="*/ 86 h 86"/>
                  <a:gd name="T12" fmla="*/ 7 w 11"/>
                  <a:gd name="T13" fmla="*/ 86 h 86"/>
                  <a:gd name="T14" fmla="*/ 8 w 11"/>
                  <a:gd name="T15" fmla="*/ 86 h 86"/>
                  <a:gd name="T16" fmla="*/ 10 w 11"/>
                  <a:gd name="T17" fmla="*/ 86 h 86"/>
                  <a:gd name="T18" fmla="*/ 10 w 11"/>
                  <a:gd name="T19" fmla="*/ 86 h 86"/>
                  <a:gd name="T20" fmla="*/ 11 w 11"/>
                  <a:gd name="T21" fmla="*/ 85 h 86"/>
                  <a:gd name="T22" fmla="*/ 11 w 11"/>
                  <a:gd name="T23" fmla="*/ 85 h 86"/>
                  <a:gd name="T24" fmla="*/ 7 w 11"/>
                  <a:gd name="T25" fmla="*/ 64 h 86"/>
                  <a:gd name="T26" fmla="*/ 3 w 11"/>
                  <a:gd name="T27" fmla="*/ 44 h 86"/>
                  <a:gd name="T28" fmla="*/ 2 w 11"/>
                  <a:gd name="T29" fmla="*/ 22 h 86"/>
                  <a:gd name="T30" fmla="*/ 2 w 11"/>
                  <a:gd name="T31" fmla="*/ 1 h 86"/>
                  <a:gd name="T32" fmla="*/ 2 w 11"/>
                  <a:gd name="T33" fmla="*/ 1 h 86"/>
                  <a:gd name="T34" fmla="*/ 0 w 11"/>
                  <a:gd name="T35" fmla="*/ 0 h 86"/>
                  <a:gd name="T36" fmla="*/ 0 w 11"/>
                  <a:gd name="T37" fmla="*/ 0 h 86"/>
                  <a:gd name="T38" fmla="*/ 0 w 11"/>
                  <a:gd name="T39" fmla="*/ 0 h 8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
                  <a:gd name="T61" fmla="*/ 0 h 86"/>
                  <a:gd name="T62" fmla="*/ 11 w 11"/>
                  <a:gd name="T63" fmla="*/ 86 h 8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 h="86">
                    <a:moveTo>
                      <a:pt x="0" y="0"/>
                    </a:moveTo>
                    <a:lnTo>
                      <a:pt x="0" y="0"/>
                    </a:lnTo>
                    <a:lnTo>
                      <a:pt x="0" y="22"/>
                    </a:lnTo>
                    <a:lnTo>
                      <a:pt x="0" y="44"/>
                    </a:lnTo>
                    <a:lnTo>
                      <a:pt x="2" y="64"/>
                    </a:lnTo>
                    <a:lnTo>
                      <a:pt x="7" y="86"/>
                    </a:lnTo>
                    <a:lnTo>
                      <a:pt x="8" y="86"/>
                    </a:lnTo>
                    <a:lnTo>
                      <a:pt x="10" y="86"/>
                    </a:lnTo>
                    <a:lnTo>
                      <a:pt x="11" y="85"/>
                    </a:lnTo>
                    <a:lnTo>
                      <a:pt x="7" y="64"/>
                    </a:lnTo>
                    <a:lnTo>
                      <a:pt x="3" y="44"/>
                    </a:lnTo>
                    <a:lnTo>
                      <a:pt x="2" y="22"/>
                    </a:lnTo>
                    <a:lnTo>
                      <a:pt x="2" y="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66" name="Freeform 223"/>
              <p:cNvSpPr>
                <a:spLocks/>
              </p:cNvSpPr>
              <p:nvPr/>
            </p:nvSpPr>
            <p:spPr bwMode="auto">
              <a:xfrm>
                <a:off x="487" y="1225"/>
                <a:ext cx="286" cy="16"/>
              </a:xfrm>
              <a:custGeom>
                <a:avLst/>
                <a:gdLst>
                  <a:gd name="T0" fmla="*/ 2 w 286"/>
                  <a:gd name="T1" fmla="*/ 16 h 16"/>
                  <a:gd name="T2" fmla="*/ 2 w 286"/>
                  <a:gd name="T3" fmla="*/ 16 h 16"/>
                  <a:gd name="T4" fmla="*/ 36 w 286"/>
                  <a:gd name="T5" fmla="*/ 12 h 16"/>
                  <a:gd name="T6" fmla="*/ 71 w 286"/>
                  <a:gd name="T7" fmla="*/ 11 h 16"/>
                  <a:gd name="T8" fmla="*/ 138 w 286"/>
                  <a:gd name="T9" fmla="*/ 9 h 16"/>
                  <a:gd name="T10" fmla="*/ 138 w 286"/>
                  <a:gd name="T11" fmla="*/ 9 h 16"/>
                  <a:gd name="T12" fmla="*/ 210 w 286"/>
                  <a:gd name="T13" fmla="*/ 6 h 16"/>
                  <a:gd name="T14" fmla="*/ 246 w 286"/>
                  <a:gd name="T15" fmla="*/ 5 h 16"/>
                  <a:gd name="T16" fmla="*/ 283 w 286"/>
                  <a:gd name="T17" fmla="*/ 6 h 16"/>
                  <a:gd name="T18" fmla="*/ 283 w 286"/>
                  <a:gd name="T19" fmla="*/ 6 h 16"/>
                  <a:gd name="T20" fmla="*/ 284 w 286"/>
                  <a:gd name="T21" fmla="*/ 5 h 16"/>
                  <a:gd name="T22" fmla="*/ 286 w 286"/>
                  <a:gd name="T23" fmla="*/ 3 h 16"/>
                  <a:gd name="T24" fmla="*/ 284 w 286"/>
                  <a:gd name="T25" fmla="*/ 3 h 16"/>
                  <a:gd name="T26" fmla="*/ 284 w 286"/>
                  <a:gd name="T27" fmla="*/ 1 h 16"/>
                  <a:gd name="T28" fmla="*/ 284 w 286"/>
                  <a:gd name="T29" fmla="*/ 1 h 16"/>
                  <a:gd name="T30" fmla="*/ 248 w 286"/>
                  <a:gd name="T31" fmla="*/ 0 h 16"/>
                  <a:gd name="T32" fmla="*/ 210 w 286"/>
                  <a:gd name="T33" fmla="*/ 0 h 16"/>
                  <a:gd name="T34" fmla="*/ 138 w 286"/>
                  <a:gd name="T35" fmla="*/ 3 h 16"/>
                  <a:gd name="T36" fmla="*/ 138 w 286"/>
                  <a:gd name="T37" fmla="*/ 3 h 16"/>
                  <a:gd name="T38" fmla="*/ 69 w 286"/>
                  <a:gd name="T39" fmla="*/ 5 h 16"/>
                  <a:gd name="T40" fmla="*/ 35 w 286"/>
                  <a:gd name="T41" fmla="*/ 6 h 16"/>
                  <a:gd name="T42" fmla="*/ 17 w 286"/>
                  <a:gd name="T43" fmla="*/ 9 h 16"/>
                  <a:gd name="T44" fmla="*/ 0 w 286"/>
                  <a:gd name="T45" fmla="*/ 12 h 16"/>
                  <a:gd name="T46" fmla="*/ 0 w 286"/>
                  <a:gd name="T47" fmla="*/ 12 h 16"/>
                  <a:gd name="T48" fmla="*/ 0 w 286"/>
                  <a:gd name="T49" fmla="*/ 12 h 16"/>
                  <a:gd name="T50" fmla="*/ 0 w 286"/>
                  <a:gd name="T51" fmla="*/ 14 h 16"/>
                  <a:gd name="T52" fmla="*/ 0 w 286"/>
                  <a:gd name="T53" fmla="*/ 16 h 16"/>
                  <a:gd name="T54" fmla="*/ 2 w 286"/>
                  <a:gd name="T55" fmla="*/ 16 h 16"/>
                  <a:gd name="T56" fmla="*/ 2 w 286"/>
                  <a:gd name="T57" fmla="*/ 16 h 1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86"/>
                  <a:gd name="T88" fmla="*/ 0 h 16"/>
                  <a:gd name="T89" fmla="*/ 286 w 286"/>
                  <a:gd name="T90" fmla="*/ 16 h 1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86" h="16">
                    <a:moveTo>
                      <a:pt x="2" y="16"/>
                    </a:moveTo>
                    <a:lnTo>
                      <a:pt x="2" y="16"/>
                    </a:lnTo>
                    <a:lnTo>
                      <a:pt x="36" y="12"/>
                    </a:lnTo>
                    <a:lnTo>
                      <a:pt x="71" y="11"/>
                    </a:lnTo>
                    <a:lnTo>
                      <a:pt x="138" y="9"/>
                    </a:lnTo>
                    <a:lnTo>
                      <a:pt x="210" y="6"/>
                    </a:lnTo>
                    <a:lnTo>
                      <a:pt x="246" y="5"/>
                    </a:lnTo>
                    <a:lnTo>
                      <a:pt x="283" y="6"/>
                    </a:lnTo>
                    <a:lnTo>
                      <a:pt x="284" y="5"/>
                    </a:lnTo>
                    <a:lnTo>
                      <a:pt x="286" y="3"/>
                    </a:lnTo>
                    <a:lnTo>
                      <a:pt x="284" y="3"/>
                    </a:lnTo>
                    <a:lnTo>
                      <a:pt x="284" y="1"/>
                    </a:lnTo>
                    <a:lnTo>
                      <a:pt x="248" y="0"/>
                    </a:lnTo>
                    <a:lnTo>
                      <a:pt x="210" y="0"/>
                    </a:lnTo>
                    <a:lnTo>
                      <a:pt x="138" y="3"/>
                    </a:lnTo>
                    <a:lnTo>
                      <a:pt x="69" y="5"/>
                    </a:lnTo>
                    <a:lnTo>
                      <a:pt x="35" y="6"/>
                    </a:lnTo>
                    <a:lnTo>
                      <a:pt x="17" y="9"/>
                    </a:lnTo>
                    <a:lnTo>
                      <a:pt x="0" y="12"/>
                    </a:lnTo>
                    <a:lnTo>
                      <a:pt x="0" y="14"/>
                    </a:lnTo>
                    <a:lnTo>
                      <a:pt x="0" y="16"/>
                    </a:lnTo>
                    <a:lnTo>
                      <a:pt x="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67" name="Freeform 224"/>
              <p:cNvSpPr>
                <a:spLocks/>
              </p:cNvSpPr>
              <p:nvPr/>
            </p:nvSpPr>
            <p:spPr bwMode="auto">
              <a:xfrm>
                <a:off x="768" y="1228"/>
                <a:ext cx="3" cy="80"/>
              </a:xfrm>
              <a:custGeom>
                <a:avLst/>
                <a:gdLst>
                  <a:gd name="T0" fmla="*/ 0 w 3"/>
                  <a:gd name="T1" fmla="*/ 0 h 80"/>
                  <a:gd name="T2" fmla="*/ 0 w 3"/>
                  <a:gd name="T3" fmla="*/ 0 h 80"/>
                  <a:gd name="T4" fmla="*/ 0 w 3"/>
                  <a:gd name="T5" fmla="*/ 39 h 80"/>
                  <a:gd name="T6" fmla="*/ 2 w 3"/>
                  <a:gd name="T7" fmla="*/ 78 h 80"/>
                  <a:gd name="T8" fmla="*/ 2 w 3"/>
                  <a:gd name="T9" fmla="*/ 78 h 80"/>
                  <a:gd name="T10" fmla="*/ 3 w 3"/>
                  <a:gd name="T11" fmla="*/ 80 h 80"/>
                  <a:gd name="T12" fmla="*/ 3 w 3"/>
                  <a:gd name="T13" fmla="*/ 78 h 80"/>
                  <a:gd name="T14" fmla="*/ 3 w 3"/>
                  <a:gd name="T15" fmla="*/ 78 h 80"/>
                  <a:gd name="T16" fmla="*/ 2 w 3"/>
                  <a:gd name="T17" fmla="*/ 39 h 80"/>
                  <a:gd name="T18" fmla="*/ 2 w 3"/>
                  <a:gd name="T19" fmla="*/ 0 h 80"/>
                  <a:gd name="T20" fmla="*/ 2 w 3"/>
                  <a:gd name="T21" fmla="*/ 0 h 80"/>
                  <a:gd name="T22" fmla="*/ 0 w 3"/>
                  <a:gd name="T23" fmla="*/ 0 h 80"/>
                  <a:gd name="T24" fmla="*/ 0 w 3"/>
                  <a:gd name="T25" fmla="*/ 0 h 80"/>
                  <a:gd name="T26" fmla="*/ 0 w 3"/>
                  <a:gd name="T27" fmla="*/ 0 h 8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
                  <a:gd name="T43" fmla="*/ 0 h 80"/>
                  <a:gd name="T44" fmla="*/ 3 w 3"/>
                  <a:gd name="T45" fmla="*/ 80 h 8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 h="80">
                    <a:moveTo>
                      <a:pt x="0" y="0"/>
                    </a:moveTo>
                    <a:lnTo>
                      <a:pt x="0" y="0"/>
                    </a:lnTo>
                    <a:lnTo>
                      <a:pt x="0" y="39"/>
                    </a:lnTo>
                    <a:lnTo>
                      <a:pt x="2" y="78"/>
                    </a:lnTo>
                    <a:lnTo>
                      <a:pt x="3" y="80"/>
                    </a:lnTo>
                    <a:lnTo>
                      <a:pt x="3" y="78"/>
                    </a:lnTo>
                    <a:lnTo>
                      <a:pt x="2" y="39"/>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68" name="Freeform 225"/>
              <p:cNvSpPr>
                <a:spLocks/>
              </p:cNvSpPr>
              <p:nvPr/>
            </p:nvSpPr>
            <p:spPr bwMode="auto">
              <a:xfrm>
                <a:off x="542" y="1319"/>
                <a:ext cx="100" cy="2"/>
              </a:xfrm>
              <a:custGeom>
                <a:avLst/>
                <a:gdLst>
                  <a:gd name="T0" fmla="*/ 0 w 100"/>
                  <a:gd name="T1" fmla="*/ 2 h 2"/>
                  <a:gd name="T2" fmla="*/ 0 w 100"/>
                  <a:gd name="T3" fmla="*/ 2 h 2"/>
                  <a:gd name="T4" fmla="*/ 99 w 100"/>
                  <a:gd name="T5" fmla="*/ 2 h 2"/>
                  <a:gd name="T6" fmla="*/ 99 w 100"/>
                  <a:gd name="T7" fmla="*/ 2 h 2"/>
                  <a:gd name="T8" fmla="*/ 100 w 100"/>
                  <a:gd name="T9" fmla="*/ 2 h 2"/>
                  <a:gd name="T10" fmla="*/ 100 w 100"/>
                  <a:gd name="T11" fmla="*/ 0 h 2"/>
                  <a:gd name="T12" fmla="*/ 100 w 100"/>
                  <a:gd name="T13" fmla="*/ 0 h 2"/>
                  <a:gd name="T14" fmla="*/ 0 w 100"/>
                  <a:gd name="T15" fmla="*/ 0 h 2"/>
                  <a:gd name="T16" fmla="*/ 0 w 100"/>
                  <a:gd name="T17" fmla="*/ 0 h 2"/>
                  <a:gd name="T18" fmla="*/ 0 w 100"/>
                  <a:gd name="T19" fmla="*/ 2 h 2"/>
                  <a:gd name="T20" fmla="*/ 0 w 100"/>
                  <a:gd name="T21" fmla="*/ 2 h 2"/>
                  <a:gd name="T22" fmla="*/ 0 w 100"/>
                  <a:gd name="T23" fmla="*/ 2 h 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0"/>
                  <a:gd name="T37" fmla="*/ 0 h 2"/>
                  <a:gd name="T38" fmla="*/ 100 w 100"/>
                  <a:gd name="T39" fmla="*/ 2 h 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0" h="2">
                    <a:moveTo>
                      <a:pt x="0" y="2"/>
                    </a:moveTo>
                    <a:lnTo>
                      <a:pt x="0" y="2"/>
                    </a:lnTo>
                    <a:lnTo>
                      <a:pt x="99" y="2"/>
                    </a:lnTo>
                    <a:lnTo>
                      <a:pt x="100" y="2"/>
                    </a:lnTo>
                    <a:lnTo>
                      <a:pt x="100" y="0"/>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69" name="Freeform 226"/>
              <p:cNvSpPr>
                <a:spLocks/>
              </p:cNvSpPr>
              <p:nvPr/>
            </p:nvSpPr>
            <p:spPr bwMode="auto">
              <a:xfrm>
                <a:off x="476" y="1266"/>
                <a:ext cx="298" cy="8"/>
              </a:xfrm>
              <a:custGeom>
                <a:avLst/>
                <a:gdLst>
                  <a:gd name="T0" fmla="*/ 297 w 298"/>
                  <a:gd name="T1" fmla="*/ 6 h 8"/>
                  <a:gd name="T2" fmla="*/ 297 w 298"/>
                  <a:gd name="T3" fmla="*/ 6 h 8"/>
                  <a:gd name="T4" fmla="*/ 259 w 298"/>
                  <a:gd name="T5" fmla="*/ 3 h 8"/>
                  <a:gd name="T6" fmla="*/ 223 w 298"/>
                  <a:gd name="T7" fmla="*/ 1 h 8"/>
                  <a:gd name="T8" fmla="*/ 148 w 298"/>
                  <a:gd name="T9" fmla="*/ 0 h 8"/>
                  <a:gd name="T10" fmla="*/ 0 w 298"/>
                  <a:gd name="T11" fmla="*/ 3 h 8"/>
                  <a:gd name="T12" fmla="*/ 0 w 298"/>
                  <a:gd name="T13" fmla="*/ 3 h 8"/>
                  <a:gd name="T14" fmla="*/ 0 w 298"/>
                  <a:gd name="T15" fmla="*/ 3 h 8"/>
                  <a:gd name="T16" fmla="*/ 0 w 298"/>
                  <a:gd name="T17" fmla="*/ 3 h 8"/>
                  <a:gd name="T18" fmla="*/ 148 w 298"/>
                  <a:gd name="T19" fmla="*/ 3 h 8"/>
                  <a:gd name="T20" fmla="*/ 223 w 298"/>
                  <a:gd name="T21" fmla="*/ 3 h 8"/>
                  <a:gd name="T22" fmla="*/ 259 w 298"/>
                  <a:gd name="T23" fmla="*/ 4 h 8"/>
                  <a:gd name="T24" fmla="*/ 297 w 298"/>
                  <a:gd name="T25" fmla="*/ 8 h 8"/>
                  <a:gd name="T26" fmla="*/ 297 w 298"/>
                  <a:gd name="T27" fmla="*/ 8 h 8"/>
                  <a:gd name="T28" fmla="*/ 298 w 298"/>
                  <a:gd name="T29" fmla="*/ 8 h 8"/>
                  <a:gd name="T30" fmla="*/ 297 w 298"/>
                  <a:gd name="T31" fmla="*/ 6 h 8"/>
                  <a:gd name="T32" fmla="*/ 297 w 298"/>
                  <a:gd name="T33" fmla="*/ 6 h 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98"/>
                  <a:gd name="T52" fmla="*/ 0 h 8"/>
                  <a:gd name="T53" fmla="*/ 298 w 298"/>
                  <a:gd name="T54" fmla="*/ 8 h 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98" h="8">
                    <a:moveTo>
                      <a:pt x="297" y="6"/>
                    </a:moveTo>
                    <a:lnTo>
                      <a:pt x="297" y="6"/>
                    </a:lnTo>
                    <a:lnTo>
                      <a:pt x="259" y="3"/>
                    </a:lnTo>
                    <a:lnTo>
                      <a:pt x="223" y="1"/>
                    </a:lnTo>
                    <a:lnTo>
                      <a:pt x="148" y="0"/>
                    </a:lnTo>
                    <a:lnTo>
                      <a:pt x="0" y="3"/>
                    </a:lnTo>
                    <a:lnTo>
                      <a:pt x="148" y="3"/>
                    </a:lnTo>
                    <a:lnTo>
                      <a:pt x="223" y="3"/>
                    </a:lnTo>
                    <a:lnTo>
                      <a:pt x="259" y="4"/>
                    </a:lnTo>
                    <a:lnTo>
                      <a:pt x="297" y="8"/>
                    </a:lnTo>
                    <a:lnTo>
                      <a:pt x="298" y="8"/>
                    </a:lnTo>
                    <a:lnTo>
                      <a:pt x="297"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70" name="Freeform 227"/>
              <p:cNvSpPr>
                <a:spLocks/>
              </p:cNvSpPr>
              <p:nvPr/>
            </p:nvSpPr>
            <p:spPr bwMode="auto">
              <a:xfrm>
                <a:off x="595" y="1259"/>
                <a:ext cx="58" cy="24"/>
              </a:xfrm>
              <a:custGeom>
                <a:avLst/>
                <a:gdLst>
                  <a:gd name="T0" fmla="*/ 19 w 58"/>
                  <a:gd name="T1" fmla="*/ 0 h 24"/>
                  <a:gd name="T2" fmla="*/ 19 w 58"/>
                  <a:gd name="T3" fmla="*/ 0 h 24"/>
                  <a:gd name="T4" fmla="*/ 13 w 58"/>
                  <a:gd name="T5" fmla="*/ 4 h 24"/>
                  <a:gd name="T6" fmla="*/ 7 w 58"/>
                  <a:gd name="T7" fmla="*/ 7 h 24"/>
                  <a:gd name="T8" fmla="*/ 2 w 58"/>
                  <a:gd name="T9" fmla="*/ 11 h 24"/>
                  <a:gd name="T10" fmla="*/ 0 w 58"/>
                  <a:gd name="T11" fmla="*/ 15 h 24"/>
                  <a:gd name="T12" fmla="*/ 2 w 58"/>
                  <a:gd name="T13" fmla="*/ 18 h 24"/>
                  <a:gd name="T14" fmla="*/ 2 w 58"/>
                  <a:gd name="T15" fmla="*/ 18 h 24"/>
                  <a:gd name="T16" fmla="*/ 7 w 58"/>
                  <a:gd name="T17" fmla="*/ 21 h 24"/>
                  <a:gd name="T18" fmla="*/ 11 w 58"/>
                  <a:gd name="T19" fmla="*/ 22 h 24"/>
                  <a:gd name="T20" fmla="*/ 24 w 58"/>
                  <a:gd name="T21" fmla="*/ 24 h 24"/>
                  <a:gd name="T22" fmla="*/ 24 w 58"/>
                  <a:gd name="T23" fmla="*/ 24 h 24"/>
                  <a:gd name="T24" fmla="*/ 38 w 58"/>
                  <a:gd name="T25" fmla="*/ 24 h 24"/>
                  <a:gd name="T26" fmla="*/ 46 w 58"/>
                  <a:gd name="T27" fmla="*/ 22 h 24"/>
                  <a:gd name="T28" fmla="*/ 52 w 58"/>
                  <a:gd name="T29" fmla="*/ 19 h 24"/>
                  <a:gd name="T30" fmla="*/ 52 w 58"/>
                  <a:gd name="T31" fmla="*/ 19 h 24"/>
                  <a:gd name="T32" fmla="*/ 57 w 58"/>
                  <a:gd name="T33" fmla="*/ 16 h 24"/>
                  <a:gd name="T34" fmla="*/ 58 w 58"/>
                  <a:gd name="T35" fmla="*/ 13 h 24"/>
                  <a:gd name="T36" fmla="*/ 58 w 58"/>
                  <a:gd name="T37" fmla="*/ 10 h 24"/>
                  <a:gd name="T38" fmla="*/ 58 w 58"/>
                  <a:gd name="T39" fmla="*/ 10 h 24"/>
                  <a:gd name="T40" fmla="*/ 58 w 58"/>
                  <a:gd name="T41" fmla="*/ 8 h 24"/>
                  <a:gd name="T42" fmla="*/ 55 w 58"/>
                  <a:gd name="T43" fmla="*/ 5 h 24"/>
                  <a:gd name="T44" fmla="*/ 51 w 58"/>
                  <a:gd name="T45" fmla="*/ 2 h 24"/>
                  <a:gd name="T46" fmla="*/ 51 w 58"/>
                  <a:gd name="T47" fmla="*/ 2 h 24"/>
                  <a:gd name="T48" fmla="*/ 47 w 58"/>
                  <a:gd name="T49" fmla="*/ 2 h 24"/>
                  <a:gd name="T50" fmla="*/ 46 w 58"/>
                  <a:gd name="T51" fmla="*/ 4 h 24"/>
                  <a:gd name="T52" fmla="*/ 46 w 58"/>
                  <a:gd name="T53" fmla="*/ 7 h 24"/>
                  <a:gd name="T54" fmla="*/ 47 w 58"/>
                  <a:gd name="T55" fmla="*/ 8 h 24"/>
                  <a:gd name="T56" fmla="*/ 47 w 58"/>
                  <a:gd name="T57" fmla="*/ 8 h 24"/>
                  <a:gd name="T58" fmla="*/ 51 w 58"/>
                  <a:gd name="T59" fmla="*/ 11 h 24"/>
                  <a:gd name="T60" fmla="*/ 51 w 58"/>
                  <a:gd name="T61" fmla="*/ 11 h 24"/>
                  <a:gd name="T62" fmla="*/ 51 w 58"/>
                  <a:gd name="T63" fmla="*/ 11 h 24"/>
                  <a:gd name="T64" fmla="*/ 51 w 58"/>
                  <a:gd name="T65" fmla="*/ 10 h 24"/>
                  <a:gd name="T66" fmla="*/ 51 w 58"/>
                  <a:gd name="T67" fmla="*/ 10 h 24"/>
                  <a:gd name="T68" fmla="*/ 49 w 58"/>
                  <a:gd name="T69" fmla="*/ 11 h 24"/>
                  <a:gd name="T70" fmla="*/ 49 w 58"/>
                  <a:gd name="T71" fmla="*/ 11 h 24"/>
                  <a:gd name="T72" fmla="*/ 46 w 58"/>
                  <a:gd name="T73" fmla="*/ 13 h 24"/>
                  <a:gd name="T74" fmla="*/ 46 w 58"/>
                  <a:gd name="T75" fmla="*/ 13 h 24"/>
                  <a:gd name="T76" fmla="*/ 35 w 58"/>
                  <a:gd name="T77" fmla="*/ 16 h 24"/>
                  <a:gd name="T78" fmla="*/ 24 w 58"/>
                  <a:gd name="T79" fmla="*/ 18 h 24"/>
                  <a:gd name="T80" fmla="*/ 24 w 58"/>
                  <a:gd name="T81" fmla="*/ 18 h 24"/>
                  <a:gd name="T82" fmla="*/ 14 w 58"/>
                  <a:gd name="T83" fmla="*/ 18 h 24"/>
                  <a:gd name="T84" fmla="*/ 10 w 58"/>
                  <a:gd name="T85" fmla="*/ 18 h 24"/>
                  <a:gd name="T86" fmla="*/ 5 w 58"/>
                  <a:gd name="T87" fmla="*/ 16 h 24"/>
                  <a:gd name="T88" fmla="*/ 5 w 58"/>
                  <a:gd name="T89" fmla="*/ 16 h 24"/>
                  <a:gd name="T90" fmla="*/ 5 w 58"/>
                  <a:gd name="T91" fmla="*/ 15 h 24"/>
                  <a:gd name="T92" fmla="*/ 7 w 58"/>
                  <a:gd name="T93" fmla="*/ 13 h 24"/>
                  <a:gd name="T94" fmla="*/ 11 w 58"/>
                  <a:gd name="T95" fmla="*/ 8 h 24"/>
                  <a:gd name="T96" fmla="*/ 19 w 58"/>
                  <a:gd name="T97" fmla="*/ 4 h 24"/>
                  <a:gd name="T98" fmla="*/ 19 w 58"/>
                  <a:gd name="T99" fmla="*/ 4 h 24"/>
                  <a:gd name="T100" fmla="*/ 21 w 58"/>
                  <a:gd name="T101" fmla="*/ 2 h 24"/>
                  <a:gd name="T102" fmla="*/ 21 w 58"/>
                  <a:gd name="T103" fmla="*/ 0 h 24"/>
                  <a:gd name="T104" fmla="*/ 19 w 58"/>
                  <a:gd name="T105" fmla="*/ 0 h 24"/>
                  <a:gd name="T106" fmla="*/ 19 w 58"/>
                  <a:gd name="T107" fmla="*/ 0 h 24"/>
                  <a:gd name="T108" fmla="*/ 19 w 58"/>
                  <a:gd name="T109" fmla="*/ 0 h 2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8"/>
                  <a:gd name="T166" fmla="*/ 0 h 24"/>
                  <a:gd name="T167" fmla="*/ 58 w 58"/>
                  <a:gd name="T168" fmla="*/ 24 h 2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8" h="24">
                    <a:moveTo>
                      <a:pt x="19" y="0"/>
                    </a:moveTo>
                    <a:lnTo>
                      <a:pt x="19" y="0"/>
                    </a:lnTo>
                    <a:lnTo>
                      <a:pt x="13" y="4"/>
                    </a:lnTo>
                    <a:lnTo>
                      <a:pt x="7" y="7"/>
                    </a:lnTo>
                    <a:lnTo>
                      <a:pt x="2" y="11"/>
                    </a:lnTo>
                    <a:lnTo>
                      <a:pt x="0" y="15"/>
                    </a:lnTo>
                    <a:lnTo>
                      <a:pt x="2" y="18"/>
                    </a:lnTo>
                    <a:lnTo>
                      <a:pt x="7" y="21"/>
                    </a:lnTo>
                    <a:lnTo>
                      <a:pt x="11" y="22"/>
                    </a:lnTo>
                    <a:lnTo>
                      <a:pt x="24" y="24"/>
                    </a:lnTo>
                    <a:lnTo>
                      <a:pt x="38" y="24"/>
                    </a:lnTo>
                    <a:lnTo>
                      <a:pt x="46" y="22"/>
                    </a:lnTo>
                    <a:lnTo>
                      <a:pt x="52" y="19"/>
                    </a:lnTo>
                    <a:lnTo>
                      <a:pt x="57" y="16"/>
                    </a:lnTo>
                    <a:lnTo>
                      <a:pt x="58" y="13"/>
                    </a:lnTo>
                    <a:lnTo>
                      <a:pt x="58" y="10"/>
                    </a:lnTo>
                    <a:lnTo>
                      <a:pt x="58" y="8"/>
                    </a:lnTo>
                    <a:lnTo>
                      <a:pt x="55" y="5"/>
                    </a:lnTo>
                    <a:lnTo>
                      <a:pt x="51" y="2"/>
                    </a:lnTo>
                    <a:lnTo>
                      <a:pt x="47" y="2"/>
                    </a:lnTo>
                    <a:lnTo>
                      <a:pt x="46" y="4"/>
                    </a:lnTo>
                    <a:lnTo>
                      <a:pt x="46" y="7"/>
                    </a:lnTo>
                    <a:lnTo>
                      <a:pt x="47" y="8"/>
                    </a:lnTo>
                    <a:lnTo>
                      <a:pt x="51" y="11"/>
                    </a:lnTo>
                    <a:lnTo>
                      <a:pt x="51" y="10"/>
                    </a:lnTo>
                    <a:lnTo>
                      <a:pt x="49" y="11"/>
                    </a:lnTo>
                    <a:lnTo>
                      <a:pt x="46" y="13"/>
                    </a:lnTo>
                    <a:lnTo>
                      <a:pt x="35" y="16"/>
                    </a:lnTo>
                    <a:lnTo>
                      <a:pt x="24" y="18"/>
                    </a:lnTo>
                    <a:lnTo>
                      <a:pt x="14" y="18"/>
                    </a:lnTo>
                    <a:lnTo>
                      <a:pt x="10" y="18"/>
                    </a:lnTo>
                    <a:lnTo>
                      <a:pt x="5" y="16"/>
                    </a:lnTo>
                    <a:lnTo>
                      <a:pt x="5" y="15"/>
                    </a:lnTo>
                    <a:lnTo>
                      <a:pt x="7" y="13"/>
                    </a:lnTo>
                    <a:lnTo>
                      <a:pt x="11" y="8"/>
                    </a:lnTo>
                    <a:lnTo>
                      <a:pt x="19" y="4"/>
                    </a:lnTo>
                    <a:lnTo>
                      <a:pt x="21" y="2"/>
                    </a:lnTo>
                    <a:lnTo>
                      <a:pt x="21"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71" name="Freeform 228"/>
              <p:cNvSpPr>
                <a:spLocks/>
              </p:cNvSpPr>
              <p:nvPr/>
            </p:nvSpPr>
            <p:spPr bwMode="auto">
              <a:xfrm>
                <a:off x="771" y="1214"/>
                <a:ext cx="17" cy="99"/>
              </a:xfrm>
              <a:custGeom>
                <a:avLst/>
                <a:gdLst>
                  <a:gd name="T0" fmla="*/ 17 w 17"/>
                  <a:gd name="T1" fmla="*/ 0 h 99"/>
                  <a:gd name="T2" fmla="*/ 17 w 17"/>
                  <a:gd name="T3" fmla="*/ 0 h 99"/>
                  <a:gd name="T4" fmla="*/ 9 w 17"/>
                  <a:gd name="T5" fmla="*/ 23 h 99"/>
                  <a:gd name="T6" fmla="*/ 3 w 17"/>
                  <a:gd name="T7" fmla="*/ 49 h 99"/>
                  <a:gd name="T8" fmla="*/ 0 w 17"/>
                  <a:gd name="T9" fmla="*/ 72 h 99"/>
                  <a:gd name="T10" fmla="*/ 0 w 17"/>
                  <a:gd name="T11" fmla="*/ 97 h 99"/>
                  <a:gd name="T12" fmla="*/ 0 w 17"/>
                  <a:gd name="T13" fmla="*/ 97 h 99"/>
                  <a:gd name="T14" fmla="*/ 2 w 17"/>
                  <a:gd name="T15" fmla="*/ 99 h 99"/>
                  <a:gd name="T16" fmla="*/ 3 w 17"/>
                  <a:gd name="T17" fmla="*/ 97 h 99"/>
                  <a:gd name="T18" fmla="*/ 3 w 17"/>
                  <a:gd name="T19" fmla="*/ 97 h 99"/>
                  <a:gd name="T20" fmla="*/ 5 w 17"/>
                  <a:gd name="T21" fmla="*/ 72 h 99"/>
                  <a:gd name="T22" fmla="*/ 8 w 17"/>
                  <a:gd name="T23" fmla="*/ 49 h 99"/>
                  <a:gd name="T24" fmla="*/ 11 w 17"/>
                  <a:gd name="T25" fmla="*/ 25 h 99"/>
                  <a:gd name="T26" fmla="*/ 17 w 17"/>
                  <a:gd name="T27" fmla="*/ 2 h 99"/>
                  <a:gd name="T28" fmla="*/ 17 w 17"/>
                  <a:gd name="T29" fmla="*/ 2 h 99"/>
                  <a:gd name="T30" fmla="*/ 17 w 17"/>
                  <a:gd name="T31" fmla="*/ 0 h 99"/>
                  <a:gd name="T32" fmla="*/ 17 w 17"/>
                  <a:gd name="T33" fmla="*/ 0 h 99"/>
                  <a:gd name="T34" fmla="*/ 17 w 17"/>
                  <a:gd name="T35" fmla="*/ 0 h 9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
                  <a:gd name="T55" fmla="*/ 0 h 99"/>
                  <a:gd name="T56" fmla="*/ 17 w 17"/>
                  <a:gd name="T57" fmla="*/ 99 h 9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 h="99">
                    <a:moveTo>
                      <a:pt x="17" y="0"/>
                    </a:moveTo>
                    <a:lnTo>
                      <a:pt x="17" y="0"/>
                    </a:lnTo>
                    <a:lnTo>
                      <a:pt x="9" y="23"/>
                    </a:lnTo>
                    <a:lnTo>
                      <a:pt x="3" y="49"/>
                    </a:lnTo>
                    <a:lnTo>
                      <a:pt x="0" y="72"/>
                    </a:lnTo>
                    <a:lnTo>
                      <a:pt x="0" y="97"/>
                    </a:lnTo>
                    <a:lnTo>
                      <a:pt x="2" y="99"/>
                    </a:lnTo>
                    <a:lnTo>
                      <a:pt x="3" y="97"/>
                    </a:lnTo>
                    <a:lnTo>
                      <a:pt x="5" y="72"/>
                    </a:lnTo>
                    <a:lnTo>
                      <a:pt x="8" y="49"/>
                    </a:lnTo>
                    <a:lnTo>
                      <a:pt x="11" y="25"/>
                    </a:lnTo>
                    <a:lnTo>
                      <a:pt x="17" y="2"/>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72" name="Freeform 229"/>
              <p:cNvSpPr>
                <a:spLocks/>
              </p:cNvSpPr>
              <p:nvPr/>
            </p:nvSpPr>
            <p:spPr bwMode="auto">
              <a:xfrm>
                <a:off x="771" y="1211"/>
                <a:ext cx="234" cy="23"/>
              </a:xfrm>
              <a:custGeom>
                <a:avLst/>
                <a:gdLst>
                  <a:gd name="T0" fmla="*/ 2 w 234"/>
                  <a:gd name="T1" fmla="*/ 3 h 23"/>
                  <a:gd name="T2" fmla="*/ 2 w 234"/>
                  <a:gd name="T3" fmla="*/ 3 h 23"/>
                  <a:gd name="T4" fmla="*/ 60 w 234"/>
                  <a:gd name="T5" fmla="*/ 5 h 23"/>
                  <a:gd name="T6" fmla="*/ 116 w 234"/>
                  <a:gd name="T7" fmla="*/ 9 h 23"/>
                  <a:gd name="T8" fmla="*/ 174 w 234"/>
                  <a:gd name="T9" fmla="*/ 15 h 23"/>
                  <a:gd name="T10" fmla="*/ 231 w 234"/>
                  <a:gd name="T11" fmla="*/ 23 h 23"/>
                  <a:gd name="T12" fmla="*/ 231 w 234"/>
                  <a:gd name="T13" fmla="*/ 23 h 23"/>
                  <a:gd name="T14" fmla="*/ 232 w 234"/>
                  <a:gd name="T15" fmla="*/ 23 h 23"/>
                  <a:gd name="T16" fmla="*/ 234 w 234"/>
                  <a:gd name="T17" fmla="*/ 22 h 23"/>
                  <a:gd name="T18" fmla="*/ 234 w 234"/>
                  <a:gd name="T19" fmla="*/ 20 h 23"/>
                  <a:gd name="T20" fmla="*/ 232 w 234"/>
                  <a:gd name="T21" fmla="*/ 20 h 23"/>
                  <a:gd name="T22" fmla="*/ 232 w 234"/>
                  <a:gd name="T23" fmla="*/ 20 h 23"/>
                  <a:gd name="T24" fmla="*/ 204 w 234"/>
                  <a:gd name="T25" fmla="*/ 12 h 23"/>
                  <a:gd name="T26" fmla="*/ 176 w 234"/>
                  <a:gd name="T27" fmla="*/ 8 h 23"/>
                  <a:gd name="T28" fmla="*/ 146 w 234"/>
                  <a:gd name="T29" fmla="*/ 5 h 23"/>
                  <a:gd name="T30" fmla="*/ 118 w 234"/>
                  <a:gd name="T31" fmla="*/ 3 h 23"/>
                  <a:gd name="T32" fmla="*/ 60 w 234"/>
                  <a:gd name="T33" fmla="*/ 0 h 23"/>
                  <a:gd name="T34" fmla="*/ 2 w 234"/>
                  <a:gd name="T35" fmla="*/ 0 h 23"/>
                  <a:gd name="T36" fmla="*/ 2 w 234"/>
                  <a:gd name="T37" fmla="*/ 0 h 23"/>
                  <a:gd name="T38" fmla="*/ 0 w 234"/>
                  <a:gd name="T39" fmla="*/ 1 h 23"/>
                  <a:gd name="T40" fmla="*/ 2 w 234"/>
                  <a:gd name="T41" fmla="*/ 3 h 23"/>
                  <a:gd name="T42" fmla="*/ 2 w 234"/>
                  <a:gd name="T43" fmla="*/ 3 h 2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34"/>
                  <a:gd name="T67" fmla="*/ 0 h 23"/>
                  <a:gd name="T68" fmla="*/ 234 w 234"/>
                  <a:gd name="T69" fmla="*/ 23 h 2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34" h="23">
                    <a:moveTo>
                      <a:pt x="2" y="3"/>
                    </a:moveTo>
                    <a:lnTo>
                      <a:pt x="2" y="3"/>
                    </a:lnTo>
                    <a:lnTo>
                      <a:pt x="60" y="5"/>
                    </a:lnTo>
                    <a:lnTo>
                      <a:pt x="116" y="9"/>
                    </a:lnTo>
                    <a:lnTo>
                      <a:pt x="174" y="15"/>
                    </a:lnTo>
                    <a:lnTo>
                      <a:pt x="231" y="23"/>
                    </a:lnTo>
                    <a:lnTo>
                      <a:pt x="232" y="23"/>
                    </a:lnTo>
                    <a:lnTo>
                      <a:pt x="234" y="22"/>
                    </a:lnTo>
                    <a:lnTo>
                      <a:pt x="234" y="20"/>
                    </a:lnTo>
                    <a:lnTo>
                      <a:pt x="232" y="20"/>
                    </a:lnTo>
                    <a:lnTo>
                      <a:pt x="204" y="12"/>
                    </a:lnTo>
                    <a:lnTo>
                      <a:pt x="176" y="8"/>
                    </a:lnTo>
                    <a:lnTo>
                      <a:pt x="146" y="5"/>
                    </a:lnTo>
                    <a:lnTo>
                      <a:pt x="118" y="3"/>
                    </a:lnTo>
                    <a:lnTo>
                      <a:pt x="60" y="0"/>
                    </a:lnTo>
                    <a:lnTo>
                      <a:pt x="2" y="0"/>
                    </a:lnTo>
                    <a:lnTo>
                      <a:pt x="0" y="1"/>
                    </a:lnTo>
                    <a:lnTo>
                      <a:pt x="2"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73" name="Freeform 230"/>
              <p:cNvSpPr>
                <a:spLocks/>
              </p:cNvSpPr>
              <p:nvPr/>
            </p:nvSpPr>
            <p:spPr bwMode="auto">
              <a:xfrm>
                <a:off x="972" y="1226"/>
                <a:ext cx="27" cy="109"/>
              </a:xfrm>
              <a:custGeom>
                <a:avLst/>
                <a:gdLst>
                  <a:gd name="T0" fmla="*/ 23 w 27"/>
                  <a:gd name="T1" fmla="*/ 2 h 109"/>
                  <a:gd name="T2" fmla="*/ 23 w 27"/>
                  <a:gd name="T3" fmla="*/ 2 h 109"/>
                  <a:gd name="T4" fmla="*/ 20 w 27"/>
                  <a:gd name="T5" fmla="*/ 29 h 109"/>
                  <a:gd name="T6" fmla="*/ 16 w 27"/>
                  <a:gd name="T7" fmla="*/ 55 h 109"/>
                  <a:gd name="T8" fmla="*/ 8 w 27"/>
                  <a:gd name="T9" fmla="*/ 80 h 109"/>
                  <a:gd name="T10" fmla="*/ 0 w 27"/>
                  <a:gd name="T11" fmla="*/ 106 h 109"/>
                  <a:gd name="T12" fmla="*/ 0 w 27"/>
                  <a:gd name="T13" fmla="*/ 106 h 109"/>
                  <a:gd name="T14" fmla="*/ 0 w 27"/>
                  <a:gd name="T15" fmla="*/ 107 h 109"/>
                  <a:gd name="T16" fmla="*/ 1 w 27"/>
                  <a:gd name="T17" fmla="*/ 109 h 109"/>
                  <a:gd name="T18" fmla="*/ 3 w 27"/>
                  <a:gd name="T19" fmla="*/ 109 h 109"/>
                  <a:gd name="T20" fmla="*/ 5 w 27"/>
                  <a:gd name="T21" fmla="*/ 107 h 109"/>
                  <a:gd name="T22" fmla="*/ 5 w 27"/>
                  <a:gd name="T23" fmla="*/ 107 h 109"/>
                  <a:gd name="T24" fmla="*/ 9 w 27"/>
                  <a:gd name="T25" fmla="*/ 96 h 109"/>
                  <a:gd name="T26" fmla="*/ 16 w 27"/>
                  <a:gd name="T27" fmla="*/ 84 h 109"/>
                  <a:gd name="T28" fmla="*/ 19 w 27"/>
                  <a:gd name="T29" fmla="*/ 70 h 109"/>
                  <a:gd name="T30" fmla="*/ 22 w 27"/>
                  <a:gd name="T31" fmla="*/ 57 h 109"/>
                  <a:gd name="T32" fmla="*/ 25 w 27"/>
                  <a:gd name="T33" fmla="*/ 29 h 109"/>
                  <a:gd name="T34" fmla="*/ 27 w 27"/>
                  <a:gd name="T35" fmla="*/ 2 h 109"/>
                  <a:gd name="T36" fmla="*/ 27 w 27"/>
                  <a:gd name="T37" fmla="*/ 2 h 109"/>
                  <a:gd name="T38" fmla="*/ 25 w 27"/>
                  <a:gd name="T39" fmla="*/ 2 h 109"/>
                  <a:gd name="T40" fmla="*/ 25 w 27"/>
                  <a:gd name="T41" fmla="*/ 0 h 109"/>
                  <a:gd name="T42" fmla="*/ 23 w 27"/>
                  <a:gd name="T43" fmla="*/ 2 h 109"/>
                  <a:gd name="T44" fmla="*/ 23 w 27"/>
                  <a:gd name="T45" fmla="*/ 2 h 109"/>
                  <a:gd name="T46" fmla="*/ 23 w 27"/>
                  <a:gd name="T47" fmla="*/ 2 h 10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7"/>
                  <a:gd name="T73" fmla="*/ 0 h 109"/>
                  <a:gd name="T74" fmla="*/ 27 w 27"/>
                  <a:gd name="T75" fmla="*/ 109 h 10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7" h="109">
                    <a:moveTo>
                      <a:pt x="23" y="2"/>
                    </a:moveTo>
                    <a:lnTo>
                      <a:pt x="23" y="2"/>
                    </a:lnTo>
                    <a:lnTo>
                      <a:pt x="20" y="29"/>
                    </a:lnTo>
                    <a:lnTo>
                      <a:pt x="16" y="55"/>
                    </a:lnTo>
                    <a:lnTo>
                      <a:pt x="8" y="80"/>
                    </a:lnTo>
                    <a:lnTo>
                      <a:pt x="0" y="106"/>
                    </a:lnTo>
                    <a:lnTo>
                      <a:pt x="0" y="107"/>
                    </a:lnTo>
                    <a:lnTo>
                      <a:pt x="1" y="109"/>
                    </a:lnTo>
                    <a:lnTo>
                      <a:pt x="3" y="109"/>
                    </a:lnTo>
                    <a:lnTo>
                      <a:pt x="5" y="107"/>
                    </a:lnTo>
                    <a:lnTo>
                      <a:pt x="9" y="96"/>
                    </a:lnTo>
                    <a:lnTo>
                      <a:pt x="16" y="84"/>
                    </a:lnTo>
                    <a:lnTo>
                      <a:pt x="19" y="70"/>
                    </a:lnTo>
                    <a:lnTo>
                      <a:pt x="22" y="57"/>
                    </a:lnTo>
                    <a:lnTo>
                      <a:pt x="25" y="29"/>
                    </a:lnTo>
                    <a:lnTo>
                      <a:pt x="27" y="2"/>
                    </a:lnTo>
                    <a:lnTo>
                      <a:pt x="25" y="2"/>
                    </a:lnTo>
                    <a:lnTo>
                      <a:pt x="25" y="0"/>
                    </a:lnTo>
                    <a:lnTo>
                      <a:pt x="23"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74" name="Freeform 231"/>
              <p:cNvSpPr>
                <a:spLocks/>
              </p:cNvSpPr>
              <p:nvPr/>
            </p:nvSpPr>
            <p:spPr bwMode="auto">
              <a:xfrm>
                <a:off x="988" y="1267"/>
                <a:ext cx="47" cy="30"/>
              </a:xfrm>
              <a:custGeom>
                <a:avLst/>
                <a:gdLst>
                  <a:gd name="T0" fmla="*/ 1 w 47"/>
                  <a:gd name="T1" fmla="*/ 3 h 30"/>
                  <a:gd name="T2" fmla="*/ 1 w 47"/>
                  <a:gd name="T3" fmla="*/ 3 h 30"/>
                  <a:gd name="T4" fmla="*/ 23 w 47"/>
                  <a:gd name="T5" fmla="*/ 19 h 30"/>
                  <a:gd name="T6" fmla="*/ 23 w 47"/>
                  <a:gd name="T7" fmla="*/ 19 h 30"/>
                  <a:gd name="T8" fmla="*/ 34 w 47"/>
                  <a:gd name="T9" fmla="*/ 25 h 30"/>
                  <a:gd name="T10" fmla="*/ 39 w 47"/>
                  <a:gd name="T11" fmla="*/ 29 h 30"/>
                  <a:gd name="T12" fmla="*/ 44 w 47"/>
                  <a:gd name="T13" fmla="*/ 30 h 30"/>
                  <a:gd name="T14" fmla="*/ 44 w 47"/>
                  <a:gd name="T15" fmla="*/ 30 h 30"/>
                  <a:gd name="T16" fmla="*/ 45 w 47"/>
                  <a:gd name="T17" fmla="*/ 30 h 30"/>
                  <a:gd name="T18" fmla="*/ 47 w 47"/>
                  <a:gd name="T19" fmla="*/ 30 h 30"/>
                  <a:gd name="T20" fmla="*/ 47 w 47"/>
                  <a:gd name="T21" fmla="*/ 29 h 30"/>
                  <a:gd name="T22" fmla="*/ 47 w 47"/>
                  <a:gd name="T23" fmla="*/ 27 h 30"/>
                  <a:gd name="T24" fmla="*/ 47 w 47"/>
                  <a:gd name="T25" fmla="*/ 27 h 30"/>
                  <a:gd name="T26" fmla="*/ 44 w 47"/>
                  <a:gd name="T27" fmla="*/ 22 h 30"/>
                  <a:gd name="T28" fmla="*/ 39 w 47"/>
                  <a:gd name="T29" fmla="*/ 18 h 30"/>
                  <a:gd name="T30" fmla="*/ 28 w 47"/>
                  <a:gd name="T31" fmla="*/ 13 h 30"/>
                  <a:gd name="T32" fmla="*/ 28 w 47"/>
                  <a:gd name="T33" fmla="*/ 13 h 30"/>
                  <a:gd name="T34" fmla="*/ 4 w 47"/>
                  <a:gd name="T35" fmla="*/ 0 h 30"/>
                  <a:gd name="T36" fmla="*/ 4 w 47"/>
                  <a:gd name="T37" fmla="*/ 0 h 30"/>
                  <a:gd name="T38" fmla="*/ 1 w 47"/>
                  <a:gd name="T39" fmla="*/ 0 h 30"/>
                  <a:gd name="T40" fmla="*/ 1 w 47"/>
                  <a:gd name="T41" fmla="*/ 0 h 30"/>
                  <a:gd name="T42" fmla="*/ 0 w 47"/>
                  <a:gd name="T43" fmla="*/ 2 h 30"/>
                  <a:gd name="T44" fmla="*/ 1 w 47"/>
                  <a:gd name="T45" fmla="*/ 3 h 30"/>
                  <a:gd name="T46" fmla="*/ 1 w 47"/>
                  <a:gd name="T47" fmla="*/ 3 h 3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7"/>
                  <a:gd name="T73" fmla="*/ 0 h 30"/>
                  <a:gd name="T74" fmla="*/ 47 w 47"/>
                  <a:gd name="T75" fmla="*/ 30 h 3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7" h="30">
                    <a:moveTo>
                      <a:pt x="1" y="3"/>
                    </a:moveTo>
                    <a:lnTo>
                      <a:pt x="1" y="3"/>
                    </a:lnTo>
                    <a:lnTo>
                      <a:pt x="23" y="19"/>
                    </a:lnTo>
                    <a:lnTo>
                      <a:pt x="34" y="25"/>
                    </a:lnTo>
                    <a:lnTo>
                      <a:pt x="39" y="29"/>
                    </a:lnTo>
                    <a:lnTo>
                      <a:pt x="44" y="30"/>
                    </a:lnTo>
                    <a:lnTo>
                      <a:pt x="45" y="30"/>
                    </a:lnTo>
                    <a:lnTo>
                      <a:pt x="47" y="30"/>
                    </a:lnTo>
                    <a:lnTo>
                      <a:pt x="47" y="29"/>
                    </a:lnTo>
                    <a:lnTo>
                      <a:pt x="47" y="27"/>
                    </a:lnTo>
                    <a:lnTo>
                      <a:pt x="44" y="22"/>
                    </a:lnTo>
                    <a:lnTo>
                      <a:pt x="39" y="18"/>
                    </a:lnTo>
                    <a:lnTo>
                      <a:pt x="28" y="13"/>
                    </a:lnTo>
                    <a:lnTo>
                      <a:pt x="4" y="0"/>
                    </a:lnTo>
                    <a:lnTo>
                      <a:pt x="1" y="0"/>
                    </a:lnTo>
                    <a:lnTo>
                      <a:pt x="0"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75" name="Freeform 232"/>
              <p:cNvSpPr>
                <a:spLocks/>
              </p:cNvSpPr>
              <p:nvPr/>
            </p:nvSpPr>
            <p:spPr bwMode="auto">
              <a:xfrm>
                <a:off x="770" y="1237"/>
                <a:ext cx="232" cy="43"/>
              </a:xfrm>
              <a:custGeom>
                <a:avLst/>
                <a:gdLst>
                  <a:gd name="T0" fmla="*/ 230 w 232"/>
                  <a:gd name="T1" fmla="*/ 40 h 43"/>
                  <a:gd name="T2" fmla="*/ 230 w 232"/>
                  <a:gd name="T3" fmla="*/ 40 h 43"/>
                  <a:gd name="T4" fmla="*/ 116 w 232"/>
                  <a:gd name="T5" fmla="*/ 18 h 43"/>
                  <a:gd name="T6" fmla="*/ 58 w 232"/>
                  <a:gd name="T7" fmla="*/ 8 h 43"/>
                  <a:gd name="T8" fmla="*/ 1 w 232"/>
                  <a:gd name="T9" fmla="*/ 0 h 43"/>
                  <a:gd name="T10" fmla="*/ 1 w 232"/>
                  <a:gd name="T11" fmla="*/ 0 h 43"/>
                  <a:gd name="T12" fmla="*/ 0 w 232"/>
                  <a:gd name="T13" fmla="*/ 2 h 43"/>
                  <a:gd name="T14" fmla="*/ 0 w 232"/>
                  <a:gd name="T15" fmla="*/ 2 h 43"/>
                  <a:gd name="T16" fmla="*/ 0 w 232"/>
                  <a:gd name="T17" fmla="*/ 2 h 43"/>
                  <a:gd name="T18" fmla="*/ 58 w 232"/>
                  <a:gd name="T19" fmla="*/ 11 h 43"/>
                  <a:gd name="T20" fmla="*/ 116 w 232"/>
                  <a:gd name="T21" fmla="*/ 22 h 43"/>
                  <a:gd name="T22" fmla="*/ 172 w 232"/>
                  <a:gd name="T23" fmla="*/ 33 h 43"/>
                  <a:gd name="T24" fmla="*/ 230 w 232"/>
                  <a:gd name="T25" fmla="*/ 43 h 43"/>
                  <a:gd name="T26" fmla="*/ 230 w 232"/>
                  <a:gd name="T27" fmla="*/ 43 h 43"/>
                  <a:gd name="T28" fmla="*/ 232 w 232"/>
                  <a:gd name="T29" fmla="*/ 41 h 43"/>
                  <a:gd name="T30" fmla="*/ 232 w 232"/>
                  <a:gd name="T31" fmla="*/ 41 h 43"/>
                  <a:gd name="T32" fmla="*/ 230 w 232"/>
                  <a:gd name="T33" fmla="*/ 40 h 43"/>
                  <a:gd name="T34" fmla="*/ 230 w 232"/>
                  <a:gd name="T35" fmla="*/ 40 h 4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32"/>
                  <a:gd name="T55" fmla="*/ 0 h 43"/>
                  <a:gd name="T56" fmla="*/ 232 w 232"/>
                  <a:gd name="T57" fmla="*/ 43 h 4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32" h="43">
                    <a:moveTo>
                      <a:pt x="230" y="40"/>
                    </a:moveTo>
                    <a:lnTo>
                      <a:pt x="230" y="40"/>
                    </a:lnTo>
                    <a:lnTo>
                      <a:pt x="116" y="18"/>
                    </a:lnTo>
                    <a:lnTo>
                      <a:pt x="58" y="8"/>
                    </a:lnTo>
                    <a:lnTo>
                      <a:pt x="1" y="0"/>
                    </a:lnTo>
                    <a:lnTo>
                      <a:pt x="0" y="2"/>
                    </a:lnTo>
                    <a:lnTo>
                      <a:pt x="58" y="11"/>
                    </a:lnTo>
                    <a:lnTo>
                      <a:pt x="116" y="22"/>
                    </a:lnTo>
                    <a:lnTo>
                      <a:pt x="172" y="33"/>
                    </a:lnTo>
                    <a:lnTo>
                      <a:pt x="230" y="43"/>
                    </a:lnTo>
                    <a:lnTo>
                      <a:pt x="232" y="41"/>
                    </a:lnTo>
                    <a:lnTo>
                      <a:pt x="23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76" name="Freeform 233"/>
              <p:cNvSpPr>
                <a:spLocks/>
              </p:cNvSpPr>
              <p:nvPr/>
            </p:nvSpPr>
            <p:spPr bwMode="auto">
              <a:xfrm>
                <a:off x="583" y="1183"/>
                <a:ext cx="348" cy="42"/>
              </a:xfrm>
              <a:custGeom>
                <a:avLst/>
                <a:gdLst>
                  <a:gd name="T0" fmla="*/ 347 w 348"/>
                  <a:gd name="T1" fmla="*/ 0 h 42"/>
                  <a:gd name="T2" fmla="*/ 347 w 348"/>
                  <a:gd name="T3" fmla="*/ 0 h 42"/>
                  <a:gd name="T4" fmla="*/ 303 w 348"/>
                  <a:gd name="T5" fmla="*/ 11 h 42"/>
                  <a:gd name="T6" fmla="*/ 257 w 348"/>
                  <a:gd name="T7" fmla="*/ 17 h 42"/>
                  <a:gd name="T8" fmla="*/ 210 w 348"/>
                  <a:gd name="T9" fmla="*/ 23 h 42"/>
                  <a:gd name="T10" fmla="*/ 165 w 348"/>
                  <a:gd name="T11" fmla="*/ 28 h 42"/>
                  <a:gd name="T12" fmla="*/ 165 w 348"/>
                  <a:gd name="T13" fmla="*/ 28 h 42"/>
                  <a:gd name="T14" fmla="*/ 124 w 348"/>
                  <a:gd name="T15" fmla="*/ 33 h 42"/>
                  <a:gd name="T16" fmla="*/ 83 w 348"/>
                  <a:gd name="T17" fmla="*/ 36 h 42"/>
                  <a:gd name="T18" fmla="*/ 42 w 348"/>
                  <a:gd name="T19" fmla="*/ 37 h 42"/>
                  <a:gd name="T20" fmla="*/ 22 w 348"/>
                  <a:gd name="T21" fmla="*/ 36 h 42"/>
                  <a:gd name="T22" fmla="*/ 1 w 348"/>
                  <a:gd name="T23" fmla="*/ 34 h 42"/>
                  <a:gd name="T24" fmla="*/ 1 w 348"/>
                  <a:gd name="T25" fmla="*/ 34 h 42"/>
                  <a:gd name="T26" fmla="*/ 0 w 348"/>
                  <a:gd name="T27" fmla="*/ 34 h 42"/>
                  <a:gd name="T28" fmla="*/ 0 w 348"/>
                  <a:gd name="T29" fmla="*/ 36 h 42"/>
                  <a:gd name="T30" fmla="*/ 0 w 348"/>
                  <a:gd name="T31" fmla="*/ 37 h 42"/>
                  <a:gd name="T32" fmla="*/ 0 w 348"/>
                  <a:gd name="T33" fmla="*/ 37 h 42"/>
                  <a:gd name="T34" fmla="*/ 0 w 348"/>
                  <a:gd name="T35" fmla="*/ 37 h 42"/>
                  <a:gd name="T36" fmla="*/ 20 w 348"/>
                  <a:gd name="T37" fmla="*/ 40 h 42"/>
                  <a:gd name="T38" fmla="*/ 42 w 348"/>
                  <a:gd name="T39" fmla="*/ 42 h 42"/>
                  <a:gd name="T40" fmla="*/ 63 w 348"/>
                  <a:gd name="T41" fmla="*/ 42 h 42"/>
                  <a:gd name="T42" fmla="*/ 83 w 348"/>
                  <a:gd name="T43" fmla="*/ 42 h 42"/>
                  <a:gd name="T44" fmla="*/ 124 w 348"/>
                  <a:gd name="T45" fmla="*/ 37 h 42"/>
                  <a:gd name="T46" fmla="*/ 165 w 348"/>
                  <a:gd name="T47" fmla="*/ 33 h 42"/>
                  <a:gd name="T48" fmla="*/ 165 w 348"/>
                  <a:gd name="T49" fmla="*/ 33 h 42"/>
                  <a:gd name="T50" fmla="*/ 212 w 348"/>
                  <a:gd name="T51" fmla="*/ 28 h 42"/>
                  <a:gd name="T52" fmla="*/ 257 w 348"/>
                  <a:gd name="T53" fmla="*/ 22 h 42"/>
                  <a:gd name="T54" fmla="*/ 303 w 348"/>
                  <a:gd name="T55" fmla="*/ 14 h 42"/>
                  <a:gd name="T56" fmla="*/ 348 w 348"/>
                  <a:gd name="T57" fmla="*/ 3 h 42"/>
                  <a:gd name="T58" fmla="*/ 348 w 348"/>
                  <a:gd name="T59" fmla="*/ 3 h 42"/>
                  <a:gd name="T60" fmla="*/ 348 w 348"/>
                  <a:gd name="T61" fmla="*/ 1 h 42"/>
                  <a:gd name="T62" fmla="*/ 347 w 348"/>
                  <a:gd name="T63" fmla="*/ 0 h 42"/>
                  <a:gd name="T64" fmla="*/ 347 w 348"/>
                  <a:gd name="T65" fmla="*/ 0 h 4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48"/>
                  <a:gd name="T100" fmla="*/ 0 h 42"/>
                  <a:gd name="T101" fmla="*/ 348 w 348"/>
                  <a:gd name="T102" fmla="*/ 42 h 4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48" h="42">
                    <a:moveTo>
                      <a:pt x="347" y="0"/>
                    </a:moveTo>
                    <a:lnTo>
                      <a:pt x="347" y="0"/>
                    </a:lnTo>
                    <a:lnTo>
                      <a:pt x="303" y="11"/>
                    </a:lnTo>
                    <a:lnTo>
                      <a:pt x="257" y="17"/>
                    </a:lnTo>
                    <a:lnTo>
                      <a:pt x="210" y="23"/>
                    </a:lnTo>
                    <a:lnTo>
                      <a:pt x="165" y="28"/>
                    </a:lnTo>
                    <a:lnTo>
                      <a:pt x="124" y="33"/>
                    </a:lnTo>
                    <a:lnTo>
                      <a:pt x="83" y="36"/>
                    </a:lnTo>
                    <a:lnTo>
                      <a:pt x="42" y="37"/>
                    </a:lnTo>
                    <a:lnTo>
                      <a:pt x="22" y="36"/>
                    </a:lnTo>
                    <a:lnTo>
                      <a:pt x="1" y="34"/>
                    </a:lnTo>
                    <a:lnTo>
                      <a:pt x="0" y="34"/>
                    </a:lnTo>
                    <a:lnTo>
                      <a:pt x="0" y="36"/>
                    </a:lnTo>
                    <a:lnTo>
                      <a:pt x="0" y="37"/>
                    </a:lnTo>
                    <a:lnTo>
                      <a:pt x="20" y="40"/>
                    </a:lnTo>
                    <a:lnTo>
                      <a:pt x="42" y="42"/>
                    </a:lnTo>
                    <a:lnTo>
                      <a:pt x="63" y="42"/>
                    </a:lnTo>
                    <a:lnTo>
                      <a:pt x="83" y="42"/>
                    </a:lnTo>
                    <a:lnTo>
                      <a:pt x="124" y="37"/>
                    </a:lnTo>
                    <a:lnTo>
                      <a:pt x="165" y="33"/>
                    </a:lnTo>
                    <a:lnTo>
                      <a:pt x="212" y="28"/>
                    </a:lnTo>
                    <a:lnTo>
                      <a:pt x="257" y="22"/>
                    </a:lnTo>
                    <a:lnTo>
                      <a:pt x="303" y="14"/>
                    </a:lnTo>
                    <a:lnTo>
                      <a:pt x="348" y="3"/>
                    </a:lnTo>
                    <a:lnTo>
                      <a:pt x="348" y="1"/>
                    </a:lnTo>
                    <a:lnTo>
                      <a:pt x="34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77" name="Freeform 234"/>
              <p:cNvSpPr>
                <a:spLocks/>
              </p:cNvSpPr>
              <p:nvPr/>
            </p:nvSpPr>
            <p:spPr bwMode="auto">
              <a:xfrm>
                <a:off x="570" y="1129"/>
                <a:ext cx="19" cy="88"/>
              </a:xfrm>
              <a:custGeom>
                <a:avLst/>
                <a:gdLst>
                  <a:gd name="T0" fmla="*/ 17 w 19"/>
                  <a:gd name="T1" fmla="*/ 0 h 88"/>
                  <a:gd name="T2" fmla="*/ 17 w 19"/>
                  <a:gd name="T3" fmla="*/ 0 h 88"/>
                  <a:gd name="T4" fmla="*/ 10 w 19"/>
                  <a:gd name="T5" fmla="*/ 11 h 88"/>
                  <a:gd name="T6" fmla="*/ 5 w 19"/>
                  <a:gd name="T7" fmla="*/ 21 h 88"/>
                  <a:gd name="T8" fmla="*/ 2 w 19"/>
                  <a:gd name="T9" fmla="*/ 32 h 88"/>
                  <a:gd name="T10" fmla="*/ 0 w 19"/>
                  <a:gd name="T11" fmla="*/ 43 h 88"/>
                  <a:gd name="T12" fmla="*/ 0 w 19"/>
                  <a:gd name="T13" fmla="*/ 54 h 88"/>
                  <a:gd name="T14" fmla="*/ 2 w 19"/>
                  <a:gd name="T15" fmla="*/ 65 h 88"/>
                  <a:gd name="T16" fmla="*/ 7 w 19"/>
                  <a:gd name="T17" fmla="*/ 76 h 88"/>
                  <a:gd name="T18" fmla="*/ 13 w 19"/>
                  <a:gd name="T19" fmla="*/ 87 h 88"/>
                  <a:gd name="T20" fmla="*/ 13 w 19"/>
                  <a:gd name="T21" fmla="*/ 87 h 88"/>
                  <a:gd name="T22" fmla="*/ 14 w 19"/>
                  <a:gd name="T23" fmla="*/ 88 h 88"/>
                  <a:gd name="T24" fmla="*/ 14 w 19"/>
                  <a:gd name="T25" fmla="*/ 87 h 88"/>
                  <a:gd name="T26" fmla="*/ 16 w 19"/>
                  <a:gd name="T27" fmla="*/ 87 h 88"/>
                  <a:gd name="T28" fmla="*/ 16 w 19"/>
                  <a:gd name="T29" fmla="*/ 85 h 88"/>
                  <a:gd name="T30" fmla="*/ 16 w 19"/>
                  <a:gd name="T31" fmla="*/ 85 h 88"/>
                  <a:gd name="T32" fmla="*/ 10 w 19"/>
                  <a:gd name="T33" fmla="*/ 74 h 88"/>
                  <a:gd name="T34" fmla="*/ 7 w 19"/>
                  <a:gd name="T35" fmla="*/ 65 h 88"/>
                  <a:gd name="T36" fmla="*/ 5 w 19"/>
                  <a:gd name="T37" fmla="*/ 54 h 88"/>
                  <a:gd name="T38" fmla="*/ 5 w 19"/>
                  <a:gd name="T39" fmla="*/ 43 h 88"/>
                  <a:gd name="T40" fmla="*/ 5 w 19"/>
                  <a:gd name="T41" fmla="*/ 33 h 88"/>
                  <a:gd name="T42" fmla="*/ 8 w 19"/>
                  <a:gd name="T43" fmla="*/ 22 h 88"/>
                  <a:gd name="T44" fmla="*/ 13 w 19"/>
                  <a:gd name="T45" fmla="*/ 11 h 88"/>
                  <a:gd name="T46" fmla="*/ 19 w 19"/>
                  <a:gd name="T47" fmla="*/ 2 h 88"/>
                  <a:gd name="T48" fmla="*/ 19 w 19"/>
                  <a:gd name="T49" fmla="*/ 2 h 88"/>
                  <a:gd name="T50" fmla="*/ 19 w 19"/>
                  <a:gd name="T51" fmla="*/ 2 h 88"/>
                  <a:gd name="T52" fmla="*/ 19 w 19"/>
                  <a:gd name="T53" fmla="*/ 0 h 88"/>
                  <a:gd name="T54" fmla="*/ 17 w 19"/>
                  <a:gd name="T55" fmla="*/ 0 h 88"/>
                  <a:gd name="T56" fmla="*/ 17 w 19"/>
                  <a:gd name="T57" fmla="*/ 0 h 8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
                  <a:gd name="T88" fmla="*/ 0 h 88"/>
                  <a:gd name="T89" fmla="*/ 19 w 19"/>
                  <a:gd name="T90" fmla="*/ 88 h 8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 h="88">
                    <a:moveTo>
                      <a:pt x="17" y="0"/>
                    </a:moveTo>
                    <a:lnTo>
                      <a:pt x="17" y="0"/>
                    </a:lnTo>
                    <a:lnTo>
                      <a:pt x="10" y="11"/>
                    </a:lnTo>
                    <a:lnTo>
                      <a:pt x="5" y="21"/>
                    </a:lnTo>
                    <a:lnTo>
                      <a:pt x="2" y="32"/>
                    </a:lnTo>
                    <a:lnTo>
                      <a:pt x="0" y="43"/>
                    </a:lnTo>
                    <a:lnTo>
                      <a:pt x="0" y="54"/>
                    </a:lnTo>
                    <a:lnTo>
                      <a:pt x="2" y="65"/>
                    </a:lnTo>
                    <a:lnTo>
                      <a:pt x="7" y="76"/>
                    </a:lnTo>
                    <a:lnTo>
                      <a:pt x="13" y="87"/>
                    </a:lnTo>
                    <a:lnTo>
                      <a:pt x="14" y="88"/>
                    </a:lnTo>
                    <a:lnTo>
                      <a:pt x="14" y="87"/>
                    </a:lnTo>
                    <a:lnTo>
                      <a:pt x="16" y="87"/>
                    </a:lnTo>
                    <a:lnTo>
                      <a:pt x="16" y="85"/>
                    </a:lnTo>
                    <a:lnTo>
                      <a:pt x="10" y="74"/>
                    </a:lnTo>
                    <a:lnTo>
                      <a:pt x="7" y="65"/>
                    </a:lnTo>
                    <a:lnTo>
                      <a:pt x="5" y="54"/>
                    </a:lnTo>
                    <a:lnTo>
                      <a:pt x="5" y="43"/>
                    </a:lnTo>
                    <a:lnTo>
                      <a:pt x="5" y="33"/>
                    </a:lnTo>
                    <a:lnTo>
                      <a:pt x="8" y="22"/>
                    </a:lnTo>
                    <a:lnTo>
                      <a:pt x="13" y="11"/>
                    </a:lnTo>
                    <a:lnTo>
                      <a:pt x="19" y="2"/>
                    </a:lnTo>
                    <a:lnTo>
                      <a:pt x="19" y="0"/>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78" name="Freeform 235"/>
              <p:cNvSpPr>
                <a:spLocks/>
              </p:cNvSpPr>
              <p:nvPr/>
            </p:nvSpPr>
            <p:spPr bwMode="auto">
              <a:xfrm>
                <a:off x="892" y="1087"/>
                <a:ext cx="30" cy="110"/>
              </a:xfrm>
              <a:custGeom>
                <a:avLst/>
                <a:gdLst>
                  <a:gd name="T0" fmla="*/ 0 w 30"/>
                  <a:gd name="T1" fmla="*/ 1 h 110"/>
                  <a:gd name="T2" fmla="*/ 0 w 30"/>
                  <a:gd name="T3" fmla="*/ 1 h 110"/>
                  <a:gd name="T4" fmla="*/ 8 w 30"/>
                  <a:gd name="T5" fmla="*/ 16 h 110"/>
                  <a:gd name="T6" fmla="*/ 16 w 30"/>
                  <a:gd name="T7" fmla="*/ 28 h 110"/>
                  <a:gd name="T8" fmla="*/ 20 w 30"/>
                  <a:gd name="T9" fmla="*/ 41 h 110"/>
                  <a:gd name="T10" fmla="*/ 23 w 30"/>
                  <a:gd name="T11" fmla="*/ 53 h 110"/>
                  <a:gd name="T12" fmla="*/ 25 w 30"/>
                  <a:gd name="T13" fmla="*/ 67 h 110"/>
                  <a:gd name="T14" fmla="*/ 23 w 30"/>
                  <a:gd name="T15" fmla="*/ 81 h 110"/>
                  <a:gd name="T16" fmla="*/ 20 w 30"/>
                  <a:gd name="T17" fmla="*/ 96 h 110"/>
                  <a:gd name="T18" fmla="*/ 14 w 30"/>
                  <a:gd name="T19" fmla="*/ 110 h 110"/>
                  <a:gd name="T20" fmla="*/ 14 w 30"/>
                  <a:gd name="T21" fmla="*/ 110 h 110"/>
                  <a:gd name="T22" fmla="*/ 14 w 30"/>
                  <a:gd name="T23" fmla="*/ 110 h 110"/>
                  <a:gd name="T24" fmla="*/ 16 w 30"/>
                  <a:gd name="T25" fmla="*/ 110 h 110"/>
                  <a:gd name="T26" fmla="*/ 16 w 30"/>
                  <a:gd name="T27" fmla="*/ 110 h 110"/>
                  <a:gd name="T28" fmla="*/ 23 w 30"/>
                  <a:gd name="T29" fmla="*/ 96 h 110"/>
                  <a:gd name="T30" fmla="*/ 28 w 30"/>
                  <a:gd name="T31" fmla="*/ 81 h 110"/>
                  <a:gd name="T32" fmla="*/ 30 w 30"/>
                  <a:gd name="T33" fmla="*/ 67 h 110"/>
                  <a:gd name="T34" fmla="*/ 28 w 30"/>
                  <a:gd name="T35" fmla="*/ 53 h 110"/>
                  <a:gd name="T36" fmla="*/ 25 w 30"/>
                  <a:gd name="T37" fmla="*/ 41 h 110"/>
                  <a:gd name="T38" fmla="*/ 19 w 30"/>
                  <a:gd name="T39" fmla="*/ 27 h 110"/>
                  <a:gd name="T40" fmla="*/ 11 w 30"/>
                  <a:gd name="T41" fmla="*/ 12 h 110"/>
                  <a:gd name="T42" fmla="*/ 1 w 30"/>
                  <a:gd name="T43" fmla="*/ 0 h 110"/>
                  <a:gd name="T44" fmla="*/ 1 w 30"/>
                  <a:gd name="T45" fmla="*/ 0 h 110"/>
                  <a:gd name="T46" fmla="*/ 0 w 30"/>
                  <a:gd name="T47" fmla="*/ 0 h 110"/>
                  <a:gd name="T48" fmla="*/ 0 w 30"/>
                  <a:gd name="T49" fmla="*/ 0 h 110"/>
                  <a:gd name="T50" fmla="*/ 0 w 30"/>
                  <a:gd name="T51" fmla="*/ 1 h 110"/>
                  <a:gd name="T52" fmla="*/ 0 w 30"/>
                  <a:gd name="T53" fmla="*/ 1 h 11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0"/>
                  <a:gd name="T82" fmla="*/ 0 h 110"/>
                  <a:gd name="T83" fmla="*/ 30 w 30"/>
                  <a:gd name="T84" fmla="*/ 110 h 11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0" h="110">
                    <a:moveTo>
                      <a:pt x="0" y="1"/>
                    </a:moveTo>
                    <a:lnTo>
                      <a:pt x="0" y="1"/>
                    </a:lnTo>
                    <a:lnTo>
                      <a:pt x="8" y="16"/>
                    </a:lnTo>
                    <a:lnTo>
                      <a:pt x="16" y="28"/>
                    </a:lnTo>
                    <a:lnTo>
                      <a:pt x="20" y="41"/>
                    </a:lnTo>
                    <a:lnTo>
                      <a:pt x="23" y="53"/>
                    </a:lnTo>
                    <a:lnTo>
                      <a:pt x="25" y="67"/>
                    </a:lnTo>
                    <a:lnTo>
                      <a:pt x="23" y="81"/>
                    </a:lnTo>
                    <a:lnTo>
                      <a:pt x="20" y="96"/>
                    </a:lnTo>
                    <a:lnTo>
                      <a:pt x="14" y="110"/>
                    </a:lnTo>
                    <a:lnTo>
                      <a:pt x="16" y="110"/>
                    </a:lnTo>
                    <a:lnTo>
                      <a:pt x="23" y="96"/>
                    </a:lnTo>
                    <a:lnTo>
                      <a:pt x="28" y="81"/>
                    </a:lnTo>
                    <a:lnTo>
                      <a:pt x="30" y="67"/>
                    </a:lnTo>
                    <a:lnTo>
                      <a:pt x="28" y="53"/>
                    </a:lnTo>
                    <a:lnTo>
                      <a:pt x="25" y="41"/>
                    </a:lnTo>
                    <a:lnTo>
                      <a:pt x="19" y="27"/>
                    </a:lnTo>
                    <a:lnTo>
                      <a:pt x="11" y="12"/>
                    </a:lnTo>
                    <a:lnTo>
                      <a:pt x="1"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79" name="Freeform 236"/>
              <p:cNvSpPr>
                <a:spLocks/>
              </p:cNvSpPr>
              <p:nvPr/>
            </p:nvSpPr>
            <p:spPr bwMode="auto">
              <a:xfrm>
                <a:off x="553" y="1090"/>
                <a:ext cx="369" cy="53"/>
              </a:xfrm>
              <a:custGeom>
                <a:avLst/>
                <a:gdLst>
                  <a:gd name="T0" fmla="*/ 367 w 369"/>
                  <a:gd name="T1" fmla="*/ 6 h 53"/>
                  <a:gd name="T2" fmla="*/ 367 w 369"/>
                  <a:gd name="T3" fmla="*/ 6 h 53"/>
                  <a:gd name="T4" fmla="*/ 322 w 369"/>
                  <a:gd name="T5" fmla="*/ 2 h 53"/>
                  <a:gd name="T6" fmla="*/ 275 w 369"/>
                  <a:gd name="T7" fmla="*/ 0 h 53"/>
                  <a:gd name="T8" fmla="*/ 227 w 369"/>
                  <a:gd name="T9" fmla="*/ 2 h 53"/>
                  <a:gd name="T10" fmla="*/ 182 w 369"/>
                  <a:gd name="T11" fmla="*/ 6 h 53"/>
                  <a:gd name="T12" fmla="*/ 135 w 369"/>
                  <a:gd name="T13" fmla="*/ 14 h 53"/>
                  <a:gd name="T14" fmla="*/ 89 w 369"/>
                  <a:gd name="T15" fmla="*/ 24 h 53"/>
                  <a:gd name="T16" fmla="*/ 44 w 369"/>
                  <a:gd name="T17" fmla="*/ 36 h 53"/>
                  <a:gd name="T18" fmla="*/ 0 w 369"/>
                  <a:gd name="T19" fmla="*/ 50 h 53"/>
                  <a:gd name="T20" fmla="*/ 0 w 369"/>
                  <a:gd name="T21" fmla="*/ 50 h 53"/>
                  <a:gd name="T22" fmla="*/ 0 w 369"/>
                  <a:gd name="T23" fmla="*/ 52 h 53"/>
                  <a:gd name="T24" fmla="*/ 2 w 369"/>
                  <a:gd name="T25" fmla="*/ 53 h 53"/>
                  <a:gd name="T26" fmla="*/ 2 w 369"/>
                  <a:gd name="T27" fmla="*/ 53 h 53"/>
                  <a:gd name="T28" fmla="*/ 91 w 369"/>
                  <a:gd name="T29" fmla="*/ 31 h 53"/>
                  <a:gd name="T30" fmla="*/ 136 w 369"/>
                  <a:gd name="T31" fmla="*/ 20 h 53"/>
                  <a:gd name="T32" fmla="*/ 182 w 369"/>
                  <a:gd name="T33" fmla="*/ 13 h 53"/>
                  <a:gd name="T34" fmla="*/ 182 w 369"/>
                  <a:gd name="T35" fmla="*/ 13 h 53"/>
                  <a:gd name="T36" fmla="*/ 227 w 369"/>
                  <a:gd name="T37" fmla="*/ 8 h 53"/>
                  <a:gd name="T38" fmla="*/ 275 w 369"/>
                  <a:gd name="T39" fmla="*/ 5 h 53"/>
                  <a:gd name="T40" fmla="*/ 322 w 369"/>
                  <a:gd name="T41" fmla="*/ 6 h 53"/>
                  <a:gd name="T42" fmla="*/ 367 w 369"/>
                  <a:gd name="T43" fmla="*/ 9 h 53"/>
                  <a:gd name="T44" fmla="*/ 367 w 369"/>
                  <a:gd name="T45" fmla="*/ 9 h 53"/>
                  <a:gd name="T46" fmla="*/ 369 w 369"/>
                  <a:gd name="T47" fmla="*/ 9 h 53"/>
                  <a:gd name="T48" fmla="*/ 369 w 369"/>
                  <a:gd name="T49" fmla="*/ 8 h 53"/>
                  <a:gd name="T50" fmla="*/ 369 w 369"/>
                  <a:gd name="T51" fmla="*/ 6 h 53"/>
                  <a:gd name="T52" fmla="*/ 367 w 369"/>
                  <a:gd name="T53" fmla="*/ 6 h 53"/>
                  <a:gd name="T54" fmla="*/ 367 w 369"/>
                  <a:gd name="T55" fmla="*/ 6 h 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69"/>
                  <a:gd name="T85" fmla="*/ 0 h 53"/>
                  <a:gd name="T86" fmla="*/ 369 w 369"/>
                  <a:gd name="T87" fmla="*/ 53 h 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69" h="53">
                    <a:moveTo>
                      <a:pt x="367" y="6"/>
                    </a:moveTo>
                    <a:lnTo>
                      <a:pt x="367" y="6"/>
                    </a:lnTo>
                    <a:lnTo>
                      <a:pt x="322" y="2"/>
                    </a:lnTo>
                    <a:lnTo>
                      <a:pt x="275" y="0"/>
                    </a:lnTo>
                    <a:lnTo>
                      <a:pt x="227" y="2"/>
                    </a:lnTo>
                    <a:lnTo>
                      <a:pt x="182" y="6"/>
                    </a:lnTo>
                    <a:lnTo>
                      <a:pt x="135" y="14"/>
                    </a:lnTo>
                    <a:lnTo>
                      <a:pt x="89" y="24"/>
                    </a:lnTo>
                    <a:lnTo>
                      <a:pt x="44" y="36"/>
                    </a:lnTo>
                    <a:lnTo>
                      <a:pt x="0" y="50"/>
                    </a:lnTo>
                    <a:lnTo>
                      <a:pt x="0" y="52"/>
                    </a:lnTo>
                    <a:lnTo>
                      <a:pt x="2" y="53"/>
                    </a:lnTo>
                    <a:lnTo>
                      <a:pt x="91" y="31"/>
                    </a:lnTo>
                    <a:lnTo>
                      <a:pt x="136" y="20"/>
                    </a:lnTo>
                    <a:lnTo>
                      <a:pt x="182" y="13"/>
                    </a:lnTo>
                    <a:lnTo>
                      <a:pt x="227" y="8"/>
                    </a:lnTo>
                    <a:lnTo>
                      <a:pt x="275" y="5"/>
                    </a:lnTo>
                    <a:lnTo>
                      <a:pt x="322" y="6"/>
                    </a:lnTo>
                    <a:lnTo>
                      <a:pt x="367" y="9"/>
                    </a:lnTo>
                    <a:lnTo>
                      <a:pt x="369" y="9"/>
                    </a:lnTo>
                    <a:lnTo>
                      <a:pt x="369" y="8"/>
                    </a:lnTo>
                    <a:lnTo>
                      <a:pt x="369" y="6"/>
                    </a:lnTo>
                    <a:lnTo>
                      <a:pt x="367"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80" name="Freeform 237"/>
              <p:cNvSpPr>
                <a:spLocks/>
              </p:cNvSpPr>
              <p:nvPr/>
            </p:nvSpPr>
            <p:spPr bwMode="auto">
              <a:xfrm>
                <a:off x="586" y="1142"/>
                <a:ext cx="334" cy="42"/>
              </a:xfrm>
              <a:custGeom>
                <a:avLst/>
                <a:gdLst>
                  <a:gd name="T0" fmla="*/ 333 w 334"/>
                  <a:gd name="T1" fmla="*/ 1 h 42"/>
                  <a:gd name="T2" fmla="*/ 333 w 334"/>
                  <a:gd name="T3" fmla="*/ 1 h 42"/>
                  <a:gd name="T4" fmla="*/ 290 w 334"/>
                  <a:gd name="T5" fmla="*/ 0 h 42"/>
                  <a:gd name="T6" fmla="*/ 248 w 334"/>
                  <a:gd name="T7" fmla="*/ 1 h 42"/>
                  <a:gd name="T8" fmla="*/ 204 w 334"/>
                  <a:gd name="T9" fmla="*/ 3 h 42"/>
                  <a:gd name="T10" fmla="*/ 162 w 334"/>
                  <a:gd name="T11" fmla="*/ 6 h 42"/>
                  <a:gd name="T12" fmla="*/ 162 w 334"/>
                  <a:gd name="T13" fmla="*/ 6 h 42"/>
                  <a:gd name="T14" fmla="*/ 141 w 334"/>
                  <a:gd name="T15" fmla="*/ 9 h 42"/>
                  <a:gd name="T16" fmla="*/ 121 w 334"/>
                  <a:gd name="T17" fmla="*/ 12 h 42"/>
                  <a:gd name="T18" fmla="*/ 80 w 334"/>
                  <a:gd name="T19" fmla="*/ 22 h 42"/>
                  <a:gd name="T20" fmla="*/ 41 w 334"/>
                  <a:gd name="T21" fmla="*/ 31 h 42"/>
                  <a:gd name="T22" fmla="*/ 0 w 334"/>
                  <a:gd name="T23" fmla="*/ 39 h 42"/>
                  <a:gd name="T24" fmla="*/ 0 w 334"/>
                  <a:gd name="T25" fmla="*/ 39 h 42"/>
                  <a:gd name="T26" fmla="*/ 0 w 334"/>
                  <a:gd name="T27" fmla="*/ 41 h 42"/>
                  <a:gd name="T28" fmla="*/ 0 w 334"/>
                  <a:gd name="T29" fmla="*/ 42 h 42"/>
                  <a:gd name="T30" fmla="*/ 0 w 334"/>
                  <a:gd name="T31" fmla="*/ 42 h 42"/>
                  <a:gd name="T32" fmla="*/ 20 w 334"/>
                  <a:gd name="T33" fmla="*/ 39 h 42"/>
                  <a:gd name="T34" fmla="*/ 41 w 334"/>
                  <a:gd name="T35" fmla="*/ 36 h 42"/>
                  <a:gd name="T36" fmla="*/ 82 w 334"/>
                  <a:gd name="T37" fmla="*/ 26 h 42"/>
                  <a:gd name="T38" fmla="*/ 121 w 334"/>
                  <a:gd name="T39" fmla="*/ 17 h 42"/>
                  <a:gd name="T40" fmla="*/ 141 w 334"/>
                  <a:gd name="T41" fmla="*/ 14 h 42"/>
                  <a:gd name="T42" fmla="*/ 162 w 334"/>
                  <a:gd name="T43" fmla="*/ 11 h 42"/>
                  <a:gd name="T44" fmla="*/ 162 w 334"/>
                  <a:gd name="T45" fmla="*/ 11 h 42"/>
                  <a:gd name="T46" fmla="*/ 204 w 334"/>
                  <a:gd name="T47" fmla="*/ 8 h 42"/>
                  <a:gd name="T48" fmla="*/ 246 w 334"/>
                  <a:gd name="T49" fmla="*/ 4 h 42"/>
                  <a:gd name="T50" fmla="*/ 333 w 334"/>
                  <a:gd name="T51" fmla="*/ 4 h 42"/>
                  <a:gd name="T52" fmla="*/ 333 w 334"/>
                  <a:gd name="T53" fmla="*/ 4 h 42"/>
                  <a:gd name="T54" fmla="*/ 334 w 334"/>
                  <a:gd name="T55" fmla="*/ 3 h 42"/>
                  <a:gd name="T56" fmla="*/ 334 w 334"/>
                  <a:gd name="T57" fmla="*/ 3 h 42"/>
                  <a:gd name="T58" fmla="*/ 334 w 334"/>
                  <a:gd name="T59" fmla="*/ 1 h 42"/>
                  <a:gd name="T60" fmla="*/ 333 w 334"/>
                  <a:gd name="T61" fmla="*/ 1 h 42"/>
                  <a:gd name="T62" fmla="*/ 333 w 334"/>
                  <a:gd name="T63" fmla="*/ 1 h 4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34"/>
                  <a:gd name="T97" fmla="*/ 0 h 42"/>
                  <a:gd name="T98" fmla="*/ 334 w 334"/>
                  <a:gd name="T99" fmla="*/ 42 h 4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34" h="42">
                    <a:moveTo>
                      <a:pt x="333" y="1"/>
                    </a:moveTo>
                    <a:lnTo>
                      <a:pt x="333" y="1"/>
                    </a:lnTo>
                    <a:lnTo>
                      <a:pt x="290" y="0"/>
                    </a:lnTo>
                    <a:lnTo>
                      <a:pt x="248" y="1"/>
                    </a:lnTo>
                    <a:lnTo>
                      <a:pt x="204" y="3"/>
                    </a:lnTo>
                    <a:lnTo>
                      <a:pt x="162" y="6"/>
                    </a:lnTo>
                    <a:lnTo>
                      <a:pt x="141" y="9"/>
                    </a:lnTo>
                    <a:lnTo>
                      <a:pt x="121" y="12"/>
                    </a:lnTo>
                    <a:lnTo>
                      <a:pt x="80" y="22"/>
                    </a:lnTo>
                    <a:lnTo>
                      <a:pt x="41" y="31"/>
                    </a:lnTo>
                    <a:lnTo>
                      <a:pt x="0" y="39"/>
                    </a:lnTo>
                    <a:lnTo>
                      <a:pt x="0" y="41"/>
                    </a:lnTo>
                    <a:lnTo>
                      <a:pt x="0" y="42"/>
                    </a:lnTo>
                    <a:lnTo>
                      <a:pt x="20" y="39"/>
                    </a:lnTo>
                    <a:lnTo>
                      <a:pt x="41" y="36"/>
                    </a:lnTo>
                    <a:lnTo>
                      <a:pt x="82" y="26"/>
                    </a:lnTo>
                    <a:lnTo>
                      <a:pt x="121" y="17"/>
                    </a:lnTo>
                    <a:lnTo>
                      <a:pt x="141" y="14"/>
                    </a:lnTo>
                    <a:lnTo>
                      <a:pt x="162" y="11"/>
                    </a:lnTo>
                    <a:lnTo>
                      <a:pt x="204" y="8"/>
                    </a:lnTo>
                    <a:lnTo>
                      <a:pt x="246" y="4"/>
                    </a:lnTo>
                    <a:lnTo>
                      <a:pt x="333" y="4"/>
                    </a:lnTo>
                    <a:lnTo>
                      <a:pt x="334" y="3"/>
                    </a:lnTo>
                    <a:lnTo>
                      <a:pt x="334" y="1"/>
                    </a:lnTo>
                    <a:lnTo>
                      <a:pt x="33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81" name="Freeform 238"/>
              <p:cNvSpPr>
                <a:spLocks/>
              </p:cNvSpPr>
              <p:nvPr/>
            </p:nvSpPr>
            <p:spPr bwMode="auto">
              <a:xfrm>
                <a:off x="699" y="1139"/>
                <a:ext cx="80" cy="45"/>
              </a:xfrm>
              <a:custGeom>
                <a:avLst/>
                <a:gdLst>
                  <a:gd name="T0" fmla="*/ 17 w 80"/>
                  <a:gd name="T1" fmla="*/ 12 h 45"/>
                  <a:gd name="T2" fmla="*/ 17 w 80"/>
                  <a:gd name="T3" fmla="*/ 12 h 45"/>
                  <a:gd name="T4" fmla="*/ 11 w 80"/>
                  <a:gd name="T5" fmla="*/ 18 h 45"/>
                  <a:gd name="T6" fmla="*/ 5 w 80"/>
                  <a:gd name="T7" fmla="*/ 25 h 45"/>
                  <a:gd name="T8" fmla="*/ 1 w 80"/>
                  <a:gd name="T9" fmla="*/ 29 h 45"/>
                  <a:gd name="T10" fmla="*/ 1 w 80"/>
                  <a:gd name="T11" fmla="*/ 33 h 45"/>
                  <a:gd name="T12" fmla="*/ 0 w 80"/>
                  <a:gd name="T13" fmla="*/ 37 h 45"/>
                  <a:gd name="T14" fmla="*/ 3 w 80"/>
                  <a:gd name="T15" fmla="*/ 40 h 45"/>
                  <a:gd name="T16" fmla="*/ 3 w 80"/>
                  <a:gd name="T17" fmla="*/ 40 h 45"/>
                  <a:gd name="T18" fmla="*/ 5 w 80"/>
                  <a:gd name="T19" fmla="*/ 44 h 45"/>
                  <a:gd name="T20" fmla="*/ 9 w 80"/>
                  <a:gd name="T21" fmla="*/ 44 h 45"/>
                  <a:gd name="T22" fmla="*/ 17 w 80"/>
                  <a:gd name="T23" fmla="*/ 45 h 45"/>
                  <a:gd name="T24" fmla="*/ 34 w 80"/>
                  <a:gd name="T25" fmla="*/ 42 h 45"/>
                  <a:gd name="T26" fmla="*/ 34 w 80"/>
                  <a:gd name="T27" fmla="*/ 42 h 45"/>
                  <a:gd name="T28" fmla="*/ 56 w 80"/>
                  <a:gd name="T29" fmla="*/ 36 h 45"/>
                  <a:gd name="T30" fmla="*/ 67 w 80"/>
                  <a:gd name="T31" fmla="*/ 33 h 45"/>
                  <a:gd name="T32" fmla="*/ 77 w 80"/>
                  <a:gd name="T33" fmla="*/ 26 h 45"/>
                  <a:gd name="T34" fmla="*/ 77 w 80"/>
                  <a:gd name="T35" fmla="*/ 26 h 45"/>
                  <a:gd name="T36" fmla="*/ 80 w 80"/>
                  <a:gd name="T37" fmla="*/ 22 h 45"/>
                  <a:gd name="T38" fmla="*/ 80 w 80"/>
                  <a:gd name="T39" fmla="*/ 17 h 45"/>
                  <a:gd name="T40" fmla="*/ 78 w 80"/>
                  <a:gd name="T41" fmla="*/ 14 h 45"/>
                  <a:gd name="T42" fmla="*/ 75 w 80"/>
                  <a:gd name="T43" fmla="*/ 11 h 45"/>
                  <a:gd name="T44" fmla="*/ 66 w 80"/>
                  <a:gd name="T45" fmla="*/ 4 h 45"/>
                  <a:gd name="T46" fmla="*/ 60 w 80"/>
                  <a:gd name="T47" fmla="*/ 0 h 45"/>
                  <a:gd name="T48" fmla="*/ 60 w 80"/>
                  <a:gd name="T49" fmla="*/ 0 h 45"/>
                  <a:gd name="T50" fmla="*/ 56 w 80"/>
                  <a:gd name="T51" fmla="*/ 0 h 45"/>
                  <a:gd name="T52" fmla="*/ 53 w 80"/>
                  <a:gd name="T53" fmla="*/ 1 h 45"/>
                  <a:gd name="T54" fmla="*/ 53 w 80"/>
                  <a:gd name="T55" fmla="*/ 4 h 45"/>
                  <a:gd name="T56" fmla="*/ 56 w 80"/>
                  <a:gd name="T57" fmla="*/ 7 h 45"/>
                  <a:gd name="T58" fmla="*/ 56 w 80"/>
                  <a:gd name="T59" fmla="*/ 7 h 45"/>
                  <a:gd name="T60" fmla="*/ 64 w 80"/>
                  <a:gd name="T61" fmla="*/ 12 h 45"/>
                  <a:gd name="T62" fmla="*/ 71 w 80"/>
                  <a:gd name="T63" fmla="*/ 17 h 45"/>
                  <a:gd name="T64" fmla="*/ 71 w 80"/>
                  <a:gd name="T65" fmla="*/ 17 h 45"/>
                  <a:gd name="T66" fmla="*/ 71 w 80"/>
                  <a:gd name="T67" fmla="*/ 20 h 45"/>
                  <a:gd name="T68" fmla="*/ 71 w 80"/>
                  <a:gd name="T69" fmla="*/ 22 h 45"/>
                  <a:gd name="T70" fmla="*/ 67 w 80"/>
                  <a:gd name="T71" fmla="*/ 25 h 45"/>
                  <a:gd name="T72" fmla="*/ 67 w 80"/>
                  <a:gd name="T73" fmla="*/ 25 h 45"/>
                  <a:gd name="T74" fmla="*/ 60 w 80"/>
                  <a:gd name="T75" fmla="*/ 28 h 45"/>
                  <a:gd name="T76" fmla="*/ 52 w 80"/>
                  <a:gd name="T77" fmla="*/ 31 h 45"/>
                  <a:gd name="T78" fmla="*/ 34 w 80"/>
                  <a:gd name="T79" fmla="*/ 36 h 45"/>
                  <a:gd name="T80" fmla="*/ 34 w 80"/>
                  <a:gd name="T81" fmla="*/ 36 h 45"/>
                  <a:gd name="T82" fmla="*/ 22 w 80"/>
                  <a:gd name="T83" fmla="*/ 39 h 45"/>
                  <a:gd name="T84" fmla="*/ 14 w 80"/>
                  <a:gd name="T85" fmla="*/ 40 h 45"/>
                  <a:gd name="T86" fmla="*/ 8 w 80"/>
                  <a:gd name="T87" fmla="*/ 39 h 45"/>
                  <a:gd name="T88" fmla="*/ 8 w 80"/>
                  <a:gd name="T89" fmla="*/ 39 h 45"/>
                  <a:gd name="T90" fmla="*/ 5 w 80"/>
                  <a:gd name="T91" fmla="*/ 37 h 45"/>
                  <a:gd name="T92" fmla="*/ 5 w 80"/>
                  <a:gd name="T93" fmla="*/ 34 h 45"/>
                  <a:gd name="T94" fmla="*/ 6 w 80"/>
                  <a:gd name="T95" fmla="*/ 31 h 45"/>
                  <a:gd name="T96" fmla="*/ 8 w 80"/>
                  <a:gd name="T97" fmla="*/ 26 h 45"/>
                  <a:gd name="T98" fmla="*/ 14 w 80"/>
                  <a:gd name="T99" fmla="*/ 18 h 45"/>
                  <a:gd name="T100" fmla="*/ 19 w 80"/>
                  <a:gd name="T101" fmla="*/ 14 h 45"/>
                  <a:gd name="T102" fmla="*/ 19 w 80"/>
                  <a:gd name="T103" fmla="*/ 14 h 45"/>
                  <a:gd name="T104" fmla="*/ 19 w 80"/>
                  <a:gd name="T105" fmla="*/ 12 h 45"/>
                  <a:gd name="T106" fmla="*/ 17 w 80"/>
                  <a:gd name="T107" fmla="*/ 12 h 45"/>
                  <a:gd name="T108" fmla="*/ 17 w 80"/>
                  <a:gd name="T109" fmla="*/ 12 h 4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80"/>
                  <a:gd name="T166" fmla="*/ 0 h 45"/>
                  <a:gd name="T167" fmla="*/ 80 w 80"/>
                  <a:gd name="T168" fmla="*/ 45 h 4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80" h="45">
                    <a:moveTo>
                      <a:pt x="17" y="12"/>
                    </a:moveTo>
                    <a:lnTo>
                      <a:pt x="17" y="12"/>
                    </a:lnTo>
                    <a:lnTo>
                      <a:pt x="11" y="18"/>
                    </a:lnTo>
                    <a:lnTo>
                      <a:pt x="5" y="25"/>
                    </a:lnTo>
                    <a:lnTo>
                      <a:pt x="1" y="29"/>
                    </a:lnTo>
                    <a:lnTo>
                      <a:pt x="1" y="33"/>
                    </a:lnTo>
                    <a:lnTo>
                      <a:pt x="0" y="37"/>
                    </a:lnTo>
                    <a:lnTo>
                      <a:pt x="3" y="40"/>
                    </a:lnTo>
                    <a:lnTo>
                      <a:pt x="5" y="44"/>
                    </a:lnTo>
                    <a:lnTo>
                      <a:pt x="9" y="44"/>
                    </a:lnTo>
                    <a:lnTo>
                      <a:pt x="17" y="45"/>
                    </a:lnTo>
                    <a:lnTo>
                      <a:pt x="34" y="42"/>
                    </a:lnTo>
                    <a:lnTo>
                      <a:pt x="56" y="36"/>
                    </a:lnTo>
                    <a:lnTo>
                      <a:pt x="67" y="33"/>
                    </a:lnTo>
                    <a:lnTo>
                      <a:pt x="77" y="26"/>
                    </a:lnTo>
                    <a:lnTo>
                      <a:pt x="80" y="22"/>
                    </a:lnTo>
                    <a:lnTo>
                      <a:pt x="80" y="17"/>
                    </a:lnTo>
                    <a:lnTo>
                      <a:pt x="78" y="14"/>
                    </a:lnTo>
                    <a:lnTo>
                      <a:pt x="75" y="11"/>
                    </a:lnTo>
                    <a:lnTo>
                      <a:pt x="66" y="4"/>
                    </a:lnTo>
                    <a:lnTo>
                      <a:pt x="60" y="0"/>
                    </a:lnTo>
                    <a:lnTo>
                      <a:pt x="56" y="0"/>
                    </a:lnTo>
                    <a:lnTo>
                      <a:pt x="53" y="1"/>
                    </a:lnTo>
                    <a:lnTo>
                      <a:pt x="53" y="4"/>
                    </a:lnTo>
                    <a:lnTo>
                      <a:pt x="56" y="7"/>
                    </a:lnTo>
                    <a:lnTo>
                      <a:pt x="64" y="12"/>
                    </a:lnTo>
                    <a:lnTo>
                      <a:pt x="71" y="17"/>
                    </a:lnTo>
                    <a:lnTo>
                      <a:pt x="71" y="20"/>
                    </a:lnTo>
                    <a:lnTo>
                      <a:pt x="71" y="22"/>
                    </a:lnTo>
                    <a:lnTo>
                      <a:pt x="67" y="25"/>
                    </a:lnTo>
                    <a:lnTo>
                      <a:pt x="60" y="28"/>
                    </a:lnTo>
                    <a:lnTo>
                      <a:pt x="52" y="31"/>
                    </a:lnTo>
                    <a:lnTo>
                      <a:pt x="34" y="36"/>
                    </a:lnTo>
                    <a:lnTo>
                      <a:pt x="22" y="39"/>
                    </a:lnTo>
                    <a:lnTo>
                      <a:pt x="14" y="40"/>
                    </a:lnTo>
                    <a:lnTo>
                      <a:pt x="8" y="39"/>
                    </a:lnTo>
                    <a:lnTo>
                      <a:pt x="5" y="37"/>
                    </a:lnTo>
                    <a:lnTo>
                      <a:pt x="5" y="34"/>
                    </a:lnTo>
                    <a:lnTo>
                      <a:pt x="6" y="31"/>
                    </a:lnTo>
                    <a:lnTo>
                      <a:pt x="8" y="26"/>
                    </a:lnTo>
                    <a:lnTo>
                      <a:pt x="14" y="18"/>
                    </a:lnTo>
                    <a:lnTo>
                      <a:pt x="19" y="14"/>
                    </a:lnTo>
                    <a:lnTo>
                      <a:pt x="19" y="12"/>
                    </a:lnTo>
                    <a:lnTo>
                      <a:pt x="17"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82" name="Freeform 239"/>
              <p:cNvSpPr>
                <a:spLocks/>
              </p:cNvSpPr>
              <p:nvPr/>
            </p:nvSpPr>
            <p:spPr bwMode="auto">
              <a:xfrm>
                <a:off x="639" y="1109"/>
                <a:ext cx="68" cy="227"/>
              </a:xfrm>
              <a:custGeom>
                <a:avLst/>
                <a:gdLst>
                  <a:gd name="T0" fmla="*/ 0 w 68"/>
                  <a:gd name="T1" fmla="*/ 1 h 227"/>
                  <a:gd name="T2" fmla="*/ 0 w 68"/>
                  <a:gd name="T3" fmla="*/ 1 h 227"/>
                  <a:gd name="T4" fmla="*/ 0 w 68"/>
                  <a:gd name="T5" fmla="*/ 9 h 227"/>
                  <a:gd name="T6" fmla="*/ 2 w 68"/>
                  <a:gd name="T7" fmla="*/ 16 h 227"/>
                  <a:gd name="T8" fmla="*/ 5 w 68"/>
                  <a:gd name="T9" fmla="*/ 30 h 227"/>
                  <a:gd name="T10" fmla="*/ 5 w 68"/>
                  <a:gd name="T11" fmla="*/ 30 h 227"/>
                  <a:gd name="T12" fmla="*/ 11 w 68"/>
                  <a:gd name="T13" fmla="*/ 45 h 227"/>
                  <a:gd name="T14" fmla="*/ 16 w 68"/>
                  <a:gd name="T15" fmla="*/ 63 h 227"/>
                  <a:gd name="T16" fmla="*/ 27 w 68"/>
                  <a:gd name="T17" fmla="*/ 97 h 227"/>
                  <a:gd name="T18" fmla="*/ 27 w 68"/>
                  <a:gd name="T19" fmla="*/ 97 h 227"/>
                  <a:gd name="T20" fmla="*/ 36 w 68"/>
                  <a:gd name="T21" fmla="*/ 130 h 227"/>
                  <a:gd name="T22" fmla="*/ 47 w 68"/>
                  <a:gd name="T23" fmla="*/ 161 h 227"/>
                  <a:gd name="T24" fmla="*/ 57 w 68"/>
                  <a:gd name="T25" fmla="*/ 194 h 227"/>
                  <a:gd name="T26" fmla="*/ 60 w 68"/>
                  <a:gd name="T27" fmla="*/ 210 h 227"/>
                  <a:gd name="T28" fmla="*/ 63 w 68"/>
                  <a:gd name="T29" fmla="*/ 226 h 227"/>
                  <a:gd name="T30" fmla="*/ 63 w 68"/>
                  <a:gd name="T31" fmla="*/ 226 h 227"/>
                  <a:gd name="T32" fmla="*/ 65 w 68"/>
                  <a:gd name="T33" fmla="*/ 227 h 227"/>
                  <a:gd name="T34" fmla="*/ 66 w 68"/>
                  <a:gd name="T35" fmla="*/ 227 h 227"/>
                  <a:gd name="T36" fmla="*/ 66 w 68"/>
                  <a:gd name="T37" fmla="*/ 227 h 227"/>
                  <a:gd name="T38" fmla="*/ 68 w 68"/>
                  <a:gd name="T39" fmla="*/ 226 h 227"/>
                  <a:gd name="T40" fmla="*/ 68 w 68"/>
                  <a:gd name="T41" fmla="*/ 226 h 227"/>
                  <a:gd name="T42" fmla="*/ 61 w 68"/>
                  <a:gd name="T43" fmla="*/ 197 h 227"/>
                  <a:gd name="T44" fmla="*/ 52 w 68"/>
                  <a:gd name="T45" fmla="*/ 169 h 227"/>
                  <a:gd name="T46" fmla="*/ 35 w 68"/>
                  <a:gd name="T47" fmla="*/ 114 h 227"/>
                  <a:gd name="T48" fmla="*/ 35 w 68"/>
                  <a:gd name="T49" fmla="*/ 114 h 227"/>
                  <a:gd name="T50" fmla="*/ 16 w 68"/>
                  <a:gd name="T51" fmla="*/ 53 h 227"/>
                  <a:gd name="T52" fmla="*/ 16 w 68"/>
                  <a:gd name="T53" fmla="*/ 53 h 227"/>
                  <a:gd name="T54" fmla="*/ 13 w 68"/>
                  <a:gd name="T55" fmla="*/ 41 h 227"/>
                  <a:gd name="T56" fmla="*/ 7 w 68"/>
                  <a:gd name="T57" fmla="*/ 27 h 227"/>
                  <a:gd name="T58" fmla="*/ 3 w 68"/>
                  <a:gd name="T59" fmla="*/ 14 h 227"/>
                  <a:gd name="T60" fmla="*/ 2 w 68"/>
                  <a:gd name="T61" fmla="*/ 8 h 227"/>
                  <a:gd name="T62" fmla="*/ 2 w 68"/>
                  <a:gd name="T63" fmla="*/ 1 h 227"/>
                  <a:gd name="T64" fmla="*/ 2 w 68"/>
                  <a:gd name="T65" fmla="*/ 1 h 227"/>
                  <a:gd name="T66" fmla="*/ 2 w 68"/>
                  <a:gd name="T67" fmla="*/ 0 h 227"/>
                  <a:gd name="T68" fmla="*/ 0 w 68"/>
                  <a:gd name="T69" fmla="*/ 1 h 227"/>
                  <a:gd name="T70" fmla="*/ 0 w 68"/>
                  <a:gd name="T71" fmla="*/ 1 h 2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8"/>
                  <a:gd name="T109" fmla="*/ 0 h 227"/>
                  <a:gd name="T110" fmla="*/ 68 w 68"/>
                  <a:gd name="T111" fmla="*/ 227 h 2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8" h="227">
                    <a:moveTo>
                      <a:pt x="0" y="1"/>
                    </a:moveTo>
                    <a:lnTo>
                      <a:pt x="0" y="1"/>
                    </a:lnTo>
                    <a:lnTo>
                      <a:pt x="0" y="9"/>
                    </a:lnTo>
                    <a:lnTo>
                      <a:pt x="2" y="16"/>
                    </a:lnTo>
                    <a:lnTo>
                      <a:pt x="5" y="30"/>
                    </a:lnTo>
                    <a:lnTo>
                      <a:pt x="11" y="45"/>
                    </a:lnTo>
                    <a:lnTo>
                      <a:pt x="16" y="63"/>
                    </a:lnTo>
                    <a:lnTo>
                      <a:pt x="27" y="97"/>
                    </a:lnTo>
                    <a:lnTo>
                      <a:pt x="36" y="130"/>
                    </a:lnTo>
                    <a:lnTo>
                      <a:pt x="47" y="161"/>
                    </a:lnTo>
                    <a:lnTo>
                      <a:pt x="57" y="194"/>
                    </a:lnTo>
                    <a:lnTo>
                      <a:pt x="60" y="210"/>
                    </a:lnTo>
                    <a:lnTo>
                      <a:pt x="63" y="226"/>
                    </a:lnTo>
                    <a:lnTo>
                      <a:pt x="65" y="227"/>
                    </a:lnTo>
                    <a:lnTo>
                      <a:pt x="66" y="227"/>
                    </a:lnTo>
                    <a:lnTo>
                      <a:pt x="68" y="226"/>
                    </a:lnTo>
                    <a:lnTo>
                      <a:pt x="61" y="197"/>
                    </a:lnTo>
                    <a:lnTo>
                      <a:pt x="52" y="169"/>
                    </a:lnTo>
                    <a:lnTo>
                      <a:pt x="35" y="114"/>
                    </a:lnTo>
                    <a:lnTo>
                      <a:pt x="16" y="53"/>
                    </a:lnTo>
                    <a:lnTo>
                      <a:pt x="13" y="41"/>
                    </a:lnTo>
                    <a:lnTo>
                      <a:pt x="7" y="27"/>
                    </a:lnTo>
                    <a:lnTo>
                      <a:pt x="3" y="14"/>
                    </a:lnTo>
                    <a:lnTo>
                      <a:pt x="2" y="8"/>
                    </a:lnTo>
                    <a:lnTo>
                      <a:pt x="2" y="1"/>
                    </a:lnTo>
                    <a:lnTo>
                      <a:pt x="2"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83" name="Freeform 240"/>
              <p:cNvSpPr>
                <a:spLocks/>
              </p:cNvSpPr>
              <p:nvPr/>
            </p:nvSpPr>
            <p:spPr bwMode="auto">
              <a:xfrm>
                <a:off x="832" y="1095"/>
                <a:ext cx="36" cy="226"/>
              </a:xfrm>
              <a:custGeom>
                <a:avLst/>
                <a:gdLst>
                  <a:gd name="T0" fmla="*/ 36 w 36"/>
                  <a:gd name="T1" fmla="*/ 0 h 226"/>
                  <a:gd name="T2" fmla="*/ 36 w 36"/>
                  <a:gd name="T3" fmla="*/ 0 h 226"/>
                  <a:gd name="T4" fmla="*/ 32 w 36"/>
                  <a:gd name="T5" fmla="*/ 11 h 226"/>
                  <a:gd name="T6" fmla="*/ 30 w 36"/>
                  <a:gd name="T7" fmla="*/ 23 h 226"/>
                  <a:gd name="T8" fmla="*/ 25 w 36"/>
                  <a:gd name="T9" fmla="*/ 50 h 226"/>
                  <a:gd name="T10" fmla="*/ 21 w 36"/>
                  <a:gd name="T11" fmla="*/ 100 h 226"/>
                  <a:gd name="T12" fmla="*/ 21 w 36"/>
                  <a:gd name="T13" fmla="*/ 100 h 226"/>
                  <a:gd name="T14" fmla="*/ 16 w 36"/>
                  <a:gd name="T15" fmla="*/ 131 h 226"/>
                  <a:gd name="T16" fmla="*/ 8 w 36"/>
                  <a:gd name="T17" fmla="*/ 163 h 226"/>
                  <a:gd name="T18" fmla="*/ 2 w 36"/>
                  <a:gd name="T19" fmla="*/ 193 h 226"/>
                  <a:gd name="T20" fmla="*/ 2 w 36"/>
                  <a:gd name="T21" fmla="*/ 208 h 226"/>
                  <a:gd name="T22" fmla="*/ 0 w 36"/>
                  <a:gd name="T23" fmla="*/ 224 h 226"/>
                  <a:gd name="T24" fmla="*/ 0 w 36"/>
                  <a:gd name="T25" fmla="*/ 224 h 226"/>
                  <a:gd name="T26" fmla="*/ 2 w 36"/>
                  <a:gd name="T27" fmla="*/ 226 h 226"/>
                  <a:gd name="T28" fmla="*/ 3 w 36"/>
                  <a:gd name="T29" fmla="*/ 226 h 226"/>
                  <a:gd name="T30" fmla="*/ 3 w 36"/>
                  <a:gd name="T31" fmla="*/ 224 h 226"/>
                  <a:gd name="T32" fmla="*/ 3 w 36"/>
                  <a:gd name="T33" fmla="*/ 224 h 226"/>
                  <a:gd name="T34" fmla="*/ 8 w 36"/>
                  <a:gd name="T35" fmla="*/ 196 h 226"/>
                  <a:gd name="T36" fmla="*/ 13 w 36"/>
                  <a:gd name="T37" fmla="*/ 166 h 226"/>
                  <a:gd name="T38" fmla="*/ 22 w 36"/>
                  <a:gd name="T39" fmla="*/ 110 h 226"/>
                  <a:gd name="T40" fmla="*/ 22 w 36"/>
                  <a:gd name="T41" fmla="*/ 110 h 226"/>
                  <a:gd name="T42" fmla="*/ 25 w 36"/>
                  <a:gd name="T43" fmla="*/ 81 h 226"/>
                  <a:gd name="T44" fmla="*/ 27 w 36"/>
                  <a:gd name="T45" fmla="*/ 55 h 226"/>
                  <a:gd name="T46" fmla="*/ 30 w 36"/>
                  <a:gd name="T47" fmla="*/ 26 h 226"/>
                  <a:gd name="T48" fmla="*/ 33 w 36"/>
                  <a:gd name="T49" fmla="*/ 12 h 226"/>
                  <a:gd name="T50" fmla="*/ 36 w 36"/>
                  <a:gd name="T51" fmla="*/ 0 h 226"/>
                  <a:gd name="T52" fmla="*/ 36 w 36"/>
                  <a:gd name="T53" fmla="*/ 0 h 226"/>
                  <a:gd name="T54" fmla="*/ 36 w 36"/>
                  <a:gd name="T55" fmla="*/ 0 h 226"/>
                  <a:gd name="T56" fmla="*/ 36 w 36"/>
                  <a:gd name="T57" fmla="*/ 0 h 22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6"/>
                  <a:gd name="T88" fmla="*/ 0 h 226"/>
                  <a:gd name="T89" fmla="*/ 36 w 36"/>
                  <a:gd name="T90" fmla="*/ 226 h 22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6" h="226">
                    <a:moveTo>
                      <a:pt x="36" y="0"/>
                    </a:moveTo>
                    <a:lnTo>
                      <a:pt x="36" y="0"/>
                    </a:lnTo>
                    <a:lnTo>
                      <a:pt x="32" y="11"/>
                    </a:lnTo>
                    <a:lnTo>
                      <a:pt x="30" y="23"/>
                    </a:lnTo>
                    <a:lnTo>
                      <a:pt x="25" y="50"/>
                    </a:lnTo>
                    <a:lnTo>
                      <a:pt x="21" y="100"/>
                    </a:lnTo>
                    <a:lnTo>
                      <a:pt x="16" y="131"/>
                    </a:lnTo>
                    <a:lnTo>
                      <a:pt x="8" y="163"/>
                    </a:lnTo>
                    <a:lnTo>
                      <a:pt x="2" y="193"/>
                    </a:lnTo>
                    <a:lnTo>
                      <a:pt x="2" y="208"/>
                    </a:lnTo>
                    <a:lnTo>
                      <a:pt x="0" y="224"/>
                    </a:lnTo>
                    <a:lnTo>
                      <a:pt x="2" y="226"/>
                    </a:lnTo>
                    <a:lnTo>
                      <a:pt x="3" y="226"/>
                    </a:lnTo>
                    <a:lnTo>
                      <a:pt x="3" y="224"/>
                    </a:lnTo>
                    <a:lnTo>
                      <a:pt x="8" y="196"/>
                    </a:lnTo>
                    <a:lnTo>
                      <a:pt x="13" y="166"/>
                    </a:lnTo>
                    <a:lnTo>
                      <a:pt x="22" y="110"/>
                    </a:lnTo>
                    <a:lnTo>
                      <a:pt x="25" y="81"/>
                    </a:lnTo>
                    <a:lnTo>
                      <a:pt x="27" y="55"/>
                    </a:lnTo>
                    <a:lnTo>
                      <a:pt x="30" y="26"/>
                    </a:lnTo>
                    <a:lnTo>
                      <a:pt x="33" y="12"/>
                    </a:lnTo>
                    <a:lnTo>
                      <a:pt x="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84" name="Freeform 241"/>
              <p:cNvSpPr>
                <a:spLocks/>
              </p:cNvSpPr>
              <p:nvPr/>
            </p:nvSpPr>
            <p:spPr bwMode="auto">
              <a:xfrm>
                <a:off x="923" y="1374"/>
                <a:ext cx="160" cy="122"/>
              </a:xfrm>
              <a:custGeom>
                <a:avLst/>
                <a:gdLst>
                  <a:gd name="T0" fmla="*/ 0 w 160"/>
                  <a:gd name="T1" fmla="*/ 0 h 122"/>
                  <a:gd name="T2" fmla="*/ 0 w 160"/>
                  <a:gd name="T3" fmla="*/ 0 h 122"/>
                  <a:gd name="T4" fmla="*/ 11 w 160"/>
                  <a:gd name="T5" fmla="*/ 25 h 122"/>
                  <a:gd name="T6" fmla="*/ 25 w 160"/>
                  <a:gd name="T7" fmla="*/ 50 h 122"/>
                  <a:gd name="T8" fmla="*/ 41 w 160"/>
                  <a:gd name="T9" fmla="*/ 71 h 122"/>
                  <a:gd name="T10" fmla="*/ 50 w 160"/>
                  <a:gd name="T11" fmla="*/ 81 h 122"/>
                  <a:gd name="T12" fmla="*/ 60 w 160"/>
                  <a:gd name="T13" fmla="*/ 89 h 122"/>
                  <a:gd name="T14" fmla="*/ 71 w 160"/>
                  <a:gd name="T15" fmla="*/ 97 h 122"/>
                  <a:gd name="T16" fmla="*/ 82 w 160"/>
                  <a:gd name="T17" fmla="*/ 105 h 122"/>
                  <a:gd name="T18" fmla="*/ 93 w 160"/>
                  <a:gd name="T19" fmla="*/ 111 h 122"/>
                  <a:gd name="T20" fmla="*/ 105 w 160"/>
                  <a:gd name="T21" fmla="*/ 116 h 122"/>
                  <a:gd name="T22" fmla="*/ 118 w 160"/>
                  <a:gd name="T23" fmla="*/ 119 h 122"/>
                  <a:gd name="T24" fmla="*/ 132 w 160"/>
                  <a:gd name="T25" fmla="*/ 122 h 122"/>
                  <a:gd name="T26" fmla="*/ 146 w 160"/>
                  <a:gd name="T27" fmla="*/ 122 h 122"/>
                  <a:gd name="T28" fmla="*/ 160 w 160"/>
                  <a:gd name="T29" fmla="*/ 122 h 122"/>
                  <a:gd name="T30" fmla="*/ 160 w 160"/>
                  <a:gd name="T31" fmla="*/ 122 h 122"/>
                  <a:gd name="T32" fmla="*/ 160 w 160"/>
                  <a:gd name="T33" fmla="*/ 122 h 122"/>
                  <a:gd name="T34" fmla="*/ 160 w 160"/>
                  <a:gd name="T35" fmla="*/ 121 h 122"/>
                  <a:gd name="T36" fmla="*/ 160 w 160"/>
                  <a:gd name="T37" fmla="*/ 121 h 122"/>
                  <a:gd name="T38" fmla="*/ 146 w 160"/>
                  <a:gd name="T39" fmla="*/ 121 h 122"/>
                  <a:gd name="T40" fmla="*/ 132 w 160"/>
                  <a:gd name="T41" fmla="*/ 119 h 122"/>
                  <a:gd name="T42" fmla="*/ 118 w 160"/>
                  <a:gd name="T43" fmla="*/ 116 h 122"/>
                  <a:gd name="T44" fmla="*/ 105 w 160"/>
                  <a:gd name="T45" fmla="*/ 113 h 122"/>
                  <a:gd name="T46" fmla="*/ 93 w 160"/>
                  <a:gd name="T47" fmla="*/ 108 h 122"/>
                  <a:gd name="T48" fmla="*/ 82 w 160"/>
                  <a:gd name="T49" fmla="*/ 102 h 122"/>
                  <a:gd name="T50" fmla="*/ 71 w 160"/>
                  <a:gd name="T51" fmla="*/ 96 h 122"/>
                  <a:gd name="T52" fmla="*/ 61 w 160"/>
                  <a:gd name="T53" fmla="*/ 88 h 122"/>
                  <a:gd name="T54" fmla="*/ 52 w 160"/>
                  <a:gd name="T55" fmla="*/ 80 h 122"/>
                  <a:gd name="T56" fmla="*/ 43 w 160"/>
                  <a:gd name="T57" fmla="*/ 71 h 122"/>
                  <a:gd name="T58" fmla="*/ 27 w 160"/>
                  <a:gd name="T59" fmla="*/ 49 h 122"/>
                  <a:gd name="T60" fmla="*/ 13 w 160"/>
                  <a:gd name="T61" fmla="*/ 25 h 122"/>
                  <a:gd name="T62" fmla="*/ 0 w 160"/>
                  <a:gd name="T63" fmla="*/ 0 h 122"/>
                  <a:gd name="T64" fmla="*/ 0 w 160"/>
                  <a:gd name="T65" fmla="*/ 0 h 122"/>
                  <a:gd name="T66" fmla="*/ 0 w 160"/>
                  <a:gd name="T67" fmla="*/ 0 h 122"/>
                  <a:gd name="T68" fmla="*/ 0 w 160"/>
                  <a:gd name="T69" fmla="*/ 0 h 122"/>
                  <a:gd name="T70" fmla="*/ 0 w 160"/>
                  <a:gd name="T71" fmla="*/ 0 h 12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60"/>
                  <a:gd name="T109" fmla="*/ 0 h 122"/>
                  <a:gd name="T110" fmla="*/ 160 w 160"/>
                  <a:gd name="T111" fmla="*/ 122 h 12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60" h="122">
                    <a:moveTo>
                      <a:pt x="0" y="0"/>
                    </a:moveTo>
                    <a:lnTo>
                      <a:pt x="0" y="0"/>
                    </a:lnTo>
                    <a:lnTo>
                      <a:pt x="11" y="25"/>
                    </a:lnTo>
                    <a:lnTo>
                      <a:pt x="25" y="50"/>
                    </a:lnTo>
                    <a:lnTo>
                      <a:pt x="41" y="71"/>
                    </a:lnTo>
                    <a:lnTo>
                      <a:pt x="50" y="81"/>
                    </a:lnTo>
                    <a:lnTo>
                      <a:pt x="60" y="89"/>
                    </a:lnTo>
                    <a:lnTo>
                      <a:pt x="71" y="97"/>
                    </a:lnTo>
                    <a:lnTo>
                      <a:pt x="82" y="105"/>
                    </a:lnTo>
                    <a:lnTo>
                      <a:pt x="93" y="111"/>
                    </a:lnTo>
                    <a:lnTo>
                      <a:pt x="105" y="116"/>
                    </a:lnTo>
                    <a:lnTo>
                      <a:pt x="118" y="119"/>
                    </a:lnTo>
                    <a:lnTo>
                      <a:pt x="132" y="122"/>
                    </a:lnTo>
                    <a:lnTo>
                      <a:pt x="146" y="122"/>
                    </a:lnTo>
                    <a:lnTo>
                      <a:pt x="160" y="122"/>
                    </a:lnTo>
                    <a:lnTo>
                      <a:pt x="160" y="121"/>
                    </a:lnTo>
                    <a:lnTo>
                      <a:pt x="146" y="121"/>
                    </a:lnTo>
                    <a:lnTo>
                      <a:pt x="132" y="119"/>
                    </a:lnTo>
                    <a:lnTo>
                      <a:pt x="118" y="116"/>
                    </a:lnTo>
                    <a:lnTo>
                      <a:pt x="105" y="113"/>
                    </a:lnTo>
                    <a:lnTo>
                      <a:pt x="93" y="108"/>
                    </a:lnTo>
                    <a:lnTo>
                      <a:pt x="82" y="102"/>
                    </a:lnTo>
                    <a:lnTo>
                      <a:pt x="71" y="96"/>
                    </a:lnTo>
                    <a:lnTo>
                      <a:pt x="61" y="88"/>
                    </a:lnTo>
                    <a:lnTo>
                      <a:pt x="52" y="80"/>
                    </a:lnTo>
                    <a:lnTo>
                      <a:pt x="43" y="71"/>
                    </a:lnTo>
                    <a:lnTo>
                      <a:pt x="27" y="49"/>
                    </a:lnTo>
                    <a:lnTo>
                      <a:pt x="13" y="2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85" name="Freeform 242"/>
              <p:cNvSpPr>
                <a:spLocks/>
              </p:cNvSpPr>
              <p:nvPr/>
            </p:nvSpPr>
            <p:spPr bwMode="auto">
              <a:xfrm>
                <a:off x="762" y="1285"/>
                <a:ext cx="237" cy="50"/>
              </a:xfrm>
              <a:custGeom>
                <a:avLst/>
                <a:gdLst>
                  <a:gd name="T0" fmla="*/ 1 w 237"/>
                  <a:gd name="T1" fmla="*/ 3 h 50"/>
                  <a:gd name="T2" fmla="*/ 1 w 237"/>
                  <a:gd name="T3" fmla="*/ 3 h 50"/>
                  <a:gd name="T4" fmla="*/ 28 w 237"/>
                  <a:gd name="T5" fmla="*/ 14 h 50"/>
                  <a:gd name="T6" fmla="*/ 56 w 237"/>
                  <a:gd name="T7" fmla="*/ 23 h 50"/>
                  <a:gd name="T8" fmla="*/ 86 w 237"/>
                  <a:gd name="T9" fmla="*/ 31 h 50"/>
                  <a:gd name="T10" fmla="*/ 116 w 237"/>
                  <a:gd name="T11" fmla="*/ 37 h 50"/>
                  <a:gd name="T12" fmla="*/ 146 w 237"/>
                  <a:gd name="T13" fmla="*/ 42 h 50"/>
                  <a:gd name="T14" fmla="*/ 174 w 237"/>
                  <a:gd name="T15" fmla="*/ 47 h 50"/>
                  <a:gd name="T16" fmla="*/ 204 w 237"/>
                  <a:gd name="T17" fmla="*/ 50 h 50"/>
                  <a:gd name="T18" fmla="*/ 233 w 237"/>
                  <a:gd name="T19" fmla="*/ 50 h 50"/>
                  <a:gd name="T20" fmla="*/ 233 w 237"/>
                  <a:gd name="T21" fmla="*/ 50 h 50"/>
                  <a:gd name="T22" fmla="*/ 235 w 237"/>
                  <a:gd name="T23" fmla="*/ 50 h 50"/>
                  <a:gd name="T24" fmla="*/ 237 w 237"/>
                  <a:gd name="T25" fmla="*/ 48 h 50"/>
                  <a:gd name="T26" fmla="*/ 235 w 237"/>
                  <a:gd name="T27" fmla="*/ 47 h 50"/>
                  <a:gd name="T28" fmla="*/ 233 w 237"/>
                  <a:gd name="T29" fmla="*/ 45 h 50"/>
                  <a:gd name="T30" fmla="*/ 233 w 237"/>
                  <a:gd name="T31" fmla="*/ 45 h 50"/>
                  <a:gd name="T32" fmla="*/ 204 w 237"/>
                  <a:gd name="T33" fmla="*/ 42 h 50"/>
                  <a:gd name="T34" fmla="*/ 175 w 237"/>
                  <a:gd name="T35" fmla="*/ 37 h 50"/>
                  <a:gd name="T36" fmla="*/ 117 w 237"/>
                  <a:gd name="T37" fmla="*/ 26 h 50"/>
                  <a:gd name="T38" fmla="*/ 59 w 237"/>
                  <a:gd name="T39" fmla="*/ 14 h 50"/>
                  <a:gd name="T40" fmla="*/ 1 w 237"/>
                  <a:gd name="T41" fmla="*/ 0 h 50"/>
                  <a:gd name="T42" fmla="*/ 1 w 237"/>
                  <a:gd name="T43" fmla="*/ 0 h 50"/>
                  <a:gd name="T44" fmla="*/ 0 w 237"/>
                  <a:gd name="T45" fmla="*/ 1 h 50"/>
                  <a:gd name="T46" fmla="*/ 1 w 237"/>
                  <a:gd name="T47" fmla="*/ 3 h 50"/>
                  <a:gd name="T48" fmla="*/ 1 w 237"/>
                  <a:gd name="T49" fmla="*/ 3 h 5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37"/>
                  <a:gd name="T76" fmla="*/ 0 h 50"/>
                  <a:gd name="T77" fmla="*/ 237 w 237"/>
                  <a:gd name="T78" fmla="*/ 50 h 5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37" h="50">
                    <a:moveTo>
                      <a:pt x="1" y="3"/>
                    </a:moveTo>
                    <a:lnTo>
                      <a:pt x="1" y="3"/>
                    </a:lnTo>
                    <a:lnTo>
                      <a:pt x="28" y="14"/>
                    </a:lnTo>
                    <a:lnTo>
                      <a:pt x="56" y="23"/>
                    </a:lnTo>
                    <a:lnTo>
                      <a:pt x="86" y="31"/>
                    </a:lnTo>
                    <a:lnTo>
                      <a:pt x="116" y="37"/>
                    </a:lnTo>
                    <a:lnTo>
                      <a:pt x="146" y="42"/>
                    </a:lnTo>
                    <a:lnTo>
                      <a:pt x="174" y="47"/>
                    </a:lnTo>
                    <a:lnTo>
                      <a:pt x="204" y="50"/>
                    </a:lnTo>
                    <a:lnTo>
                      <a:pt x="233" y="50"/>
                    </a:lnTo>
                    <a:lnTo>
                      <a:pt x="235" y="50"/>
                    </a:lnTo>
                    <a:lnTo>
                      <a:pt x="237" y="48"/>
                    </a:lnTo>
                    <a:lnTo>
                      <a:pt x="235" y="47"/>
                    </a:lnTo>
                    <a:lnTo>
                      <a:pt x="233" y="45"/>
                    </a:lnTo>
                    <a:lnTo>
                      <a:pt x="204" y="42"/>
                    </a:lnTo>
                    <a:lnTo>
                      <a:pt x="175" y="37"/>
                    </a:lnTo>
                    <a:lnTo>
                      <a:pt x="117" y="26"/>
                    </a:lnTo>
                    <a:lnTo>
                      <a:pt x="59" y="14"/>
                    </a:lnTo>
                    <a:lnTo>
                      <a:pt x="1" y="0"/>
                    </a:lnTo>
                    <a:lnTo>
                      <a:pt x="0" y="1"/>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86" name="Freeform 243"/>
              <p:cNvSpPr>
                <a:spLocks/>
              </p:cNvSpPr>
              <p:nvPr/>
            </p:nvSpPr>
            <p:spPr bwMode="auto">
              <a:xfrm>
                <a:off x="490" y="1299"/>
                <a:ext cx="223" cy="17"/>
              </a:xfrm>
              <a:custGeom>
                <a:avLst/>
                <a:gdLst>
                  <a:gd name="T0" fmla="*/ 3 w 223"/>
                  <a:gd name="T1" fmla="*/ 17 h 17"/>
                  <a:gd name="T2" fmla="*/ 3 w 223"/>
                  <a:gd name="T3" fmla="*/ 17 h 17"/>
                  <a:gd name="T4" fmla="*/ 30 w 223"/>
                  <a:gd name="T5" fmla="*/ 12 h 17"/>
                  <a:gd name="T6" fmla="*/ 57 w 223"/>
                  <a:gd name="T7" fmla="*/ 7 h 17"/>
                  <a:gd name="T8" fmla="*/ 85 w 223"/>
                  <a:gd name="T9" fmla="*/ 6 h 17"/>
                  <a:gd name="T10" fmla="*/ 112 w 223"/>
                  <a:gd name="T11" fmla="*/ 6 h 17"/>
                  <a:gd name="T12" fmla="*/ 167 w 223"/>
                  <a:gd name="T13" fmla="*/ 9 h 17"/>
                  <a:gd name="T14" fmla="*/ 221 w 223"/>
                  <a:gd name="T15" fmla="*/ 12 h 17"/>
                  <a:gd name="T16" fmla="*/ 221 w 223"/>
                  <a:gd name="T17" fmla="*/ 12 h 17"/>
                  <a:gd name="T18" fmla="*/ 223 w 223"/>
                  <a:gd name="T19" fmla="*/ 12 h 17"/>
                  <a:gd name="T20" fmla="*/ 223 w 223"/>
                  <a:gd name="T21" fmla="*/ 11 h 17"/>
                  <a:gd name="T22" fmla="*/ 223 w 223"/>
                  <a:gd name="T23" fmla="*/ 9 h 17"/>
                  <a:gd name="T24" fmla="*/ 221 w 223"/>
                  <a:gd name="T25" fmla="*/ 9 h 17"/>
                  <a:gd name="T26" fmla="*/ 221 w 223"/>
                  <a:gd name="T27" fmla="*/ 9 h 17"/>
                  <a:gd name="T28" fmla="*/ 167 w 223"/>
                  <a:gd name="T29" fmla="*/ 4 h 17"/>
                  <a:gd name="T30" fmla="*/ 140 w 223"/>
                  <a:gd name="T31" fmla="*/ 1 h 17"/>
                  <a:gd name="T32" fmla="*/ 112 w 223"/>
                  <a:gd name="T33" fmla="*/ 0 h 17"/>
                  <a:gd name="T34" fmla="*/ 83 w 223"/>
                  <a:gd name="T35" fmla="*/ 0 h 17"/>
                  <a:gd name="T36" fmla="*/ 57 w 223"/>
                  <a:gd name="T37" fmla="*/ 1 h 17"/>
                  <a:gd name="T38" fmla="*/ 28 w 223"/>
                  <a:gd name="T39" fmla="*/ 6 h 17"/>
                  <a:gd name="T40" fmla="*/ 2 w 223"/>
                  <a:gd name="T41" fmla="*/ 14 h 17"/>
                  <a:gd name="T42" fmla="*/ 2 w 223"/>
                  <a:gd name="T43" fmla="*/ 14 h 17"/>
                  <a:gd name="T44" fmla="*/ 2 w 223"/>
                  <a:gd name="T45" fmla="*/ 15 h 17"/>
                  <a:gd name="T46" fmla="*/ 0 w 223"/>
                  <a:gd name="T47" fmla="*/ 17 h 17"/>
                  <a:gd name="T48" fmla="*/ 2 w 223"/>
                  <a:gd name="T49" fmla="*/ 17 h 17"/>
                  <a:gd name="T50" fmla="*/ 3 w 223"/>
                  <a:gd name="T51" fmla="*/ 17 h 17"/>
                  <a:gd name="T52" fmla="*/ 3 w 223"/>
                  <a:gd name="T53" fmla="*/ 17 h 1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23"/>
                  <a:gd name="T82" fmla="*/ 0 h 17"/>
                  <a:gd name="T83" fmla="*/ 223 w 223"/>
                  <a:gd name="T84" fmla="*/ 17 h 1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23" h="17">
                    <a:moveTo>
                      <a:pt x="3" y="17"/>
                    </a:moveTo>
                    <a:lnTo>
                      <a:pt x="3" y="17"/>
                    </a:lnTo>
                    <a:lnTo>
                      <a:pt x="30" y="12"/>
                    </a:lnTo>
                    <a:lnTo>
                      <a:pt x="57" y="7"/>
                    </a:lnTo>
                    <a:lnTo>
                      <a:pt x="85" y="6"/>
                    </a:lnTo>
                    <a:lnTo>
                      <a:pt x="112" y="6"/>
                    </a:lnTo>
                    <a:lnTo>
                      <a:pt x="167" y="9"/>
                    </a:lnTo>
                    <a:lnTo>
                      <a:pt x="221" y="12"/>
                    </a:lnTo>
                    <a:lnTo>
                      <a:pt x="223" y="12"/>
                    </a:lnTo>
                    <a:lnTo>
                      <a:pt x="223" y="11"/>
                    </a:lnTo>
                    <a:lnTo>
                      <a:pt x="223" y="9"/>
                    </a:lnTo>
                    <a:lnTo>
                      <a:pt x="221" y="9"/>
                    </a:lnTo>
                    <a:lnTo>
                      <a:pt x="167" y="4"/>
                    </a:lnTo>
                    <a:lnTo>
                      <a:pt x="140" y="1"/>
                    </a:lnTo>
                    <a:lnTo>
                      <a:pt x="112" y="0"/>
                    </a:lnTo>
                    <a:lnTo>
                      <a:pt x="83" y="0"/>
                    </a:lnTo>
                    <a:lnTo>
                      <a:pt x="57" y="1"/>
                    </a:lnTo>
                    <a:lnTo>
                      <a:pt x="28" y="6"/>
                    </a:lnTo>
                    <a:lnTo>
                      <a:pt x="2" y="14"/>
                    </a:lnTo>
                    <a:lnTo>
                      <a:pt x="2" y="15"/>
                    </a:lnTo>
                    <a:lnTo>
                      <a:pt x="0" y="17"/>
                    </a:lnTo>
                    <a:lnTo>
                      <a:pt x="2" y="17"/>
                    </a:lnTo>
                    <a:lnTo>
                      <a:pt x="3"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87" name="Freeform 244"/>
              <p:cNvSpPr>
                <a:spLocks/>
              </p:cNvSpPr>
              <p:nvPr/>
            </p:nvSpPr>
            <p:spPr bwMode="auto">
              <a:xfrm>
                <a:off x="413" y="1521"/>
                <a:ext cx="58" cy="24"/>
              </a:xfrm>
              <a:custGeom>
                <a:avLst/>
                <a:gdLst>
                  <a:gd name="T0" fmla="*/ 57 w 58"/>
                  <a:gd name="T1" fmla="*/ 0 h 24"/>
                  <a:gd name="T2" fmla="*/ 57 w 58"/>
                  <a:gd name="T3" fmla="*/ 0 h 24"/>
                  <a:gd name="T4" fmla="*/ 29 w 58"/>
                  <a:gd name="T5" fmla="*/ 10 h 24"/>
                  <a:gd name="T6" fmla="*/ 0 w 58"/>
                  <a:gd name="T7" fmla="*/ 18 h 24"/>
                  <a:gd name="T8" fmla="*/ 2 w 58"/>
                  <a:gd name="T9" fmla="*/ 24 h 24"/>
                  <a:gd name="T10" fmla="*/ 2 w 58"/>
                  <a:gd name="T11" fmla="*/ 24 h 24"/>
                  <a:gd name="T12" fmla="*/ 30 w 58"/>
                  <a:gd name="T13" fmla="*/ 16 h 24"/>
                  <a:gd name="T14" fmla="*/ 58 w 58"/>
                  <a:gd name="T15" fmla="*/ 5 h 24"/>
                  <a:gd name="T16" fmla="*/ 57 w 58"/>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8"/>
                  <a:gd name="T28" fmla="*/ 0 h 24"/>
                  <a:gd name="T29" fmla="*/ 58 w 5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8" h="24">
                    <a:moveTo>
                      <a:pt x="57" y="0"/>
                    </a:moveTo>
                    <a:lnTo>
                      <a:pt x="57" y="0"/>
                    </a:lnTo>
                    <a:lnTo>
                      <a:pt x="29" y="10"/>
                    </a:lnTo>
                    <a:lnTo>
                      <a:pt x="0" y="18"/>
                    </a:lnTo>
                    <a:lnTo>
                      <a:pt x="2" y="24"/>
                    </a:lnTo>
                    <a:lnTo>
                      <a:pt x="30" y="16"/>
                    </a:lnTo>
                    <a:lnTo>
                      <a:pt x="58" y="5"/>
                    </a:lnTo>
                    <a:lnTo>
                      <a:pt x="57"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88" name="Freeform 245"/>
              <p:cNvSpPr>
                <a:spLocks/>
              </p:cNvSpPr>
              <p:nvPr/>
            </p:nvSpPr>
            <p:spPr bwMode="auto">
              <a:xfrm>
                <a:off x="509" y="1537"/>
                <a:ext cx="36" cy="17"/>
              </a:xfrm>
              <a:custGeom>
                <a:avLst/>
                <a:gdLst>
                  <a:gd name="T0" fmla="*/ 35 w 36"/>
                  <a:gd name="T1" fmla="*/ 0 h 17"/>
                  <a:gd name="T2" fmla="*/ 35 w 36"/>
                  <a:gd name="T3" fmla="*/ 0 h 17"/>
                  <a:gd name="T4" fmla="*/ 24 w 36"/>
                  <a:gd name="T5" fmla="*/ 3 h 17"/>
                  <a:gd name="T6" fmla="*/ 14 w 36"/>
                  <a:gd name="T7" fmla="*/ 8 h 17"/>
                  <a:gd name="T8" fmla="*/ 14 w 36"/>
                  <a:gd name="T9" fmla="*/ 8 h 17"/>
                  <a:gd name="T10" fmla="*/ 0 w 36"/>
                  <a:gd name="T11" fmla="*/ 13 h 17"/>
                  <a:gd name="T12" fmla="*/ 3 w 36"/>
                  <a:gd name="T13" fmla="*/ 17 h 17"/>
                  <a:gd name="T14" fmla="*/ 3 w 36"/>
                  <a:gd name="T15" fmla="*/ 17 h 17"/>
                  <a:gd name="T16" fmla="*/ 16 w 36"/>
                  <a:gd name="T17" fmla="*/ 13 h 17"/>
                  <a:gd name="T18" fmla="*/ 16 w 36"/>
                  <a:gd name="T19" fmla="*/ 13 h 17"/>
                  <a:gd name="T20" fmla="*/ 27 w 36"/>
                  <a:gd name="T21" fmla="*/ 9 h 17"/>
                  <a:gd name="T22" fmla="*/ 36 w 36"/>
                  <a:gd name="T23" fmla="*/ 5 h 17"/>
                  <a:gd name="T24" fmla="*/ 35 w 36"/>
                  <a:gd name="T25" fmla="*/ 0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17"/>
                  <a:gd name="T41" fmla="*/ 36 w 36"/>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17">
                    <a:moveTo>
                      <a:pt x="35" y="0"/>
                    </a:moveTo>
                    <a:lnTo>
                      <a:pt x="35" y="0"/>
                    </a:lnTo>
                    <a:lnTo>
                      <a:pt x="24" y="3"/>
                    </a:lnTo>
                    <a:lnTo>
                      <a:pt x="14" y="8"/>
                    </a:lnTo>
                    <a:lnTo>
                      <a:pt x="0" y="13"/>
                    </a:lnTo>
                    <a:lnTo>
                      <a:pt x="3" y="17"/>
                    </a:lnTo>
                    <a:lnTo>
                      <a:pt x="16" y="13"/>
                    </a:lnTo>
                    <a:lnTo>
                      <a:pt x="27" y="9"/>
                    </a:lnTo>
                    <a:lnTo>
                      <a:pt x="36" y="5"/>
                    </a:lnTo>
                    <a:lnTo>
                      <a:pt x="35"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89" name="Freeform 246"/>
              <p:cNvSpPr>
                <a:spLocks/>
              </p:cNvSpPr>
              <p:nvPr/>
            </p:nvSpPr>
            <p:spPr bwMode="auto">
              <a:xfrm>
                <a:off x="672" y="1534"/>
                <a:ext cx="35" cy="16"/>
              </a:xfrm>
              <a:custGeom>
                <a:avLst/>
                <a:gdLst>
                  <a:gd name="T0" fmla="*/ 32 w 35"/>
                  <a:gd name="T1" fmla="*/ 0 h 16"/>
                  <a:gd name="T2" fmla="*/ 32 w 35"/>
                  <a:gd name="T3" fmla="*/ 0 h 16"/>
                  <a:gd name="T4" fmla="*/ 16 w 35"/>
                  <a:gd name="T5" fmla="*/ 6 h 16"/>
                  <a:gd name="T6" fmla="*/ 0 w 35"/>
                  <a:gd name="T7" fmla="*/ 9 h 16"/>
                  <a:gd name="T8" fmla="*/ 2 w 35"/>
                  <a:gd name="T9" fmla="*/ 16 h 16"/>
                  <a:gd name="T10" fmla="*/ 2 w 35"/>
                  <a:gd name="T11" fmla="*/ 16 h 16"/>
                  <a:gd name="T12" fmla="*/ 17 w 35"/>
                  <a:gd name="T13" fmla="*/ 12 h 16"/>
                  <a:gd name="T14" fmla="*/ 27 w 35"/>
                  <a:gd name="T15" fmla="*/ 9 h 16"/>
                  <a:gd name="T16" fmla="*/ 35 w 35"/>
                  <a:gd name="T17" fmla="*/ 5 h 16"/>
                  <a:gd name="T18" fmla="*/ 32 w 35"/>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
                  <a:gd name="T31" fmla="*/ 0 h 16"/>
                  <a:gd name="T32" fmla="*/ 35 w 3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 h="16">
                    <a:moveTo>
                      <a:pt x="32" y="0"/>
                    </a:moveTo>
                    <a:lnTo>
                      <a:pt x="32" y="0"/>
                    </a:lnTo>
                    <a:lnTo>
                      <a:pt x="16" y="6"/>
                    </a:lnTo>
                    <a:lnTo>
                      <a:pt x="0" y="9"/>
                    </a:lnTo>
                    <a:lnTo>
                      <a:pt x="2" y="16"/>
                    </a:lnTo>
                    <a:lnTo>
                      <a:pt x="17" y="12"/>
                    </a:lnTo>
                    <a:lnTo>
                      <a:pt x="27" y="9"/>
                    </a:lnTo>
                    <a:lnTo>
                      <a:pt x="35" y="5"/>
                    </a:lnTo>
                    <a:lnTo>
                      <a:pt x="32"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90" name="Freeform 247"/>
              <p:cNvSpPr>
                <a:spLocks/>
              </p:cNvSpPr>
              <p:nvPr/>
            </p:nvSpPr>
            <p:spPr bwMode="auto">
              <a:xfrm>
                <a:off x="657" y="1622"/>
                <a:ext cx="45" cy="19"/>
              </a:xfrm>
              <a:custGeom>
                <a:avLst/>
                <a:gdLst>
                  <a:gd name="T0" fmla="*/ 43 w 45"/>
                  <a:gd name="T1" fmla="*/ 0 h 19"/>
                  <a:gd name="T2" fmla="*/ 43 w 45"/>
                  <a:gd name="T3" fmla="*/ 0 h 19"/>
                  <a:gd name="T4" fmla="*/ 20 w 45"/>
                  <a:gd name="T5" fmla="*/ 8 h 19"/>
                  <a:gd name="T6" fmla="*/ 0 w 45"/>
                  <a:gd name="T7" fmla="*/ 14 h 19"/>
                  <a:gd name="T8" fmla="*/ 1 w 45"/>
                  <a:gd name="T9" fmla="*/ 19 h 19"/>
                  <a:gd name="T10" fmla="*/ 1 w 45"/>
                  <a:gd name="T11" fmla="*/ 19 h 19"/>
                  <a:gd name="T12" fmla="*/ 23 w 45"/>
                  <a:gd name="T13" fmla="*/ 12 h 19"/>
                  <a:gd name="T14" fmla="*/ 45 w 45"/>
                  <a:gd name="T15" fmla="*/ 4 h 19"/>
                  <a:gd name="T16" fmla="*/ 43 w 45"/>
                  <a:gd name="T17" fmla="*/ 0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5"/>
                  <a:gd name="T28" fmla="*/ 0 h 19"/>
                  <a:gd name="T29" fmla="*/ 45 w 45"/>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5" h="19">
                    <a:moveTo>
                      <a:pt x="43" y="0"/>
                    </a:moveTo>
                    <a:lnTo>
                      <a:pt x="43" y="0"/>
                    </a:lnTo>
                    <a:lnTo>
                      <a:pt x="20" y="8"/>
                    </a:lnTo>
                    <a:lnTo>
                      <a:pt x="0" y="14"/>
                    </a:lnTo>
                    <a:lnTo>
                      <a:pt x="1" y="19"/>
                    </a:lnTo>
                    <a:lnTo>
                      <a:pt x="23" y="12"/>
                    </a:lnTo>
                    <a:lnTo>
                      <a:pt x="45" y="4"/>
                    </a:lnTo>
                    <a:lnTo>
                      <a:pt x="43"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91" name="Freeform 248"/>
              <p:cNvSpPr>
                <a:spLocks/>
              </p:cNvSpPr>
              <p:nvPr/>
            </p:nvSpPr>
            <p:spPr bwMode="auto">
              <a:xfrm>
                <a:off x="614" y="1518"/>
                <a:ext cx="28" cy="14"/>
              </a:xfrm>
              <a:custGeom>
                <a:avLst/>
                <a:gdLst>
                  <a:gd name="T0" fmla="*/ 27 w 28"/>
                  <a:gd name="T1" fmla="*/ 0 h 14"/>
                  <a:gd name="T2" fmla="*/ 21 w 28"/>
                  <a:gd name="T3" fmla="*/ 3 h 14"/>
                  <a:gd name="T4" fmla="*/ 21 w 28"/>
                  <a:gd name="T5" fmla="*/ 3 h 14"/>
                  <a:gd name="T6" fmla="*/ 11 w 28"/>
                  <a:gd name="T7" fmla="*/ 5 h 14"/>
                  <a:gd name="T8" fmla="*/ 0 w 28"/>
                  <a:gd name="T9" fmla="*/ 8 h 14"/>
                  <a:gd name="T10" fmla="*/ 2 w 28"/>
                  <a:gd name="T11" fmla="*/ 14 h 14"/>
                  <a:gd name="T12" fmla="*/ 2 w 28"/>
                  <a:gd name="T13" fmla="*/ 14 h 14"/>
                  <a:gd name="T14" fmla="*/ 13 w 28"/>
                  <a:gd name="T15" fmla="*/ 11 h 14"/>
                  <a:gd name="T16" fmla="*/ 22 w 28"/>
                  <a:gd name="T17" fmla="*/ 8 h 14"/>
                  <a:gd name="T18" fmla="*/ 28 w 28"/>
                  <a:gd name="T19" fmla="*/ 7 h 14"/>
                  <a:gd name="T20" fmla="*/ 27 w 28"/>
                  <a:gd name="T21" fmla="*/ 0 h 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
                  <a:gd name="T34" fmla="*/ 0 h 14"/>
                  <a:gd name="T35" fmla="*/ 28 w 28"/>
                  <a:gd name="T36" fmla="*/ 14 h 1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 h="14">
                    <a:moveTo>
                      <a:pt x="27" y="0"/>
                    </a:moveTo>
                    <a:lnTo>
                      <a:pt x="21" y="3"/>
                    </a:lnTo>
                    <a:lnTo>
                      <a:pt x="11" y="5"/>
                    </a:lnTo>
                    <a:lnTo>
                      <a:pt x="0" y="8"/>
                    </a:lnTo>
                    <a:lnTo>
                      <a:pt x="2" y="14"/>
                    </a:lnTo>
                    <a:lnTo>
                      <a:pt x="13" y="11"/>
                    </a:lnTo>
                    <a:lnTo>
                      <a:pt x="22" y="8"/>
                    </a:lnTo>
                    <a:lnTo>
                      <a:pt x="28" y="7"/>
                    </a:lnTo>
                    <a:lnTo>
                      <a:pt x="27"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92" name="Freeform 249"/>
              <p:cNvSpPr>
                <a:spLocks/>
              </p:cNvSpPr>
              <p:nvPr/>
            </p:nvSpPr>
            <p:spPr bwMode="auto">
              <a:xfrm>
                <a:off x="851" y="1600"/>
                <a:ext cx="31" cy="19"/>
              </a:xfrm>
              <a:custGeom>
                <a:avLst/>
                <a:gdLst>
                  <a:gd name="T0" fmla="*/ 28 w 31"/>
                  <a:gd name="T1" fmla="*/ 0 h 19"/>
                  <a:gd name="T2" fmla="*/ 28 w 31"/>
                  <a:gd name="T3" fmla="*/ 0 h 19"/>
                  <a:gd name="T4" fmla="*/ 16 w 31"/>
                  <a:gd name="T5" fmla="*/ 6 h 19"/>
                  <a:gd name="T6" fmla="*/ 0 w 31"/>
                  <a:gd name="T7" fmla="*/ 12 h 19"/>
                  <a:gd name="T8" fmla="*/ 2 w 31"/>
                  <a:gd name="T9" fmla="*/ 19 h 19"/>
                  <a:gd name="T10" fmla="*/ 2 w 31"/>
                  <a:gd name="T11" fmla="*/ 19 h 19"/>
                  <a:gd name="T12" fmla="*/ 16 w 31"/>
                  <a:gd name="T13" fmla="*/ 14 h 19"/>
                  <a:gd name="T14" fmla="*/ 31 w 31"/>
                  <a:gd name="T15" fmla="*/ 6 h 19"/>
                  <a:gd name="T16" fmla="*/ 28 w 31"/>
                  <a:gd name="T17" fmla="*/ 0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19"/>
                  <a:gd name="T29" fmla="*/ 31 w 31"/>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19">
                    <a:moveTo>
                      <a:pt x="28" y="0"/>
                    </a:moveTo>
                    <a:lnTo>
                      <a:pt x="28" y="0"/>
                    </a:lnTo>
                    <a:lnTo>
                      <a:pt x="16" y="6"/>
                    </a:lnTo>
                    <a:lnTo>
                      <a:pt x="0" y="12"/>
                    </a:lnTo>
                    <a:lnTo>
                      <a:pt x="2" y="19"/>
                    </a:lnTo>
                    <a:lnTo>
                      <a:pt x="16" y="14"/>
                    </a:lnTo>
                    <a:lnTo>
                      <a:pt x="31" y="6"/>
                    </a:lnTo>
                    <a:lnTo>
                      <a:pt x="28"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93" name="Freeform 250"/>
              <p:cNvSpPr>
                <a:spLocks/>
              </p:cNvSpPr>
              <p:nvPr/>
            </p:nvSpPr>
            <p:spPr bwMode="auto">
              <a:xfrm>
                <a:off x="898" y="1521"/>
                <a:ext cx="41" cy="19"/>
              </a:xfrm>
              <a:custGeom>
                <a:avLst/>
                <a:gdLst>
                  <a:gd name="T0" fmla="*/ 38 w 41"/>
                  <a:gd name="T1" fmla="*/ 0 h 19"/>
                  <a:gd name="T2" fmla="*/ 38 w 41"/>
                  <a:gd name="T3" fmla="*/ 0 h 19"/>
                  <a:gd name="T4" fmla="*/ 21 w 41"/>
                  <a:gd name="T5" fmla="*/ 8 h 19"/>
                  <a:gd name="T6" fmla="*/ 0 w 41"/>
                  <a:gd name="T7" fmla="*/ 14 h 19"/>
                  <a:gd name="T8" fmla="*/ 2 w 41"/>
                  <a:gd name="T9" fmla="*/ 19 h 19"/>
                  <a:gd name="T10" fmla="*/ 2 w 41"/>
                  <a:gd name="T11" fmla="*/ 19 h 19"/>
                  <a:gd name="T12" fmla="*/ 22 w 41"/>
                  <a:gd name="T13" fmla="*/ 13 h 19"/>
                  <a:gd name="T14" fmla="*/ 41 w 41"/>
                  <a:gd name="T15" fmla="*/ 5 h 19"/>
                  <a:gd name="T16" fmla="*/ 38 w 41"/>
                  <a:gd name="T17" fmla="*/ 0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1"/>
                  <a:gd name="T28" fmla="*/ 0 h 19"/>
                  <a:gd name="T29" fmla="*/ 41 w 41"/>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1" h="19">
                    <a:moveTo>
                      <a:pt x="38" y="0"/>
                    </a:moveTo>
                    <a:lnTo>
                      <a:pt x="38" y="0"/>
                    </a:lnTo>
                    <a:lnTo>
                      <a:pt x="21" y="8"/>
                    </a:lnTo>
                    <a:lnTo>
                      <a:pt x="0" y="14"/>
                    </a:lnTo>
                    <a:lnTo>
                      <a:pt x="2" y="19"/>
                    </a:lnTo>
                    <a:lnTo>
                      <a:pt x="22" y="13"/>
                    </a:lnTo>
                    <a:lnTo>
                      <a:pt x="41" y="5"/>
                    </a:lnTo>
                    <a:lnTo>
                      <a:pt x="38"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94" name="Freeform 251"/>
              <p:cNvSpPr>
                <a:spLocks/>
              </p:cNvSpPr>
              <p:nvPr/>
            </p:nvSpPr>
            <p:spPr bwMode="auto">
              <a:xfrm>
                <a:off x="801" y="1556"/>
                <a:ext cx="33" cy="17"/>
              </a:xfrm>
              <a:custGeom>
                <a:avLst/>
                <a:gdLst>
                  <a:gd name="T0" fmla="*/ 30 w 33"/>
                  <a:gd name="T1" fmla="*/ 0 h 17"/>
                  <a:gd name="T2" fmla="*/ 28 w 33"/>
                  <a:gd name="T3" fmla="*/ 1 h 17"/>
                  <a:gd name="T4" fmla="*/ 28 w 33"/>
                  <a:gd name="T5" fmla="*/ 1 h 17"/>
                  <a:gd name="T6" fmla="*/ 14 w 33"/>
                  <a:gd name="T7" fmla="*/ 8 h 17"/>
                  <a:gd name="T8" fmla="*/ 6 w 33"/>
                  <a:gd name="T9" fmla="*/ 9 h 17"/>
                  <a:gd name="T10" fmla="*/ 0 w 33"/>
                  <a:gd name="T11" fmla="*/ 11 h 17"/>
                  <a:gd name="T12" fmla="*/ 0 w 33"/>
                  <a:gd name="T13" fmla="*/ 17 h 17"/>
                  <a:gd name="T14" fmla="*/ 0 w 33"/>
                  <a:gd name="T15" fmla="*/ 17 h 17"/>
                  <a:gd name="T16" fmla="*/ 8 w 33"/>
                  <a:gd name="T17" fmla="*/ 16 h 17"/>
                  <a:gd name="T18" fmla="*/ 16 w 33"/>
                  <a:gd name="T19" fmla="*/ 14 h 17"/>
                  <a:gd name="T20" fmla="*/ 31 w 33"/>
                  <a:gd name="T21" fmla="*/ 6 h 17"/>
                  <a:gd name="T22" fmla="*/ 33 w 33"/>
                  <a:gd name="T23" fmla="*/ 6 h 17"/>
                  <a:gd name="T24" fmla="*/ 30 w 33"/>
                  <a:gd name="T25" fmla="*/ 0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17"/>
                  <a:gd name="T41" fmla="*/ 33 w 33"/>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17">
                    <a:moveTo>
                      <a:pt x="30" y="0"/>
                    </a:moveTo>
                    <a:lnTo>
                      <a:pt x="28" y="1"/>
                    </a:lnTo>
                    <a:lnTo>
                      <a:pt x="14" y="8"/>
                    </a:lnTo>
                    <a:lnTo>
                      <a:pt x="6" y="9"/>
                    </a:lnTo>
                    <a:lnTo>
                      <a:pt x="0" y="11"/>
                    </a:lnTo>
                    <a:lnTo>
                      <a:pt x="0" y="17"/>
                    </a:lnTo>
                    <a:lnTo>
                      <a:pt x="8" y="16"/>
                    </a:lnTo>
                    <a:lnTo>
                      <a:pt x="16" y="14"/>
                    </a:lnTo>
                    <a:lnTo>
                      <a:pt x="31" y="6"/>
                    </a:lnTo>
                    <a:lnTo>
                      <a:pt x="33" y="6"/>
                    </a:lnTo>
                    <a:lnTo>
                      <a:pt x="30"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95" name="Freeform 252"/>
              <p:cNvSpPr>
                <a:spLocks/>
              </p:cNvSpPr>
              <p:nvPr/>
            </p:nvSpPr>
            <p:spPr bwMode="auto">
              <a:xfrm>
                <a:off x="821" y="1509"/>
                <a:ext cx="30" cy="12"/>
              </a:xfrm>
              <a:custGeom>
                <a:avLst/>
                <a:gdLst>
                  <a:gd name="T0" fmla="*/ 27 w 30"/>
                  <a:gd name="T1" fmla="*/ 0 h 12"/>
                  <a:gd name="T2" fmla="*/ 27 w 30"/>
                  <a:gd name="T3" fmla="*/ 0 h 12"/>
                  <a:gd name="T4" fmla="*/ 27 w 30"/>
                  <a:gd name="T5" fmla="*/ 0 h 12"/>
                  <a:gd name="T6" fmla="*/ 13 w 30"/>
                  <a:gd name="T7" fmla="*/ 3 h 12"/>
                  <a:gd name="T8" fmla="*/ 0 w 30"/>
                  <a:gd name="T9" fmla="*/ 6 h 12"/>
                  <a:gd name="T10" fmla="*/ 0 w 30"/>
                  <a:gd name="T11" fmla="*/ 12 h 12"/>
                  <a:gd name="T12" fmla="*/ 0 w 30"/>
                  <a:gd name="T13" fmla="*/ 12 h 12"/>
                  <a:gd name="T14" fmla="*/ 14 w 30"/>
                  <a:gd name="T15" fmla="*/ 9 h 12"/>
                  <a:gd name="T16" fmla="*/ 29 w 30"/>
                  <a:gd name="T17" fmla="*/ 6 h 12"/>
                  <a:gd name="T18" fmla="*/ 30 w 30"/>
                  <a:gd name="T19" fmla="*/ 5 h 12"/>
                  <a:gd name="T20" fmla="*/ 27 w 30"/>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
                  <a:gd name="T34" fmla="*/ 0 h 12"/>
                  <a:gd name="T35" fmla="*/ 30 w 30"/>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 h="12">
                    <a:moveTo>
                      <a:pt x="27" y="0"/>
                    </a:moveTo>
                    <a:lnTo>
                      <a:pt x="27" y="0"/>
                    </a:lnTo>
                    <a:lnTo>
                      <a:pt x="13" y="3"/>
                    </a:lnTo>
                    <a:lnTo>
                      <a:pt x="0" y="6"/>
                    </a:lnTo>
                    <a:lnTo>
                      <a:pt x="0" y="12"/>
                    </a:lnTo>
                    <a:lnTo>
                      <a:pt x="14" y="9"/>
                    </a:lnTo>
                    <a:lnTo>
                      <a:pt x="29" y="6"/>
                    </a:lnTo>
                    <a:lnTo>
                      <a:pt x="30" y="5"/>
                    </a:lnTo>
                    <a:lnTo>
                      <a:pt x="27"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96" name="Freeform 253"/>
              <p:cNvSpPr>
                <a:spLocks/>
              </p:cNvSpPr>
              <p:nvPr/>
            </p:nvSpPr>
            <p:spPr bwMode="auto">
              <a:xfrm>
                <a:off x="762" y="1343"/>
                <a:ext cx="18" cy="9"/>
              </a:xfrm>
              <a:custGeom>
                <a:avLst/>
                <a:gdLst>
                  <a:gd name="T0" fmla="*/ 17 w 18"/>
                  <a:gd name="T1" fmla="*/ 0 h 9"/>
                  <a:gd name="T2" fmla="*/ 17 w 18"/>
                  <a:gd name="T3" fmla="*/ 0 h 9"/>
                  <a:gd name="T4" fmla="*/ 9 w 18"/>
                  <a:gd name="T5" fmla="*/ 1 h 9"/>
                  <a:gd name="T6" fmla="*/ 9 w 18"/>
                  <a:gd name="T7" fmla="*/ 1 h 9"/>
                  <a:gd name="T8" fmla="*/ 0 w 18"/>
                  <a:gd name="T9" fmla="*/ 3 h 9"/>
                  <a:gd name="T10" fmla="*/ 1 w 18"/>
                  <a:gd name="T11" fmla="*/ 9 h 9"/>
                  <a:gd name="T12" fmla="*/ 1 w 18"/>
                  <a:gd name="T13" fmla="*/ 9 h 9"/>
                  <a:gd name="T14" fmla="*/ 9 w 18"/>
                  <a:gd name="T15" fmla="*/ 7 h 9"/>
                  <a:gd name="T16" fmla="*/ 9 w 18"/>
                  <a:gd name="T17" fmla="*/ 7 h 9"/>
                  <a:gd name="T18" fmla="*/ 18 w 18"/>
                  <a:gd name="T19" fmla="*/ 6 h 9"/>
                  <a:gd name="T20" fmla="*/ 17 w 18"/>
                  <a:gd name="T21" fmla="*/ 0 h 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
                  <a:gd name="T34" fmla="*/ 0 h 9"/>
                  <a:gd name="T35" fmla="*/ 18 w 18"/>
                  <a:gd name="T36" fmla="*/ 9 h 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 h="9">
                    <a:moveTo>
                      <a:pt x="17" y="0"/>
                    </a:moveTo>
                    <a:lnTo>
                      <a:pt x="17" y="0"/>
                    </a:lnTo>
                    <a:lnTo>
                      <a:pt x="9" y="1"/>
                    </a:lnTo>
                    <a:lnTo>
                      <a:pt x="0" y="3"/>
                    </a:lnTo>
                    <a:lnTo>
                      <a:pt x="1" y="9"/>
                    </a:lnTo>
                    <a:lnTo>
                      <a:pt x="9" y="7"/>
                    </a:lnTo>
                    <a:lnTo>
                      <a:pt x="18" y="6"/>
                    </a:lnTo>
                    <a:lnTo>
                      <a:pt x="17"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97" name="Freeform 254"/>
              <p:cNvSpPr>
                <a:spLocks/>
              </p:cNvSpPr>
              <p:nvPr/>
            </p:nvSpPr>
            <p:spPr bwMode="auto">
              <a:xfrm>
                <a:off x="1019" y="1540"/>
                <a:ext cx="28" cy="14"/>
              </a:xfrm>
              <a:custGeom>
                <a:avLst/>
                <a:gdLst>
                  <a:gd name="T0" fmla="*/ 25 w 28"/>
                  <a:gd name="T1" fmla="*/ 0 h 14"/>
                  <a:gd name="T2" fmla="*/ 20 w 28"/>
                  <a:gd name="T3" fmla="*/ 2 h 14"/>
                  <a:gd name="T4" fmla="*/ 20 w 28"/>
                  <a:gd name="T5" fmla="*/ 2 h 14"/>
                  <a:gd name="T6" fmla="*/ 11 w 28"/>
                  <a:gd name="T7" fmla="*/ 6 h 14"/>
                  <a:gd name="T8" fmla="*/ 0 w 28"/>
                  <a:gd name="T9" fmla="*/ 8 h 14"/>
                  <a:gd name="T10" fmla="*/ 0 w 28"/>
                  <a:gd name="T11" fmla="*/ 14 h 14"/>
                  <a:gd name="T12" fmla="*/ 0 w 28"/>
                  <a:gd name="T13" fmla="*/ 14 h 14"/>
                  <a:gd name="T14" fmla="*/ 13 w 28"/>
                  <a:gd name="T15" fmla="*/ 13 h 14"/>
                  <a:gd name="T16" fmla="*/ 24 w 28"/>
                  <a:gd name="T17" fmla="*/ 8 h 14"/>
                  <a:gd name="T18" fmla="*/ 28 w 28"/>
                  <a:gd name="T19" fmla="*/ 6 h 14"/>
                  <a:gd name="T20" fmla="*/ 25 w 28"/>
                  <a:gd name="T21" fmla="*/ 0 h 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
                  <a:gd name="T34" fmla="*/ 0 h 14"/>
                  <a:gd name="T35" fmla="*/ 28 w 28"/>
                  <a:gd name="T36" fmla="*/ 14 h 1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 h="14">
                    <a:moveTo>
                      <a:pt x="25" y="0"/>
                    </a:moveTo>
                    <a:lnTo>
                      <a:pt x="20" y="2"/>
                    </a:lnTo>
                    <a:lnTo>
                      <a:pt x="11" y="6"/>
                    </a:lnTo>
                    <a:lnTo>
                      <a:pt x="0" y="8"/>
                    </a:lnTo>
                    <a:lnTo>
                      <a:pt x="0" y="14"/>
                    </a:lnTo>
                    <a:lnTo>
                      <a:pt x="13" y="13"/>
                    </a:lnTo>
                    <a:lnTo>
                      <a:pt x="24" y="8"/>
                    </a:lnTo>
                    <a:lnTo>
                      <a:pt x="28" y="6"/>
                    </a:lnTo>
                    <a:lnTo>
                      <a:pt x="25"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98" name="Freeform 255"/>
              <p:cNvSpPr>
                <a:spLocks/>
              </p:cNvSpPr>
              <p:nvPr/>
            </p:nvSpPr>
            <p:spPr bwMode="auto">
              <a:xfrm>
                <a:off x="926" y="1626"/>
                <a:ext cx="30" cy="21"/>
              </a:xfrm>
              <a:custGeom>
                <a:avLst/>
                <a:gdLst>
                  <a:gd name="T0" fmla="*/ 26 w 30"/>
                  <a:gd name="T1" fmla="*/ 0 h 21"/>
                  <a:gd name="T2" fmla="*/ 26 w 30"/>
                  <a:gd name="T3" fmla="*/ 0 h 21"/>
                  <a:gd name="T4" fmla="*/ 13 w 30"/>
                  <a:gd name="T5" fmla="*/ 10 h 21"/>
                  <a:gd name="T6" fmla="*/ 8 w 30"/>
                  <a:gd name="T7" fmla="*/ 13 h 21"/>
                  <a:gd name="T8" fmla="*/ 0 w 30"/>
                  <a:gd name="T9" fmla="*/ 15 h 21"/>
                  <a:gd name="T10" fmla="*/ 2 w 30"/>
                  <a:gd name="T11" fmla="*/ 21 h 21"/>
                  <a:gd name="T12" fmla="*/ 2 w 30"/>
                  <a:gd name="T13" fmla="*/ 21 h 21"/>
                  <a:gd name="T14" fmla="*/ 10 w 30"/>
                  <a:gd name="T15" fmla="*/ 18 h 21"/>
                  <a:gd name="T16" fmla="*/ 16 w 30"/>
                  <a:gd name="T17" fmla="*/ 15 h 21"/>
                  <a:gd name="T18" fmla="*/ 30 w 30"/>
                  <a:gd name="T19" fmla="*/ 5 h 21"/>
                  <a:gd name="T20" fmla="*/ 26 w 30"/>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
                  <a:gd name="T34" fmla="*/ 0 h 21"/>
                  <a:gd name="T35" fmla="*/ 30 w 30"/>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 h="21">
                    <a:moveTo>
                      <a:pt x="26" y="0"/>
                    </a:moveTo>
                    <a:lnTo>
                      <a:pt x="26" y="0"/>
                    </a:lnTo>
                    <a:lnTo>
                      <a:pt x="13" y="10"/>
                    </a:lnTo>
                    <a:lnTo>
                      <a:pt x="8" y="13"/>
                    </a:lnTo>
                    <a:lnTo>
                      <a:pt x="0" y="15"/>
                    </a:lnTo>
                    <a:lnTo>
                      <a:pt x="2" y="21"/>
                    </a:lnTo>
                    <a:lnTo>
                      <a:pt x="10" y="18"/>
                    </a:lnTo>
                    <a:lnTo>
                      <a:pt x="16" y="15"/>
                    </a:lnTo>
                    <a:lnTo>
                      <a:pt x="30" y="5"/>
                    </a:lnTo>
                    <a:lnTo>
                      <a:pt x="26"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99" name="Freeform 256"/>
              <p:cNvSpPr>
                <a:spLocks/>
              </p:cNvSpPr>
              <p:nvPr/>
            </p:nvSpPr>
            <p:spPr bwMode="auto">
              <a:xfrm>
                <a:off x="1038" y="1594"/>
                <a:ext cx="22" cy="14"/>
              </a:xfrm>
              <a:custGeom>
                <a:avLst/>
                <a:gdLst>
                  <a:gd name="T0" fmla="*/ 19 w 22"/>
                  <a:gd name="T1" fmla="*/ 0 h 14"/>
                  <a:gd name="T2" fmla="*/ 19 w 22"/>
                  <a:gd name="T3" fmla="*/ 0 h 14"/>
                  <a:gd name="T4" fmla="*/ 11 w 22"/>
                  <a:gd name="T5" fmla="*/ 3 h 14"/>
                  <a:gd name="T6" fmla="*/ 11 w 22"/>
                  <a:gd name="T7" fmla="*/ 3 h 14"/>
                  <a:gd name="T8" fmla="*/ 6 w 22"/>
                  <a:gd name="T9" fmla="*/ 4 h 14"/>
                  <a:gd name="T10" fmla="*/ 0 w 22"/>
                  <a:gd name="T11" fmla="*/ 9 h 14"/>
                  <a:gd name="T12" fmla="*/ 5 w 22"/>
                  <a:gd name="T13" fmla="*/ 14 h 14"/>
                  <a:gd name="T14" fmla="*/ 5 w 22"/>
                  <a:gd name="T15" fmla="*/ 14 h 14"/>
                  <a:gd name="T16" fmla="*/ 8 w 22"/>
                  <a:gd name="T17" fmla="*/ 10 h 14"/>
                  <a:gd name="T18" fmla="*/ 14 w 22"/>
                  <a:gd name="T19" fmla="*/ 9 h 14"/>
                  <a:gd name="T20" fmla="*/ 14 w 22"/>
                  <a:gd name="T21" fmla="*/ 9 h 14"/>
                  <a:gd name="T22" fmla="*/ 22 w 22"/>
                  <a:gd name="T23" fmla="*/ 4 h 14"/>
                  <a:gd name="T24" fmla="*/ 19 w 22"/>
                  <a:gd name="T25" fmla="*/ 0 h 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
                  <a:gd name="T40" fmla="*/ 0 h 14"/>
                  <a:gd name="T41" fmla="*/ 22 w 22"/>
                  <a:gd name="T42" fmla="*/ 14 h 1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 h="14">
                    <a:moveTo>
                      <a:pt x="19" y="0"/>
                    </a:moveTo>
                    <a:lnTo>
                      <a:pt x="19" y="0"/>
                    </a:lnTo>
                    <a:lnTo>
                      <a:pt x="11" y="3"/>
                    </a:lnTo>
                    <a:lnTo>
                      <a:pt x="6" y="4"/>
                    </a:lnTo>
                    <a:lnTo>
                      <a:pt x="0" y="9"/>
                    </a:lnTo>
                    <a:lnTo>
                      <a:pt x="5" y="14"/>
                    </a:lnTo>
                    <a:lnTo>
                      <a:pt x="8" y="10"/>
                    </a:lnTo>
                    <a:lnTo>
                      <a:pt x="14" y="9"/>
                    </a:lnTo>
                    <a:lnTo>
                      <a:pt x="22" y="4"/>
                    </a:lnTo>
                    <a:lnTo>
                      <a:pt x="19"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00" name="Freeform 257"/>
              <p:cNvSpPr>
                <a:spLocks/>
              </p:cNvSpPr>
              <p:nvPr/>
            </p:nvSpPr>
            <p:spPr bwMode="auto">
              <a:xfrm>
                <a:off x="1099" y="1636"/>
                <a:ext cx="11" cy="11"/>
              </a:xfrm>
              <a:custGeom>
                <a:avLst/>
                <a:gdLst>
                  <a:gd name="T0" fmla="*/ 6 w 11"/>
                  <a:gd name="T1" fmla="*/ 0 h 11"/>
                  <a:gd name="T2" fmla="*/ 6 w 11"/>
                  <a:gd name="T3" fmla="*/ 0 h 11"/>
                  <a:gd name="T4" fmla="*/ 3 w 11"/>
                  <a:gd name="T5" fmla="*/ 3 h 11"/>
                  <a:gd name="T6" fmla="*/ 0 w 11"/>
                  <a:gd name="T7" fmla="*/ 5 h 11"/>
                  <a:gd name="T8" fmla="*/ 2 w 11"/>
                  <a:gd name="T9" fmla="*/ 11 h 11"/>
                  <a:gd name="T10" fmla="*/ 2 w 11"/>
                  <a:gd name="T11" fmla="*/ 11 h 11"/>
                  <a:gd name="T12" fmla="*/ 6 w 11"/>
                  <a:gd name="T13" fmla="*/ 8 h 11"/>
                  <a:gd name="T14" fmla="*/ 11 w 11"/>
                  <a:gd name="T15" fmla="*/ 5 h 11"/>
                  <a:gd name="T16" fmla="*/ 6 w 11"/>
                  <a:gd name="T17" fmla="*/ 0 h 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
                  <a:gd name="T28" fmla="*/ 0 h 11"/>
                  <a:gd name="T29" fmla="*/ 11 w 11"/>
                  <a:gd name="T30" fmla="*/ 11 h 1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 h="11">
                    <a:moveTo>
                      <a:pt x="6" y="0"/>
                    </a:moveTo>
                    <a:lnTo>
                      <a:pt x="6" y="0"/>
                    </a:lnTo>
                    <a:lnTo>
                      <a:pt x="3" y="3"/>
                    </a:lnTo>
                    <a:lnTo>
                      <a:pt x="0" y="5"/>
                    </a:lnTo>
                    <a:lnTo>
                      <a:pt x="2" y="11"/>
                    </a:lnTo>
                    <a:lnTo>
                      <a:pt x="6" y="8"/>
                    </a:lnTo>
                    <a:lnTo>
                      <a:pt x="11" y="5"/>
                    </a:lnTo>
                    <a:lnTo>
                      <a:pt x="6"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01" name="Freeform 258"/>
              <p:cNvSpPr>
                <a:spLocks/>
              </p:cNvSpPr>
              <p:nvPr/>
            </p:nvSpPr>
            <p:spPr bwMode="auto">
              <a:xfrm>
                <a:off x="1075" y="1557"/>
                <a:ext cx="19" cy="10"/>
              </a:xfrm>
              <a:custGeom>
                <a:avLst/>
                <a:gdLst>
                  <a:gd name="T0" fmla="*/ 19 w 19"/>
                  <a:gd name="T1" fmla="*/ 0 h 10"/>
                  <a:gd name="T2" fmla="*/ 19 w 19"/>
                  <a:gd name="T3" fmla="*/ 0 h 10"/>
                  <a:gd name="T4" fmla="*/ 10 w 19"/>
                  <a:gd name="T5" fmla="*/ 2 h 10"/>
                  <a:gd name="T6" fmla="*/ 0 w 19"/>
                  <a:gd name="T7" fmla="*/ 5 h 10"/>
                  <a:gd name="T8" fmla="*/ 4 w 19"/>
                  <a:gd name="T9" fmla="*/ 10 h 10"/>
                  <a:gd name="T10" fmla="*/ 4 w 19"/>
                  <a:gd name="T11" fmla="*/ 10 h 10"/>
                  <a:gd name="T12" fmla="*/ 11 w 19"/>
                  <a:gd name="T13" fmla="*/ 7 h 10"/>
                  <a:gd name="T14" fmla="*/ 19 w 19"/>
                  <a:gd name="T15" fmla="*/ 7 h 10"/>
                  <a:gd name="T16" fmla="*/ 19 w 19"/>
                  <a:gd name="T17" fmla="*/ 0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
                  <a:gd name="T28" fmla="*/ 0 h 10"/>
                  <a:gd name="T29" fmla="*/ 19 w 19"/>
                  <a:gd name="T30" fmla="*/ 10 h 1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 h="10">
                    <a:moveTo>
                      <a:pt x="19" y="0"/>
                    </a:moveTo>
                    <a:lnTo>
                      <a:pt x="19" y="0"/>
                    </a:lnTo>
                    <a:lnTo>
                      <a:pt x="10" y="2"/>
                    </a:lnTo>
                    <a:lnTo>
                      <a:pt x="0" y="5"/>
                    </a:lnTo>
                    <a:lnTo>
                      <a:pt x="4" y="10"/>
                    </a:lnTo>
                    <a:lnTo>
                      <a:pt x="11" y="7"/>
                    </a:lnTo>
                    <a:lnTo>
                      <a:pt x="19" y="7"/>
                    </a:lnTo>
                    <a:lnTo>
                      <a:pt x="19"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02" name="Freeform 259"/>
              <p:cNvSpPr>
                <a:spLocks/>
              </p:cNvSpPr>
              <p:nvPr/>
            </p:nvSpPr>
            <p:spPr bwMode="auto">
              <a:xfrm>
                <a:off x="415" y="1634"/>
                <a:ext cx="27" cy="16"/>
              </a:xfrm>
              <a:custGeom>
                <a:avLst/>
                <a:gdLst>
                  <a:gd name="T0" fmla="*/ 23 w 27"/>
                  <a:gd name="T1" fmla="*/ 0 h 16"/>
                  <a:gd name="T2" fmla="*/ 23 w 27"/>
                  <a:gd name="T3" fmla="*/ 0 h 16"/>
                  <a:gd name="T4" fmla="*/ 16 w 27"/>
                  <a:gd name="T5" fmla="*/ 3 h 16"/>
                  <a:gd name="T6" fmla="*/ 16 w 27"/>
                  <a:gd name="T7" fmla="*/ 3 h 16"/>
                  <a:gd name="T8" fmla="*/ 8 w 27"/>
                  <a:gd name="T9" fmla="*/ 7 h 16"/>
                  <a:gd name="T10" fmla="*/ 0 w 27"/>
                  <a:gd name="T11" fmla="*/ 11 h 16"/>
                  <a:gd name="T12" fmla="*/ 5 w 27"/>
                  <a:gd name="T13" fmla="*/ 16 h 16"/>
                  <a:gd name="T14" fmla="*/ 5 w 27"/>
                  <a:gd name="T15" fmla="*/ 16 h 16"/>
                  <a:gd name="T16" fmla="*/ 11 w 27"/>
                  <a:gd name="T17" fmla="*/ 13 h 16"/>
                  <a:gd name="T18" fmla="*/ 17 w 27"/>
                  <a:gd name="T19" fmla="*/ 10 h 16"/>
                  <a:gd name="T20" fmla="*/ 17 w 27"/>
                  <a:gd name="T21" fmla="*/ 10 h 16"/>
                  <a:gd name="T22" fmla="*/ 27 w 27"/>
                  <a:gd name="T23" fmla="*/ 5 h 16"/>
                  <a:gd name="T24" fmla="*/ 23 w 27"/>
                  <a:gd name="T25" fmla="*/ 0 h 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
                  <a:gd name="T40" fmla="*/ 0 h 16"/>
                  <a:gd name="T41" fmla="*/ 27 w 27"/>
                  <a:gd name="T42" fmla="*/ 16 h 1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 h="16">
                    <a:moveTo>
                      <a:pt x="23" y="0"/>
                    </a:moveTo>
                    <a:lnTo>
                      <a:pt x="23" y="0"/>
                    </a:lnTo>
                    <a:lnTo>
                      <a:pt x="16" y="3"/>
                    </a:lnTo>
                    <a:lnTo>
                      <a:pt x="8" y="7"/>
                    </a:lnTo>
                    <a:lnTo>
                      <a:pt x="0" y="11"/>
                    </a:lnTo>
                    <a:lnTo>
                      <a:pt x="5" y="16"/>
                    </a:lnTo>
                    <a:lnTo>
                      <a:pt x="11" y="13"/>
                    </a:lnTo>
                    <a:lnTo>
                      <a:pt x="17" y="10"/>
                    </a:lnTo>
                    <a:lnTo>
                      <a:pt x="27" y="5"/>
                    </a:lnTo>
                    <a:lnTo>
                      <a:pt x="23"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03" name="Freeform 260"/>
              <p:cNvSpPr>
                <a:spLocks/>
              </p:cNvSpPr>
              <p:nvPr/>
            </p:nvSpPr>
            <p:spPr bwMode="auto">
              <a:xfrm>
                <a:off x="336" y="1595"/>
                <a:ext cx="33" cy="22"/>
              </a:xfrm>
              <a:custGeom>
                <a:avLst/>
                <a:gdLst>
                  <a:gd name="T0" fmla="*/ 30 w 33"/>
                  <a:gd name="T1" fmla="*/ 0 h 22"/>
                  <a:gd name="T2" fmla="*/ 30 w 33"/>
                  <a:gd name="T3" fmla="*/ 0 h 22"/>
                  <a:gd name="T4" fmla="*/ 15 w 33"/>
                  <a:gd name="T5" fmla="*/ 9 h 22"/>
                  <a:gd name="T6" fmla="*/ 0 w 33"/>
                  <a:gd name="T7" fmla="*/ 16 h 22"/>
                  <a:gd name="T8" fmla="*/ 4 w 33"/>
                  <a:gd name="T9" fmla="*/ 22 h 22"/>
                  <a:gd name="T10" fmla="*/ 4 w 33"/>
                  <a:gd name="T11" fmla="*/ 22 h 22"/>
                  <a:gd name="T12" fmla="*/ 18 w 33"/>
                  <a:gd name="T13" fmla="*/ 14 h 22"/>
                  <a:gd name="T14" fmla="*/ 33 w 33"/>
                  <a:gd name="T15" fmla="*/ 5 h 22"/>
                  <a:gd name="T16" fmla="*/ 30 w 33"/>
                  <a:gd name="T17" fmla="*/ 0 h 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
                  <a:gd name="T28" fmla="*/ 0 h 22"/>
                  <a:gd name="T29" fmla="*/ 33 w 33"/>
                  <a:gd name="T30" fmla="*/ 22 h 2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 h="22">
                    <a:moveTo>
                      <a:pt x="30" y="0"/>
                    </a:moveTo>
                    <a:lnTo>
                      <a:pt x="30" y="0"/>
                    </a:lnTo>
                    <a:lnTo>
                      <a:pt x="15" y="9"/>
                    </a:lnTo>
                    <a:lnTo>
                      <a:pt x="0" y="16"/>
                    </a:lnTo>
                    <a:lnTo>
                      <a:pt x="4" y="22"/>
                    </a:lnTo>
                    <a:lnTo>
                      <a:pt x="18" y="14"/>
                    </a:lnTo>
                    <a:lnTo>
                      <a:pt x="33" y="5"/>
                    </a:lnTo>
                    <a:lnTo>
                      <a:pt x="30"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04" name="Freeform 261"/>
              <p:cNvSpPr>
                <a:spLocks/>
              </p:cNvSpPr>
              <p:nvPr/>
            </p:nvSpPr>
            <p:spPr bwMode="auto">
              <a:xfrm>
                <a:off x="680" y="1343"/>
                <a:ext cx="30" cy="11"/>
              </a:xfrm>
              <a:custGeom>
                <a:avLst/>
                <a:gdLst>
                  <a:gd name="T0" fmla="*/ 28 w 30"/>
                  <a:gd name="T1" fmla="*/ 0 h 11"/>
                  <a:gd name="T2" fmla="*/ 28 w 30"/>
                  <a:gd name="T3" fmla="*/ 0 h 11"/>
                  <a:gd name="T4" fmla="*/ 20 w 30"/>
                  <a:gd name="T5" fmla="*/ 1 h 11"/>
                  <a:gd name="T6" fmla="*/ 20 w 30"/>
                  <a:gd name="T7" fmla="*/ 1 h 11"/>
                  <a:gd name="T8" fmla="*/ 11 w 30"/>
                  <a:gd name="T9" fmla="*/ 3 h 11"/>
                  <a:gd name="T10" fmla="*/ 0 w 30"/>
                  <a:gd name="T11" fmla="*/ 4 h 11"/>
                  <a:gd name="T12" fmla="*/ 0 w 30"/>
                  <a:gd name="T13" fmla="*/ 11 h 11"/>
                  <a:gd name="T14" fmla="*/ 0 w 30"/>
                  <a:gd name="T15" fmla="*/ 11 h 11"/>
                  <a:gd name="T16" fmla="*/ 11 w 30"/>
                  <a:gd name="T17" fmla="*/ 9 h 11"/>
                  <a:gd name="T18" fmla="*/ 22 w 30"/>
                  <a:gd name="T19" fmla="*/ 7 h 11"/>
                  <a:gd name="T20" fmla="*/ 22 w 30"/>
                  <a:gd name="T21" fmla="*/ 7 h 11"/>
                  <a:gd name="T22" fmla="*/ 30 w 30"/>
                  <a:gd name="T23" fmla="*/ 6 h 11"/>
                  <a:gd name="T24" fmla="*/ 28 w 30"/>
                  <a:gd name="T25" fmla="*/ 0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11"/>
                  <a:gd name="T41" fmla="*/ 30 w 30"/>
                  <a:gd name="T42" fmla="*/ 11 h 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11">
                    <a:moveTo>
                      <a:pt x="28" y="0"/>
                    </a:moveTo>
                    <a:lnTo>
                      <a:pt x="28" y="0"/>
                    </a:lnTo>
                    <a:lnTo>
                      <a:pt x="20" y="1"/>
                    </a:lnTo>
                    <a:lnTo>
                      <a:pt x="11" y="3"/>
                    </a:lnTo>
                    <a:lnTo>
                      <a:pt x="0" y="4"/>
                    </a:lnTo>
                    <a:lnTo>
                      <a:pt x="0" y="11"/>
                    </a:lnTo>
                    <a:lnTo>
                      <a:pt x="11" y="9"/>
                    </a:lnTo>
                    <a:lnTo>
                      <a:pt x="22" y="7"/>
                    </a:lnTo>
                    <a:lnTo>
                      <a:pt x="30" y="6"/>
                    </a:lnTo>
                    <a:lnTo>
                      <a:pt x="28"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05" name="Freeform 262"/>
              <p:cNvSpPr>
                <a:spLocks/>
              </p:cNvSpPr>
              <p:nvPr/>
            </p:nvSpPr>
            <p:spPr bwMode="auto">
              <a:xfrm>
                <a:off x="633" y="1397"/>
                <a:ext cx="96" cy="60"/>
              </a:xfrm>
              <a:custGeom>
                <a:avLst/>
                <a:gdLst>
                  <a:gd name="T0" fmla="*/ 93 w 96"/>
                  <a:gd name="T1" fmla="*/ 0 h 60"/>
                  <a:gd name="T2" fmla="*/ 93 w 96"/>
                  <a:gd name="T3" fmla="*/ 0 h 60"/>
                  <a:gd name="T4" fmla="*/ 75 w 96"/>
                  <a:gd name="T5" fmla="*/ 11 h 60"/>
                  <a:gd name="T6" fmla="*/ 58 w 96"/>
                  <a:gd name="T7" fmla="*/ 22 h 60"/>
                  <a:gd name="T8" fmla="*/ 22 w 96"/>
                  <a:gd name="T9" fmla="*/ 43 h 60"/>
                  <a:gd name="T10" fmla="*/ 0 w 96"/>
                  <a:gd name="T11" fmla="*/ 55 h 60"/>
                  <a:gd name="T12" fmla="*/ 3 w 96"/>
                  <a:gd name="T13" fmla="*/ 60 h 60"/>
                  <a:gd name="T14" fmla="*/ 25 w 96"/>
                  <a:gd name="T15" fmla="*/ 49 h 60"/>
                  <a:gd name="T16" fmla="*/ 25 w 96"/>
                  <a:gd name="T17" fmla="*/ 49 h 60"/>
                  <a:gd name="T18" fmla="*/ 61 w 96"/>
                  <a:gd name="T19" fmla="*/ 29 h 60"/>
                  <a:gd name="T20" fmla="*/ 78 w 96"/>
                  <a:gd name="T21" fmla="*/ 18 h 60"/>
                  <a:gd name="T22" fmla="*/ 96 w 96"/>
                  <a:gd name="T23" fmla="*/ 5 h 60"/>
                  <a:gd name="T24" fmla="*/ 93 w 96"/>
                  <a:gd name="T25" fmla="*/ 0 h 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6"/>
                  <a:gd name="T40" fmla="*/ 0 h 60"/>
                  <a:gd name="T41" fmla="*/ 96 w 96"/>
                  <a:gd name="T42" fmla="*/ 60 h 6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6" h="60">
                    <a:moveTo>
                      <a:pt x="93" y="0"/>
                    </a:moveTo>
                    <a:lnTo>
                      <a:pt x="93" y="0"/>
                    </a:lnTo>
                    <a:lnTo>
                      <a:pt x="75" y="11"/>
                    </a:lnTo>
                    <a:lnTo>
                      <a:pt x="58" y="22"/>
                    </a:lnTo>
                    <a:lnTo>
                      <a:pt x="22" y="43"/>
                    </a:lnTo>
                    <a:lnTo>
                      <a:pt x="0" y="55"/>
                    </a:lnTo>
                    <a:lnTo>
                      <a:pt x="3" y="60"/>
                    </a:lnTo>
                    <a:lnTo>
                      <a:pt x="25" y="49"/>
                    </a:lnTo>
                    <a:lnTo>
                      <a:pt x="61" y="29"/>
                    </a:lnTo>
                    <a:lnTo>
                      <a:pt x="78" y="18"/>
                    </a:lnTo>
                    <a:lnTo>
                      <a:pt x="96" y="5"/>
                    </a:lnTo>
                    <a:lnTo>
                      <a:pt x="93" y="0"/>
                    </a:lnTo>
                    <a:close/>
                  </a:path>
                </a:pathLst>
              </a:custGeom>
              <a:solidFill>
                <a:srgbClr val="FADD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06" name="Freeform 263"/>
              <p:cNvSpPr>
                <a:spLocks/>
              </p:cNvSpPr>
              <p:nvPr/>
            </p:nvSpPr>
            <p:spPr bwMode="auto">
              <a:xfrm>
                <a:off x="688" y="1429"/>
                <a:ext cx="41" cy="26"/>
              </a:xfrm>
              <a:custGeom>
                <a:avLst/>
                <a:gdLst>
                  <a:gd name="T0" fmla="*/ 38 w 41"/>
                  <a:gd name="T1" fmla="*/ 0 h 26"/>
                  <a:gd name="T2" fmla="*/ 38 w 41"/>
                  <a:gd name="T3" fmla="*/ 0 h 26"/>
                  <a:gd name="T4" fmla="*/ 23 w 41"/>
                  <a:gd name="T5" fmla="*/ 8 h 26"/>
                  <a:gd name="T6" fmla="*/ 23 w 41"/>
                  <a:gd name="T7" fmla="*/ 8 h 26"/>
                  <a:gd name="T8" fmla="*/ 0 w 41"/>
                  <a:gd name="T9" fmla="*/ 20 h 26"/>
                  <a:gd name="T10" fmla="*/ 3 w 41"/>
                  <a:gd name="T11" fmla="*/ 26 h 26"/>
                  <a:gd name="T12" fmla="*/ 3 w 41"/>
                  <a:gd name="T13" fmla="*/ 26 h 26"/>
                  <a:gd name="T14" fmla="*/ 27 w 41"/>
                  <a:gd name="T15" fmla="*/ 12 h 26"/>
                  <a:gd name="T16" fmla="*/ 27 w 41"/>
                  <a:gd name="T17" fmla="*/ 12 h 26"/>
                  <a:gd name="T18" fmla="*/ 41 w 41"/>
                  <a:gd name="T19" fmla="*/ 5 h 26"/>
                  <a:gd name="T20" fmla="*/ 38 w 41"/>
                  <a:gd name="T21" fmla="*/ 0 h 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1"/>
                  <a:gd name="T34" fmla="*/ 0 h 26"/>
                  <a:gd name="T35" fmla="*/ 41 w 41"/>
                  <a:gd name="T36" fmla="*/ 26 h 2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1" h="26">
                    <a:moveTo>
                      <a:pt x="38" y="0"/>
                    </a:moveTo>
                    <a:lnTo>
                      <a:pt x="38" y="0"/>
                    </a:lnTo>
                    <a:lnTo>
                      <a:pt x="23" y="8"/>
                    </a:lnTo>
                    <a:lnTo>
                      <a:pt x="0" y="20"/>
                    </a:lnTo>
                    <a:lnTo>
                      <a:pt x="3" y="26"/>
                    </a:lnTo>
                    <a:lnTo>
                      <a:pt x="27" y="12"/>
                    </a:lnTo>
                    <a:lnTo>
                      <a:pt x="41" y="5"/>
                    </a:lnTo>
                    <a:lnTo>
                      <a:pt x="38" y="0"/>
                    </a:lnTo>
                    <a:close/>
                  </a:path>
                </a:pathLst>
              </a:custGeom>
              <a:solidFill>
                <a:srgbClr val="FADD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07" name="Freeform 264"/>
              <p:cNvSpPr>
                <a:spLocks/>
              </p:cNvSpPr>
              <p:nvPr/>
            </p:nvSpPr>
            <p:spPr bwMode="auto">
              <a:xfrm>
                <a:off x="842" y="1418"/>
                <a:ext cx="58" cy="47"/>
              </a:xfrm>
              <a:custGeom>
                <a:avLst/>
                <a:gdLst>
                  <a:gd name="T0" fmla="*/ 55 w 58"/>
                  <a:gd name="T1" fmla="*/ 0 h 47"/>
                  <a:gd name="T2" fmla="*/ 55 w 58"/>
                  <a:gd name="T3" fmla="*/ 0 h 47"/>
                  <a:gd name="T4" fmla="*/ 44 w 58"/>
                  <a:gd name="T5" fmla="*/ 6 h 47"/>
                  <a:gd name="T6" fmla="*/ 33 w 58"/>
                  <a:gd name="T7" fmla="*/ 14 h 47"/>
                  <a:gd name="T8" fmla="*/ 12 w 58"/>
                  <a:gd name="T9" fmla="*/ 31 h 47"/>
                  <a:gd name="T10" fmla="*/ 12 w 58"/>
                  <a:gd name="T11" fmla="*/ 31 h 47"/>
                  <a:gd name="T12" fmla="*/ 0 w 58"/>
                  <a:gd name="T13" fmla="*/ 42 h 47"/>
                  <a:gd name="T14" fmla="*/ 3 w 58"/>
                  <a:gd name="T15" fmla="*/ 47 h 47"/>
                  <a:gd name="T16" fmla="*/ 3 w 58"/>
                  <a:gd name="T17" fmla="*/ 47 h 47"/>
                  <a:gd name="T18" fmla="*/ 17 w 58"/>
                  <a:gd name="T19" fmla="*/ 36 h 47"/>
                  <a:gd name="T20" fmla="*/ 17 w 58"/>
                  <a:gd name="T21" fmla="*/ 36 h 47"/>
                  <a:gd name="T22" fmla="*/ 37 w 58"/>
                  <a:gd name="T23" fmla="*/ 20 h 47"/>
                  <a:gd name="T24" fmla="*/ 47 w 58"/>
                  <a:gd name="T25" fmla="*/ 12 h 47"/>
                  <a:gd name="T26" fmla="*/ 58 w 58"/>
                  <a:gd name="T27" fmla="*/ 5 h 47"/>
                  <a:gd name="T28" fmla="*/ 55 w 58"/>
                  <a:gd name="T29" fmla="*/ 0 h 4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8"/>
                  <a:gd name="T46" fmla="*/ 0 h 47"/>
                  <a:gd name="T47" fmla="*/ 58 w 58"/>
                  <a:gd name="T48" fmla="*/ 47 h 4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8" h="47">
                    <a:moveTo>
                      <a:pt x="55" y="0"/>
                    </a:moveTo>
                    <a:lnTo>
                      <a:pt x="55" y="0"/>
                    </a:lnTo>
                    <a:lnTo>
                      <a:pt x="44" y="6"/>
                    </a:lnTo>
                    <a:lnTo>
                      <a:pt x="33" y="14"/>
                    </a:lnTo>
                    <a:lnTo>
                      <a:pt x="12" y="31"/>
                    </a:lnTo>
                    <a:lnTo>
                      <a:pt x="0" y="42"/>
                    </a:lnTo>
                    <a:lnTo>
                      <a:pt x="3" y="47"/>
                    </a:lnTo>
                    <a:lnTo>
                      <a:pt x="17" y="36"/>
                    </a:lnTo>
                    <a:lnTo>
                      <a:pt x="37" y="20"/>
                    </a:lnTo>
                    <a:lnTo>
                      <a:pt x="47" y="12"/>
                    </a:lnTo>
                    <a:lnTo>
                      <a:pt x="58" y="5"/>
                    </a:lnTo>
                    <a:lnTo>
                      <a:pt x="55" y="0"/>
                    </a:lnTo>
                    <a:close/>
                  </a:path>
                </a:pathLst>
              </a:custGeom>
              <a:solidFill>
                <a:srgbClr val="FADD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08" name="Freeform 265"/>
              <p:cNvSpPr>
                <a:spLocks/>
              </p:cNvSpPr>
              <p:nvPr/>
            </p:nvSpPr>
            <p:spPr bwMode="auto">
              <a:xfrm>
                <a:off x="850" y="1391"/>
                <a:ext cx="48" cy="43"/>
              </a:xfrm>
              <a:custGeom>
                <a:avLst/>
                <a:gdLst>
                  <a:gd name="T0" fmla="*/ 45 w 48"/>
                  <a:gd name="T1" fmla="*/ 0 h 43"/>
                  <a:gd name="T2" fmla="*/ 45 w 48"/>
                  <a:gd name="T3" fmla="*/ 0 h 43"/>
                  <a:gd name="T4" fmla="*/ 21 w 48"/>
                  <a:gd name="T5" fmla="*/ 17 h 43"/>
                  <a:gd name="T6" fmla="*/ 0 w 48"/>
                  <a:gd name="T7" fmla="*/ 38 h 43"/>
                  <a:gd name="T8" fmla="*/ 3 w 48"/>
                  <a:gd name="T9" fmla="*/ 43 h 43"/>
                  <a:gd name="T10" fmla="*/ 3 w 48"/>
                  <a:gd name="T11" fmla="*/ 43 h 43"/>
                  <a:gd name="T12" fmla="*/ 26 w 48"/>
                  <a:gd name="T13" fmla="*/ 22 h 43"/>
                  <a:gd name="T14" fmla="*/ 48 w 48"/>
                  <a:gd name="T15" fmla="*/ 6 h 43"/>
                  <a:gd name="T16" fmla="*/ 45 w 48"/>
                  <a:gd name="T17" fmla="*/ 0 h 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8"/>
                  <a:gd name="T28" fmla="*/ 0 h 43"/>
                  <a:gd name="T29" fmla="*/ 48 w 48"/>
                  <a:gd name="T30" fmla="*/ 43 h 4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8" h="43">
                    <a:moveTo>
                      <a:pt x="45" y="0"/>
                    </a:moveTo>
                    <a:lnTo>
                      <a:pt x="45" y="0"/>
                    </a:lnTo>
                    <a:lnTo>
                      <a:pt x="21" y="17"/>
                    </a:lnTo>
                    <a:lnTo>
                      <a:pt x="0" y="38"/>
                    </a:lnTo>
                    <a:lnTo>
                      <a:pt x="3" y="43"/>
                    </a:lnTo>
                    <a:lnTo>
                      <a:pt x="26" y="22"/>
                    </a:lnTo>
                    <a:lnTo>
                      <a:pt x="48" y="6"/>
                    </a:lnTo>
                    <a:lnTo>
                      <a:pt x="45" y="0"/>
                    </a:lnTo>
                    <a:close/>
                  </a:path>
                </a:pathLst>
              </a:custGeom>
              <a:solidFill>
                <a:srgbClr val="FADD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09" name="Freeform 266"/>
              <p:cNvSpPr>
                <a:spLocks/>
              </p:cNvSpPr>
              <p:nvPr/>
            </p:nvSpPr>
            <p:spPr bwMode="auto">
              <a:xfrm>
                <a:off x="997" y="1434"/>
                <a:ext cx="13" cy="12"/>
              </a:xfrm>
              <a:custGeom>
                <a:avLst/>
                <a:gdLst>
                  <a:gd name="T0" fmla="*/ 8 w 13"/>
                  <a:gd name="T1" fmla="*/ 0 h 12"/>
                  <a:gd name="T2" fmla="*/ 3 w 13"/>
                  <a:gd name="T3" fmla="*/ 4 h 12"/>
                  <a:gd name="T4" fmla="*/ 0 w 13"/>
                  <a:gd name="T5" fmla="*/ 7 h 12"/>
                  <a:gd name="T6" fmla="*/ 5 w 13"/>
                  <a:gd name="T7" fmla="*/ 12 h 12"/>
                  <a:gd name="T8" fmla="*/ 8 w 13"/>
                  <a:gd name="T9" fmla="*/ 9 h 12"/>
                  <a:gd name="T10" fmla="*/ 13 w 13"/>
                  <a:gd name="T11" fmla="*/ 4 h 12"/>
                  <a:gd name="T12" fmla="*/ 8 w 13"/>
                  <a:gd name="T13" fmla="*/ 0 h 12"/>
                  <a:gd name="T14" fmla="*/ 0 60000 65536"/>
                  <a:gd name="T15" fmla="*/ 0 60000 65536"/>
                  <a:gd name="T16" fmla="*/ 0 60000 65536"/>
                  <a:gd name="T17" fmla="*/ 0 60000 65536"/>
                  <a:gd name="T18" fmla="*/ 0 60000 65536"/>
                  <a:gd name="T19" fmla="*/ 0 60000 65536"/>
                  <a:gd name="T20" fmla="*/ 0 60000 65536"/>
                  <a:gd name="T21" fmla="*/ 0 w 13"/>
                  <a:gd name="T22" fmla="*/ 0 h 12"/>
                  <a:gd name="T23" fmla="*/ 13 w 13"/>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12">
                    <a:moveTo>
                      <a:pt x="8" y="0"/>
                    </a:moveTo>
                    <a:lnTo>
                      <a:pt x="3" y="4"/>
                    </a:lnTo>
                    <a:lnTo>
                      <a:pt x="0" y="7"/>
                    </a:lnTo>
                    <a:lnTo>
                      <a:pt x="5" y="12"/>
                    </a:lnTo>
                    <a:lnTo>
                      <a:pt x="8" y="9"/>
                    </a:lnTo>
                    <a:lnTo>
                      <a:pt x="13" y="4"/>
                    </a:lnTo>
                    <a:lnTo>
                      <a:pt x="8" y="0"/>
                    </a:lnTo>
                    <a:close/>
                  </a:path>
                </a:pathLst>
              </a:custGeom>
              <a:solidFill>
                <a:srgbClr val="FADD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10" name="Freeform 267"/>
              <p:cNvSpPr>
                <a:spLocks/>
              </p:cNvSpPr>
              <p:nvPr/>
            </p:nvSpPr>
            <p:spPr bwMode="auto">
              <a:xfrm>
                <a:off x="704" y="1531"/>
                <a:ext cx="51" cy="17"/>
              </a:xfrm>
              <a:custGeom>
                <a:avLst/>
                <a:gdLst>
                  <a:gd name="T0" fmla="*/ 0 w 51"/>
                  <a:gd name="T1" fmla="*/ 3 h 17"/>
                  <a:gd name="T2" fmla="*/ 0 w 51"/>
                  <a:gd name="T3" fmla="*/ 3 h 17"/>
                  <a:gd name="T4" fmla="*/ 4 w 51"/>
                  <a:gd name="T5" fmla="*/ 8 h 17"/>
                  <a:gd name="T6" fmla="*/ 9 w 51"/>
                  <a:gd name="T7" fmla="*/ 11 h 17"/>
                  <a:gd name="T8" fmla="*/ 17 w 51"/>
                  <a:gd name="T9" fmla="*/ 14 h 17"/>
                  <a:gd name="T10" fmla="*/ 25 w 51"/>
                  <a:gd name="T11" fmla="*/ 17 h 17"/>
                  <a:gd name="T12" fmla="*/ 33 w 51"/>
                  <a:gd name="T13" fmla="*/ 15 h 17"/>
                  <a:gd name="T14" fmla="*/ 37 w 51"/>
                  <a:gd name="T15" fmla="*/ 14 h 17"/>
                  <a:gd name="T16" fmla="*/ 42 w 51"/>
                  <a:gd name="T17" fmla="*/ 11 h 17"/>
                  <a:gd name="T18" fmla="*/ 47 w 51"/>
                  <a:gd name="T19" fmla="*/ 6 h 17"/>
                  <a:gd name="T20" fmla="*/ 51 w 51"/>
                  <a:gd name="T21" fmla="*/ 0 h 17"/>
                  <a:gd name="T22" fmla="*/ 51 w 51"/>
                  <a:gd name="T23" fmla="*/ 0 h 17"/>
                  <a:gd name="T24" fmla="*/ 47 w 51"/>
                  <a:gd name="T25" fmla="*/ 3 h 17"/>
                  <a:gd name="T26" fmla="*/ 44 w 51"/>
                  <a:gd name="T27" fmla="*/ 4 h 17"/>
                  <a:gd name="T28" fmla="*/ 37 w 51"/>
                  <a:gd name="T29" fmla="*/ 8 h 17"/>
                  <a:gd name="T30" fmla="*/ 29 w 51"/>
                  <a:gd name="T31" fmla="*/ 9 h 17"/>
                  <a:gd name="T32" fmla="*/ 22 w 51"/>
                  <a:gd name="T33" fmla="*/ 9 h 17"/>
                  <a:gd name="T34" fmla="*/ 11 w 51"/>
                  <a:gd name="T35" fmla="*/ 8 h 17"/>
                  <a:gd name="T36" fmla="*/ 0 w 51"/>
                  <a:gd name="T37" fmla="*/ 3 h 17"/>
                  <a:gd name="T38" fmla="*/ 0 w 51"/>
                  <a:gd name="T39" fmla="*/ 3 h 1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1"/>
                  <a:gd name="T61" fmla="*/ 0 h 17"/>
                  <a:gd name="T62" fmla="*/ 51 w 51"/>
                  <a:gd name="T63" fmla="*/ 17 h 1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1" h="17">
                    <a:moveTo>
                      <a:pt x="0" y="3"/>
                    </a:moveTo>
                    <a:lnTo>
                      <a:pt x="0" y="3"/>
                    </a:lnTo>
                    <a:lnTo>
                      <a:pt x="4" y="8"/>
                    </a:lnTo>
                    <a:lnTo>
                      <a:pt x="9" y="11"/>
                    </a:lnTo>
                    <a:lnTo>
                      <a:pt x="17" y="14"/>
                    </a:lnTo>
                    <a:lnTo>
                      <a:pt x="25" y="17"/>
                    </a:lnTo>
                    <a:lnTo>
                      <a:pt x="33" y="15"/>
                    </a:lnTo>
                    <a:lnTo>
                      <a:pt x="37" y="14"/>
                    </a:lnTo>
                    <a:lnTo>
                      <a:pt x="42" y="11"/>
                    </a:lnTo>
                    <a:lnTo>
                      <a:pt x="47" y="6"/>
                    </a:lnTo>
                    <a:lnTo>
                      <a:pt x="51" y="0"/>
                    </a:lnTo>
                    <a:lnTo>
                      <a:pt x="47" y="3"/>
                    </a:lnTo>
                    <a:lnTo>
                      <a:pt x="44" y="4"/>
                    </a:lnTo>
                    <a:lnTo>
                      <a:pt x="37" y="8"/>
                    </a:lnTo>
                    <a:lnTo>
                      <a:pt x="29" y="9"/>
                    </a:lnTo>
                    <a:lnTo>
                      <a:pt x="22" y="9"/>
                    </a:lnTo>
                    <a:lnTo>
                      <a:pt x="11" y="8"/>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11" name="Freeform 268"/>
              <p:cNvSpPr>
                <a:spLocks/>
              </p:cNvSpPr>
              <p:nvPr/>
            </p:nvSpPr>
            <p:spPr bwMode="auto">
              <a:xfrm>
                <a:off x="358" y="1537"/>
                <a:ext cx="35" cy="78"/>
              </a:xfrm>
              <a:custGeom>
                <a:avLst/>
                <a:gdLst>
                  <a:gd name="T0" fmla="*/ 35 w 35"/>
                  <a:gd name="T1" fmla="*/ 39 h 78"/>
                  <a:gd name="T2" fmla="*/ 35 w 35"/>
                  <a:gd name="T3" fmla="*/ 39 h 78"/>
                  <a:gd name="T4" fmla="*/ 33 w 35"/>
                  <a:gd name="T5" fmla="*/ 55 h 78"/>
                  <a:gd name="T6" fmla="*/ 30 w 35"/>
                  <a:gd name="T7" fmla="*/ 67 h 78"/>
                  <a:gd name="T8" fmla="*/ 27 w 35"/>
                  <a:gd name="T9" fmla="*/ 72 h 78"/>
                  <a:gd name="T10" fmla="*/ 24 w 35"/>
                  <a:gd name="T11" fmla="*/ 75 h 78"/>
                  <a:gd name="T12" fmla="*/ 21 w 35"/>
                  <a:gd name="T13" fmla="*/ 77 h 78"/>
                  <a:gd name="T14" fmla="*/ 18 w 35"/>
                  <a:gd name="T15" fmla="*/ 78 h 78"/>
                  <a:gd name="T16" fmla="*/ 18 w 35"/>
                  <a:gd name="T17" fmla="*/ 78 h 78"/>
                  <a:gd name="T18" fmla="*/ 15 w 35"/>
                  <a:gd name="T19" fmla="*/ 77 h 78"/>
                  <a:gd name="T20" fmla="*/ 11 w 35"/>
                  <a:gd name="T21" fmla="*/ 75 h 78"/>
                  <a:gd name="T22" fmla="*/ 8 w 35"/>
                  <a:gd name="T23" fmla="*/ 72 h 78"/>
                  <a:gd name="T24" fmla="*/ 5 w 35"/>
                  <a:gd name="T25" fmla="*/ 67 h 78"/>
                  <a:gd name="T26" fmla="*/ 2 w 35"/>
                  <a:gd name="T27" fmla="*/ 55 h 78"/>
                  <a:gd name="T28" fmla="*/ 0 w 35"/>
                  <a:gd name="T29" fmla="*/ 39 h 78"/>
                  <a:gd name="T30" fmla="*/ 0 w 35"/>
                  <a:gd name="T31" fmla="*/ 39 h 78"/>
                  <a:gd name="T32" fmla="*/ 2 w 35"/>
                  <a:gd name="T33" fmla="*/ 24 h 78"/>
                  <a:gd name="T34" fmla="*/ 5 w 35"/>
                  <a:gd name="T35" fmla="*/ 11 h 78"/>
                  <a:gd name="T36" fmla="*/ 8 w 35"/>
                  <a:gd name="T37" fmla="*/ 6 h 78"/>
                  <a:gd name="T38" fmla="*/ 11 w 35"/>
                  <a:gd name="T39" fmla="*/ 3 h 78"/>
                  <a:gd name="T40" fmla="*/ 15 w 35"/>
                  <a:gd name="T41" fmla="*/ 2 h 78"/>
                  <a:gd name="T42" fmla="*/ 18 w 35"/>
                  <a:gd name="T43" fmla="*/ 0 h 78"/>
                  <a:gd name="T44" fmla="*/ 18 w 35"/>
                  <a:gd name="T45" fmla="*/ 0 h 78"/>
                  <a:gd name="T46" fmla="*/ 21 w 35"/>
                  <a:gd name="T47" fmla="*/ 2 h 78"/>
                  <a:gd name="T48" fmla="*/ 24 w 35"/>
                  <a:gd name="T49" fmla="*/ 3 h 78"/>
                  <a:gd name="T50" fmla="*/ 27 w 35"/>
                  <a:gd name="T51" fmla="*/ 6 h 78"/>
                  <a:gd name="T52" fmla="*/ 30 w 35"/>
                  <a:gd name="T53" fmla="*/ 11 h 78"/>
                  <a:gd name="T54" fmla="*/ 33 w 35"/>
                  <a:gd name="T55" fmla="*/ 24 h 78"/>
                  <a:gd name="T56" fmla="*/ 35 w 35"/>
                  <a:gd name="T57" fmla="*/ 39 h 78"/>
                  <a:gd name="T58" fmla="*/ 35 w 35"/>
                  <a:gd name="T59" fmla="*/ 39 h 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5"/>
                  <a:gd name="T91" fmla="*/ 0 h 78"/>
                  <a:gd name="T92" fmla="*/ 35 w 35"/>
                  <a:gd name="T93" fmla="*/ 78 h 7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5" h="78">
                    <a:moveTo>
                      <a:pt x="35" y="39"/>
                    </a:moveTo>
                    <a:lnTo>
                      <a:pt x="35" y="39"/>
                    </a:lnTo>
                    <a:lnTo>
                      <a:pt x="33" y="55"/>
                    </a:lnTo>
                    <a:lnTo>
                      <a:pt x="30" y="67"/>
                    </a:lnTo>
                    <a:lnTo>
                      <a:pt x="27" y="72"/>
                    </a:lnTo>
                    <a:lnTo>
                      <a:pt x="24" y="75"/>
                    </a:lnTo>
                    <a:lnTo>
                      <a:pt x="21" y="77"/>
                    </a:lnTo>
                    <a:lnTo>
                      <a:pt x="18" y="78"/>
                    </a:lnTo>
                    <a:lnTo>
                      <a:pt x="15" y="77"/>
                    </a:lnTo>
                    <a:lnTo>
                      <a:pt x="11" y="75"/>
                    </a:lnTo>
                    <a:lnTo>
                      <a:pt x="8" y="72"/>
                    </a:lnTo>
                    <a:lnTo>
                      <a:pt x="5" y="67"/>
                    </a:lnTo>
                    <a:lnTo>
                      <a:pt x="2" y="55"/>
                    </a:lnTo>
                    <a:lnTo>
                      <a:pt x="0" y="39"/>
                    </a:lnTo>
                    <a:lnTo>
                      <a:pt x="2" y="24"/>
                    </a:lnTo>
                    <a:lnTo>
                      <a:pt x="5" y="11"/>
                    </a:lnTo>
                    <a:lnTo>
                      <a:pt x="8" y="6"/>
                    </a:lnTo>
                    <a:lnTo>
                      <a:pt x="11" y="3"/>
                    </a:lnTo>
                    <a:lnTo>
                      <a:pt x="15" y="2"/>
                    </a:lnTo>
                    <a:lnTo>
                      <a:pt x="18" y="0"/>
                    </a:lnTo>
                    <a:lnTo>
                      <a:pt x="21" y="2"/>
                    </a:lnTo>
                    <a:lnTo>
                      <a:pt x="24" y="3"/>
                    </a:lnTo>
                    <a:lnTo>
                      <a:pt x="27" y="6"/>
                    </a:lnTo>
                    <a:lnTo>
                      <a:pt x="30" y="11"/>
                    </a:lnTo>
                    <a:lnTo>
                      <a:pt x="33" y="24"/>
                    </a:lnTo>
                    <a:lnTo>
                      <a:pt x="35"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12" name="Freeform 269"/>
              <p:cNvSpPr>
                <a:spLocks/>
              </p:cNvSpPr>
              <p:nvPr/>
            </p:nvSpPr>
            <p:spPr bwMode="auto">
              <a:xfrm>
                <a:off x="362" y="1543"/>
                <a:ext cx="26" cy="61"/>
              </a:xfrm>
              <a:custGeom>
                <a:avLst/>
                <a:gdLst>
                  <a:gd name="T0" fmla="*/ 26 w 26"/>
                  <a:gd name="T1" fmla="*/ 30 h 61"/>
                  <a:gd name="T2" fmla="*/ 26 w 26"/>
                  <a:gd name="T3" fmla="*/ 30 h 61"/>
                  <a:gd name="T4" fmla="*/ 25 w 26"/>
                  <a:gd name="T5" fmla="*/ 43 h 61"/>
                  <a:gd name="T6" fmla="*/ 22 w 26"/>
                  <a:gd name="T7" fmla="*/ 52 h 61"/>
                  <a:gd name="T8" fmla="*/ 18 w 26"/>
                  <a:gd name="T9" fmla="*/ 60 h 61"/>
                  <a:gd name="T10" fmla="*/ 15 w 26"/>
                  <a:gd name="T11" fmla="*/ 61 h 61"/>
                  <a:gd name="T12" fmla="*/ 12 w 26"/>
                  <a:gd name="T13" fmla="*/ 61 h 61"/>
                  <a:gd name="T14" fmla="*/ 12 w 26"/>
                  <a:gd name="T15" fmla="*/ 61 h 61"/>
                  <a:gd name="T16" fmla="*/ 11 w 26"/>
                  <a:gd name="T17" fmla="*/ 61 h 61"/>
                  <a:gd name="T18" fmla="*/ 7 w 26"/>
                  <a:gd name="T19" fmla="*/ 60 h 61"/>
                  <a:gd name="T20" fmla="*/ 4 w 26"/>
                  <a:gd name="T21" fmla="*/ 52 h 61"/>
                  <a:gd name="T22" fmla="*/ 1 w 26"/>
                  <a:gd name="T23" fmla="*/ 43 h 61"/>
                  <a:gd name="T24" fmla="*/ 0 w 26"/>
                  <a:gd name="T25" fmla="*/ 30 h 61"/>
                  <a:gd name="T26" fmla="*/ 0 w 26"/>
                  <a:gd name="T27" fmla="*/ 30 h 61"/>
                  <a:gd name="T28" fmla="*/ 1 w 26"/>
                  <a:gd name="T29" fmla="*/ 19 h 61"/>
                  <a:gd name="T30" fmla="*/ 4 w 26"/>
                  <a:gd name="T31" fmla="*/ 8 h 61"/>
                  <a:gd name="T32" fmla="*/ 7 w 26"/>
                  <a:gd name="T33" fmla="*/ 2 h 61"/>
                  <a:gd name="T34" fmla="*/ 11 w 26"/>
                  <a:gd name="T35" fmla="*/ 0 h 61"/>
                  <a:gd name="T36" fmla="*/ 12 w 26"/>
                  <a:gd name="T37" fmla="*/ 0 h 61"/>
                  <a:gd name="T38" fmla="*/ 12 w 26"/>
                  <a:gd name="T39" fmla="*/ 0 h 61"/>
                  <a:gd name="T40" fmla="*/ 15 w 26"/>
                  <a:gd name="T41" fmla="*/ 0 h 61"/>
                  <a:gd name="T42" fmla="*/ 18 w 26"/>
                  <a:gd name="T43" fmla="*/ 2 h 61"/>
                  <a:gd name="T44" fmla="*/ 22 w 26"/>
                  <a:gd name="T45" fmla="*/ 8 h 61"/>
                  <a:gd name="T46" fmla="*/ 25 w 26"/>
                  <a:gd name="T47" fmla="*/ 19 h 61"/>
                  <a:gd name="T48" fmla="*/ 26 w 26"/>
                  <a:gd name="T49" fmla="*/ 30 h 61"/>
                  <a:gd name="T50" fmla="*/ 26 w 26"/>
                  <a:gd name="T51" fmla="*/ 30 h 6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6"/>
                  <a:gd name="T79" fmla="*/ 0 h 61"/>
                  <a:gd name="T80" fmla="*/ 26 w 26"/>
                  <a:gd name="T81" fmla="*/ 61 h 6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6" h="61">
                    <a:moveTo>
                      <a:pt x="26" y="30"/>
                    </a:moveTo>
                    <a:lnTo>
                      <a:pt x="26" y="30"/>
                    </a:lnTo>
                    <a:lnTo>
                      <a:pt x="25" y="43"/>
                    </a:lnTo>
                    <a:lnTo>
                      <a:pt x="22" y="52"/>
                    </a:lnTo>
                    <a:lnTo>
                      <a:pt x="18" y="60"/>
                    </a:lnTo>
                    <a:lnTo>
                      <a:pt x="15" y="61"/>
                    </a:lnTo>
                    <a:lnTo>
                      <a:pt x="12" y="61"/>
                    </a:lnTo>
                    <a:lnTo>
                      <a:pt x="11" y="61"/>
                    </a:lnTo>
                    <a:lnTo>
                      <a:pt x="7" y="60"/>
                    </a:lnTo>
                    <a:lnTo>
                      <a:pt x="4" y="52"/>
                    </a:lnTo>
                    <a:lnTo>
                      <a:pt x="1" y="43"/>
                    </a:lnTo>
                    <a:lnTo>
                      <a:pt x="0" y="30"/>
                    </a:lnTo>
                    <a:lnTo>
                      <a:pt x="1" y="19"/>
                    </a:lnTo>
                    <a:lnTo>
                      <a:pt x="4" y="8"/>
                    </a:lnTo>
                    <a:lnTo>
                      <a:pt x="7" y="2"/>
                    </a:lnTo>
                    <a:lnTo>
                      <a:pt x="11" y="0"/>
                    </a:lnTo>
                    <a:lnTo>
                      <a:pt x="12" y="0"/>
                    </a:lnTo>
                    <a:lnTo>
                      <a:pt x="15" y="0"/>
                    </a:lnTo>
                    <a:lnTo>
                      <a:pt x="18" y="2"/>
                    </a:lnTo>
                    <a:lnTo>
                      <a:pt x="22" y="8"/>
                    </a:lnTo>
                    <a:lnTo>
                      <a:pt x="25" y="19"/>
                    </a:lnTo>
                    <a:lnTo>
                      <a:pt x="26"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75" name="Rounded Rectangle 74"/>
          <p:cNvSpPr/>
          <p:nvPr/>
        </p:nvSpPr>
        <p:spPr bwMode="auto">
          <a:xfrm>
            <a:off x="1647825" y="2867025"/>
            <a:ext cx="809625" cy="3390900"/>
          </a:xfrm>
          <a:prstGeom prst="roundRect">
            <a:avLst/>
          </a:prstGeom>
          <a:solidFill>
            <a:schemeClr val="accent2">
              <a:lumMod val="40000"/>
              <a:lumOff val="60000"/>
            </a:schemeClr>
          </a:solidFill>
          <a:ln w="6350" algn="ctr">
            <a:solidFill>
              <a:schemeClr val="bg1"/>
            </a:solidFill>
            <a:round/>
            <a:headEnd/>
            <a:tailEnd/>
          </a:ln>
        </p:spPr>
        <p:txBody>
          <a:bodyPr wrap="none" lIns="0" tIns="0" rIns="0" bIns="0" anchor="ctr"/>
          <a:lstStyle/>
          <a:p>
            <a:pPr>
              <a:defRPr/>
            </a:pPr>
            <a:endParaRPr lang="en-US"/>
          </a:p>
        </p:txBody>
      </p:sp>
      <p:grpSp>
        <p:nvGrpSpPr>
          <p:cNvPr id="12300" name="Group 571"/>
          <p:cNvGrpSpPr>
            <a:grpSpLocks/>
          </p:cNvGrpSpPr>
          <p:nvPr/>
        </p:nvGrpSpPr>
        <p:grpSpPr bwMode="auto">
          <a:xfrm>
            <a:off x="1800225" y="2990850"/>
            <a:ext cx="504825" cy="571500"/>
            <a:chOff x="1799607" y="3114675"/>
            <a:chExt cx="506061" cy="571500"/>
          </a:xfrm>
        </p:grpSpPr>
        <p:sp>
          <p:nvSpPr>
            <p:cNvPr id="12498" name="AutoShape 11"/>
            <p:cNvSpPr>
              <a:spLocks noChangeArrowheads="1"/>
            </p:cNvSpPr>
            <p:nvPr/>
          </p:nvSpPr>
          <p:spPr bwMode="auto">
            <a:xfrm rot="10800000" flipH="1">
              <a:off x="1799607" y="3114675"/>
              <a:ext cx="506061" cy="571500"/>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a:p>
          </p:txBody>
        </p:sp>
        <p:pic>
          <p:nvPicPr>
            <p:cNvPr id="12499" name="Picture 12"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38495" y="3493248"/>
              <a:ext cx="119928" cy="179276"/>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2500" name="Line 13"/>
            <p:cNvSpPr>
              <a:spLocks noChangeShapeType="1"/>
            </p:cNvSpPr>
            <p:nvPr/>
          </p:nvSpPr>
          <p:spPr bwMode="auto">
            <a:xfrm>
              <a:off x="1870474" y="3475048"/>
              <a:ext cx="222594"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501" name="Line 14"/>
            <p:cNvSpPr>
              <a:spLocks noChangeShapeType="1"/>
            </p:cNvSpPr>
            <p:nvPr/>
          </p:nvSpPr>
          <p:spPr bwMode="auto">
            <a:xfrm>
              <a:off x="2156666" y="3475048"/>
              <a:ext cx="7813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502" name="Line 15"/>
            <p:cNvSpPr>
              <a:spLocks noChangeShapeType="1"/>
            </p:cNvSpPr>
            <p:nvPr/>
          </p:nvSpPr>
          <p:spPr bwMode="auto">
            <a:xfrm>
              <a:off x="1870474" y="3411345"/>
              <a:ext cx="12447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503" name="Line 16"/>
            <p:cNvSpPr>
              <a:spLocks noChangeShapeType="1"/>
            </p:cNvSpPr>
            <p:nvPr/>
          </p:nvSpPr>
          <p:spPr bwMode="auto">
            <a:xfrm>
              <a:off x="2156666" y="3411345"/>
              <a:ext cx="7813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504" name="Line 17"/>
            <p:cNvSpPr>
              <a:spLocks noChangeShapeType="1"/>
            </p:cNvSpPr>
            <p:nvPr/>
          </p:nvSpPr>
          <p:spPr bwMode="auto">
            <a:xfrm>
              <a:off x="1870474" y="3348553"/>
              <a:ext cx="2598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505" name="Line 18"/>
            <p:cNvSpPr>
              <a:spLocks noChangeShapeType="1"/>
            </p:cNvSpPr>
            <p:nvPr/>
          </p:nvSpPr>
          <p:spPr bwMode="auto">
            <a:xfrm>
              <a:off x="2156666" y="3348553"/>
              <a:ext cx="7813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506" name="Line 19"/>
            <p:cNvSpPr>
              <a:spLocks noChangeShapeType="1"/>
            </p:cNvSpPr>
            <p:nvPr/>
          </p:nvSpPr>
          <p:spPr bwMode="auto">
            <a:xfrm>
              <a:off x="1870474" y="3285761"/>
              <a:ext cx="222594"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507" name="Line 20"/>
            <p:cNvSpPr>
              <a:spLocks noChangeShapeType="1"/>
            </p:cNvSpPr>
            <p:nvPr/>
          </p:nvSpPr>
          <p:spPr bwMode="auto">
            <a:xfrm>
              <a:off x="2156666" y="3285761"/>
              <a:ext cx="7813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508" name="Line 21"/>
            <p:cNvSpPr>
              <a:spLocks noChangeShapeType="1"/>
            </p:cNvSpPr>
            <p:nvPr/>
          </p:nvSpPr>
          <p:spPr bwMode="auto">
            <a:xfrm>
              <a:off x="1868657" y="3199308"/>
              <a:ext cx="36432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2301" name="Group 572"/>
          <p:cNvGrpSpPr>
            <a:grpSpLocks/>
          </p:cNvGrpSpPr>
          <p:nvPr/>
        </p:nvGrpSpPr>
        <p:grpSpPr bwMode="auto">
          <a:xfrm>
            <a:off x="1800225" y="3743325"/>
            <a:ext cx="504825" cy="571500"/>
            <a:chOff x="1799607" y="3867150"/>
            <a:chExt cx="506061" cy="571500"/>
          </a:xfrm>
        </p:grpSpPr>
        <p:sp>
          <p:nvSpPr>
            <p:cNvPr id="12487" name="AutoShape 11"/>
            <p:cNvSpPr>
              <a:spLocks noChangeArrowheads="1"/>
            </p:cNvSpPr>
            <p:nvPr/>
          </p:nvSpPr>
          <p:spPr bwMode="auto">
            <a:xfrm rot="10800000" flipH="1">
              <a:off x="1799607" y="3867150"/>
              <a:ext cx="506061" cy="571500"/>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a:p>
          </p:txBody>
        </p:sp>
        <p:pic>
          <p:nvPicPr>
            <p:cNvPr id="12488" name="Picture 12"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38495" y="4245723"/>
              <a:ext cx="119928" cy="179276"/>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2489" name="Line 13"/>
            <p:cNvSpPr>
              <a:spLocks noChangeShapeType="1"/>
            </p:cNvSpPr>
            <p:nvPr/>
          </p:nvSpPr>
          <p:spPr bwMode="auto">
            <a:xfrm>
              <a:off x="1870474" y="4227523"/>
              <a:ext cx="222594"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490" name="Line 14"/>
            <p:cNvSpPr>
              <a:spLocks noChangeShapeType="1"/>
            </p:cNvSpPr>
            <p:nvPr/>
          </p:nvSpPr>
          <p:spPr bwMode="auto">
            <a:xfrm>
              <a:off x="2156666" y="4227523"/>
              <a:ext cx="7813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491" name="Line 15"/>
            <p:cNvSpPr>
              <a:spLocks noChangeShapeType="1"/>
            </p:cNvSpPr>
            <p:nvPr/>
          </p:nvSpPr>
          <p:spPr bwMode="auto">
            <a:xfrm>
              <a:off x="1870474" y="4163820"/>
              <a:ext cx="12447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492" name="Line 16"/>
            <p:cNvSpPr>
              <a:spLocks noChangeShapeType="1"/>
            </p:cNvSpPr>
            <p:nvPr/>
          </p:nvSpPr>
          <p:spPr bwMode="auto">
            <a:xfrm>
              <a:off x="2156666" y="4163820"/>
              <a:ext cx="7813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493" name="Line 17"/>
            <p:cNvSpPr>
              <a:spLocks noChangeShapeType="1"/>
            </p:cNvSpPr>
            <p:nvPr/>
          </p:nvSpPr>
          <p:spPr bwMode="auto">
            <a:xfrm>
              <a:off x="1870474" y="4101028"/>
              <a:ext cx="2598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494" name="Line 18"/>
            <p:cNvSpPr>
              <a:spLocks noChangeShapeType="1"/>
            </p:cNvSpPr>
            <p:nvPr/>
          </p:nvSpPr>
          <p:spPr bwMode="auto">
            <a:xfrm>
              <a:off x="2156666" y="4101028"/>
              <a:ext cx="7813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495" name="Line 19"/>
            <p:cNvSpPr>
              <a:spLocks noChangeShapeType="1"/>
            </p:cNvSpPr>
            <p:nvPr/>
          </p:nvSpPr>
          <p:spPr bwMode="auto">
            <a:xfrm>
              <a:off x="1870474" y="4038236"/>
              <a:ext cx="222594"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496" name="Line 20"/>
            <p:cNvSpPr>
              <a:spLocks noChangeShapeType="1"/>
            </p:cNvSpPr>
            <p:nvPr/>
          </p:nvSpPr>
          <p:spPr bwMode="auto">
            <a:xfrm>
              <a:off x="2156666" y="4038236"/>
              <a:ext cx="7813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497" name="Line 21"/>
            <p:cNvSpPr>
              <a:spLocks noChangeShapeType="1"/>
            </p:cNvSpPr>
            <p:nvPr/>
          </p:nvSpPr>
          <p:spPr bwMode="auto">
            <a:xfrm>
              <a:off x="1868657" y="3951783"/>
              <a:ext cx="36432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2302" name="Group 574"/>
          <p:cNvGrpSpPr>
            <a:grpSpLocks/>
          </p:cNvGrpSpPr>
          <p:nvPr/>
        </p:nvGrpSpPr>
        <p:grpSpPr bwMode="auto">
          <a:xfrm>
            <a:off x="1800225" y="5219700"/>
            <a:ext cx="504825" cy="571500"/>
            <a:chOff x="1799607" y="5343525"/>
            <a:chExt cx="506061" cy="571500"/>
          </a:xfrm>
        </p:grpSpPr>
        <p:sp>
          <p:nvSpPr>
            <p:cNvPr id="12479" name="AutoShape 11"/>
            <p:cNvSpPr>
              <a:spLocks noChangeArrowheads="1"/>
            </p:cNvSpPr>
            <p:nvPr/>
          </p:nvSpPr>
          <p:spPr bwMode="auto">
            <a:xfrm rot="10800000" flipH="1">
              <a:off x="1799607" y="5343525"/>
              <a:ext cx="506061" cy="571500"/>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a:p>
          </p:txBody>
        </p:sp>
        <p:pic>
          <p:nvPicPr>
            <p:cNvPr id="12480" name="Picture 12"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38495" y="5722098"/>
              <a:ext cx="119928" cy="179276"/>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2481" name="Line 13"/>
            <p:cNvSpPr>
              <a:spLocks noChangeShapeType="1"/>
            </p:cNvSpPr>
            <p:nvPr/>
          </p:nvSpPr>
          <p:spPr bwMode="auto">
            <a:xfrm>
              <a:off x="1870474" y="5703898"/>
              <a:ext cx="222594"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482" name="Line 14"/>
            <p:cNvSpPr>
              <a:spLocks noChangeShapeType="1"/>
            </p:cNvSpPr>
            <p:nvPr/>
          </p:nvSpPr>
          <p:spPr bwMode="auto">
            <a:xfrm>
              <a:off x="2156666" y="5703898"/>
              <a:ext cx="7813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483" name="Line 15"/>
            <p:cNvSpPr>
              <a:spLocks noChangeShapeType="1"/>
            </p:cNvSpPr>
            <p:nvPr/>
          </p:nvSpPr>
          <p:spPr bwMode="auto">
            <a:xfrm>
              <a:off x="1870474" y="5640195"/>
              <a:ext cx="12447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484" name="Line 16"/>
            <p:cNvSpPr>
              <a:spLocks noChangeShapeType="1"/>
            </p:cNvSpPr>
            <p:nvPr/>
          </p:nvSpPr>
          <p:spPr bwMode="auto">
            <a:xfrm>
              <a:off x="2156666" y="5640195"/>
              <a:ext cx="7813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485" name="Line 17"/>
            <p:cNvSpPr>
              <a:spLocks noChangeShapeType="1"/>
            </p:cNvSpPr>
            <p:nvPr/>
          </p:nvSpPr>
          <p:spPr bwMode="auto">
            <a:xfrm>
              <a:off x="1870474" y="5577403"/>
              <a:ext cx="2598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486" name="Line 18"/>
            <p:cNvSpPr>
              <a:spLocks noChangeShapeType="1"/>
            </p:cNvSpPr>
            <p:nvPr/>
          </p:nvSpPr>
          <p:spPr bwMode="auto">
            <a:xfrm>
              <a:off x="2156666" y="5577403"/>
              <a:ext cx="7813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2303" name="Group 573"/>
          <p:cNvGrpSpPr>
            <a:grpSpLocks/>
          </p:cNvGrpSpPr>
          <p:nvPr/>
        </p:nvGrpSpPr>
        <p:grpSpPr bwMode="auto">
          <a:xfrm>
            <a:off x="1800225" y="4476750"/>
            <a:ext cx="504825" cy="933450"/>
            <a:chOff x="1799607" y="4581525"/>
            <a:chExt cx="506061" cy="933086"/>
          </a:xfrm>
        </p:grpSpPr>
        <p:sp>
          <p:nvSpPr>
            <p:cNvPr id="12465" name="AutoShape 11"/>
            <p:cNvSpPr>
              <a:spLocks noChangeArrowheads="1"/>
            </p:cNvSpPr>
            <p:nvPr/>
          </p:nvSpPr>
          <p:spPr bwMode="auto">
            <a:xfrm rot="10800000" flipH="1">
              <a:off x="1799607" y="4581525"/>
              <a:ext cx="506061" cy="571500"/>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a:p>
          </p:txBody>
        </p:sp>
        <p:pic>
          <p:nvPicPr>
            <p:cNvPr id="12466" name="Picture 12"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38495" y="4960098"/>
              <a:ext cx="119928" cy="179276"/>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2467" name="Line 13"/>
            <p:cNvSpPr>
              <a:spLocks noChangeShapeType="1"/>
            </p:cNvSpPr>
            <p:nvPr/>
          </p:nvSpPr>
          <p:spPr bwMode="auto">
            <a:xfrm>
              <a:off x="1870474" y="4941898"/>
              <a:ext cx="222594"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468" name="Line 14"/>
            <p:cNvSpPr>
              <a:spLocks noChangeShapeType="1"/>
            </p:cNvSpPr>
            <p:nvPr/>
          </p:nvSpPr>
          <p:spPr bwMode="auto">
            <a:xfrm>
              <a:off x="2156666" y="4941898"/>
              <a:ext cx="7813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469" name="Line 15"/>
            <p:cNvSpPr>
              <a:spLocks noChangeShapeType="1"/>
            </p:cNvSpPr>
            <p:nvPr/>
          </p:nvSpPr>
          <p:spPr bwMode="auto">
            <a:xfrm>
              <a:off x="1870474" y="4878195"/>
              <a:ext cx="12447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470" name="Line 16"/>
            <p:cNvSpPr>
              <a:spLocks noChangeShapeType="1"/>
            </p:cNvSpPr>
            <p:nvPr/>
          </p:nvSpPr>
          <p:spPr bwMode="auto">
            <a:xfrm>
              <a:off x="2156666" y="4878195"/>
              <a:ext cx="7813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471" name="Line 17"/>
            <p:cNvSpPr>
              <a:spLocks noChangeShapeType="1"/>
            </p:cNvSpPr>
            <p:nvPr/>
          </p:nvSpPr>
          <p:spPr bwMode="auto">
            <a:xfrm>
              <a:off x="1870474" y="4815403"/>
              <a:ext cx="2598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472" name="Line 18"/>
            <p:cNvSpPr>
              <a:spLocks noChangeShapeType="1"/>
            </p:cNvSpPr>
            <p:nvPr/>
          </p:nvSpPr>
          <p:spPr bwMode="auto">
            <a:xfrm>
              <a:off x="2156666" y="4815403"/>
              <a:ext cx="7813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473" name="Line 19"/>
            <p:cNvSpPr>
              <a:spLocks noChangeShapeType="1"/>
            </p:cNvSpPr>
            <p:nvPr/>
          </p:nvSpPr>
          <p:spPr bwMode="auto">
            <a:xfrm>
              <a:off x="1870474" y="4752611"/>
              <a:ext cx="222594"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474" name="Line 20"/>
            <p:cNvSpPr>
              <a:spLocks noChangeShapeType="1"/>
            </p:cNvSpPr>
            <p:nvPr/>
          </p:nvSpPr>
          <p:spPr bwMode="auto">
            <a:xfrm>
              <a:off x="2156666" y="4752611"/>
              <a:ext cx="7813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475" name="Line 21"/>
            <p:cNvSpPr>
              <a:spLocks noChangeShapeType="1"/>
            </p:cNvSpPr>
            <p:nvPr/>
          </p:nvSpPr>
          <p:spPr bwMode="auto">
            <a:xfrm>
              <a:off x="1868657" y="4666158"/>
              <a:ext cx="36432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476" name="Line 19"/>
            <p:cNvSpPr>
              <a:spLocks noChangeShapeType="1"/>
            </p:cNvSpPr>
            <p:nvPr/>
          </p:nvSpPr>
          <p:spPr bwMode="auto">
            <a:xfrm>
              <a:off x="1870474" y="5514611"/>
              <a:ext cx="222594"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477" name="Line 20"/>
            <p:cNvSpPr>
              <a:spLocks noChangeShapeType="1"/>
            </p:cNvSpPr>
            <p:nvPr/>
          </p:nvSpPr>
          <p:spPr bwMode="auto">
            <a:xfrm>
              <a:off x="2156666" y="5514611"/>
              <a:ext cx="7813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478" name="Line 21"/>
            <p:cNvSpPr>
              <a:spLocks noChangeShapeType="1"/>
            </p:cNvSpPr>
            <p:nvPr/>
          </p:nvSpPr>
          <p:spPr bwMode="auto">
            <a:xfrm>
              <a:off x="1868657" y="5428158"/>
              <a:ext cx="36432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2304" name="TextBox 317"/>
          <p:cNvSpPr txBox="1">
            <a:spLocks noChangeArrowheads="1"/>
          </p:cNvSpPr>
          <p:nvPr/>
        </p:nvSpPr>
        <p:spPr bwMode="auto">
          <a:xfrm>
            <a:off x="1703388" y="5629275"/>
            <a:ext cx="6985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sz="3200">
                <a:solidFill>
                  <a:schemeClr val="bg1"/>
                </a:solidFill>
                <a:latin typeface="Calibri" pitchFamily="34" charset="0"/>
              </a:rPr>
              <a:t>. . .</a:t>
            </a:r>
          </a:p>
        </p:txBody>
      </p:sp>
      <p:grpSp>
        <p:nvGrpSpPr>
          <p:cNvPr id="12305" name="Group 727"/>
          <p:cNvGrpSpPr>
            <a:grpSpLocks/>
          </p:cNvGrpSpPr>
          <p:nvPr/>
        </p:nvGrpSpPr>
        <p:grpSpPr bwMode="auto">
          <a:xfrm>
            <a:off x="4667250" y="2867025"/>
            <a:ext cx="809625" cy="3390900"/>
            <a:chOff x="4638675" y="2990850"/>
            <a:chExt cx="809625" cy="3390900"/>
          </a:xfrm>
        </p:grpSpPr>
        <p:sp>
          <p:nvSpPr>
            <p:cNvPr id="576" name="Rounded Rectangle 575"/>
            <p:cNvSpPr/>
            <p:nvPr/>
          </p:nvSpPr>
          <p:spPr bwMode="auto">
            <a:xfrm>
              <a:off x="4638675" y="2990850"/>
              <a:ext cx="809625" cy="3390900"/>
            </a:xfrm>
            <a:prstGeom prst="roundRect">
              <a:avLst/>
            </a:prstGeom>
            <a:solidFill>
              <a:schemeClr val="accent5">
                <a:lumMod val="40000"/>
                <a:lumOff val="60000"/>
              </a:schemeClr>
            </a:solidFill>
            <a:ln w="6350" algn="ctr">
              <a:solidFill>
                <a:schemeClr val="bg1"/>
              </a:solidFill>
              <a:round/>
              <a:headEnd/>
              <a:tailEnd/>
            </a:ln>
          </p:spPr>
          <p:txBody>
            <a:bodyPr wrap="none" lIns="0" tIns="0" rIns="0" bIns="0" anchor="ctr"/>
            <a:lstStyle/>
            <a:p>
              <a:pPr>
                <a:defRPr/>
              </a:pPr>
              <a:endParaRPr lang="en-US"/>
            </a:p>
          </p:txBody>
        </p:sp>
        <p:grpSp>
          <p:nvGrpSpPr>
            <p:cNvPr id="12416" name="Group 576"/>
            <p:cNvGrpSpPr>
              <a:grpSpLocks/>
            </p:cNvGrpSpPr>
            <p:nvPr/>
          </p:nvGrpSpPr>
          <p:grpSpPr bwMode="auto">
            <a:xfrm>
              <a:off x="4790457" y="3114675"/>
              <a:ext cx="506061" cy="571500"/>
              <a:chOff x="1799607" y="3114675"/>
              <a:chExt cx="506061" cy="571500"/>
            </a:xfrm>
          </p:grpSpPr>
          <p:sp>
            <p:nvSpPr>
              <p:cNvPr id="12454" name="AutoShape 11"/>
              <p:cNvSpPr>
                <a:spLocks noChangeArrowheads="1"/>
              </p:cNvSpPr>
              <p:nvPr/>
            </p:nvSpPr>
            <p:spPr bwMode="auto">
              <a:xfrm rot="10800000" flipH="1">
                <a:off x="1799607" y="3114675"/>
                <a:ext cx="506061" cy="571500"/>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a:p>
            </p:txBody>
          </p:sp>
          <p:pic>
            <p:nvPicPr>
              <p:cNvPr id="12455" name="Picture 12"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38495" y="3493248"/>
                <a:ext cx="119928" cy="179276"/>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2456" name="Line 13"/>
              <p:cNvSpPr>
                <a:spLocks noChangeShapeType="1"/>
              </p:cNvSpPr>
              <p:nvPr/>
            </p:nvSpPr>
            <p:spPr bwMode="auto">
              <a:xfrm>
                <a:off x="1870474" y="3475048"/>
                <a:ext cx="222594"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457" name="Line 14"/>
              <p:cNvSpPr>
                <a:spLocks noChangeShapeType="1"/>
              </p:cNvSpPr>
              <p:nvPr/>
            </p:nvSpPr>
            <p:spPr bwMode="auto">
              <a:xfrm>
                <a:off x="2156666" y="3475048"/>
                <a:ext cx="7813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458" name="Line 15"/>
              <p:cNvSpPr>
                <a:spLocks noChangeShapeType="1"/>
              </p:cNvSpPr>
              <p:nvPr/>
            </p:nvSpPr>
            <p:spPr bwMode="auto">
              <a:xfrm>
                <a:off x="1870474" y="3411345"/>
                <a:ext cx="12447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459" name="Line 16"/>
              <p:cNvSpPr>
                <a:spLocks noChangeShapeType="1"/>
              </p:cNvSpPr>
              <p:nvPr/>
            </p:nvSpPr>
            <p:spPr bwMode="auto">
              <a:xfrm>
                <a:off x="2156666" y="3411345"/>
                <a:ext cx="7813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460" name="Line 17"/>
              <p:cNvSpPr>
                <a:spLocks noChangeShapeType="1"/>
              </p:cNvSpPr>
              <p:nvPr/>
            </p:nvSpPr>
            <p:spPr bwMode="auto">
              <a:xfrm>
                <a:off x="1870474" y="3348553"/>
                <a:ext cx="2598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461" name="Line 18"/>
              <p:cNvSpPr>
                <a:spLocks noChangeShapeType="1"/>
              </p:cNvSpPr>
              <p:nvPr/>
            </p:nvSpPr>
            <p:spPr bwMode="auto">
              <a:xfrm>
                <a:off x="2156666" y="3348553"/>
                <a:ext cx="7813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462" name="Line 19"/>
              <p:cNvSpPr>
                <a:spLocks noChangeShapeType="1"/>
              </p:cNvSpPr>
              <p:nvPr/>
            </p:nvSpPr>
            <p:spPr bwMode="auto">
              <a:xfrm>
                <a:off x="1870474" y="3285761"/>
                <a:ext cx="222594"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463" name="Line 20"/>
              <p:cNvSpPr>
                <a:spLocks noChangeShapeType="1"/>
              </p:cNvSpPr>
              <p:nvPr/>
            </p:nvSpPr>
            <p:spPr bwMode="auto">
              <a:xfrm>
                <a:off x="2156666" y="3285761"/>
                <a:ext cx="7813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464" name="Line 21"/>
              <p:cNvSpPr>
                <a:spLocks noChangeShapeType="1"/>
              </p:cNvSpPr>
              <p:nvPr/>
            </p:nvSpPr>
            <p:spPr bwMode="auto">
              <a:xfrm>
                <a:off x="1868657" y="3199308"/>
                <a:ext cx="36432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2417" name="Group 588"/>
            <p:cNvGrpSpPr>
              <a:grpSpLocks/>
            </p:cNvGrpSpPr>
            <p:nvPr/>
          </p:nvGrpSpPr>
          <p:grpSpPr bwMode="auto">
            <a:xfrm>
              <a:off x="4790457" y="3867150"/>
              <a:ext cx="506061" cy="571500"/>
              <a:chOff x="1799607" y="3867150"/>
              <a:chExt cx="506061" cy="571500"/>
            </a:xfrm>
          </p:grpSpPr>
          <p:sp>
            <p:nvSpPr>
              <p:cNvPr id="12443" name="AutoShape 11"/>
              <p:cNvSpPr>
                <a:spLocks noChangeArrowheads="1"/>
              </p:cNvSpPr>
              <p:nvPr/>
            </p:nvSpPr>
            <p:spPr bwMode="auto">
              <a:xfrm rot="10800000" flipH="1">
                <a:off x="1799607" y="3867150"/>
                <a:ext cx="506061" cy="571500"/>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a:p>
            </p:txBody>
          </p:sp>
          <p:pic>
            <p:nvPicPr>
              <p:cNvPr id="12444" name="Picture 12"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38495" y="4245723"/>
                <a:ext cx="119928" cy="179276"/>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2445" name="Line 13"/>
              <p:cNvSpPr>
                <a:spLocks noChangeShapeType="1"/>
              </p:cNvSpPr>
              <p:nvPr/>
            </p:nvSpPr>
            <p:spPr bwMode="auto">
              <a:xfrm>
                <a:off x="1870474" y="4227523"/>
                <a:ext cx="222594"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446" name="Line 14"/>
              <p:cNvSpPr>
                <a:spLocks noChangeShapeType="1"/>
              </p:cNvSpPr>
              <p:nvPr/>
            </p:nvSpPr>
            <p:spPr bwMode="auto">
              <a:xfrm>
                <a:off x="2156666" y="4227523"/>
                <a:ext cx="7813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447" name="Line 15"/>
              <p:cNvSpPr>
                <a:spLocks noChangeShapeType="1"/>
              </p:cNvSpPr>
              <p:nvPr/>
            </p:nvSpPr>
            <p:spPr bwMode="auto">
              <a:xfrm>
                <a:off x="1870474" y="4163820"/>
                <a:ext cx="12447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448" name="Line 16"/>
              <p:cNvSpPr>
                <a:spLocks noChangeShapeType="1"/>
              </p:cNvSpPr>
              <p:nvPr/>
            </p:nvSpPr>
            <p:spPr bwMode="auto">
              <a:xfrm>
                <a:off x="2156666" y="4163820"/>
                <a:ext cx="7813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449" name="Line 17"/>
              <p:cNvSpPr>
                <a:spLocks noChangeShapeType="1"/>
              </p:cNvSpPr>
              <p:nvPr/>
            </p:nvSpPr>
            <p:spPr bwMode="auto">
              <a:xfrm>
                <a:off x="1870474" y="4101028"/>
                <a:ext cx="2598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450" name="Line 18"/>
              <p:cNvSpPr>
                <a:spLocks noChangeShapeType="1"/>
              </p:cNvSpPr>
              <p:nvPr/>
            </p:nvSpPr>
            <p:spPr bwMode="auto">
              <a:xfrm>
                <a:off x="2156666" y="4101028"/>
                <a:ext cx="7813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451" name="Line 19"/>
              <p:cNvSpPr>
                <a:spLocks noChangeShapeType="1"/>
              </p:cNvSpPr>
              <p:nvPr/>
            </p:nvSpPr>
            <p:spPr bwMode="auto">
              <a:xfrm>
                <a:off x="1870474" y="4038236"/>
                <a:ext cx="222594"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452" name="Line 20"/>
              <p:cNvSpPr>
                <a:spLocks noChangeShapeType="1"/>
              </p:cNvSpPr>
              <p:nvPr/>
            </p:nvSpPr>
            <p:spPr bwMode="auto">
              <a:xfrm>
                <a:off x="2156666" y="4038236"/>
                <a:ext cx="7813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453" name="Line 21"/>
              <p:cNvSpPr>
                <a:spLocks noChangeShapeType="1"/>
              </p:cNvSpPr>
              <p:nvPr/>
            </p:nvSpPr>
            <p:spPr bwMode="auto">
              <a:xfrm>
                <a:off x="1868657" y="3951783"/>
                <a:ext cx="36432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2418" name="Group 600"/>
            <p:cNvGrpSpPr>
              <a:grpSpLocks/>
            </p:cNvGrpSpPr>
            <p:nvPr/>
          </p:nvGrpSpPr>
          <p:grpSpPr bwMode="auto">
            <a:xfrm>
              <a:off x="4790457" y="5343525"/>
              <a:ext cx="506061" cy="571500"/>
              <a:chOff x="1799607" y="5343525"/>
              <a:chExt cx="506061" cy="571500"/>
            </a:xfrm>
          </p:grpSpPr>
          <p:sp>
            <p:nvSpPr>
              <p:cNvPr id="12435" name="AutoShape 11"/>
              <p:cNvSpPr>
                <a:spLocks noChangeArrowheads="1"/>
              </p:cNvSpPr>
              <p:nvPr/>
            </p:nvSpPr>
            <p:spPr bwMode="auto">
              <a:xfrm rot="10800000" flipH="1">
                <a:off x="1799607" y="5343525"/>
                <a:ext cx="506061" cy="571500"/>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a:p>
            </p:txBody>
          </p:sp>
          <p:pic>
            <p:nvPicPr>
              <p:cNvPr id="12436" name="Picture 12"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38495" y="5722098"/>
                <a:ext cx="119928" cy="179276"/>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2437" name="Line 13"/>
              <p:cNvSpPr>
                <a:spLocks noChangeShapeType="1"/>
              </p:cNvSpPr>
              <p:nvPr/>
            </p:nvSpPr>
            <p:spPr bwMode="auto">
              <a:xfrm>
                <a:off x="1870474" y="5703898"/>
                <a:ext cx="222594"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438" name="Line 14"/>
              <p:cNvSpPr>
                <a:spLocks noChangeShapeType="1"/>
              </p:cNvSpPr>
              <p:nvPr/>
            </p:nvSpPr>
            <p:spPr bwMode="auto">
              <a:xfrm>
                <a:off x="2156666" y="5703898"/>
                <a:ext cx="7813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439" name="Line 15"/>
              <p:cNvSpPr>
                <a:spLocks noChangeShapeType="1"/>
              </p:cNvSpPr>
              <p:nvPr/>
            </p:nvSpPr>
            <p:spPr bwMode="auto">
              <a:xfrm>
                <a:off x="1870474" y="5640195"/>
                <a:ext cx="12447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440" name="Line 16"/>
              <p:cNvSpPr>
                <a:spLocks noChangeShapeType="1"/>
              </p:cNvSpPr>
              <p:nvPr/>
            </p:nvSpPr>
            <p:spPr bwMode="auto">
              <a:xfrm>
                <a:off x="2156666" y="5640195"/>
                <a:ext cx="7813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441" name="Line 17"/>
              <p:cNvSpPr>
                <a:spLocks noChangeShapeType="1"/>
              </p:cNvSpPr>
              <p:nvPr/>
            </p:nvSpPr>
            <p:spPr bwMode="auto">
              <a:xfrm>
                <a:off x="1870474" y="5577403"/>
                <a:ext cx="2598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442" name="Line 18"/>
              <p:cNvSpPr>
                <a:spLocks noChangeShapeType="1"/>
              </p:cNvSpPr>
              <p:nvPr/>
            </p:nvSpPr>
            <p:spPr bwMode="auto">
              <a:xfrm>
                <a:off x="2156666" y="5577403"/>
                <a:ext cx="7813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2419" name="Group 609"/>
            <p:cNvGrpSpPr>
              <a:grpSpLocks/>
            </p:cNvGrpSpPr>
            <p:nvPr/>
          </p:nvGrpSpPr>
          <p:grpSpPr bwMode="auto">
            <a:xfrm>
              <a:off x="4790457" y="4600575"/>
              <a:ext cx="506061" cy="933086"/>
              <a:chOff x="1799607" y="4581525"/>
              <a:chExt cx="506061" cy="933086"/>
            </a:xfrm>
          </p:grpSpPr>
          <p:sp>
            <p:nvSpPr>
              <p:cNvPr id="12421" name="AutoShape 11"/>
              <p:cNvSpPr>
                <a:spLocks noChangeArrowheads="1"/>
              </p:cNvSpPr>
              <p:nvPr/>
            </p:nvSpPr>
            <p:spPr bwMode="auto">
              <a:xfrm rot="10800000" flipH="1">
                <a:off x="1799607" y="4581525"/>
                <a:ext cx="506061" cy="571500"/>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a:p>
            </p:txBody>
          </p:sp>
          <p:pic>
            <p:nvPicPr>
              <p:cNvPr id="12422" name="Picture 12"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38495" y="4960098"/>
                <a:ext cx="119928" cy="179276"/>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2423" name="Line 13"/>
              <p:cNvSpPr>
                <a:spLocks noChangeShapeType="1"/>
              </p:cNvSpPr>
              <p:nvPr/>
            </p:nvSpPr>
            <p:spPr bwMode="auto">
              <a:xfrm>
                <a:off x="1870474" y="4941898"/>
                <a:ext cx="222594"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424" name="Line 14"/>
              <p:cNvSpPr>
                <a:spLocks noChangeShapeType="1"/>
              </p:cNvSpPr>
              <p:nvPr/>
            </p:nvSpPr>
            <p:spPr bwMode="auto">
              <a:xfrm>
                <a:off x="2156666" y="4941898"/>
                <a:ext cx="7813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425" name="Line 15"/>
              <p:cNvSpPr>
                <a:spLocks noChangeShapeType="1"/>
              </p:cNvSpPr>
              <p:nvPr/>
            </p:nvSpPr>
            <p:spPr bwMode="auto">
              <a:xfrm>
                <a:off x="1870474" y="4878195"/>
                <a:ext cx="12447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426" name="Line 16"/>
              <p:cNvSpPr>
                <a:spLocks noChangeShapeType="1"/>
              </p:cNvSpPr>
              <p:nvPr/>
            </p:nvSpPr>
            <p:spPr bwMode="auto">
              <a:xfrm>
                <a:off x="2156666" y="4878195"/>
                <a:ext cx="7813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427" name="Line 17"/>
              <p:cNvSpPr>
                <a:spLocks noChangeShapeType="1"/>
              </p:cNvSpPr>
              <p:nvPr/>
            </p:nvSpPr>
            <p:spPr bwMode="auto">
              <a:xfrm>
                <a:off x="1870474" y="4815403"/>
                <a:ext cx="2598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428" name="Line 18"/>
              <p:cNvSpPr>
                <a:spLocks noChangeShapeType="1"/>
              </p:cNvSpPr>
              <p:nvPr/>
            </p:nvSpPr>
            <p:spPr bwMode="auto">
              <a:xfrm>
                <a:off x="2156666" y="4815403"/>
                <a:ext cx="7813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429" name="Line 19"/>
              <p:cNvSpPr>
                <a:spLocks noChangeShapeType="1"/>
              </p:cNvSpPr>
              <p:nvPr/>
            </p:nvSpPr>
            <p:spPr bwMode="auto">
              <a:xfrm>
                <a:off x="1870474" y="4752611"/>
                <a:ext cx="222594"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430" name="Line 20"/>
              <p:cNvSpPr>
                <a:spLocks noChangeShapeType="1"/>
              </p:cNvSpPr>
              <p:nvPr/>
            </p:nvSpPr>
            <p:spPr bwMode="auto">
              <a:xfrm>
                <a:off x="2156666" y="4752611"/>
                <a:ext cx="7813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431" name="Line 21"/>
              <p:cNvSpPr>
                <a:spLocks noChangeShapeType="1"/>
              </p:cNvSpPr>
              <p:nvPr/>
            </p:nvSpPr>
            <p:spPr bwMode="auto">
              <a:xfrm>
                <a:off x="1868657" y="4666158"/>
                <a:ext cx="36432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432" name="Line 19"/>
              <p:cNvSpPr>
                <a:spLocks noChangeShapeType="1"/>
              </p:cNvSpPr>
              <p:nvPr/>
            </p:nvSpPr>
            <p:spPr bwMode="auto">
              <a:xfrm>
                <a:off x="1870474" y="5514611"/>
                <a:ext cx="222594"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433" name="Line 20"/>
              <p:cNvSpPr>
                <a:spLocks noChangeShapeType="1"/>
              </p:cNvSpPr>
              <p:nvPr/>
            </p:nvSpPr>
            <p:spPr bwMode="auto">
              <a:xfrm>
                <a:off x="2156666" y="5514611"/>
                <a:ext cx="7813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434" name="Line 21"/>
              <p:cNvSpPr>
                <a:spLocks noChangeShapeType="1"/>
              </p:cNvSpPr>
              <p:nvPr/>
            </p:nvSpPr>
            <p:spPr bwMode="auto">
              <a:xfrm>
                <a:off x="1868657" y="5428158"/>
                <a:ext cx="36432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2420" name="TextBox 624"/>
            <p:cNvSpPr txBox="1">
              <a:spLocks noChangeArrowheads="1"/>
            </p:cNvSpPr>
            <p:nvPr/>
          </p:nvSpPr>
          <p:spPr bwMode="auto">
            <a:xfrm>
              <a:off x="4694674" y="5753100"/>
              <a:ext cx="69762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sz="3200">
                  <a:solidFill>
                    <a:schemeClr val="bg1"/>
                  </a:solidFill>
                  <a:latin typeface="Calibri" pitchFamily="34" charset="0"/>
                </a:rPr>
                <a:t>. . .</a:t>
              </a:r>
            </a:p>
          </p:txBody>
        </p:sp>
      </p:grpSp>
      <p:grpSp>
        <p:nvGrpSpPr>
          <p:cNvPr id="12306" name="Group 726"/>
          <p:cNvGrpSpPr>
            <a:grpSpLocks/>
          </p:cNvGrpSpPr>
          <p:nvPr/>
        </p:nvGrpSpPr>
        <p:grpSpPr bwMode="auto">
          <a:xfrm>
            <a:off x="6054725" y="2867025"/>
            <a:ext cx="809625" cy="3390900"/>
            <a:chOff x="6048375" y="2990850"/>
            <a:chExt cx="809625" cy="3390900"/>
          </a:xfrm>
        </p:grpSpPr>
        <p:sp>
          <p:nvSpPr>
            <p:cNvPr id="626" name="Rounded Rectangle 625"/>
            <p:cNvSpPr/>
            <p:nvPr/>
          </p:nvSpPr>
          <p:spPr bwMode="auto">
            <a:xfrm>
              <a:off x="6048375" y="2990850"/>
              <a:ext cx="809625" cy="3390900"/>
            </a:xfrm>
            <a:prstGeom prst="roundRect">
              <a:avLst/>
            </a:prstGeom>
            <a:solidFill>
              <a:schemeClr val="accent6">
                <a:lumMod val="20000"/>
                <a:lumOff val="80000"/>
              </a:schemeClr>
            </a:solidFill>
            <a:ln w="6350" algn="ctr">
              <a:solidFill>
                <a:schemeClr val="bg1"/>
              </a:solidFill>
              <a:round/>
              <a:headEnd/>
              <a:tailEnd/>
            </a:ln>
          </p:spPr>
          <p:txBody>
            <a:bodyPr wrap="none" lIns="0" tIns="0" rIns="0" bIns="0" anchor="ctr"/>
            <a:lstStyle/>
            <a:p>
              <a:pPr>
                <a:defRPr/>
              </a:pPr>
              <a:endParaRPr lang="en-US"/>
            </a:p>
          </p:txBody>
        </p:sp>
        <p:grpSp>
          <p:nvGrpSpPr>
            <p:cNvPr id="12366" name="Group 626"/>
            <p:cNvGrpSpPr>
              <a:grpSpLocks/>
            </p:cNvGrpSpPr>
            <p:nvPr/>
          </p:nvGrpSpPr>
          <p:grpSpPr bwMode="auto">
            <a:xfrm>
              <a:off x="6200157" y="3114675"/>
              <a:ext cx="506061" cy="571500"/>
              <a:chOff x="1799607" y="3114675"/>
              <a:chExt cx="506061" cy="571500"/>
            </a:xfrm>
          </p:grpSpPr>
          <p:sp>
            <p:nvSpPr>
              <p:cNvPr id="12404" name="AutoShape 11"/>
              <p:cNvSpPr>
                <a:spLocks noChangeArrowheads="1"/>
              </p:cNvSpPr>
              <p:nvPr/>
            </p:nvSpPr>
            <p:spPr bwMode="auto">
              <a:xfrm rot="10800000" flipH="1">
                <a:off x="1799607" y="3114675"/>
                <a:ext cx="506061" cy="571500"/>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a:p>
            </p:txBody>
          </p:sp>
          <p:pic>
            <p:nvPicPr>
              <p:cNvPr id="12405" name="Picture 12"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38495" y="3493248"/>
                <a:ext cx="119928" cy="179276"/>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2406" name="Line 13"/>
              <p:cNvSpPr>
                <a:spLocks noChangeShapeType="1"/>
              </p:cNvSpPr>
              <p:nvPr/>
            </p:nvSpPr>
            <p:spPr bwMode="auto">
              <a:xfrm>
                <a:off x="1870474" y="3475048"/>
                <a:ext cx="222594"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407" name="Line 14"/>
              <p:cNvSpPr>
                <a:spLocks noChangeShapeType="1"/>
              </p:cNvSpPr>
              <p:nvPr/>
            </p:nvSpPr>
            <p:spPr bwMode="auto">
              <a:xfrm>
                <a:off x="2156666" y="3475048"/>
                <a:ext cx="7813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408" name="Line 15"/>
              <p:cNvSpPr>
                <a:spLocks noChangeShapeType="1"/>
              </p:cNvSpPr>
              <p:nvPr/>
            </p:nvSpPr>
            <p:spPr bwMode="auto">
              <a:xfrm>
                <a:off x="1870474" y="3411345"/>
                <a:ext cx="12447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409" name="Line 16"/>
              <p:cNvSpPr>
                <a:spLocks noChangeShapeType="1"/>
              </p:cNvSpPr>
              <p:nvPr/>
            </p:nvSpPr>
            <p:spPr bwMode="auto">
              <a:xfrm>
                <a:off x="2156666" y="3411345"/>
                <a:ext cx="7813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410" name="Line 17"/>
              <p:cNvSpPr>
                <a:spLocks noChangeShapeType="1"/>
              </p:cNvSpPr>
              <p:nvPr/>
            </p:nvSpPr>
            <p:spPr bwMode="auto">
              <a:xfrm>
                <a:off x="1870474" y="3348553"/>
                <a:ext cx="2598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411" name="Line 18"/>
              <p:cNvSpPr>
                <a:spLocks noChangeShapeType="1"/>
              </p:cNvSpPr>
              <p:nvPr/>
            </p:nvSpPr>
            <p:spPr bwMode="auto">
              <a:xfrm>
                <a:off x="2156666" y="3348553"/>
                <a:ext cx="7813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412" name="Line 19"/>
              <p:cNvSpPr>
                <a:spLocks noChangeShapeType="1"/>
              </p:cNvSpPr>
              <p:nvPr/>
            </p:nvSpPr>
            <p:spPr bwMode="auto">
              <a:xfrm>
                <a:off x="1870474" y="3285761"/>
                <a:ext cx="222594"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413" name="Line 20"/>
              <p:cNvSpPr>
                <a:spLocks noChangeShapeType="1"/>
              </p:cNvSpPr>
              <p:nvPr/>
            </p:nvSpPr>
            <p:spPr bwMode="auto">
              <a:xfrm>
                <a:off x="2156666" y="3285761"/>
                <a:ext cx="7813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414" name="Line 21"/>
              <p:cNvSpPr>
                <a:spLocks noChangeShapeType="1"/>
              </p:cNvSpPr>
              <p:nvPr/>
            </p:nvSpPr>
            <p:spPr bwMode="auto">
              <a:xfrm>
                <a:off x="1868657" y="3199308"/>
                <a:ext cx="36432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2367" name="Group 638"/>
            <p:cNvGrpSpPr>
              <a:grpSpLocks/>
            </p:cNvGrpSpPr>
            <p:nvPr/>
          </p:nvGrpSpPr>
          <p:grpSpPr bwMode="auto">
            <a:xfrm>
              <a:off x="6200157" y="3867150"/>
              <a:ext cx="506061" cy="571500"/>
              <a:chOff x="1799607" y="3867150"/>
              <a:chExt cx="506061" cy="571500"/>
            </a:xfrm>
          </p:grpSpPr>
          <p:sp>
            <p:nvSpPr>
              <p:cNvPr id="12393" name="AutoShape 11"/>
              <p:cNvSpPr>
                <a:spLocks noChangeArrowheads="1"/>
              </p:cNvSpPr>
              <p:nvPr/>
            </p:nvSpPr>
            <p:spPr bwMode="auto">
              <a:xfrm rot="10800000" flipH="1">
                <a:off x="1799607" y="3867150"/>
                <a:ext cx="506061" cy="571500"/>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a:p>
            </p:txBody>
          </p:sp>
          <p:pic>
            <p:nvPicPr>
              <p:cNvPr id="12394" name="Picture 12"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38495" y="4245723"/>
                <a:ext cx="119928" cy="179276"/>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2395" name="Line 13"/>
              <p:cNvSpPr>
                <a:spLocks noChangeShapeType="1"/>
              </p:cNvSpPr>
              <p:nvPr/>
            </p:nvSpPr>
            <p:spPr bwMode="auto">
              <a:xfrm>
                <a:off x="1870474" y="4227523"/>
                <a:ext cx="222594"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96" name="Line 14"/>
              <p:cNvSpPr>
                <a:spLocks noChangeShapeType="1"/>
              </p:cNvSpPr>
              <p:nvPr/>
            </p:nvSpPr>
            <p:spPr bwMode="auto">
              <a:xfrm>
                <a:off x="2156666" y="4227523"/>
                <a:ext cx="7813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97" name="Line 15"/>
              <p:cNvSpPr>
                <a:spLocks noChangeShapeType="1"/>
              </p:cNvSpPr>
              <p:nvPr/>
            </p:nvSpPr>
            <p:spPr bwMode="auto">
              <a:xfrm>
                <a:off x="1870474" y="4163820"/>
                <a:ext cx="12447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98" name="Line 16"/>
              <p:cNvSpPr>
                <a:spLocks noChangeShapeType="1"/>
              </p:cNvSpPr>
              <p:nvPr/>
            </p:nvSpPr>
            <p:spPr bwMode="auto">
              <a:xfrm>
                <a:off x="2156666" y="4163820"/>
                <a:ext cx="7813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99" name="Line 17"/>
              <p:cNvSpPr>
                <a:spLocks noChangeShapeType="1"/>
              </p:cNvSpPr>
              <p:nvPr/>
            </p:nvSpPr>
            <p:spPr bwMode="auto">
              <a:xfrm>
                <a:off x="1870474" y="4101028"/>
                <a:ext cx="2598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400" name="Line 18"/>
              <p:cNvSpPr>
                <a:spLocks noChangeShapeType="1"/>
              </p:cNvSpPr>
              <p:nvPr/>
            </p:nvSpPr>
            <p:spPr bwMode="auto">
              <a:xfrm>
                <a:off x="2156666" y="4101028"/>
                <a:ext cx="7813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401" name="Line 19"/>
              <p:cNvSpPr>
                <a:spLocks noChangeShapeType="1"/>
              </p:cNvSpPr>
              <p:nvPr/>
            </p:nvSpPr>
            <p:spPr bwMode="auto">
              <a:xfrm>
                <a:off x="1870474" y="4038236"/>
                <a:ext cx="222594"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402" name="Line 20"/>
              <p:cNvSpPr>
                <a:spLocks noChangeShapeType="1"/>
              </p:cNvSpPr>
              <p:nvPr/>
            </p:nvSpPr>
            <p:spPr bwMode="auto">
              <a:xfrm>
                <a:off x="2156666" y="4038236"/>
                <a:ext cx="7813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403" name="Line 21"/>
              <p:cNvSpPr>
                <a:spLocks noChangeShapeType="1"/>
              </p:cNvSpPr>
              <p:nvPr/>
            </p:nvSpPr>
            <p:spPr bwMode="auto">
              <a:xfrm>
                <a:off x="1868657" y="3951783"/>
                <a:ext cx="36432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2368" name="Group 650"/>
            <p:cNvGrpSpPr>
              <a:grpSpLocks/>
            </p:cNvGrpSpPr>
            <p:nvPr/>
          </p:nvGrpSpPr>
          <p:grpSpPr bwMode="auto">
            <a:xfrm>
              <a:off x="6200157" y="5343525"/>
              <a:ext cx="506061" cy="571500"/>
              <a:chOff x="1799607" y="5343525"/>
              <a:chExt cx="506061" cy="571500"/>
            </a:xfrm>
          </p:grpSpPr>
          <p:sp>
            <p:nvSpPr>
              <p:cNvPr id="12385" name="AutoShape 11"/>
              <p:cNvSpPr>
                <a:spLocks noChangeArrowheads="1"/>
              </p:cNvSpPr>
              <p:nvPr/>
            </p:nvSpPr>
            <p:spPr bwMode="auto">
              <a:xfrm rot="10800000" flipH="1">
                <a:off x="1799607" y="5343525"/>
                <a:ext cx="506061" cy="571500"/>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a:p>
            </p:txBody>
          </p:sp>
          <p:pic>
            <p:nvPicPr>
              <p:cNvPr id="12386" name="Picture 12"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38495" y="5722098"/>
                <a:ext cx="119928" cy="179276"/>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2387" name="Line 13"/>
              <p:cNvSpPr>
                <a:spLocks noChangeShapeType="1"/>
              </p:cNvSpPr>
              <p:nvPr/>
            </p:nvSpPr>
            <p:spPr bwMode="auto">
              <a:xfrm>
                <a:off x="1870474" y="5703898"/>
                <a:ext cx="222594"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88" name="Line 14"/>
              <p:cNvSpPr>
                <a:spLocks noChangeShapeType="1"/>
              </p:cNvSpPr>
              <p:nvPr/>
            </p:nvSpPr>
            <p:spPr bwMode="auto">
              <a:xfrm>
                <a:off x="2156666" y="5703898"/>
                <a:ext cx="7813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89" name="Line 15"/>
              <p:cNvSpPr>
                <a:spLocks noChangeShapeType="1"/>
              </p:cNvSpPr>
              <p:nvPr/>
            </p:nvSpPr>
            <p:spPr bwMode="auto">
              <a:xfrm>
                <a:off x="1870474" y="5640195"/>
                <a:ext cx="12447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90" name="Line 16"/>
              <p:cNvSpPr>
                <a:spLocks noChangeShapeType="1"/>
              </p:cNvSpPr>
              <p:nvPr/>
            </p:nvSpPr>
            <p:spPr bwMode="auto">
              <a:xfrm>
                <a:off x="2156666" y="5640195"/>
                <a:ext cx="7813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91" name="Line 17"/>
              <p:cNvSpPr>
                <a:spLocks noChangeShapeType="1"/>
              </p:cNvSpPr>
              <p:nvPr/>
            </p:nvSpPr>
            <p:spPr bwMode="auto">
              <a:xfrm>
                <a:off x="1870474" y="5577403"/>
                <a:ext cx="2598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92" name="Line 18"/>
              <p:cNvSpPr>
                <a:spLocks noChangeShapeType="1"/>
              </p:cNvSpPr>
              <p:nvPr/>
            </p:nvSpPr>
            <p:spPr bwMode="auto">
              <a:xfrm>
                <a:off x="2156666" y="5577403"/>
                <a:ext cx="7813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2369" name="Group 659"/>
            <p:cNvGrpSpPr>
              <a:grpSpLocks/>
            </p:cNvGrpSpPr>
            <p:nvPr/>
          </p:nvGrpSpPr>
          <p:grpSpPr bwMode="auto">
            <a:xfrm>
              <a:off x="6200157" y="4600575"/>
              <a:ext cx="506061" cy="933086"/>
              <a:chOff x="1799607" y="4581525"/>
              <a:chExt cx="506061" cy="933086"/>
            </a:xfrm>
          </p:grpSpPr>
          <p:sp>
            <p:nvSpPr>
              <p:cNvPr id="12371" name="AutoShape 11"/>
              <p:cNvSpPr>
                <a:spLocks noChangeArrowheads="1"/>
              </p:cNvSpPr>
              <p:nvPr/>
            </p:nvSpPr>
            <p:spPr bwMode="auto">
              <a:xfrm rot="10800000" flipH="1">
                <a:off x="1799607" y="4581525"/>
                <a:ext cx="506061" cy="571500"/>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a:p>
            </p:txBody>
          </p:sp>
          <p:pic>
            <p:nvPicPr>
              <p:cNvPr id="12372" name="Picture 12"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38495" y="4960098"/>
                <a:ext cx="119928" cy="179276"/>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2373" name="Line 13"/>
              <p:cNvSpPr>
                <a:spLocks noChangeShapeType="1"/>
              </p:cNvSpPr>
              <p:nvPr/>
            </p:nvSpPr>
            <p:spPr bwMode="auto">
              <a:xfrm>
                <a:off x="1870474" y="4941898"/>
                <a:ext cx="222594"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74" name="Line 14"/>
              <p:cNvSpPr>
                <a:spLocks noChangeShapeType="1"/>
              </p:cNvSpPr>
              <p:nvPr/>
            </p:nvSpPr>
            <p:spPr bwMode="auto">
              <a:xfrm>
                <a:off x="2156666" y="4941898"/>
                <a:ext cx="7813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75" name="Line 15"/>
              <p:cNvSpPr>
                <a:spLocks noChangeShapeType="1"/>
              </p:cNvSpPr>
              <p:nvPr/>
            </p:nvSpPr>
            <p:spPr bwMode="auto">
              <a:xfrm>
                <a:off x="1870474" y="4878195"/>
                <a:ext cx="12447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76" name="Line 16"/>
              <p:cNvSpPr>
                <a:spLocks noChangeShapeType="1"/>
              </p:cNvSpPr>
              <p:nvPr/>
            </p:nvSpPr>
            <p:spPr bwMode="auto">
              <a:xfrm>
                <a:off x="2156666" y="4878195"/>
                <a:ext cx="7813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77" name="Line 17"/>
              <p:cNvSpPr>
                <a:spLocks noChangeShapeType="1"/>
              </p:cNvSpPr>
              <p:nvPr/>
            </p:nvSpPr>
            <p:spPr bwMode="auto">
              <a:xfrm>
                <a:off x="1870474" y="4815403"/>
                <a:ext cx="2598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78" name="Line 18"/>
              <p:cNvSpPr>
                <a:spLocks noChangeShapeType="1"/>
              </p:cNvSpPr>
              <p:nvPr/>
            </p:nvSpPr>
            <p:spPr bwMode="auto">
              <a:xfrm>
                <a:off x="2156666" y="4815403"/>
                <a:ext cx="7813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79" name="Line 19"/>
              <p:cNvSpPr>
                <a:spLocks noChangeShapeType="1"/>
              </p:cNvSpPr>
              <p:nvPr/>
            </p:nvSpPr>
            <p:spPr bwMode="auto">
              <a:xfrm>
                <a:off x="1870474" y="4752611"/>
                <a:ext cx="222594"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80" name="Line 20"/>
              <p:cNvSpPr>
                <a:spLocks noChangeShapeType="1"/>
              </p:cNvSpPr>
              <p:nvPr/>
            </p:nvSpPr>
            <p:spPr bwMode="auto">
              <a:xfrm>
                <a:off x="2156666" y="4752611"/>
                <a:ext cx="7813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81" name="Line 21"/>
              <p:cNvSpPr>
                <a:spLocks noChangeShapeType="1"/>
              </p:cNvSpPr>
              <p:nvPr/>
            </p:nvSpPr>
            <p:spPr bwMode="auto">
              <a:xfrm>
                <a:off x="1868657" y="4666158"/>
                <a:ext cx="36432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82" name="Line 19"/>
              <p:cNvSpPr>
                <a:spLocks noChangeShapeType="1"/>
              </p:cNvSpPr>
              <p:nvPr/>
            </p:nvSpPr>
            <p:spPr bwMode="auto">
              <a:xfrm>
                <a:off x="1870474" y="5514611"/>
                <a:ext cx="222594"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83" name="Line 20"/>
              <p:cNvSpPr>
                <a:spLocks noChangeShapeType="1"/>
              </p:cNvSpPr>
              <p:nvPr/>
            </p:nvSpPr>
            <p:spPr bwMode="auto">
              <a:xfrm>
                <a:off x="2156666" y="5514611"/>
                <a:ext cx="7813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84" name="Line 21"/>
              <p:cNvSpPr>
                <a:spLocks noChangeShapeType="1"/>
              </p:cNvSpPr>
              <p:nvPr/>
            </p:nvSpPr>
            <p:spPr bwMode="auto">
              <a:xfrm>
                <a:off x="1868657" y="5428158"/>
                <a:ext cx="36432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2370" name="TextBox 674"/>
            <p:cNvSpPr txBox="1">
              <a:spLocks noChangeArrowheads="1"/>
            </p:cNvSpPr>
            <p:nvPr/>
          </p:nvSpPr>
          <p:spPr bwMode="auto">
            <a:xfrm>
              <a:off x="6104374" y="5753100"/>
              <a:ext cx="69762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sz="3200">
                  <a:solidFill>
                    <a:schemeClr val="bg1"/>
                  </a:solidFill>
                  <a:latin typeface="Calibri" pitchFamily="34" charset="0"/>
                </a:rPr>
                <a:t>. . .</a:t>
              </a:r>
            </a:p>
          </p:txBody>
        </p:sp>
      </p:grpSp>
      <p:grpSp>
        <p:nvGrpSpPr>
          <p:cNvPr id="12307" name="Group 725"/>
          <p:cNvGrpSpPr>
            <a:grpSpLocks/>
          </p:cNvGrpSpPr>
          <p:nvPr/>
        </p:nvGrpSpPr>
        <p:grpSpPr bwMode="auto">
          <a:xfrm>
            <a:off x="7312025" y="2867025"/>
            <a:ext cx="809625" cy="3390900"/>
            <a:chOff x="7305675" y="2990850"/>
            <a:chExt cx="809625" cy="3390900"/>
          </a:xfrm>
        </p:grpSpPr>
        <p:sp>
          <p:nvSpPr>
            <p:cNvPr id="12315" name="Rounded Rectangle 675"/>
            <p:cNvSpPr>
              <a:spLocks noChangeArrowheads="1"/>
            </p:cNvSpPr>
            <p:nvPr/>
          </p:nvSpPr>
          <p:spPr bwMode="auto">
            <a:xfrm>
              <a:off x="7305675" y="2990850"/>
              <a:ext cx="809625" cy="3390900"/>
            </a:xfrm>
            <a:prstGeom prst="roundRect">
              <a:avLst>
                <a:gd name="adj" fmla="val 16667"/>
              </a:avLst>
            </a:prstGeom>
            <a:solidFill>
              <a:srgbClr val="D4FBFC"/>
            </a:solidFill>
            <a:ln w="6350" algn="ctr">
              <a:solidFill>
                <a:schemeClr val="bg1"/>
              </a:solidFill>
              <a:round/>
              <a:headEnd/>
              <a:tailEnd/>
            </a:ln>
          </p:spPr>
          <p:txBody>
            <a:bodyPr wrap="none" lIns="0" tIns="0" rIns="0" bIns="0" anchor="ctr"/>
            <a:lstStyle/>
            <a:p>
              <a:endParaRPr lang="en-US"/>
            </a:p>
          </p:txBody>
        </p:sp>
        <p:grpSp>
          <p:nvGrpSpPr>
            <p:cNvPr id="12316" name="Group 676"/>
            <p:cNvGrpSpPr>
              <a:grpSpLocks/>
            </p:cNvGrpSpPr>
            <p:nvPr/>
          </p:nvGrpSpPr>
          <p:grpSpPr bwMode="auto">
            <a:xfrm>
              <a:off x="7457457" y="3114675"/>
              <a:ext cx="506061" cy="571500"/>
              <a:chOff x="1799607" y="3114675"/>
              <a:chExt cx="506061" cy="571500"/>
            </a:xfrm>
          </p:grpSpPr>
          <p:sp>
            <p:nvSpPr>
              <p:cNvPr id="12354" name="AutoShape 11"/>
              <p:cNvSpPr>
                <a:spLocks noChangeArrowheads="1"/>
              </p:cNvSpPr>
              <p:nvPr/>
            </p:nvSpPr>
            <p:spPr bwMode="auto">
              <a:xfrm rot="10800000" flipH="1">
                <a:off x="1799607" y="3114675"/>
                <a:ext cx="506061" cy="571500"/>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a:p>
            </p:txBody>
          </p:sp>
          <p:pic>
            <p:nvPicPr>
              <p:cNvPr id="12355" name="Picture 12"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38495" y="3493248"/>
                <a:ext cx="119928" cy="179276"/>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2356" name="Line 13"/>
              <p:cNvSpPr>
                <a:spLocks noChangeShapeType="1"/>
              </p:cNvSpPr>
              <p:nvPr/>
            </p:nvSpPr>
            <p:spPr bwMode="auto">
              <a:xfrm>
                <a:off x="1870474" y="3475048"/>
                <a:ext cx="222594"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57" name="Line 14"/>
              <p:cNvSpPr>
                <a:spLocks noChangeShapeType="1"/>
              </p:cNvSpPr>
              <p:nvPr/>
            </p:nvSpPr>
            <p:spPr bwMode="auto">
              <a:xfrm>
                <a:off x="2156666" y="3475048"/>
                <a:ext cx="7813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58" name="Line 15"/>
              <p:cNvSpPr>
                <a:spLocks noChangeShapeType="1"/>
              </p:cNvSpPr>
              <p:nvPr/>
            </p:nvSpPr>
            <p:spPr bwMode="auto">
              <a:xfrm>
                <a:off x="1870474" y="3411345"/>
                <a:ext cx="12447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59" name="Line 16"/>
              <p:cNvSpPr>
                <a:spLocks noChangeShapeType="1"/>
              </p:cNvSpPr>
              <p:nvPr/>
            </p:nvSpPr>
            <p:spPr bwMode="auto">
              <a:xfrm>
                <a:off x="2156666" y="3411345"/>
                <a:ext cx="7813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60" name="Line 17"/>
              <p:cNvSpPr>
                <a:spLocks noChangeShapeType="1"/>
              </p:cNvSpPr>
              <p:nvPr/>
            </p:nvSpPr>
            <p:spPr bwMode="auto">
              <a:xfrm>
                <a:off x="1870474" y="3348553"/>
                <a:ext cx="2598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61" name="Line 18"/>
              <p:cNvSpPr>
                <a:spLocks noChangeShapeType="1"/>
              </p:cNvSpPr>
              <p:nvPr/>
            </p:nvSpPr>
            <p:spPr bwMode="auto">
              <a:xfrm>
                <a:off x="2156666" y="3348553"/>
                <a:ext cx="7813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62" name="Line 19"/>
              <p:cNvSpPr>
                <a:spLocks noChangeShapeType="1"/>
              </p:cNvSpPr>
              <p:nvPr/>
            </p:nvSpPr>
            <p:spPr bwMode="auto">
              <a:xfrm>
                <a:off x="1870474" y="3285761"/>
                <a:ext cx="222594"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63" name="Line 20"/>
              <p:cNvSpPr>
                <a:spLocks noChangeShapeType="1"/>
              </p:cNvSpPr>
              <p:nvPr/>
            </p:nvSpPr>
            <p:spPr bwMode="auto">
              <a:xfrm>
                <a:off x="2156666" y="3285761"/>
                <a:ext cx="7813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64" name="Line 21"/>
              <p:cNvSpPr>
                <a:spLocks noChangeShapeType="1"/>
              </p:cNvSpPr>
              <p:nvPr/>
            </p:nvSpPr>
            <p:spPr bwMode="auto">
              <a:xfrm>
                <a:off x="1868657" y="3199308"/>
                <a:ext cx="36432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2317" name="Group 688"/>
            <p:cNvGrpSpPr>
              <a:grpSpLocks/>
            </p:cNvGrpSpPr>
            <p:nvPr/>
          </p:nvGrpSpPr>
          <p:grpSpPr bwMode="auto">
            <a:xfrm>
              <a:off x="7457457" y="3867150"/>
              <a:ext cx="506061" cy="571500"/>
              <a:chOff x="1799607" y="3867150"/>
              <a:chExt cx="506061" cy="571500"/>
            </a:xfrm>
          </p:grpSpPr>
          <p:sp>
            <p:nvSpPr>
              <p:cNvPr id="12343" name="AutoShape 11"/>
              <p:cNvSpPr>
                <a:spLocks noChangeArrowheads="1"/>
              </p:cNvSpPr>
              <p:nvPr/>
            </p:nvSpPr>
            <p:spPr bwMode="auto">
              <a:xfrm rot="10800000" flipH="1">
                <a:off x="1799607" y="3867150"/>
                <a:ext cx="506061" cy="571500"/>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a:p>
            </p:txBody>
          </p:sp>
          <p:pic>
            <p:nvPicPr>
              <p:cNvPr id="12344" name="Picture 12"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38495" y="4245723"/>
                <a:ext cx="119928" cy="179276"/>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2345" name="Line 13"/>
              <p:cNvSpPr>
                <a:spLocks noChangeShapeType="1"/>
              </p:cNvSpPr>
              <p:nvPr/>
            </p:nvSpPr>
            <p:spPr bwMode="auto">
              <a:xfrm>
                <a:off x="1870474" y="4227523"/>
                <a:ext cx="222594"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46" name="Line 14"/>
              <p:cNvSpPr>
                <a:spLocks noChangeShapeType="1"/>
              </p:cNvSpPr>
              <p:nvPr/>
            </p:nvSpPr>
            <p:spPr bwMode="auto">
              <a:xfrm>
                <a:off x="2156666" y="4227523"/>
                <a:ext cx="7813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47" name="Line 15"/>
              <p:cNvSpPr>
                <a:spLocks noChangeShapeType="1"/>
              </p:cNvSpPr>
              <p:nvPr/>
            </p:nvSpPr>
            <p:spPr bwMode="auto">
              <a:xfrm>
                <a:off x="1870474" y="4163820"/>
                <a:ext cx="12447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48" name="Line 16"/>
              <p:cNvSpPr>
                <a:spLocks noChangeShapeType="1"/>
              </p:cNvSpPr>
              <p:nvPr/>
            </p:nvSpPr>
            <p:spPr bwMode="auto">
              <a:xfrm>
                <a:off x="2156666" y="4163820"/>
                <a:ext cx="7813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49" name="Line 17"/>
              <p:cNvSpPr>
                <a:spLocks noChangeShapeType="1"/>
              </p:cNvSpPr>
              <p:nvPr/>
            </p:nvSpPr>
            <p:spPr bwMode="auto">
              <a:xfrm>
                <a:off x="1870474" y="4101028"/>
                <a:ext cx="2598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50" name="Line 18"/>
              <p:cNvSpPr>
                <a:spLocks noChangeShapeType="1"/>
              </p:cNvSpPr>
              <p:nvPr/>
            </p:nvSpPr>
            <p:spPr bwMode="auto">
              <a:xfrm>
                <a:off x="2156666" y="4101028"/>
                <a:ext cx="7813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51" name="Line 19"/>
              <p:cNvSpPr>
                <a:spLocks noChangeShapeType="1"/>
              </p:cNvSpPr>
              <p:nvPr/>
            </p:nvSpPr>
            <p:spPr bwMode="auto">
              <a:xfrm>
                <a:off x="1870474" y="4038236"/>
                <a:ext cx="222594"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52" name="Line 20"/>
              <p:cNvSpPr>
                <a:spLocks noChangeShapeType="1"/>
              </p:cNvSpPr>
              <p:nvPr/>
            </p:nvSpPr>
            <p:spPr bwMode="auto">
              <a:xfrm>
                <a:off x="2156666" y="4038236"/>
                <a:ext cx="7813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53" name="Line 21"/>
              <p:cNvSpPr>
                <a:spLocks noChangeShapeType="1"/>
              </p:cNvSpPr>
              <p:nvPr/>
            </p:nvSpPr>
            <p:spPr bwMode="auto">
              <a:xfrm>
                <a:off x="1868657" y="3951783"/>
                <a:ext cx="36432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2318" name="Group 700"/>
            <p:cNvGrpSpPr>
              <a:grpSpLocks/>
            </p:cNvGrpSpPr>
            <p:nvPr/>
          </p:nvGrpSpPr>
          <p:grpSpPr bwMode="auto">
            <a:xfrm>
              <a:off x="7457457" y="5343525"/>
              <a:ext cx="506061" cy="571500"/>
              <a:chOff x="1799607" y="5343525"/>
              <a:chExt cx="506061" cy="571500"/>
            </a:xfrm>
          </p:grpSpPr>
          <p:sp>
            <p:nvSpPr>
              <p:cNvPr id="12335" name="AutoShape 11"/>
              <p:cNvSpPr>
                <a:spLocks noChangeArrowheads="1"/>
              </p:cNvSpPr>
              <p:nvPr/>
            </p:nvSpPr>
            <p:spPr bwMode="auto">
              <a:xfrm rot="10800000" flipH="1">
                <a:off x="1799607" y="5343525"/>
                <a:ext cx="506061" cy="571500"/>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a:p>
            </p:txBody>
          </p:sp>
          <p:pic>
            <p:nvPicPr>
              <p:cNvPr id="12336" name="Picture 12"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38495" y="5722098"/>
                <a:ext cx="119928" cy="179276"/>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2337" name="Line 13"/>
              <p:cNvSpPr>
                <a:spLocks noChangeShapeType="1"/>
              </p:cNvSpPr>
              <p:nvPr/>
            </p:nvSpPr>
            <p:spPr bwMode="auto">
              <a:xfrm>
                <a:off x="1870474" y="5703898"/>
                <a:ext cx="222594"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38" name="Line 14"/>
              <p:cNvSpPr>
                <a:spLocks noChangeShapeType="1"/>
              </p:cNvSpPr>
              <p:nvPr/>
            </p:nvSpPr>
            <p:spPr bwMode="auto">
              <a:xfrm>
                <a:off x="2156666" y="5703898"/>
                <a:ext cx="7813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39" name="Line 15"/>
              <p:cNvSpPr>
                <a:spLocks noChangeShapeType="1"/>
              </p:cNvSpPr>
              <p:nvPr/>
            </p:nvSpPr>
            <p:spPr bwMode="auto">
              <a:xfrm>
                <a:off x="1870474" y="5640195"/>
                <a:ext cx="12447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40" name="Line 16"/>
              <p:cNvSpPr>
                <a:spLocks noChangeShapeType="1"/>
              </p:cNvSpPr>
              <p:nvPr/>
            </p:nvSpPr>
            <p:spPr bwMode="auto">
              <a:xfrm>
                <a:off x="2156666" y="5640195"/>
                <a:ext cx="7813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41" name="Line 17"/>
              <p:cNvSpPr>
                <a:spLocks noChangeShapeType="1"/>
              </p:cNvSpPr>
              <p:nvPr/>
            </p:nvSpPr>
            <p:spPr bwMode="auto">
              <a:xfrm>
                <a:off x="1870474" y="5577403"/>
                <a:ext cx="2598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42" name="Line 18"/>
              <p:cNvSpPr>
                <a:spLocks noChangeShapeType="1"/>
              </p:cNvSpPr>
              <p:nvPr/>
            </p:nvSpPr>
            <p:spPr bwMode="auto">
              <a:xfrm>
                <a:off x="2156666" y="5577403"/>
                <a:ext cx="7813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2319" name="Group 709"/>
            <p:cNvGrpSpPr>
              <a:grpSpLocks/>
            </p:cNvGrpSpPr>
            <p:nvPr/>
          </p:nvGrpSpPr>
          <p:grpSpPr bwMode="auto">
            <a:xfrm>
              <a:off x="7457457" y="4600575"/>
              <a:ext cx="506061" cy="933086"/>
              <a:chOff x="1799607" y="4581525"/>
              <a:chExt cx="506061" cy="933086"/>
            </a:xfrm>
          </p:grpSpPr>
          <p:sp>
            <p:nvSpPr>
              <p:cNvPr id="12321" name="AutoShape 11"/>
              <p:cNvSpPr>
                <a:spLocks noChangeArrowheads="1"/>
              </p:cNvSpPr>
              <p:nvPr/>
            </p:nvSpPr>
            <p:spPr bwMode="auto">
              <a:xfrm rot="10800000" flipH="1">
                <a:off x="1799607" y="4581525"/>
                <a:ext cx="506061" cy="571500"/>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a:p>
            </p:txBody>
          </p:sp>
          <p:pic>
            <p:nvPicPr>
              <p:cNvPr id="12322" name="Picture 12"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38495" y="4960098"/>
                <a:ext cx="119928" cy="179276"/>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2323" name="Line 13"/>
              <p:cNvSpPr>
                <a:spLocks noChangeShapeType="1"/>
              </p:cNvSpPr>
              <p:nvPr/>
            </p:nvSpPr>
            <p:spPr bwMode="auto">
              <a:xfrm>
                <a:off x="1870474" y="4941898"/>
                <a:ext cx="222594"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24" name="Line 14"/>
              <p:cNvSpPr>
                <a:spLocks noChangeShapeType="1"/>
              </p:cNvSpPr>
              <p:nvPr/>
            </p:nvSpPr>
            <p:spPr bwMode="auto">
              <a:xfrm>
                <a:off x="2156666" y="4941898"/>
                <a:ext cx="7813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25" name="Line 15"/>
              <p:cNvSpPr>
                <a:spLocks noChangeShapeType="1"/>
              </p:cNvSpPr>
              <p:nvPr/>
            </p:nvSpPr>
            <p:spPr bwMode="auto">
              <a:xfrm>
                <a:off x="1870474" y="4878195"/>
                <a:ext cx="12447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26" name="Line 16"/>
              <p:cNvSpPr>
                <a:spLocks noChangeShapeType="1"/>
              </p:cNvSpPr>
              <p:nvPr/>
            </p:nvSpPr>
            <p:spPr bwMode="auto">
              <a:xfrm>
                <a:off x="2156666" y="4878195"/>
                <a:ext cx="7813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27" name="Line 17"/>
              <p:cNvSpPr>
                <a:spLocks noChangeShapeType="1"/>
              </p:cNvSpPr>
              <p:nvPr/>
            </p:nvSpPr>
            <p:spPr bwMode="auto">
              <a:xfrm>
                <a:off x="1870474" y="4815403"/>
                <a:ext cx="2598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28" name="Line 18"/>
              <p:cNvSpPr>
                <a:spLocks noChangeShapeType="1"/>
              </p:cNvSpPr>
              <p:nvPr/>
            </p:nvSpPr>
            <p:spPr bwMode="auto">
              <a:xfrm>
                <a:off x="2156666" y="4815403"/>
                <a:ext cx="7813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29" name="Line 19"/>
              <p:cNvSpPr>
                <a:spLocks noChangeShapeType="1"/>
              </p:cNvSpPr>
              <p:nvPr/>
            </p:nvSpPr>
            <p:spPr bwMode="auto">
              <a:xfrm>
                <a:off x="1870474" y="4752611"/>
                <a:ext cx="222594"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30" name="Line 20"/>
              <p:cNvSpPr>
                <a:spLocks noChangeShapeType="1"/>
              </p:cNvSpPr>
              <p:nvPr/>
            </p:nvSpPr>
            <p:spPr bwMode="auto">
              <a:xfrm>
                <a:off x="2156666" y="4752611"/>
                <a:ext cx="7813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31" name="Line 21"/>
              <p:cNvSpPr>
                <a:spLocks noChangeShapeType="1"/>
              </p:cNvSpPr>
              <p:nvPr/>
            </p:nvSpPr>
            <p:spPr bwMode="auto">
              <a:xfrm>
                <a:off x="1868657" y="4666158"/>
                <a:ext cx="36432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32" name="Line 19"/>
              <p:cNvSpPr>
                <a:spLocks noChangeShapeType="1"/>
              </p:cNvSpPr>
              <p:nvPr/>
            </p:nvSpPr>
            <p:spPr bwMode="auto">
              <a:xfrm>
                <a:off x="1870474" y="5514611"/>
                <a:ext cx="222594"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33" name="Line 20"/>
              <p:cNvSpPr>
                <a:spLocks noChangeShapeType="1"/>
              </p:cNvSpPr>
              <p:nvPr/>
            </p:nvSpPr>
            <p:spPr bwMode="auto">
              <a:xfrm>
                <a:off x="2156666" y="5514611"/>
                <a:ext cx="7813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34" name="Line 21"/>
              <p:cNvSpPr>
                <a:spLocks noChangeShapeType="1"/>
              </p:cNvSpPr>
              <p:nvPr/>
            </p:nvSpPr>
            <p:spPr bwMode="auto">
              <a:xfrm>
                <a:off x="1868657" y="5428158"/>
                <a:ext cx="36432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2320" name="TextBox 724"/>
            <p:cNvSpPr txBox="1">
              <a:spLocks noChangeArrowheads="1"/>
            </p:cNvSpPr>
            <p:nvPr/>
          </p:nvSpPr>
          <p:spPr bwMode="auto">
            <a:xfrm>
              <a:off x="7361674" y="5753100"/>
              <a:ext cx="69762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sz="3200">
                  <a:solidFill>
                    <a:schemeClr val="bg1"/>
                  </a:solidFill>
                  <a:latin typeface="Calibri" pitchFamily="34" charset="0"/>
                </a:rPr>
                <a:t>. . .</a:t>
              </a:r>
            </a:p>
          </p:txBody>
        </p:sp>
      </p:grpSp>
      <p:cxnSp>
        <p:nvCxnSpPr>
          <p:cNvPr id="12308" name="Straight Arrow Connector 730"/>
          <p:cNvCxnSpPr>
            <a:cxnSpLocks noChangeShapeType="1"/>
          </p:cNvCxnSpPr>
          <p:nvPr/>
        </p:nvCxnSpPr>
        <p:spPr bwMode="auto">
          <a:xfrm>
            <a:off x="1066800" y="2381250"/>
            <a:ext cx="985838" cy="485775"/>
          </a:xfrm>
          <a:prstGeom prst="straightConnector1">
            <a:avLst/>
          </a:prstGeom>
          <a:noFill/>
          <a:ln w="19050" algn="ctr">
            <a:solidFill>
              <a:srgbClr val="C00000"/>
            </a:solidFill>
            <a:round/>
            <a:headEnd/>
            <a:tailEnd type="triangle" w="med" len="med"/>
          </a:ln>
          <a:extLst>
            <a:ext uri="{909E8E84-426E-40DD-AFC4-6F175D3DCCD1}">
              <a14:hiddenFill xmlns:a14="http://schemas.microsoft.com/office/drawing/2010/main">
                <a:noFill/>
              </a14:hiddenFill>
            </a:ext>
          </a:extLst>
        </p:spPr>
      </p:cxnSp>
      <p:cxnSp>
        <p:nvCxnSpPr>
          <p:cNvPr id="12309" name="Straight Arrow Connector 731"/>
          <p:cNvCxnSpPr>
            <a:cxnSpLocks noChangeShapeType="1"/>
          </p:cNvCxnSpPr>
          <p:nvPr/>
        </p:nvCxnSpPr>
        <p:spPr bwMode="auto">
          <a:xfrm rot="16200000" flipH="1">
            <a:off x="1797844" y="2612231"/>
            <a:ext cx="485775" cy="23813"/>
          </a:xfrm>
          <a:prstGeom prst="straightConnector1">
            <a:avLst/>
          </a:prstGeom>
          <a:noFill/>
          <a:ln w="19050" algn="ctr">
            <a:solidFill>
              <a:srgbClr val="C00000"/>
            </a:solidFill>
            <a:round/>
            <a:headEnd/>
            <a:tailEnd type="triangle" w="med" len="med"/>
          </a:ln>
          <a:extLst>
            <a:ext uri="{909E8E84-426E-40DD-AFC4-6F175D3DCCD1}">
              <a14:hiddenFill xmlns:a14="http://schemas.microsoft.com/office/drawing/2010/main">
                <a:noFill/>
              </a14:hiddenFill>
            </a:ext>
          </a:extLst>
        </p:spPr>
      </p:cxnSp>
      <p:cxnSp>
        <p:nvCxnSpPr>
          <p:cNvPr id="12310" name="Straight Arrow Connector 732"/>
          <p:cNvCxnSpPr>
            <a:cxnSpLocks noChangeShapeType="1"/>
          </p:cNvCxnSpPr>
          <p:nvPr/>
        </p:nvCxnSpPr>
        <p:spPr bwMode="auto">
          <a:xfrm rot="10800000" flipV="1">
            <a:off x="2052638" y="2381250"/>
            <a:ext cx="976312" cy="485775"/>
          </a:xfrm>
          <a:prstGeom prst="straightConnector1">
            <a:avLst/>
          </a:prstGeom>
          <a:noFill/>
          <a:ln w="19050" algn="ctr">
            <a:solidFill>
              <a:srgbClr val="C00000"/>
            </a:solidFill>
            <a:round/>
            <a:headEnd/>
            <a:tailEnd type="triangle" w="med" len="med"/>
          </a:ln>
          <a:extLst>
            <a:ext uri="{909E8E84-426E-40DD-AFC4-6F175D3DCCD1}">
              <a14:hiddenFill xmlns:a14="http://schemas.microsoft.com/office/drawing/2010/main">
                <a:noFill/>
              </a14:hiddenFill>
            </a:ext>
          </a:extLst>
        </p:spPr>
      </p:cxnSp>
      <p:cxnSp>
        <p:nvCxnSpPr>
          <p:cNvPr id="12311" name="Straight Arrow Connector 738"/>
          <p:cNvCxnSpPr>
            <a:cxnSpLocks noChangeShapeType="1"/>
          </p:cNvCxnSpPr>
          <p:nvPr/>
        </p:nvCxnSpPr>
        <p:spPr bwMode="auto">
          <a:xfrm rot="5400000">
            <a:off x="6220619" y="2620169"/>
            <a:ext cx="485775" cy="7937"/>
          </a:xfrm>
          <a:prstGeom prst="straightConnector1">
            <a:avLst/>
          </a:prstGeom>
          <a:noFill/>
          <a:ln w="19050" algn="ctr">
            <a:solidFill>
              <a:srgbClr val="C00000"/>
            </a:solidFill>
            <a:round/>
            <a:headEnd/>
            <a:tailEnd type="triangle" w="med" len="med"/>
          </a:ln>
          <a:extLst>
            <a:ext uri="{909E8E84-426E-40DD-AFC4-6F175D3DCCD1}">
              <a14:hiddenFill xmlns:a14="http://schemas.microsoft.com/office/drawing/2010/main">
                <a:noFill/>
              </a14:hiddenFill>
            </a:ext>
          </a:extLst>
        </p:spPr>
      </p:cxnSp>
      <p:cxnSp>
        <p:nvCxnSpPr>
          <p:cNvPr id="12312" name="Straight Arrow Connector 739"/>
          <p:cNvCxnSpPr>
            <a:cxnSpLocks noChangeShapeType="1"/>
          </p:cNvCxnSpPr>
          <p:nvPr/>
        </p:nvCxnSpPr>
        <p:spPr bwMode="auto">
          <a:xfrm rot="5400000">
            <a:off x="4839494" y="2620169"/>
            <a:ext cx="485775" cy="7937"/>
          </a:xfrm>
          <a:prstGeom prst="straightConnector1">
            <a:avLst/>
          </a:prstGeom>
          <a:noFill/>
          <a:ln w="19050" algn="ctr">
            <a:solidFill>
              <a:srgbClr val="C00000"/>
            </a:solidFill>
            <a:round/>
            <a:headEnd/>
            <a:tailEnd type="triangle" w="med" len="med"/>
          </a:ln>
          <a:extLst>
            <a:ext uri="{909E8E84-426E-40DD-AFC4-6F175D3DCCD1}">
              <a14:hiddenFill xmlns:a14="http://schemas.microsoft.com/office/drawing/2010/main">
                <a:noFill/>
              </a14:hiddenFill>
            </a:ext>
          </a:extLst>
        </p:spPr>
      </p:cxnSp>
      <p:cxnSp>
        <p:nvCxnSpPr>
          <p:cNvPr id="12313" name="Straight Arrow Connector 740"/>
          <p:cNvCxnSpPr>
            <a:cxnSpLocks noChangeShapeType="1"/>
          </p:cNvCxnSpPr>
          <p:nvPr/>
        </p:nvCxnSpPr>
        <p:spPr bwMode="auto">
          <a:xfrm rot="5400000">
            <a:off x="7487444" y="2620169"/>
            <a:ext cx="485775" cy="7937"/>
          </a:xfrm>
          <a:prstGeom prst="straightConnector1">
            <a:avLst/>
          </a:prstGeom>
          <a:noFill/>
          <a:ln w="19050" algn="ctr">
            <a:solidFill>
              <a:srgbClr val="C00000"/>
            </a:solidFill>
            <a:round/>
            <a:headEnd/>
            <a:tailEnd type="triangle" w="med" len="med"/>
          </a:ln>
          <a:extLst>
            <a:ext uri="{909E8E84-426E-40DD-AFC4-6F175D3DCCD1}">
              <a14:hiddenFill xmlns:a14="http://schemas.microsoft.com/office/drawing/2010/main">
                <a:noFill/>
              </a14:hiddenFill>
            </a:ext>
          </a:extLst>
        </p:spPr>
      </p:cxnSp>
      <p:sp>
        <p:nvSpPr>
          <p:cNvPr id="12314" name="TextBox 744"/>
          <p:cNvSpPr txBox="1">
            <a:spLocks noChangeArrowheads="1"/>
          </p:cNvSpPr>
          <p:nvPr/>
        </p:nvSpPr>
        <p:spPr bwMode="auto">
          <a:xfrm>
            <a:off x="2865438" y="4152900"/>
            <a:ext cx="14208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a:solidFill>
                  <a:srgbClr val="C00000"/>
                </a:solidFill>
                <a:latin typeface="Calibri" pitchFamily="34" charset="0"/>
              </a:rPr>
              <a:t>Invoice streams</a:t>
            </a:r>
          </a:p>
        </p:txBody>
      </p:sp>
    </p:spTree>
  </p:cSld>
  <p:clrMapOvr>
    <a:masterClrMapping/>
  </p:clrMapOvr>
  <p:transition/>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ognizantTheme">
  <a:themeElements>
    <a:clrScheme name="Cognizant Colors 2020">
      <a:dk1>
        <a:srgbClr val="0033A0"/>
      </a:dk1>
      <a:lt1>
        <a:srgbClr val="FFFFFF"/>
      </a:lt1>
      <a:dk2>
        <a:srgbClr val="000000"/>
      </a:dk2>
      <a:lt2>
        <a:srgbClr val="FFFFFF"/>
      </a:lt2>
      <a:accent1>
        <a:srgbClr val="000063"/>
      </a:accent1>
      <a:accent2>
        <a:srgbClr val="0033A0"/>
      </a:accent2>
      <a:accent3>
        <a:srgbClr val="2C67FF"/>
      </a:accent3>
      <a:accent4>
        <a:srgbClr val="328DFF"/>
      </a:accent4>
      <a:accent5>
        <a:srgbClr val="404040"/>
      </a:accent5>
      <a:accent6>
        <a:srgbClr val="D9D9D9"/>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nizantTheme" id="{D3A03404-B80B-439B-AF19-52B6AF8DA76C}" vid="{75FB74F2-993F-428C-8E48-C53594268EE5}"/>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CB57B5F54F4DA48B31C4943C8567926" ma:contentTypeVersion="3" ma:contentTypeDescription="Create a new document." ma:contentTypeScope="" ma:versionID="5eaa3ee1509582f4e02561b7145d904d">
  <xsd:schema xmlns:xsd="http://www.w3.org/2001/XMLSchema" xmlns:xs="http://www.w3.org/2001/XMLSchema" xmlns:p="http://schemas.microsoft.com/office/2006/metadata/properties" xmlns:ns2="e38a8859-07ab-46c5-a44f-5c9b86e92d7c" targetNamespace="http://schemas.microsoft.com/office/2006/metadata/properties" ma:root="true" ma:fieldsID="4d2d3dc816ad86660348993a9b5cdcc4" ns2:_="">
    <xsd:import namespace="e38a8859-07ab-46c5-a44f-5c9b86e92d7c"/>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8a8859-07ab-46c5-a44f-5c9b86e92d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3D1B823-D392-4925-9E4F-8CD030BDD1FD}">
  <ds:schemaRefs>
    <ds:schemaRef ds:uri="http://schemas.microsoft.com/sharepoint/v3/contenttype/forms"/>
  </ds:schemaRefs>
</ds:datastoreItem>
</file>

<file path=customXml/itemProps2.xml><?xml version="1.0" encoding="utf-8"?>
<ds:datastoreItem xmlns:ds="http://schemas.openxmlformats.org/officeDocument/2006/customXml" ds:itemID="{7DA0F05E-4312-4C2D-BE63-060030794010}"/>
</file>

<file path=customXml/itemProps3.xml><?xml version="1.0" encoding="utf-8"?>
<ds:datastoreItem xmlns:ds="http://schemas.openxmlformats.org/officeDocument/2006/customXml" ds:itemID="{398D83A2-6199-4805-8859-3F51088B211D}">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56808</TotalTime>
  <Words>4910</Words>
  <Application>Microsoft Office PowerPoint</Application>
  <PresentationFormat>On-screen Show (4:3)</PresentationFormat>
  <Paragraphs>508</Paragraphs>
  <Slides>43</Slides>
  <Notes>37</Notes>
  <HiddenSlides>0</HiddenSlides>
  <MMClips>0</MMClips>
  <ScaleCrop>false</ScaleCrop>
  <HeadingPairs>
    <vt:vector size="4" baseType="variant">
      <vt:variant>
        <vt:lpstr>Theme</vt:lpstr>
      </vt:variant>
      <vt:variant>
        <vt:i4>2</vt:i4>
      </vt:variant>
      <vt:variant>
        <vt:lpstr>Slide Titles</vt:lpstr>
      </vt:variant>
      <vt:variant>
        <vt:i4>43</vt:i4>
      </vt:variant>
    </vt:vector>
  </HeadingPairs>
  <TitlesOfParts>
    <vt:vector size="45" baseType="lpstr">
      <vt:lpstr>1_test-template</vt:lpstr>
      <vt:lpstr>CognizantTheme</vt:lpstr>
      <vt:lpstr>BillingCenter 10 Configuration</vt:lpstr>
      <vt:lpstr>Lesson objectives</vt:lpstr>
      <vt:lpstr>Lesson outline</vt:lpstr>
      <vt:lpstr>Overview of invoicing plugins</vt:lpstr>
      <vt:lpstr>Invoicing flow for pro rata charges</vt:lpstr>
      <vt:lpstr>Charge invoicing plugin points</vt:lpstr>
      <vt:lpstr>Lesson outline</vt:lpstr>
      <vt:lpstr>Invoice streams</vt:lpstr>
      <vt:lpstr>Invoice streams support billing levels for direct bill and list bill billing</vt:lpstr>
      <vt:lpstr>Four invoice stream periodicities</vt:lpstr>
      <vt:lpstr>Multiple invoice streams example</vt:lpstr>
      <vt:lpstr>Ad hoc (off sequence) invoices</vt:lpstr>
      <vt:lpstr>Invoicing a charge immediately</vt:lpstr>
      <vt:lpstr>Immediate invoicing attributes</vt:lpstr>
      <vt:lpstr>Lesson outline</vt:lpstr>
      <vt:lpstr>Role of ChargeInitializer</vt:lpstr>
      <vt:lpstr>Building new charges</vt:lpstr>
      <vt:lpstr>Charge slicing</vt:lpstr>
      <vt:lpstr>Where to configure charge slicing</vt:lpstr>
      <vt:lpstr>Charge slicer example</vt:lpstr>
      <vt:lpstr>Working with ChargeInitializer plugin</vt:lpstr>
      <vt:lpstr>Example: adding an item to a new invoice</vt:lpstr>
      <vt:lpstr>Example: configuring set of invoice items (1)</vt:lpstr>
      <vt:lpstr>Example: configuring set of invoice items (2)</vt:lpstr>
      <vt:lpstr>Configuring invoice item event dates</vt:lpstr>
      <vt:lpstr>Lesson outline</vt:lpstr>
      <vt:lpstr>Date sequences</vt:lpstr>
      <vt:lpstr>DateSequence plugin</vt:lpstr>
      <vt:lpstr>Combining date sequences</vt:lpstr>
      <vt:lpstr>Composite date sequence example combinedWith() method</vt:lpstr>
      <vt:lpstr>InvoiceStream plugin</vt:lpstr>
      <vt:lpstr>InvoiceStream example: Quarterly periodicity</vt:lpstr>
      <vt:lpstr>InvioceStream example: step 1  </vt:lpstr>
      <vt:lpstr>InvioceStream example: step 2 </vt:lpstr>
      <vt:lpstr> Lesson objectives review</vt:lpstr>
      <vt:lpstr>Demo</vt:lpstr>
      <vt:lpstr>PowerPoint Presentation</vt:lpstr>
      <vt:lpstr>Lab</vt:lpstr>
      <vt:lpstr>PowerPoint Presentation</vt:lpstr>
      <vt:lpstr>Review</vt:lpstr>
      <vt:lpstr>Review questions</vt:lpstr>
      <vt:lpstr>Notices</vt:lpstr>
      <vt:lpstr>PowerPoint Presentation</vt:lpstr>
    </vt:vector>
  </TitlesOfParts>
  <Company>Guidewire Software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Invoices Are Generated</dc:title>
  <dc:subject>Introduction to BillingCenter 3.0 Training</dc:subject>
  <dc:creator>Guidewire</dc:creator>
  <dc:description>210</dc:description>
  <cp:lastModifiedBy>Biswas, Sujoy (Cognizant)</cp:lastModifiedBy>
  <cp:revision>2384</cp:revision>
  <dcterms:created xsi:type="dcterms:W3CDTF">2007-08-02T20:13:16Z</dcterms:created>
  <dcterms:modified xsi:type="dcterms:W3CDTF">2020-12-11T17:00:53Z</dcterms:modified>
  <cp:category>210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y fmtid="{D5CDD505-2E9C-101B-9397-08002B2CF9AE}" pid="4" name="ContentTypeId">
    <vt:lpwstr>0x0101008CB57B5F54F4DA48B31C4943C8567926</vt:lpwstr>
  </property>
</Properties>
</file>