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4"/>
    <p:sldMasterId id="2147483944" r:id="rId5"/>
  </p:sldMasterIdLst>
  <p:notesMasterIdLst>
    <p:notesMasterId r:id="rId54"/>
  </p:notesMasterIdLst>
  <p:handoutMasterIdLst>
    <p:handoutMasterId r:id="rId55"/>
  </p:handoutMasterIdLst>
  <p:sldIdLst>
    <p:sldId id="1690" r:id="rId6"/>
    <p:sldId id="1299" r:id="rId7"/>
    <p:sldId id="1300" r:id="rId8"/>
    <p:sldId id="1593" r:id="rId9"/>
    <p:sldId id="1624" r:id="rId10"/>
    <p:sldId id="1689" r:id="rId11"/>
    <p:sldId id="1599" r:id="rId12"/>
    <p:sldId id="1594" r:id="rId13"/>
    <p:sldId id="1642" r:id="rId14"/>
    <p:sldId id="1665" r:id="rId15"/>
    <p:sldId id="1601" r:id="rId16"/>
    <p:sldId id="1643" r:id="rId17"/>
    <p:sldId id="1644" r:id="rId18"/>
    <p:sldId id="1684" r:id="rId19"/>
    <p:sldId id="1685" r:id="rId20"/>
    <p:sldId id="1647" r:id="rId21"/>
    <p:sldId id="1668" r:id="rId22"/>
    <p:sldId id="1649" r:id="rId23"/>
    <p:sldId id="1683" r:id="rId24"/>
    <p:sldId id="1686" r:id="rId25"/>
    <p:sldId id="1651" r:id="rId26"/>
    <p:sldId id="1652" r:id="rId27"/>
    <p:sldId id="1680" r:id="rId28"/>
    <p:sldId id="1678" r:id="rId29"/>
    <p:sldId id="1679" r:id="rId30"/>
    <p:sldId id="1671" r:id="rId31"/>
    <p:sldId id="1672" r:id="rId32"/>
    <p:sldId id="1660" r:id="rId33"/>
    <p:sldId id="1661" r:id="rId34"/>
    <p:sldId id="1662" r:id="rId35"/>
    <p:sldId id="1663" r:id="rId36"/>
    <p:sldId id="1673" r:id="rId37"/>
    <p:sldId id="1669" r:id="rId38"/>
    <p:sldId id="1607" r:id="rId39"/>
    <p:sldId id="1628" r:id="rId40"/>
    <p:sldId id="1682" r:id="rId41"/>
    <p:sldId id="1637" r:id="rId42"/>
    <p:sldId id="1588" r:id="rId43"/>
    <p:sldId id="1591" r:id="rId44"/>
    <p:sldId id="1551" r:id="rId45"/>
    <p:sldId id="1691" r:id="rId46"/>
    <p:sldId id="1692" r:id="rId47"/>
    <p:sldId id="1693" r:id="rId48"/>
    <p:sldId id="1694" r:id="rId49"/>
    <p:sldId id="1695" r:id="rId50"/>
    <p:sldId id="1618" r:id="rId51"/>
    <p:sldId id="1638" r:id="rId52"/>
    <p:sldId id="1696" r:id="rId53"/>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729">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4628C"/>
    <a:srgbClr val="D33819"/>
    <a:srgbClr val="0033CC"/>
    <a:srgbClr val="969696"/>
    <a:srgbClr val="FF0000"/>
    <a:srgbClr val="FFFF00"/>
    <a:srgbClr val="CCFF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4C2BDC-F606-4DC1-B0EC-34C533CD199A}" v="1" dt="2021-03-23T10:47:47.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2" autoAdjust="0"/>
    <p:restoredTop sz="68000" autoAdjust="0"/>
  </p:normalViewPr>
  <p:slideViewPr>
    <p:cSldViewPr snapToGrid="0" showGuides="1">
      <p:cViewPr varScale="1">
        <p:scale>
          <a:sx n="50" d="100"/>
          <a:sy n="50" d="100"/>
        </p:scale>
        <p:origin x="1884" y="42"/>
      </p:cViewPr>
      <p:guideLst>
        <p:guide orient="horz" pos="729"/>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100" d="100"/>
          <a:sy n="100" d="100"/>
        </p:scale>
        <p:origin x="-2826" y="58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11.xml"/><Relationship Id="rId1" Type="http://schemas.openxmlformats.org/officeDocument/2006/relationships/slide" Target="slides/slide3.xml"/><Relationship Id="rId4" Type="http://schemas.openxmlformats.org/officeDocument/2006/relationships/slide" Target="slides/slide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Priyadharshini (Cognizant)" userId="S::888356@cognizant.com::642862ec-6159-4a24-a642-752c6e32b8df" providerId="AD" clId="Web-{374C2BDC-F606-4DC1-B0EC-34C533CD199A}"/>
    <pc:docChg chg="modSld">
      <pc:chgData name="S, Priyadharshini (Cognizant)" userId="S::888356@cognizant.com::642862ec-6159-4a24-a642-752c6e32b8df" providerId="AD" clId="Web-{374C2BDC-F606-4DC1-B0EC-34C533CD199A}" dt="2021-03-23T10:47:47.037" v="0" actId="1076"/>
      <pc:docMkLst>
        <pc:docMk/>
      </pc:docMkLst>
      <pc:sldChg chg="modSp">
        <pc:chgData name="S, Priyadharshini (Cognizant)" userId="S::888356@cognizant.com::642862ec-6159-4a24-a642-752c6e32b8df" providerId="AD" clId="Web-{374C2BDC-F606-4DC1-B0EC-34C533CD199A}" dt="2021-03-23T10:47:47.037" v="0" actId="1076"/>
        <pc:sldMkLst>
          <pc:docMk/>
          <pc:sldMk cId="0" sldId="1594"/>
        </pc:sldMkLst>
        <pc:picChg chg="mod">
          <ac:chgData name="S, Priyadharshini (Cognizant)" userId="S::888356@cognizant.com::642862ec-6159-4a24-a642-752c6e32b8df" providerId="AD" clId="Web-{374C2BDC-F606-4DC1-B0EC-34C533CD199A}" dt="2021-03-23T10:47:47.037" v="0" actId="1076"/>
          <ac:picMkLst>
            <pc:docMk/>
            <pc:sldMk cId="0" sldId="1594"/>
            <ac:picMk id="61"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C207EE-AF92-4B0F-AB6C-899A42C633C8}" type="doc">
      <dgm:prSet loTypeId="urn:microsoft.com/office/officeart/2005/8/layout/hChevron3" loCatId="process" qsTypeId="urn:microsoft.com/office/officeart/2005/8/quickstyle/simple1" qsCatId="simple" csTypeId="urn:microsoft.com/office/officeart/2005/8/colors/accent1_2" csCatId="accent1" phldr="1"/>
      <dgm:spPr/>
    </dgm:pt>
    <dgm:pt modelId="{8AA6F7E9-BA66-4139-84FB-53B20524D2EB}">
      <dgm:prSet phldrT="[Text]"/>
      <dgm:spPr>
        <a:solidFill>
          <a:srgbClr val="04628C"/>
        </a:solidFill>
      </dgm:spPr>
      <dgm:t>
        <a:bodyPr/>
        <a:lstStyle/>
        <a:p>
          <a:r>
            <a:rPr lang="en-US"/>
            <a:t>1. Filter</a:t>
          </a:r>
        </a:p>
      </dgm:t>
    </dgm:pt>
    <dgm:pt modelId="{3277B2E5-B213-4A7E-83BA-CA2CDB38375A}" type="parTrans" cxnId="{C54A5A16-B5D9-4B7C-9ADD-37998F7E8484}">
      <dgm:prSet/>
      <dgm:spPr/>
      <dgm:t>
        <a:bodyPr/>
        <a:lstStyle/>
        <a:p>
          <a:endParaRPr lang="en-US"/>
        </a:p>
      </dgm:t>
    </dgm:pt>
    <dgm:pt modelId="{223D07E7-7010-4B3F-ACB9-A6C4124F37DA}" type="sibTrans" cxnId="{C54A5A16-B5D9-4B7C-9ADD-37998F7E8484}">
      <dgm:prSet/>
      <dgm:spPr/>
      <dgm:t>
        <a:bodyPr/>
        <a:lstStyle/>
        <a:p>
          <a:endParaRPr lang="en-US"/>
        </a:p>
      </dgm:t>
    </dgm:pt>
    <dgm:pt modelId="{01CBFD27-AD4B-4E63-A044-3021FAF8AF30}">
      <dgm:prSet phldrT="[Text]"/>
      <dgm:spPr>
        <a:solidFill>
          <a:srgbClr val="04628C"/>
        </a:solidFill>
      </dgm:spPr>
      <dgm:t>
        <a:bodyPr/>
        <a:lstStyle/>
        <a:p>
          <a:r>
            <a:rPr lang="en-US"/>
            <a:t>2. Partition &amp; Rank</a:t>
          </a:r>
        </a:p>
      </dgm:t>
    </dgm:pt>
    <dgm:pt modelId="{D4C1BBCD-B2BE-4954-AC03-06D253DE7FD9}" type="parTrans" cxnId="{FB89F810-2366-4000-BB4F-871F8D9112BC}">
      <dgm:prSet/>
      <dgm:spPr/>
      <dgm:t>
        <a:bodyPr/>
        <a:lstStyle/>
        <a:p>
          <a:endParaRPr lang="en-US"/>
        </a:p>
      </dgm:t>
    </dgm:pt>
    <dgm:pt modelId="{72969651-8E48-447C-8CDF-9A16DB43B092}" type="sibTrans" cxnId="{FB89F810-2366-4000-BB4F-871F8D9112BC}">
      <dgm:prSet/>
      <dgm:spPr/>
      <dgm:t>
        <a:bodyPr/>
        <a:lstStyle/>
        <a:p>
          <a:endParaRPr lang="en-US"/>
        </a:p>
      </dgm:t>
    </dgm:pt>
    <dgm:pt modelId="{2B8576F7-D90C-44D2-B376-60BB6419F879}">
      <dgm:prSet phldrT="[Text]"/>
      <dgm:spPr>
        <a:solidFill>
          <a:srgbClr val="04628C"/>
        </a:solidFill>
      </dgm:spPr>
      <dgm:t>
        <a:bodyPr/>
        <a:lstStyle/>
        <a:p>
          <a:r>
            <a:rPr lang="en-US"/>
            <a:t> 3. Pay</a:t>
          </a:r>
        </a:p>
      </dgm:t>
    </dgm:pt>
    <dgm:pt modelId="{8CAB2332-AA87-4556-A170-7BDEE3C8C3A7}" type="parTrans" cxnId="{81035333-81B4-464C-BD39-5314B3E1E036}">
      <dgm:prSet/>
      <dgm:spPr/>
      <dgm:t>
        <a:bodyPr/>
        <a:lstStyle/>
        <a:p>
          <a:endParaRPr lang="en-US"/>
        </a:p>
      </dgm:t>
    </dgm:pt>
    <dgm:pt modelId="{78A4D2C7-76C1-4DC7-8552-AE074E2C61E7}" type="sibTrans" cxnId="{81035333-81B4-464C-BD39-5314B3E1E036}">
      <dgm:prSet/>
      <dgm:spPr/>
      <dgm:t>
        <a:bodyPr/>
        <a:lstStyle/>
        <a:p>
          <a:endParaRPr lang="en-US"/>
        </a:p>
      </dgm:t>
    </dgm:pt>
    <dgm:pt modelId="{EAB72FC7-D4FE-43C2-B579-A60067DB8205}" type="pres">
      <dgm:prSet presAssocID="{B8C207EE-AF92-4B0F-AB6C-899A42C633C8}" presName="Name0" presStyleCnt="0">
        <dgm:presLayoutVars>
          <dgm:dir/>
          <dgm:resizeHandles val="exact"/>
        </dgm:presLayoutVars>
      </dgm:prSet>
      <dgm:spPr/>
    </dgm:pt>
    <dgm:pt modelId="{18D63632-60D3-4790-95B9-7404157E4D1C}" type="pres">
      <dgm:prSet presAssocID="{8AA6F7E9-BA66-4139-84FB-53B20524D2EB}" presName="parTxOnly" presStyleLbl="node1" presStyleIdx="0" presStyleCnt="3" custLinFactY="200000" custLinFactNeighborY="226466">
        <dgm:presLayoutVars>
          <dgm:bulletEnabled val="1"/>
        </dgm:presLayoutVars>
      </dgm:prSet>
      <dgm:spPr/>
    </dgm:pt>
    <dgm:pt modelId="{1746BF9F-85BC-4B6A-80A5-A576DFDF022E}" type="pres">
      <dgm:prSet presAssocID="{223D07E7-7010-4B3F-ACB9-A6C4124F37DA}" presName="parSpace" presStyleCnt="0"/>
      <dgm:spPr/>
    </dgm:pt>
    <dgm:pt modelId="{473EE1EE-FCB5-42EF-B34E-48496A63A791}" type="pres">
      <dgm:prSet presAssocID="{01CBFD27-AD4B-4E63-A044-3021FAF8AF30}" presName="parTxOnly" presStyleLbl="node1" presStyleIdx="1" presStyleCnt="3">
        <dgm:presLayoutVars>
          <dgm:bulletEnabled val="1"/>
        </dgm:presLayoutVars>
      </dgm:prSet>
      <dgm:spPr/>
    </dgm:pt>
    <dgm:pt modelId="{C3E307EE-DF16-47A7-B1E9-DC9168B3E75C}" type="pres">
      <dgm:prSet presAssocID="{72969651-8E48-447C-8CDF-9A16DB43B092}" presName="parSpace" presStyleCnt="0"/>
      <dgm:spPr/>
    </dgm:pt>
    <dgm:pt modelId="{C0A271F7-327D-44F4-9CA8-8A5DB17B7BDA}" type="pres">
      <dgm:prSet presAssocID="{2B8576F7-D90C-44D2-B376-60BB6419F879}" presName="parTxOnly" presStyleLbl="node1" presStyleIdx="2" presStyleCnt="3" custLinFactNeighborY="5245">
        <dgm:presLayoutVars>
          <dgm:bulletEnabled val="1"/>
        </dgm:presLayoutVars>
      </dgm:prSet>
      <dgm:spPr/>
    </dgm:pt>
  </dgm:ptLst>
  <dgm:cxnLst>
    <dgm:cxn modelId="{FB89F810-2366-4000-BB4F-871F8D9112BC}" srcId="{B8C207EE-AF92-4B0F-AB6C-899A42C633C8}" destId="{01CBFD27-AD4B-4E63-A044-3021FAF8AF30}" srcOrd="1" destOrd="0" parTransId="{D4C1BBCD-B2BE-4954-AC03-06D253DE7FD9}" sibTransId="{72969651-8E48-447C-8CDF-9A16DB43B092}"/>
    <dgm:cxn modelId="{C54A5A16-B5D9-4B7C-9ADD-37998F7E8484}" srcId="{B8C207EE-AF92-4B0F-AB6C-899A42C633C8}" destId="{8AA6F7E9-BA66-4139-84FB-53B20524D2EB}" srcOrd="0" destOrd="0" parTransId="{3277B2E5-B213-4A7E-83BA-CA2CDB38375A}" sibTransId="{223D07E7-7010-4B3F-ACB9-A6C4124F37DA}"/>
    <dgm:cxn modelId="{81035333-81B4-464C-BD39-5314B3E1E036}" srcId="{B8C207EE-AF92-4B0F-AB6C-899A42C633C8}" destId="{2B8576F7-D90C-44D2-B376-60BB6419F879}" srcOrd="2" destOrd="0" parTransId="{8CAB2332-AA87-4556-A170-7BDEE3C8C3A7}" sibTransId="{78A4D2C7-76C1-4DC7-8552-AE074E2C61E7}"/>
    <dgm:cxn modelId="{E992725C-90E3-445A-97F2-CE38A71DBE62}" type="presOf" srcId="{8AA6F7E9-BA66-4139-84FB-53B20524D2EB}" destId="{18D63632-60D3-4790-95B9-7404157E4D1C}" srcOrd="0" destOrd="0" presId="urn:microsoft.com/office/officeart/2005/8/layout/hChevron3"/>
    <dgm:cxn modelId="{A94CCB44-FF74-4BD2-A78E-14D5F7DED5E2}" type="presOf" srcId="{01CBFD27-AD4B-4E63-A044-3021FAF8AF30}" destId="{473EE1EE-FCB5-42EF-B34E-48496A63A791}" srcOrd="0" destOrd="0" presId="urn:microsoft.com/office/officeart/2005/8/layout/hChevron3"/>
    <dgm:cxn modelId="{162BA16D-564B-4145-B2D6-14D81FD091E9}" type="presOf" srcId="{2B8576F7-D90C-44D2-B376-60BB6419F879}" destId="{C0A271F7-327D-44F4-9CA8-8A5DB17B7BDA}" srcOrd="0" destOrd="0" presId="urn:microsoft.com/office/officeart/2005/8/layout/hChevron3"/>
    <dgm:cxn modelId="{0CF93DB6-DBE8-419E-9EA2-68BCC5012F48}" type="presOf" srcId="{B8C207EE-AF92-4B0F-AB6C-899A42C633C8}" destId="{EAB72FC7-D4FE-43C2-B579-A60067DB8205}" srcOrd="0" destOrd="0" presId="urn:microsoft.com/office/officeart/2005/8/layout/hChevron3"/>
    <dgm:cxn modelId="{4DF3ABF7-91BE-4E40-9BAA-B85DC1F132EB}" type="presParOf" srcId="{EAB72FC7-D4FE-43C2-B579-A60067DB8205}" destId="{18D63632-60D3-4790-95B9-7404157E4D1C}" srcOrd="0" destOrd="0" presId="urn:microsoft.com/office/officeart/2005/8/layout/hChevron3"/>
    <dgm:cxn modelId="{D27B1307-E9F0-465F-9C6A-4FEA769086D3}" type="presParOf" srcId="{EAB72FC7-D4FE-43C2-B579-A60067DB8205}" destId="{1746BF9F-85BC-4B6A-80A5-A576DFDF022E}" srcOrd="1" destOrd="0" presId="urn:microsoft.com/office/officeart/2005/8/layout/hChevron3"/>
    <dgm:cxn modelId="{B57FF656-DEF4-4F49-9EED-AD0FAB7A2821}" type="presParOf" srcId="{EAB72FC7-D4FE-43C2-B579-A60067DB8205}" destId="{473EE1EE-FCB5-42EF-B34E-48496A63A791}" srcOrd="2" destOrd="0" presId="urn:microsoft.com/office/officeart/2005/8/layout/hChevron3"/>
    <dgm:cxn modelId="{4CDB78AB-CE28-4538-ADA9-664A986240C9}" type="presParOf" srcId="{EAB72FC7-D4FE-43C2-B579-A60067DB8205}" destId="{C3E307EE-DF16-47A7-B1E9-DC9168B3E75C}" srcOrd="3" destOrd="0" presId="urn:microsoft.com/office/officeart/2005/8/layout/hChevron3"/>
    <dgm:cxn modelId="{531CD25F-72A7-40F8-A296-96DC3613083F}" type="presParOf" srcId="{EAB72FC7-D4FE-43C2-B579-A60067DB8205}" destId="{C0A271F7-327D-44F4-9CA8-8A5DB17B7BDA}"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C207EE-AF92-4B0F-AB6C-899A42C633C8}" type="doc">
      <dgm:prSet loTypeId="urn:microsoft.com/office/officeart/2005/8/layout/hChevron3" loCatId="process" qsTypeId="urn:microsoft.com/office/officeart/2005/8/quickstyle/simple1" qsCatId="simple" csTypeId="urn:microsoft.com/office/officeart/2005/8/colors/accent1_2" csCatId="accent1" phldr="1"/>
      <dgm:spPr/>
    </dgm:pt>
    <dgm:pt modelId="{8AA6F7E9-BA66-4139-84FB-53B20524D2EB}">
      <dgm:prSet phldrT="[Text]"/>
      <dgm:spPr>
        <a:solidFill>
          <a:schemeClr val="accent6"/>
        </a:solidFill>
      </dgm:spPr>
      <dgm:t>
        <a:bodyPr/>
        <a:lstStyle/>
        <a:p>
          <a:r>
            <a:rPr lang="en-US" dirty="0"/>
            <a:t>1. Filter</a:t>
          </a:r>
        </a:p>
      </dgm:t>
    </dgm:pt>
    <dgm:pt modelId="{3277B2E5-B213-4A7E-83BA-CA2CDB38375A}" type="parTrans" cxnId="{C54A5A16-B5D9-4B7C-9ADD-37998F7E8484}">
      <dgm:prSet/>
      <dgm:spPr/>
      <dgm:t>
        <a:bodyPr/>
        <a:lstStyle/>
        <a:p>
          <a:endParaRPr lang="en-US"/>
        </a:p>
      </dgm:t>
    </dgm:pt>
    <dgm:pt modelId="{223D07E7-7010-4B3F-ACB9-A6C4124F37DA}" type="sibTrans" cxnId="{C54A5A16-B5D9-4B7C-9ADD-37998F7E8484}">
      <dgm:prSet/>
      <dgm:spPr/>
      <dgm:t>
        <a:bodyPr/>
        <a:lstStyle/>
        <a:p>
          <a:endParaRPr lang="en-US"/>
        </a:p>
      </dgm:t>
    </dgm:pt>
    <dgm:pt modelId="{EAB72FC7-D4FE-43C2-B579-A60067DB8205}" type="pres">
      <dgm:prSet presAssocID="{B8C207EE-AF92-4B0F-AB6C-899A42C633C8}" presName="Name0" presStyleCnt="0">
        <dgm:presLayoutVars>
          <dgm:dir/>
          <dgm:resizeHandles val="exact"/>
        </dgm:presLayoutVars>
      </dgm:prSet>
      <dgm:spPr/>
    </dgm:pt>
    <dgm:pt modelId="{18D63632-60D3-4790-95B9-7404157E4D1C}" type="pres">
      <dgm:prSet presAssocID="{8AA6F7E9-BA66-4139-84FB-53B20524D2EB}" presName="parTxOnly" presStyleLbl="node1" presStyleIdx="0" presStyleCnt="1" custLinFactY="200000" custLinFactNeighborY="226466">
        <dgm:presLayoutVars>
          <dgm:bulletEnabled val="1"/>
        </dgm:presLayoutVars>
      </dgm:prSet>
      <dgm:spPr/>
    </dgm:pt>
  </dgm:ptLst>
  <dgm:cxnLst>
    <dgm:cxn modelId="{C54A5A16-B5D9-4B7C-9ADD-37998F7E8484}" srcId="{B8C207EE-AF92-4B0F-AB6C-899A42C633C8}" destId="{8AA6F7E9-BA66-4139-84FB-53B20524D2EB}" srcOrd="0" destOrd="0" parTransId="{3277B2E5-B213-4A7E-83BA-CA2CDB38375A}" sibTransId="{223D07E7-7010-4B3F-ACB9-A6C4124F37DA}"/>
    <dgm:cxn modelId="{EF2F6FCA-0781-4C20-ACF4-8A524F5AE264}" type="presOf" srcId="{8AA6F7E9-BA66-4139-84FB-53B20524D2EB}" destId="{18D63632-60D3-4790-95B9-7404157E4D1C}" srcOrd="0" destOrd="0" presId="urn:microsoft.com/office/officeart/2005/8/layout/hChevron3"/>
    <dgm:cxn modelId="{8A84DDEB-AFD6-435F-81DE-CA18B1436F9A}" type="presOf" srcId="{B8C207EE-AF92-4B0F-AB6C-899A42C633C8}" destId="{EAB72FC7-D4FE-43C2-B579-A60067DB8205}" srcOrd="0" destOrd="0" presId="urn:microsoft.com/office/officeart/2005/8/layout/hChevron3"/>
    <dgm:cxn modelId="{3DF31180-2428-43BA-87AD-A3E0B0C4ABBE}" type="presParOf" srcId="{EAB72FC7-D4FE-43C2-B579-A60067DB8205}" destId="{18D63632-60D3-4790-95B9-7404157E4D1C}" srcOrd="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8C207EE-AF92-4B0F-AB6C-899A42C633C8}" type="doc">
      <dgm:prSet loTypeId="urn:microsoft.com/office/officeart/2005/8/layout/hChevron3" loCatId="process" qsTypeId="urn:microsoft.com/office/officeart/2005/8/quickstyle/simple1" qsCatId="simple" csTypeId="urn:microsoft.com/office/officeart/2005/8/colors/accent1_2" csCatId="accent1" phldr="1"/>
      <dgm:spPr/>
    </dgm:pt>
    <dgm:pt modelId="{8AA6F7E9-BA66-4139-84FB-53B20524D2EB}">
      <dgm:prSet phldrT="[Text]"/>
      <dgm:spPr>
        <a:solidFill>
          <a:schemeClr val="accent6"/>
        </a:solidFill>
      </dgm:spPr>
      <dgm:t>
        <a:bodyPr/>
        <a:lstStyle/>
        <a:p>
          <a:r>
            <a:rPr lang="en-US"/>
            <a:t>1. Filter</a:t>
          </a:r>
        </a:p>
      </dgm:t>
    </dgm:pt>
    <dgm:pt modelId="{3277B2E5-B213-4A7E-83BA-CA2CDB38375A}" type="parTrans" cxnId="{C54A5A16-B5D9-4B7C-9ADD-37998F7E8484}">
      <dgm:prSet/>
      <dgm:spPr/>
      <dgm:t>
        <a:bodyPr/>
        <a:lstStyle/>
        <a:p>
          <a:endParaRPr lang="en-US"/>
        </a:p>
      </dgm:t>
    </dgm:pt>
    <dgm:pt modelId="{223D07E7-7010-4B3F-ACB9-A6C4124F37DA}" type="sibTrans" cxnId="{C54A5A16-B5D9-4B7C-9ADD-37998F7E8484}">
      <dgm:prSet/>
      <dgm:spPr/>
      <dgm:t>
        <a:bodyPr/>
        <a:lstStyle/>
        <a:p>
          <a:endParaRPr lang="en-US"/>
        </a:p>
      </dgm:t>
    </dgm:pt>
    <dgm:pt modelId="{EAB72FC7-D4FE-43C2-B579-A60067DB8205}" type="pres">
      <dgm:prSet presAssocID="{B8C207EE-AF92-4B0F-AB6C-899A42C633C8}" presName="Name0" presStyleCnt="0">
        <dgm:presLayoutVars>
          <dgm:dir/>
          <dgm:resizeHandles val="exact"/>
        </dgm:presLayoutVars>
      </dgm:prSet>
      <dgm:spPr/>
    </dgm:pt>
    <dgm:pt modelId="{18D63632-60D3-4790-95B9-7404157E4D1C}" type="pres">
      <dgm:prSet presAssocID="{8AA6F7E9-BA66-4139-84FB-53B20524D2EB}" presName="parTxOnly" presStyleLbl="node1" presStyleIdx="0" presStyleCnt="1" custLinFactY="200000" custLinFactNeighborY="226466">
        <dgm:presLayoutVars>
          <dgm:bulletEnabled val="1"/>
        </dgm:presLayoutVars>
      </dgm:prSet>
      <dgm:spPr/>
    </dgm:pt>
  </dgm:ptLst>
  <dgm:cxnLst>
    <dgm:cxn modelId="{3275AF0E-3913-4074-A9A8-18990B7B42A9}" type="presOf" srcId="{8AA6F7E9-BA66-4139-84FB-53B20524D2EB}" destId="{18D63632-60D3-4790-95B9-7404157E4D1C}" srcOrd="0" destOrd="0" presId="urn:microsoft.com/office/officeart/2005/8/layout/hChevron3"/>
    <dgm:cxn modelId="{C54A5A16-B5D9-4B7C-9ADD-37998F7E8484}" srcId="{B8C207EE-AF92-4B0F-AB6C-899A42C633C8}" destId="{8AA6F7E9-BA66-4139-84FB-53B20524D2EB}" srcOrd="0" destOrd="0" parTransId="{3277B2E5-B213-4A7E-83BA-CA2CDB38375A}" sibTransId="{223D07E7-7010-4B3F-ACB9-A6C4124F37DA}"/>
    <dgm:cxn modelId="{B1C6794B-7A89-4134-81BE-D00598048646}" type="presOf" srcId="{B8C207EE-AF92-4B0F-AB6C-899A42C633C8}" destId="{EAB72FC7-D4FE-43C2-B579-A60067DB8205}" srcOrd="0" destOrd="0" presId="urn:microsoft.com/office/officeart/2005/8/layout/hChevron3"/>
    <dgm:cxn modelId="{461E7F63-9665-47BF-8817-BACD5F36863E}" type="presParOf" srcId="{EAB72FC7-D4FE-43C2-B579-A60067DB8205}" destId="{18D63632-60D3-4790-95B9-7404157E4D1C}" srcOrd="0"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8C207EE-AF92-4B0F-AB6C-899A42C633C8}" type="doc">
      <dgm:prSet loTypeId="urn:microsoft.com/office/officeart/2005/8/layout/hChevron3" loCatId="process" qsTypeId="urn:microsoft.com/office/officeart/2005/8/quickstyle/simple1" qsCatId="simple" csTypeId="urn:microsoft.com/office/officeart/2005/8/colors/accent1_2" csCatId="accent1" phldr="1"/>
      <dgm:spPr/>
    </dgm:pt>
    <dgm:pt modelId="{8AA6F7E9-BA66-4139-84FB-53B20524D2EB}">
      <dgm:prSet phldrT="[Text]"/>
      <dgm:spPr>
        <a:solidFill>
          <a:schemeClr val="accent6"/>
        </a:solidFill>
      </dgm:spPr>
      <dgm:t>
        <a:bodyPr/>
        <a:lstStyle/>
        <a:p>
          <a:r>
            <a:rPr lang="en-US"/>
            <a:t>2. Partition and rank</a:t>
          </a:r>
        </a:p>
      </dgm:t>
    </dgm:pt>
    <dgm:pt modelId="{3277B2E5-B213-4A7E-83BA-CA2CDB38375A}" type="parTrans" cxnId="{C54A5A16-B5D9-4B7C-9ADD-37998F7E8484}">
      <dgm:prSet/>
      <dgm:spPr/>
      <dgm:t>
        <a:bodyPr/>
        <a:lstStyle/>
        <a:p>
          <a:endParaRPr lang="en-US"/>
        </a:p>
      </dgm:t>
    </dgm:pt>
    <dgm:pt modelId="{223D07E7-7010-4B3F-ACB9-A6C4124F37DA}" type="sibTrans" cxnId="{C54A5A16-B5D9-4B7C-9ADD-37998F7E8484}">
      <dgm:prSet/>
      <dgm:spPr/>
      <dgm:t>
        <a:bodyPr/>
        <a:lstStyle/>
        <a:p>
          <a:endParaRPr lang="en-US"/>
        </a:p>
      </dgm:t>
    </dgm:pt>
    <dgm:pt modelId="{EAB72FC7-D4FE-43C2-B579-A60067DB8205}" type="pres">
      <dgm:prSet presAssocID="{B8C207EE-AF92-4B0F-AB6C-899A42C633C8}" presName="Name0" presStyleCnt="0">
        <dgm:presLayoutVars>
          <dgm:dir/>
          <dgm:resizeHandles val="exact"/>
        </dgm:presLayoutVars>
      </dgm:prSet>
      <dgm:spPr/>
    </dgm:pt>
    <dgm:pt modelId="{18D63632-60D3-4790-95B9-7404157E4D1C}" type="pres">
      <dgm:prSet presAssocID="{8AA6F7E9-BA66-4139-84FB-53B20524D2EB}" presName="parTxOnly" presStyleLbl="node1" presStyleIdx="0" presStyleCnt="1" custLinFactY="200000" custLinFactNeighborY="226466">
        <dgm:presLayoutVars>
          <dgm:bulletEnabled val="1"/>
        </dgm:presLayoutVars>
      </dgm:prSet>
      <dgm:spPr/>
    </dgm:pt>
  </dgm:ptLst>
  <dgm:cxnLst>
    <dgm:cxn modelId="{C54A5A16-B5D9-4B7C-9ADD-37998F7E8484}" srcId="{B8C207EE-AF92-4B0F-AB6C-899A42C633C8}" destId="{8AA6F7E9-BA66-4139-84FB-53B20524D2EB}" srcOrd="0" destOrd="0" parTransId="{3277B2E5-B213-4A7E-83BA-CA2CDB38375A}" sibTransId="{223D07E7-7010-4B3F-ACB9-A6C4124F37DA}"/>
    <dgm:cxn modelId="{8105443B-A640-4F30-B515-F0CCF88FBA16}" type="presOf" srcId="{8AA6F7E9-BA66-4139-84FB-53B20524D2EB}" destId="{18D63632-60D3-4790-95B9-7404157E4D1C}" srcOrd="0" destOrd="0" presId="urn:microsoft.com/office/officeart/2005/8/layout/hChevron3"/>
    <dgm:cxn modelId="{138A17C9-513E-4AD4-B840-255A16CBBDFE}" type="presOf" srcId="{B8C207EE-AF92-4B0F-AB6C-899A42C633C8}" destId="{EAB72FC7-D4FE-43C2-B579-A60067DB8205}" srcOrd="0" destOrd="0" presId="urn:microsoft.com/office/officeart/2005/8/layout/hChevron3"/>
    <dgm:cxn modelId="{E6C9F074-9B87-4997-90D0-242BC045DE21}" type="presParOf" srcId="{EAB72FC7-D4FE-43C2-B579-A60067DB8205}" destId="{18D63632-60D3-4790-95B9-7404157E4D1C}"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3632-60D3-4790-95B9-7404157E4D1C}">
      <dsp:nvSpPr>
        <dsp:cNvPr id="0" name=""/>
        <dsp:cNvSpPr/>
      </dsp:nvSpPr>
      <dsp:spPr>
        <a:xfrm>
          <a:off x="3549" y="0"/>
          <a:ext cx="3103884" cy="908050"/>
        </a:xfrm>
        <a:prstGeom prst="homePlate">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en-US" sz="2800" kern="1200"/>
            <a:t>1. Filter</a:t>
          </a:r>
        </a:p>
      </dsp:txBody>
      <dsp:txXfrm>
        <a:off x="3549" y="0"/>
        <a:ext cx="2876872" cy="908050"/>
      </dsp:txXfrm>
    </dsp:sp>
    <dsp:sp modelId="{473EE1EE-FCB5-42EF-B34E-48496A63A791}">
      <dsp:nvSpPr>
        <dsp:cNvPr id="0" name=""/>
        <dsp:cNvSpPr/>
      </dsp:nvSpPr>
      <dsp:spPr>
        <a:xfrm>
          <a:off x="2486657" y="0"/>
          <a:ext cx="3103884" cy="908050"/>
        </a:xfrm>
        <a:prstGeom prst="chevron">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en-US" sz="2800" kern="1200"/>
            <a:t>2. Partition &amp; Rank</a:t>
          </a:r>
        </a:p>
      </dsp:txBody>
      <dsp:txXfrm>
        <a:off x="2940682" y="0"/>
        <a:ext cx="2195834" cy="908050"/>
      </dsp:txXfrm>
    </dsp:sp>
    <dsp:sp modelId="{C0A271F7-327D-44F4-9CA8-8A5DB17B7BDA}">
      <dsp:nvSpPr>
        <dsp:cNvPr id="0" name=""/>
        <dsp:cNvSpPr/>
      </dsp:nvSpPr>
      <dsp:spPr>
        <a:xfrm>
          <a:off x="4969765" y="0"/>
          <a:ext cx="3103884" cy="908050"/>
        </a:xfrm>
        <a:prstGeom prst="chevron">
          <a:avLst/>
        </a:prstGeom>
        <a:solidFill>
          <a:srgbClr val="0462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en-US" sz="2800" kern="1200"/>
            <a:t> 3. Pay</a:t>
          </a:r>
        </a:p>
      </dsp:txBody>
      <dsp:txXfrm>
        <a:off x="5423790" y="0"/>
        <a:ext cx="2195834" cy="908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3632-60D3-4790-95B9-7404157E4D1C}">
      <dsp:nvSpPr>
        <dsp:cNvPr id="0" name=""/>
        <dsp:cNvSpPr/>
      </dsp:nvSpPr>
      <dsp:spPr>
        <a:xfrm>
          <a:off x="574" y="0"/>
          <a:ext cx="1175623" cy="362044"/>
        </a:xfrm>
        <a:prstGeom prst="homePlat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dirty="0"/>
            <a:t>1. Filter</a:t>
          </a:r>
        </a:p>
      </dsp:txBody>
      <dsp:txXfrm>
        <a:off x="574" y="0"/>
        <a:ext cx="1085112" cy="362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3632-60D3-4790-95B9-7404157E4D1C}">
      <dsp:nvSpPr>
        <dsp:cNvPr id="0" name=""/>
        <dsp:cNvSpPr/>
      </dsp:nvSpPr>
      <dsp:spPr>
        <a:xfrm>
          <a:off x="574" y="0"/>
          <a:ext cx="1175623" cy="362044"/>
        </a:xfrm>
        <a:prstGeom prst="homePlat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kern="1200"/>
            <a:t>1. Filter</a:t>
          </a:r>
        </a:p>
      </dsp:txBody>
      <dsp:txXfrm>
        <a:off x="574" y="0"/>
        <a:ext cx="1085112" cy="3620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3632-60D3-4790-95B9-7404157E4D1C}">
      <dsp:nvSpPr>
        <dsp:cNvPr id="0" name=""/>
        <dsp:cNvSpPr/>
      </dsp:nvSpPr>
      <dsp:spPr>
        <a:xfrm>
          <a:off x="989" y="0"/>
          <a:ext cx="2024630" cy="466882"/>
        </a:xfrm>
        <a:prstGeom prst="homePlat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a:t>2. Partition and rank</a:t>
          </a:r>
        </a:p>
      </dsp:txBody>
      <dsp:txXfrm>
        <a:off x="989" y="0"/>
        <a:ext cx="1907910" cy="46688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97381F52-899A-44E3-B5FC-DD8790CADF47}" type="slidenum">
              <a:rPr lang="en-US" altLang="en-US"/>
              <a:pPr>
                <a:defRPr/>
              </a:pPr>
              <a:t>‹#›</a:t>
            </a:fld>
            <a:endParaRPr lang="en-US" altLang="en-US"/>
          </a:p>
        </p:txBody>
      </p:sp>
    </p:spTree>
    <p:extLst>
      <p:ext uri="{BB962C8B-B14F-4D97-AF65-F5344CB8AC3E}">
        <p14:creationId xmlns:p14="http://schemas.microsoft.com/office/powerpoint/2010/main" val="369133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Configuring Payment Allocation - </a:t>
            </a:r>
            <a:fld id="{9D706423-41A0-4307-8002-687EC55B3274}" type="slidenum">
              <a:rPr lang="en-US" altLang="en-US" smtClean="0"/>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71950" y="320675"/>
            <a:ext cx="2560638"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8C8B26CF-565F-4038-9884-DC46488F2457}"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7988" y="8905875"/>
            <a:ext cx="6089650"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Tree>
    <p:extLst>
      <p:ext uri="{BB962C8B-B14F-4D97-AF65-F5344CB8AC3E}">
        <p14:creationId xmlns:p14="http://schemas.microsoft.com/office/powerpoint/2010/main" val="1006191308"/>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5D5668B6-7915-4710-A5EB-6750601C5BFA}" type="slidenum">
              <a:rPr lang="en-US" altLang="en-US" sz="1200" b="0" smtClean="0">
                <a:solidFill>
                  <a:schemeClr val="tx1"/>
                </a:solidFill>
              </a:rPr>
              <a:pPr eaLnBrk="1" hangingPunct="1"/>
              <a:t>2</a:t>
            </a:fld>
            <a:endParaRPr lang="en-US" altLang="en-US" sz="1200" b="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8D9ADA43-C594-4719-A030-06C9F3739F79}" type="slidenum">
              <a:rPr lang="en-US" altLang="en-US" sz="1200" b="0" smtClean="0">
                <a:solidFill>
                  <a:schemeClr val="tx1"/>
                </a:solidFill>
              </a:rPr>
              <a:pPr eaLnBrk="1" hangingPunct="1"/>
              <a:t>11</a:t>
            </a:fld>
            <a:endParaRPr lang="en-US" altLang="en-US" sz="1200" b="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6319B67A-8DC3-4F80-8063-D656501AB307}" type="slidenum">
              <a:rPr lang="en-US" altLang="en-US" smtClean="0"/>
              <a:pPr>
                <a:defRPr/>
              </a:pPr>
              <a:t>12</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4273850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Assume that BillingCenter has received a payment. The basic steps for allocating the payment are:</a:t>
            </a:r>
          </a:p>
          <a:p>
            <a:pPr marL="532543" lvl="1" indent="-213016">
              <a:buFont typeface="+mj-lt"/>
              <a:buAutoNum type="arabicPeriod"/>
            </a:pPr>
            <a:r>
              <a:rPr lang="en-US"/>
              <a:t>Filter – Identify the set of unsettled</a:t>
            </a:r>
            <a:r>
              <a:rPr lang="en-US" baseline="0"/>
              <a:t> </a:t>
            </a:r>
            <a:r>
              <a:rPr lang="en-US"/>
              <a:t>invoice items that are eligible to be paid according to the payment allocation</a:t>
            </a:r>
            <a:r>
              <a:rPr lang="en-US" baseline="0"/>
              <a:t> plan</a:t>
            </a:r>
            <a:r>
              <a:rPr lang="en-US"/>
              <a:t>.</a:t>
            </a:r>
          </a:p>
          <a:p>
            <a:pPr marL="532543" lvl="1" indent="-213016">
              <a:buFont typeface="+mj-lt"/>
              <a:buAutoNum type="arabicPeriod"/>
            </a:pPr>
            <a:r>
              <a:rPr lang="en-US"/>
              <a:t>Partition and Rank – Group the invoice items according to the priorities specified</a:t>
            </a:r>
            <a:r>
              <a:rPr lang="en-US" baseline="0"/>
              <a:t> in the payment allocation plan</a:t>
            </a:r>
            <a:r>
              <a:rPr lang="en-US"/>
              <a:t>.</a:t>
            </a:r>
          </a:p>
          <a:p>
            <a:pPr marL="532543" lvl="1" indent="-213016">
              <a:buFont typeface="+mj-lt"/>
              <a:buAutoNum type="arabicPeriod"/>
            </a:pPr>
            <a:r>
              <a:rPr lang="en-US"/>
              <a:t>Pay – Allocate the money to the eligible invoice items in each partition until no more money is available. Invoice items within</a:t>
            </a:r>
            <a:r>
              <a:rPr lang="en-US" baseline="0"/>
              <a:t> the same partition have equal rank. If there is not enough money to fully pay all the items in a given partition, BillingCenter pays the items pro rata according to their amounts. </a:t>
            </a:r>
            <a:endParaRPr lang="en-US"/>
          </a:p>
          <a:p>
            <a:pPr marL="532543" lvl="1" indent="-213016">
              <a:buFont typeface="+mj-lt"/>
              <a:buAutoNum type="arabicPeriod"/>
            </a:pPr>
            <a:r>
              <a:rPr lang="en-US"/>
              <a:t>Leave excess money (if any) in the relevant unapplied T-account.</a:t>
            </a:r>
          </a:p>
          <a:p>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EBE90EC8-477D-4D7F-AA25-D782A41581B8}" type="slidenum">
              <a:rPr lang="en-US" altLang="en-US" smtClean="0"/>
              <a:pPr>
                <a:defRPr/>
              </a:pPr>
              <a:t>13</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1600396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sz="1000" kern="1200">
                <a:solidFill>
                  <a:schemeClr val="tx1"/>
                </a:solidFill>
                <a:effectLst/>
                <a:latin typeface="Arial" charset="0"/>
                <a:ea typeface="+mn-ea"/>
                <a:cs typeface="+mn-cs"/>
              </a:rPr>
              <a:t>Money that comes into BillingCenter is stamped with a payment receipt that points to the invoice and the policy period that are the target of the payment. When the New Payment batch process is run, it applies the relevant payment allocation plan. First it</a:t>
            </a:r>
            <a:r>
              <a:rPr lang="en-US" sz="1000" kern="1200" baseline="0">
                <a:solidFill>
                  <a:schemeClr val="tx1"/>
                </a:solidFill>
                <a:effectLst/>
                <a:latin typeface="Arial" charset="0"/>
                <a:ea typeface="+mn-ea"/>
                <a:cs typeface="+mn-cs"/>
              </a:rPr>
              <a:t> identifies which invoice items should be paid (according to the plan). Then it determines the order in which to pay the eligible items. </a:t>
            </a:r>
            <a:r>
              <a:rPr lang="en-US" sz="1000" kern="1200">
                <a:solidFill>
                  <a:schemeClr val="tx1"/>
                </a:solidFill>
                <a:effectLst/>
                <a:latin typeface="Arial" charset="0"/>
                <a:ea typeface="+mn-ea"/>
                <a:cs typeface="+mn-cs"/>
              </a:rPr>
              <a:t>Only items that were selected by the filter in the first step are available for prioritizing. </a:t>
            </a:r>
            <a:endParaRPr lang="en-US"/>
          </a:p>
          <a:p>
            <a:endParaRPr lang="en-US" sz="1000" kern="1200">
              <a:solidFill>
                <a:schemeClr val="tx1"/>
              </a:solidFill>
              <a:effectLst/>
              <a:latin typeface="Arial" charset="0"/>
              <a:ea typeface="+mn-ea"/>
              <a:cs typeface="+mn-cs"/>
            </a:endParaRPr>
          </a:p>
          <a:p>
            <a:r>
              <a:rPr lang="en-US" sz="1000" b="1" kern="1200">
                <a:solidFill>
                  <a:schemeClr val="tx1"/>
                </a:solidFill>
                <a:effectLst/>
                <a:latin typeface="Arial" charset="0"/>
                <a:ea typeface="+mn-ea"/>
                <a:cs typeface="+mn-cs"/>
              </a:rPr>
              <a:t>What invoice items should be paid?</a:t>
            </a:r>
          </a:p>
          <a:p>
            <a:r>
              <a:rPr lang="en-US" sz="1000" b="0" kern="1200">
                <a:solidFill>
                  <a:schemeClr val="tx1"/>
                </a:solidFill>
                <a:effectLst/>
                <a:latin typeface="Arial" charset="0"/>
                <a:ea typeface="+mn-ea"/>
                <a:cs typeface="+mn-cs"/>
              </a:rPr>
              <a:t>Invoice items</a:t>
            </a:r>
            <a:r>
              <a:rPr lang="en-US" sz="1000" b="0" kern="1200" baseline="0">
                <a:solidFill>
                  <a:schemeClr val="tx1"/>
                </a:solidFill>
                <a:effectLst/>
                <a:latin typeface="Arial" charset="0"/>
                <a:ea typeface="+mn-ea"/>
                <a:cs typeface="+mn-cs"/>
              </a:rPr>
              <a:t> are filtered according to the account's payment allocation plan. In the example, only positive, billed or due items that are on the invoice associated with the payment and belong to the policy period associated with the payment are eligible to be paid automatically. </a:t>
            </a:r>
            <a:endParaRPr lang="en-US" sz="1000" b="0" kern="1200">
              <a:solidFill>
                <a:schemeClr val="tx1"/>
              </a:solidFill>
              <a:effectLst/>
              <a:latin typeface="Arial" charset="0"/>
              <a:ea typeface="+mn-ea"/>
              <a:cs typeface="+mn-cs"/>
            </a:endParaRPr>
          </a:p>
          <a:p>
            <a:endParaRPr lang="en-US" sz="1000" kern="1200">
              <a:solidFill>
                <a:schemeClr val="tx1"/>
              </a:solidFill>
              <a:effectLst/>
              <a:latin typeface="Arial" charset="0"/>
              <a:ea typeface="+mn-ea"/>
              <a:cs typeface="+mn-cs"/>
            </a:endParaRPr>
          </a:p>
          <a:p>
            <a:r>
              <a:rPr lang="en-US" sz="1000" b="1" i="0" kern="1200">
                <a:solidFill>
                  <a:schemeClr val="tx1"/>
                </a:solidFill>
                <a:effectLst/>
                <a:latin typeface="Arial" charset="0"/>
                <a:ea typeface="+mn-ea"/>
                <a:cs typeface="+mn-cs"/>
              </a:rPr>
              <a:t>What order do you want to pay them in?</a:t>
            </a:r>
          </a:p>
          <a:p>
            <a:r>
              <a:rPr lang="en-US" sz="1000" kern="1200">
                <a:solidFill>
                  <a:schemeClr val="tx1"/>
                </a:solidFill>
                <a:effectLst/>
                <a:latin typeface="Arial" charset="0"/>
                <a:ea typeface="+mn-ea"/>
                <a:cs typeface="+mn-cs"/>
              </a:rPr>
              <a:t>The next step establishes the order in which to pay the eligible</a:t>
            </a:r>
            <a:r>
              <a:rPr lang="en-US" sz="1000" kern="1200" baseline="0">
                <a:solidFill>
                  <a:schemeClr val="tx1"/>
                </a:solidFill>
                <a:effectLst/>
                <a:latin typeface="Arial" charset="0"/>
                <a:ea typeface="+mn-ea"/>
                <a:cs typeface="+mn-cs"/>
              </a:rPr>
              <a:t> items. This step groups the eligible items according to the priorities in the plan. Invoice items in each group are paid pro rata based on their unpaid amounts.</a:t>
            </a:r>
          </a:p>
          <a:p>
            <a:endParaRPr lang="en-US" sz="1000" kern="1200" baseline="0">
              <a:solidFill>
                <a:schemeClr val="tx1"/>
              </a:solidFill>
              <a:effectLst/>
              <a:latin typeface="Arial" charset="0"/>
              <a:ea typeface="+mn-ea"/>
              <a:cs typeface="+mn-cs"/>
            </a:endParaRPr>
          </a:p>
          <a:p>
            <a:r>
              <a:rPr lang="en-US" sz="1000" b="1" kern="1200" baseline="0">
                <a:solidFill>
                  <a:schemeClr val="tx1"/>
                </a:solidFill>
                <a:effectLst/>
                <a:latin typeface="Arial" charset="0"/>
                <a:ea typeface="+mn-ea"/>
                <a:cs typeface="+mn-cs"/>
              </a:rPr>
              <a:t>Positive filter</a:t>
            </a:r>
          </a:p>
          <a:p>
            <a:r>
              <a:rPr lang="en-US" sz="1000" b="0" kern="1200" baseline="0">
                <a:solidFill>
                  <a:schemeClr val="tx1"/>
                </a:solidFill>
                <a:effectLst/>
                <a:latin typeface="Arial" charset="0"/>
                <a:ea typeface="+mn-ea"/>
                <a:cs typeface="+mn-cs"/>
              </a:rPr>
              <a:t>The Positive filter means that only positive invoice items are eligible to be paid. Applying this filter during payment allocation makes sense because payments aren't actually allocated to negative invoice items. A negative invoice item represents an amount the carrier owes to the insured. "</a:t>
            </a:r>
            <a:r>
              <a:rPr lang="en-US" sz="1000" kern="1200" baseline="0">
                <a:solidFill>
                  <a:schemeClr val="tx1"/>
                </a:solidFill>
                <a:effectLst/>
                <a:latin typeface="Arial" charset="0"/>
                <a:ea typeface="+mn-ea"/>
                <a:cs typeface="+mn-cs"/>
              </a:rPr>
              <a:t>Paying" a negative invoice item means releasing the credit for the amount of the negative invoice item and applying it elsewhere. BillingCenter provides a separate credit allocation plan for handling negative invoice items and the resulting credit. See the </a:t>
            </a:r>
            <a:r>
              <a:rPr lang="en-US" sz="1000" i="1" kern="1200" baseline="0">
                <a:solidFill>
                  <a:schemeClr val="tx1"/>
                </a:solidFill>
                <a:effectLst/>
                <a:latin typeface="Arial" charset="0"/>
                <a:ea typeface="+mn-ea"/>
                <a:cs typeface="+mn-cs"/>
              </a:rPr>
              <a:t>Configuring Credit  Handling </a:t>
            </a:r>
            <a:r>
              <a:rPr lang="en-US" sz="1000" kern="1200" baseline="0">
                <a:solidFill>
                  <a:schemeClr val="tx1"/>
                </a:solidFill>
                <a:effectLst/>
                <a:latin typeface="Arial" charset="0"/>
                <a:ea typeface="+mn-ea"/>
                <a:cs typeface="+mn-cs"/>
              </a:rPr>
              <a:t>lesson for details. </a:t>
            </a:r>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6319B67A-8DC3-4F80-8063-D656501AB307}" type="slidenum">
              <a:rPr lang="en-US" altLang="en-US" smtClean="0"/>
              <a:pPr>
                <a:defRPr/>
              </a:pPr>
              <a:t>14</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944016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Invoice</a:t>
            </a:r>
            <a:r>
              <a:rPr lang="en-US" baseline="0" dirty="0"/>
              <a:t> and Policy Period are the only filters that refer to a payment rather than to invoice items. If any allocation batch process is allocating a payment, it applies the </a:t>
            </a:r>
            <a:r>
              <a:rPr lang="en-US" dirty="0"/>
              <a:t>Invoice</a:t>
            </a:r>
            <a:r>
              <a:rPr lang="en-US" baseline="0" dirty="0"/>
              <a:t> and Policy Period filters (if specified on the payment allocation plan). However, if a batch process is allocating excess money from an unapplied account and there is no payment to process, the batch process will ignore the Invoice and Policy Period filters.</a:t>
            </a:r>
          </a:p>
          <a:p>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6319B67A-8DC3-4F80-8063-D656501AB307}" type="slidenum">
              <a:rPr lang="en-US" altLang="en-US" smtClean="0"/>
              <a:pPr>
                <a:defRPr/>
              </a:pPr>
              <a:t>15</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1478338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sz="1000" kern="1200">
                <a:solidFill>
                  <a:schemeClr val="tx1"/>
                </a:solidFill>
                <a:effectLst/>
                <a:latin typeface="Arial" charset="0"/>
                <a:ea typeface="+mn-ea"/>
                <a:cs typeface="+mn-cs"/>
              </a:rPr>
              <a:t>In the example, Fred Gardner has two policies, both of which have billed and due invoice items. He makes an $800 payment targeted to Auto</a:t>
            </a:r>
            <a:r>
              <a:rPr lang="en-US" sz="1000" kern="1200" baseline="0">
                <a:solidFill>
                  <a:schemeClr val="tx1"/>
                </a:solidFill>
                <a:effectLst/>
                <a:latin typeface="Arial" charset="0"/>
                <a:ea typeface="+mn-ea"/>
                <a:cs typeface="+mn-cs"/>
              </a:rPr>
              <a:t> policy. Initially the money i</a:t>
            </a:r>
            <a:r>
              <a:rPr lang="en-US" sz="1000" kern="1200">
                <a:solidFill>
                  <a:schemeClr val="tx1"/>
                </a:solidFill>
                <a:effectLst/>
                <a:latin typeface="Arial" charset="0"/>
                <a:ea typeface="+mn-ea"/>
                <a:cs typeface="+mn-cs"/>
              </a:rPr>
              <a:t>s placed</a:t>
            </a:r>
            <a:r>
              <a:rPr lang="en-US" sz="1000" kern="1200" baseline="0">
                <a:solidFill>
                  <a:schemeClr val="tx1"/>
                </a:solidFill>
                <a:effectLst/>
                <a:latin typeface="Arial" charset="0"/>
                <a:ea typeface="+mn-ea"/>
                <a:cs typeface="+mn-cs"/>
              </a:rPr>
              <a:t> in Account Unapplied</a:t>
            </a:r>
            <a:r>
              <a:rPr lang="en-US" sz="1000" kern="1200">
                <a:solidFill>
                  <a:schemeClr val="tx1"/>
                </a:solidFill>
                <a:effectLst/>
                <a:latin typeface="Arial" charset="0"/>
                <a:ea typeface="+mn-ea"/>
                <a:cs typeface="+mn-cs"/>
              </a:rPr>
              <a:t>. </a:t>
            </a:r>
            <a:r>
              <a:rPr lang="en-US" sz="1000" kern="1200" baseline="0">
                <a:solidFill>
                  <a:schemeClr val="tx1"/>
                </a:solidFill>
                <a:effectLst/>
                <a:latin typeface="Arial" charset="0"/>
                <a:ea typeface="+mn-ea"/>
                <a:cs typeface="+mn-cs"/>
              </a:rPr>
              <a:t>Subsequently, the New Payment batch process runs. </a:t>
            </a:r>
            <a:r>
              <a:rPr lang="en-US" sz="1000" kern="1200">
                <a:solidFill>
                  <a:schemeClr val="tx1"/>
                </a:solidFill>
                <a:effectLst/>
                <a:latin typeface="Arial" charset="0"/>
                <a:ea typeface="+mn-ea"/>
                <a:cs typeface="+mn-cs"/>
              </a:rPr>
              <a:t>The associated</a:t>
            </a:r>
            <a:r>
              <a:rPr lang="en-US" sz="1000" kern="1200" baseline="0">
                <a:solidFill>
                  <a:schemeClr val="tx1"/>
                </a:solidFill>
                <a:effectLst/>
                <a:latin typeface="Arial" charset="0"/>
                <a:ea typeface="+mn-ea"/>
                <a:cs typeface="+mn-cs"/>
              </a:rPr>
              <a:t> payment allocation plan filters on two criteria: Billed or Due and Policy Period. New Payment allocates the money to all billed and due invoice items on the policy that was designated on the payment. It cannot allocate to invoice items belonging to a different policy because only invoice items on Auto policy were selected by the filter. For this reason, the excess $300 remains in Unapplied. </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sz="1000" kern="1200" baseline="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1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6319B67A-8DC3-4F80-8063-D656501AB307}" type="slidenum">
              <a:rPr lang="en-US" altLang="en-US" smtClean="0"/>
              <a:pPr>
                <a:defRPr/>
              </a:pPr>
              <a:t>16</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944016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a:t>Invoice</a:t>
            </a:r>
            <a:r>
              <a:rPr lang="en-US" baseline="0"/>
              <a:t> and Policy Period are the only priorities that refer to a payment rather than to invoice items. If any allocation batch process is allocating a payment, it uses the </a:t>
            </a:r>
            <a:r>
              <a:rPr lang="en-US"/>
              <a:t>Invoice</a:t>
            </a:r>
            <a:r>
              <a:rPr lang="en-US" baseline="0"/>
              <a:t> and Policy Period criteria (if specified on the payment allocation plan) to prioritize what gets paid. However, if a batch process is allocating excess money from an unapplied account and there is no payment to process, the batch process will ignore the Invoice and Policy Period priorities.</a:t>
            </a:r>
            <a:endParaRPr lang="en-US"/>
          </a:p>
          <a:p>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6319B67A-8DC3-4F80-8063-D656501AB307}" type="slidenum">
              <a:rPr lang="en-US" altLang="en-US" smtClean="0"/>
              <a:pPr>
                <a:defRPr/>
              </a:pPr>
              <a:t>17</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1649658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sz="1000" kern="1200">
                <a:solidFill>
                  <a:schemeClr val="tx1"/>
                </a:solidFill>
                <a:effectLst/>
                <a:latin typeface="Arial" charset="0"/>
                <a:ea typeface="+mn-ea"/>
                <a:cs typeface="+mn-cs"/>
              </a:rPr>
              <a:t>This example is similar</a:t>
            </a:r>
            <a:r>
              <a:rPr lang="en-US" sz="1000" kern="1200" baseline="0">
                <a:solidFill>
                  <a:schemeClr val="tx1"/>
                </a:solidFill>
                <a:effectLst/>
                <a:latin typeface="Arial" charset="0"/>
                <a:ea typeface="+mn-ea"/>
                <a:cs typeface="+mn-cs"/>
              </a:rPr>
              <a:t> to the one in the previous example. However, in this case the payment allocation plan will </a:t>
            </a:r>
            <a:r>
              <a:rPr lang="en-US" sz="1000" i="1" kern="1200" baseline="0">
                <a:solidFill>
                  <a:schemeClr val="tx1"/>
                </a:solidFill>
                <a:effectLst/>
                <a:latin typeface="Arial" charset="0"/>
                <a:ea typeface="+mn-ea"/>
                <a:cs typeface="+mn-cs"/>
              </a:rPr>
              <a:t>prioritize </a:t>
            </a:r>
            <a:r>
              <a:rPr lang="en-US" sz="1000" kern="1200" baseline="0">
                <a:solidFill>
                  <a:schemeClr val="tx1"/>
                </a:solidFill>
                <a:effectLst/>
                <a:latin typeface="Arial" charset="0"/>
                <a:ea typeface="+mn-ea"/>
                <a:cs typeface="+mn-cs"/>
              </a:rPr>
              <a:t>on Policy Period. The filter on policy period has been removed. </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sz="1000" kern="1200" baseline="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10000"/>
              </a:spcBef>
              <a:spcAft>
                <a:spcPct val="0"/>
              </a:spcAft>
              <a:buClrTx/>
              <a:buSzTx/>
              <a:buFontTx/>
              <a:buNone/>
              <a:tabLst/>
              <a:defRPr/>
            </a:pPr>
            <a:r>
              <a:rPr lang="en-US" sz="1000" kern="1200">
                <a:solidFill>
                  <a:schemeClr val="tx1"/>
                </a:solidFill>
                <a:effectLst/>
                <a:latin typeface="Arial" charset="0"/>
                <a:ea typeface="+mn-ea"/>
                <a:cs typeface="+mn-cs"/>
              </a:rPr>
              <a:t>Fred Gardner has two policies, both of which have billed and due invoice items. He makes an $800 payment targeted to Auto</a:t>
            </a:r>
            <a:r>
              <a:rPr lang="en-US" sz="1000" kern="1200" baseline="0">
                <a:solidFill>
                  <a:schemeClr val="tx1"/>
                </a:solidFill>
                <a:effectLst/>
                <a:latin typeface="Arial" charset="0"/>
                <a:ea typeface="+mn-ea"/>
                <a:cs typeface="+mn-cs"/>
              </a:rPr>
              <a:t> policy. Initially the money i</a:t>
            </a:r>
            <a:r>
              <a:rPr lang="en-US" sz="1000" kern="1200">
                <a:solidFill>
                  <a:schemeClr val="tx1"/>
                </a:solidFill>
                <a:effectLst/>
                <a:latin typeface="Arial" charset="0"/>
                <a:ea typeface="+mn-ea"/>
                <a:cs typeface="+mn-cs"/>
              </a:rPr>
              <a:t>s placed</a:t>
            </a:r>
            <a:r>
              <a:rPr lang="en-US" sz="1000" kern="1200" baseline="0">
                <a:solidFill>
                  <a:schemeClr val="tx1"/>
                </a:solidFill>
                <a:effectLst/>
                <a:latin typeface="Arial" charset="0"/>
                <a:ea typeface="+mn-ea"/>
                <a:cs typeface="+mn-cs"/>
              </a:rPr>
              <a:t> in Account Unapplied</a:t>
            </a:r>
            <a:r>
              <a:rPr lang="en-US" sz="1000" kern="1200">
                <a:solidFill>
                  <a:schemeClr val="tx1"/>
                </a:solidFill>
                <a:effectLst/>
                <a:latin typeface="Arial" charset="0"/>
                <a:ea typeface="+mn-ea"/>
                <a:cs typeface="+mn-cs"/>
              </a:rPr>
              <a:t>. </a:t>
            </a:r>
            <a:r>
              <a:rPr lang="en-US" sz="1000" kern="1200" baseline="0">
                <a:solidFill>
                  <a:schemeClr val="tx1"/>
                </a:solidFill>
                <a:effectLst/>
                <a:latin typeface="Arial" charset="0"/>
                <a:ea typeface="+mn-ea"/>
                <a:cs typeface="+mn-cs"/>
              </a:rPr>
              <a:t>Subsequently, the New Payment batch process runs. It allocates the payment to all the billed and due items belonging to Auto policy first. It then allocates the excess $300 to the billed and due items on Home policy. </a:t>
            </a:r>
            <a:endParaRPr lang="en-US"/>
          </a:p>
          <a:p>
            <a:pPr marL="0" marR="0" indent="0" algn="l" defTabSz="914400" rtl="0" eaLnBrk="0" fontAlgn="base" latinLnBrk="0" hangingPunct="0">
              <a:lnSpc>
                <a:spcPct val="100000"/>
              </a:lnSpc>
              <a:spcBef>
                <a:spcPct val="10000"/>
              </a:spcBef>
              <a:spcAft>
                <a:spcPct val="0"/>
              </a:spcAft>
              <a:buClrTx/>
              <a:buSzTx/>
              <a:buFontTx/>
              <a:buNone/>
              <a:tabLst/>
              <a:defRPr/>
            </a:pPr>
            <a:endParaRPr lang="en-US" sz="1000" kern="1200" baseline="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10000"/>
              </a:spcBef>
              <a:spcAft>
                <a:spcPct val="0"/>
              </a:spcAft>
              <a:buClrTx/>
              <a:buSzTx/>
              <a:buFontTx/>
              <a:buNone/>
              <a:tabLst/>
              <a:defRPr/>
            </a:pPr>
            <a:endParaRPr lang="en-US" sz="1000" kern="1200" baseline="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1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6319B67A-8DC3-4F80-8063-D656501AB307}" type="slidenum">
              <a:rPr lang="en-US" altLang="en-US" smtClean="0"/>
              <a:pPr>
                <a:defRPr/>
              </a:pPr>
              <a:t>18</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944016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example, a payment</a:t>
            </a:r>
            <a:r>
              <a:rPr lang="en-US" baseline="0"/>
              <a:t> of $700 is targeted for Auto policy. After $400 is allocated to pay the billed items for the policy, an excess of $300 remains. The payment allocation plan has a payment priority of Spread Excess Even. This tells BillingCenter to allocate the $300 pro rata to the three planned invoice items.</a:t>
            </a:r>
          </a:p>
          <a:p>
            <a:endParaRPr lang="en-US" baseline="0"/>
          </a:p>
          <a:p>
            <a:r>
              <a:rPr lang="en-US" baseline="0"/>
              <a:t>Spread Excess Even is a priority, not a filter. This means that it can only prioritize eligible invoice items. For example, if the Billed or Due filter is set in the payment allocation plan, there will never be any planned invoice items that are eligible for allocation. In this case, Spread Excess Even has no effect. </a:t>
            </a:r>
          </a:p>
          <a:p>
            <a:endParaRPr lang="en-US" baseline="0"/>
          </a:p>
          <a:p>
            <a:endParaRPr lang="en-US" baseline="0"/>
          </a:p>
          <a:p>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6319B67A-8DC3-4F80-8063-D656501AB307}" type="slidenum">
              <a:rPr lang="en-US" altLang="en-US" smtClean="0"/>
              <a:pPr>
                <a:defRPr/>
              </a:pPr>
              <a:t>19</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988252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sz="1000" kern="1200">
                <a:solidFill>
                  <a:schemeClr val="tx1"/>
                </a:solidFill>
                <a:effectLst/>
                <a:latin typeface="Arial" charset="0"/>
                <a:ea typeface="+mn-ea"/>
                <a:cs typeface="+mn-cs"/>
              </a:rPr>
              <a:t>Money sits in Unapplied for various reasons such as an overpayment, an unallocated</a:t>
            </a:r>
            <a:r>
              <a:rPr lang="en-US" sz="1000" kern="1200" baseline="0">
                <a:solidFill>
                  <a:schemeClr val="tx1"/>
                </a:solidFill>
                <a:effectLst/>
                <a:latin typeface="Arial" charset="0"/>
                <a:ea typeface="+mn-ea"/>
                <a:cs typeface="+mn-cs"/>
              </a:rPr>
              <a:t> return premium, or an ad hoc credit. There is no association between the money and a particular payment. The Invoice and Policy Period filters reference the Invoice and Policy Period fields on a payment. Therefore, Invoice and Policy Period filters as well as Invoice and Policy Period priorities in the payment allocation plan have no meaning when a batch process is distributing excess funds from any Unapplied T-account. </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sz="1000" kern="1200" baseline="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10000"/>
              </a:spcBef>
              <a:spcAft>
                <a:spcPct val="0"/>
              </a:spcAft>
              <a:buClrTx/>
              <a:buSzTx/>
              <a:buFontTx/>
              <a:buNone/>
              <a:tabLst/>
              <a:defRPr/>
            </a:pPr>
            <a:r>
              <a:rPr lang="en-US" sz="1000" kern="1200" baseline="0">
                <a:solidFill>
                  <a:schemeClr val="tx1"/>
                </a:solidFill>
                <a:effectLst/>
                <a:latin typeface="Arial" charset="0"/>
                <a:ea typeface="+mn-ea"/>
                <a:cs typeface="+mn-cs"/>
              </a:rPr>
              <a:t>Money allocated from an unapplied fund never crosses unapplied boundaries. In the case of a designated unapplied fund, the money can be allocated only to eligible invoice items for that policy. For example, any excess money in Designated Unapplied (Policy_A) cannot be allocated to invoice items belonging to Policy_B.  Given the filters shown on the slide, the batch process will distribute money from each designated unapplied T-account to any positive, billed or due invoice items for the policy period named on the designated unapplied fund.</a:t>
            </a:r>
            <a:endParaRPr lang="en-US" sz="1000" kern="1200" baseline="0" dirty="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10000"/>
              </a:spcBef>
              <a:spcAft>
                <a:spcPct val="0"/>
              </a:spcAft>
              <a:buClrTx/>
              <a:buSzTx/>
              <a:buFontTx/>
              <a:buNone/>
              <a:tabLst/>
              <a:defRPr/>
            </a:pPr>
            <a:endParaRPr lang="en-US"/>
          </a:p>
          <a:p>
            <a:pPr marL="0" marR="0" indent="0" algn="l" defTabSz="914400" rtl="0" eaLnBrk="0" fontAlgn="base" latinLnBrk="0" hangingPunct="0">
              <a:lnSpc>
                <a:spcPct val="100000"/>
              </a:lnSpc>
              <a:spcBef>
                <a:spcPct val="10000"/>
              </a:spcBef>
              <a:spcAft>
                <a:spcPct val="0"/>
              </a:spcAft>
              <a:buClrTx/>
              <a:buSzTx/>
              <a:buFontTx/>
              <a:buNone/>
              <a:tabLst/>
              <a:defRPr/>
            </a:pPr>
            <a:endParaRPr lang="en-US"/>
          </a:p>
          <a:p>
            <a:pPr marL="0" marR="0" indent="0" algn="l" defTabSz="914400" rtl="0" eaLnBrk="0" fontAlgn="base" latinLnBrk="0" hangingPunct="0">
              <a:lnSpc>
                <a:spcPct val="100000"/>
              </a:lnSpc>
              <a:spcBef>
                <a:spcPct val="1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6319B67A-8DC3-4F80-8063-D656501AB307}" type="slidenum">
              <a:rPr lang="en-US" altLang="en-US" smtClean="0"/>
              <a:pPr>
                <a:defRPr/>
              </a:pPr>
              <a:t>20</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944016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6A9113E7-B85B-4881-ACDC-CC393756A1D8}" type="slidenum">
              <a:rPr lang="en-US" altLang="en-US" sz="1200" b="0" smtClean="0">
                <a:solidFill>
                  <a:schemeClr val="tx1"/>
                </a:solidFill>
              </a:rPr>
              <a:pPr eaLnBrk="1" hangingPunct="1"/>
              <a:t>3</a:t>
            </a:fld>
            <a:endParaRPr lang="en-US" altLang="en-US" sz="1200" b="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8D9ADA43-C594-4719-A030-06C9F3739F79}" type="slidenum">
              <a:rPr lang="en-US" altLang="en-US" sz="1200" b="0" smtClean="0">
                <a:solidFill>
                  <a:schemeClr val="tx1"/>
                </a:solidFill>
              </a:rPr>
              <a:pPr eaLnBrk="1" hangingPunct="1"/>
              <a:t>21</a:t>
            </a:fld>
            <a:endParaRPr lang="en-US" altLang="en-US" sz="1200" b="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other payment</a:t>
            </a:r>
            <a:r>
              <a:rPr lang="en-US" baseline="0"/>
              <a:t> allocation</a:t>
            </a:r>
            <a:r>
              <a:rPr lang="en-US"/>
              <a:t> configurations you can make in Gosu, but the</a:t>
            </a:r>
            <a:r>
              <a:rPr lang="en-US" baseline="0"/>
              <a:t> ones listed in the slide are the most commonly requested changes.</a:t>
            </a:r>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EBE90EC8-477D-4D7F-AA25-D782A41581B8}" type="slidenum">
              <a:rPr lang="en-US" altLang="en-US" smtClean="0"/>
              <a:pPr>
                <a:defRPr/>
              </a:pPr>
              <a:t>22</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3392879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a:solidFill>
                  <a:schemeClr val="tx1"/>
                </a:solidFill>
                <a:effectLst/>
                <a:latin typeface="Arial" charset="0"/>
                <a:ea typeface="+mn-ea"/>
                <a:cs typeface="+mn-cs"/>
              </a:rPr>
              <a:t>Configuring the new class involves creating a getter to return the correct typecode and writing Gosu code to implement your logic.</a:t>
            </a:r>
          </a:p>
          <a:p>
            <a:endParaRPr lang="en-US" baseline="0"/>
          </a:p>
          <a:p>
            <a:r>
              <a:rPr lang="en-US" baseline="0"/>
              <a:t>Every class that implements a filter or priority ("ordering") must be registered in LinkedImplementationLoaderImpl.gs. This class </a:t>
            </a:r>
            <a:r>
              <a:rPr lang="en-US"/>
              <a:t>ensures that every typecode in the relevant typelist has one and only one implementing</a:t>
            </a:r>
            <a:r>
              <a:rPr lang="en-US" baseline="0"/>
              <a:t> class. </a:t>
            </a:r>
            <a:endParaRPr lang="en-US"/>
          </a:p>
          <a:p>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9D706423-41A0-4307-8002-687EC55B3274}" type="slidenum">
              <a:rPr lang="en-US" altLang="en-US" smtClean="0"/>
              <a:pPr>
                <a:defRPr/>
              </a:pPr>
              <a:t>23</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3743976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You need to be familiar with </a:t>
            </a:r>
            <a:r>
              <a:rPr lang="en-US" err="1"/>
              <a:t>RestrictionBuilder</a:t>
            </a:r>
            <a:r>
              <a:rPr lang="en-US" baseline="0"/>
              <a:t> to understand the code that implements payment allocation filters. </a:t>
            </a:r>
            <a:r>
              <a:rPr lang="en-US" err="1"/>
              <a:t>RestrictionBuilder</a:t>
            </a:r>
            <a:r>
              <a:rPr lang="en-US"/>
              <a:t> is an abstract class that was added to BillingCenter 8.0 to support the filtering of items that are eligible to be paid. RestrictionBuilder was designed to allow users to add restrictions to a query without having to write the query. </a:t>
            </a:r>
          </a:p>
          <a:p>
            <a:pPr>
              <a:defRPr/>
            </a:pPr>
            <a:endParaRPr lang="en-US"/>
          </a:p>
          <a:p>
            <a:pPr marL="0" marR="0" lvl="1" indent="0" algn="l" defTabSz="914400" rtl="0" eaLnBrk="0" fontAlgn="base" latinLnBrk="0" hangingPunct="0">
              <a:lnSpc>
                <a:spcPct val="100000"/>
              </a:lnSpc>
              <a:spcBef>
                <a:spcPct val="10000"/>
              </a:spcBef>
              <a:spcAft>
                <a:spcPct val="0"/>
              </a:spcAft>
              <a:buClrTx/>
              <a:buSzTx/>
              <a:buFontTx/>
              <a:buNone/>
              <a:tabLst/>
              <a:defRPr/>
            </a:pPr>
            <a:r>
              <a:rPr lang="en-US" err="1"/>
              <a:t>RestrictionBuilder</a:t>
            </a:r>
            <a:r>
              <a:rPr lang="en-US" baseline="0"/>
              <a:t> makes it e</a:t>
            </a:r>
            <a:r>
              <a:rPr lang="en-US"/>
              <a:t>asy to create queries that use less memory, run faster, and are less error prone. RestrictionBuilder can combine database and memory results. This means that the caller doesn’t need to worry about where the data is located. If there’s something in the database that was removed in memory, it will be removed in the results. Similarly if something was added in memory but not yet committed to the database, it will be returned. Essentially, differences that have occurred due to any edits are reconciled. The result is a set of invoice items that satisfy your requirements without having written a query or predicate. </a:t>
            </a:r>
          </a:p>
          <a:p>
            <a:pPr marL="0" marR="0" indent="0" algn="l" defTabSz="914400" rtl="0" eaLnBrk="0" fontAlgn="base" latinLnBrk="0" hangingPunct="0">
              <a:lnSpc>
                <a:spcPct val="100000"/>
              </a:lnSpc>
              <a:spcBef>
                <a:spcPct val="10000"/>
              </a:spcBef>
              <a:spcAft>
                <a:spcPct val="0"/>
              </a:spcAft>
              <a:buClrTx/>
              <a:buSzTx/>
              <a:buFontTx/>
              <a:buNone/>
              <a:tabLst/>
              <a:defRPr/>
            </a:pPr>
            <a:endParaRPr lang="en-US"/>
          </a:p>
          <a:p>
            <a:pPr marL="0" marR="0" indent="0" algn="l" defTabSz="914400" rtl="0" eaLnBrk="0" fontAlgn="base" latinLnBrk="0" hangingPunct="0">
              <a:lnSpc>
                <a:spcPct val="100000"/>
              </a:lnSpc>
              <a:spcBef>
                <a:spcPct val="10000"/>
              </a:spcBef>
              <a:spcAft>
                <a:spcPct val="0"/>
              </a:spcAft>
              <a:buClrTx/>
              <a:buSzTx/>
              <a:buFontTx/>
              <a:buNone/>
              <a:tabLst/>
              <a:defRPr/>
            </a:pPr>
            <a:r>
              <a:rPr lang="en-US"/>
              <a:t>The syntax and examples presented in this lesson show only part of the functionality provided by RestrictionBuilder. For more information, see the </a:t>
            </a:r>
            <a:r>
              <a:rPr lang="en-US" i="1"/>
              <a:t>BillingCenter Configuration Guide.</a:t>
            </a:r>
            <a:endParaRPr lang="en-US"/>
          </a:p>
          <a:p>
            <a:pPr marL="0" marR="0" lvl="1" indent="0" algn="l" defTabSz="914400" rtl="0" eaLnBrk="0" fontAlgn="base" latinLnBrk="0" hangingPunct="0">
              <a:lnSpc>
                <a:spcPct val="100000"/>
              </a:lnSpc>
              <a:spcBef>
                <a:spcPct val="10000"/>
              </a:spcBef>
              <a:spcAft>
                <a:spcPct val="0"/>
              </a:spcAft>
              <a:buClrTx/>
              <a:buSzTx/>
              <a:buFontTx/>
              <a:buNone/>
              <a:tabLst/>
              <a:defRPr/>
            </a:pPr>
            <a:endParaRPr lang="en-US" sz="1000" b="0" i="0" kern="120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1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9D706423-41A0-4307-8002-687EC55B3274}" type="slidenum">
              <a:rPr lang="en-US" altLang="en-US" smtClean="0"/>
              <a:pPr>
                <a:defRPr/>
              </a:pPr>
              <a:t>24</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1783656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a:t>The examples in the slide</a:t>
            </a:r>
            <a:r>
              <a:rPr lang="en-US" baseline="0"/>
              <a:t> show how </a:t>
            </a:r>
            <a:r>
              <a:rPr lang="en-US" baseline="0" err="1"/>
              <a:t>RestrictionBuilder</a:t>
            </a:r>
            <a:r>
              <a:rPr lang="en-US" baseline="0"/>
              <a:t> is used to build a set of restrictions for filtering items to be paid. </a:t>
            </a:r>
            <a:endParaRPr lang="en-US"/>
          </a:p>
          <a:p>
            <a:endParaRPr lang="en-US"/>
          </a:p>
          <a:p>
            <a:r>
              <a:rPr lang="en-US"/>
              <a:t>The compare() method creates and adds a comparison restriction for the specified path. It takes three parameters:</a:t>
            </a:r>
            <a:r>
              <a:rPr lang="en-US" baseline="0"/>
              <a:t> the path to traverse during the comparison, the relational operator ("relop") for the comparison, and the value for the comparison. </a:t>
            </a:r>
            <a:r>
              <a:rPr lang="en-US"/>
              <a:t>The compare() example in the top screenshot uses the Equals relational operator. Other supported relational operators are </a:t>
            </a:r>
            <a:r>
              <a:rPr lang="en-US" err="1"/>
              <a:t>NotEquals</a:t>
            </a:r>
            <a:r>
              <a:rPr lang="en-US"/>
              <a:t>, </a:t>
            </a:r>
            <a:r>
              <a:rPr lang="en-US" err="1"/>
              <a:t>LessThan</a:t>
            </a:r>
            <a:r>
              <a:rPr lang="en-US"/>
              <a:t>, </a:t>
            </a:r>
            <a:r>
              <a:rPr lang="en-US" err="1"/>
              <a:t>GreaterThan</a:t>
            </a:r>
            <a:r>
              <a:rPr lang="en-US"/>
              <a:t>, </a:t>
            </a:r>
            <a:r>
              <a:rPr lang="en-US" err="1"/>
              <a:t>LessThanOrEquals</a:t>
            </a:r>
            <a:r>
              <a:rPr lang="en-US"/>
              <a:t>, and </a:t>
            </a:r>
            <a:r>
              <a:rPr lang="en-US" err="1"/>
              <a:t>GreaterThanOrEquals</a:t>
            </a:r>
            <a:r>
              <a:rPr lang="en-US"/>
              <a:t>.</a:t>
            </a:r>
          </a:p>
          <a:p>
            <a:endParaRPr lang="en-US"/>
          </a:p>
          <a:p>
            <a:r>
              <a:rPr lang="en-US"/>
              <a:t>Notice the</a:t>
            </a:r>
            <a:r>
              <a:rPr lang="en-US" baseline="0"/>
              <a:t> syntax on line 254. The intention is to create a path from </a:t>
            </a:r>
            <a:r>
              <a:rPr lang="en-US" baseline="0" err="1"/>
              <a:t>InvoiceItem</a:t>
            </a:r>
            <a:r>
              <a:rPr lang="en-US" baseline="0"/>
              <a:t> to Status. However, property references are always two parts, so you can't simply say </a:t>
            </a:r>
            <a:r>
              <a:rPr lang="en-US" baseline="0" err="1"/>
              <a:t>InvoiceItem#Invoice#Status</a:t>
            </a:r>
            <a:r>
              <a:rPr lang="en-US" baseline="0"/>
              <a:t>. Instead, you simply provide a second parameter on the method call (</a:t>
            </a:r>
            <a:r>
              <a:rPr lang="en-US" baseline="0" err="1"/>
              <a:t>entity.Invoice#Status</a:t>
            </a:r>
            <a:r>
              <a:rPr lang="en-US" baseline="0"/>
              <a:t>), which is used to create the path.</a:t>
            </a:r>
            <a:endParaRPr lang="en-US"/>
          </a:p>
          <a:p>
            <a:endParaRPr lang="en-US"/>
          </a:p>
          <a:p>
            <a:r>
              <a:rPr lang="en-US"/>
              <a:t>The union()</a:t>
            </a:r>
            <a:r>
              <a:rPr lang="en-US" baseline="0"/>
              <a:t> method returns a new </a:t>
            </a:r>
            <a:r>
              <a:rPr lang="en-US" baseline="0" err="1"/>
              <a:t>RestrictionBuilder</a:t>
            </a:r>
            <a:r>
              <a:rPr lang="en-US" baseline="0"/>
              <a:t> rather than modifying the original </a:t>
            </a:r>
            <a:r>
              <a:rPr lang="en-US" baseline="0" err="1"/>
              <a:t>RestrictionBuilder</a:t>
            </a:r>
            <a:r>
              <a:rPr lang="en-US" baseline="0"/>
              <a:t> objects in the union.</a:t>
            </a:r>
            <a:endParaRPr lang="en-US"/>
          </a:p>
          <a:p>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9D706423-41A0-4307-8002-687EC55B3274}" type="slidenum">
              <a:rPr lang="en-US" altLang="en-US" smtClean="0"/>
              <a:pPr>
                <a:defRPr/>
              </a:pPr>
              <a:t>25</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864985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PolicyPeriodDistributionFilterCriterion.gs</a:t>
            </a:r>
            <a:r>
              <a:rPr lang="en-US" baseline="0"/>
              <a:t> is the class that implements the Policy Period filter. The </a:t>
            </a:r>
            <a:r>
              <a:rPr lang="en-US" baseline="0" err="1"/>
              <a:t>typekey</a:t>
            </a:r>
            <a:r>
              <a:rPr lang="en-US" baseline="0"/>
              <a:t> and registration code are shown on the next slide.</a:t>
            </a:r>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9D706423-41A0-4307-8002-687EC55B3274}" type="slidenum">
              <a:rPr lang="en-US" altLang="en-US" smtClean="0"/>
              <a:pPr>
                <a:defRPr/>
              </a:pPr>
              <a:t>26</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058905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a:t>The </a:t>
            </a:r>
            <a:r>
              <a:rPr lang="en-US" err="1"/>
              <a:t>LinkedImplementationLoader</a:t>
            </a:r>
            <a:r>
              <a:rPr lang="en-US"/>
              <a:t> class ensures that every </a:t>
            </a:r>
            <a:r>
              <a:rPr lang="en-US" err="1"/>
              <a:t>typecode</a:t>
            </a:r>
            <a:r>
              <a:rPr lang="en-US"/>
              <a:t> in the </a:t>
            </a:r>
            <a:r>
              <a:rPr lang="en-US" err="1"/>
              <a:t>DistributionFilterType</a:t>
            </a:r>
            <a:r>
              <a:rPr lang="en-US"/>
              <a:t> typelist has one and only one implementing</a:t>
            </a:r>
            <a:r>
              <a:rPr lang="en-US" baseline="0"/>
              <a:t> </a:t>
            </a:r>
            <a:r>
              <a:rPr lang="en-US" baseline="0" err="1"/>
              <a:t>DistributionFilterCriterion</a:t>
            </a:r>
            <a:r>
              <a:rPr lang="en-US" baseline="0"/>
              <a:t> class. It returns a collection of </a:t>
            </a:r>
            <a:r>
              <a:rPr lang="en-US" baseline="0" err="1"/>
              <a:t>DistributionFilterCriterion</a:t>
            </a:r>
            <a:r>
              <a:rPr lang="en-US" baseline="0"/>
              <a:t> objects, each of which is associated with a unique </a:t>
            </a:r>
            <a:r>
              <a:rPr lang="en-US" baseline="0" err="1"/>
              <a:t>typekey</a:t>
            </a:r>
            <a:r>
              <a:rPr lang="en-US" baseline="0"/>
              <a:t> and defines its own restrict() method. </a:t>
            </a:r>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9D706423-41A0-4307-8002-687EC55B3274}" type="slidenum">
              <a:rPr lang="en-US" altLang="en-US" smtClean="0"/>
              <a:pPr>
                <a:defRPr/>
              </a:pPr>
              <a:t>27</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058905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a:t>
            </a:r>
            <a:r>
              <a:rPr lang="en-US" baseline="0"/>
              <a:t> next few slides show each step in detail.</a:t>
            </a:r>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EBE90EC8-477D-4D7F-AA25-D782A41581B8}" type="slidenum">
              <a:rPr lang="en-US" altLang="en-US" smtClean="0"/>
              <a:pPr>
                <a:defRPr/>
              </a:pPr>
              <a:t>28</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1965167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EBE90EC8-477D-4D7F-AA25-D782A41581B8}" type="slidenum">
              <a:rPr lang="en-US" altLang="en-US" smtClean="0"/>
              <a:pPr>
                <a:defRPr/>
              </a:pPr>
              <a:t>29</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3048435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Every class that implements a priority must have:</a:t>
            </a:r>
          </a:p>
          <a:p>
            <a:pPr marL="571500" lvl="1" indent="-228600">
              <a:buAutoNum type="arabicPeriod"/>
            </a:pPr>
            <a:r>
              <a:rPr lang="en-US" baseline="0"/>
              <a:t>A getter that returns the associated typecode</a:t>
            </a:r>
          </a:p>
          <a:p>
            <a:pPr marL="571500" lvl="1" indent="-228600">
              <a:buAutoNum type="arabicPeriod"/>
            </a:pPr>
            <a:r>
              <a:rPr lang="en-US" baseline="0"/>
              <a:t>A compare() method</a:t>
            </a:r>
          </a:p>
          <a:p>
            <a:pPr marL="228600" indent="-228600">
              <a:buAutoNum type="arabicPeriod"/>
            </a:pPr>
            <a:endParaRPr lang="en-US" baseline="0"/>
          </a:p>
          <a:p>
            <a:pPr marL="0" indent="0">
              <a:buFontTx/>
              <a:buNone/>
            </a:pPr>
            <a:r>
              <a:rPr lang="en-US"/>
              <a:t>In the example,</a:t>
            </a:r>
            <a:r>
              <a:rPr lang="en-US" baseline="0"/>
              <a:t> a private function is used to order the invoice items by charge category (#3).</a:t>
            </a:r>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EBE90EC8-477D-4D7F-AA25-D782A41581B8}" type="slidenum">
              <a:rPr lang="en-US" altLang="en-US" smtClean="0"/>
              <a:pPr>
                <a:defRPr/>
              </a:pPr>
              <a:t>30</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134246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CD0768E9-A9F3-452F-8C09-E002A28BD9B1}" type="slidenum">
              <a:rPr lang="en-US" altLang="en-US" sz="1200" b="0" smtClean="0">
                <a:solidFill>
                  <a:schemeClr val="tx1"/>
                </a:solidFill>
              </a:rPr>
              <a:pPr eaLnBrk="1" hangingPunct="1"/>
              <a:t>4</a:t>
            </a:fld>
            <a:endParaRPr lang="en-US" altLang="en-US" sz="1200" b="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terms allocation and distribution have</a:t>
            </a:r>
            <a:r>
              <a:rPr lang="en-US" baseline="0"/>
              <a:t> the same meaning in BillingCenter.</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4441">
              <a:defRPr/>
            </a:pPr>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EBE90EC8-477D-4D7F-AA25-D782A41581B8}" type="slidenum">
              <a:rPr lang="en-US" altLang="en-US" smtClean="0"/>
              <a:pPr>
                <a:defRPr/>
              </a:pPr>
              <a:t>31</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910059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8D9ADA43-C594-4719-A030-06C9F3739F79}" type="slidenum">
              <a:rPr lang="en-US" altLang="en-US" sz="1200" b="0" smtClean="0">
                <a:solidFill>
                  <a:schemeClr val="tx1"/>
                </a:solidFill>
              </a:rPr>
              <a:pPr eaLnBrk="1" hangingPunct="1"/>
              <a:t>32</a:t>
            </a:fld>
            <a:endParaRPr lang="en-US" altLang="en-US" sz="1200" b="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DED03696-76F7-4033-AC3A-6A0D4C0C77C3}" type="slidenum">
              <a:rPr lang="en-US" altLang="en-US" sz="1200" b="0" smtClean="0">
                <a:solidFill>
                  <a:schemeClr val="tx1"/>
                </a:solidFill>
              </a:rPr>
              <a:pPr eaLnBrk="1" hangingPunct="1"/>
              <a:t>33</a:t>
            </a:fld>
            <a:endParaRPr lang="en-US" altLang="en-US" sz="1200" b="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Regardless of how payments are made, BillingCenter uses the allocatePayement()</a:t>
            </a:r>
            <a:r>
              <a:rPr lang="en-US" baseline="0"/>
              <a:t> method in the </a:t>
            </a:r>
            <a:r>
              <a:rPr lang="en-US"/>
              <a:t>DirectBillPayment plugin to process payments.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C68A0612-57D7-4803-907C-AA8E73BCEABE}" type="slidenum">
              <a:rPr lang="en-US" altLang="en-US" sz="1200" b="0" smtClean="0">
                <a:solidFill>
                  <a:schemeClr val="tx1"/>
                </a:solidFill>
              </a:rPr>
              <a:pPr eaLnBrk="1" hangingPunct="1"/>
              <a:t>34</a:t>
            </a:fld>
            <a:endParaRPr lang="en-US" altLang="en-US" sz="1200" b="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Direct Bill Payment screen is a good place to see how payment allocation works.</a:t>
            </a:r>
          </a:p>
          <a:p>
            <a:pPr eaLnBrk="1" hangingPunct="1"/>
            <a:endParaRPr lang="en-US"/>
          </a:p>
          <a:p>
            <a:pPr eaLnBrk="1" hangingPunct="1"/>
            <a:r>
              <a:rPr lang="en-US"/>
              <a:t>In the base application, when the user makes a payment from the Direct Bill Payment screen and does not choose to override the allocation, the UI calls the allocatePayment() method and passes the DirectBillPayment object and the amount available for allocation.  The DirectBillPayment object includes a list of "dist items" based on the payer account's</a:t>
            </a:r>
            <a:r>
              <a:rPr lang="en-US" baseline="0"/>
              <a:t> payment allocation plan</a:t>
            </a:r>
            <a:r>
              <a:rPr lang="en-US"/>
              <a:t>. The dist items are displayed in the Preview Distribution listview (not</a:t>
            </a:r>
            <a:r>
              <a:rPr lang="en-US" baseline="0"/>
              <a:t> shown in the slide). </a:t>
            </a:r>
          </a:p>
          <a:p>
            <a:pPr eaLnBrk="1" hangingPunct="1"/>
            <a:endParaRPr lang="en-US" baseline="0"/>
          </a:p>
          <a:p>
            <a:pPr eaLnBrk="1" hangingPunct="1"/>
            <a:r>
              <a:rPr lang="en-US"/>
              <a:t>In the example, the amount is the value the user entered in the Amount field. If Use</a:t>
            </a:r>
            <a:r>
              <a:rPr lang="en-US" baseline="0"/>
              <a:t> Unapplied Fund Fund Amount is checked and there are unapplied funds available, the UI passes the sum of the payment and unapplied amounts.</a:t>
            </a:r>
          </a:p>
          <a:p>
            <a:pPr eaLnBrk="1" hangingPunct="1"/>
            <a:endParaRPr lang="en-US" baseline="0"/>
          </a:p>
          <a:p>
            <a:pPr marL="0" marR="0" indent="0" algn="l" defTabSz="914400" rtl="0" eaLnBrk="1" fontAlgn="base" latinLnBrk="0" hangingPunct="1">
              <a:lnSpc>
                <a:spcPct val="100000"/>
              </a:lnSpc>
              <a:spcBef>
                <a:spcPct val="10000"/>
              </a:spcBef>
              <a:spcAft>
                <a:spcPct val="0"/>
              </a:spcAft>
              <a:buClrTx/>
              <a:buSzTx/>
              <a:buFontTx/>
              <a:buNone/>
              <a:tabLst/>
              <a:defRPr/>
            </a:pPr>
            <a:r>
              <a:rPr lang="en-US"/>
              <a:t>You can configure allocatePayment() by modifying the list of distribution items and/or the amount to distribute. There is an example of a configuration on the next slide.</a:t>
            </a:r>
          </a:p>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809F5494-5BD9-4198-AF6E-3EDE5FE6E0E0}" type="slidenum">
              <a:rPr lang="en-US" altLang="en-US" sz="1200" b="0" smtClean="0">
                <a:solidFill>
                  <a:schemeClr val="tx1"/>
                </a:solidFill>
              </a:rPr>
              <a:pPr eaLnBrk="1" hangingPunct="1"/>
              <a:t>35</a:t>
            </a:fld>
            <a:endParaRPr lang="en-US" altLang="en-US" sz="1200" b="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default behavior of allocatePayment() is to call paymentAllocationStrategy(payment).allocate(), passing it an array of items to distribute. Most</a:t>
            </a:r>
            <a:r>
              <a:rPr lang="en-US" baseline="0"/>
              <a:t> payment allocation requirements are satisfied by configuring the payment allocation plan. In some cases, however, you may need to configure the allocationPayment() method. The example in the slide is easily satisfied by defining a priority for the payment allocation plan (refer to the custom priority slides earlier in this lesson). It is shown here to show how you can approach a more complex requirement that cannot be addressed by custom filters or priorities.</a:t>
            </a:r>
            <a:endParaRPr lang="en-US"/>
          </a:p>
          <a:p>
            <a:pPr eaLnBrk="1" hangingPunct="1"/>
            <a:endParaRPr lang="en-US"/>
          </a:p>
          <a:p>
            <a:pPr eaLnBrk="1" hangingPunct="1"/>
            <a:r>
              <a:rPr lang="en-US"/>
              <a:t>In the configured example, instead of having a single array of distribution items to pass to allocate(), the code first creates an array of the distribution items that are for a premium charge. Because the allocate() method allocates only the amount needed to pay the items passed in, it is not necessary to calculate the total amount of the premium items being paid; we pass the entire amount of the payment, along with the array of premium items, and paymentAllocationStrategy(payment).allocate()</a:t>
            </a:r>
            <a:r>
              <a:rPr lang="en-US" baseline="0"/>
              <a:t> </a:t>
            </a:r>
            <a:r>
              <a:rPr lang="en-US"/>
              <a:t>will use the amount needed.</a:t>
            </a:r>
          </a:p>
          <a:p>
            <a:pPr eaLnBrk="1" hangingPunct="1"/>
            <a:endParaRPr lang="en-US"/>
          </a:p>
          <a:p>
            <a:pPr eaLnBrk="1" hangingPunct="1"/>
            <a:r>
              <a:rPr lang="en-US"/>
              <a:t>A second array is created for all other (non-premium) items. The remaining funds are calculated by summing premiumItems, and subtracting that (previously allocated) total from the amount passed into this method. The remaining (non-premium) item array and the remaining funds are then passed to paymentAllocationStrategy(payment).allocate() .</a:t>
            </a:r>
          </a:p>
          <a:p>
            <a:pPr eaLnBrk="1" hangingPunct="1"/>
            <a:endParaRPr lang="en-US"/>
          </a:p>
          <a:p>
            <a:pPr eaLnBrk="1" hangingPunct="1"/>
            <a:r>
              <a:rPr lang="en-US"/>
              <a:t>Notice that the configured code uses the same distribution strategy that the base application uses. The configured code simply groups items depending on their charge type.</a:t>
            </a:r>
          </a:p>
          <a:p>
            <a:pPr eaLnBrk="1" hangingPunct="1"/>
            <a:endParaRPr lang="en-US"/>
          </a:p>
          <a:p>
            <a:pPr eaLnBrk="1" hangingPunct="1"/>
            <a:r>
              <a:rPr lang="en-US"/>
              <a:t>Note: BillingCenter uses AllocationPool (see line 49) to track the amount to distribute. AllocationPool has two properties: GrossAmount and Commission. AllocationPool.Commission  is used in agency bill allocation only. It is ignored in direct bill allocation.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When</a:t>
            </a:r>
            <a:r>
              <a:rPr lang="en-US" baseline="0"/>
              <a:t> you open the Direct Bill Payment screen, the payment allocation plan filters are applied immediately. For example, let's assume the Default Payment Allocation Plan is associated with the current account. Then all billed or due positive invoice items for which the current account is the payer are automatically displayed in the Preview Distribution area.</a:t>
            </a:r>
          </a:p>
          <a:p>
            <a:pPr eaLnBrk="1" hangingPunct="1"/>
            <a:endParaRPr lang="en-US"/>
          </a:p>
          <a:p>
            <a:pPr eaLnBrk="1" hangingPunct="1"/>
            <a:r>
              <a:rPr lang="en-US"/>
              <a:t>To override the distribution, click Override Distribution (button is not shown in the screenshot). This causes the Override toolbar and Override Amount field to be displayed. The</a:t>
            </a:r>
            <a:r>
              <a:rPr lang="en-US" baseline="0"/>
              <a:t> toolbar provides facilities to select items based on the payer. You can also include items that are not automatically included for allocation. In the example, the selected value for Include Only is "Up to next invoice". This means that items for the next planned invoice are available for allocation.</a:t>
            </a:r>
            <a:endParaRPr lang="en-US"/>
          </a:p>
          <a:p>
            <a:pPr eaLnBrk="1" hangingPunct="1"/>
            <a:endParaRPr lang="en-US"/>
          </a:p>
          <a:p>
            <a:pPr marL="0" marR="0" indent="0" algn="l" defTabSz="914400" rtl="0" eaLnBrk="1" fontAlgn="base" latinLnBrk="0" hangingPunct="1">
              <a:lnSpc>
                <a:spcPct val="100000"/>
              </a:lnSpc>
              <a:spcBef>
                <a:spcPct val="10000"/>
              </a:spcBef>
              <a:spcAft>
                <a:spcPct val="0"/>
              </a:spcAft>
              <a:buClrTx/>
              <a:buSzTx/>
              <a:buFontTx/>
              <a:buNone/>
              <a:tabLst/>
              <a:defRPr/>
            </a:pPr>
            <a:r>
              <a:rPr lang="en-US"/>
              <a:t>After you enter amounts in the Override Amounts fields. Click Execute to save your payment and allocation. The allocateWithOverrides() method is called. The method call varies depending on the aggregation type. In this slide, aggregation is By Item so the third argument passed to the method is a map of invoice items and override amounts. </a:t>
            </a:r>
          </a:p>
          <a:p>
            <a:pPr marL="0" marR="0" indent="0" algn="l" defTabSz="914400" rtl="0" eaLnBrk="1" fontAlgn="base" latinLnBrk="0" hangingPunct="1">
              <a:lnSpc>
                <a:spcPct val="100000"/>
              </a:lnSpc>
              <a:spcBef>
                <a:spcPct val="10000"/>
              </a:spcBef>
              <a:spcAft>
                <a:spcPct val="0"/>
              </a:spcAft>
              <a:buClrTx/>
              <a:buSzTx/>
              <a:buFontTx/>
              <a:buNone/>
              <a:tabLst/>
              <a:defRPr/>
            </a:pPr>
            <a:endParaRPr lang="en-US" baseline="0"/>
          </a:p>
          <a:p>
            <a:pPr eaLnBrk="1" hangingPunct="1"/>
            <a:r>
              <a:rPr lang="en-US"/>
              <a:t>If you click Execute Without Distribution, your payment is saved to the applicable unapplied account</a:t>
            </a:r>
            <a:r>
              <a:rPr lang="en-US" baseline="0"/>
              <a:t> </a:t>
            </a:r>
            <a:r>
              <a:rPr lang="en-US"/>
              <a:t>and not distributed.</a:t>
            </a:r>
          </a:p>
          <a:p>
            <a:pPr eaLnBrk="1" hangingPunct="1"/>
            <a:endParaRPr lang="en-US"/>
          </a:p>
          <a:p>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9D706423-41A0-4307-8002-687EC55B3274}" type="slidenum">
              <a:rPr lang="en-US" altLang="en-US" smtClean="0"/>
              <a:pPr>
                <a:defRPr/>
              </a:pPr>
              <a:t>36</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238326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54B271C2-3933-4E94-B5FC-5FCA0973F1E1}" type="slidenum">
              <a:rPr lang="en-US" altLang="en-US" sz="1200" b="0" smtClean="0">
                <a:solidFill>
                  <a:schemeClr val="tx1"/>
                </a:solidFill>
              </a:rPr>
              <a:pPr eaLnBrk="1" hangingPunct="1"/>
              <a:t>37</a:t>
            </a:fld>
            <a:endParaRPr lang="en-US" altLang="en-US" sz="1200" b="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685800" algn="l"/>
              </a:tabLst>
            </a:pPr>
            <a:r>
              <a:rPr lang="en-US" b="1"/>
              <a:t>allocateWithOverrides</a:t>
            </a:r>
          </a:p>
          <a:p>
            <a:pPr eaLnBrk="1" hangingPunct="1">
              <a:tabLst>
                <a:tab pos="685800" algn="l"/>
              </a:tabLst>
            </a:pPr>
            <a:r>
              <a:rPr lang="en-US"/>
              <a:t>If BillingCenter needs to allocate payments with </a:t>
            </a:r>
            <a:r>
              <a:rPr lang="en-US" i="1"/>
              <a:t>overrides </a:t>
            </a:r>
            <a:r>
              <a:rPr lang="en-US"/>
              <a:t>for specific invoice items, BillingCenter calls the DirectBillPayment plugin’s allocateWithOverrides method. In addition to the payment (a DirectBillPayment object) and an amount to distribute (a MonetaryAmount value), this method takes an additional argument that contains the list of overrides.</a:t>
            </a:r>
          </a:p>
          <a:p>
            <a:pPr eaLnBrk="1" hangingPunct="1">
              <a:tabLst>
                <a:tab pos="685800" algn="l"/>
              </a:tabLst>
            </a:pPr>
            <a:endParaRPr lang="en-US"/>
          </a:p>
          <a:p>
            <a:pPr eaLnBrk="1" hangingPunct="1">
              <a:tabLst>
                <a:tab pos="685800" algn="l"/>
              </a:tabLst>
            </a:pPr>
            <a:r>
              <a:rPr lang="en-US" b="1"/>
              <a:t>Two signatures</a:t>
            </a:r>
          </a:p>
          <a:p>
            <a:pPr eaLnBrk="1" hangingPunct="1">
              <a:tabLst>
                <a:tab pos="685800" algn="l"/>
              </a:tabLst>
            </a:pPr>
            <a:r>
              <a:rPr lang="en-US"/>
              <a:t>There are two method signatures for this method:</a:t>
            </a:r>
          </a:p>
          <a:p>
            <a:pPr marL="476250" lvl="1" indent="-190500" eaLnBrk="1" hangingPunct="1">
              <a:tabLst>
                <a:tab pos="685800" algn="l"/>
              </a:tabLst>
            </a:pPr>
            <a:r>
              <a:rPr lang="en-US"/>
              <a:t>First version specifies the overrides as individual invoice items and the value to override the allocation for each item. </a:t>
            </a:r>
          </a:p>
          <a:p>
            <a:pPr marL="476250" lvl="1" indent="-190500" eaLnBrk="1" hangingPunct="1">
              <a:tabLst>
                <a:tab pos="685800" algn="l"/>
              </a:tabLst>
            </a:pPr>
            <a:r>
              <a:rPr lang="en-US"/>
              <a:t>Second version specifies the overrides as a list of direct bill payment distribution item groups. The exact syntax of this type is List&lt;DBPaymentDistItemGroup&gt;. A DBPaymentDistItemGroup object is a group of payment distribution items for the Direct Bill Payment screen. Each group contains:</a:t>
            </a:r>
          </a:p>
          <a:p>
            <a:pPr marL="781050" lvl="2" indent="-190500" eaLnBrk="1" hangingPunct="1">
              <a:tabLst>
                <a:tab pos="685800" algn="l"/>
              </a:tabLst>
            </a:pPr>
            <a:r>
              <a:rPr lang="en-US"/>
              <a:t>A list of the individual distribution items</a:t>
            </a:r>
          </a:p>
          <a:p>
            <a:pPr marL="781050" lvl="2" indent="-190500" eaLnBrk="1" hangingPunct="1">
              <a:tabLst>
                <a:tab pos="685800" algn="l"/>
              </a:tabLst>
            </a:pPr>
            <a:r>
              <a:rPr lang="en-US"/>
              <a:t>Information about the group as a whole, such as the group’s display name and the total unbilled amount of the group</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54B271C2-3933-4E94-B5FC-5FCA0973F1E1}" type="slidenum">
              <a:rPr lang="en-US" altLang="en-US" sz="1200" b="0" smtClean="0">
                <a:solidFill>
                  <a:schemeClr val="tx1"/>
                </a:solidFill>
              </a:rPr>
              <a:pPr eaLnBrk="1" hangingPunct="1"/>
              <a:t>38</a:t>
            </a:fld>
            <a:endParaRPr lang="en-US" altLang="en-US" sz="1200" b="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685800" algn="l"/>
              </a:tabLst>
            </a:pPr>
            <a:r>
              <a:rPr lang="en-US"/>
              <a:t>The code in the slide is from the first allocateWithOverrides()</a:t>
            </a:r>
            <a:r>
              <a:rPr lang="en-US" baseline="0"/>
              <a:t> method in DirectBillPayment.gs.</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86BAC177-3DFE-403C-A160-872DB954D9B0}" type="slidenum">
              <a:rPr lang="en-US" altLang="en-US" sz="1200" b="0" smtClean="0">
                <a:solidFill>
                  <a:schemeClr val="tx1"/>
                </a:solidFill>
              </a:rPr>
              <a:pPr eaLnBrk="1" hangingPunct="1"/>
              <a:t>39</a:t>
            </a:fld>
            <a:endParaRPr lang="en-US" altLang="en-US" sz="1200" b="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D88F2B3C-D401-4B68-A145-542782DE5886}" type="slidenum">
              <a:rPr lang="en-US" altLang="en-US" sz="1200" b="0" smtClean="0">
                <a:solidFill>
                  <a:schemeClr val="tx1"/>
                </a:solidFill>
              </a:rPr>
              <a:pPr eaLnBrk="1" hangingPunct="1"/>
              <a:t>40</a:t>
            </a:fld>
            <a:endParaRPr lang="en-US" altLang="en-US" sz="1200" b="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9636" name="Rectangle 2"/>
          <p:cNvSpPr>
            <a:spLocks noGrp="1" noRot="1" noChangeAspect="1" noChangeArrowheads="1" noTextEdit="1"/>
          </p:cNvSpPr>
          <p:nvPr>
            <p:ph type="sldImg"/>
          </p:nvPr>
        </p:nvSpPr>
        <p:spPr>
          <a:xfrm>
            <a:off x="728663" y="630238"/>
            <a:ext cx="5430837"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7CFCD96E-73BA-40AB-8E63-A2D3DB42A15C}" type="slidenum">
              <a:rPr lang="en-US" altLang="en-US" sz="1200" b="0" smtClean="0">
                <a:solidFill>
                  <a:schemeClr val="tx1"/>
                </a:solidFill>
              </a:rPr>
              <a:pPr eaLnBrk="1" hangingPunct="1"/>
              <a:t>5</a:t>
            </a:fld>
            <a:endParaRPr lang="en-US" altLang="en-US" sz="1200" b="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slide shows a simplified example of the payment data model and how it relates to the allocation of a direct bill payment. In the example, a direct bill payment of $100 is received and is credited to Account Default Unapplied. The payment is distributed to two T-accounts: </a:t>
            </a:r>
            <a:r>
              <a:rPr lang="en-US" err="1"/>
              <a:t>PolicyPeriod</a:t>
            </a:r>
            <a:r>
              <a:rPr lang="en-US"/>
              <a:t>: Premium Due and </a:t>
            </a:r>
            <a:r>
              <a:rPr lang="en-US" err="1"/>
              <a:t>PolicyPeriod</a:t>
            </a:r>
            <a:r>
              <a:rPr lang="en-US"/>
              <a:t>: Tax Due. </a:t>
            </a:r>
          </a:p>
          <a:p>
            <a:pPr eaLnBrk="1" hangingPunct="1"/>
            <a:endParaRPr lang="en-US"/>
          </a:p>
          <a:p>
            <a:pPr eaLnBrk="1" hangingPunct="1"/>
            <a:r>
              <a:rPr lang="en-US"/>
              <a:t>The </a:t>
            </a:r>
            <a:r>
              <a:rPr lang="en-US" b="1" err="1"/>
              <a:t>DirectBillMoneyRcvd</a:t>
            </a:r>
            <a:r>
              <a:rPr lang="en-US"/>
              <a:t> entity holds details about the payment itself including the account that made the payment. The </a:t>
            </a:r>
            <a:r>
              <a:rPr lang="en-US" b="1" err="1"/>
              <a:t>DirectBillPayment</a:t>
            </a:r>
            <a:r>
              <a:rPr lang="en-US" b="1"/>
              <a:t> </a:t>
            </a:r>
            <a:r>
              <a:rPr lang="en-US"/>
              <a:t>entity tracks the amount of money that has been distributed (if any) and the amount available to distribute. It has an array of distribution items (</a:t>
            </a:r>
            <a:r>
              <a:rPr lang="en-US" b="1" err="1"/>
              <a:t>DirectBillPaymentItem</a:t>
            </a:r>
            <a:r>
              <a:rPr lang="en-US"/>
              <a:t> entity). Each </a:t>
            </a:r>
            <a:r>
              <a:rPr lang="en-US" b="1" err="1"/>
              <a:t>DirectBillPaymentItem</a:t>
            </a:r>
            <a:r>
              <a:rPr lang="en-US"/>
              <a:t> contains details of distribution amounts for the invoice item (such as gross amounts owed, gross amounts to apply, commission amount owed, commission amount to apply) and points to the invoice item that is being paid by this item.</a:t>
            </a:r>
          </a:p>
          <a:p>
            <a:pPr eaLnBrk="1" hangingPunct="1"/>
            <a:endParaRPr lang="en-US"/>
          </a:p>
          <a:p>
            <a:pPr eaLnBrk="1" hangingPunct="1"/>
            <a:r>
              <a:rPr lang="en-US"/>
              <a:t>In summary, for each payment there is a payment item that targets an invoice item and indicates how much gross and commission money should be applied to the invoice item. </a:t>
            </a:r>
          </a:p>
          <a:p>
            <a:pPr eaLnBrk="1" hangingPunct="1"/>
            <a:endParaRPr lang="en-US"/>
          </a:p>
          <a:p>
            <a:pPr marL="0" marR="0" indent="0" algn="l" defTabSz="914400" rtl="0" eaLnBrk="1" fontAlgn="base" latinLnBrk="0" hangingPunct="1">
              <a:lnSpc>
                <a:spcPct val="100000"/>
              </a:lnSpc>
              <a:spcBef>
                <a:spcPct val="10000"/>
              </a:spcBef>
              <a:spcAft>
                <a:spcPct val="0"/>
              </a:spcAft>
              <a:buClrTx/>
              <a:buSzTx/>
              <a:buFontTx/>
              <a:buNone/>
              <a:tabLst/>
              <a:defRPr/>
            </a:pPr>
            <a:r>
              <a:rPr lang="en-US" b="0" baseline="0"/>
              <a:t>The account in the example does not use cash separation and so owns only one unapplied T-account. All payments</a:t>
            </a:r>
            <a:r>
              <a:rPr lang="en-US" b="0"/>
              <a:t> to the account pass through the account's Default Unapplied T-account. Payment allocation with cash separation is discussed on the next slide.</a:t>
            </a:r>
            <a:endParaRPr lang="en-US" b="0" baseline="0"/>
          </a:p>
          <a:p>
            <a:pPr eaLnBrk="1" hangingPunct="1"/>
            <a:endParaRPr lang="en-US"/>
          </a:p>
          <a:p>
            <a:pPr eaLnBrk="1" hangingPunct="1"/>
            <a:endParaRPr lang="en-US"/>
          </a:p>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B762AFF4-83E4-4DE2-AABC-A39F202CE20D}" type="slidenum">
              <a:rPr lang="en-US" altLang="en-US" sz="1200" b="0" smtClean="0">
                <a:solidFill>
                  <a:schemeClr val="tx1"/>
                </a:solidFill>
              </a:rPr>
              <a:pPr eaLnBrk="1" hangingPunct="1"/>
              <a:t>46</a:t>
            </a:fld>
            <a:endParaRPr lang="en-US" altLang="en-US" sz="1200" b="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19100" lvl="1" indent="-190500" eaLnBrk="1" hangingPunct="1">
              <a:buFontTx/>
              <a:buAutoNum type="arabicPeriod"/>
            </a:pPr>
            <a:r>
              <a:rPr lang="en-US"/>
              <a:t>New Payment, New Disbursement, Invoice, and Invoice Due batch processes all distribute funds.</a:t>
            </a:r>
          </a:p>
          <a:p>
            <a:pPr marL="419100" marR="0" lvl="1" indent="-190500" algn="l" defTabSz="914400" rtl="0" eaLnBrk="1" fontAlgn="base" latinLnBrk="0" hangingPunct="1">
              <a:lnSpc>
                <a:spcPct val="100000"/>
              </a:lnSpc>
              <a:spcBef>
                <a:spcPct val="10000"/>
              </a:spcBef>
              <a:spcAft>
                <a:spcPct val="0"/>
              </a:spcAft>
              <a:buClrTx/>
              <a:buSzTx/>
              <a:buFontTx/>
              <a:buAutoNum type="arabicPeriod"/>
              <a:tabLst/>
              <a:defRPr/>
            </a:pPr>
            <a:r>
              <a:rPr lang="en-US" baseline="0"/>
              <a:t>RestrictionBuilder allows you to add restrictions to the query that filters eligible invoice items. You do not need to write the query itself.</a:t>
            </a:r>
            <a:endParaRPr lang="en-US"/>
          </a:p>
          <a:p>
            <a:pPr marL="419100" lvl="1" indent="-190500" eaLnBrk="1" hangingPunct="1">
              <a:buFontTx/>
              <a:buAutoNum type="arabicPeriod"/>
            </a:pPr>
            <a:r>
              <a:rPr lang="en-US"/>
              <a:t>To create a new filter:</a:t>
            </a:r>
          </a:p>
          <a:p>
            <a:pPr marL="647700" lvl="2" indent="-190500" eaLnBrk="1" hangingPunct="1">
              <a:buFontTx/>
              <a:buAutoNum type="arabicPeriod"/>
            </a:pPr>
            <a:r>
              <a:rPr lang="en-US"/>
              <a:t>Add a typecode for the new filter.</a:t>
            </a:r>
          </a:p>
          <a:p>
            <a:pPr marL="647700" lvl="2" indent="-190500" eaLnBrk="1" hangingPunct="1">
              <a:buFontTx/>
              <a:buAutoNum type="arabicPeriod"/>
            </a:pPr>
            <a:r>
              <a:rPr lang="en-US"/>
              <a:t>Create a class to implement the filter. The class must contain a getter that returns the typecode and a restrict() method.</a:t>
            </a:r>
          </a:p>
          <a:p>
            <a:pPr marL="647700" lvl="2" indent="-190500" eaLnBrk="1" hangingPunct="1">
              <a:buFontTx/>
              <a:buAutoNum type="arabicPeriod"/>
            </a:pPr>
            <a:r>
              <a:rPr lang="en-US"/>
              <a:t>Register the filter with LinkedImplementationLoaderImpl.</a:t>
            </a:r>
          </a:p>
          <a:p>
            <a:pPr marL="419100" lvl="1" indent="-190500" eaLnBrk="1" hangingPunct="1">
              <a:buFontTx/>
              <a:buAutoNum type="arabicPeriod"/>
            </a:pPr>
            <a:r>
              <a:rPr lang="en-US"/>
              <a:t>To create a new priority:</a:t>
            </a:r>
          </a:p>
          <a:p>
            <a:pPr marL="647700" lvl="2" indent="-190500" eaLnBrk="1" hangingPunct="1">
              <a:buFontTx/>
              <a:buAutoNum type="arabicPeriod"/>
            </a:pPr>
            <a:r>
              <a:rPr lang="en-US"/>
              <a:t>Add a typecode for the new priority.</a:t>
            </a:r>
          </a:p>
          <a:p>
            <a:pPr marL="647700" lvl="2" indent="-190500" eaLnBrk="1" hangingPunct="1">
              <a:buFontTx/>
              <a:buAutoNum type="arabicPeriod"/>
            </a:pPr>
            <a:r>
              <a:rPr lang="en-US"/>
              <a:t>Create a class to implement the priority. The class must contain a getter that returns the typecode and a compare() method.</a:t>
            </a:r>
          </a:p>
          <a:p>
            <a:pPr marL="647700" lvl="2" indent="-190500" eaLnBrk="1" hangingPunct="1">
              <a:buFontTx/>
              <a:buAutoNum type="arabicPeriod"/>
            </a:pPr>
            <a:r>
              <a:rPr lang="en-US"/>
              <a:t>Register the priority</a:t>
            </a:r>
            <a:r>
              <a:rPr lang="en-US" baseline="0"/>
              <a:t> </a:t>
            </a:r>
            <a:r>
              <a:rPr lang="en-US"/>
              <a:t>with LinkedImplementationLoaderImpl.</a:t>
            </a:r>
          </a:p>
          <a:p>
            <a:pPr marL="419100" lvl="1" indent="-190500" eaLnBrk="1" hangingPunct="1">
              <a:buFontTx/>
              <a:buAutoNum type="arabicPeriod"/>
            </a:pPr>
            <a:r>
              <a:rPr lang="en-US"/>
              <a:t>One signature is used for processing individual items; the other is for processing groups of items (when the user has selected to aggregate by Summary instead of item). </a:t>
            </a:r>
          </a:p>
          <a:p>
            <a:pPr marL="419100" lvl="1" indent="-190500" eaLnBrk="1" hangingPunct="1">
              <a:buFontTx/>
              <a:buAutoNum type="arabicPeriod"/>
            </a:pP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a:t>	Configuring Payment Allocation - </a:t>
            </a:r>
            <a:fld id="{211C349A-83C9-44D0-A356-DBEB3FC715FC}" type="slidenum">
              <a:rPr lang="en-US" altLang="en-US" smtClean="0"/>
              <a:pPr>
                <a:defRPr/>
              </a:pPr>
              <a:t>47</a:t>
            </a:fld>
            <a:endParaRPr lang="en-US" altLang="en-US"/>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ABF1849-C783-4F45-BDF6-75CB4B4E05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635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Payment allocation for policy-level billing without cash separation is the same as for account-level billing. All payments go through the account's Default Unapplied.</a:t>
            </a:r>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9D706423-41A0-4307-8002-687EC55B3274}" type="slidenum">
              <a:rPr lang="en-US" altLang="en-US" smtClean="0"/>
              <a:pPr>
                <a:defRPr/>
              </a:pPr>
              <a:t>6</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348347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62D911EC-6B0D-4DB8-80BD-8BB9CFC80BD4}" type="slidenum">
              <a:rPr lang="en-US" altLang="en-US" sz="1200" b="0" smtClean="0">
                <a:solidFill>
                  <a:schemeClr val="tx1"/>
                </a:solidFill>
              </a:rPr>
              <a:pPr eaLnBrk="1" hangingPunct="1"/>
              <a:t>7</a:t>
            </a:fld>
            <a:endParaRPr lang="en-US" altLang="en-US" sz="1200" b="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a:t>The relationship</a:t>
            </a:r>
            <a:r>
              <a:rPr lang="en-US" baseline="0"/>
              <a:t> of InvoiceItem to BaseDistItem is one-to-many because a customer may partially pay an invoice item initially and then later pay the remaining amount owed. Each partial payment results in a separate payment item against the one invoice item. </a:t>
            </a:r>
          </a:p>
          <a:p>
            <a:pPr eaLnBrk="1" hangingPunct="1"/>
            <a:endParaRPr lang="en-US"/>
          </a:p>
          <a:p>
            <a:pPr eaLnBrk="1" hangingPunct="1"/>
            <a:endParaRPr lang="en-US"/>
          </a:p>
          <a:p>
            <a:pPr eaLnBrk="1" hangingPunct="1"/>
            <a:r>
              <a:rPr lang="en-US"/>
              <a:t>The same payment data model is used for both direct bill and agency bill payments and allocation. The agency bill entities are not shown in the slide. They are:</a:t>
            </a:r>
          </a:p>
          <a:p>
            <a:pPr lvl="1" eaLnBrk="1" hangingPunct="1"/>
            <a:r>
              <a:rPr lang="en-US" err="1"/>
              <a:t>AgencyCycleDist</a:t>
            </a:r>
            <a:r>
              <a:rPr lang="en-US"/>
              <a:t>, which is a subtype of </a:t>
            </a:r>
            <a:r>
              <a:rPr lang="en-US" err="1"/>
              <a:t>BaseDist</a:t>
            </a:r>
            <a:endParaRPr lang="en-US"/>
          </a:p>
          <a:p>
            <a:pPr lvl="1" eaLnBrk="1" hangingPunct="1"/>
            <a:r>
              <a:rPr lang="en-US" err="1"/>
              <a:t>AgencyBillMoneyRcvd</a:t>
            </a:r>
            <a:r>
              <a:rPr lang="en-US"/>
              <a:t>, which is a subtype of </a:t>
            </a:r>
            <a:r>
              <a:rPr lang="en-US" err="1"/>
              <a:t>PaymentMoneyReceived</a:t>
            </a:r>
            <a:endParaRPr lang="en-US"/>
          </a:p>
          <a:p>
            <a:pPr lvl="1" eaLnBrk="1" hangingPunct="1"/>
            <a:r>
              <a:rPr lang="en-US" err="1"/>
              <a:t>AgencyPaymentItem</a:t>
            </a:r>
            <a:r>
              <a:rPr lang="en-US"/>
              <a:t>, which is a subtype of </a:t>
            </a:r>
            <a:r>
              <a:rPr lang="en-US" err="1"/>
              <a:t>BasePaymentItem</a:t>
            </a:r>
            <a:endParaRPr lang="en-US"/>
          </a:p>
          <a:p>
            <a:pPr lvl="1" eaLnBrk="1" hangingPunct="1"/>
            <a:r>
              <a:rPr lang="en-US" err="1"/>
              <a:t>AgencyPromiseItem</a:t>
            </a:r>
            <a:r>
              <a:rPr lang="en-US"/>
              <a:t>, which is a subtype of </a:t>
            </a:r>
            <a:r>
              <a:rPr lang="en-US" err="1"/>
              <a:t>BaseDistItem</a:t>
            </a:r>
            <a:endParaRPr lang="en-US"/>
          </a:p>
          <a:p>
            <a:pPr lvl="1" eaLnBrk="1" hangingPunct="1"/>
            <a:endParaRPr lang="en-US"/>
          </a:p>
          <a:p>
            <a:pPr eaLnBrk="1" hangingPunct="1"/>
            <a:r>
              <a:rPr lang="en-US"/>
              <a:t>Note: The diagram also does not show the entities related to direct bill suspense payment items. </a:t>
            </a:r>
          </a:p>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Configuring Payment Allocation - </a:t>
            </a:r>
            <a:fld id="{B239E080-B4C7-4AF1-A216-9037B6C17D45}" type="slidenum">
              <a:rPr lang="en-US" altLang="en-US" sz="1200" b="0" smtClean="0">
                <a:solidFill>
                  <a:schemeClr val="tx1"/>
                </a:solidFill>
              </a:rPr>
              <a:pPr eaLnBrk="1" hangingPunct="1"/>
              <a:t>8</a:t>
            </a:fld>
            <a:endParaRPr lang="en-US" altLang="en-US" sz="1200" b="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There are three ways to enter a direct bill payment in BillingCenter: </a:t>
            </a:r>
          </a:p>
          <a:p>
            <a:pPr eaLnBrk="1" hangingPunct="1"/>
            <a:endParaRPr lang="en-US"/>
          </a:p>
          <a:p>
            <a:pPr lvl="1" eaLnBrk="1" hangingPunct="1"/>
            <a:r>
              <a:rPr lang="en-US"/>
              <a:t>From the application using the Direct Bill Payment screen</a:t>
            </a:r>
          </a:p>
          <a:p>
            <a:pPr lvl="1" eaLnBrk="1" hangingPunct="1"/>
            <a:r>
              <a:rPr lang="en-US"/>
              <a:t>From the application using the Multiple Payment Entry screen</a:t>
            </a:r>
          </a:p>
          <a:p>
            <a:pPr lvl="1" eaLnBrk="1" hangingPunct="1"/>
            <a:r>
              <a:rPr lang="en-US"/>
              <a:t>Programmatically through the Payment API. </a:t>
            </a:r>
          </a:p>
          <a:p>
            <a:pPr marL="228600" lvl="1" indent="0" eaLnBrk="1" hangingPunct="1">
              <a:buNone/>
            </a:pPr>
            <a:endParaRPr lang="en-US"/>
          </a:p>
          <a:p>
            <a:pPr eaLnBrk="1" hangingPunct="1"/>
            <a:r>
              <a:rPr lang="en-US"/>
              <a:t>The Execute button on the Direct Bill Payment screen saves the payment and distributes it. The</a:t>
            </a:r>
            <a:r>
              <a:rPr lang="en-US" baseline="0"/>
              <a:t> </a:t>
            </a:r>
            <a:r>
              <a:rPr lang="en-US"/>
              <a:t>Execute Without Distribution button saves the payment but does not create the distribution items. Payments that are entered using the Multiple Payment Entry screen or through the API are not immediately distributed.</a:t>
            </a:r>
          </a:p>
          <a:p>
            <a:pPr eaLnBrk="1" hangingPunct="1"/>
            <a:endParaRPr lang="en-US"/>
          </a:p>
          <a:p>
            <a:pPr eaLnBrk="1" hangingPunct="1"/>
            <a:r>
              <a:rPr lang="en-US"/>
              <a:t>Undistributed payments are put in an Unapplied T-account. When the New Payment batch process runs, it distributes undistributed funds. There are three other batch processes that also perform this function in addition to their primary functions. These are discussed later in this lesson.</a:t>
            </a:r>
          </a:p>
          <a:p>
            <a:pPr eaLnBrk="1" hangingPunct="1"/>
            <a:endParaRPr lang="en-US"/>
          </a:p>
          <a:p>
            <a:pPr eaLnBrk="1" hangingPunct="1"/>
            <a:r>
              <a:rPr lang="en-US"/>
              <a:t>Note: The terms "allocate" and "distribute" have</a:t>
            </a:r>
            <a:r>
              <a:rPr lang="en-US" baseline="0"/>
              <a:t> the same meaning in BillingCenter.</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a:solidFill>
                  <a:schemeClr val="tx1"/>
                </a:solidFill>
                <a:effectLst/>
                <a:latin typeface="Arial" charset="0"/>
                <a:ea typeface="+mn-ea"/>
                <a:cs typeface="+mn-cs"/>
              </a:rPr>
              <a:t>A payment allocation plan centralizes the logic for all incoming automatic payments. </a:t>
            </a:r>
          </a:p>
          <a:p>
            <a:endParaRPr lang="en-US"/>
          </a:p>
        </p:txBody>
      </p:sp>
      <p:sp>
        <p:nvSpPr>
          <p:cNvPr id="4" name="Slide Number Placeholder 3"/>
          <p:cNvSpPr>
            <a:spLocks noGrp="1"/>
          </p:cNvSpPr>
          <p:nvPr>
            <p:ph type="sldNum" sz="quarter" idx="10"/>
          </p:nvPr>
        </p:nvSpPr>
        <p:spPr/>
        <p:txBody>
          <a:bodyPr/>
          <a:lstStyle/>
          <a:p>
            <a:pPr>
              <a:defRPr/>
            </a:pPr>
            <a:r>
              <a:rPr lang="en-US" altLang="en-US"/>
              <a:t>	 Configuring Payment Allocation - </a:t>
            </a:r>
            <a:fld id="{6319B67A-8DC3-4F80-8063-D656501AB307}" type="slidenum">
              <a:rPr lang="en-US" altLang="en-US" smtClean="0"/>
              <a:pPr>
                <a:defRPr/>
              </a:pPr>
              <a:t>9</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4273850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p:txBody>
          <a:bodyPr/>
          <a:lstStyle/>
          <a:p>
            <a:pPr>
              <a:defRPr/>
            </a:pPr>
            <a:r>
              <a:rPr lang="en-US" altLang="en-US"/>
              <a:t>	 Configuring Payment Allocation - </a:t>
            </a:r>
            <a:fld id="{F750824D-DDDE-49F4-ADBB-C7A7C6A2D44E}" type="slidenum">
              <a:rPr lang="en-US" altLang="en-US" smtClean="0"/>
              <a:pPr>
                <a:defRPr/>
              </a:pPr>
              <a:t>10</a:t>
            </a:fld>
            <a:endParaRPr lang="en-US" altLang="en-US"/>
          </a:p>
        </p:txBody>
      </p:sp>
      <p:sp>
        <p:nvSpPr>
          <p:cNvPr id="58371" name="SectionName"/>
          <p:cNvSpPr>
            <a:spLocks noGrp="1" noChangeArrowheads="1"/>
          </p:cNvSpPr>
          <p:nvPr>
            <p:ph type="hdr" sz="quarter"/>
          </p:nvPr>
        </p:nvSpPr>
        <p:spPr/>
        <p:txBody>
          <a:bodyPr/>
          <a:lstStyle/>
          <a:p>
            <a:pPr>
              <a:defRPr/>
            </a:pPr>
            <a:r>
              <a:rPr lang="en-US" altLang="en-US"/>
              <a:t>	</a:t>
            </a:r>
            <a:endParaRPr lang="en-US"/>
          </a:p>
        </p:txBody>
      </p:sp>
      <p:sp>
        <p:nvSpPr>
          <p:cNvPr id="59396"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ln/>
        </p:spPr>
        <p:txBody>
          <a:bodyPr/>
          <a:lstStyle/>
          <a:p>
            <a:pPr eaLnBrk="1" hangingPunct="1">
              <a:defRPr/>
            </a:pPr>
            <a:r>
              <a:rPr lang="en-US"/>
              <a:t>Each of the four batch processes has a different purpose, but they all allocate payments using the payment allocation</a:t>
            </a:r>
            <a:r>
              <a:rPr lang="en-US" baseline="0"/>
              <a:t> plan. </a:t>
            </a:r>
            <a:endParaRPr lang="en-US"/>
          </a:p>
          <a:p>
            <a:pPr lvl="1" eaLnBrk="1" hangingPunct="1">
              <a:defRPr/>
            </a:pPr>
            <a:r>
              <a:rPr lang="en-US"/>
              <a:t>Automatic Disbursement batch process fully allocates available money, and then creates disbursements if excess money remains.</a:t>
            </a:r>
          </a:p>
          <a:p>
            <a:pPr lvl="1" eaLnBrk="1" hangingPunct="1">
              <a:defRPr/>
            </a:pPr>
            <a:r>
              <a:rPr lang="en-US"/>
              <a:t>Invoice batch process makes invoices billed, then processes any negative items, and finally fully allocates available money.</a:t>
            </a:r>
          </a:p>
          <a:p>
            <a:pPr lvl="1" eaLnBrk="1" hangingPunct="1">
              <a:defRPr/>
            </a:pPr>
            <a:r>
              <a:rPr lang="en-US"/>
              <a:t>Invoice Due batch process makes invoices due, then processes any negative items, and finally fully allocates available money.</a:t>
            </a:r>
          </a:p>
          <a:p>
            <a:pPr lvl="1" eaLnBrk="1" hangingPunct="1">
              <a:defRPr/>
            </a:pPr>
            <a:r>
              <a:rPr lang="en-US"/>
              <a:t>New Payment batch process fully allocates available money.</a:t>
            </a:r>
          </a:p>
          <a:p>
            <a:pPr lvl="1" eaLnBrk="1" hangingPunct="1">
              <a:defRPr/>
            </a:pPr>
            <a:endParaRPr lang="en-US"/>
          </a:p>
          <a:p>
            <a:pPr indent="-114300" eaLnBrk="1" hangingPunct="1">
              <a:defRPr/>
            </a:pPr>
            <a:r>
              <a:rPr lang="en-US"/>
              <a:t>The batch processes are listed on the slide (reading left to right) in the same order that they are scheduled to run in the base application. Of course, you can reschedule batch processes.</a:t>
            </a:r>
          </a:p>
          <a:p>
            <a:pPr indent="-114300" eaLnBrk="1" hangingPunct="1">
              <a:defRPr/>
            </a:pPr>
            <a:endParaRPr lang="en-US"/>
          </a:p>
          <a:p>
            <a:pPr indent="-114300" eaLnBrk="1" hangingPunct="1">
              <a:defRPr/>
            </a:pPr>
            <a:r>
              <a:rPr lang="en-US" b="1" baseline="0"/>
              <a:t>Allocating credits</a:t>
            </a:r>
          </a:p>
          <a:p>
            <a:r>
              <a:rPr lang="en-US"/>
              <a:t>A </a:t>
            </a:r>
            <a:r>
              <a:rPr lang="en-US" b="1"/>
              <a:t>credit</a:t>
            </a:r>
            <a:r>
              <a:rPr lang="en-US"/>
              <a:t> is an amount the carrier owes the policyholder. Sources of credit include negative charges, over payments, and ad hoc credits.</a:t>
            </a:r>
            <a:r>
              <a:rPr lang="en-US" baseline="0"/>
              <a:t> </a:t>
            </a:r>
            <a:r>
              <a:rPr lang="en-US" b="0" baseline="0"/>
              <a:t>Most carriers prefer to allocate a credit immediately rather than waiting until an invoice becomes billed or due. For this reason, the payment allocation batch processes typically have no negative items to process. </a:t>
            </a:r>
          </a:p>
          <a:p>
            <a:pPr indent="-114300" eaLnBrk="1" hangingPunct="1">
              <a:defRPr/>
            </a:pPr>
            <a:endParaRPr lang="en-US" b="0" baseline="0"/>
          </a:p>
          <a:p>
            <a:endParaRPr lang="en-US"/>
          </a:p>
          <a:p>
            <a:pPr indent="-114300" eaLnBrk="1" hangingPunct="1">
              <a:defRPr/>
            </a:pPr>
            <a:endParaRPr lang="en-US" b="0" baseline="0"/>
          </a:p>
          <a:p>
            <a:pPr indent="-114300" eaLnBrk="1" hangingPunct="1">
              <a:defRPr/>
            </a:pPr>
            <a:endParaRPr lang="en-US"/>
          </a:p>
          <a:p>
            <a:pPr lvl="1" eaLnBrk="1" hangingPunct="1">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352921068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91641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349879451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1271821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54069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863"/>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66458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7" y="106135"/>
            <a:ext cx="3237409" cy="1562623"/>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14608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78284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408483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861"/>
            <a:ext cx="9144000" cy="6861724"/>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10960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20" y="510502"/>
            <a:ext cx="2624563" cy="744557"/>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2868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9532915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763730"/>
            <a:ext cx="0" cy="865637"/>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7" y="106135"/>
            <a:ext cx="3237409" cy="1562623"/>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4" y="2451021"/>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00995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510502"/>
            <a:ext cx="2624563" cy="744557"/>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62632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510502"/>
            <a:ext cx="2624563" cy="744557"/>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408954"/>
            <a:ext cx="2777457" cy="819151"/>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4" y="2266355"/>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448765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3640417"/>
            <a:ext cx="8327698" cy="541969"/>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4" y="464699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197920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378952" cy="82804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1" y="6335346"/>
            <a:ext cx="1029775"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481868"/>
            <a:ext cx="8385048" cy="4425696"/>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20783411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549401"/>
            <a:ext cx="8417052" cy="441536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Tree>
    <p:extLst>
      <p:ext uri="{BB962C8B-B14F-4D97-AF65-F5344CB8AC3E}">
        <p14:creationId xmlns:p14="http://schemas.microsoft.com/office/powerpoint/2010/main" val="3281272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549400"/>
            <a:ext cx="4030790" cy="4425696"/>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549400"/>
            <a:ext cx="4030790" cy="4425696"/>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5219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417052" cy="82804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549400"/>
            <a:ext cx="268833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2628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68580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2524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68580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43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925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9993153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68580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1" y="6258180"/>
            <a:ext cx="1029775" cy="29468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2279391"/>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2010157"/>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8387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6858000"/>
          </a:xfrm>
          <a:prstGeom prst="rect">
            <a:avLst/>
          </a:prstGeom>
        </p:spPr>
      </p:pic>
      <p:sp>
        <p:nvSpPr>
          <p:cNvPr id="5"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26318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5410200"/>
            <a:ext cx="91440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60"/>
            <a:ext cx="9144000" cy="6856680"/>
          </a:xfrm>
          <a:prstGeom prst="rect">
            <a:avLst/>
          </a:prstGeom>
        </p:spPr>
      </p:pic>
      <p:sp>
        <p:nvSpPr>
          <p:cNvPr id="5"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3240654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1133856"/>
            <a:ext cx="7726680" cy="4425696"/>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3726875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68580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365761"/>
            <a:ext cx="8378952" cy="82804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1" y="6335346"/>
            <a:ext cx="1029775" cy="29468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481868"/>
            <a:ext cx="8385048" cy="4425696"/>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9476968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2" y="5802219"/>
            <a:ext cx="2024449"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189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8" y="5616679"/>
            <a:ext cx="1812123" cy="819563"/>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5486401"/>
            <a:ext cx="2509524" cy="1211287"/>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815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6858000"/>
          </a:xfrm>
          <a:prstGeom prst="rect">
            <a:avLst/>
          </a:prstGeom>
        </p:spPr>
      </p:pic>
    </p:spTree>
    <p:extLst>
      <p:ext uri="{BB962C8B-B14F-4D97-AF65-F5344CB8AC3E}">
        <p14:creationId xmlns:p14="http://schemas.microsoft.com/office/powerpoint/2010/main" val="7013366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148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7" y="106135"/>
            <a:ext cx="3237409" cy="1562623"/>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4" y="2543354"/>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4116591"/>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3269357"/>
            <a:ext cx="8327698" cy="541969"/>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4" y="4275932"/>
            <a:ext cx="8324523" cy="338667"/>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6260549"/>
            <a:ext cx="4572000" cy="249655"/>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0322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3737654713"/>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8" y="5804887"/>
            <a:ext cx="2024449" cy="574312"/>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8" y="5616679"/>
            <a:ext cx="1812123" cy="819563"/>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32599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3667620"/>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4243072"/>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2221185"/>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339108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5486401"/>
            <a:ext cx="2509524" cy="1211287"/>
          </a:xfrm>
          <a:prstGeom prst="rect">
            <a:avLst/>
          </a:prstGeom>
        </p:spPr>
      </p:pic>
    </p:spTree>
    <p:extLst>
      <p:ext uri="{BB962C8B-B14F-4D97-AF65-F5344CB8AC3E}">
        <p14:creationId xmlns:p14="http://schemas.microsoft.com/office/powerpoint/2010/main" val="155921756"/>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87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340670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50355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5508383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6056328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61379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image" Target="../media/image5.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BB036189-BE60-4789-ADDF-6F2ECB2C2D4F}"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42"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3"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365760"/>
            <a:ext cx="8378952" cy="82804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457739"/>
            <a:ext cx="8378952" cy="450574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6260549"/>
            <a:ext cx="4572000" cy="249655"/>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6387092"/>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bwMode="black">
          <a:xfrm>
            <a:off x="7723970" y="6322756"/>
            <a:ext cx="1039031" cy="297329"/>
          </a:xfrm>
          <a:prstGeom prst="rect">
            <a:avLst/>
          </a:prstGeom>
        </p:spPr>
      </p:pic>
    </p:spTree>
    <p:extLst>
      <p:ext uri="{BB962C8B-B14F-4D97-AF65-F5344CB8AC3E}">
        <p14:creationId xmlns:p14="http://schemas.microsoft.com/office/powerpoint/2010/main" val="4068747552"/>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 id="2147483962" r:id="rId18"/>
    <p:sldLayoutId id="2147483963" r:id="rId19"/>
    <p:sldLayoutId id="2147483964" r:id="rId20"/>
    <p:sldLayoutId id="2147483965" r:id="rId21"/>
    <p:sldLayoutId id="2147483966" r:id="rId22"/>
    <p:sldLayoutId id="2147483967" r:id="rId23"/>
    <p:sldLayoutId id="2147483968" r:id="rId24"/>
    <p:sldLayoutId id="2147483969" r:id="rId25"/>
    <p:sldLayoutId id="2147483970" r:id="rId26"/>
    <p:sldLayoutId id="2147483971" r:id="rId27"/>
    <p:sldLayoutId id="2147483972" r:id="rId28"/>
    <p:sldLayoutId id="2147483973" r:id="rId29"/>
    <p:sldLayoutId id="2147483974" r:id="rId30"/>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jpe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9.png"/><Relationship Id="rId7" Type="http://schemas.openxmlformats.org/officeDocument/2006/relationships/diagramQuickStyle" Target="../diagrams/quickStyle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7.jpeg"/><Relationship Id="rId9" Type="http://schemas.microsoft.com/office/2007/relationships/diagramDrawing" Target="../diagrams/drawing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40.png"/><Relationship Id="rId7" Type="http://schemas.openxmlformats.org/officeDocument/2006/relationships/image" Target="../media/image44.png"/><Relationship Id="rId12"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3.wmf"/><Relationship Id="rId11" Type="http://schemas.openxmlformats.org/officeDocument/2006/relationships/diagramColors" Target="../diagrams/colors3.xml"/><Relationship Id="rId5" Type="http://schemas.openxmlformats.org/officeDocument/2006/relationships/image" Target="../media/image42.wmf"/><Relationship Id="rId10" Type="http://schemas.openxmlformats.org/officeDocument/2006/relationships/diagramQuickStyle" Target="../diagrams/quickStyle3.xml"/><Relationship Id="rId4" Type="http://schemas.openxmlformats.org/officeDocument/2006/relationships/image" Target="../media/image41.png"/><Relationship Id="rId9"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1.png"/><Relationship Id="rId7"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2.wmf"/><Relationship Id="rId4" Type="http://schemas.openxmlformats.org/officeDocument/2006/relationships/image" Target="../media/image43.wmf"/></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38.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2.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37.jpeg"/></Relationships>
</file>

<file path=ppt/slides/_rels/slide2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4.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60.png"/><Relationship Id="rId5" Type="http://schemas.openxmlformats.org/officeDocument/2006/relationships/image" Target="../media/image37.jpeg"/><Relationship Id="rId10" Type="http://schemas.openxmlformats.org/officeDocument/2006/relationships/image" Target="../media/image59.png"/><Relationship Id="rId4" Type="http://schemas.openxmlformats.org/officeDocument/2006/relationships/image" Target="../media/image55.png"/><Relationship Id="rId9" Type="http://schemas.openxmlformats.org/officeDocument/2006/relationships/image" Target="../media/image5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76.png"/></Relationships>
</file>

<file path=ppt/slides/_rels/slide35.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3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4" y="2695516"/>
            <a:ext cx="8348837" cy="553998"/>
          </a:xfrm>
        </p:spPr>
        <p:txBody>
          <a:bodyPr/>
          <a:lstStyle/>
          <a:p>
            <a:r>
              <a:rPr lang="en-US" dirty="0" err="1"/>
              <a:t>BillingCenter</a:t>
            </a:r>
            <a:r>
              <a:rPr lang="en-US" dirty="0"/>
              <a:t> 10 Configuration</a:t>
            </a:r>
          </a:p>
        </p:txBody>
      </p:sp>
      <p:sp>
        <p:nvSpPr>
          <p:cNvPr id="5" name="Text Placeholder 4"/>
          <p:cNvSpPr>
            <a:spLocks noGrp="1"/>
          </p:cNvSpPr>
          <p:nvPr>
            <p:ph type="body" sz="quarter" idx="13"/>
          </p:nvPr>
        </p:nvSpPr>
        <p:spPr/>
        <p:txBody>
          <a:bodyPr>
            <a:normAutofit lnSpcReduction="10000"/>
          </a:bodyPr>
          <a:lstStyle/>
          <a:p>
            <a:r>
              <a:rPr lang="en-US" sz="2400" dirty="0"/>
              <a:t>Configuring Payment Allocation</a:t>
            </a:r>
          </a:p>
        </p:txBody>
      </p:sp>
      <p:sp>
        <p:nvSpPr>
          <p:cNvPr id="6" name="Footer Placeholder 5"/>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Tree>
    <p:extLst>
      <p:ext uri="{BB962C8B-B14F-4D97-AF65-F5344CB8AC3E}">
        <p14:creationId xmlns:p14="http://schemas.microsoft.com/office/powerpoint/2010/main" val="176771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en-US"/>
              <a:t>Batch processes that allocate payments</a:t>
            </a:r>
          </a:p>
        </p:txBody>
      </p:sp>
      <p:grpSp>
        <p:nvGrpSpPr>
          <p:cNvPr id="32" name="Group 31"/>
          <p:cNvGrpSpPr/>
          <p:nvPr/>
        </p:nvGrpSpPr>
        <p:grpSpPr>
          <a:xfrm>
            <a:off x="6518877" y="869950"/>
            <a:ext cx="2106613" cy="5019675"/>
            <a:chOff x="2276475" y="830263"/>
            <a:chExt cx="2106613" cy="5019675"/>
          </a:xfrm>
        </p:grpSpPr>
        <p:sp>
          <p:nvSpPr>
            <p:cNvPr id="33" name="Line 21"/>
            <p:cNvSpPr>
              <a:spLocks noChangeShapeType="1"/>
            </p:cNvSpPr>
            <p:nvPr/>
          </p:nvSpPr>
          <p:spPr bwMode="auto">
            <a:xfrm>
              <a:off x="3298825" y="1760538"/>
              <a:ext cx="0" cy="3525837"/>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4" name="Group 35"/>
            <p:cNvGrpSpPr>
              <a:grpSpLocks/>
            </p:cNvGrpSpPr>
            <p:nvPr/>
          </p:nvGrpSpPr>
          <p:grpSpPr bwMode="auto">
            <a:xfrm>
              <a:off x="2532063" y="830263"/>
              <a:ext cx="1524000" cy="915987"/>
              <a:chOff x="1598" y="776"/>
              <a:chExt cx="960" cy="577"/>
            </a:xfrm>
          </p:grpSpPr>
          <p:grpSp>
            <p:nvGrpSpPr>
              <p:cNvPr id="37" name="Group 11"/>
              <p:cNvGrpSpPr>
                <a:grpSpLocks/>
              </p:cNvGrpSpPr>
              <p:nvPr/>
            </p:nvGrpSpPr>
            <p:grpSpPr bwMode="auto">
              <a:xfrm rot="16200000" flipH="1">
                <a:off x="1942" y="772"/>
                <a:ext cx="275" cy="284"/>
                <a:chOff x="2409" y="1155"/>
                <a:chExt cx="2663" cy="2745"/>
              </a:xfrm>
            </p:grpSpPr>
            <p:sp>
              <p:nvSpPr>
                <p:cNvPr id="39" name="Freeform 12"/>
                <p:cNvSpPr>
                  <a:spLocks/>
                </p:cNvSpPr>
                <p:nvPr/>
              </p:nvSpPr>
              <p:spPr bwMode="auto">
                <a:xfrm>
                  <a:off x="2385" y="1169"/>
                  <a:ext cx="2663" cy="2745"/>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40" name="AutoShape 13"/>
                <p:cNvSpPr>
                  <a:spLocks noChangeArrowheads="1"/>
                </p:cNvSpPr>
                <p:nvPr/>
              </p:nvSpPr>
              <p:spPr bwMode="auto">
                <a:xfrm>
                  <a:off x="3176" y="1995"/>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38" name="Text Box 14"/>
              <p:cNvSpPr txBox="1">
                <a:spLocks noChangeArrowheads="1"/>
              </p:cNvSpPr>
              <p:nvPr/>
            </p:nvSpPr>
            <p:spPr bwMode="auto">
              <a:xfrm>
                <a:off x="1598" y="1059"/>
                <a:ext cx="96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lnSpc>
                    <a:spcPct val="85000"/>
                  </a:lnSpc>
                </a:pPr>
                <a:r>
                  <a:rPr lang="en-US" sz="1800">
                    <a:solidFill>
                      <a:srgbClr val="D33819"/>
                    </a:solidFill>
                  </a:rPr>
                  <a:t>Automatic</a:t>
                </a:r>
                <a:br>
                  <a:rPr lang="en-US" sz="1800">
                    <a:solidFill>
                      <a:srgbClr val="D33819"/>
                    </a:solidFill>
                  </a:rPr>
                </a:br>
                <a:r>
                  <a:rPr lang="en-US" sz="1800">
                    <a:solidFill>
                      <a:srgbClr val="D33819"/>
                    </a:solidFill>
                  </a:rPr>
                  <a:t>Disbursement</a:t>
                </a:r>
              </a:p>
            </p:txBody>
          </p:sp>
        </p:grpSp>
        <p:sp>
          <p:nvSpPr>
            <p:cNvPr id="35" name="Text Box 31"/>
            <p:cNvSpPr txBox="1">
              <a:spLocks noChangeArrowheads="1"/>
            </p:cNvSpPr>
            <p:nvPr/>
          </p:nvSpPr>
          <p:spPr bwMode="auto">
            <a:xfrm>
              <a:off x="2276475" y="5287963"/>
              <a:ext cx="2106613" cy="561975"/>
            </a:xfrm>
            <a:prstGeom prst="rect">
              <a:avLst/>
            </a:prstGeom>
            <a:solidFill>
              <a:schemeClr val="tx1"/>
            </a:solidFill>
            <a:ln w="12700" algn="ctr">
              <a:solidFill>
                <a:srgbClr val="777777"/>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lnSpc>
                  <a:spcPct val="90000"/>
                </a:lnSpc>
                <a:spcBef>
                  <a:spcPct val="0"/>
                </a:spcBef>
              </a:pPr>
              <a:r>
                <a:rPr lang="en-US">
                  <a:solidFill>
                    <a:schemeClr val="bg1"/>
                  </a:solidFill>
                </a:rPr>
                <a:t>Create </a:t>
              </a:r>
              <a:br>
                <a:rPr lang="en-US">
                  <a:solidFill>
                    <a:schemeClr val="bg1"/>
                  </a:solidFill>
                </a:rPr>
              </a:br>
              <a:r>
                <a:rPr lang="en-US">
                  <a:solidFill>
                    <a:schemeClr val="bg1"/>
                  </a:solidFill>
                </a:rPr>
                <a:t>disbursements</a:t>
              </a:r>
            </a:p>
          </p:txBody>
        </p:sp>
      </p:grpSp>
      <p:grpSp>
        <p:nvGrpSpPr>
          <p:cNvPr id="41" name="Group 34"/>
          <p:cNvGrpSpPr>
            <a:grpSpLocks/>
          </p:cNvGrpSpPr>
          <p:nvPr/>
        </p:nvGrpSpPr>
        <p:grpSpPr bwMode="auto">
          <a:xfrm>
            <a:off x="485129" y="869950"/>
            <a:ext cx="1485900" cy="723900"/>
            <a:chOff x="399" y="776"/>
            <a:chExt cx="936" cy="456"/>
          </a:xfrm>
        </p:grpSpPr>
        <p:grpSp>
          <p:nvGrpSpPr>
            <p:cNvPr id="42" name="Group 3"/>
            <p:cNvGrpSpPr>
              <a:grpSpLocks/>
            </p:cNvGrpSpPr>
            <p:nvPr/>
          </p:nvGrpSpPr>
          <p:grpSpPr bwMode="auto">
            <a:xfrm rot="16200000" flipH="1">
              <a:off x="731" y="772"/>
              <a:ext cx="275" cy="284"/>
              <a:chOff x="2409" y="1155"/>
              <a:chExt cx="2663" cy="2745"/>
            </a:xfrm>
          </p:grpSpPr>
          <p:sp>
            <p:nvSpPr>
              <p:cNvPr id="44" name="Freeform 4"/>
              <p:cNvSpPr>
                <a:spLocks/>
              </p:cNvSpPr>
              <p:nvPr/>
            </p:nvSpPr>
            <p:spPr bwMode="auto">
              <a:xfrm>
                <a:off x="2385" y="1169"/>
                <a:ext cx="2663" cy="2745"/>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45" name="AutoShape 5"/>
              <p:cNvSpPr>
                <a:spLocks noChangeArrowheads="1"/>
              </p:cNvSpPr>
              <p:nvPr/>
            </p:nvSpPr>
            <p:spPr bwMode="auto">
              <a:xfrm>
                <a:off x="3176" y="1995"/>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43" name="Text Box 6"/>
            <p:cNvSpPr txBox="1">
              <a:spLocks noChangeArrowheads="1"/>
            </p:cNvSpPr>
            <p:nvPr/>
          </p:nvSpPr>
          <p:spPr bwMode="auto">
            <a:xfrm>
              <a:off x="399" y="1059"/>
              <a:ext cx="9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819"/>
                  </a:solidFill>
                </a:rPr>
                <a:t>New Payment</a:t>
              </a:r>
            </a:p>
          </p:txBody>
        </p:sp>
      </p:grpSp>
      <p:sp>
        <p:nvSpPr>
          <p:cNvPr id="46" name="Line 25"/>
          <p:cNvSpPr>
            <a:spLocks noChangeShapeType="1"/>
          </p:cNvSpPr>
          <p:nvPr/>
        </p:nvSpPr>
        <p:spPr bwMode="auto">
          <a:xfrm>
            <a:off x="1220141" y="1679575"/>
            <a:ext cx="0" cy="2459038"/>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7" name="Group 46"/>
          <p:cNvGrpSpPr/>
          <p:nvPr/>
        </p:nvGrpSpPr>
        <p:grpSpPr>
          <a:xfrm>
            <a:off x="4340471" y="869950"/>
            <a:ext cx="1592263" cy="3268663"/>
            <a:chOff x="4921250" y="869950"/>
            <a:chExt cx="1592263" cy="3268663"/>
          </a:xfrm>
        </p:grpSpPr>
        <p:grpSp>
          <p:nvGrpSpPr>
            <p:cNvPr id="48" name="Group 36"/>
            <p:cNvGrpSpPr>
              <a:grpSpLocks/>
            </p:cNvGrpSpPr>
            <p:nvPr/>
          </p:nvGrpSpPr>
          <p:grpSpPr bwMode="auto">
            <a:xfrm>
              <a:off x="5349875" y="869950"/>
              <a:ext cx="787400" cy="723900"/>
              <a:chOff x="3069" y="776"/>
              <a:chExt cx="496" cy="456"/>
            </a:xfrm>
          </p:grpSpPr>
          <p:grpSp>
            <p:nvGrpSpPr>
              <p:cNvPr id="51" name="Group 7"/>
              <p:cNvGrpSpPr>
                <a:grpSpLocks/>
              </p:cNvGrpSpPr>
              <p:nvPr/>
            </p:nvGrpSpPr>
            <p:grpSpPr bwMode="auto">
              <a:xfrm rot="16200000" flipH="1">
                <a:off x="3181" y="772"/>
                <a:ext cx="275" cy="284"/>
                <a:chOff x="2409" y="1155"/>
                <a:chExt cx="2663" cy="2745"/>
              </a:xfrm>
            </p:grpSpPr>
            <p:sp>
              <p:nvSpPr>
                <p:cNvPr id="53" name="Freeform 8"/>
                <p:cNvSpPr>
                  <a:spLocks/>
                </p:cNvSpPr>
                <p:nvPr/>
              </p:nvSpPr>
              <p:spPr bwMode="auto">
                <a:xfrm>
                  <a:off x="2385" y="1169"/>
                  <a:ext cx="2663" cy="2745"/>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54" name="AutoShape 9"/>
                <p:cNvSpPr>
                  <a:spLocks noChangeArrowheads="1"/>
                </p:cNvSpPr>
                <p:nvPr/>
              </p:nvSpPr>
              <p:spPr bwMode="auto">
                <a:xfrm>
                  <a:off x="3176" y="1995"/>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52" name="Text Box 10"/>
              <p:cNvSpPr txBox="1">
                <a:spLocks noChangeArrowheads="1"/>
              </p:cNvSpPr>
              <p:nvPr/>
            </p:nvSpPr>
            <p:spPr bwMode="auto">
              <a:xfrm>
                <a:off x="3069" y="1059"/>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819"/>
                    </a:solidFill>
                  </a:rPr>
                  <a:t>Invoice</a:t>
                </a:r>
              </a:p>
            </p:txBody>
          </p:sp>
        </p:grpSp>
        <p:sp>
          <p:nvSpPr>
            <p:cNvPr id="49" name="Line 38"/>
            <p:cNvSpPr>
              <a:spLocks noChangeShapeType="1"/>
            </p:cNvSpPr>
            <p:nvPr/>
          </p:nvSpPr>
          <p:spPr bwMode="auto">
            <a:xfrm>
              <a:off x="5726113" y="1679575"/>
              <a:ext cx="0" cy="2459038"/>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 name="Text Box 32"/>
            <p:cNvSpPr txBox="1">
              <a:spLocks noChangeArrowheads="1"/>
            </p:cNvSpPr>
            <p:nvPr/>
          </p:nvSpPr>
          <p:spPr bwMode="auto">
            <a:xfrm>
              <a:off x="4921250" y="1979613"/>
              <a:ext cx="1592263" cy="317500"/>
            </a:xfrm>
            <a:prstGeom prst="rect">
              <a:avLst/>
            </a:prstGeom>
            <a:solidFill>
              <a:schemeClr val="tx1"/>
            </a:solidFill>
            <a:ln w="12700" algn="ctr">
              <a:solidFill>
                <a:srgbClr val="777777"/>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Bill invoices</a:t>
              </a:r>
            </a:p>
          </p:txBody>
        </p:sp>
      </p:grpSp>
      <p:grpSp>
        <p:nvGrpSpPr>
          <p:cNvPr id="55" name="Group 54"/>
          <p:cNvGrpSpPr/>
          <p:nvPr/>
        </p:nvGrpSpPr>
        <p:grpSpPr>
          <a:xfrm>
            <a:off x="2305519" y="869950"/>
            <a:ext cx="1816100" cy="3268663"/>
            <a:chOff x="6840538" y="869950"/>
            <a:chExt cx="1816100" cy="3268663"/>
          </a:xfrm>
        </p:grpSpPr>
        <p:grpSp>
          <p:nvGrpSpPr>
            <p:cNvPr id="56" name="Group 37"/>
            <p:cNvGrpSpPr>
              <a:grpSpLocks/>
            </p:cNvGrpSpPr>
            <p:nvPr/>
          </p:nvGrpSpPr>
          <p:grpSpPr bwMode="auto">
            <a:xfrm>
              <a:off x="6991350" y="869950"/>
              <a:ext cx="1512888" cy="723900"/>
              <a:chOff x="4404" y="776"/>
              <a:chExt cx="953" cy="456"/>
            </a:xfrm>
          </p:grpSpPr>
          <p:grpSp>
            <p:nvGrpSpPr>
              <p:cNvPr id="59" name="Group 15"/>
              <p:cNvGrpSpPr>
                <a:grpSpLocks/>
              </p:cNvGrpSpPr>
              <p:nvPr/>
            </p:nvGrpSpPr>
            <p:grpSpPr bwMode="auto">
              <a:xfrm rot="16200000" flipH="1">
                <a:off x="4744" y="772"/>
                <a:ext cx="275" cy="284"/>
                <a:chOff x="2409" y="1155"/>
                <a:chExt cx="2663" cy="2745"/>
              </a:xfrm>
            </p:grpSpPr>
            <p:sp>
              <p:nvSpPr>
                <p:cNvPr id="61" name="Freeform 16"/>
                <p:cNvSpPr>
                  <a:spLocks/>
                </p:cNvSpPr>
                <p:nvPr/>
              </p:nvSpPr>
              <p:spPr bwMode="auto">
                <a:xfrm>
                  <a:off x="2385" y="1169"/>
                  <a:ext cx="2663" cy="2745"/>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62" name="AutoShape 17"/>
                <p:cNvSpPr>
                  <a:spLocks noChangeArrowheads="1"/>
                </p:cNvSpPr>
                <p:nvPr/>
              </p:nvSpPr>
              <p:spPr bwMode="auto">
                <a:xfrm>
                  <a:off x="3176" y="1995"/>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60" name="Text Box 18"/>
              <p:cNvSpPr txBox="1">
                <a:spLocks noChangeArrowheads="1"/>
              </p:cNvSpPr>
              <p:nvPr/>
            </p:nvSpPr>
            <p:spPr bwMode="auto">
              <a:xfrm>
                <a:off x="4404" y="1059"/>
                <a:ext cx="9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819"/>
                    </a:solidFill>
                  </a:rPr>
                  <a:t>Invoice Due</a:t>
                </a:r>
              </a:p>
            </p:txBody>
          </p:sp>
        </p:grpSp>
        <p:sp>
          <p:nvSpPr>
            <p:cNvPr id="57" name="Line 39"/>
            <p:cNvSpPr>
              <a:spLocks noChangeShapeType="1"/>
            </p:cNvSpPr>
            <p:nvPr/>
          </p:nvSpPr>
          <p:spPr bwMode="auto">
            <a:xfrm>
              <a:off x="7750175" y="1679575"/>
              <a:ext cx="0" cy="2459038"/>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 name="Text Box 33"/>
            <p:cNvSpPr txBox="1">
              <a:spLocks noChangeArrowheads="1"/>
            </p:cNvSpPr>
            <p:nvPr/>
          </p:nvSpPr>
          <p:spPr bwMode="auto">
            <a:xfrm>
              <a:off x="6840538" y="1979613"/>
              <a:ext cx="1816100" cy="561975"/>
            </a:xfrm>
            <a:prstGeom prst="rect">
              <a:avLst/>
            </a:prstGeom>
            <a:solidFill>
              <a:schemeClr val="tx1"/>
            </a:solidFill>
            <a:ln w="12700" algn="ctr">
              <a:solidFill>
                <a:srgbClr val="777777"/>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lnSpc>
                  <a:spcPct val="90000"/>
                </a:lnSpc>
              </a:pPr>
              <a:r>
                <a:rPr lang="en-US">
                  <a:solidFill>
                    <a:schemeClr val="bg1"/>
                  </a:solidFill>
                </a:rPr>
                <a:t>Make invoices due</a:t>
              </a:r>
            </a:p>
          </p:txBody>
        </p:sp>
      </p:grpSp>
      <p:sp>
        <p:nvSpPr>
          <p:cNvPr id="63" name="Text Box 27"/>
          <p:cNvSpPr txBox="1">
            <a:spLocks noChangeArrowheads="1"/>
          </p:cNvSpPr>
          <p:nvPr/>
        </p:nvSpPr>
        <p:spPr bwMode="auto">
          <a:xfrm>
            <a:off x="1698170" y="2894013"/>
            <a:ext cx="5329646" cy="615553"/>
          </a:xfrm>
          <a:prstGeom prst="rect">
            <a:avLst/>
          </a:prstGeom>
          <a:solidFill>
            <a:schemeClr val="tx1"/>
          </a:solidFill>
          <a:ln w="12700" algn="ctr">
            <a:solidFill>
              <a:srgbClr val="777777"/>
            </a:solidFill>
            <a:miter lim="800000"/>
            <a:headEnd/>
            <a:tailEnd/>
          </a:ln>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a:solidFill>
                  <a:schemeClr val="bg1"/>
                </a:solidFill>
              </a:rPr>
              <a:t>Process all negative items to create credit "payments" using return premium plan</a:t>
            </a:r>
          </a:p>
        </p:txBody>
      </p:sp>
      <p:sp>
        <p:nvSpPr>
          <p:cNvPr id="64" name="Rectangle 63"/>
          <p:cNvSpPr/>
          <p:nvPr/>
        </p:nvSpPr>
        <p:spPr>
          <a:xfrm>
            <a:off x="790831" y="4137759"/>
            <a:ext cx="7253417" cy="276999"/>
          </a:xfrm>
          <a:prstGeom prst="rect">
            <a:avLst/>
          </a:prstGeom>
          <a:solidFill>
            <a:schemeClr val="tx1"/>
          </a:solidFill>
          <a:ln w="12700" algn="ctr">
            <a:solidFill>
              <a:schemeClr val="accent1"/>
            </a:solidFill>
            <a:miter lim="800000"/>
            <a:headEnd/>
            <a:tailEnd/>
          </a:ln>
        </p:spPr>
        <p:txBody>
          <a:bodyPr lIns="0" tIns="0" rIns="0" bIns="0">
            <a:spAutoFit/>
          </a:bodyPr>
          <a:lstStyle/>
          <a:p>
            <a:pPr algn="ctr">
              <a:lnSpc>
                <a:spcPct val="90000"/>
              </a:lnSpc>
            </a:pPr>
            <a:r>
              <a:rPr lang="en-US" sz="2000" b="1">
                <a:solidFill>
                  <a:schemeClr val="bg1"/>
                </a:solidFill>
              </a:rPr>
              <a:t>Allocate money using payment allocation plan</a:t>
            </a:r>
          </a:p>
        </p:txBody>
      </p:sp>
    </p:spTree>
    <p:extLst>
      <p:ext uri="{BB962C8B-B14F-4D97-AF65-F5344CB8AC3E}">
        <p14:creationId xmlns:p14="http://schemas.microsoft.com/office/powerpoint/2010/main" val="89308089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Lesson outline</a:t>
            </a:r>
          </a:p>
        </p:txBody>
      </p:sp>
      <p:sp>
        <p:nvSpPr>
          <p:cNvPr id="15363"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Payment and allocation</a:t>
            </a:r>
            <a:r>
              <a:rPr lang="en-US" sz="2800"/>
              <a:t> </a:t>
            </a:r>
            <a:r>
              <a:rPr lang="en-US" sz="2800">
                <a:solidFill>
                  <a:srgbClr val="C0C0C0"/>
                </a:solidFill>
              </a:rPr>
              <a:t>basics</a:t>
            </a:r>
          </a:p>
          <a:p>
            <a:pPr>
              <a:lnSpc>
                <a:spcPct val="150000"/>
              </a:lnSpc>
              <a:buFont typeface="Arial" charset="0"/>
              <a:buChar char="•"/>
            </a:pPr>
            <a:r>
              <a:rPr lang="en-US" sz="2800"/>
              <a:t>Configuring payment allocation in the UI</a:t>
            </a:r>
          </a:p>
          <a:p>
            <a:pPr>
              <a:lnSpc>
                <a:spcPct val="150000"/>
              </a:lnSpc>
              <a:buFont typeface="Arial" charset="0"/>
              <a:buChar char="•"/>
            </a:pPr>
            <a:r>
              <a:rPr lang="en-US" sz="2800">
                <a:solidFill>
                  <a:srgbClr val="C0C0C0"/>
                </a:solidFill>
              </a:rPr>
              <a:t>Configuring payment allocation in Gosu</a:t>
            </a:r>
          </a:p>
          <a:p>
            <a:pPr>
              <a:lnSpc>
                <a:spcPct val="150000"/>
              </a:lnSpc>
              <a:buFont typeface="Arial" charset="0"/>
              <a:buChar char="•"/>
            </a:pPr>
            <a:r>
              <a:rPr lang="en-US" sz="2800">
                <a:solidFill>
                  <a:srgbClr val="C0C0C0"/>
                </a:solidFill>
              </a:rPr>
              <a:t>Executing payments</a:t>
            </a:r>
          </a:p>
          <a:p>
            <a:pPr>
              <a:lnSpc>
                <a:spcPct val="150000"/>
              </a:lnSpc>
              <a:buFont typeface="Arial" charset="0"/>
              <a:buChar char="•"/>
            </a:pPr>
            <a:endParaRPr lang="en-US" sz="28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Payment allocation plans</a:t>
            </a:r>
          </a:p>
        </p:txBody>
      </p:sp>
      <p:sp>
        <p:nvSpPr>
          <p:cNvPr id="3" name="Content Placeholder 2"/>
          <p:cNvSpPr>
            <a:spLocks noGrp="1"/>
          </p:cNvSpPr>
          <p:nvPr>
            <p:ph idx="1"/>
          </p:nvPr>
        </p:nvSpPr>
        <p:spPr>
          <a:xfrm>
            <a:off x="519113" y="914400"/>
            <a:ext cx="7463907" cy="3154166"/>
          </a:xfrm>
        </p:spPr>
        <p:txBody>
          <a:bodyPr/>
          <a:lstStyle/>
          <a:p>
            <a:r>
              <a:rPr lang="en-US"/>
              <a:t>Every account has a payment </a:t>
            </a:r>
            <a:br>
              <a:rPr lang="en-US"/>
            </a:br>
            <a:r>
              <a:rPr lang="en-US"/>
              <a:t>allocation plan, which is used </a:t>
            </a:r>
            <a:br>
              <a:rPr lang="en-US"/>
            </a:br>
            <a:r>
              <a:rPr lang="en-US"/>
              <a:t>whenever a batch process:</a:t>
            </a:r>
          </a:p>
          <a:p>
            <a:pPr lvl="1"/>
            <a:r>
              <a:rPr lang="en-US"/>
              <a:t>Allocates a payment where the </a:t>
            </a:r>
            <a:br>
              <a:rPr lang="en-US"/>
            </a:br>
            <a:r>
              <a:rPr lang="en-US"/>
              <a:t>account is payer</a:t>
            </a:r>
          </a:p>
          <a:p>
            <a:pPr lvl="1"/>
            <a:r>
              <a:rPr lang="en-US"/>
              <a:t>Allocates money from an unapplied T-account owned by the account or policies where the account is payer</a:t>
            </a:r>
          </a:p>
          <a:p>
            <a:r>
              <a:rPr lang="en-US" b="1">
                <a:latin typeface="Courier New" pitchFamily="49" charset="0"/>
                <a:cs typeface="Courier New" pitchFamily="49" charset="0"/>
              </a:rPr>
              <a:t>Default Payment Allocation Plan</a:t>
            </a:r>
            <a:r>
              <a:rPr lang="en-US" b="1">
                <a:cs typeface="Courier New" pitchFamily="49" charset="0"/>
              </a:rPr>
              <a:t> </a:t>
            </a:r>
            <a:r>
              <a:rPr lang="en-US"/>
              <a:t>is shipped with BillingCenter</a:t>
            </a:r>
          </a:p>
          <a:p>
            <a:pPr lvl="1"/>
            <a:r>
              <a:rPr lang="en-US"/>
              <a:t>You can update it, clone it, or define a new plan</a:t>
            </a:r>
          </a:p>
          <a:p>
            <a:r>
              <a:rPr lang="en-US"/>
              <a:t>Batch processes allocate money based on current version of applicable payment allocation plan</a:t>
            </a:r>
          </a:p>
          <a:p>
            <a:pPr lvl="1"/>
            <a:endParaRPr lang="en-US"/>
          </a:p>
        </p:txBody>
      </p:sp>
      <p:grpSp>
        <p:nvGrpSpPr>
          <p:cNvPr id="9" name="Group 148"/>
          <p:cNvGrpSpPr>
            <a:grpSpLocks/>
          </p:cNvGrpSpPr>
          <p:nvPr/>
        </p:nvGrpSpPr>
        <p:grpSpPr bwMode="auto">
          <a:xfrm>
            <a:off x="8000669" y="201488"/>
            <a:ext cx="851270" cy="673440"/>
            <a:chOff x="3942556" y="1245638"/>
            <a:chExt cx="1284287" cy="1016000"/>
          </a:xfrm>
        </p:grpSpPr>
        <p:pic>
          <p:nvPicPr>
            <p:cNvPr id="10"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
            <p:cNvGrpSpPr>
              <a:grpSpLocks/>
            </p:cNvGrpSpPr>
            <p:nvPr/>
          </p:nvGrpSpPr>
          <p:grpSpPr bwMode="auto">
            <a:xfrm rot="-960000">
              <a:off x="4485519" y="1533397"/>
              <a:ext cx="426056" cy="480044"/>
              <a:chOff x="2324" y="435"/>
              <a:chExt cx="933" cy="1052"/>
            </a:xfrm>
          </p:grpSpPr>
          <p:sp>
            <p:nvSpPr>
              <p:cNvPr id="12"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a:p>
            </p:txBody>
          </p:sp>
          <p:sp>
            <p:nvSpPr>
              <p:cNvPr id="13"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 name="Group 8"/>
              <p:cNvGrpSpPr>
                <a:grpSpLocks/>
              </p:cNvGrpSpPr>
              <p:nvPr/>
            </p:nvGrpSpPr>
            <p:grpSpPr bwMode="auto">
              <a:xfrm>
                <a:off x="2889" y="957"/>
                <a:ext cx="348" cy="510"/>
                <a:chOff x="2784" y="3210"/>
                <a:chExt cx="523" cy="772"/>
              </a:xfrm>
            </p:grpSpPr>
            <p:sp>
              <p:nvSpPr>
                <p:cNvPr id="17"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8"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9"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sp>
              <p:nvSpPr>
                <p:cNvPr id="20"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grpSp>
      </p:gr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017" y="742986"/>
            <a:ext cx="3457575" cy="190500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686755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for allocating a payment</a:t>
            </a:r>
          </a:p>
        </p:txBody>
      </p:sp>
      <p:sp>
        <p:nvSpPr>
          <p:cNvPr id="19" name="Content Placeholder 18"/>
          <p:cNvSpPr>
            <a:spLocks noGrp="1"/>
          </p:cNvSpPr>
          <p:nvPr>
            <p:ph idx="1"/>
          </p:nvPr>
        </p:nvSpPr>
        <p:spPr/>
        <p:txBody>
          <a:bodyPr/>
          <a:lstStyle/>
          <a:p>
            <a:r>
              <a:rPr lang="en-US"/>
              <a:t>Payment allocation plan centralizes logic for allocating payments</a:t>
            </a:r>
          </a:p>
          <a:p>
            <a:pPr lvl="1"/>
            <a:r>
              <a:rPr lang="en-US"/>
              <a:t>Plan specifies how to filter and partition invoice items</a:t>
            </a:r>
          </a:p>
        </p:txBody>
      </p:sp>
      <p:graphicFrame>
        <p:nvGraphicFramePr>
          <p:cNvPr id="3" name="Content Placeholder 44"/>
          <p:cNvGraphicFramePr>
            <a:graphicFrameLocks/>
          </p:cNvGraphicFramePr>
          <p:nvPr>
            <p:extLst>
              <p:ext uri="{D42A27DB-BD31-4B8C-83A1-F6EECF244321}">
                <p14:modId xmlns:p14="http://schemas.microsoft.com/office/powerpoint/2010/main" val="3565040027"/>
              </p:ext>
            </p:extLst>
          </p:nvPr>
        </p:nvGraphicFramePr>
        <p:xfrm>
          <a:off x="457200" y="2298485"/>
          <a:ext cx="8077200" cy="908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16"/>
          <p:cNvSpPr txBox="1">
            <a:spLocks/>
          </p:cNvSpPr>
          <p:nvPr/>
        </p:nvSpPr>
        <p:spPr bwMode="auto">
          <a:xfrm>
            <a:off x="448591" y="3729504"/>
            <a:ext cx="2623793" cy="12557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174625" indent="-174625" algn="l" rtl="0" eaLnBrk="1" fontAlgn="base" hangingPunct="1">
              <a:lnSpc>
                <a:spcPct val="85000"/>
              </a:lnSpc>
              <a:spcBef>
                <a:spcPts val="1400"/>
              </a:spcBef>
              <a:spcAft>
                <a:spcPct val="0"/>
              </a:spcAft>
              <a:buClr>
                <a:schemeClr val="accent1"/>
              </a:buClr>
              <a:buSzPct val="90000"/>
              <a:buFont typeface="Arial" pitchFamily="34" charset="0"/>
              <a:buChar char="•"/>
              <a:tabLst/>
              <a:defRPr sz="2400" b="1" baseline="0">
                <a:solidFill>
                  <a:schemeClr val="tx2"/>
                </a:solidFill>
                <a:latin typeface="+mn-lt"/>
                <a:ea typeface="+mn-ea"/>
                <a:cs typeface="Calibri" pitchFamily="34" charset="0"/>
              </a:defRPr>
            </a:lvl1pPr>
            <a:lvl2pPr marL="457200" indent="-225425" algn="l" rtl="0" eaLnBrk="1" fontAlgn="base" hangingPunct="1">
              <a:lnSpc>
                <a:spcPct val="85000"/>
              </a:lnSpc>
              <a:spcBef>
                <a:spcPts val="400"/>
              </a:spcBef>
              <a:spcAft>
                <a:spcPct val="0"/>
              </a:spcAft>
              <a:buClr>
                <a:schemeClr val="accent1"/>
              </a:buClr>
              <a:buSzPct val="100000"/>
              <a:buFont typeface="Calibri" pitchFamily="34" charset="0"/>
              <a:buChar char="-"/>
              <a:defRPr sz="2000" b="1">
                <a:solidFill>
                  <a:schemeClr val="tx2"/>
                </a:solidFill>
                <a:latin typeface="+mn-lt"/>
                <a:cs typeface="Calibri" pitchFamily="34" charset="0"/>
              </a:defRPr>
            </a:lvl2pPr>
            <a:lvl3pPr marL="688975" indent="-173038" algn="l" rtl="0" eaLnBrk="1" fontAlgn="base" hangingPunct="1">
              <a:lnSpc>
                <a:spcPct val="85000"/>
              </a:lnSpc>
              <a:spcBef>
                <a:spcPts val="500"/>
              </a:spcBef>
              <a:spcAft>
                <a:spcPct val="0"/>
              </a:spcAft>
              <a:buClr>
                <a:schemeClr val="accent1"/>
              </a:buClr>
              <a:buFont typeface="Calibri" pitchFamily="34" charset="0"/>
              <a:buChar char="-"/>
              <a:defRPr sz="1800" b="1">
                <a:solidFill>
                  <a:schemeClr val="tx2"/>
                </a:solidFill>
                <a:latin typeface="+mn-lt"/>
                <a:cs typeface="Calibri" pitchFamily="34" charset="0"/>
              </a:defRPr>
            </a:lvl3pPr>
            <a:lvl4pPr marL="1709738" indent="-339725" algn="l" rtl="0" eaLnBrk="1" fontAlgn="base" hangingPunct="1">
              <a:spcBef>
                <a:spcPct val="0"/>
              </a:spcBef>
              <a:spcAft>
                <a:spcPct val="30000"/>
              </a:spcAft>
              <a:buClr>
                <a:schemeClr val="bg1"/>
              </a:buClr>
              <a:buChar char="–"/>
              <a:defRPr sz="1800">
                <a:solidFill>
                  <a:srgbClr val="292929"/>
                </a:solidFill>
                <a:latin typeface="Arial" charset="0"/>
              </a:defRPr>
            </a:lvl4pPr>
            <a:lvl5pPr marL="2174875" indent="-346075" algn="l" rtl="0" eaLnBrk="1" fontAlgn="base" hangingPunct="1">
              <a:spcBef>
                <a:spcPct val="0"/>
              </a:spcBef>
              <a:spcAft>
                <a:spcPct val="30000"/>
              </a:spcAft>
              <a:buClr>
                <a:schemeClr val="bg1"/>
              </a:buClr>
              <a:buChar char="–"/>
              <a:defRPr sz="1800">
                <a:solidFill>
                  <a:srgbClr val="292929"/>
                </a:solidFill>
                <a:latin typeface="Arial" charset="0"/>
              </a:defRPr>
            </a:lvl5pPr>
            <a:lvl6pPr marL="2632075" indent="-346075" algn="l" rtl="0" eaLnBrk="1" fontAlgn="base" hangingPunct="1">
              <a:spcBef>
                <a:spcPct val="0"/>
              </a:spcBef>
              <a:spcAft>
                <a:spcPct val="30000"/>
              </a:spcAft>
              <a:buClr>
                <a:schemeClr val="bg1"/>
              </a:buClr>
              <a:buChar char="–"/>
              <a:defRPr sz="1800">
                <a:solidFill>
                  <a:schemeClr val="bg1"/>
                </a:solidFill>
                <a:latin typeface="Arial" charset="0"/>
              </a:defRPr>
            </a:lvl6pPr>
            <a:lvl7pPr marL="3089275" indent="-346075" algn="l" rtl="0" eaLnBrk="1" fontAlgn="base" hangingPunct="1">
              <a:spcBef>
                <a:spcPct val="0"/>
              </a:spcBef>
              <a:spcAft>
                <a:spcPct val="30000"/>
              </a:spcAft>
              <a:buClr>
                <a:schemeClr val="bg1"/>
              </a:buClr>
              <a:buChar char="–"/>
              <a:defRPr sz="1800">
                <a:solidFill>
                  <a:schemeClr val="bg1"/>
                </a:solidFill>
                <a:latin typeface="Arial" charset="0"/>
              </a:defRPr>
            </a:lvl7pPr>
            <a:lvl8pPr marL="3546475" indent="-346075" algn="l" rtl="0" eaLnBrk="1" fontAlgn="base" hangingPunct="1">
              <a:spcBef>
                <a:spcPct val="0"/>
              </a:spcBef>
              <a:spcAft>
                <a:spcPct val="30000"/>
              </a:spcAft>
              <a:buClr>
                <a:schemeClr val="bg1"/>
              </a:buClr>
              <a:buChar char="–"/>
              <a:defRPr sz="1800">
                <a:solidFill>
                  <a:schemeClr val="bg1"/>
                </a:solidFill>
                <a:latin typeface="Arial" charset="0"/>
              </a:defRPr>
            </a:lvl8pPr>
            <a:lvl9pPr marL="4003675" indent="-346075" algn="l" rtl="0" eaLnBrk="1" fontAlgn="base" hangingPunct="1">
              <a:spcBef>
                <a:spcPct val="0"/>
              </a:spcBef>
              <a:spcAft>
                <a:spcPct val="30000"/>
              </a:spcAft>
              <a:buClr>
                <a:schemeClr val="bg1"/>
              </a:buClr>
              <a:buChar char="–"/>
              <a:defRPr sz="1800">
                <a:solidFill>
                  <a:schemeClr val="bg1"/>
                </a:solidFill>
                <a:latin typeface="Arial" charset="0"/>
              </a:defRPr>
            </a:lvl9pPr>
          </a:lstStyle>
          <a:p>
            <a:pPr marL="0" indent="0">
              <a:spcBef>
                <a:spcPts val="2400"/>
              </a:spcBef>
              <a:buClr>
                <a:srgbClr val="04628C"/>
              </a:buClr>
              <a:buFont typeface="Arial" pitchFamily="34" charset="0"/>
              <a:buNone/>
            </a:pPr>
            <a:r>
              <a:rPr lang="en-US" b="0">
                <a:solidFill>
                  <a:srgbClr val="292929"/>
                </a:solidFill>
              </a:rPr>
              <a:t>Identify a set of unsettled invoice items to target for payments</a:t>
            </a:r>
          </a:p>
        </p:txBody>
      </p:sp>
      <p:sp>
        <p:nvSpPr>
          <p:cNvPr id="6" name="Content Placeholder 16"/>
          <p:cNvSpPr txBox="1">
            <a:spLocks/>
          </p:cNvSpPr>
          <p:nvPr/>
        </p:nvSpPr>
        <p:spPr bwMode="auto">
          <a:xfrm>
            <a:off x="3071104" y="4436640"/>
            <a:ext cx="3023616" cy="94179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174625" indent="-174625" algn="l" rtl="0" eaLnBrk="1" fontAlgn="base" hangingPunct="1">
              <a:lnSpc>
                <a:spcPct val="85000"/>
              </a:lnSpc>
              <a:spcBef>
                <a:spcPts val="1400"/>
              </a:spcBef>
              <a:spcAft>
                <a:spcPct val="0"/>
              </a:spcAft>
              <a:buClr>
                <a:schemeClr val="accent1"/>
              </a:buClr>
              <a:buSzPct val="90000"/>
              <a:buFont typeface="Arial" pitchFamily="34" charset="0"/>
              <a:buChar char="•"/>
              <a:tabLst/>
              <a:defRPr sz="2400" b="1" baseline="0">
                <a:solidFill>
                  <a:schemeClr val="tx2"/>
                </a:solidFill>
                <a:latin typeface="+mn-lt"/>
                <a:ea typeface="+mn-ea"/>
                <a:cs typeface="Calibri" pitchFamily="34" charset="0"/>
              </a:defRPr>
            </a:lvl1pPr>
            <a:lvl2pPr marL="457200" indent="-225425" algn="l" rtl="0" eaLnBrk="1" fontAlgn="base" hangingPunct="1">
              <a:lnSpc>
                <a:spcPct val="85000"/>
              </a:lnSpc>
              <a:spcBef>
                <a:spcPts val="400"/>
              </a:spcBef>
              <a:spcAft>
                <a:spcPct val="0"/>
              </a:spcAft>
              <a:buClr>
                <a:schemeClr val="accent1"/>
              </a:buClr>
              <a:buSzPct val="100000"/>
              <a:buFont typeface="Calibri" pitchFamily="34" charset="0"/>
              <a:buChar char="-"/>
              <a:defRPr sz="2000" b="1">
                <a:solidFill>
                  <a:schemeClr val="tx2"/>
                </a:solidFill>
                <a:latin typeface="+mn-lt"/>
                <a:cs typeface="Calibri" pitchFamily="34" charset="0"/>
              </a:defRPr>
            </a:lvl2pPr>
            <a:lvl3pPr marL="688975" indent="-173038" algn="l" rtl="0" eaLnBrk="1" fontAlgn="base" hangingPunct="1">
              <a:lnSpc>
                <a:spcPct val="85000"/>
              </a:lnSpc>
              <a:spcBef>
                <a:spcPts val="500"/>
              </a:spcBef>
              <a:spcAft>
                <a:spcPct val="0"/>
              </a:spcAft>
              <a:buClr>
                <a:schemeClr val="accent1"/>
              </a:buClr>
              <a:buFont typeface="Calibri" pitchFamily="34" charset="0"/>
              <a:buChar char="-"/>
              <a:defRPr sz="1800" b="1">
                <a:solidFill>
                  <a:schemeClr val="tx2"/>
                </a:solidFill>
                <a:latin typeface="+mn-lt"/>
                <a:cs typeface="Calibri" pitchFamily="34" charset="0"/>
              </a:defRPr>
            </a:lvl3pPr>
            <a:lvl4pPr marL="1709738" indent="-339725" algn="l" rtl="0" eaLnBrk="1" fontAlgn="base" hangingPunct="1">
              <a:spcBef>
                <a:spcPct val="0"/>
              </a:spcBef>
              <a:spcAft>
                <a:spcPct val="30000"/>
              </a:spcAft>
              <a:buClr>
                <a:schemeClr val="bg1"/>
              </a:buClr>
              <a:buChar char="–"/>
              <a:defRPr sz="1800">
                <a:solidFill>
                  <a:srgbClr val="292929"/>
                </a:solidFill>
                <a:latin typeface="Arial" charset="0"/>
              </a:defRPr>
            </a:lvl4pPr>
            <a:lvl5pPr marL="2174875" indent="-346075" algn="l" rtl="0" eaLnBrk="1" fontAlgn="base" hangingPunct="1">
              <a:spcBef>
                <a:spcPct val="0"/>
              </a:spcBef>
              <a:spcAft>
                <a:spcPct val="30000"/>
              </a:spcAft>
              <a:buClr>
                <a:schemeClr val="bg1"/>
              </a:buClr>
              <a:buChar char="–"/>
              <a:defRPr sz="1800">
                <a:solidFill>
                  <a:srgbClr val="292929"/>
                </a:solidFill>
                <a:latin typeface="Arial" charset="0"/>
              </a:defRPr>
            </a:lvl5pPr>
            <a:lvl6pPr marL="2632075" indent="-346075" algn="l" rtl="0" eaLnBrk="1" fontAlgn="base" hangingPunct="1">
              <a:spcBef>
                <a:spcPct val="0"/>
              </a:spcBef>
              <a:spcAft>
                <a:spcPct val="30000"/>
              </a:spcAft>
              <a:buClr>
                <a:schemeClr val="bg1"/>
              </a:buClr>
              <a:buChar char="–"/>
              <a:defRPr sz="1800">
                <a:solidFill>
                  <a:schemeClr val="bg1"/>
                </a:solidFill>
                <a:latin typeface="Arial" charset="0"/>
              </a:defRPr>
            </a:lvl6pPr>
            <a:lvl7pPr marL="3089275" indent="-346075" algn="l" rtl="0" eaLnBrk="1" fontAlgn="base" hangingPunct="1">
              <a:spcBef>
                <a:spcPct val="0"/>
              </a:spcBef>
              <a:spcAft>
                <a:spcPct val="30000"/>
              </a:spcAft>
              <a:buClr>
                <a:schemeClr val="bg1"/>
              </a:buClr>
              <a:buChar char="–"/>
              <a:defRPr sz="1800">
                <a:solidFill>
                  <a:schemeClr val="bg1"/>
                </a:solidFill>
                <a:latin typeface="Arial" charset="0"/>
              </a:defRPr>
            </a:lvl7pPr>
            <a:lvl8pPr marL="3546475" indent="-346075" algn="l" rtl="0" eaLnBrk="1" fontAlgn="base" hangingPunct="1">
              <a:spcBef>
                <a:spcPct val="0"/>
              </a:spcBef>
              <a:spcAft>
                <a:spcPct val="30000"/>
              </a:spcAft>
              <a:buClr>
                <a:schemeClr val="bg1"/>
              </a:buClr>
              <a:buChar char="–"/>
              <a:defRPr sz="1800">
                <a:solidFill>
                  <a:schemeClr val="bg1"/>
                </a:solidFill>
                <a:latin typeface="Arial" charset="0"/>
              </a:defRPr>
            </a:lvl8pPr>
            <a:lvl9pPr marL="4003675" indent="-346075" algn="l" rtl="0" eaLnBrk="1" fontAlgn="base" hangingPunct="1">
              <a:spcBef>
                <a:spcPct val="0"/>
              </a:spcBef>
              <a:spcAft>
                <a:spcPct val="30000"/>
              </a:spcAft>
              <a:buClr>
                <a:schemeClr val="bg1"/>
              </a:buClr>
              <a:buChar char="–"/>
              <a:defRPr sz="1800">
                <a:solidFill>
                  <a:schemeClr val="bg1"/>
                </a:solidFill>
                <a:latin typeface="Arial" charset="0"/>
              </a:defRPr>
            </a:lvl9pPr>
          </a:lstStyle>
          <a:p>
            <a:pPr marL="0" indent="0">
              <a:spcBef>
                <a:spcPts val="2400"/>
              </a:spcBef>
              <a:buClr>
                <a:srgbClr val="04628C"/>
              </a:buClr>
              <a:buNone/>
            </a:pPr>
            <a:r>
              <a:rPr lang="en-US" b="0">
                <a:solidFill>
                  <a:srgbClr val="292929"/>
                </a:solidFill>
              </a:rPr>
              <a:t>Partition items from step 1 by priority</a:t>
            </a:r>
            <a:br>
              <a:rPr lang="en-US" b="0">
                <a:solidFill>
                  <a:srgbClr val="292929"/>
                </a:solidFill>
              </a:rPr>
            </a:br>
            <a:endParaRPr lang="en-US" b="0">
              <a:solidFill>
                <a:srgbClr val="292929"/>
              </a:solidFill>
            </a:endParaRPr>
          </a:p>
        </p:txBody>
      </p:sp>
      <p:sp>
        <p:nvSpPr>
          <p:cNvPr id="7" name="Content Placeholder 16"/>
          <p:cNvSpPr txBox="1">
            <a:spLocks/>
          </p:cNvSpPr>
          <p:nvPr/>
        </p:nvSpPr>
        <p:spPr bwMode="auto">
          <a:xfrm>
            <a:off x="6205728" y="5294313"/>
            <a:ext cx="2623793" cy="94179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174625" indent="-174625" algn="l" rtl="0" eaLnBrk="1" fontAlgn="base" hangingPunct="1">
              <a:lnSpc>
                <a:spcPct val="85000"/>
              </a:lnSpc>
              <a:spcBef>
                <a:spcPts val="1400"/>
              </a:spcBef>
              <a:spcAft>
                <a:spcPct val="0"/>
              </a:spcAft>
              <a:buClr>
                <a:schemeClr val="accent1"/>
              </a:buClr>
              <a:buSzPct val="90000"/>
              <a:buFont typeface="Arial" pitchFamily="34" charset="0"/>
              <a:buChar char="•"/>
              <a:tabLst/>
              <a:defRPr sz="2400" b="1" baseline="0">
                <a:solidFill>
                  <a:schemeClr val="tx2"/>
                </a:solidFill>
                <a:latin typeface="+mn-lt"/>
                <a:ea typeface="+mn-ea"/>
                <a:cs typeface="Calibri" pitchFamily="34" charset="0"/>
              </a:defRPr>
            </a:lvl1pPr>
            <a:lvl2pPr marL="457200" indent="-225425" algn="l" rtl="0" eaLnBrk="1" fontAlgn="base" hangingPunct="1">
              <a:lnSpc>
                <a:spcPct val="85000"/>
              </a:lnSpc>
              <a:spcBef>
                <a:spcPts val="400"/>
              </a:spcBef>
              <a:spcAft>
                <a:spcPct val="0"/>
              </a:spcAft>
              <a:buClr>
                <a:schemeClr val="accent1"/>
              </a:buClr>
              <a:buSzPct val="100000"/>
              <a:buFont typeface="Calibri" pitchFamily="34" charset="0"/>
              <a:buChar char="-"/>
              <a:defRPr sz="2000" b="1">
                <a:solidFill>
                  <a:schemeClr val="tx2"/>
                </a:solidFill>
                <a:latin typeface="+mn-lt"/>
                <a:cs typeface="Calibri" pitchFamily="34" charset="0"/>
              </a:defRPr>
            </a:lvl2pPr>
            <a:lvl3pPr marL="688975" indent="-173038" algn="l" rtl="0" eaLnBrk="1" fontAlgn="base" hangingPunct="1">
              <a:lnSpc>
                <a:spcPct val="85000"/>
              </a:lnSpc>
              <a:spcBef>
                <a:spcPts val="500"/>
              </a:spcBef>
              <a:spcAft>
                <a:spcPct val="0"/>
              </a:spcAft>
              <a:buClr>
                <a:schemeClr val="accent1"/>
              </a:buClr>
              <a:buFont typeface="Calibri" pitchFamily="34" charset="0"/>
              <a:buChar char="-"/>
              <a:defRPr sz="1800" b="1">
                <a:solidFill>
                  <a:schemeClr val="tx2"/>
                </a:solidFill>
                <a:latin typeface="+mn-lt"/>
                <a:cs typeface="Calibri" pitchFamily="34" charset="0"/>
              </a:defRPr>
            </a:lvl3pPr>
            <a:lvl4pPr marL="1709738" indent="-339725" algn="l" rtl="0" eaLnBrk="1" fontAlgn="base" hangingPunct="1">
              <a:spcBef>
                <a:spcPct val="0"/>
              </a:spcBef>
              <a:spcAft>
                <a:spcPct val="30000"/>
              </a:spcAft>
              <a:buClr>
                <a:schemeClr val="bg1"/>
              </a:buClr>
              <a:buChar char="–"/>
              <a:defRPr sz="1800">
                <a:solidFill>
                  <a:srgbClr val="292929"/>
                </a:solidFill>
                <a:latin typeface="Arial" charset="0"/>
              </a:defRPr>
            </a:lvl4pPr>
            <a:lvl5pPr marL="2174875" indent="-346075" algn="l" rtl="0" eaLnBrk="1" fontAlgn="base" hangingPunct="1">
              <a:spcBef>
                <a:spcPct val="0"/>
              </a:spcBef>
              <a:spcAft>
                <a:spcPct val="30000"/>
              </a:spcAft>
              <a:buClr>
                <a:schemeClr val="bg1"/>
              </a:buClr>
              <a:buChar char="–"/>
              <a:defRPr sz="1800">
                <a:solidFill>
                  <a:srgbClr val="292929"/>
                </a:solidFill>
                <a:latin typeface="Arial" charset="0"/>
              </a:defRPr>
            </a:lvl5pPr>
            <a:lvl6pPr marL="2632075" indent="-346075" algn="l" rtl="0" eaLnBrk="1" fontAlgn="base" hangingPunct="1">
              <a:spcBef>
                <a:spcPct val="0"/>
              </a:spcBef>
              <a:spcAft>
                <a:spcPct val="30000"/>
              </a:spcAft>
              <a:buClr>
                <a:schemeClr val="bg1"/>
              </a:buClr>
              <a:buChar char="–"/>
              <a:defRPr sz="1800">
                <a:solidFill>
                  <a:schemeClr val="bg1"/>
                </a:solidFill>
                <a:latin typeface="Arial" charset="0"/>
              </a:defRPr>
            </a:lvl6pPr>
            <a:lvl7pPr marL="3089275" indent="-346075" algn="l" rtl="0" eaLnBrk="1" fontAlgn="base" hangingPunct="1">
              <a:spcBef>
                <a:spcPct val="0"/>
              </a:spcBef>
              <a:spcAft>
                <a:spcPct val="30000"/>
              </a:spcAft>
              <a:buClr>
                <a:schemeClr val="bg1"/>
              </a:buClr>
              <a:buChar char="–"/>
              <a:defRPr sz="1800">
                <a:solidFill>
                  <a:schemeClr val="bg1"/>
                </a:solidFill>
                <a:latin typeface="Arial" charset="0"/>
              </a:defRPr>
            </a:lvl7pPr>
            <a:lvl8pPr marL="3546475" indent="-346075" algn="l" rtl="0" eaLnBrk="1" fontAlgn="base" hangingPunct="1">
              <a:spcBef>
                <a:spcPct val="0"/>
              </a:spcBef>
              <a:spcAft>
                <a:spcPct val="30000"/>
              </a:spcAft>
              <a:buClr>
                <a:schemeClr val="bg1"/>
              </a:buClr>
              <a:buChar char="–"/>
              <a:defRPr sz="1800">
                <a:solidFill>
                  <a:schemeClr val="bg1"/>
                </a:solidFill>
                <a:latin typeface="Arial" charset="0"/>
              </a:defRPr>
            </a:lvl8pPr>
            <a:lvl9pPr marL="4003675" indent="-346075" algn="l" rtl="0" eaLnBrk="1" fontAlgn="base" hangingPunct="1">
              <a:spcBef>
                <a:spcPct val="0"/>
              </a:spcBef>
              <a:spcAft>
                <a:spcPct val="30000"/>
              </a:spcAft>
              <a:buClr>
                <a:schemeClr val="bg1"/>
              </a:buClr>
              <a:buChar char="–"/>
              <a:defRPr sz="1800">
                <a:solidFill>
                  <a:schemeClr val="bg1"/>
                </a:solidFill>
                <a:latin typeface="Arial" charset="0"/>
              </a:defRPr>
            </a:lvl9pPr>
          </a:lstStyle>
          <a:p>
            <a:pPr marL="0" indent="0">
              <a:spcBef>
                <a:spcPts val="2400"/>
              </a:spcBef>
              <a:buClr>
                <a:srgbClr val="04628C"/>
              </a:buClr>
              <a:buFont typeface="Arial" pitchFamily="34" charset="0"/>
              <a:buNone/>
            </a:pPr>
            <a:r>
              <a:rPr lang="en-US" b="0">
                <a:solidFill>
                  <a:srgbClr val="292929"/>
                </a:solidFill>
              </a:rPr>
              <a:t>Pay items in each partition until you run out of money</a:t>
            </a:r>
          </a:p>
        </p:txBody>
      </p:sp>
      <p:cxnSp>
        <p:nvCxnSpPr>
          <p:cNvPr id="9" name="Straight Arrow Connector 8"/>
          <p:cNvCxnSpPr/>
          <p:nvPr/>
        </p:nvCxnSpPr>
        <p:spPr bwMode="auto">
          <a:xfrm>
            <a:off x="4437888" y="3174912"/>
            <a:ext cx="0" cy="1261728"/>
          </a:xfrm>
          <a:prstGeom prst="straightConnector1">
            <a:avLst/>
          </a:prstGeom>
          <a:noFill/>
          <a:ln w="19050" cap="flat" cmpd="sng" algn="ctr">
            <a:solidFill>
              <a:srgbClr val="C00000"/>
            </a:solidFill>
            <a:prstDash val="solid"/>
            <a:round/>
            <a:headEnd type="none" w="med" len="med"/>
            <a:tailEnd type="arrow"/>
          </a:ln>
          <a:effectLst/>
        </p:spPr>
      </p:cxnSp>
      <p:cxnSp>
        <p:nvCxnSpPr>
          <p:cNvPr id="11" name="Straight Arrow Connector 10"/>
          <p:cNvCxnSpPr/>
          <p:nvPr/>
        </p:nvCxnSpPr>
        <p:spPr bwMode="auto">
          <a:xfrm>
            <a:off x="7022592" y="3174912"/>
            <a:ext cx="0" cy="2094971"/>
          </a:xfrm>
          <a:prstGeom prst="straightConnector1">
            <a:avLst/>
          </a:prstGeom>
          <a:noFill/>
          <a:ln w="19050" cap="flat" cmpd="sng" algn="ctr">
            <a:solidFill>
              <a:srgbClr val="C00000"/>
            </a:solidFill>
            <a:prstDash val="solid"/>
            <a:round/>
            <a:headEnd type="none" w="med" len="med"/>
            <a:tailEnd type="arrow"/>
          </a:ln>
          <a:effectLst/>
        </p:spPr>
      </p:cxnSp>
      <p:cxnSp>
        <p:nvCxnSpPr>
          <p:cNvPr id="14" name="Straight Arrow Connector 13"/>
          <p:cNvCxnSpPr/>
          <p:nvPr/>
        </p:nvCxnSpPr>
        <p:spPr bwMode="auto">
          <a:xfrm>
            <a:off x="1931175" y="3174912"/>
            <a:ext cx="0" cy="548640"/>
          </a:xfrm>
          <a:prstGeom prst="straightConnector1">
            <a:avLst/>
          </a:prstGeom>
          <a:noFill/>
          <a:ln w="19050" cap="flat" cmpd="sng" algn="ctr">
            <a:solidFill>
              <a:srgbClr val="C00000"/>
            </a:solidFill>
            <a:prstDash val="solid"/>
            <a:round/>
            <a:headEnd type="none" w="med" len="med"/>
            <a:tailEnd type="arrow"/>
          </a:ln>
          <a:effectLst/>
        </p:spPr>
      </p:cxnSp>
      <p:grpSp>
        <p:nvGrpSpPr>
          <p:cNvPr id="12" name="Group 82"/>
          <p:cNvGrpSpPr>
            <a:grpSpLocks/>
          </p:cNvGrpSpPr>
          <p:nvPr/>
        </p:nvGrpSpPr>
        <p:grpSpPr bwMode="auto">
          <a:xfrm>
            <a:off x="8632825" y="79375"/>
            <a:ext cx="431800" cy="461963"/>
            <a:chOff x="3777" y="1768"/>
            <a:chExt cx="467" cy="499"/>
          </a:xfrm>
        </p:grpSpPr>
        <p:sp>
          <p:nvSpPr>
            <p:cNvPr id="13" name="Rectangle 8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5" name="AutoShape 8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grpSp>
      <p:grpSp>
        <p:nvGrpSpPr>
          <p:cNvPr id="16" name="Group 85"/>
          <p:cNvGrpSpPr>
            <a:grpSpLocks/>
          </p:cNvGrpSpPr>
          <p:nvPr/>
        </p:nvGrpSpPr>
        <p:grpSpPr bwMode="auto">
          <a:xfrm>
            <a:off x="8632825" y="79375"/>
            <a:ext cx="431800" cy="461963"/>
            <a:chOff x="2967" y="1718"/>
            <a:chExt cx="467" cy="499"/>
          </a:xfrm>
        </p:grpSpPr>
        <p:sp>
          <p:nvSpPr>
            <p:cNvPr id="17" name="Rectangle 8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18" name="Rectangle 8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a:p>
          </p:txBody>
        </p:sp>
      </p:grpSp>
    </p:spTree>
    <p:extLst>
      <p:ext uri="{BB962C8B-B14F-4D97-AF65-F5344CB8AC3E}">
        <p14:creationId xmlns:p14="http://schemas.microsoft.com/office/powerpoint/2010/main" val="168685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1000"/>
                                        <p:tgtEl>
                                          <p:spTgt spid="7">
                                            <p:txEl>
                                              <p:pRg st="0" end="0"/>
                                            </p:txEl>
                                          </p:spTgt>
                                        </p:tgtEl>
                                      </p:cBhvr>
                                    </p:animEffect>
                                  </p:childTnLst>
                                </p:cTn>
                              </p:par>
                            </p:childTnLst>
                          </p:cTn>
                        </p:par>
                        <p:par>
                          <p:cTn id="30" fill="hold">
                            <p:stCondLst>
                              <p:cond delay="1500"/>
                            </p:stCondLst>
                            <p:childTnLst>
                              <p:par>
                                <p:cTn id="31" presetID="17" presetClass="entr" presetSubtype="1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519" y="120650"/>
            <a:ext cx="8462281" cy="742950"/>
          </a:xfrm>
        </p:spPr>
        <p:txBody>
          <a:bodyPr/>
          <a:lstStyle/>
          <a:p>
            <a:r>
              <a:rPr lang="en-US"/>
              <a:t>Payment allocation plan filters, then prioritizes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35" y="947425"/>
            <a:ext cx="6484937" cy="518160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5" name="Picture 3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41161" y="3045041"/>
            <a:ext cx="564652" cy="56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7205813" y="3157816"/>
            <a:ext cx="1822440" cy="1323439"/>
          </a:xfrm>
          <a:prstGeom prst="rect">
            <a:avLst/>
          </a:prstGeom>
          <a:noFill/>
        </p:spPr>
        <p:txBody>
          <a:bodyPr wrap="square" rtlCol="0">
            <a:spAutoFit/>
          </a:bodyPr>
          <a:lstStyle/>
          <a:p>
            <a:pPr algn="l"/>
            <a:r>
              <a:rPr lang="en-US" sz="2000" b="0">
                <a:solidFill>
                  <a:schemeClr val="bg1"/>
                </a:solidFill>
                <a:latin typeface="Arial" pitchFamily="34" charset="0"/>
                <a:cs typeface="Arial" pitchFamily="34" charset="0"/>
              </a:rPr>
              <a:t>1. Filters determine eligible invoice items</a:t>
            </a:r>
          </a:p>
        </p:txBody>
      </p:sp>
      <p:sp>
        <p:nvSpPr>
          <p:cNvPr id="13" name="TextBox 12"/>
          <p:cNvSpPr txBox="1"/>
          <p:nvPr/>
        </p:nvSpPr>
        <p:spPr>
          <a:xfrm>
            <a:off x="7205813" y="4720401"/>
            <a:ext cx="1822440" cy="1323439"/>
          </a:xfrm>
          <a:prstGeom prst="rect">
            <a:avLst/>
          </a:prstGeom>
          <a:noFill/>
        </p:spPr>
        <p:txBody>
          <a:bodyPr wrap="square" rtlCol="0">
            <a:spAutoFit/>
          </a:bodyPr>
          <a:lstStyle/>
          <a:p>
            <a:pPr algn="l"/>
            <a:r>
              <a:rPr lang="en-US" sz="2000" b="0">
                <a:solidFill>
                  <a:schemeClr val="bg1"/>
                </a:solidFill>
                <a:latin typeface="Arial" pitchFamily="34" charset="0"/>
                <a:cs typeface="Arial" pitchFamily="34" charset="0"/>
              </a:rPr>
              <a:t>2. Eligible invoice items are paid in priority order</a:t>
            </a:r>
          </a:p>
        </p:txBody>
      </p:sp>
      <p:sp>
        <p:nvSpPr>
          <p:cNvPr id="3" name="TextBox 2"/>
          <p:cNvSpPr txBox="1"/>
          <p:nvPr/>
        </p:nvSpPr>
        <p:spPr>
          <a:xfrm>
            <a:off x="351519" y="624806"/>
            <a:ext cx="7127272" cy="338554"/>
          </a:xfrm>
          <a:prstGeom prst="rect">
            <a:avLst/>
          </a:prstGeom>
          <a:noFill/>
        </p:spPr>
        <p:txBody>
          <a:bodyPr wrap="none" rtlCol="0">
            <a:spAutoFit/>
          </a:bodyPr>
          <a:lstStyle/>
          <a:p>
            <a:r>
              <a:rPr lang="en-US" sz="1600" b="1" err="1">
                <a:solidFill>
                  <a:schemeClr val="bg1"/>
                </a:solidFill>
                <a:latin typeface="Courier New" pitchFamily="49" charset="0"/>
                <a:cs typeface="Courier New" pitchFamily="49" charset="0"/>
              </a:rPr>
              <a:t>Adminstration</a:t>
            </a:r>
            <a:r>
              <a:rPr lang="en-US" sz="1600" b="1" err="1">
                <a:solidFill>
                  <a:schemeClr val="bg1"/>
                </a:solidFill>
                <a:latin typeface="Courier New" pitchFamily="49" charset="0"/>
                <a:cs typeface="Courier New" pitchFamily="49" charset="0"/>
                <a:sym typeface="Wingdings" pitchFamily="2" charset="2"/>
              </a:rPr>
              <a:t>Business</a:t>
            </a:r>
            <a:r>
              <a:rPr lang="en-US" sz="1600" b="1">
                <a:solidFill>
                  <a:schemeClr val="bg1"/>
                </a:solidFill>
                <a:latin typeface="Courier New" pitchFamily="49" charset="0"/>
                <a:cs typeface="Courier New" pitchFamily="49" charset="0"/>
                <a:sym typeface="Wingdings" pitchFamily="2" charset="2"/>
              </a:rPr>
              <a:t> </a:t>
            </a:r>
            <a:r>
              <a:rPr lang="en-US" sz="1600" b="1" err="1">
                <a:solidFill>
                  <a:schemeClr val="bg1"/>
                </a:solidFill>
                <a:latin typeface="Courier New" pitchFamily="49" charset="0"/>
                <a:cs typeface="Courier New" pitchFamily="49" charset="0"/>
                <a:sym typeface="Wingdings" pitchFamily="2" charset="2"/>
              </a:rPr>
              <a:t>SettingsPayment</a:t>
            </a:r>
            <a:r>
              <a:rPr lang="en-US" sz="1600" b="1">
                <a:solidFill>
                  <a:schemeClr val="bg1"/>
                </a:solidFill>
                <a:latin typeface="Courier New" pitchFamily="49" charset="0"/>
                <a:cs typeface="Courier New" pitchFamily="49" charset="0"/>
                <a:sym typeface="Wingdings" pitchFamily="2" charset="2"/>
              </a:rPr>
              <a:t> Allocation Plan</a:t>
            </a:r>
            <a:endParaRPr lang="en-US" sz="1600" b="1">
              <a:solidFill>
                <a:schemeClr val="bg1"/>
              </a:solidFill>
              <a:latin typeface="Courier New" pitchFamily="49" charset="0"/>
              <a:cs typeface="Courier New" pitchFamily="49" charset="0"/>
            </a:endParaRPr>
          </a:p>
        </p:txBody>
      </p:sp>
      <p:grpSp>
        <p:nvGrpSpPr>
          <p:cNvPr id="9" name="Group 8"/>
          <p:cNvGrpSpPr/>
          <p:nvPr/>
        </p:nvGrpSpPr>
        <p:grpSpPr>
          <a:xfrm>
            <a:off x="6619852" y="4544097"/>
            <a:ext cx="630905" cy="630905"/>
            <a:chOff x="3442368" y="2496557"/>
            <a:chExt cx="806759" cy="806759"/>
          </a:xfrm>
        </p:grpSpPr>
        <p:pic>
          <p:nvPicPr>
            <p:cNvPr id="11" name="Picture 4" descr="https://cdn1.iconfinder.com/data/icons/UltimateGnome/256x256/actions/gtk-sort-descend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42368" y="2496557"/>
              <a:ext cx="806759" cy="806759"/>
            </a:xfrm>
            <a:prstGeom prst="rect">
              <a:avLst/>
            </a:prstGeom>
            <a:noFill/>
            <a:extLst>
              <a:ext uri="{909E8E84-426E-40DD-AFC4-6F175D3DCCD1}">
                <a14:hiddenFill xmlns:a14="http://schemas.microsoft.com/office/drawing/2010/main">
                  <a:solidFill>
                    <a:srgbClr val="FFFFFF"/>
                  </a:solidFill>
                </a14:hiddenFill>
              </a:ext>
            </a:extLst>
          </p:spPr>
        </p:pic>
        <p:sp>
          <p:nvSpPr>
            <p:cNvPr id="12" name="Down Arrow 11"/>
            <p:cNvSpPr/>
            <p:nvPr/>
          </p:nvSpPr>
          <p:spPr bwMode="auto">
            <a:xfrm>
              <a:off x="3663461" y="2520003"/>
              <a:ext cx="373093" cy="692120"/>
            </a:xfrm>
            <a:prstGeom prst="downArrow">
              <a:avLst/>
            </a:prstGeom>
            <a:solidFill>
              <a:srgbClr val="0099FF"/>
            </a:solidFill>
            <a:ln w="19050" algn="ctr">
              <a:solidFill>
                <a:srgbClr val="19817C"/>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spTree>
    <p:extLst>
      <p:ext uri="{BB962C8B-B14F-4D97-AF65-F5344CB8AC3E}">
        <p14:creationId xmlns:p14="http://schemas.microsoft.com/office/powerpoint/2010/main" val="176304858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eligible invoice items </a:t>
            </a:r>
          </a:p>
        </p:txBody>
      </p:sp>
      <p:sp>
        <p:nvSpPr>
          <p:cNvPr id="7" name="Content Placeholder 6"/>
          <p:cNvSpPr>
            <a:spLocks noGrp="1"/>
          </p:cNvSpPr>
          <p:nvPr>
            <p:ph idx="1"/>
          </p:nvPr>
        </p:nvSpPr>
        <p:spPr/>
        <p:txBody>
          <a:bodyPr/>
          <a:lstStyle/>
          <a:p>
            <a:r>
              <a:rPr lang="en-US" dirty="0"/>
              <a:t>Invoice items are filtered using 2 implicit filters plus configured filters from payment allocation plan</a:t>
            </a:r>
          </a:p>
          <a:p>
            <a:pPr marL="741363" lvl="2" indent="0">
              <a:buNone/>
            </a:pPr>
            <a:r>
              <a:rPr lang="en-US" dirty="0"/>
              <a:t>Account payer</a:t>
            </a:r>
          </a:p>
          <a:p>
            <a:pPr marL="741363" lvl="2" indent="0">
              <a:buNone/>
            </a:pPr>
            <a:r>
              <a:rPr lang="en-US" dirty="0"/>
              <a:t>Unsettled (invoice item is not fully </a:t>
            </a:r>
            <a:r>
              <a:rPr lang="en-US"/>
              <a:t>paid)</a:t>
            </a:r>
          </a:p>
          <a:p>
            <a:r>
              <a:rPr lang="en-US"/>
              <a:t>Filters are logically ANDed when applied</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12" y="3653963"/>
            <a:ext cx="8359981" cy="2769797"/>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399465" y="4469887"/>
            <a:ext cx="8475673" cy="731520"/>
          </a:xfrm>
          <a:prstGeom prst="roundRect">
            <a:avLst/>
          </a:prstGeom>
          <a:noFill/>
          <a:ln w="19050" algn="ctr">
            <a:solidFill>
              <a:srgbClr val="D3381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4225112" y="3154319"/>
            <a:ext cx="4014240" cy="400110"/>
          </a:xfrm>
          <a:prstGeom prst="rect">
            <a:avLst/>
          </a:prstGeom>
          <a:noFill/>
        </p:spPr>
        <p:txBody>
          <a:bodyPr wrap="none" rtlCol="0">
            <a:spAutoFit/>
          </a:bodyPr>
          <a:lstStyle/>
          <a:p>
            <a:r>
              <a:rPr lang="en-US" sz="2000" b="0" dirty="0">
                <a:solidFill>
                  <a:srgbClr val="04628C"/>
                </a:solidFill>
                <a:latin typeface="+mn-lt"/>
                <a:cs typeface="Calibri" pitchFamily="34" charset="0"/>
              </a:rPr>
              <a:t>These filters refer to invoice items</a:t>
            </a:r>
          </a:p>
        </p:txBody>
      </p:sp>
      <p:sp>
        <p:nvSpPr>
          <p:cNvPr id="8" name="Rounded Rectangle 7"/>
          <p:cNvSpPr/>
          <p:nvPr/>
        </p:nvSpPr>
        <p:spPr bwMode="auto">
          <a:xfrm>
            <a:off x="399465" y="5243610"/>
            <a:ext cx="8475673" cy="1194217"/>
          </a:xfrm>
          <a:prstGeom prst="roundRect">
            <a:avLst/>
          </a:prstGeom>
          <a:noFill/>
          <a:ln w="19050" algn="ctr">
            <a:solidFill>
              <a:srgbClr val="04628C"/>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TextBox 9"/>
          <p:cNvSpPr txBox="1"/>
          <p:nvPr/>
        </p:nvSpPr>
        <p:spPr>
          <a:xfrm>
            <a:off x="331356" y="3154319"/>
            <a:ext cx="3642344" cy="400110"/>
          </a:xfrm>
          <a:prstGeom prst="rect">
            <a:avLst/>
          </a:prstGeom>
          <a:noFill/>
        </p:spPr>
        <p:txBody>
          <a:bodyPr wrap="none" rtlCol="0">
            <a:spAutoFit/>
          </a:bodyPr>
          <a:lstStyle/>
          <a:p>
            <a:r>
              <a:rPr lang="en-US" sz="2000" b="0" dirty="0">
                <a:solidFill>
                  <a:srgbClr val="C00000"/>
                </a:solidFill>
                <a:latin typeface="+mn-lt"/>
                <a:cs typeface="Calibri" pitchFamily="34" charset="0"/>
              </a:rPr>
              <a:t>These filters refer to payments</a:t>
            </a:r>
          </a:p>
        </p:txBody>
      </p:sp>
      <p:cxnSp>
        <p:nvCxnSpPr>
          <p:cNvPr id="14" name="Straight Connector 13"/>
          <p:cNvCxnSpPr/>
          <p:nvPr/>
        </p:nvCxnSpPr>
        <p:spPr bwMode="auto">
          <a:xfrm>
            <a:off x="594911" y="3554429"/>
            <a:ext cx="516437" cy="915458"/>
          </a:xfrm>
          <a:prstGeom prst="line">
            <a:avLst/>
          </a:prstGeom>
          <a:noFill/>
          <a:ln w="127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a:off x="4438443" y="3554429"/>
            <a:ext cx="981856" cy="1689181"/>
          </a:xfrm>
          <a:prstGeom prst="line">
            <a:avLst/>
          </a:prstGeom>
          <a:noFill/>
          <a:ln w="12700" cap="flat" cmpd="sng" algn="ctr">
            <a:solidFill>
              <a:srgbClr val="04628C"/>
            </a:solidFill>
            <a:prstDash val="solid"/>
            <a:round/>
            <a:headEnd type="none" w="med" len="med"/>
            <a:tailEnd type="none" w="med" len="med"/>
          </a:ln>
          <a:effectLst/>
        </p:spPr>
      </p:cxnSp>
      <p:pic>
        <p:nvPicPr>
          <p:cNvPr id="11" name="Picture 3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5669" y="3284887"/>
            <a:ext cx="737564" cy="73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12"/>
          <p:cNvSpPr>
            <a:spLocks/>
          </p:cNvSpPr>
          <p:nvPr/>
        </p:nvSpPr>
        <p:spPr bwMode="auto">
          <a:xfrm flipH="1">
            <a:off x="5549407" y="1603057"/>
            <a:ext cx="457200" cy="887895"/>
          </a:xfrm>
          <a:prstGeom prst="leftBrace">
            <a:avLst>
              <a:gd name="adj1" fmla="val 31583"/>
              <a:gd name="adj2" fmla="val 50000"/>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solidFill>
                <a:srgbClr val="D33941"/>
              </a:solidFill>
            </a:endParaRPr>
          </a:p>
        </p:txBody>
      </p:sp>
      <p:sp>
        <p:nvSpPr>
          <p:cNvPr id="3" name="Rectangle 2"/>
          <p:cNvSpPr/>
          <p:nvPr/>
        </p:nvSpPr>
        <p:spPr>
          <a:xfrm>
            <a:off x="6038139" y="1753862"/>
            <a:ext cx="2352147" cy="707886"/>
          </a:xfrm>
          <a:prstGeom prst="rect">
            <a:avLst/>
          </a:prstGeom>
        </p:spPr>
        <p:txBody>
          <a:bodyPr wrap="square">
            <a:spAutoFit/>
          </a:bodyPr>
          <a:lstStyle/>
          <a:p>
            <a:r>
              <a:rPr lang="en-US" sz="2000" dirty="0">
                <a:solidFill>
                  <a:schemeClr val="bg1"/>
                </a:solidFill>
                <a:cs typeface="Calibri" pitchFamily="34" charset="0"/>
              </a:rPr>
              <a:t>Implicit filters are always applied</a:t>
            </a:r>
            <a:endParaRPr lang="en-US" sz="2000" dirty="0">
              <a:solidFill>
                <a:schemeClr val="bg1"/>
              </a:solidFill>
            </a:endParaRPr>
          </a:p>
        </p:txBody>
      </p:sp>
      <p:graphicFrame>
        <p:nvGraphicFramePr>
          <p:cNvPr id="17" name="Content Placeholder 44"/>
          <p:cNvGraphicFramePr>
            <a:graphicFrameLocks/>
          </p:cNvGraphicFramePr>
          <p:nvPr>
            <p:extLst>
              <p:ext uri="{D42A27DB-BD31-4B8C-83A1-F6EECF244321}">
                <p14:modId xmlns:p14="http://schemas.microsoft.com/office/powerpoint/2010/main" val="1473202034"/>
              </p:ext>
            </p:extLst>
          </p:nvPr>
        </p:nvGraphicFramePr>
        <p:xfrm>
          <a:off x="7512969" y="146244"/>
          <a:ext cx="1176773" cy="3620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028797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Filtering by policy period</a:t>
            </a:r>
          </a:p>
        </p:txBody>
      </p:sp>
      <p:sp>
        <p:nvSpPr>
          <p:cNvPr id="3" name="Content Placeholder 2"/>
          <p:cNvSpPr>
            <a:spLocks noGrp="1"/>
          </p:cNvSpPr>
          <p:nvPr>
            <p:ph idx="1"/>
          </p:nvPr>
        </p:nvSpPr>
        <p:spPr/>
        <p:txBody>
          <a:bodyPr/>
          <a:lstStyle/>
          <a:p>
            <a:r>
              <a:rPr lang="en-US"/>
              <a:t>Given these filters: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342" y="884160"/>
            <a:ext cx="1311610" cy="662566"/>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52" name="Picture 151" descr="Bucket.png"/>
          <p:cNvPicPr>
            <a:picLocks noChangeAspect="1"/>
          </p:cNvPicPr>
          <p:nvPr/>
        </p:nvPicPr>
        <p:blipFill>
          <a:blip r:embed="rId4" cstate="print"/>
          <a:stretch>
            <a:fillRect/>
          </a:stretch>
        </p:blipFill>
        <p:spPr>
          <a:xfrm>
            <a:off x="3671042" y="2706885"/>
            <a:ext cx="1313380" cy="1333040"/>
          </a:xfrm>
          <a:prstGeom prst="rect">
            <a:avLst/>
          </a:prstGeom>
        </p:spPr>
      </p:pic>
      <p:grpSp>
        <p:nvGrpSpPr>
          <p:cNvPr id="154" name="Group 761"/>
          <p:cNvGrpSpPr>
            <a:grpSpLocks/>
          </p:cNvGrpSpPr>
          <p:nvPr/>
        </p:nvGrpSpPr>
        <p:grpSpPr bwMode="auto">
          <a:xfrm>
            <a:off x="7010400" y="3301739"/>
            <a:ext cx="1390650" cy="748234"/>
            <a:chOff x="7010597" y="1797001"/>
            <a:chExt cx="1063261" cy="747495"/>
          </a:xfrm>
        </p:grpSpPr>
        <p:sp>
          <p:nvSpPr>
            <p:cNvPr id="155" name="Text Box 67"/>
            <p:cNvSpPr txBox="1">
              <a:spLocks noChangeArrowheads="1"/>
            </p:cNvSpPr>
            <p:nvPr/>
          </p:nvSpPr>
          <p:spPr bwMode="auto">
            <a:xfrm>
              <a:off x="7010597" y="1797001"/>
              <a:ext cx="1063261" cy="217272"/>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a:solidFill>
                    <a:schemeClr val="bg1"/>
                  </a:solidFill>
                </a:rPr>
                <a:t>Planned  500</a:t>
              </a:r>
            </a:p>
          </p:txBody>
        </p:sp>
        <p:sp>
          <p:nvSpPr>
            <p:cNvPr id="156" name="Text Box 67"/>
            <p:cNvSpPr txBox="1">
              <a:spLocks noChangeArrowheads="1"/>
            </p:cNvSpPr>
            <p:nvPr/>
          </p:nvSpPr>
          <p:spPr bwMode="auto">
            <a:xfrm>
              <a:off x="7010597" y="2061851"/>
              <a:ext cx="1063261" cy="21727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a:solidFill>
                    <a:schemeClr val="bg1"/>
                  </a:solidFill>
                </a:rPr>
                <a:t>Billed      250</a:t>
              </a:r>
            </a:p>
          </p:txBody>
        </p:sp>
        <p:sp>
          <p:nvSpPr>
            <p:cNvPr id="157" name="Text Box 67"/>
            <p:cNvSpPr txBox="1">
              <a:spLocks noChangeArrowheads="1"/>
            </p:cNvSpPr>
            <p:nvPr/>
          </p:nvSpPr>
          <p:spPr bwMode="auto">
            <a:xfrm>
              <a:off x="7010597" y="2326703"/>
              <a:ext cx="1063261" cy="21779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a:solidFill>
                    <a:schemeClr val="bg1"/>
                  </a:solidFill>
                </a:rPr>
                <a:t>Due        250</a:t>
              </a:r>
            </a:p>
          </p:txBody>
        </p:sp>
      </p:grpSp>
      <p:grpSp>
        <p:nvGrpSpPr>
          <p:cNvPr id="163" name="Group 192"/>
          <p:cNvGrpSpPr>
            <a:grpSpLocks/>
          </p:cNvGrpSpPr>
          <p:nvPr/>
        </p:nvGrpSpPr>
        <p:grpSpPr bwMode="auto">
          <a:xfrm>
            <a:off x="5972175" y="3311263"/>
            <a:ext cx="712788" cy="728662"/>
            <a:chOff x="2339248" y="4647799"/>
            <a:chExt cx="713378" cy="728622"/>
          </a:xfrm>
        </p:grpSpPr>
        <p:grpSp>
          <p:nvGrpSpPr>
            <p:cNvPr id="164" name="Group 193"/>
            <p:cNvGrpSpPr>
              <a:grpSpLocks/>
            </p:cNvGrpSpPr>
            <p:nvPr/>
          </p:nvGrpSpPr>
          <p:grpSpPr bwMode="auto">
            <a:xfrm>
              <a:off x="2339248" y="4647799"/>
              <a:ext cx="537974" cy="605986"/>
              <a:chOff x="2339248" y="4647799"/>
              <a:chExt cx="537974" cy="605986"/>
            </a:xfrm>
          </p:grpSpPr>
          <p:sp>
            <p:nvSpPr>
              <p:cNvPr id="286"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87"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8"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9"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0" name="Group 9"/>
              <p:cNvGrpSpPr>
                <a:grpSpLocks/>
              </p:cNvGrpSpPr>
              <p:nvPr/>
            </p:nvGrpSpPr>
            <p:grpSpPr bwMode="auto">
              <a:xfrm>
                <a:off x="2608235" y="4698494"/>
                <a:ext cx="200659" cy="293776"/>
                <a:chOff x="2784" y="3210"/>
                <a:chExt cx="523" cy="772"/>
              </a:xfrm>
            </p:grpSpPr>
            <p:sp>
              <p:nvSpPr>
                <p:cNvPr id="291"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92"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93"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94"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65" name="Group 194"/>
            <p:cNvGrpSpPr>
              <a:grpSpLocks/>
            </p:cNvGrpSpPr>
            <p:nvPr/>
          </p:nvGrpSpPr>
          <p:grpSpPr bwMode="auto">
            <a:xfrm>
              <a:off x="2674801" y="5000184"/>
              <a:ext cx="377825" cy="376237"/>
              <a:chOff x="4991100" y="2776538"/>
              <a:chExt cx="377825" cy="376237"/>
            </a:xfrm>
          </p:grpSpPr>
          <p:sp>
            <p:nvSpPr>
              <p:cNvPr id="166" name="Freeform 166"/>
              <p:cNvSpPr>
                <a:spLocks/>
              </p:cNvSpPr>
              <p:nvPr/>
            </p:nvSpPr>
            <p:spPr bwMode="auto">
              <a:xfrm>
                <a:off x="4991100"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67" name="Group 167"/>
              <p:cNvGrpSpPr>
                <a:grpSpLocks/>
              </p:cNvGrpSpPr>
              <p:nvPr/>
            </p:nvGrpSpPr>
            <p:grpSpPr bwMode="auto">
              <a:xfrm flipH="1">
                <a:off x="4999037" y="2819407"/>
                <a:ext cx="355600" cy="254003"/>
                <a:chOff x="230" y="1087"/>
                <a:chExt cx="991" cy="709"/>
              </a:xfrm>
            </p:grpSpPr>
            <p:sp>
              <p:nvSpPr>
                <p:cNvPr id="168"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sp>
        <p:nvSpPr>
          <p:cNvPr id="310" name="Text Box 67"/>
          <p:cNvSpPr txBox="1">
            <a:spLocks noChangeArrowheads="1"/>
          </p:cNvSpPr>
          <p:nvPr/>
        </p:nvSpPr>
        <p:spPr bwMode="auto">
          <a:xfrm>
            <a:off x="5797550" y="4069963"/>
            <a:ext cx="106362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a:solidFill>
                  <a:schemeClr val="bg1"/>
                </a:solidFill>
                <a:cs typeface="Arial" charset="0"/>
              </a:rPr>
              <a:t>Auto policy</a:t>
            </a:r>
          </a:p>
        </p:txBody>
      </p:sp>
      <p:sp>
        <p:nvSpPr>
          <p:cNvPr id="318" name="Freeform 91"/>
          <p:cNvSpPr>
            <a:spLocks/>
          </p:cNvSpPr>
          <p:nvPr/>
        </p:nvSpPr>
        <p:spPr bwMode="auto">
          <a:xfrm>
            <a:off x="8477231" y="3566850"/>
            <a:ext cx="177301" cy="196491"/>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wrap="square" lIns="0" tIns="0" rIns="0" bIns="0" anchor="ctr">
            <a:spAutoFit/>
          </a:bodyPr>
          <a:lstStyle/>
          <a:p>
            <a:endParaRPr lang="en-US"/>
          </a:p>
        </p:txBody>
      </p:sp>
      <p:sp>
        <p:nvSpPr>
          <p:cNvPr id="319" name="Freeform 91"/>
          <p:cNvSpPr>
            <a:spLocks/>
          </p:cNvSpPr>
          <p:nvPr/>
        </p:nvSpPr>
        <p:spPr bwMode="auto">
          <a:xfrm>
            <a:off x="8477231" y="3835000"/>
            <a:ext cx="177301" cy="196491"/>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wrap="square" lIns="0" tIns="0" rIns="0" bIns="0" anchor="ctr">
            <a:spAutoFit/>
          </a:bodyPr>
          <a:lstStyle/>
          <a:p>
            <a:endParaRPr lang="en-US"/>
          </a:p>
        </p:txBody>
      </p:sp>
      <p:sp>
        <p:nvSpPr>
          <p:cNvPr id="321" name="Rectangle 320"/>
          <p:cNvSpPr/>
          <p:nvPr/>
        </p:nvSpPr>
        <p:spPr bwMode="auto">
          <a:xfrm>
            <a:off x="4060932" y="3479772"/>
            <a:ext cx="482428" cy="256421"/>
          </a:xfrm>
          <a:prstGeom prst="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22" name="Rectangle 321"/>
          <p:cNvSpPr/>
          <p:nvPr/>
        </p:nvSpPr>
        <p:spPr>
          <a:xfrm>
            <a:off x="3961514" y="3438706"/>
            <a:ext cx="681263" cy="338554"/>
          </a:xfrm>
          <a:prstGeom prst="rect">
            <a:avLst/>
          </a:prstGeom>
          <a:noFill/>
          <a:ln>
            <a:noFill/>
          </a:ln>
        </p:spPr>
        <p:txBody>
          <a:bodyPr wrap="square">
            <a:spAutoFit/>
          </a:bodyPr>
          <a:lstStyle/>
          <a:p>
            <a:r>
              <a:rPr lang="en-US" sz="1600" b="1">
                <a:solidFill>
                  <a:srgbClr val="429030"/>
                </a:solidFill>
              </a:rPr>
              <a:t>$800 </a:t>
            </a:r>
          </a:p>
        </p:txBody>
      </p:sp>
      <p:sp>
        <p:nvSpPr>
          <p:cNvPr id="326" name="Rectangle 325"/>
          <p:cNvSpPr/>
          <p:nvPr/>
        </p:nvSpPr>
        <p:spPr bwMode="auto">
          <a:xfrm>
            <a:off x="5083840" y="3471351"/>
            <a:ext cx="482428" cy="256421"/>
          </a:xfrm>
          <a:prstGeom prst="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50" name="Group 11"/>
          <p:cNvGrpSpPr>
            <a:grpSpLocks/>
          </p:cNvGrpSpPr>
          <p:nvPr/>
        </p:nvGrpSpPr>
        <p:grpSpPr bwMode="auto">
          <a:xfrm rot="16200000" flipH="1">
            <a:off x="5248141" y="1590516"/>
            <a:ext cx="712788" cy="736600"/>
            <a:chOff x="2438" y="1135"/>
            <a:chExt cx="2663" cy="2747"/>
          </a:xfrm>
        </p:grpSpPr>
        <p:sp>
          <p:nvSpPr>
            <p:cNvPr id="251" name="Freeform 12"/>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lgn="ctr">
                <a:spcBef>
                  <a:spcPct val="50000"/>
                </a:spcBef>
                <a:spcAft>
                  <a:spcPct val="30000"/>
                </a:spcAft>
                <a:buClr>
                  <a:schemeClr val="tx1"/>
                </a:buClr>
                <a:defRPr/>
              </a:pPr>
              <a:endParaRPr lang="en-US">
                <a:latin typeface="Arial" charset="0"/>
                <a:cs typeface="+mn-cs"/>
              </a:endParaRPr>
            </a:p>
          </p:txBody>
        </p:sp>
        <p:sp>
          <p:nvSpPr>
            <p:cNvPr id="252" name="AutoShape 13"/>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grpSp>
      <p:sp>
        <p:nvSpPr>
          <p:cNvPr id="253" name="Text Box 16"/>
          <p:cNvSpPr txBox="1">
            <a:spLocks noChangeArrowheads="1"/>
          </p:cNvSpPr>
          <p:nvPr/>
        </p:nvSpPr>
        <p:spPr bwMode="auto">
          <a:xfrm>
            <a:off x="5018747" y="2390177"/>
            <a:ext cx="11715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600">
                <a:solidFill>
                  <a:schemeClr val="bg1"/>
                </a:solidFill>
              </a:rPr>
              <a:t>New Payment</a:t>
            </a:r>
          </a:p>
        </p:txBody>
      </p:sp>
      <p:cxnSp>
        <p:nvCxnSpPr>
          <p:cNvPr id="254" name="Straight Arrow Connector 7"/>
          <p:cNvCxnSpPr>
            <a:cxnSpLocks noChangeShapeType="1"/>
          </p:cNvCxnSpPr>
          <p:nvPr/>
        </p:nvCxnSpPr>
        <p:spPr bwMode="auto">
          <a:xfrm>
            <a:off x="4560040" y="3556316"/>
            <a:ext cx="1412135" cy="0"/>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sp>
        <p:nvSpPr>
          <p:cNvPr id="9" name="Freeform 8"/>
          <p:cNvSpPr/>
          <p:nvPr/>
        </p:nvSpPr>
        <p:spPr bwMode="auto">
          <a:xfrm>
            <a:off x="4467828" y="3553433"/>
            <a:ext cx="616012" cy="347370"/>
          </a:xfrm>
          <a:custGeom>
            <a:avLst/>
            <a:gdLst>
              <a:gd name="connsiteX0" fmla="*/ 254643 w 418881"/>
              <a:gd name="connsiteY0" fmla="*/ 0 h 347370"/>
              <a:gd name="connsiteX1" fmla="*/ 416688 w 418881"/>
              <a:gd name="connsiteY1" fmla="*/ 162046 h 347370"/>
              <a:gd name="connsiteX2" fmla="*/ 324091 w 418881"/>
              <a:gd name="connsiteY2" fmla="*/ 347241 h 347370"/>
              <a:gd name="connsiteX3" fmla="*/ 0 w 418881"/>
              <a:gd name="connsiteY3" fmla="*/ 185195 h 347370"/>
            </a:gdLst>
            <a:ahLst/>
            <a:cxnLst>
              <a:cxn ang="0">
                <a:pos x="connsiteX0" y="connsiteY0"/>
              </a:cxn>
              <a:cxn ang="0">
                <a:pos x="connsiteX1" y="connsiteY1"/>
              </a:cxn>
              <a:cxn ang="0">
                <a:pos x="connsiteX2" y="connsiteY2"/>
              </a:cxn>
              <a:cxn ang="0">
                <a:pos x="connsiteX3" y="connsiteY3"/>
              </a:cxn>
            </a:cxnLst>
            <a:rect l="l" t="t" r="r" b="b"/>
            <a:pathLst>
              <a:path w="418881" h="347370">
                <a:moveTo>
                  <a:pt x="254643" y="0"/>
                </a:moveTo>
                <a:cubicBezTo>
                  <a:pt x="329878" y="52086"/>
                  <a:pt x="405113" y="104173"/>
                  <a:pt x="416688" y="162046"/>
                </a:cubicBezTo>
                <a:cubicBezTo>
                  <a:pt x="428263" y="219919"/>
                  <a:pt x="393539" y="343383"/>
                  <a:pt x="324091" y="347241"/>
                </a:cubicBezTo>
                <a:cubicBezTo>
                  <a:pt x="254643" y="351099"/>
                  <a:pt x="127321" y="268147"/>
                  <a:pt x="0" y="185195"/>
                </a:cubicBezTo>
              </a:path>
            </a:pathLst>
          </a:custGeom>
          <a:noFill/>
          <a:ln w="19050" algn="ctr">
            <a:solidFill>
              <a:srgbClr val="3F8E39"/>
            </a:solidFill>
            <a:round/>
            <a:headEnd type="none" w="med" len="med"/>
            <a:tailEnd type="arrow" w="med" len="med"/>
          </a:ln>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255" name="Rectangle 254"/>
          <p:cNvSpPr/>
          <p:nvPr/>
        </p:nvSpPr>
        <p:spPr>
          <a:xfrm>
            <a:off x="5083840" y="3218782"/>
            <a:ext cx="681263" cy="338554"/>
          </a:xfrm>
          <a:prstGeom prst="rect">
            <a:avLst/>
          </a:prstGeom>
          <a:noFill/>
          <a:ln>
            <a:noFill/>
          </a:ln>
        </p:spPr>
        <p:txBody>
          <a:bodyPr wrap="square">
            <a:spAutoFit/>
          </a:bodyPr>
          <a:lstStyle/>
          <a:p>
            <a:r>
              <a:rPr lang="en-US" sz="1600" b="1">
                <a:solidFill>
                  <a:srgbClr val="429030"/>
                </a:solidFill>
              </a:rPr>
              <a:t>$500 </a:t>
            </a:r>
          </a:p>
        </p:txBody>
      </p:sp>
      <p:sp>
        <p:nvSpPr>
          <p:cNvPr id="256" name="Rectangle 255"/>
          <p:cNvSpPr/>
          <p:nvPr/>
        </p:nvSpPr>
        <p:spPr>
          <a:xfrm>
            <a:off x="4746952" y="3774550"/>
            <a:ext cx="681263" cy="338554"/>
          </a:xfrm>
          <a:prstGeom prst="rect">
            <a:avLst/>
          </a:prstGeom>
          <a:solidFill>
            <a:schemeClr val="tx1"/>
          </a:solidFill>
          <a:ln>
            <a:noFill/>
          </a:ln>
        </p:spPr>
        <p:txBody>
          <a:bodyPr wrap="square">
            <a:spAutoFit/>
          </a:bodyPr>
          <a:lstStyle/>
          <a:p>
            <a:r>
              <a:rPr lang="en-US" sz="1600" b="1">
                <a:solidFill>
                  <a:srgbClr val="429030"/>
                </a:solidFill>
              </a:rPr>
              <a:t>$300 </a:t>
            </a:r>
          </a:p>
        </p:txBody>
      </p:sp>
      <p:grpSp>
        <p:nvGrpSpPr>
          <p:cNvPr id="259" name="Group 308"/>
          <p:cNvGrpSpPr>
            <a:grpSpLocks/>
          </p:cNvGrpSpPr>
          <p:nvPr/>
        </p:nvGrpSpPr>
        <p:grpSpPr bwMode="auto">
          <a:xfrm>
            <a:off x="5973763" y="4705888"/>
            <a:ext cx="711200" cy="720725"/>
            <a:chOff x="2339248" y="5652815"/>
            <a:chExt cx="710740" cy="720659"/>
          </a:xfrm>
        </p:grpSpPr>
        <p:grpSp>
          <p:nvGrpSpPr>
            <p:cNvPr id="260" name="Group 309"/>
            <p:cNvGrpSpPr>
              <a:grpSpLocks/>
            </p:cNvGrpSpPr>
            <p:nvPr/>
          </p:nvGrpSpPr>
          <p:grpSpPr bwMode="auto">
            <a:xfrm>
              <a:off x="2339248" y="5652815"/>
              <a:ext cx="537974" cy="605986"/>
              <a:chOff x="2339248" y="4647799"/>
              <a:chExt cx="537974" cy="605986"/>
            </a:xfrm>
          </p:grpSpPr>
          <p:sp>
            <p:nvSpPr>
              <p:cNvPr id="265"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70"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2"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3"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34" name="Group 9"/>
              <p:cNvGrpSpPr>
                <a:grpSpLocks/>
              </p:cNvGrpSpPr>
              <p:nvPr/>
            </p:nvGrpSpPr>
            <p:grpSpPr bwMode="auto">
              <a:xfrm>
                <a:off x="2608235" y="4698494"/>
                <a:ext cx="200659" cy="293776"/>
                <a:chOff x="2784" y="3210"/>
                <a:chExt cx="523" cy="772"/>
              </a:xfrm>
            </p:grpSpPr>
            <p:sp>
              <p:nvSpPr>
                <p:cNvPr id="335"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6"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7"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38"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61" name="Group 310"/>
            <p:cNvGrpSpPr>
              <a:grpSpLocks/>
            </p:cNvGrpSpPr>
            <p:nvPr/>
          </p:nvGrpSpPr>
          <p:grpSpPr bwMode="auto">
            <a:xfrm>
              <a:off x="2672163" y="5997237"/>
              <a:ext cx="377825" cy="376237"/>
              <a:chOff x="5761037" y="2776538"/>
              <a:chExt cx="377825" cy="376237"/>
            </a:xfrm>
          </p:grpSpPr>
          <p:sp>
            <p:nvSpPr>
              <p:cNvPr id="262" name="Freeform 160"/>
              <p:cNvSpPr>
                <a:spLocks/>
              </p:cNvSpPr>
              <p:nvPr/>
            </p:nvSpPr>
            <p:spPr bwMode="auto">
              <a:xfrm>
                <a:off x="5761037"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263" name="Picture 161" descr="bl0052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6437" y="2803526"/>
                <a:ext cx="312738" cy="30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39" name="Text Box 67"/>
          <p:cNvSpPr txBox="1">
            <a:spLocks noChangeArrowheads="1"/>
          </p:cNvSpPr>
          <p:nvPr/>
        </p:nvSpPr>
        <p:spPr bwMode="auto">
          <a:xfrm>
            <a:off x="5610225" y="5593300"/>
            <a:ext cx="14382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a:solidFill>
                  <a:schemeClr val="bg1"/>
                </a:solidFill>
                <a:cs typeface="Arial" charset="0"/>
              </a:rPr>
              <a:t>Home policy</a:t>
            </a:r>
          </a:p>
        </p:txBody>
      </p:sp>
      <p:grpSp>
        <p:nvGrpSpPr>
          <p:cNvPr id="340" name="Group 761"/>
          <p:cNvGrpSpPr>
            <a:grpSpLocks/>
          </p:cNvGrpSpPr>
          <p:nvPr/>
        </p:nvGrpSpPr>
        <p:grpSpPr bwMode="auto">
          <a:xfrm>
            <a:off x="7010400" y="4756588"/>
            <a:ext cx="1390650" cy="748234"/>
            <a:chOff x="7010597" y="1797001"/>
            <a:chExt cx="1063261" cy="747495"/>
          </a:xfrm>
        </p:grpSpPr>
        <p:sp>
          <p:nvSpPr>
            <p:cNvPr id="341" name="Text Box 67"/>
            <p:cNvSpPr txBox="1">
              <a:spLocks noChangeArrowheads="1"/>
            </p:cNvSpPr>
            <p:nvPr/>
          </p:nvSpPr>
          <p:spPr bwMode="auto">
            <a:xfrm>
              <a:off x="7010597" y="1797001"/>
              <a:ext cx="1063261" cy="217272"/>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a:solidFill>
                    <a:schemeClr val="bg1"/>
                  </a:solidFill>
                </a:rPr>
                <a:t>Planned  700</a:t>
              </a:r>
            </a:p>
          </p:txBody>
        </p:sp>
        <p:sp>
          <p:nvSpPr>
            <p:cNvPr id="342" name="Text Box 67"/>
            <p:cNvSpPr txBox="1">
              <a:spLocks noChangeArrowheads="1"/>
            </p:cNvSpPr>
            <p:nvPr/>
          </p:nvSpPr>
          <p:spPr bwMode="auto">
            <a:xfrm>
              <a:off x="7010597" y="2061851"/>
              <a:ext cx="1063261" cy="21727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a:solidFill>
                    <a:schemeClr val="bg1"/>
                  </a:solidFill>
                </a:rPr>
                <a:t>Billed      120</a:t>
              </a:r>
            </a:p>
          </p:txBody>
        </p:sp>
        <p:sp>
          <p:nvSpPr>
            <p:cNvPr id="343" name="Text Box 67"/>
            <p:cNvSpPr txBox="1">
              <a:spLocks noChangeArrowheads="1"/>
            </p:cNvSpPr>
            <p:nvPr/>
          </p:nvSpPr>
          <p:spPr bwMode="auto">
            <a:xfrm>
              <a:off x="7010597" y="2326703"/>
              <a:ext cx="1063261" cy="21779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a:solidFill>
                    <a:schemeClr val="bg1"/>
                  </a:solidFill>
                </a:rPr>
                <a:t>Due        240</a:t>
              </a:r>
            </a:p>
          </p:txBody>
        </p:sp>
      </p:grpSp>
      <p:sp>
        <p:nvSpPr>
          <p:cNvPr id="345" name="Text Box 67"/>
          <p:cNvSpPr txBox="1">
            <a:spLocks noChangeArrowheads="1"/>
          </p:cNvSpPr>
          <p:nvPr/>
        </p:nvSpPr>
        <p:spPr bwMode="auto">
          <a:xfrm>
            <a:off x="3728878" y="4049052"/>
            <a:ext cx="1131968"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lnSpc>
                <a:spcPts val="1700"/>
              </a:lnSpc>
              <a:spcBef>
                <a:spcPts val="200"/>
              </a:spcBef>
            </a:pPr>
            <a:r>
              <a:rPr lang="en-US" sz="1600" b="0">
                <a:solidFill>
                  <a:schemeClr val="bg1"/>
                </a:solidFill>
                <a:cs typeface="Arial" charset="0"/>
              </a:rPr>
              <a:t>Account</a:t>
            </a:r>
            <a:br>
              <a:rPr lang="en-US" sz="1600" b="0">
                <a:solidFill>
                  <a:schemeClr val="bg1"/>
                </a:solidFill>
                <a:cs typeface="Arial" charset="0"/>
              </a:rPr>
            </a:br>
            <a:r>
              <a:rPr lang="en-US" sz="1600" b="0">
                <a:solidFill>
                  <a:schemeClr val="bg1"/>
                </a:solidFill>
                <a:cs typeface="Arial" charset="0"/>
              </a:rPr>
              <a:t>Unapplied</a:t>
            </a:r>
          </a:p>
        </p:txBody>
      </p:sp>
      <p:grpSp>
        <p:nvGrpSpPr>
          <p:cNvPr id="257" name="Group 256"/>
          <p:cNvGrpSpPr/>
          <p:nvPr/>
        </p:nvGrpSpPr>
        <p:grpSpPr>
          <a:xfrm>
            <a:off x="210736" y="3224908"/>
            <a:ext cx="1155700" cy="1247331"/>
            <a:chOff x="3694113" y="-5043"/>
            <a:chExt cx="1155700" cy="1247331"/>
          </a:xfrm>
        </p:grpSpPr>
        <p:sp>
          <p:nvSpPr>
            <p:cNvPr id="258" name="TextBox 5"/>
            <p:cNvSpPr txBox="1">
              <a:spLocks noChangeArrowheads="1"/>
            </p:cNvSpPr>
            <p:nvPr/>
          </p:nvSpPr>
          <p:spPr bwMode="auto">
            <a:xfrm>
              <a:off x="3694113" y="595957"/>
              <a:ext cx="1155700" cy="6463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b="0">
                  <a:solidFill>
                    <a:schemeClr val="bg1"/>
                  </a:solidFill>
                  <a:cs typeface="Arial" charset="0"/>
                </a:rPr>
                <a:t>Fred Gardner</a:t>
              </a:r>
            </a:p>
          </p:txBody>
        </p:sp>
        <p:sp>
          <p:nvSpPr>
            <p:cNvPr id="295" name="AutoShape 91"/>
            <p:cNvSpPr>
              <a:spLocks noChangeAspect="1" noChangeArrowheads="1"/>
            </p:cNvSpPr>
            <p:nvPr/>
          </p:nvSpPr>
          <p:spPr bwMode="auto">
            <a:xfrm>
              <a:off x="3975894" y="-5043"/>
              <a:ext cx="592138" cy="6032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cxnSp>
        <p:nvCxnSpPr>
          <p:cNvPr id="296" name="Straight Arrow Connector 7"/>
          <p:cNvCxnSpPr>
            <a:cxnSpLocks noChangeShapeType="1"/>
          </p:cNvCxnSpPr>
          <p:nvPr/>
        </p:nvCxnSpPr>
        <p:spPr bwMode="auto">
          <a:xfrm>
            <a:off x="1094880" y="3648916"/>
            <a:ext cx="2782934" cy="0"/>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grpSp>
        <p:nvGrpSpPr>
          <p:cNvPr id="297" name="Group 44041"/>
          <p:cNvGrpSpPr>
            <a:grpSpLocks/>
          </p:cNvGrpSpPr>
          <p:nvPr/>
        </p:nvGrpSpPr>
        <p:grpSpPr bwMode="auto">
          <a:xfrm>
            <a:off x="1826314" y="3436498"/>
            <a:ext cx="974768" cy="431800"/>
            <a:chOff x="1851697" y="1242115"/>
            <a:chExt cx="974836" cy="431556"/>
          </a:xfrm>
        </p:grpSpPr>
        <p:sp>
          <p:nvSpPr>
            <p:cNvPr id="298" name="Rectangle 38"/>
            <p:cNvSpPr>
              <a:spLocks noChangeArrowheads="1"/>
            </p:cNvSpPr>
            <p:nvPr/>
          </p:nvSpPr>
          <p:spPr bwMode="auto">
            <a:xfrm>
              <a:off x="1851697" y="1242115"/>
              <a:ext cx="974526" cy="43155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9" name="Picture 39" descr="BS01887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0886" y="127865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 name="TextBox 139"/>
            <p:cNvSpPr txBox="1">
              <a:spLocks noChangeArrowheads="1"/>
            </p:cNvSpPr>
            <p:nvPr/>
          </p:nvSpPr>
          <p:spPr bwMode="auto">
            <a:xfrm>
              <a:off x="2213822" y="1262163"/>
              <a:ext cx="612711" cy="39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429030"/>
                  </a:solidFill>
                  <a:cs typeface="Arial" charset="0"/>
                </a:rPr>
                <a:t>800</a:t>
              </a:r>
            </a:p>
          </p:txBody>
        </p:sp>
      </p:grpSp>
      <p:pic>
        <p:nvPicPr>
          <p:cNvPr id="30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3754" y="3249223"/>
            <a:ext cx="1748451" cy="675264"/>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graphicFrame>
        <p:nvGraphicFramePr>
          <p:cNvPr id="302" name="Content Placeholder 44"/>
          <p:cNvGraphicFramePr>
            <a:graphicFrameLocks/>
          </p:cNvGraphicFramePr>
          <p:nvPr>
            <p:extLst>
              <p:ext uri="{D42A27DB-BD31-4B8C-83A1-F6EECF244321}">
                <p14:modId xmlns:p14="http://schemas.microsoft.com/office/powerpoint/2010/main" val="567166628"/>
              </p:ext>
            </p:extLst>
          </p:nvPr>
        </p:nvGraphicFramePr>
        <p:xfrm>
          <a:off x="7512969" y="146244"/>
          <a:ext cx="1176773" cy="3620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7612032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217" y="1406311"/>
            <a:ext cx="7397799" cy="4164495"/>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Prioritizing invoice items to be paid</a:t>
            </a:r>
          </a:p>
        </p:txBody>
      </p:sp>
      <p:sp>
        <p:nvSpPr>
          <p:cNvPr id="5" name="Rounded Rectangle 4"/>
          <p:cNvSpPr/>
          <p:nvPr/>
        </p:nvSpPr>
        <p:spPr bwMode="auto">
          <a:xfrm>
            <a:off x="998806" y="2188699"/>
            <a:ext cx="7638756" cy="596728"/>
          </a:xfrm>
          <a:prstGeom prst="roundRect">
            <a:avLst/>
          </a:prstGeom>
          <a:noFill/>
          <a:ln w="19050" algn="ctr">
            <a:solidFill>
              <a:srgbClr val="D3381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998806" y="2827630"/>
            <a:ext cx="7638756" cy="2785379"/>
          </a:xfrm>
          <a:prstGeom prst="roundRect">
            <a:avLst/>
          </a:prstGeom>
          <a:noFill/>
          <a:ln w="19050" algn="ctr">
            <a:solidFill>
              <a:srgbClr val="04628C"/>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TextBox 7"/>
          <p:cNvSpPr txBox="1"/>
          <p:nvPr/>
        </p:nvSpPr>
        <p:spPr>
          <a:xfrm>
            <a:off x="1716262" y="889421"/>
            <a:ext cx="3999813" cy="400110"/>
          </a:xfrm>
          <a:prstGeom prst="rect">
            <a:avLst/>
          </a:prstGeom>
          <a:noFill/>
        </p:spPr>
        <p:txBody>
          <a:bodyPr wrap="none" rtlCol="0">
            <a:spAutoFit/>
          </a:bodyPr>
          <a:lstStyle/>
          <a:p>
            <a:r>
              <a:rPr lang="en-US" sz="2000" b="0">
                <a:solidFill>
                  <a:srgbClr val="C00000"/>
                </a:solidFill>
                <a:cs typeface="Calibri" pitchFamily="34" charset="0"/>
              </a:rPr>
              <a:t>These priorities r</a:t>
            </a:r>
            <a:r>
              <a:rPr lang="en-US" sz="2000" b="0">
                <a:solidFill>
                  <a:srgbClr val="C00000"/>
                </a:solidFill>
                <a:latin typeface="+mn-lt"/>
                <a:cs typeface="Calibri" pitchFamily="34" charset="0"/>
              </a:rPr>
              <a:t>efer to payments</a:t>
            </a:r>
          </a:p>
        </p:txBody>
      </p:sp>
      <p:sp>
        <p:nvSpPr>
          <p:cNvPr id="10" name="TextBox 9"/>
          <p:cNvSpPr txBox="1"/>
          <p:nvPr/>
        </p:nvSpPr>
        <p:spPr>
          <a:xfrm>
            <a:off x="1111348" y="5894391"/>
            <a:ext cx="4371710" cy="400110"/>
          </a:xfrm>
          <a:prstGeom prst="rect">
            <a:avLst/>
          </a:prstGeom>
          <a:noFill/>
        </p:spPr>
        <p:txBody>
          <a:bodyPr wrap="none" rtlCol="0">
            <a:spAutoFit/>
          </a:bodyPr>
          <a:lstStyle/>
          <a:p>
            <a:r>
              <a:rPr lang="en-US" sz="2000" b="0">
                <a:solidFill>
                  <a:srgbClr val="04628C"/>
                </a:solidFill>
                <a:latin typeface="+mn-lt"/>
                <a:cs typeface="Calibri" pitchFamily="34" charset="0"/>
              </a:rPr>
              <a:t>These priorities refer to invoice items</a:t>
            </a:r>
          </a:p>
        </p:txBody>
      </p:sp>
      <p:cxnSp>
        <p:nvCxnSpPr>
          <p:cNvPr id="6" name="Straight Connector 5"/>
          <p:cNvCxnSpPr>
            <a:stCxn id="8" idx="2"/>
          </p:cNvCxnSpPr>
          <p:nvPr/>
        </p:nvCxnSpPr>
        <p:spPr bwMode="auto">
          <a:xfrm flipH="1">
            <a:off x="2435593" y="1289531"/>
            <a:ext cx="1280576" cy="899168"/>
          </a:xfrm>
          <a:prstGeom prst="line">
            <a:avLst/>
          </a:prstGeom>
          <a:noFill/>
          <a:ln w="12700" cap="flat" cmpd="sng" algn="ctr">
            <a:solidFill>
              <a:srgbClr val="FF0000"/>
            </a:solidFill>
            <a:prstDash val="solid"/>
            <a:round/>
            <a:headEnd type="none" w="med" len="med"/>
            <a:tailEnd type="none" w="med" len="med"/>
          </a:ln>
          <a:effectLst/>
        </p:spPr>
      </p:cxnSp>
      <p:cxnSp>
        <p:nvCxnSpPr>
          <p:cNvPr id="14" name="Straight Connector 13"/>
          <p:cNvCxnSpPr>
            <a:endCxn id="10" idx="0"/>
          </p:cNvCxnSpPr>
          <p:nvPr/>
        </p:nvCxnSpPr>
        <p:spPr bwMode="auto">
          <a:xfrm>
            <a:off x="2645073" y="5570806"/>
            <a:ext cx="652130" cy="323585"/>
          </a:xfrm>
          <a:prstGeom prst="line">
            <a:avLst/>
          </a:prstGeom>
          <a:noFill/>
          <a:ln w="12700" cap="flat" cmpd="sng" algn="ctr">
            <a:solidFill>
              <a:srgbClr val="04628C"/>
            </a:solidFill>
            <a:prstDash val="solid"/>
            <a:round/>
            <a:headEnd type="none" w="med" len="med"/>
            <a:tailEnd type="none" w="med" len="med"/>
          </a:ln>
          <a:effectLst/>
        </p:spPr>
      </p:cxnSp>
      <p:grpSp>
        <p:nvGrpSpPr>
          <p:cNvPr id="12" name="Group 11"/>
          <p:cNvGrpSpPr/>
          <p:nvPr/>
        </p:nvGrpSpPr>
        <p:grpSpPr>
          <a:xfrm>
            <a:off x="7397948" y="139018"/>
            <a:ext cx="1599748" cy="763190"/>
            <a:chOff x="574" y="0"/>
            <a:chExt cx="1175623" cy="763190"/>
          </a:xfrm>
        </p:grpSpPr>
        <p:sp>
          <p:nvSpPr>
            <p:cNvPr id="13" name="Pentagon 12"/>
            <p:cNvSpPr/>
            <p:nvPr/>
          </p:nvSpPr>
          <p:spPr>
            <a:xfrm>
              <a:off x="574" y="0"/>
              <a:ext cx="1175623" cy="665654"/>
            </a:xfrm>
            <a:prstGeom prst="homePlate">
              <a:avLst/>
            </a:prstGeom>
            <a:solidFill>
              <a:schemeClr val="accent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Pentagon 4"/>
            <p:cNvSpPr/>
            <p:nvPr/>
          </p:nvSpPr>
          <p:spPr>
            <a:xfrm>
              <a:off x="574" y="0"/>
              <a:ext cx="1085112" cy="7631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US" sz="1900" b="0" kern="1200"/>
                <a:t>2. Partition &amp; Rank</a:t>
              </a:r>
            </a:p>
          </p:txBody>
        </p:sp>
      </p:grpSp>
      <p:grpSp>
        <p:nvGrpSpPr>
          <p:cNvPr id="16" name="Group 15"/>
          <p:cNvGrpSpPr/>
          <p:nvPr/>
        </p:nvGrpSpPr>
        <p:grpSpPr>
          <a:xfrm>
            <a:off x="7648193" y="1419780"/>
            <a:ext cx="806759" cy="806759"/>
            <a:chOff x="3442368" y="2496557"/>
            <a:chExt cx="806759" cy="806759"/>
          </a:xfrm>
        </p:grpSpPr>
        <p:pic>
          <p:nvPicPr>
            <p:cNvPr id="17" name="Picture 4" descr="https://cdn1.iconfinder.com/data/icons/UltimateGnome/256x256/actions/gtk-sort-descend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42368" y="2496557"/>
              <a:ext cx="806759" cy="806759"/>
            </a:xfrm>
            <a:prstGeom prst="rect">
              <a:avLst/>
            </a:prstGeom>
            <a:noFill/>
            <a:extLst>
              <a:ext uri="{909E8E84-426E-40DD-AFC4-6F175D3DCCD1}">
                <a14:hiddenFill xmlns:a14="http://schemas.microsoft.com/office/drawing/2010/main">
                  <a:solidFill>
                    <a:srgbClr val="FFFFFF"/>
                  </a:solidFill>
                </a14:hiddenFill>
              </a:ext>
            </a:extLst>
          </p:spPr>
        </p:pic>
        <p:sp>
          <p:nvSpPr>
            <p:cNvPr id="18" name="Down Arrow 17"/>
            <p:cNvSpPr/>
            <p:nvPr/>
          </p:nvSpPr>
          <p:spPr bwMode="auto">
            <a:xfrm>
              <a:off x="3663461" y="2520003"/>
              <a:ext cx="373093" cy="692120"/>
            </a:xfrm>
            <a:prstGeom prst="downArrow">
              <a:avLst/>
            </a:prstGeom>
            <a:solidFill>
              <a:srgbClr val="0099FF"/>
            </a:solidFill>
            <a:ln w="19050" algn="ctr">
              <a:solidFill>
                <a:srgbClr val="19817C"/>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spTree>
    <p:extLst>
      <p:ext uri="{BB962C8B-B14F-4D97-AF65-F5344CB8AC3E}">
        <p14:creationId xmlns:p14="http://schemas.microsoft.com/office/powerpoint/2010/main" val="401410358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Prioritizing by policy period</a:t>
            </a:r>
          </a:p>
        </p:txBody>
      </p:sp>
      <p:sp>
        <p:nvSpPr>
          <p:cNvPr id="3" name="Content Placeholder 2"/>
          <p:cNvSpPr>
            <a:spLocks noGrp="1"/>
          </p:cNvSpPr>
          <p:nvPr>
            <p:ph idx="1"/>
          </p:nvPr>
        </p:nvSpPr>
        <p:spPr/>
        <p:txBody>
          <a:bodyPr/>
          <a:lstStyle/>
          <a:p>
            <a:r>
              <a:rPr lang="en-US"/>
              <a:t>Given these filters               and these priorities</a:t>
            </a:r>
          </a:p>
        </p:txBody>
      </p:sp>
      <p:pic>
        <p:nvPicPr>
          <p:cNvPr id="152" name="Picture 151" descr="Bucket.png"/>
          <p:cNvPicPr>
            <a:picLocks noChangeAspect="1"/>
          </p:cNvPicPr>
          <p:nvPr/>
        </p:nvPicPr>
        <p:blipFill>
          <a:blip r:embed="rId3" cstate="print"/>
          <a:stretch>
            <a:fillRect/>
          </a:stretch>
        </p:blipFill>
        <p:spPr>
          <a:xfrm>
            <a:off x="3671042" y="2799485"/>
            <a:ext cx="1313380" cy="1333040"/>
          </a:xfrm>
          <a:prstGeom prst="rect">
            <a:avLst/>
          </a:prstGeom>
        </p:spPr>
      </p:pic>
      <p:grpSp>
        <p:nvGrpSpPr>
          <p:cNvPr id="154" name="Group 761"/>
          <p:cNvGrpSpPr>
            <a:grpSpLocks/>
          </p:cNvGrpSpPr>
          <p:nvPr/>
        </p:nvGrpSpPr>
        <p:grpSpPr bwMode="auto">
          <a:xfrm>
            <a:off x="7010400" y="3394339"/>
            <a:ext cx="1390650" cy="748234"/>
            <a:chOff x="7010597" y="1797001"/>
            <a:chExt cx="1063261" cy="747495"/>
          </a:xfrm>
        </p:grpSpPr>
        <p:sp>
          <p:nvSpPr>
            <p:cNvPr id="155" name="Text Box 67"/>
            <p:cNvSpPr txBox="1">
              <a:spLocks noChangeArrowheads="1"/>
            </p:cNvSpPr>
            <p:nvPr/>
          </p:nvSpPr>
          <p:spPr bwMode="auto">
            <a:xfrm>
              <a:off x="7010597" y="1797001"/>
              <a:ext cx="1063261" cy="217272"/>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a:solidFill>
                    <a:schemeClr val="bg1"/>
                  </a:solidFill>
                </a:rPr>
                <a:t>Planned  500</a:t>
              </a:r>
            </a:p>
          </p:txBody>
        </p:sp>
        <p:sp>
          <p:nvSpPr>
            <p:cNvPr id="156" name="Text Box 67"/>
            <p:cNvSpPr txBox="1">
              <a:spLocks noChangeArrowheads="1"/>
            </p:cNvSpPr>
            <p:nvPr/>
          </p:nvSpPr>
          <p:spPr bwMode="auto">
            <a:xfrm>
              <a:off x="7010597" y="2061851"/>
              <a:ext cx="1063261" cy="21727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a:solidFill>
                    <a:schemeClr val="bg1"/>
                  </a:solidFill>
                </a:rPr>
                <a:t>Billed      250</a:t>
              </a:r>
            </a:p>
          </p:txBody>
        </p:sp>
        <p:sp>
          <p:nvSpPr>
            <p:cNvPr id="157" name="Text Box 67"/>
            <p:cNvSpPr txBox="1">
              <a:spLocks noChangeArrowheads="1"/>
            </p:cNvSpPr>
            <p:nvPr/>
          </p:nvSpPr>
          <p:spPr bwMode="auto">
            <a:xfrm>
              <a:off x="7010597" y="2326703"/>
              <a:ext cx="1063261" cy="21779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a:solidFill>
                    <a:schemeClr val="bg1"/>
                  </a:solidFill>
                </a:rPr>
                <a:t>Due        250</a:t>
              </a:r>
            </a:p>
          </p:txBody>
        </p:sp>
      </p:grpSp>
      <p:grpSp>
        <p:nvGrpSpPr>
          <p:cNvPr id="163" name="Group 192"/>
          <p:cNvGrpSpPr>
            <a:grpSpLocks/>
          </p:cNvGrpSpPr>
          <p:nvPr/>
        </p:nvGrpSpPr>
        <p:grpSpPr bwMode="auto">
          <a:xfrm>
            <a:off x="5972175" y="3403863"/>
            <a:ext cx="712788" cy="728662"/>
            <a:chOff x="2339248" y="4647799"/>
            <a:chExt cx="713378" cy="728622"/>
          </a:xfrm>
        </p:grpSpPr>
        <p:grpSp>
          <p:nvGrpSpPr>
            <p:cNvPr id="164" name="Group 193"/>
            <p:cNvGrpSpPr>
              <a:grpSpLocks/>
            </p:cNvGrpSpPr>
            <p:nvPr/>
          </p:nvGrpSpPr>
          <p:grpSpPr bwMode="auto">
            <a:xfrm>
              <a:off x="2339248" y="4647799"/>
              <a:ext cx="537974" cy="605986"/>
              <a:chOff x="2339248" y="4647799"/>
              <a:chExt cx="537974" cy="605986"/>
            </a:xfrm>
          </p:grpSpPr>
          <p:sp>
            <p:nvSpPr>
              <p:cNvPr id="286"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87"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8"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9"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0" name="Group 9"/>
              <p:cNvGrpSpPr>
                <a:grpSpLocks/>
              </p:cNvGrpSpPr>
              <p:nvPr/>
            </p:nvGrpSpPr>
            <p:grpSpPr bwMode="auto">
              <a:xfrm>
                <a:off x="2608235" y="4698494"/>
                <a:ext cx="200659" cy="293776"/>
                <a:chOff x="2784" y="3210"/>
                <a:chExt cx="523" cy="772"/>
              </a:xfrm>
            </p:grpSpPr>
            <p:sp>
              <p:nvSpPr>
                <p:cNvPr id="291"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92"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93"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94"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65" name="Group 194"/>
            <p:cNvGrpSpPr>
              <a:grpSpLocks/>
            </p:cNvGrpSpPr>
            <p:nvPr/>
          </p:nvGrpSpPr>
          <p:grpSpPr bwMode="auto">
            <a:xfrm>
              <a:off x="2674801" y="5000184"/>
              <a:ext cx="377825" cy="376237"/>
              <a:chOff x="4991100" y="2776538"/>
              <a:chExt cx="377825" cy="376237"/>
            </a:xfrm>
          </p:grpSpPr>
          <p:sp>
            <p:nvSpPr>
              <p:cNvPr id="166" name="Freeform 166"/>
              <p:cNvSpPr>
                <a:spLocks/>
              </p:cNvSpPr>
              <p:nvPr/>
            </p:nvSpPr>
            <p:spPr bwMode="auto">
              <a:xfrm>
                <a:off x="4991100"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67" name="Group 167"/>
              <p:cNvGrpSpPr>
                <a:grpSpLocks/>
              </p:cNvGrpSpPr>
              <p:nvPr/>
            </p:nvGrpSpPr>
            <p:grpSpPr bwMode="auto">
              <a:xfrm flipH="1">
                <a:off x="4999037" y="2819407"/>
                <a:ext cx="355600" cy="254003"/>
                <a:chOff x="230" y="1087"/>
                <a:chExt cx="991" cy="709"/>
              </a:xfrm>
            </p:grpSpPr>
            <p:sp>
              <p:nvSpPr>
                <p:cNvPr id="168"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sp>
        <p:nvSpPr>
          <p:cNvPr id="310" name="Text Box 67"/>
          <p:cNvSpPr txBox="1">
            <a:spLocks noChangeArrowheads="1"/>
          </p:cNvSpPr>
          <p:nvPr/>
        </p:nvSpPr>
        <p:spPr bwMode="auto">
          <a:xfrm>
            <a:off x="5797550" y="4162563"/>
            <a:ext cx="106362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a:solidFill>
                  <a:schemeClr val="bg1"/>
                </a:solidFill>
                <a:cs typeface="Arial" charset="0"/>
              </a:rPr>
              <a:t>Auto policy</a:t>
            </a:r>
          </a:p>
        </p:txBody>
      </p:sp>
      <p:grpSp>
        <p:nvGrpSpPr>
          <p:cNvPr id="315" name="Group 314"/>
          <p:cNvGrpSpPr/>
          <p:nvPr/>
        </p:nvGrpSpPr>
        <p:grpSpPr>
          <a:xfrm>
            <a:off x="210736" y="3224908"/>
            <a:ext cx="1155700" cy="1247331"/>
            <a:chOff x="3694113" y="-5043"/>
            <a:chExt cx="1155700" cy="1247331"/>
          </a:xfrm>
        </p:grpSpPr>
        <p:sp>
          <p:nvSpPr>
            <p:cNvPr id="316" name="TextBox 5"/>
            <p:cNvSpPr txBox="1">
              <a:spLocks noChangeArrowheads="1"/>
            </p:cNvSpPr>
            <p:nvPr/>
          </p:nvSpPr>
          <p:spPr bwMode="auto">
            <a:xfrm>
              <a:off x="3694113" y="595957"/>
              <a:ext cx="1155700" cy="6463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b="0">
                  <a:solidFill>
                    <a:schemeClr val="bg1"/>
                  </a:solidFill>
                  <a:cs typeface="Arial" charset="0"/>
                </a:rPr>
                <a:t>Fred Gardner</a:t>
              </a:r>
            </a:p>
          </p:txBody>
        </p:sp>
        <p:sp>
          <p:nvSpPr>
            <p:cNvPr id="317" name="AutoShape 91"/>
            <p:cNvSpPr>
              <a:spLocks noChangeAspect="1" noChangeArrowheads="1"/>
            </p:cNvSpPr>
            <p:nvPr/>
          </p:nvSpPr>
          <p:spPr bwMode="auto">
            <a:xfrm>
              <a:off x="3975894" y="-5043"/>
              <a:ext cx="592138" cy="6032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318" name="Freeform 91"/>
          <p:cNvSpPr>
            <a:spLocks/>
          </p:cNvSpPr>
          <p:nvPr/>
        </p:nvSpPr>
        <p:spPr bwMode="auto">
          <a:xfrm>
            <a:off x="8477231" y="3659450"/>
            <a:ext cx="177301" cy="196491"/>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wrap="square" lIns="0" tIns="0" rIns="0" bIns="0" anchor="ctr">
            <a:spAutoFit/>
          </a:bodyPr>
          <a:lstStyle/>
          <a:p>
            <a:endParaRPr lang="en-US"/>
          </a:p>
        </p:txBody>
      </p:sp>
      <p:sp>
        <p:nvSpPr>
          <p:cNvPr id="319" name="Freeform 91"/>
          <p:cNvSpPr>
            <a:spLocks/>
          </p:cNvSpPr>
          <p:nvPr/>
        </p:nvSpPr>
        <p:spPr bwMode="auto">
          <a:xfrm>
            <a:off x="8477231" y="3927600"/>
            <a:ext cx="177301" cy="196491"/>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wrap="square" lIns="0" tIns="0" rIns="0" bIns="0" anchor="ctr">
            <a:spAutoFit/>
          </a:bodyPr>
          <a:lstStyle/>
          <a:p>
            <a:endParaRPr lang="en-US"/>
          </a:p>
        </p:txBody>
      </p:sp>
      <p:sp>
        <p:nvSpPr>
          <p:cNvPr id="321" name="Rectangle 320"/>
          <p:cNvSpPr/>
          <p:nvPr/>
        </p:nvSpPr>
        <p:spPr bwMode="auto">
          <a:xfrm>
            <a:off x="4060932" y="3572372"/>
            <a:ext cx="482428" cy="256421"/>
          </a:xfrm>
          <a:prstGeom prst="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22" name="Rectangle 321"/>
          <p:cNvSpPr/>
          <p:nvPr/>
        </p:nvSpPr>
        <p:spPr>
          <a:xfrm>
            <a:off x="3961514" y="3531306"/>
            <a:ext cx="681263" cy="338554"/>
          </a:xfrm>
          <a:prstGeom prst="rect">
            <a:avLst/>
          </a:prstGeom>
          <a:noFill/>
          <a:ln>
            <a:noFill/>
          </a:ln>
        </p:spPr>
        <p:txBody>
          <a:bodyPr wrap="square">
            <a:spAutoFit/>
          </a:bodyPr>
          <a:lstStyle/>
          <a:p>
            <a:r>
              <a:rPr lang="en-US" sz="1600" b="1">
                <a:solidFill>
                  <a:srgbClr val="429030"/>
                </a:solidFill>
              </a:rPr>
              <a:t>$800 </a:t>
            </a:r>
          </a:p>
        </p:txBody>
      </p:sp>
      <p:cxnSp>
        <p:nvCxnSpPr>
          <p:cNvPr id="323" name="Straight Arrow Connector 7"/>
          <p:cNvCxnSpPr>
            <a:cxnSpLocks noChangeShapeType="1"/>
          </p:cNvCxnSpPr>
          <p:nvPr/>
        </p:nvCxnSpPr>
        <p:spPr bwMode="auto">
          <a:xfrm>
            <a:off x="1094880" y="3648916"/>
            <a:ext cx="2782934" cy="0"/>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sp>
        <p:nvSpPr>
          <p:cNvPr id="326" name="Rectangle 325"/>
          <p:cNvSpPr/>
          <p:nvPr/>
        </p:nvSpPr>
        <p:spPr bwMode="auto">
          <a:xfrm>
            <a:off x="5083840" y="3563951"/>
            <a:ext cx="482428" cy="256421"/>
          </a:xfrm>
          <a:prstGeom prst="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11" name="Group 44041"/>
          <p:cNvGrpSpPr>
            <a:grpSpLocks/>
          </p:cNvGrpSpPr>
          <p:nvPr/>
        </p:nvGrpSpPr>
        <p:grpSpPr bwMode="auto">
          <a:xfrm>
            <a:off x="1826314" y="3436498"/>
            <a:ext cx="974768" cy="431800"/>
            <a:chOff x="1851697" y="1242115"/>
            <a:chExt cx="974836" cy="431556"/>
          </a:xfrm>
        </p:grpSpPr>
        <p:sp>
          <p:nvSpPr>
            <p:cNvPr id="312" name="Rectangle 38"/>
            <p:cNvSpPr>
              <a:spLocks noChangeArrowheads="1"/>
            </p:cNvSpPr>
            <p:nvPr/>
          </p:nvSpPr>
          <p:spPr bwMode="auto">
            <a:xfrm>
              <a:off x="1851697" y="1242115"/>
              <a:ext cx="974526" cy="431556"/>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13" name="Picture 3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0886" y="127865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TextBox 139"/>
            <p:cNvSpPr txBox="1">
              <a:spLocks noChangeArrowheads="1"/>
            </p:cNvSpPr>
            <p:nvPr/>
          </p:nvSpPr>
          <p:spPr bwMode="auto">
            <a:xfrm>
              <a:off x="2213822" y="1262163"/>
              <a:ext cx="612711" cy="39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429030"/>
                  </a:solidFill>
                  <a:cs typeface="Arial" charset="0"/>
                </a:rPr>
                <a:t>800</a:t>
              </a:r>
            </a:p>
          </p:txBody>
        </p:sp>
      </p:grpSp>
      <p:grpSp>
        <p:nvGrpSpPr>
          <p:cNvPr id="250" name="Group 11"/>
          <p:cNvGrpSpPr>
            <a:grpSpLocks/>
          </p:cNvGrpSpPr>
          <p:nvPr/>
        </p:nvGrpSpPr>
        <p:grpSpPr bwMode="auto">
          <a:xfrm rot="16200000" flipH="1">
            <a:off x="5248141" y="1683116"/>
            <a:ext cx="712788" cy="736600"/>
            <a:chOff x="2438" y="1135"/>
            <a:chExt cx="2663" cy="2747"/>
          </a:xfrm>
        </p:grpSpPr>
        <p:sp>
          <p:nvSpPr>
            <p:cNvPr id="251" name="Freeform 12"/>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lgn="ctr">
                <a:spcBef>
                  <a:spcPct val="50000"/>
                </a:spcBef>
                <a:spcAft>
                  <a:spcPct val="30000"/>
                </a:spcAft>
                <a:buClr>
                  <a:schemeClr val="tx1"/>
                </a:buClr>
                <a:defRPr/>
              </a:pPr>
              <a:endParaRPr lang="en-US">
                <a:latin typeface="Arial" charset="0"/>
                <a:cs typeface="+mn-cs"/>
              </a:endParaRPr>
            </a:p>
          </p:txBody>
        </p:sp>
        <p:sp>
          <p:nvSpPr>
            <p:cNvPr id="252" name="AutoShape 13"/>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grpSp>
      <p:sp>
        <p:nvSpPr>
          <p:cNvPr id="253" name="Text Box 16"/>
          <p:cNvSpPr txBox="1">
            <a:spLocks noChangeArrowheads="1"/>
          </p:cNvSpPr>
          <p:nvPr/>
        </p:nvSpPr>
        <p:spPr bwMode="auto">
          <a:xfrm>
            <a:off x="5018747" y="2482777"/>
            <a:ext cx="11715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600">
                <a:solidFill>
                  <a:schemeClr val="bg1"/>
                </a:solidFill>
              </a:rPr>
              <a:t>New Payment</a:t>
            </a:r>
          </a:p>
        </p:txBody>
      </p:sp>
      <p:cxnSp>
        <p:nvCxnSpPr>
          <p:cNvPr id="254" name="Straight Arrow Connector 7"/>
          <p:cNvCxnSpPr>
            <a:cxnSpLocks noChangeShapeType="1"/>
          </p:cNvCxnSpPr>
          <p:nvPr/>
        </p:nvCxnSpPr>
        <p:spPr bwMode="auto">
          <a:xfrm>
            <a:off x="4560040" y="3648916"/>
            <a:ext cx="1412135" cy="0"/>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sp>
        <p:nvSpPr>
          <p:cNvPr id="255" name="Rectangle 254"/>
          <p:cNvSpPr/>
          <p:nvPr/>
        </p:nvSpPr>
        <p:spPr>
          <a:xfrm>
            <a:off x="5083840" y="3311382"/>
            <a:ext cx="681263" cy="338554"/>
          </a:xfrm>
          <a:prstGeom prst="rect">
            <a:avLst/>
          </a:prstGeom>
          <a:noFill/>
          <a:ln>
            <a:noFill/>
          </a:ln>
        </p:spPr>
        <p:txBody>
          <a:bodyPr wrap="square">
            <a:spAutoFit/>
          </a:bodyPr>
          <a:lstStyle/>
          <a:p>
            <a:r>
              <a:rPr lang="en-US" sz="1600" b="1">
                <a:solidFill>
                  <a:srgbClr val="429030"/>
                </a:solidFill>
              </a:rPr>
              <a:t>$500 </a:t>
            </a:r>
          </a:p>
        </p:txBody>
      </p:sp>
      <p:sp>
        <p:nvSpPr>
          <p:cNvPr id="256" name="Rectangle 255"/>
          <p:cNvSpPr/>
          <p:nvPr/>
        </p:nvSpPr>
        <p:spPr>
          <a:xfrm>
            <a:off x="5252741" y="5149864"/>
            <a:ext cx="681263" cy="338554"/>
          </a:xfrm>
          <a:prstGeom prst="rect">
            <a:avLst/>
          </a:prstGeom>
          <a:solidFill>
            <a:schemeClr val="tx1"/>
          </a:solidFill>
          <a:ln>
            <a:noFill/>
          </a:ln>
        </p:spPr>
        <p:txBody>
          <a:bodyPr wrap="square">
            <a:spAutoFit/>
          </a:bodyPr>
          <a:lstStyle/>
          <a:p>
            <a:endParaRPr lang="en-US" sz="1600" b="1">
              <a:solidFill>
                <a:srgbClr val="429030"/>
              </a:solidFill>
            </a:endParaRPr>
          </a:p>
        </p:txBody>
      </p:sp>
      <p:grpSp>
        <p:nvGrpSpPr>
          <p:cNvPr id="259" name="Group 308"/>
          <p:cNvGrpSpPr>
            <a:grpSpLocks/>
          </p:cNvGrpSpPr>
          <p:nvPr/>
        </p:nvGrpSpPr>
        <p:grpSpPr bwMode="auto">
          <a:xfrm>
            <a:off x="5973763" y="4798488"/>
            <a:ext cx="711200" cy="720725"/>
            <a:chOff x="2339248" y="5652815"/>
            <a:chExt cx="710740" cy="720659"/>
          </a:xfrm>
        </p:grpSpPr>
        <p:grpSp>
          <p:nvGrpSpPr>
            <p:cNvPr id="260" name="Group 309"/>
            <p:cNvGrpSpPr>
              <a:grpSpLocks/>
            </p:cNvGrpSpPr>
            <p:nvPr/>
          </p:nvGrpSpPr>
          <p:grpSpPr bwMode="auto">
            <a:xfrm>
              <a:off x="2339248" y="5652815"/>
              <a:ext cx="537974" cy="605986"/>
              <a:chOff x="2339248" y="4647799"/>
              <a:chExt cx="537974" cy="605986"/>
            </a:xfrm>
          </p:grpSpPr>
          <p:sp>
            <p:nvSpPr>
              <p:cNvPr id="265"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70"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2"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33"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34" name="Group 9"/>
              <p:cNvGrpSpPr>
                <a:grpSpLocks/>
              </p:cNvGrpSpPr>
              <p:nvPr/>
            </p:nvGrpSpPr>
            <p:grpSpPr bwMode="auto">
              <a:xfrm>
                <a:off x="2608235" y="4698494"/>
                <a:ext cx="200659" cy="293776"/>
                <a:chOff x="2784" y="3210"/>
                <a:chExt cx="523" cy="772"/>
              </a:xfrm>
            </p:grpSpPr>
            <p:sp>
              <p:nvSpPr>
                <p:cNvPr id="335"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6"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7"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38"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61" name="Group 310"/>
            <p:cNvGrpSpPr>
              <a:grpSpLocks/>
            </p:cNvGrpSpPr>
            <p:nvPr/>
          </p:nvGrpSpPr>
          <p:grpSpPr bwMode="auto">
            <a:xfrm>
              <a:off x="2672163" y="5997237"/>
              <a:ext cx="377825" cy="376237"/>
              <a:chOff x="5761037" y="2776538"/>
              <a:chExt cx="377825" cy="376237"/>
            </a:xfrm>
          </p:grpSpPr>
          <p:sp>
            <p:nvSpPr>
              <p:cNvPr id="262" name="Freeform 160"/>
              <p:cNvSpPr>
                <a:spLocks/>
              </p:cNvSpPr>
              <p:nvPr/>
            </p:nvSpPr>
            <p:spPr bwMode="auto">
              <a:xfrm>
                <a:off x="5761037"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263" name="Picture 161" descr="bl00520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6437" y="2803526"/>
                <a:ext cx="312738" cy="30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39" name="Text Box 67"/>
          <p:cNvSpPr txBox="1">
            <a:spLocks noChangeArrowheads="1"/>
          </p:cNvSpPr>
          <p:nvPr/>
        </p:nvSpPr>
        <p:spPr bwMode="auto">
          <a:xfrm>
            <a:off x="5610225" y="5685900"/>
            <a:ext cx="14382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a:solidFill>
                  <a:schemeClr val="bg1"/>
                </a:solidFill>
                <a:cs typeface="Arial" charset="0"/>
              </a:rPr>
              <a:t>Home policy</a:t>
            </a:r>
          </a:p>
        </p:txBody>
      </p:sp>
      <p:grpSp>
        <p:nvGrpSpPr>
          <p:cNvPr id="340" name="Group 761"/>
          <p:cNvGrpSpPr>
            <a:grpSpLocks/>
          </p:cNvGrpSpPr>
          <p:nvPr/>
        </p:nvGrpSpPr>
        <p:grpSpPr bwMode="auto">
          <a:xfrm>
            <a:off x="7010400" y="4849188"/>
            <a:ext cx="1390650" cy="748234"/>
            <a:chOff x="7010597" y="1797001"/>
            <a:chExt cx="1063261" cy="747495"/>
          </a:xfrm>
        </p:grpSpPr>
        <p:sp>
          <p:nvSpPr>
            <p:cNvPr id="341" name="Text Box 67"/>
            <p:cNvSpPr txBox="1">
              <a:spLocks noChangeArrowheads="1"/>
            </p:cNvSpPr>
            <p:nvPr/>
          </p:nvSpPr>
          <p:spPr bwMode="auto">
            <a:xfrm>
              <a:off x="7010597" y="1797001"/>
              <a:ext cx="1063261" cy="217272"/>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a:solidFill>
                    <a:schemeClr val="bg1"/>
                  </a:solidFill>
                </a:rPr>
                <a:t>Planned  700</a:t>
              </a:r>
            </a:p>
          </p:txBody>
        </p:sp>
        <p:sp>
          <p:nvSpPr>
            <p:cNvPr id="342" name="Text Box 67"/>
            <p:cNvSpPr txBox="1">
              <a:spLocks noChangeArrowheads="1"/>
            </p:cNvSpPr>
            <p:nvPr/>
          </p:nvSpPr>
          <p:spPr bwMode="auto">
            <a:xfrm>
              <a:off x="7010597" y="2061851"/>
              <a:ext cx="1063261" cy="21727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a:solidFill>
                    <a:schemeClr val="bg1"/>
                  </a:solidFill>
                </a:rPr>
                <a:t>Billed      150</a:t>
              </a:r>
            </a:p>
          </p:txBody>
        </p:sp>
        <p:sp>
          <p:nvSpPr>
            <p:cNvPr id="343" name="Text Box 67"/>
            <p:cNvSpPr txBox="1">
              <a:spLocks noChangeArrowheads="1"/>
            </p:cNvSpPr>
            <p:nvPr/>
          </p:nvSpPr>
          <p:spPr bwMode="auto">
            <a:xfrm>
              <a:off x="7010597" y="2326703"/>
              <a:ext cx="1063261" cy="21779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a:solidFill>
                    <a:schemeClr val="bg1"/>
                  </a:solidFill>
                </a:rPr>
                <a:t>Due        150</a:t>
              </a:r>
            </a:p>
          </p:txBody>
        </p:sp>
      </p:grpSp>
      <p:sp>
        <p:nvSpPr>
          <p:cNvPr id="345" name="Text Box 67"/>
          <p:cNvSpPr txBox="1">
            <a:spLocks noChangeArrowheads="1"/>
          </p:cNvSpPr>
          <p:nvPr/>
        </p:nvSpPr>
        <p:spPr bwMode="auto">
          <a:xfrm>
            <a:off x="3728878" y="4141652"/>
            <a:ext cx="1131968"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lnSpc>
                <a:spcPts val="1700"/>
              </a:lnSpc>
              <a:spcBef>
                <a:spcPts val="200"/>
              </a:spcBef>
            </a:pPr>
            <a:r>
              <a:rPr lang="en-US" sz="1600" b="0">
                <a:solidFill>
                  <a:schemeClr val="bg1"/>
                </a:solidFill>
                <a:cs typeface="Arial" charset="0"/>
              </a:rPr>
              <a:t>Account</a:t>
            </a:r>
            <a:br>
              <a:rPr lang="en-US" sz="1600" b="0">
                <a:solidFill>
                  <a:schemeClr val="bg1"/>
                </a:solidFill>
                <a:cs typeface="Arial" charset="0"/>
              </a:rPr>
            </a:br>
            <a:r>
              <a:rPr lang="en-US" sz="1600" b="0">
                <a:solidFill>
                  <a:schemeClr val="bg1"/>
                </a:solidFill>
                <a:cs typeface="Arial" charset="0"/>
              </a:rPr>
              <a:t>Unapplied</a:t>
            </a:r>
          </a:p>
        </p:txBody>
      </p: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6129" y="891732"/>
            <a:ext cx="1592326" cy="634342"/>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6589" y="865174"/>
            <a:ext cx="1106173" cy="598635"/>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cxnSp>
        <p:nvCxnSpPr>
          <p:cNvPr id="257" name="Straight Arrow Connector 7"/>
          <p:cNvCxnSpPr>
            <a:cxnSpLocks noChangeShapeType="1"/>
          </p:cNvCxnSpPr>
          <p:nvPr/>
        </p:nvCxnSpPr>
        <p:spPr bwMode="auto">
          <a:xfrm>
            <a:off x="4646445" y="3648916"/>
            <a:ext cx="1291227" cy="1618558"/>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sp>
        <p:nvSpPr>
          <p:cNvPr id="258" name="Rectangle 257"/>
          <p:cNvSpPr/>
          <p:nvPr/>
        </p:nvSpPr>
        <p:spPr>
          <a:xfrm>
            <a:off x="5059893" y="4491194"/>
            <a:ext cx="681263" cy="338554"/>
          </a:xfrm>
          <a:prstGeom prst="rect">
            <a:avLst/>
          </a:prstGeom>
          <a:solidFill>
            <a:schemeClr val="tx1"/>
          </a:solidFill>
          <a:ln>
            <a:noFill/>
          </a:ln>
        </p:spPr>
        <p:txBody>
          <a:bodyPr wrap="square">
            <a:spAutoFit/>
          </a:bodyPr>
          <a:lstStyle/>
          <a:p>
            <a:r>
              <a:rPr lang="en-US" sz="1600" b="1">
                <a:solidFill>
                  <a:srgbClr val="429030"/>
                </a:solidFill>
              </a:rPr>
              <a:t>$300 </a:t>
            </a:r>
          </a:p>
        </p:txBody>
      </p:sp>
      <p:sp>
        <p:nvSpPr>
          <p:cNvPr id="295" name="Freeform 91"/>
          <p:cNvSpPr>
            <a:spLocks/>
          </p:cNvSpPr>
          <p:nvPr/>
        </p:nvSpPr>
        <p:spPr bwMode="auto">
          <a:xfrm>
            <a:off x="8477231" y="5104100"/>
            <a:ext cx="177301" cy="196491"/>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wrap="square" lIns="0" tIns="0" rIns="0" bIns="0" anchor="ctr">
            <a:spAutoFit/>
          </a:bodyPr>
          <a:lstStyle/>
          <a:p>
            <a:endParaRPr lang="en-US"/>
          </a:p>
        </p:txBody>
      </p:sp>
      <p:sp>
        <p:nvSpPr>
          <p:cNvPr id="296" name="Freeform 91"/>
          <p:cNvSpPr>
            <a:spLocks/>
          </p:cNvSpPr>
          <p:nvPr/>
        </p:nvSpPr>
        <p:spPr bwMode="auto">
          <a:xfrm>
            <a:off x="8477231" y="5372250"/>
            <a:ext cx="177301" cy="196491"/>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wrap="square" lIns="0" tIns="0" rIns="0" bIns="0" anchor="ctr">
            <a:spAutoFit/>
          </a:bodyPr>
          <a:lstStyle/>
          <a:p>
            <a:endParaRPr lang="en-US"/>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3754" y="3249223"/>
            <a:ext cx="1748451" cy="675264"/>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grpSp>
        <p:nvGrpSpPr>
          <p:cNvPr id="297" name="Group 296"/>
          <p:cNvGrpSpPr/>
          <p:nvPr/>
        </p:nvGrpSpPr>
        <p:grpSpPr>
          <a:xfrm>
            <a:off x="7397948" y="139018"/>
            <a:ext cx="1599748" cy="763190"/>
            <a:chOff x="574" y="0"/>
            <a:chExt cx="1175623" cy="763190"/>
          </a:xfrm>
        </p:grpSpPr>
        <p:sp>
          <p:nvSpPr>
            <p:cNvPr id="298" name="Pentagon 297"/>
            <p:cNvSpPr/>
            <p:nvPr/>
          </p:nvSpPr>
          <p:spPr>
            <a:xfrm>
              <a:off x="574" y="0"/>
              <a:ext cx="1175623" cy="665654"/>
            </a:xfrm>
            <a:prstGeom prst="homePlate">
              <a:avLst/>
            </a:prstGeom>
            <a:solidFill>
              <a:schemeClr val="accent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9" name="Pentagon 4"/>
            <p:cNvSpPr/>
            <p:nvPr/>
          </p:nvSpPr>
          <p:spPr>
            <a:xfrm>
              <a:off x="574" y="0"/>
              <a:ext cx="1085112" cy="7631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US" sz="1900" b="0" kern="1200"/>
                <a:t>2. Partition &amp; Rank</a:t>
              </a:r>
            </a:p>
          </p:txBody>
        </p:sp>
      </p:grpSp>
    </p:spTree>
    <p:extLst>
      <p:ext uri="{BB962C8B-B14F-4D97-AF65-F5344CB8AC3E}">
        <p14:creationId xmlns:p14="http://schemas.microsoft.com/office/powerpoint/2010/main" val="12725239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Spread Excess Even as a priority</a:t>
            </a:r>
          </a:p>
        </p:txBody>
      </p:sp>
      <p:sp>
        <p:nvSpPr>
          <p:cNvPr id="3" name="Content Placeholder 2"/>
          <p:cNvSpPr>
            <a:spLocks noGrp="1"/>
          </p:cNvSpPr>
          <p:nvPr>
            <p:ph idx="1"/>
          </p:nvPr>
        </p:nvSpPr>
        <p:spPr/>
        <p:txBody>
          <a:bodyPr/>
          <a:lstStyle/>
          <a:p>
            <a:r>
              <a:rPr lang="en-US"/>
              <a:t>Allocates excess money pro rata across remaining items</a:t>
            </a:r>
          </a:p>
        </p:txBody>
      </p:sp>
      <p:sp>
        <p:nvSpPr>
          <p:cNvPr id="84" name="TextBox 83"/>
          <p:cNvSpPr txBox="1"/>
          <p:nvPr/>
        </p:nvSpPr>
        <p:spPr>
          <a:xfrm>
            <a:off x="4531358" y="3920628"/>
            <a:ext cx="718145"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a:solidFill>
                  <a:schemeClr val="bg1"/>
                </a:solidFill>
                <a:latin typeface="Arial" pitchFamily="34" charset="0"/>
                <a:cs typeface="Arial" pitchFamily="34" charset="0"/>
              </a:rPr>
              <a:t>August</a:t>
            </a:r>
          </a:p>
        </p:txBody>
      </p:sp>
      <p:sp>
        <p:nvSpPr>
          <p:cNvPr id="86" name="TextBox 85"/>
          <p:cNvSpPr txBox="1"/>
          <p:nvPr/>
        </p:nvSpPr>
        <p:spPr>
          <a:xfrm>
            <a:off x="5760191" y="3921222"/>
            <a:ext cx="1128514"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a:solidFill>
                  <a:schemeClr val="bg1"/>
                </a:solidFill>
                <a:latin typeface="Arial" pitchFamily="34" charset="0"/>
                <a:cs typeface="Arial" pitchFamily="34" charset="0"/>
              </a:rPr>
              <a:t>September</a:t>
            </a:r>
          </a:p>
        </p:txBody>
      </p:sp>
      <p:sp>
        <p:nvSpPr>
          <p:cNvPr id="88" name="TextBox 87"/>
          <p:cNvSpPr txBox="1"/>
          <p:nvPr/>
        </p:nvSpPr>
        <p:spPr>
          <a:xfrm>
            <a:off x="7282969" y="3921222"/>
            <a:ext cx="82073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a:solidFill>
                  <a:schemeClr val="bg1"/>
                </a:solidFill>
                <a:latin typeface="Arial" pitchFamily="34" charset="0"/>
                <a:cs typeface="Arial" pitchFamily="34" charset="0"/>
              </a:rPr>
              <a:t>October</a:t>
            </a:r>
          </a:p>
        </p:txBody>
      </p:sp>
      <p:cxnSp>
        <p:nvCxnSpPr>
          <p:cNvPr id="91" name="Straight Connector 90"/>
          <p:cNvCxnSpPr/>
          <p:nvPr/>
        </p:nvCxnSpPr>
        <p:spPr bwMode="auto">
          <a:xfrm>
            <a:off x="4228124" y="3764806"/>
            <a:ext cx="0" cy="2339901"/>
          </a:xfrm>
          <a:prstGeom prst="line">
            <a:avLst/>
          </a:prstGeom>
          <a:noFill/>
          <a:ln w="19050" cap="flat" cmpd="sng" algn="ctr">
            <a:solidFill>
              <a:schemeClr val="bg1"/>
            </a:solidFill>
            <a:prstDash val="solid"/>
            <a:round/>
            <a:headEnd type="none" w="med" len="med"/>
            <a:tailEnd type="none" w="med" len="med"/>
          </a:ln>
          <a:effectLst/>
        </p:spPr>
      </p:cxnSp>
      <p:sp>
        <p:nvSpPr>
          <p:cNvPr id="109" name="TextBox 108"/>
          <p:cNvSpPr txBox="1"/>
          <p:nvPr/>
        </p:nvSpPr>
        <p:spPr>
          <a:xfrm>
            <a:off x="3437056" y="3921222"/>
            <a:ext cx="410369"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a:solidFill>
                  <a:schemeClr val="bg1"/>
                </a:solidFill>
                <a:latin typeface="Arial" pitchFamily="34" charset="0"/>
                <a:cs typeface="Arial" pitchFamily="34" charset="0"/>
              </a:rPr>
              <a:t>July</a:t>
            </a:r>
          </a:p>
        </p:txBody>
      </p:sp>
      <p:sp>
        <p:nvSpPr>
          <p:cNvPr id="110" name="Rectangle 109"/>
          <p:cNvSpPr/>
          <p:nvPr/>
        </p:nvSpPr>
        <p:spPr bwMode="auto">
          <a:xfrm>
            <a:off x="3328991" y="4258102"/>
            <a:ext cx="609600" cy="1143000"/>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a:solidFill>
                <a:srgbClr val="333333"/>
              </a:solidFill>
              <a:latin typeface="Arial Narrow" pitchFamily="34" charset="0"/>
              <a:cs typeface="Arial" charset="0"/>
            </a:endParaRPr>
          </a:p>
        </p:txBody>
      </p:sp>
      <p:sp>
        <p:nvSpPr>
          <p:cNvPr id="112" name="TextBox 111"/>
          <p:cNvSpPr txBox="1"/>
          <p:nvPr/>
        </p:nvSpPr>
        <p:spPr>
          <a:xfrm>
            <a:off x="3458262" y="5403853"/>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b="0">
                <a:solidFill>
                  <a:srgbClr val="1C1C1C"/>
                </a:solidFill>
                <a:latin typeface="Calibri"/>
                <a:cs typeface="Arial" charset="0"/>
              </a:rPr>
              <a:t>400</a:t>
            </a:r>
          </a:p>
        </p:txBody>
      </p:sp>
      <p:sp>
        <p:nvSpPr>
          <p:cNvPr id="155" name="Rectangle 154"/>
          <p:cNvSpPr/>
          <p:nvPr/>
        </p:nvSpPr>
        <p:spPr bwMode="auto">
          <a:xfrm>
            <a:off x="3328991" y="4239814"/>
            <a:ext cx="609600" cy="1161288"/>
          </a:xfrm>
          <a:prstGeom prst="rect">
            <a:avLst/>
          </a:prstGeom>
          <a:solidFill>
            <a:srgbClr val="D33819"/>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a:solidFill>
                <a:srgbClr val="333333"/>
              </a:solidFill>
              <a:latin typeface="Arial Narrow" pitchFamily="34" charset="0"/>
              <a:cs typeface="Arial" charset="0"/>
            </a:endParaRPr>
          </a:p>
        </p:txBody>
      </p:sp>
      <p:sp>
        <p:nvSpPr>
          <p:cNvPr id="4" name="TextBox 3"/>
          <p:cNvSpPr txBox="1"/>
          <p:nvPr/>
        </p:nvSpPr>
        <p:spPr>
          <a:xfrm>
            <a:off x="3248570" y="5704597"/>
            <a:ext cx="814647" cy="400110"/>
          </a:xfrm>
          <a:prstGeom prst="rect">
            <a:avLst/>
          </a:prstGeom>
          <a:noFill/>
        </p:spPr>
        <p:txBody>
          <a:bodyPr wrap="none" rtlCol="0">
            <a:spAutoFit/>
          </a:bodyPr>
          <a:lstStyle/>
          <a:p>
            <a:r>
              <a:rPr lang="en-US" sz="2000">
                <a:solidFill>
                  <a:schemeClr val="bg1"/>
                </a:solidFill>
                <a:latin typeface="Arial" pitchFamily="34" charset="0"/>
                <a:cs typeface="Arial" pitchFamily="34" charset="0"/>
              </a:rPr>
              <a:t>billed</a:t>
            </a:r>
          </a:p>
        </p:txBody>
      </p:sp>
      <p:sp>
        <p:nvSpPr>
          <p:cNvPr id="113" name="TextBox 112"/>
          <p:cNvSpPr txBox="1"/>
          <p:nvPr/>
        </p:nvSpPr>
        <p:spPr>
          <a:xfrm>
            <a:off x="4767395" y="5403853"/>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b="0">
                <a:solidFill>
                  <a:srgbClr val="1C1C1C"/>
                </a:solidFill>
                <a:latin typeface="Calibri"/>
                <a:cs typeface="Arial" charset="0"/>
              </a:rPr>
              <a:t>200</a:t>
            </a:r>
          </a:p>
        </p:txBody>
      </p:sp>
      <p:grpSp>
        <p:nvGrpSpPr>
          <p:cNvPr id="2048" name="Group 2047"/>
          <p:cNvGrpSpPr/>
          <p:nvPr/>
        </p:nvGrpSpPr>
        <p:grpSpPr>
          <a:xfrm>
            <a:off x="4638124" y="4829602"/>
            <a:ext cx="609600" cy="585216"/>
            <a:chOff x="4085368" y="2647188"/>
            <a:chExt cx="609600" cy="585216"/>
          </a:xfrm>
        </p:grpSpPr>
        <p:sp>
          <p:nvSpPr>
            <p:cNvPr id="83" name="Rectangle 82"/>
            <p:cNvSpPr/>
            <p:nvPr/>
          </p:nvSpPr>
          <p:spPr bwMode="auto">
            <a:xfrm>
              <a:off x="4085368" y="2647188"/>
              <a:ext cx="609600" cy="585216"/>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a:solidFill>
                  <a:srgbClr val="333333"/>
                </a:solidFill>
                <a:latin typeface="Arial Narrow" pitchFamily="34" charset="0"/>
                <a:cs typeface="Arial" charset="0"/>
              </a:endParaRPr>
            </a:p>
          </p:txBody>
        </p:sp>
        <p:sp>
          <p:nvSpPr>
            <p:cNvPr id="154" name="Rectangle 153"/>
            <p:cNvSpPr/>
            <p:nvPr/>
          </p:nvSpPr>
          <p:spPr bwMode="auto">
            <a:xfrm>
              <a:off x="4094746" y="2932937"/>
              <a:ext cx="585216" cy="292608"/>
            </a:xfrm>
            <a:prstGeom prst="rect">
              <a:avLst/>
            </a:prstGeom>
            <a:solidFill>
              <a:srgbClr val="D33819"/>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a:solidFill>
                  <a:srgbClr val="333333"/>
                </a:solidFill>
                <a:latin typeface="Arial Narrow" pitchFamily="34" charset="0"/>
                <a:cs typeface="Arial" charset="0"/>
              </a:endParaRPr>
            </a:p>
          </p:txBody>
        </p:sp>
      </p:grpSp>
      <p:sp>
        <p:nvSpPr>
          <p:cNvPr id="158" name="TextBox 157"/>
          <p:cNvSpPr txBox="1"/>
          <p:nvPr/>
        </p:nvSpPr>
        <p:spPr>
          <a:xfrm>
            <a:off x="4379308" y="5704597"/>
            <a:ext cx="1127232" cy="400110"/>
          </a:xfrm>
          <a:prstGeom prst="rect">
            <a:avLst/>
          </a:prstGeom>
          <a:noFill/>
        </p:spPr>
        <p:txBody>
          <a:bodyPr wrap="none" rtlCol="0">
            <a:spAutoFit/>
          </a:bodyPr>
          <a:lstStyle/>
          <a:p>
            <a:pPr algn="ctr"/>
            <a:r>
              <a:rPr lang="en-US" sz="2000">
                <a:solidFill>
                  <a:schemeClr val="bg1"/>
                </a:solidFill>
                <a:latin typeface="Arial" pitchFamily="34" charset="0"/>
                <a:cs typeface="Arial" pitchFamily="34" charset="0"/>
              </a:rPr>
              <a:t>planned</a:t>
            </a:r>
          </a:p>
        </p:txBody>
      </p:sp>
      <p:sp>
        <p:nvSpPr>
          <p:cNvPr id="163" name="TextBox 162"/>
          <p:cNvSpPr txBox="1"/>
          <p:nvPr/>
        </p:nvSpPr>
        <p:spPr>
          <a:xfrm>
            <a:off x="6124718" y="5403853"/>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b="0">
                <a:solidFill>
                  <a:srgbClr val="1C1C1C"/>
                </a:solidFill>
                <a:latin typeface="Calibri"/>
                <a:cs typeface="Arial" charset="0"/>
              </a:rPr>
              <a:t>200</a:t>
            </a:r>
          </a:p>
        </p:txBody>
      </p:sp>
      <p:grpSp>
        <p:nvGrpSpPr>
          <p:cNvPr id="164" name="Group 163"/>
          <p:cNvGrpSpPr/>
          <p:nvPr/>
        </p:nvGrpSpPr>
        <p:grpSpPr>
          <a:xfrm>
            <a:off x="5995447" y="4829602"/>
            <a:ext cx="609600" cy="585216"/>
            <a:chOff x="4085368" y="2647188"/>
            <a:chExt cx="609600" cy="585216"/>
          </a:xfrm>
        </p:grpSpPr>
        <p:sp>
          <p:nvSpPr>
            <p:cNvPr id="165" name="Rectangle 164"/>
            <p:cNvSpPr/>
            <p:nvPr/>
          </p:nvSpPr>
          <p:spPr bwMode="auto">
            <a:xfrm>
              <a:off x="4085368" y="2647188"/>
              <a:ext cx="609600" cy="585216"/>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a:solidFill>
                  <a:srgbClr val="333333"/>
                </a:solidFill>
                <a:latin typeface="Arial Narrow" pitchFamily="34" charset="0"/>
                <a:cs typeface="Arial" charset="0"/>
              </a:endParaRPr>
            </a:p>
          </p:txBody>
        </p:sp>
        <p:sp>
          <p:nvSpPr>
            <p:cNvPr id="166" name="Rectangle 165"/>
            <p:cNvSpPr/>
            <p:nvPr/>
          </p:nvSpPr>
          <p:spPr bwMode="auto">
            <a:xfrm>
              <a:off x="4094746" y="2932937"/>
              <a:ext cx="585216" cy="292608"/>
            </a:xfrm>
            <a:prstGeom prst="rect">
              <a:avLst/>
            </a:prstGeom>
            <a:solidFill>
              <a:srgbClr val="D33819"/>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a:solidFill>
                  <a:srgbClr val="333333"/>
                </a:solidFill>
                <a:latin typeface="Arial Narrow" pitchFamily="34" charset="0"/>
                <a:cs typeface="Arial" charset="0"/>
              </a:endParaRPr>
            </a:p>
          </p:txBody>
        </p:sp>
      </p:grpSp>
      <p:sp>
        <p:nvSpPr>
          <p:cNvPr id="167" name="TextBox 166"/>
          <p:cNvSpPr txBox="1"/>
          <p:nvPr/>
        </p:nvSpPr>
        <p:spPr>
          <a:xfrm>
            <a:off x="5736631" y="5704597"/>
            <a:ext cx="1127232" cy="400110"/>
          </a:xfrm>
          <a:prstGeom prst="rect">
            <a:avLst/>
          </a:prstGeom>
          <a:noFill/>
        </p:spPr>
        <p:txBody>
          <a:bodyPr wrap="none" rtlCol="0">
            <a:spAutoFit/>
          </a:bodyPr>
          <a:lstStyle/>
          <a:p>
            <a:pPr algn="ctr"/>
            <a:r>
              <a:rPr lang="en-US" sz="2000">
                <a:solidFill>
                  <a:schemeClr val="bg1"/>
                </a:solidFill>
                <a:latin typeface="Arial" pitchFamily="34" charset="0"/>
                <a:cs typeface="Arial" pitchFamily="34" charset="0"/>
              </a:rPr>
              <a:t>planned</a:t>
            </a:r>
          </a:p>
        </p:txBody>
      </p:sp>
      <p:sp>
        <p:nvSpPr>
          <p:cNvPr id="168" name="TextBox 167"/>
          <p:cNvSpPr txBox="1"/>
          <p:nvPr/>
        </p:nvSpPr>
        <p:spPr>
          <a:xfrm>
            <a:off x="7511577" y="5403853"/>
            <a:ext cx="351058"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b="0">
                <a:solidFill>
                  <a:srgbClr val="1C1C1C"/>
                </a:solidFill>
                <a:latin typeface="Calibri"/>
                <a:cs typeface="Arial" charset="0"/>
              </a:rPr>
              <a:t>200</a:t>
            </a:r>
          </a:p>
        </p:txBody>
      </p:sp>
      <p:grpSp>
        <p:nvGrpSpPr>
          <p:cNvPr id="169" name="Group 168"/>
          <p:cNvGrpSpPr/>
          <p:nvPr/>
        </p:nvGrpSpPr>
        <p:grpSpPr>
          <a:xfrm>
            <a:off x="7382306" y="4829602"/>
            <a:ext cx="609600" cy="585216"/>
            <a:chOff x="4085368" y="2647188"/>
            <a:chExt cx="609600" cy="585216"/>
          </a:xfrm>
        </p:grpSpPr>
        <p:sp>
          <p:nvSpPr>
            <p:cNvPr id="170" name="Rectangle 169"/>
            <p:cNvSpPr/>
            <p:nvPr/>
          </p:nvSpPr>
          <p:spPr bwMode="auto">
            <a:xfrm>
              <a:off x="4085368" y="2647188"/>
              <a:ext cx="609600" cy="585216"/>
            </a:xfrm>
            <a:prstGeom prst="rect">
              <a:avLst/>
            </a:prstGeom>
            <a:solidFill>
              <a:schemeClr val="tx1">
                <a:lumMod val="9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a:solidFill>
                  <a:srgbClr val="333333"/>
                </a:solidFill>
                <a:latin typeface="Arial Narrow" pitchFamily="34" charset="0"/>
                <a:cs typeface="Arial" charset="0"/>
              </a:endParaRPr>
            </a:p>
          </p:txBody>
        </p:sp>
        <p:sp>
          <p:nvSpPr>
            <p:cNvPr id="171" name="Rectangle 170"/>
            <p:cNvSpPr/>
            <p:nvPr/>
          </p:nvSpPr>
          <p:spPr bwMode="auto">
            <a:xfrm>
              <a:off x="4094746" y="2932937"/>
              <a:ext cx="585216" cy="292608"/>
            </a:xfrm>
            <a:prstGeom prst="rect">
              <a:avLst/>
            </a:prstGeom>
            <a:solidFill>
              <a:srgbClr val="D33819"/>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109538" indent="-109538">
                <a:spcAft>
                  <a:spcPct val="0"/>
                </a:spcAft>
                <a:buClr>
                  <a:srgbClr val="292929"/>
                </a:buClr>
                <a:buFont typeface="Arial" charset="0"/>
                <a:buNone/>
              </a:pPr>
              <a:endParaRPr lang="en-US" sz="1600" b="0">
                <a:solidFill>
                  <a:srgbClr val="333333"/>
                </a:solidFill>
                <a:latin typeface="Arial Narrow" pitchFamily="34" charset="0"/>
                <a:cs typeface="Arial" charset="0"/>
              </a:endParaRPr>
            </a:p>
          </p:txBody>
        </p:sp>
      </p:grpSp>
      <p:sp>
        <p:nvSpPr>
          <p:cNvPr id="172" name="TextBox 171"/>
          <p:cNvSpPr txBox="1"/>
          <p:nvPr/>
        </p:nvSpPr>
        <p:spPr>
          <a:xfrm>
            <a:off x="7123490" y="5704597"/>
            <a:ext cx="1127232" cy="400110"/>
          </a:xfrm>
          <a:prstGeom prst="rect">
            <a:avLst/>
          </a:prstGeom>
          <a:noFill/>
        </p:spPr>
        <p:txBody>
          <a:bodyPr wrap="none" rtlCol="0">
            <a:spAutoFit/>
          </a:bodyPr>
          <a:lstStyle/>
          <a:p>
            <a:pPr algn="ctr"/>
            <a:r>
              <a:rPr lang="en-US" sz="2000">
                <a:solidFill>
                  <a:schemeClr val="bg1"/>
                </a:solidFill>
                <a:latin typeface="Arial" pitchFamily="34" charset="0"/>
                <a:cs typeface="Arial" pitchFamily="34" charset="0"/>
              </a:rPr>
              <a:t>planned</a:t>
            </a:r>
          </a:p>
        </p:txBody>
      </p:sp>
      <p:cxnSp>
        <p:nvCxnSpPr>
          <p:cNvPr id="174" name="Straight Connector 173"/>
          <p:cNvCxnSpPr/>
          <p:nvPr/>
        </p:nvCxnSpPr>
        <p:spPr bwMode="auto">
          <a:xfrm>
            <a:off x="5623942" y="3764806"/>
            <a:ext cx="0" cy="2339901"/>
          </a:xfrm>
          <a:prstGeom prst="line">
            <a:avLst/>
          </a:prstGeom>
          <a:noFill/>
          <a:ln w="19050" cap="flat" cmpd="sng" algn="ctr">
            <a:solidFill>
              <a:schemeClr val="bg1"/>
            </a:solidFill>
            <a:prstDash val="solid"/>
            <a:round/>
            <a:headEnd type="none" w="med" len="med"/>
            <a:tailEnd type="none" w="med" len="med"/>
          </a:ln>
          <a:effectLst/>
        </p:spPr>
      </p:cxnSp>
      <p:cxnSp>
        <p:nvCxnSpPr>
          <p:cNvPr id="175" name="Straight Connector 174"/>
          <p:cNvCxnSpPr/>
          <p:nvPr/>
        </p:nvCxnSpPr>
        <p:spPr bwMode="auto">
          <a:xfrm>
            <a:off x="7044138" y="3764806"/>
            <a:ext cx="0" cy="2339901"/>
          </a:xfrm>
          <a:prstGeom prst="line">
            <a:avLst/>
          </a:prstGeom>
          <a:noFill/>
          <a:ln w="19050" cap="flat" cmpd="sng" algn="ctr">
            <a:solidFill>
              <a:schemeClr val="bg1"/>
            </a:solidFill>
            <a:prstDash val="solid"/>
            <a:round/>
            <a:headEnd type="none" w="med" len="med"/>
            <a:tailEnd type="none" w="med" len="med"/>
          </a:ln>
          <a:effectLst/>
        </p:spPr>
      </p:cxnSp>
      <p:cxnSp>
        <p:nvCxnSpPr>
          <p:cNvPr id="2058" name="Straight Connector 2057"/>
          <p:cNvCxnSpPr>
            <a:stCxn id="2055" idx="3"/>
          </p:cNvCxnSpPr>
          <p:nvPr/>
        </p:nvCxnSpPr>
        <p:spPr bwMode="auto">
          <a:xfrm flipH="1" flipV="1">
            <a:off x="3759365" y="2840832"/>
            <a:ext cx="162892" cy="270860"/>
          </a:xfrm>
          <a:prstGeom prst="line">
            <a:avLst/>
          </a:prstGeom>
          <a:noFill/>
          <a:ln w="19050" cap="flat" cmpd="sng" algn="ctr">
            <a:solidFill>
              <a:srgbClr val="D33819"/>
            </a:solidFill>
            <a:prstDash val="solid"/>
            <a:round/>
            <a:headEnd type="none" w="med" len="med"/>
            <a:tailEnd type="none" w="med" len="med"/>
          </a:ln>
          <a:effectLst/>
        </p:spPr>
      </p:cxnSp>
      <p:grpSp>
        <p:nvGrpSpPr>
          <p:cNvPr id="2062" name="Group 2061"/>
          <p:cNvGrpSpPr/>
          <p:nvPr/>
        </p:nvGrpSpPr>
        <p:grpSpPr>
          <a:xfrm>
            <a:off x="491174" y="1421551"/>
            <a:ext cx="3454872" cy="1961002"/>
            <a:chOff x="505585" y="1443936"/>
            <a:chExt cx="3454872" cy="1961002"/>
          </a:xfrm>
        </p:grpSpPr>
        <p:pic>
          <p:nvPicPr>
            <p:cNvPr id="206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585" y="1443936"/>
              <a:ext cx="3454872" cy="194897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2055" name="Rounded Rectangle 2054"/>
            <p:cNvSpPr/>
            <p:nvPr/>
          </p:nvSpPr>
          <p:spPr bwMode="auto">
            <a:xfrm>
              <a:off x="505585" y="2863216"/>
              <a:ext cx="3431083" cy="541722"/>
            </a:xfrm>
            <a:prstGeom prst="roundRect">
              <a:avLst/>
            </a:prstGeom>
            <a:noFill/>
            <a:ln w="19050" algn="ctr">
              <a:solidFill>
                <a:srgbClr val="D3381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pic>
        <p:nvPicPr>
          <p:cNvPr id="205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9747" y="1563708"/>
            <a:ext cx="5200615" cy="1664656"/>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cxnSp>
        <p:nvCxnSpPr>
          <p:cNvPr id="2064" name="Straight Connector 2063"/>
          <p:cNvCxnSpPr>
            <a:endCxn id="2053" idx="1"/>
          </p:cNvCxnSpPr>
          <p:nvPr/>
        </p:nvCxnSpPr>
        <p:spPr bwMode="auto">
          <a:xfrm flipV="1">
            <a:off x="3237135" y="2396036"/>
            <a:ext cx="452612" cy="444795"/>
          </a:xfrm>
          <a:prstGeom prst="line">
            <a:avLst/>
          </a:prstGeom>
          <a:noFill/>
          <a:ln w="19050" cap="flat" cmpd="sng" algn="ctr">
            <a:solidFill>
              <a:srgbClr val="D33819"/>
            </a:solidFill>
            <a:prstDash val="solid"/>
            <a:round/>
            <a:headEnd type="none" w="med" len="med"/>
            <a:tailEnd type="none" w="med" len="med"/>
          </a:ln>
          <a:effectLst/>
        </p:spPr>
      </p:cxnSp>
      <p:sp>
        <p:nvSpPr>
          <p:cNvPr id="191" name="TextBox 190"/>
          <p:cNvSpPr txBox="1"/>
          <p:nvPr/>
        </p:nvSpPr>
        <p:spPr>
          <a:xfrm>
            <a:off x="491174" y="4258102"/>
            <a:ext cx="910506" cy="263149"/>
          </a:xfrm>
          <a:prstGeom prst="rect">
            <a:avLst/>
          </a:prstGeom>
          <a:noFill/>
        </p:spPr>
        <p:txBody>
          <a:bodyPr wrap="none" lIns="0" tIns="0" rIns="0" bIns="0" rtlCol="0">
            <a:spAutoFit/>
          </a:bodyPr>
          <a:lstStyle/>
          <a:p>
            <a:pPr algn="l">
              <a:lnSpc>
                <a:spcPct val="95000"/>
              </a:lnSpc>
              <a:spcBef>
                <a:spcPts val="600"/>
              </a:spcBef>
              <a:spcAft>
                <a:spcPct val="0"/>
              </a:spcAft>
              <a:buClrTx/>
            </a:pPr>
            <a:r>
              <a:rPr lang="en-US" sz="1800">
                <a:solidFill>
                  <a:schemeClr val="bg1"/>
                </a:solidFill>
                <a:latin typeface="Arial" pitchFamily="34" charset="0"/>
                <a:cs typeface="Arial" pitchFamily="34" charset="0"/>
              </a:rPr>
              <a:t>Payment</a:t>
            </a:r>
          </a:p>
        </p:txBody>
      </p:sp>
      <p:grpSp>
        <p:nvGrpSpPr>
          <p:cNvPr id="39" name="Group 38"/>
          <p:cNvGrpSpPr/>
          <p:nvPr/>
        </p:nvGrpSpPr>
        <p:grpSpPr>
          <a:xfrm>
            <a:off x="7397948" y="139018"/>
            <a:ext cx="1599748" cy="763190"/>
            <a:chOff x="574" y="0"/>
            <a:chExt cx="1175623" cy="763190"/>
          </a:xfrm>
        </p:grpSpPr>
        <p:sp>
          <p:nvSpPr>
            <p:cNvPr id="40" name="Pentagon 39"/>
            <p:cNvSpPr/>
            <p:nvPr/>
          </p:nvSpPr>
          <p:spPr>
            <a:xfrm>
              <a:off x="574" y="0"/>
              <a:ext cx="1175623" cy="665654"/>
            </a:xfrm>
            <a:prstGeom prst="homePlate">
              <a:avLst/>
            </a:prstGeom>
            <a:solidFill>
              <a:schemeClr val="accent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Pentagon 4"/>
            <p:cNvSpPr/>
            <p:nvPr/>
          </p:nvSpPr>
          <p:spPr>
            <a:xfrm>
              <a:off x="574" y="0"/>
              <a:ext cx="1085112" cy="7631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US" sz="1900" b="0" kern="1200"/>
                <a:t>2. Partition &amp; Rank</a:t>
              </a:r>
            </a:p>
          </p:txBody>
        </p:sp>
      </p:grpSp>
      <p:grpSp>
        <p:nvGrpSpPr>
          <p:cNvPr id="46" name="Group 45"/>
          <p:cNvGrpSpPr/>
          <p:nvPr/>
        </p:nvGrpSpPr>
        <p:grpSpPr>
          <a:xfrm>
            <a:off x="7991906" y="1601717"/>
            <a:ext cx="806759" cy="806759"/>
            <a:chOff x="3442368" y="2496557"/>
            <a:chExt cx="806759" cy="806759"/>
          </a:xfrm>
        </p:grpSpPr>
        <p:pic>
          <p:nvPicPr>
            <p:cNvPr id="47" name="Picture 4" descr="https://cdn1.iconfinder.com/data/icons/UltimateGnome/256x256/actions/gtk-sort-descend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42368" y="2496557"/>
              <a:ext cx="806759" cy="806759"/>
            </a:xfrm>
            <a:prstGeom prst="rect">
              <a:avLst/>
            </a:prstGeom>
            <a:noFill/>
            <a:extLst>
              <a:ext uri="{909E8E84-426E-40DD-AFC4-6F175D3DCCD1}">
                <a14:hiddenFill xmlns:a14="http://schemas.microsoft.com/office/drawing/2010/main">
                  <a:solidFill>
                    <a:srgbClr val="FFFFFF"/>
                  </a:solidFill>
                </a14:hiddenFill>
              </a:ext>
            </a:extLst>
          </p:spPr>
        </p:pic>
        <p:sp>
          <p:nvSpPr>
            <p:cNvPr id="48" name="Down Arrow 47"/>
            <p:cNvSpPr/>
            <p:nvPr/>
          </p:nvSpPr>
          <p:spPr bwMode="auto">
            <a:xfrm>
              <a:off x="3663461" y="2520003"/>
              <a:ext cx="373093" cy="692120"/>
            </a:xfrm>
            <a:prstGeom prst="downArrow">
              <a:avLst/>
            </a:prstGeom>
            <a:solidFill>
              <a:srgbClr val="0099FF"/>
            </a:solidFill>
            <a:ln w="19050" algn="ctr">
              <a:solidFill>
                <a:srgbClr val="19817C"/>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grpSp>
        <p:nvGrpSpPr>
          <p:cNvPr id="49" name="Group 48"/>
          <p:cNvGrpSpPr/>
          <p:nvPr/>
        </p:nvGrpSpPr>
        <p:grpSpPr>
          <a:xfrm>
            <a:off x="458264" y="4681784"/>
            <a:ext cx="1748451" cy="675264"/>
            <a:chOff x="1543754" y="5019416"/>
            <a:chExt cx="1748451" cy="675264"/>
          </a:xfrm>
        </p:grpSpPr>
        <p:pic>
          <p:nvPicPr>
            <p:cNvPr id="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3754" y="5019416"/>
              <a:ext cx="1748451" cy="675264"/>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5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990" y="5414438"/>
              <a:ext cx="629298"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672840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down)">
                                      <p:cBhvr>
                                        <p:cTn id="7"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a:t>By the end of this lesson, you should be able to:</a:t>
            </a:r>
          </a:p>
          <a:p>
            <a:pPr lvl="1" eaLnBrk="1" hangingPunct="1"/>
            <a:r>
              <a:rPr lang="en-US"/>
              <a:t>Configure a payment allocation plan in the UI</a:t>
            </a:r>
          </a:p>
          <a:p>
            <a:pPr lvl="1" eaLnBrk="1" hangingPunct="1"/>
            <a:r>
              <a:rPr lang="en-US"/>
              <a:t>Create custom filters and priorities for payment allocation plans</a:t>
            </a:r>
          </a:p>
          <a:p>
            <a:pPr lvl="1" eaLnBrk="1" hangingPunct="1"/>
            <a:r>
              <a:rPr lang="en-US"/>
              <a:t>Describe how the </a:t>
            </a:r>
            <a:r>
              <a:rPr lang="en-US" b="1">
                <a:latin typeface="Courier New" pitchFamily="49" charset="0"/>
                <a:cs typeface="Courier New" pitchFamily="49" charset="0"/>
              </a:rPr>
              <a:t>Direct Bill Payment screen</a:t>
            </a:r>
            <a:r>
              <a:rPr lang="en-US"/>
              <a:t> interacts with the  </a:t>
            </a:r>
            <a:r>
              <a:rPr lang="en-US" b="1">
                <a:latin typeface="Courier New" pitchFamily="49" charset="0"/>
                <a:cs typeface="Courier New" pitchFamily="49" charset="0"/>
              </a:rPr>
              <a:t>DirectBillPayment</a:t>
            </a:r>
            <a:r>
              <a:rPr lang="en-US"/>
              <a:t> plugin</a:t>
            </a:r>
          </a:p>
          <a:p>
            <a:pPr lvl="1" eaLnBrk="1" hangingPunct="1"/>
            <a:r>
              <a:rPr lang="en-US"/>
              <a:t>Configure the </a:t>
            </a:r>
            <a:r>
              <a:rPr lang="en-US" b="1">
                <a:latin typeface="Courier New" pitchFamily="49" charset="0"/>
                <a:cs typeface="Courier New" pitchFamily="49" charset="0"/>
              </a:rPr>
              <a:t>DirectBillPayment</a:t>
            </a:r>
            <a:r>
              <a:rPr lang="en-US"/>
              <a:t> plugin to modify payment distribution</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a:t>: Allocating money from unapplied</a:t>
            </a:r>
            <a:endParaRPr lang="en-US" dirty="0"/>
          </a:p>
        </p:txBody>
      </p:sp>
      <p:sp>
        <p:nvSpPr>
          <p:cNvPr id="3" name="Content Placeholder 2"/>
          <p:cNvSpPr>
            <a:spLocks noGrp="1"/>
          </p:cNvSpPr>
          <p:nvPr>
            <p:ph idx="1"/>
          </p:nvPr>
        </p:nvSpPr>
        <p:spPr/>
        <p:txBody>
          <a:bodyPr/>
          <a:lstStyle/>
          <a:p>
            <a:r>
              <a:rPr lang="en-US" dirty="0"/>
              <a:t>Given </a:t>
            </a:r>
            <a:r>
              <a:rPr lang="en-US"/>
              <a:t>these filters                     </a:t>
            </a:r>
          </a:p>
          <a:p>
            <a:endParaRPr lang="en-US"/>
          </a:p>
          <a:p>
            <a:pPr marL="0" indent="0">
              <a:buNone/>
            </a:pPr>
            <a:r>
              <a:rPr lang="en-US"/>
              <a:t>	…only </a:t>
            </a:r>
            <a:r>
              <a:rPr lang="en-US" b="1">
                <a:latin typeface="Courier New" pitchFamily="49" charset="0"/>
                <a:cs typeface="Courier New" pitchFamily="49" charset="0"/>
              </a:rPr>
              <a:t>Positive</a:t>
            </a:r>
            <a:r>
              <a:rPr lang="en-US"/>
              <a:t> and </a:t>
            </a:r>
            <a:r>
              <a:rPr lang="en-US" b="1">
                <a:latin typeface="Courier New" pitchFamily="49" charset="0"/>
                <a:cs typeface="Courier New" pitchFamily="49" charset="0"/>
              </a:rPr>
              <a:t>Billed or Due </a:t>
            </a:r>
            <a:r>
              <a:rPr lang="en-US">
                <a:cs typeface="Courier New" pitchFamily="49" charset="0"/>
              </a:rPr>
              <a:t>can be</a:t>
            </a:r>
            <a:br>
              <a:rPr lang="en-US">
                <a:cs typeface="Courier New" pitchFamily="49" charset="0"/>
              </a:rPr>
            </a:br>
            <a:r>
              <a:rPr lang="en-US">
                <a:cs typeface="Courier New" pitchFamily="49" charset="0"/>
              </a:rPr>
              <a:t>	applied because there is no invoice or policy period 	associated with money that resides in </a:t>
            </a:r>
            <a:r>
              <a:rPr lang="en-US" b="1">
                <a:latin typeface="Courier New" pitchFamily="49" charset="0"/>
                <a:cs typeface="Courier New" pitchFamily="49" charset="0"/>
              </a:rPr>
              <a:t>Default</a:t>
            </a:r>
            <a:r>
              <a:rPr lang="en-US">
                <a:cs typeface="Courier New" pitchFamily="49" charset="0"/>
              </a:rPr>
              <a:t> </a:t>
            </a:r>
            <a:br>
              <a:rPr lang="en-US">
                <a:cs typeface="Courier New" pitchFamily="49" charset="0"/>
              </a:rPr>
            </a:br>
            <a:r>
              <a:rPr lang="en-US">
                <a:cs typeface="Courier New" pitchFamily="49" charset="0"/>
              </a:rPr>
              <a:t>	</a:t>
            </a:r>
            <a:r>
              <a:rPr lang="en-US" b="1">
                <a:latin typeface="Courier New" pitchFamily="49" charset="0"/>
                <a:cs typeface="Courier New" pitchFamily="49" charset="0"/>
              </a:rPr>
              <a:t>Unapplied</a:t>
            </a:r>
            <a:endParaRPr lang="en-US" dirty="0">
              <a:cs typeface="Courier New" pitchFamily="49" charset="0"/>
            </a:endParaRPr>
          </a:p>
        </p:txBody>
      </p:sp>
      <p:pic>
        <p:nvPicPr>
          <p:cNvPr id="152" name="Picture 151" descr="Bucket.png"/>
          <p:cNvPicPr>
            <a:picLocks noChangeAspect="1"/>
          </p:cNvPicPr>
          <p:nvPr/>
        </p:nvPicPr>
        <p:blipFill>
          <a:blip r:embed="rId3" cstate="print"/>
          <a:stretch>
            <a:fillRect/>
          </a:stretch>
        </p:blipFill>
        <p:spPr>
          <a:xfrm>
            <a:off x="1789994" y="3933222"/>
            <a:ext cx="1313380" cy="1333040"/>
          </a:xfrm>
          <a:prstGeom prst="rect">
            <a:avLst/>
          </a:prstGeom>
        </p:spPr>
      </p:pic>
      <p:grpSp>
        <p:nvGrpSpPr>
          <p:cNvPr id="154" name="Group 761"/>
          <p:cNvGrpSpPr>
            <a:grpSpLocks/>
          </p:cNvGrpSpPr>
          <p:nvPr/>
        </p:nvGrpSpPr>
        <p:grpSpPr bwMode="auto">
          <a:xfrm>
            <a:off x="5175016" y="4310356"/>
            <a:ext cx="1390650" cy="748234"/>
            <a:chOff x="7010597" y="1797001"/>
            <a:chExt cx="1063261" cy="747495"/>
          </a:xfrm>
        </p:grpSpPr>
        <p:sp>
          <p:nvSpPr>
            <p:cNvPr id="155" name="Text Box 67"/>
            <p:cNvSpPr txBox="1">
              <a:spLocks noChangeArrowheads="1"/>
            </p:cNvSpPr>
            <p:nvPr/>
          </p:nvSpPr>
          <p:spPr bwMode="auto">
            <a:xfrm>
              <a:off x="7010597" y="1797001"/>
              <a:ext cx="1063261" cy="217272"/>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a:solidFill>
                    <a:schemeClr val="bg1"/>
                  </a:solidFill>
                </a:rPr>
                <a:t>Planned  500</a:t>
              </a:r>
            </a:p>
          </p:txBody>
        </p:sp>
        <p:sp>
          <p:nvSpPr>
            <p:cNvPr id="156" name="Text Box 67"/>
            <p:cNvSpPr txBox="1">
              <a:spLocks noChangeArrowheads="1"/>
            </p:cNvSpPr>
            <p:nvPr/>
          </p:nvSpPr>
          <p:spPr bwMode="auto">
            <a:xfrm>
              <a:off x="7010597" y="2061851"/>
              <a:ext cx="1063261" cy="21727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a:solidFill>
                    <a:schemeClr val="bg1"/>
                  </a:solidFill>
                </a:rPr>
                <a:t>Billed      250</a:t>
              </a:r>
            </a:p>
          </p:txBody>
        </p:sp>
        <p:sp>
          <p:nvSpPr>
            <p:cNvPr id="157" name="Text Box 67"/>
            <p:cNvSpPr txBox="1">
              <a:spLocks noChangeArrowheads="1"/>
            </p:cNvSpPr>
            <p:nvPr/>
          </p:nvSpPr>
          <p:spPr bwMode="auto">
            <a:xfrm>
              <a:off x="7010597" y="2326703"/>
              <a:ext cx="1063261" cy="21779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a:solidFill>
                    <a:schemeClr val="bg1"/>
                  </a:solidFill>
                </a:rPr>
                <a:t>Due        250</a:t>
              </a:r>
            </a:p>
          </p:txBody>
        </p:sp>
      </p:grpSp>
      <p:grpSp>
        <p:nvGrpSpPr>
          <p:cNvPr id="163" name="Group 192"/>
          <p:cNvGrpSpPr>
            <a:grpSpLocks/>
          </p:cNvGrpSpPr>
          <p:nvPr/>
        </p:nvGrpSpPr>
        <p:grpSpPr bwMode="auto">
          <a:xfrm>
            <a:off x="4136791" y="4319880"/>
            <a:ext cx="712788" cy="728662"/>
            <a:chOff x="2339248" y="4647799"/>
            <a:chExt cx="713378" cy="728622"/>
          </a:xfrm>
        </p:grpSpPr>
        <p:grpSp>
          <p:nvGrpSpPr>
            <p:cNvPr id="164" name="Group 193"/>
            <p:cNvGrpSpPr>
              <a:grpSpLocks/>
            </p:cNvGrpSpPr>
            <p:nvPr/>
          </p:nvGrpSpPr>
          <p:grpSpPr bwMode="auto">
            <a:xfrm>
              <a:off x="2339248" y="4647799"/>
              <a:ext cx="537974" cy="605986"/>
              <a:chOff x="2339248" y="4647799"/>
              <a:chExt cx="537974" cy="605986"/>
            </a:xfrm>
          </p:grpSpPr>
          <p:sp>
            <p:nvSpPr>
              <p:cNvPr id="286"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287"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288"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289"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290" name="Group 9"/>
              <p:cNvGrpSpPr>
                <a:grpSpLocks/>
              </p:cNvGrpSpPr>
              <p:nvPr/>
            </p:nvGrpSpPr>
            <p:grpSpPr bwMode="auto">
              <a:xfrm>
                <a:off x="2608235" y="4698494"/>
                <a:ext cx="200659" cy="293776"/>
                <a:chOff x="2784" y="3210"/>
                <a:chExt cx="523" cy="772"/>
              </a:xfrm>
            </p:grpSpPr>
            <p:sp>
              <p:nvSpPr>
                <p:cNvPr id="291"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92"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93"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294"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165" name="Group 194"/>
            <p:cNvGrpSpPr>
              <a:grpSpLocks/>
            </p:cNvGrpSpPr>
            <p:nvPr/>
          </p:nvGrpSpPr>
          <p:grpSpPr bwMode="auto">
            <a:xfrm>
              <a:off x="2674801" y="5000184"/>
              <a:ext cx="377825" cy="376237"/>
              <a:chOff x="4991100" y="2776538"/>
              <a:chExt cx="377825" cy="376237"/>
            </a:xfrm>
          </p:grpSpPr>
          <p:sp>
            <p:nvSpPr>
              <p:cNvPr id="166" name="Freeform 166"/>
              <p:cNvSpPr>
                <a:spLocks/>
              </p:cNvSpPr>
              <p:nvPr/>
            </p:nvSpPr>
            <p:spPr bwMode="auto">
              <a:xfrm>
                <a:off x="4991100"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167" name="Group 167"/>
              <p:cNvGrpSpPr>
                <a:grpSpLocks/>
              </p:cNvGrpSpPr>
              <p:nvPr/>
            </p:nvGrpSpPr>
            <p:grpSpPr bwMode="auto">
              <a:xfrm flipH="1">
                <a:off x="4999037" y="2819407"/>
                <a:ext cx="355600" cy="254003"/>
                <a:chOff x="230" y="1087"/>
                <a:chExt cx="991" cy="709"/>
              </a:xfrm>
            </p:grpSpPr>
            <p:sp>
              <p:nvSpPr>
                <p:cNvPr id="168"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69"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0"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1"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2"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4"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5"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6"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7"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8"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9"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0"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1"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2"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3"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4"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5"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6"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7"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8"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89"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0"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1"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2"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3"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4"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5"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6"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7"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8"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99"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0"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1"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2"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3"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4"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5"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6"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7"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8"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9"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0"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1"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2"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3"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4"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5"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6"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7"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8"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9"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0"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1"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2"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3"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4"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5"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6"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7"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8"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29"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0"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1"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2"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3"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4"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5"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6"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7"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8"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9"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0"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1"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2"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3"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4"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5"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6"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7"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8"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9"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4"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6"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7"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8"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9"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1"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2"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3"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4"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5"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6"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7"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8"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9"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0"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1"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2"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3"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4"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5"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sp>
        <p:nvSpPr>
          <p:cNvPr id="310" name="Text Box 67"/>
          <p:cNvSpPr txBox="1">
            <a:spLocks noChangeArrowheads="1"/>
          </p:cNvSpPr>
          <p:nvPr/>
        </p:nvSpPr>
        <p:spPr bwMode="auto">
          <a:xfrm>
            <a:off x="3929719" y="4097339"/>
            <a:ext cx="106362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dirty="0">
                <a:solidFill>
                  <a:schemeClr val="bg1"/>
                </a:solidFill>
                <a:cs typeface="Arial" charset="0"/>
              </a:rPr>
              <a:t>Auto policy</a:t>
            </a:r>
          </a:p>
        </p:txBody>
      </p:sp>
      <p:sp>
        <p:nvSpPr>
          <p:cNvPr id="318" name="Freeform 91"/>
          <p:cNvSpPr>
            <a:spLocks/>
          </p:cNvSpPr>
          <p:nvPr/>
        </p:nvSpPr>
        <p:spPr bwMode="auto">
          <a:xfrm>
            <a:off x="6641847" y="4575467"/>
            <a:ext cx="177301" cy="196491"/>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wrap="square" lIns="0" tIns="0" rIns="0" bIns="0" anchor="ctr">
            <a:spAutoFit/>
          </a:bodyPr>
          <a:lstStyle/>
          <a:p>
            <a:endParaRPr lang="en-US"/>
          </a:p>
        </p:txBody>
      </p:sp>
      <p:sp>
        <p:nvSpPr>
          <p:cNvPr id="319" name="Freeform 91"/>
          <p:cNvSpPr>
            <a:spLocks/>
          </p:cNvSpPr>
          <p:nvPr/>
        </p:nvSpPr>
        <p:spPr bwMode="auto">
          <a:xfrm>
            <a:off x="6641847" y="4843617"/>
            <a:ext cx="177301" cy="196491"/>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wrap="square" lIns="0" tIns="0" rIns="0" bIns="0" anchor="ctr">
            <a:spAutoFit/>
          </a:bodyPr>
          <a:lstStyle/>
          <a:p>
            <a:endParaRPr lang="en-US"/>
          </a:p>
        </p:txBody>
      </p:sp>
      <p:sp>
        <p:nvSpPr>
          <p:cNvPr id="321" name="Rectangle 320"/>
          <p:cNvSpPr/>
          <p:nvPr/>
        </p:nvSpPr>
        <p:spPr bwMode="auto">
          <a:xfrm>
            <a:off x="2179884" y="4706109"/>
            <a:ext cx="482428" cy="256421"/>
          </a:xfrm>
          <a:prstGeom prst="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22" name="Rectangle 321"/>
          <p:cNvSpPr/>
          <p:nvPr/>
        </p:nvSpPr>
        <p:spPr>
          <a:xfrm>
            <a:off x="2080466" y="4665043"/>
            <a:ext cx="681263" cy="338554"/>
          </a:xfrm>
          <a:prstGeom prst="rect">
            <a:avLst/>
          </a:prstGeom>
          <a:noFill/>
          <a:ln>
            <a:noFill/>
          </a:ln>
        </p:spPr>
        <p:txBody>
          <a:bodyPr wrap="square">
            <a:spAutoFit/>
          </a:bodyPr>
          <a:lstStyle/>
          <a:p>
            <a:r>
              <a:rPr lang="en-US" sz="1600" b="1" dirty="0">
                <a:solidFill>
                  <a:srgbClr val="429030"/>
                </a:solidFill>
              </a:rPr>
              <a:t>$800 </a:t>
            </a:r>
          </a:p>
        </p:txBody>
      </p:sp>
      <p:sp>
        <p:nvSpPr>
          <p:cNvPr id="326" name="Rectangle 325"/>
          <p:cNvSpPr/>
          <p:nvPr/>
        </p:nvSpPr>
        <p:spPr bwMode="auto">
          <a:xfrm>
            <a:off x="3248456" y="4479968"/>
            <a:ext cx="482428" cy="256421"/>
          </a:xfrm>
          <a:prstGeom prst="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50" name="Group 11"/>
          <p:cNvGrpSpPr>
            <a:grpSpLocks/>
          </p:cNvGrpSpPr>
          <p:nvPr/>
        </p:nvGrpSpPr>
        <p:grpSpPr bwMode="auto">
          <a:xfrm rot="16200000" flipH="1">
            <a:off x="3332130" y="3560968"/>
            <a:ext cx="513914" cy="531082"/>
            <a:chOff x="2438" y="1135"/>
            <a:chExt cx="2663" cy="2747"/>
          </a:xfrm>
        </p:grpSpPr>
        <p:sp>
          <p:nvSpPr>
            <p:cNvPr id="251" name="Freeform 12"/>
            <p:cNvSpPr>
              <a:spLocks/>
            </p:cNvSpPr>
            <p:nvPr/>
          </p:nvSpPr>
          <p:spPr bwMode="auto">
            <a:xfrm>
              <a:off x="2438" y="1135"/>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lgn="ctr">
                <a:spcBef>
                  <a:spcPct val="50000"/>
                </a:spcBef>
                <a:spcAft>
                  <a:spcPct val="30000"/>
                </a:spcAft>
                <a:buClr>
                  <a:schemeClr val="tx1"/>
                </a:buClr>
                <a:defRPr/>
              </a:pPr>
              <a:endParaRPr lang="en-US">
                <a:latin typeface="Arial" charset="0"/>
                <a:cs typeface="+mn-cs"/>
              </a:endParaRPr>
            </a:p>
          </p:txBody>
        </p:sp>
        <p:sp>
          <p:nvSpPr>
            <p:cNvPr id="252" name="AutoShape 13"/>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pPr algn="ctr">
                <a:spcBef>
                  <a:spcPct val="50000"/>
                </a:spcBef>
                <a:spcAft>
                  <a:spcPct val="30000"/>
                </a:spcAft>
                <a:buClr>
                  <a:schemeClr val="tx1"/>
                </a:buClr>
              </a:pPr>
              <a:endParaRPr lang="en-US"/>
            </a:p>
          </p:txBody>
        </p:sp>
      </p:grpSp>
      <p:sp>
        <p:nvSpPr>
          <p:cNvPr id="253" name="Text Box 16"/>
          <p:cNvSpPr txBox="1">
            <a:spLocks noChangeArrowheads="1"/>
          </p:cNvSpPr>
          <p:nvPr/>
        </p:nvSpPr>
        <p:spPr bwMode="auto">
          <a:xfrm>
            <a:off x="3755543" y="3702869"/>
            <a:ext cx="18283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spcBef>
                <a:spcPct val="50000"/>
              </a:spcBef>
              <a:spcAft>
                <a:spcPct val="30000"/>
              </a:spcAft>
              <a:buClr>
                <a:schemeClr val="tx1"/>
              </a:buClr>
            </a:pPr>
            <a:r>
              <a:rPr lang="en-US" sz="1600" dirty="0">
                <a:solidFill>
                  <a:schemeClr val="bg1"/>
                </a:solidFill>
              </a:rPr>
              <a:t>New Payment</a:t>
            </a:r>
          </a:p>
        </p:txBody>
      </p:sp>
      <p:cxnSp>
        <p:nvCxnSpPr>
          <p:cNvPr id="254" name="Straight Arrow Connector 7"/>
          <p:cNvCxnSpPr>
            <a:cxnSpLocks noChangeShapeType="1"/>
            <a:stCxn id="322" idx="3"/>
          </p:cNvCxnSpPr>
          <p:nvPr/>
        </p:nvCxnSpPr>
        <p:spPr bwMode="auto">
          <a:xfrm flipV="1">
            <a:off x="2761729" y="4564934"/>
            <a:ext cx="1375062" cy="269386"/>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sp>
        <p:nvSpPr>
          <p:cNvPr id="255" name="Rectangle 254"/>
          <p:cNvSpPr/>
          <p:nvPr/>
        </p:nvSpPr>
        <p:spPr>
          <a:xfrm>
            <a:off x="3215003" y="4470071"/>
            <a:ext cx="681263" cy="338554"/>
          </a:xfrm>
          <a:prstGeom prst="rect">
            <a:avLst/>
          </a:prstGeom>
          <a:solidFill>
            <a:schemeClr val="tx1"/>
          </a:solidFill>
          <a:ln>
            <a:noFill/>
          </a:ln>
        </p:spPr>
        <p:txBody>
          <a:bodyPr wrap="square">
            <a:spAutoFit/>
          </a:bodyPr>
          <a:lstStyle/>
          <a:p>
            <a:r>
              <a:rPr lang="en-US" sz="1600" b="1" dirty="0">
                <a:solidFill>
                  <a:srgbClr val="429030"/>
                </a:solidFill>
              </a:rPr>
              <a:t>$500 </a:t>
            </a:r>
          </a:p>
        </p:txBody>
      </p:sp>
      <p:sp>
        <p:nvSpPr>
          <p:cNvPr id="256" name="Rectangle 255"/>
          <p:cNvSpPr/>
          <p:nvPr/>
        </p:nvSpPr>
        <p:spPr>
          <a:xfrm>
            <a:off x="3417357" y="6065881"/>
            <a:ext cx="681263" cy="338554"/>
          </a:xfrm>
          <a:prstGeom prst="rect">
            <a:avLst/>
          </a:prstGeom>
          <a:solidFill>
            <a:schemeClr val="tx1"/>
          </a:solidFill>
          <a:ln>
            <a:noFill/>
          </a:ln>
        </p:spPr>
        <p:txBody>
          <a:bodyPr wrap="square">
            <a:spAutoFit/>
          </a:bodyPr>
          <a:lstStyle/>
          <a:p>
            <a:endParaRPr lang="en-US" sz="1600" b="1" dirty="0">
              <a:solidFill>
                <a:srgbClr val="429030"/>
              </a:solidFill>
            </a:endParaRPr>
          </a:p>
        </p:txBody>
      </p:sp>
      <p:grpSp>
        <p:nvGrpSpPr>
          <p:cNvPr id="259" name="Group 308"/>
          <p:cNvGrpSpPr>
            <a:grpSpLocks/>
          </p:cNvGrpSpPr>
          <p:nvPr/>
        </p:nvGrpSpPr>
        <p:grpSpPr bwMode="auto">
          <a:xfrm>
            <a:off x="4138379" y="5605645"/>
            <a:ext cx="711200" cy="720725"/>
            <a:chOff x="2339248" y="5652815"/>
            <a:chExt cx="710740" cy="720659"/>
          </a:xfrm>
        </p:grpSpPr>
        <p:grpSp>
          <p:nvGrpSpPr>
            <p:cNvPr id="260" name="Group 309"/>
            <p:cNvGrpSpPr>
              <a:grpSpLocks/>
            </p:cNvGrpSpPr>
            <p:nvPr/>
          </p:nvGrpSpPr>
          <p:grpSpPr bwMode="auto">
            <a:xfrm>
              <a:off x="2339248" y="5652815"/>
              <a:ext cx="537974" cy="605986"/>
              <a:chOff x="2339248" y="4647799"/>
              <a:chExt cx="537974" cy="605986"/>
            </a:xfrm>
          </p:grpSpPr>
          <p:sp>
            <p:nvSpPr>
              <p:cNvPr id="265" name="AutoShape 5"/>
              <p:cNvSpPr>
                <a:spLocks noChangeArrowheads="1"/>
              </p:cNvSpPr>
              <p:nvPr/>
            </p:nvSpPr>
            <p:spPr bwMode="auto">
              <a:xfrm rot="-5400000">
                <a:off x="2305242" y="4681805"/>
                <a:ext cx="605986" cy="53797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dirty="0"/>
              </a:p>
            </p:txBody>
          </p:sp>
          <p:sp>
            <p:nvSpPr>
              <p:cNvPr id="270" name="Freeform 6"/>
              <p:cNvSpPr>
                <a:spLocks/>
              </p:cNvSpPr>
              <p:nvPr/>
            </p:nvSpPr>
            <p:spPr bwMode="auto">
              <a:xfrm>
                <a:off x="2407000" y="4678041"/>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332" name="Freeform 7"/>
              <p:cNvSpPr>
                <a:spLocks/>
              </p:cNvSpPr>
              <p:nvPr/>
            </p:nvSpPr>
            <p:spPr bwMode="auto">
              <a:xfrm>
                <a:off x="2407000" y="4868707"/>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sp>
            <p:nvSpPr>
              <p:cNvPr id="333" name="Freeform 8"/>
              <p:cNvSpPr>
                <a:spLocks/>
              </p:cNvSpPr>
              <p:nvPr/>
            </p:nvSpPr>
            <p:spPr bwMode="auto">
              <a:xfrm>
                <a:off x="2407000" y="5059950"/>
                <a:ext cx="132043" cy="16935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dirty="0"/>
              </a:p>
            </p:txBody>
          </p:sp>
          <p:grpSp>
            <p:nvGrpSpPr>
              <p:cNvPr id="334" name="Group 9"/>
              <p:cNvGrpSpPr>
                <a:grpSpLocks/>
              </p:cNvGrpSpPr>
              <p:nvPr/>
            </p:nvGrpSpPr>
            <p:grpSpPr bwMode="auto">
              <a:xfrm>
                <a:off x="2608235" y="4698494"/>
                <a:ext cx="200659" cy="293776"/>
                <a:chOff x="2784" y="3210"/>
                <a:chExt cx="523" cy="772"/>
              </a:xfrm>
            </p:grpSpPr>
            <p:sp>
              <p:nvSpPr>
                <p:cNvPr id="335"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36"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37"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338"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grpSp>
          <p:nvGrpSpPr>
            <p:cNvPr id="261" name="Group 310"/>
            <p:cNvGrpSpPr>
              <a:grpSpLocks/>
            </p:cNvGrpSpPr>
            <p:nvPr/>
          </p:nvGrpSpPr>
          <p:grpSpPr bwMode="auto">
            <a:xfrm>
              <a:off x="2672163" y="5997237"/>
              <a:ext cx="377825" cy="376237"/>
              <a:chOff x="5761037" y="2776538"/>
              <a:chExt cx="377825" cy="376237"/>
            </a:xfrm>
          </p:grpSpPr>
          <p:sp>
            <p:nvSpPr>
              <p:cNvPr id="262" name="Freeform 160"/>
              <p:cNvSpPr>
                <a:spLocks/>
              </p:cNvSpPr>
              <p:nvPr/>
            </p:nvSpPr>
            <p:spPr bwMode="auto">
              <a:xfrm>
                <a:off x="5761037"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pic>
            <p:nvPicPr>
              <p:cNvPr id="263" name="Picture 161" descr="bl0052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6437" y="2803526"/>
                <a:ext cx="312738" cy="30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39" name="Text Box 67"/>
          <p:cNvSpPr txBox="1">
            <a:spLocks noChangeArrowheads="1"/>
          </p:cNvSpPr>
          <p:nvPr/>
        </p:nvSpPr>
        <p:spPr bwMode="auto">
          <a:xfrm>
            <a:off x="3983176" y="5365576"/>
            <a:ext cx="1241967" cy="218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ts val="1700"/>
              </a:lnSpc>
              <a:spcBef>
                <a:spcPts val="200"/>
              </a:spcBef>
            </a:pPr>
            <a:r>
              <a:rPr lang="en-US" sz="1600" b="0">
                <a:solidFill>
                  <a:schemeClr val="bg1"/>
                </a:solidFill>
                <a:cs typeface="Arial" charset="0"/>
              </a:rPr>
              <a:t>Home policy</a:t>
            </a:r>
            <a:endParaRPr lang="en-US" sz="1600" b="0" dirty="0">
              <a:solidFill>
                <a:schemeClr val="bg1"/>
              </a:solidFill>
              <a:cs typeface="Arial" charset="0"/>
            </a:endParaRPr>
          </a:p>
        </p:txBody>
      </p:sp>
      <p:grpSp>
        <p:nvGrpSpPr>
          <p:cNvPr id="340" name="Group 761"/>
          <p:cNvGrpSpPr>
            <a:grpSpLocks/>
          </p:cNvGrpSpPr>
          <p:nvPr/>
        </p:nvGrpSpPr>
        <p:grpSpPr bwMode="auto">
          <a:xfrm>
            <a:off x="5175016" y="5656345"/>
            <a:ext cx="1390650" cy="748234"/>
            <a:chOff x="7010597" y="1797001"/>
            <a:chExt cx="1063261" cy="747495"/>
          </a:xfrm>
        </p:grpSpPr>
        <p:sp>
          <p:nvSpPr>
            <p:cNvPr id="341" name="Text Box 67"/>
            <p:cNvSpPr txBox="1">
              <a:spLocks noChangeArrowheads="1"/>
            </p:cNvSpPr>
            <p:nvPr/>
          </p:nvSpPr>
          <p:spPr bwMode="auto">
            <a:xfrm>
              <a:off x="7010597" y="1797001"/>
              <a:ext cx="1063261" cy="217272"/>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a:solidFill>
                    <a:schemeClr val="bg1"/>
                  </a:solidFill>
                </a:rPr>
                <a:t>Planned  700</a:t>
              </a:r>
            </a:p>
          </p:txBody>
        </p:sp>
        <p:sp>
          <p:nvSpPr>
            <p:cNvPr id="342" name="Text Box 67"/>
            <p:cNvSpPr txBox="1">
              <a:spLocks noChangeArrowheads="1"/>
            </p:cNvSpPr>
            <p:nvPr/>
          </p:nvSpPr>
          <p:spPr bwMode="auto">
            <a:xfrm>
              <a:off x="7010597" y="2061851"/>
              <a:ext cx="1063261" cy="21727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a:solidFill>
                    <a:schemeClr val="bg1"/>
                  </a:solidFill>
                </a:rPr>
                <a:t>Billed      150</a:t>
              </a:r>
            </a:p>
          </p:txBody>
        </p:sp>
        <p:sp>
          <p:nvSpPr>
            <p:cNvPr id="343" name="Text Box 67"/>
            <p:cNvSpPr txBox="1">
              <a:spLocks noChangeArrowheads="1"/>
            </p:cNvSpPr>
            <p:nvPr/>
          </p:nvSpPr>
          <p:spPr bwMode="auto">
            <a:xfrm>
              <a:off x="7010597" y="2326703"/>
              <a:ext cx="1063261" cy="217793"/>
            </a:xfrm>
            <a:prstGeom prst="rect">
              <a:avLst/>
            </a:prstGeom>
            <a:solidFill>
              <a:schemeClr val="accent5">
                <a:lumMod val="60000"/>
                <a:lumOff val="40000"/>
              </a:scheme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l" eaLnBrk="1" hangingPunct="1">
                <a:lnSpc>
                  <a:spcPts val="1700"/>
                </a:lnSpc>
                <a:spcBef>
                  <a:spcPts val="200"/>
                </a:spcBef>
                <a:defRPr/>
              </a:pPr>
              <a:r>
                <a:rPr lang="en-US" sz="1600" b="0" dirty="0">
                  <a:solidFill>
                    <a:schemeClr val="bg1"/>
                  </a:solidFill>
                </a:rPr>
                <a:t>Due        150</a:t>
              </a:r>
            </a:p>
          </p:txBody>
        </p:sp>
      </p:grpSp>
      <p:sp>
        <p:nvSpPr>
          <p:cNvPr id="345" name="Text Box 67"/>
          <p:cNvSpPr txBox="1">
            <a:spLocks noChangeArrowheads="1"/>
          </p:cNvSpPr>
          <p:nvPr/>
        </p:nvSpPr>
        <p:spPr bwMode="auto">
          <a:xfrm>
            <a:off x="1788458" y="5275389"/>
            <a:ext cx="1285469" cy="45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lnSpc>
                <a:spcPts val="1700"/>
              </a:lnSpc>
              <a:spcBef>
                <a:spcPts val="200"/>
              </a:spcBef>
            </a:pPr>
            <a:r>
              <a:rPr lang="en-US" sz="1800">
                <a:solidFill>
                  <a:schemeClr val="bg1"/>
                </a:solidFill>
                <a:latin typeface="Courier New" pitchFamily="49" charset="0"/>
                <a:cs typeface="Courier New" pitchFamily="49" charset="0"/>
              </a:rPr>
              <a:t>Default</a:t>
            </a:r>
            <a:br>
              <a:rPr lang="en-US" sz="1800">
                <a:solidFill>
                  <a:schemeClr val="bg1"/>
                </a:solidFill>
                <a:latin typeface="Courier New" pitchFamily="49" charset="0"/>
                <a:cs typeface="Courier New" pitchFamily="49" charset="0"/>
              </a:rPr>
            </a:br>
            <a:r>
              <a:rPr lang="en-US" sz="1800">
                <a:solidFill>
                  <a:schemeClr val="bg1"/>
                </a:solidFill>
                <a:latin typeface="Courier New" pitchFamily="49" charset="0"/>
                <a:cs typeface="Courier New" pitchFamily="49" charset="0"/>
              </a:rPr>
              <a:t>Unapplied</a:t>
            </a:r>
            <a:endParaRPr lang="en-US" sz="1600" dirty="0">
              <a:solidFill>
                <a:schemeClr val="bg1"/>
              </a:solidFill>
              <a:latin typeface="Courier New" pitchFamily="49" charset="0"/>
              <a:cs typeface="Courier New" pitchFamily="49" charset="0"/>
            </a:endParaRPr>
          </a:p>
        </p:txBody>
      </p:sp>
      <p:cxnSp>
        <p:nvCxnSpPr>
          <p:cNvPr id="257" name="Straight Arrow Connector 7"/>
          <p:cNvCxnSpPr>
            <a:cxnSpLocks noChangeShapeType="1"/>
            <a:stCxn id="322" idx="3"/>
            <a:endCxn id="265" idx="0"/>
          </p:cNvCxnSpPr>
          <p:nvPr/>
        </p:nvCxnSpPr>
        <p:spPr bwMode="auto">
          <a:xfrm>
            <a:off x="2761729" y="4834320"/>
            <a:ext cx="1376651" cy="1074346"/>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sp>
        <p:nvSpPr>
          <p:cNvPr id="258" name="Rectangle 257"/>
          <p:cNvSpPr/>
          <p:nvPr/>
        </p:nvSpPr>
        <p:spPr>
          <a:xfrm>
            <a:off x="3224509" y="5384909"/>
            <a:ext cx="681263" cy="338554"/>
          </a:xfrm>
          <a:prstGeom prst="rect">
            <a:avLst/>
          </a:prstGeom>
          <a:solidFill>
            <a:schemeClr val="tx1"/>
          </a:solidFill>
          <a:ln>
            <a:noFill/>
          </a:ln>
        </p:spPr>
        <p:txBody>
          <a:bodyPr wrap="square">
            <a:spAutoFit/>
          </a:bodyPr>
          <a:lstStyle/>
          <a:p>
            <a:r>
              <a:rPr lang="en-US" sz="1600" b="1" dirty="0">
                <a:solidFill>
                  <a:srgbClr val="429030"/>
                </a:solidFill>
              </a:rPr>
              <a:t>$300 </a:t>
            </a:r>
          </a:p>
        </p:txBody>
      </p:sp>
      <p:sp>
        <p:nvSpPr>
          <p:cNvPr id="295" name="Freeform 91"/>
          <p:cNvSpPr>
            <a:spLocks/>
          </p:cNvSpPr>
          <p:nvPr/>
        </p:nvSpPr>
        <p:spPr bwMode="auto">
          <a:xfrm>
            <a:off x="6641847" y="5911257"/>
            <a:ext cx="177301" cy="196491"/>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wrap="square" lIns="0" tIns="0" rIns="0" bIns="0" anchor="ctr">
            <a:spAutoFit/>
          </a:bodyPr>
          <a:lstStyle/>
          <a:p>
            <a:endParaRPr lang="en-US"/>
          </a:p>
        </p:txBody>
      </p:sp>
      <p:sp>
        <p:nvSpPr>
          <p:cNvPr id="296" name="Freeform 91"/>
          <p:cNvSpPr>
            <a:spLocks/>
          </p:cNvSpPr>
          <p:nvPr/>
        </p:nvSpPr>
        <p:spPr bwMode="auto">
          <a:xfrm>
            <a:off x="6641847" y="6179407"/>
            <a:ext cx="177301" cy="196491"/>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wrap="square" lIns="0" tIns="0" rIns="0" bIns="0" anchor="ctr">
            <a:spAutoFit/>
          </a:bodyPr>
          <a:lstStyle/>
          <a:p>
            <a:endParaRPr lang="en-US"/>
          </a:p>
        </p:txBody>
      </p:sp>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233" y="750685"/>
            <a:ext cx="1424756" cy="1086678"/>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grpSp>
        <p:nvGrpSpPr>
          <p:cNvPr id="297" name="Group 32"/>
          <p:cNvGrpSpPr>
            <a:grpSpLocks noChangeAspect="1"/>
          </p:cNvGrpSpPr>
          <p:nvPr/>
        </p:nvGrpSpPr>
        <p:grpSpPr bwMode="auto">
          <a:xfrm>
            <a:off x="4617411" y="1033273"/>
            <a:ext cx="65057" cy="260751"/>
            <a:chOff x="3067" y="1854"/>
            <a:chExt cx="584" cy="2335"/>
          </a:xfrm>
        </p:grpSpPr>
        <p:sp>
          <p:nvSpPr>
            <p:cNvPr id="298"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299"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grpSp>
      <p:sp>
        <p:nvSpPr>
          <p:cNvPr id="300" name="Freeform 91"/>
          <p:cNvSpPr>
            <a:spLocks noChangeAspect="1"/>
          </p:cNvSpPr>
          <p:nvPr/>
        </p:nvSpPr>
        <p:spPr bwMode="auto">
          <a:xfrm>
            <a:off x="4538452" y="1314289"/>
            <a:ext cx="222975" cy="247109"/>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nvGrpSpPr>
          <p:cNvPr id="301" name="Group 32"/>
          <p:cNvGrpSpPr>
            <a:grpSpLocks noChangeAspect="1"/>
          </p:cNvGrpSpPr>
          <p:nvPr/>
        </p:nvGrpSpPr>
        <p:grpSpPr bwMode="auto">
          <a:xfrm>
            <a:off x="4617411" y="1576612"/>
            <a:ext cx="65057" cy="260751"/>
            <a:chOff x="3067" y="1854"/>
            <a:chExt cx="584" cy="2335"/>
          </a:xfrm>
        </p:grpSpPr>
        <p:sp>
          <p:nvSpPr>
            <p:cNvPr id="302" name="Rectangle 33"/>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sp>
          <p:nvSpPr>
            <p:cNvPr id="303" name="Rectangle 34"/>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a:p>
          </p:txBody>
        </p:sp>
      </p:grpSp>
      <p:sp>
        <p:nvSpPr>
          <p:cNvPr id="304" name="Freeform 91"/>
          <p:cNvSpPr>
            <a:spLocks noChangeAspect="1"/>
          </p:cNvSpPr>
          <p:nvPr/>
        </p:nvSpPr>
        <p:spPr bwMode="auto">
          <a:xfrm>
            <a:off x="4538452" y="750685"/>
            <a:ext cx="222975" cy="247109"/>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cxnSp>
        <p:nvCxnSpPr>
          <p:cNvPr id="9" name="Straight Connector 8"/>
          <p:cNvCxnSpPr/>
          <p:nvPr/>
        </p:nvCxnSpPr>
        <p:spPr bwMode="auto">
          <a:xfrm>
            <a:off x="4759293" y="1163648"/>
            <a:ext cx="1291883" cy="150641"/>
          </a:xfrm>
          <a:prstGeom prst="line">
            <a:avLst/>
          </a:prstGeom>
          <a:noFill/>
          <a:ln w="19050" cap="flat" cmpd="sng" algn="ctr">
            <a:solidFill>
              <a:srgbClr val="04628C"/>
            </a:solidFill>
            <a:prstDash val="solid"/>
            <a:round/>
            <a:headEnd type="none" w="med" len="med"/>
            <a:tailEnd type="none" w="med" len="med"/>
          </a:ln>
          <a:effectLst/>
        </p:spPr>
      </p:cxnSp>
      <p:cxnSp>
        <p:nvCxnSpPr>
          <p:cNvPr id="305" name="Straight Connector 304"/>
          <p:cNvCxnSpPr/>
          <p:nvPr/>
        </p:nvCxnSpPr>
        <p:spPr bwMode="auto">
          <a:xfrm flipV="1">
            <a:off x="4798373" y="1314289"/>
            <a:ext cx="1252803" cy="374878"/>
          </a:xfrm>
          <a:prstGeom prst="line">
            <a:avLst/>
          </a:prstGeom>
          <a:noFill/>
          <a:ln w="19050" cap="flat" cmpd="sng" algn="ctr">
            <a:solidFill>
              <a:srgbClr val="04628C"/>
            </a:solidFill>
            <a:prstDash val="solid"/>
            <a:round/>
            <a:headEnd type="none" w="med" len="med"/>
            <a:tailEnd type="none" w="med" len="med"/>
          </a:ln>
          <a:effectLst/>
        </p:spPr>
      </p:cxnSp>
      <p:sp>
        <p:nvSpPr>
          <p:cNvPr id="11" name="TextBox 10"/>
          <p:cNvSpPr txBox="1"/>
          <p:nvPr/>
        </p:nvSpPr>
        <p:spPr>
          <a:xfrm>
            <a:off x="5903258" y="997794"/>
            <a:ext cx="2649071" cy="707886"/>
          </a:xfrm>
          <a:prstGeom prst="rect">
            <a:avLst/>
          </a:prstGeom>
          <a:noFill/>
        </p:spPr>
        <p:txBody>
          <a:bodyPr wrap="square" rtlCol="0">
            <a:spAutoFit/>
          </a:bodyPr>
          <a:lstStyle/>
          <a:p>
            <a:r>
              <a:rPr lang="en-US" b="0">
                <a:solidFill>
                  <a:srgbClr val="04628C"/>
                </a:solidFill>
                <a:latin typeface="Arial" pitchFamily="34" charset="0"/>
                <a:cs typeface="Arial" pitchFamily="34" charset="0"/>
              </a:rPr>
              <a:t>Refer to fields on a direct bill payment</a:t>
            </a:r>
            <a:endParaRPr lang="en-US" b="0" dirty="0" err="1">
              <a:solidFill>
                <a:srgbClr val="04628C"/>
              </a:solidFill>
              <a:latin typeface="Arial" pitchFamily="34" charset="0"/>
              <a:cs typeface="Arial" pitchFamily="34" charset="0"/>
            </a:endParaRPr>
          </a:p>
        </p:txBody>
      </p:sp>
    </p:spTree>
    <p:extLst>
      <p:ext uri="{BB962C8B-B14F-4D97-AF65-F5344CB8AC3E}">
        <p14:creationId xmlns:p14="http://schemas.microsoft.com/office/powerpoint/2010/main" val="16565303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Lesson outline</a:t>
            </a:r>
          </a:p>
        </p:txBody>
      </p:sp>
      <p:sp>
        <p:nvSpPr>
          <p:cNvPr id="15363"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Payment allocation basics</a:t>
            </a:r>
          </a:p>
          <a:p>
            <a:pPr>
              <a:lnSpc>
                <a:spcPct val="150000"/>
              </a:lnSpc>
              <a:buFont typeface="Arial" charset="0"/>
              <a:buChar char="•"/>
            </a:pPr>
            <a:r>
              <a:rPr lang="en-US" sz="2800">
                <a:solidFill>
                  <a:srgbClr val="C0C0C0"/>
                </a:solidFill>
              </a:rPr>
              <a:t>Configuring payment allocation in the UI</a:t>
            </a:r>
          </a:p>
          <a:p>
            <a:pPr>
              <a:lnSpc>
                <a:spcPct val="150000"/>
              </a:lnSpc>
              <a:buFont typeface="Arial" charset="0"/>
              <a:buChar char="•"/>
            </a:pPr>
            <a:r>
              <a:rPr lang="en-US" sz="2800"/>
              <a:t>Configuring payment allocation in Gosu</a:t>
            </a:r>
          </a:p>
          <a:p>
            <a:pPr>
              <a:lnSpc>
                <a:spcPct val="150000"/>
              </a:lnSpc>
              <a:buFont typeface="Arial" charset="0"/>
              <a:buChar char="•"/>
            </a:pPr>
            <a:r>
              <a:rPr lang="en-US" sz="2800">
                <a:solidFill>
                  <a:srgbClr val="C0C0C0"/>
                </a:solidFill>
              </a:rPr>
              <a:t>Executing a payment</a:t>
            </a:r>
          </a:p>
          <a:p>
            <a:pPr>
              <a:lnSpc>
                <a:spcPct val="150000"/>
              </a:lnSpc>
              <a:buFont typeface="Arial" charset="0"/>
              <a:buChar char="•"/>
            </a:pPr>
            <a:endParaRPr lang="en-US" sz="2800"/>
          </a:p>
        </p:txBody>
      </p:sp>
    </p:spTree>
    <p:extLst>
      <p:ext uri="{BB962C8B-B14F-4D97-AF65-F5344CB8AC3E}">
        <p14:creationId xmlns:p14="http://schemas.microsoft.com/office/powerpoint/2010/main" val="4421385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can you configure in Gosu?</a:t>
            </a:r>
          </a:p>
        </p:txBody>
      </p:sp>
      <p:sp>
        <p:nvSpPr>
          <p:cNvPr id="3" name="Content Placeholder 2"/>
          <p:cNvSpPr>
            <a:spLocks noGrp="1"/>
          </p:cNvSpPr>
          <p:nvPr>
            <p:ph idx="1"/>
          </p:nvPr>
        </p:nvSpPr>
        <p:spPr/>
        <p:txBody>
          <a:bodyPr/>
          <a:lstStyle/>
          <a:p>
            <a:r>
              <a:rPr lang="en-US"/>
              <a:t>Implement a custom filter or custom priority to use in a payment allocation plan</a:t>
            </a:r>
          </a:p>
          <a:p>
            <a:endParaRPr lang="en-US"/>
          </a:p>
          <a:p>
            <a:pPr lvl="1"/>
            <a:endParaRPr lang="en-US"/>
          </a:p>
          <a:p>
            <a:pPr lvl="1"/>
            <a:endParaRPr lang="en-US"/>
          </a:p>
          <a:p>
            <a:pPr lvl="1"/>
            <a:endParaRPr lang="en-US"/>
          </a:p>
          <a:p>
            <a:pPr lvl="1"/>
            <a:endParaRPr lang="en-US"/>
          </a:p>
          <a:p>
            <a:pPr lvl="1"/>
            <a:endParaRPr lang="en-US"/>
          </a:p>
          <a:p>
            <a:pPr lvl="1"/>
            <a:endParaRPr lang="en-US"/>
          </a:p>
          <a:p>
            <a:r>
              <a:rPr lang="en-US"/>
              <a:t>Configure </a:t>
            </a:r>
            <a:r>
              <a:rPr lang="en-US" b="1" err="1">
                <a:latin typeface="Courier New" pitchFamily="49" charset="0"/>
                <a:cs typeface="Courier New" pitchFamily="49" charset="0"/>
              </a:rPr>
              <a:t>allocatePayments</a:t>
            </a:r>
            <a:r>
              <a:rPr lang="en-US" b="1">
                <a:latin typeface="Courier New" pitchFamily="49" charset="0"/>
                <a:cs typeface="Courier New" pitchFamily="49" charset="0"/>
              </a:rPr>
              <a:t>( )</a:t>
            </a:r>
            <a:r>
              <a:rPr lang="en-US" b="1">
                <a:cs typeface="Courier New" pitchFamily="49" charset="0"/>
              </a:rPr>
              <a:t> </a:t>
            </a:r>
            <a:r>
              <a:rPr lang="en-US"/>
              <a:t>method in </a:t>
            </a:r>
            <a:r>
              <a:rPr lang="en-US" b="1" err="1">
                <a:latin typeface="Courier New" pitchFamily="49" charset="0"/>
                <a:cs typeface="Courier New" pitchFamily="49" charset="0"/>
              </a:rPr>
              <a:t>DirectBillPayment</a:t>
            </a:r>
            <a:r>
              <a:rPr lang="en-US" b="1">
                <a:cs typeface="Courier New" pitchFamily="49" charset="0"/>
              </a:rPr>
              <a:t> </a:t>
            </a:r>
            <a:r>
              <a:rPr lang="en-US"/>
              <a:t>plugin, which performs the allocation</a:t>
            </a:r>
            <a:endParaRPr lang="en-US" b="1">
              <a:latin typeface="Courier New" pitchFamily="49" charset="0"/>
              <a:cs typeface="Courier New" pitchFamily="49" charset="0"/>
            </a:endParaRPr>
          </a:p>
        </p:txBody>
      </p:sp>
      <p:sp>
        <p:nvSpPr>
          <p:cNvPr id="4" name="Rounded Rectangle 3"/>
          <p:cNvSpPr/>
          <p:nvPr/>
        </p:nvSpPr>
        <p:spPr bwMode="auto">
          <a:xfrm>
            <a:off x="1458110" y="3853458"/>
            <a:ext cx="4934902" cy="28041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110" y="1858826"/>
            <a:ext cx="5629275" cy="269557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1342286" y="2449561"/>
            <a:ext cx="1046204" cy="75705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2219616" y="3797349"/>
            <a:ext cx="1268626" cy="75705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8" name="Picture 3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94706" y="1897822"/>
            <a:ext cx="564652" cy="56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s://cdn1.iconfinder.com/data/icons/UltimateGnome/256x256/actions/gtk-sort-descend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2368" y="3175906"/>
            <a:ext cx="543440" cy="543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7424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recipe for a custom filter or priority</a:t>
            </a:r>
          </a:p>
        </p:txBody>
      </p:sp>
      <p:sp>
        <p:nvSpPr>
          <p:cNvPr id="3" name="Content Placeholder 2"/>
          <p:cNvSpPr>
            <a:spLocks noGrp="1"/>
          </p:cNvSpPr>
          <p:nvPr>
            <p:ph idx="1"/>
          </p:nvPr>
        </p:nvSpPr>
        <p:spPr>
          <a:xfrm>
            <a:off x="519113" y="914400"/>
            <a:ext cx="8318500" cy="1500554"/>
          </a:xfrm>
        </p:spPr>
        <p:txBody>
          <a:bodyPr/>
          <a:lstStyle/>
          <a:p>
            <a:pPr marL="457200" indent="-457200">
              <a:buFont typeface="+mj-lt"/>
              <a:buAutoNum type="arabicPeriod"/>
            </a:pPr>
            <a:r>
              <a:rPr lang="en-US"/>
              <a:t>Add a </a:t>
            </a:r>
            <a:r>
              <a:rPr lang="en-US" err="1"/>
              <a:t>typecode</a:t>
            </a:r>
            <a:r>
              <a:rPr lang="en-US"/>
              <a:t> to relevant typelist</a:t>
            </a:r>
            <a:br>
              <a:rPr lang="en-US"/>
            </a:br>
            <a:br>
              <a:rPr lang="en-US"/>
            </a:br>
            <a:endParaRPr lang="en-US"/>
          </a:p>
          <a:p>
            <a:pPr marL="457200" indent="-457200">
              <a:buFont typeface="+mj-lt"/>
              <a:buAutoNum type="arabicPeriod"/>
            </a:pPr>
            <a:r>
              <a:rPr lang="en-US"/>
              <a:t>Create a class based that implements </a:t>
            </a:r>
            <a:r>
              <a:rPr lang="en-US" b="1">
                <a:latin typeface="Courier New" pitchFamily="49" charset="0"/>
                <a:cs typeface="Courier New" pitchFamily="49" charset="0"/>
              </a:rPr>
              <a:t>DistributionFilterCriterion</a:t>
            </a:r>
            <a:r>
              <a:rPr lang="en-US"/>
              <a:t> interface</a:t>
            </a:r>
            <a:br>
              <a:rPr lang="en-US"/>
            </a:br>
            <a:br>
              <a:rPr lang="en-US"/>
            </a:br>
            <a:endParaRPr lang="en-US"/>
          </a:p>
          <a:p>
            <a:pPr marL="457200" indent="-457200">
              <a:buFont typeface="+mj-lt"/>
              <a:buAutoNum type="arabicPeriod"/>
            </a:pPr>
            <a:r>
              <a:rPr lang="en-US"/>
              <a:t>Configure the new class</a:t>
            </a:r>
          </a:p>
          <a:p>
            <a:pPr marL="457200" indent="-457200">
              <a:buFont typeface="+mj-lt"/>
              <a:buAutoNum type="arabicPeriod"/>
            </a:pPr>
            <a:r>
              <a:rPr lang="en-US"/>
              <a:t>Register your class in </a:t>
            </a:r>
            <a:r>
              <a:rPr lang="en-US" b="1">
                <a:latin typeface="Courier New" pitchFamily="49" charset="0"/>
                <a:cs typeface="Courier New" pitchFamily="49" charset="0"/>
              </a:rPr>
              <a:t>LinkedImplementationLoaderImpl.gs</a:t>
            </a:r>
            <a:endParaRPr lang="en-US" b="1"/>
          </a:p>
          <a:p>
            <a:pPr marL="0" indent="0">
              <a:buNone/>
            </a:pPr>
            <a:br>
              <a:rPr lang="en-US">
                <a:cs typeface="Courier New" pitchFamily="49" charset="0"/>
              </a:rPr>
            </a:br>
            <a:br>
              <a:rPr lang="en-US">
                <a:cs typeface="Courier New" pitchFamily="49" charset="0"/>
              </a:rPr>
            </a:br>
            <a:br>
              <a:rPr lang="en-US">
                <a:cs typeface="Courier New" pitchFamily="49" charset="0"/>
              </a:rPr>
            </a:br>
            <a:br>
              <a:rPr lang="en-US">
                <a:cs typeface="Courier New" pitchFamily="49" charset="0"/>
              </a:rPr>
            </a:br>
            <a:endParaRPr lang="en-US">
              <a:cs typeface="Courier New" pitchFamily="49" charset="0"/>
            </a:endParaRPr>
          </a:p>
          <a:p>
            <a:pPr marL="342900" lvl="1" indent="0">
              <a:buNone/>
            </a:pP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179" y="1598734"/>
            <a:ext cx="2490619" cy="32771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777" y="1562467"/>
            <a:ext cx="2113746" cy="31132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8" name="Picture 31"/>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54523" y="1372949"/>
            <a:ext cx="564652" cy="56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s://cdn1.iconfinder.com/data/icons/UltimateGnome/256x256/actions/gtk-sort-descendin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01781" y="1490870"/>
            <a:ext cx="543440" cy="54344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4155" y="5093818"/>
            <a:ext cx="3504602" cy="32005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3092"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075" y="5434458"/>
            <a:ext cx="4171167" cy="82296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3093"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524" y="5434458"/>
            <a:ext cx="4473504" cy="81006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grpSp>
        <p:nvGrpSpPr>
          <p:cNvPr id="6" name="Group 5"/>
          <p:cNvGrpSpPr/>
          <p:nvPr/>
        </p:nvGrpSpPr>
        <p:grpSpPr>
          <a:xfrm>
            <a:off x="746433" y="2977180"/>
            <a:ext cx="7870508" cy="751767"/>
            <a:chOff x="746433" y="2624479"/>
            <a:chExt cx="7870508" cy="751767"/>
          </a:xfrm>
        </p:grpSpPr>
        <p:pic>
          <p:nvPicPr>
            <p:cNvPr id="3094"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2175" y="3050664"/>
              <a:ext cx="2498807" cy="28235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0" name="Picture 4" descr="https://cdn1.iconfinder.com/data/icons/UltimateGnome/256x256/actions/gtk-sort-descendin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73501" y="2778944"/>
              <a:ext cx="543440" cy="5434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9179" y="2624479"/>
              <a:ext cx="2439989" cy="34410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3079"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433" y="2624479"/>
              <a:ext cx="3503574" cy="34410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3" name="Picture 31"/>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9225" y="2732627"/>
              <a:ext cx="564652" cy="56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08048" y="3065892"/>
              <a:ext cx="2010554" cy="31035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 name="Freeform 3"/>
            <p:cNvSpPr/>
            <p:nvPr/>
          </p:nvSpPr>
          <p:spPr bwMode="auto">
            <a:xfrm>
              <a:off x="882685" y="2977662"/>
              <a:ext cx="653041" cy="246184"/>
            </a:xfrm>
            <a:custGeom>
              <a:avLst/>
              <a:gdLst>
                <a:gd name="connsiteX0" fmla="*/ 19995 w 653041"/>
                <a:gd name="connsiteY0" fmla="*/ 0 h 246184"/>
                <a:gd name="connsiteX1" fmla="*/ 78610 w 653041"/>
                <a:gd name="connsiteY1" fmla="*/ 117230 h 246184"/>
                <a:gd name="connsiteX2" fmla="*/ 653041 w 653041"/>
                <a:gd name="connsiteY2" fmla="*/ 246184 h 246184"/>
              </a:gdLst>
              <a:ahLst/>
              <a:cxnLst>
                <a:cxn ang="0">
                  <a:pos x="connsiteX0" y="connsiteY0"/>
                </a:cxn>
                <a:cxn ang="0">
                  <a:pos x="connsiteX1" y="connsiteY1"/>
                </a:cxn>
                <a:cxn ang="0">
                  <a:pos x="connsiteX2" y="connsiteY2"/>
                </a:cxn>
              </a:cxnLst>
              <a:rect l="l" t="t" r="r" b="b"/>
              <a:pathLst>
                <a:path w="653041" h="246184">
                  <a:moveTo>
                    <a:pt x="19995" y="0"/>
                  </a:moveTo>
                  <a:cubicBezTo>
                    <a:pt x="-3452" y="38099"/>
                    <a:pt x="-26898" y="76199"/>
                    <a:pt x="78610" y="117230"/>
                  </a:cubicBezTo>
                  <a:cubicBezTo>
                    <a:pt x="184118" y="158261"/>
                    <a:pt x="418579" y="202222"/>
                    <a:pt x="653041" y="246184"/>
                  </a:cubicBezTo>
                </a:path>
              </a:pathLst>
            </a:custGeom>
            <a:noFill/>
            <a:ln w="19050" algn="ctr">
              <a:solidFill>
                <a:srgbClr val="04628C"/>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29" name="Freeform 28"/>
            <p:cNvSpPr/>
            <p:nvPr/>
          </p:nvSpPr>
          <p:spPr bwMode="auto">
            <a:xfrm>
              <a:off x="5251560" y="2977662"/>
              <a:ext cx="653041" cy="246184"/>
            </a:xfrm>
            <a:custGeom>
              <a:avLst/>
              <a:gdLst>
                <a:gd name="connsiteX0" fmla="*/ 19995 w 653041"/>
                <a:gd name="connsiteY0" fmla="*/ 0 h 246184"/>
                <a:gd name="connsiteX1" fmla="*/ 78610 w 653041"/>
                <a:gd name="connsiteY1" fmla="*/ 117230 h 246184"/>
                <a:gd name="connsiteX2" fmla="*/ 653041 w 653041"/>
                <a:gd name="connsiteY2" fmla="*/ 246184 h 246184"/>
              </a:gdLst>
              <a:ahLst/>
              <a:cxnLst>
                <a:cxn ang="0">
                  <a:pos x="connsiteX0" y="connsiteY0"/>
                </a:cxn>
                <a:cxn ang="0">
                  <a:pos x="connsiteX1" y="connsiteY1"/>
                </a:cxn>
                <a:cxn ang="0">
                  <a:pos x="connsiteX2" y="connsiteY2"/>
                </a:cxn>
              </a:cxnLst>
              <a:rect l="l" t="t" r="r" b="b"/>
              <a:pathLst>
                <a:path w="653041" h="246184">
                  <a:moveTo>
                    <a:pt x="19995" y="0"/>
                  </a:moveTo>
                  <a:cubicBezTo>
                    <a:pt x="-3452" y="38099"/>
                    <a:pt x="-26898" y="76199"/>
                    <a:pt x="78610" y="117230"/>
                  </a:cubicBezTo>
                  <a:cubicBezTo>
                    <a:pt x="184118" y="158261"/>
                    <a:pt x="418579" y="202222"/>
                    <a:pt x="653041" y="246184"/>
                  </a:cubicBezTo>
                </a:path>
              </a:pathLst>
            </a:custGeom>
            <a:noFill/>
            <a:ln w="19050" algn="ctr">
              <a:solidFill>
                <a:srgbClr val="04628C"/>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sp>
        <p:nvSpPr>
          <p:cNvPr id="5" name="Rounded Rectangle 4"/>
          <p:cNvSpPr/>
          <p:nvPr/>
        </p:nvSpPr>
        <p:spPr bwMode="auto">
          <a:xfrm>
            <a:off x="746433" y="6014611"/>
            <a:ext cx="1997722" cy="24280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ounded Rectangle 30"/>
          <p:cNvSpPr/>
          <p:nvPr/>
        </p:nvSpPr>
        <p:spPr bwMode="auto">
          <a:xfrm>
            <a:off x="5001092" y="6014611"/>
            <a:ext cx="1997722" cy="24280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2567493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62" y="120650"/>
            <a:ext cx="8604738" cy="742950"/>
          </a:xfrm>
        </p:spPr>
        <p:txBody>
          <a:bodyPr/>
          <a:lstStyle/>
          <a:p>
            <a:r>
              <a:rPr lang="en-US"/>
              <a:t>Code for filtering items uses restriction builders</a:t>
            </a:r>
          </a:p>
        </p:txBody>
      </p:sp>
      <p:sp>
        <p:nvSpPr>
          <p:cNvPr id="3" name="Content Placeholder 2"/>
          <p:cNvSpPr>
            <a:spLocks noGrp="1"/>
          </p:cNvSpPr>
          <p:nvPr>
            <p:ph idx="1"/>
          </p:nvPr>
        </p:nvSpPr>
        <p:spPr>
          <a:xfrm>
            <a:off x="519113" y="914400"/>
            <a:ext cx="8318500" cy="1735015"/>
          </a:xfrm>
        </p:spPr>
        <p:txBody>
          <a:bodyPr/>
          <a:lstStyle/>
          <a:p>
            <a:r>
              <a:rPr lang="en-US" b="1" err="1">
                <a:latin typeface="Courier New" pitchFamily="49" charset="0"/>
                <a:cs typeface="Courier New" pitchFamily="49" charset="0"/>
              </a:rPr>
              <a:t>RestrictionBuilder</a:t>
            </a:r>
            <a:r>
              <a:rPr lang="en-US"/>
              <a:t> allows you to use Gosu to modify queries specifically for payment targets</a:t>
            </a:r>
          </a:p>
          <a:p>
            <a:pPr lvl="1"/>
            <a:r>
              <a:rPr lang="en-US"/>
              <a:t>The </a:t>
            </a:r>
            <a:r>
              <a:rPr lang="en-US" b="1">
                <a:latin typeface="Courier New" pitchFamily="49" charset="0"/>
                <a:cs typeface="Courier New" pitchFamily="49" charset="0"/>
              </a:rPr>
              <a:t>Restriction</a:t>
            </a:r>
            <a:r>
              <a:rPr lang="en-US"/>
              <a:t> defines a search that uses a query and a predicate to search both database and in-memory data</a:t>
            </a:r>
          </a:p>
          <a:p>
            <a:r>
              <a:rPr lang="en-US"/>
              <a:t>Elements of restriction builders:</a:t>
            </a:r>
          </a:p>
        </p:txBody>
      </p:sp>
      <p:graphicFrame>
        <p:nvGraphicFramePr>
          <p:cNvPr id="4" name="Table 3"/>
          <p:cNvGraphicFramePr>
            <a:graphicFrameLocks noGrp="1"/>
          </p:cNvGraphicFramePr>
          <p:nvPr>
            <p:extLst>
              <p:ext uri="{D42A27DB-BD31-4B8C-83A1-F6EECF244321}">
                <p14:modId xmlns:p14="http://schemas.microsoft.com/office/powerpoint/2010/main" val="2609838353"/>
              </p:ext>
            </p:extLst>
          </p:nvPr>
        </p:nvGraphicFramePr>
        <p:xfrm>
          <a:off x="633046" y="3178902"/>
          <a:ext cx="7877908" cy="3196631"/>
        </p:xfrm>
        <a:graphic>
          <a:graphicData uri="http://schemas.openxmlformats.org/drawingml/2006/table">
            <a:tbl>
              <a:tblPr bandRow="1">
                <a:tableStyleId>{BC89EF96-8CEA-46FF-86C4-4CE0E7609802}</a:tableStyleId>
              </a:tblPr>
              <a:tblGrid>
                <a:gridCol w="2250831">
                  <a:extLst>
                    <a:ext uri="{9D8B030D-6E8A-4147-A177-3AD203B41FA5}">
                      <a16:colId xmlns:a16="http://schemas.microsoft.com/office/drawing/2014/main" val="20000"/>
                    </a:ext>
                  </a:extLst>
                </a:gridCol>
                <a:gridCol w="5627077">
                  <a:extLst>
                    <a:ext uri="{9D8B030D-6E8A-4147-A177-3AD203B41FA5}">
                      <a16:colId xmlns:a16="http://schemas.microsoft.com/office/drawing/2014/main" val="20001"/>
                    </a:ext>
                  </a:extLst>
                </a:gridCol>
              </a:tblGrid>
              <a:tr h="539577">
                <a:tc>
                  <a:txBody>
                    <a:bodyPr/>
                    <a:lstStyle/>
                    <a:p>
                      <a:r>
                        <a:rPr lang="en-US">
                          <a:solidFill>
                            <a:schemeClr val="bg1"/>
                          </a:solidFill>
                        </a:rPr>
                        <a:t>Property reference</a:t>
                      </a:r>
                    </a:p>
                  </a:txBody>
                  <a:tcPr/>
                </a:tc>
                <a:tc>
                  <a:txBody>
                    <a:bodyPr/>
                    <a:lstStyle/>
                    <a:p>
                      <a:r>
                        <a:rPr lang="en-US">
                          <a:solidFill>
                            <a:schemeClr val="bg1"/>
                          </a:solidFill>
                        </a:rPr>
                        <a:t>Reference to a property that uses </a:t>
                      </a:r>
                      <a:r>
                        <a:rPr lang="en-US" sz="1800" b="1" kern="1200" err="1">
                          <a:solidFill>
                            <a:schemeClr val="bg1"/>
                          </a:solidFill>
                          <a:latin typeface="Courier New" pitchFamily="49" charset="0"/>
                          <a:ea typeface="+mn-ea"/>
                          <a:cs typeface="Courier New" pitchFamily="49" charset="0"/>
                        </a:rPr>
                        <a:t>type#feature</a:t>
                      </a:r>
                      <a:br>
                        <a:rPr lang="en-US" sz="1800" b="1" kern="1200">
                          <a:solidFill>
                            <a:schemeClr val="bg1"/>
                          </a:solidFill>
                          <a:latin typeface="Courier New" pitchFamily="49" charset="0"/>
                          <a:ea typeface="+mn-ea"/>
                          <a:cs typeface="Courier New" pitchFamily="49" charset="0"/>
                        </a:rPr>
                      </a:br>
                      <a:r>
                        <a:rPr lang="en-US">
                          <a:solidFill>
                            <a:schemeClr val="bg1"/>
                          </a:solidFill>
                        </a:rPr>
                        <a:t>syntax (example: </a:t>
                      </a:r>
                      <a:r>
                        <a:rPr lang="en-US" b="1" err="1">
                          <a:solidFill>
                            <a:schemeClr val="bg1"/>
                          </a:solidFill>
                          <a:latin typeface="Courier New" pitchFamily="49" charset="0"/>
                          <a:cs typeface="Courier New" pitchFamily="49" charset="0"/>
                        </a:rPr>
                        <a:t>Person#FirstName</a:t>
                      </a:r>
                      <a:r>
                        <a:rPr lang="en-US">
                          <a:solidFill>
                            <a:schemeClr val="bg1"/>
                          </a:solidFill>
                        </a:rPr>
                        <a:t>)</a:t>
                      </a:r>
                      <a:r>
                        <a:rPr lang="en-US" baseline="0">
                          <a:solidFill>
                            <a:schemeClr val="bg1"/>
                          </a:solidFill>
                        </a:rPr>
                        <a:t> </a:t>
                      </a:r>
                      <a:endParaRPr lang="en-US">
                        <a:solidFill>
                          <a:schemeClr val="bg1"/>
                        </a:solidFill>
                      </a:endParaRPr>
                    </a:p>
                  </a:txBody>
                  <a:tcPr/>
                </a:tc>
                <a:extLst>
                  <a:ext uri="{0D108BD9-81ED-4DB2-BD59-A6C34878D82A}">
                    <a16:rowId xmlns:a16="http://schemas.microsoft.com/office/drawing/2014/main" val="10000"/>
                  </a:ext>
                </a:extLst>
              </a:tr>
              <a:tr h="308330">
                <a:tc>
                  <a:txBody>
                    <a:bodyPr/>
                    <a:lstStyle/>
                    <a:p>
                      <a:r>
                        <a:rPr lang="en-US">
                          <a:solidFill>
                            <a:schemeClr val="bg1"/>
                          </a:solidFill>
                        </a:rPr>
                        <a:t>Path</a:t>
                      </a:r>
                    </a:p>
                  </a:txBody>
                  <a:tcPr/>
                </a:tc>
                <a:tc>
                  <a:txBody>
                    <a:bodyPr/>
                    <a:lstStyle/>
                    <a:p>
                      <a:r>
                        <a:rPr lang="en-US" baseline="0">
                          <a:solidFill>
                            <a:schemeClr val="bg1"/>
                          </a:solidFill>
                        </a:rPr>
                        <a:t>List of property references. Use </a:t>
                      </a:r>
                      <a:r>
                        <a:rPr lang="en-US" sz="1800" b="1" kern="1200" err="1">
                          <a:solidFill>
                            <a:schemeClr val="bg1"/>
                          </a:solidFill>
                          <a:latin typeface="Courier New" pitchFamily="49" charset="0"/>
                          <a:ea typeface="+mn-ea"/>
                          <a:cs typeface="Courier New" pitchFamily="49" charset="0"/>
                        </a:rPr>
                        <a:t>Paths.make</a:t>
                      </a:r>
                      <a:r>
                        <a:rPr lang="en-US" sz="1800" b="1" kern="1200">
                          <a:solidFill>
                            <a:schemeClr val="bg1"/>
                          </a:solidFill>
                          <a:latin typeface="Courier New" pitchFamily="49" charset="0"/>
                          <a:ea typeface="+mn-ea"/>
                          <a:cs typeface="Courier New" pitchFamily="49" charset="0"/>
                        </a:rPr>
                        <a:t>()</a:t>
                      </a:r>
                      <a:r>
                        <a:rPr lang="en-US" baseline="0">
                          <a:solidFill>
                            <a:schemeClr val="bg1"/>
                          </a:solidFill>
                        </a:rPr>
                        <a:t> to create a path.</a:t>
                      </a:r>
                      <a:endParaRPr lang="en-US">
                        <a:solidFill>
                          <a:schemeClr val="bg1"/>
                        </a:solidFill>
                      </a:endParaRPr>
                    </a:p>
                  </a:txBody>
                  <a:tcPr/>
                </a:tc>
                <a:extLst>
                  <a:ext uri="{0D108BD9-81ED-4DB2-BD59-A6C34878D82A}">
                    <a16:rowId xmlns:a16="http://schemas.microsoft.com/office/drawing/2014/main" val="10001"/>
                  </a:ext>
                </a:extLst>
              </a:tr>
              <a:tr h="1002071">
                <a:tc>
                  <a:txBody>
                    <a:bodyPr/>
                    <a:lstStyle/>
                    <a:p>
                      <a:r>
                        <a:rPr lang="en-US">
                          <a:solidFill>
                            <a:schemeClr val="bg1"/>
                          </a:solidFill>
                        </a:rPr>
                        <a:t>Restriction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solidFill>
                            <a:schemeClr val="bg1"/>
                          </a:solidFill>
                        </a:rPr>
                        <a:t>Object that is either a </a:t>
                      </a:r>
                      <a:r>
                        <a:rPr lang="en-US" i="1" baseline="0">
                          <a:solidFill>
                            <a:schemeClr val="bg1"/>
                          </a:solidFill>
                        </a:rPr>
                        <a:t>query</a:t>
                      </a:r>
                      <a:r>
                        <a:rPr lang="en-US" baseline="0">
                          <a:solidFill>
                            <a:schemeClr val="bg1"/>
                          </a:solidFill>
                        </a:rPr>
                        <a:t> (searches database) or </a:t>
                      </a:r>
                      <a:r>
                        <a:rPr lang="en-US" i="1" baseline="0">
                          <a:solidFill>
                            <a:schemeClr val="bg1"/>
                          </a:solidFill>
                        </a:rPr>
                        <a:t>predicate</a:t>
                      </a:r>
                      <a:r>
                        <a:rPr lang="en-US" baseline="0">
                          <a:solidFill>
                            <a:schemeClr val="bg1"/>
                          </a:solidFill>
                        </a:rPr>
                        <a:t> (searches in-memory cache and uncommitted changes).</a:t>
                      </a:r>
                      <a:endParaRPr lang="en-US">
                        <a:solidFill>
                          <a:schemeClr val="bg1"/>
                        </a:solidFill>
                      </a:endParaRPr>
                    </a:p>
                  </a:txBody>
                  <a:tcPr/>
                </a:tc>
                <a:extLst>
                  <a:ext uri="{0D108BD9-81ED-4DB2-BD59-A6C34878D82A}">
                    <a16:rowId xmlns:a16="http://schemas.microsoft.com/office/drawing/2014/main" val="10002"/>
                  </a:ext>
                </a:extLst>
              </a:tr>
              <a:tr h="539577">
                <a:tc>
                  <a:txBody>
                    <a:bodyPr/>
                    <a:lstStyle/>
                    <a:p>
                      <a:r>
                        <a:rPr lang="en-US" err="1">
                          <a:solidFill>
                            <a:schemeClr val="bg1"/>
                          </a:solidFill>
                        </a:rPr>
                        <a:t>RestrictionBuilder</a:t>
                      </a:r>
                      <a:endParaRPr lang="en-US">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solidFill>
                            <a:schemeClr val="bg1"/>
                          </a:solidFill>
                        </a:rPr>
                        <a:t>Class to create a new </a:t>
                      </a:r>
                      <a:r>
                        <a:rPr lang="en-US" b="1" baseline="0">
                          <a:solidFill>
                            <a:schemeClr val="bg1"/>
                          </a:solidFill>
                          <a:latin typeface="Courier New" pitchFamily="49" charset="0"/>
                          <a:cs typeface="Courier New" pitchFamily="49" charset="0"/>
                        </a:rPr>
                        <a:t>Restriction</a:t>
                      </a:r>
                      <a:r>
                        <a:rPr lang="en-US" baseline="0">
                          <a:solidFill>
                            <a:schemeClr val="bg1"/>
                          </a:solidFill>
                        </a:rPr>
                        <a:t> object. Use </a:t>
                      </a:r>
                      <a:r>
                        <a:rPr lang="en-US" sz="1800" b="1" kern="1200" err="1">
                          <a:solidFill>
                            <a:schemeClr val="bg1"/>
                          </a:solidFill>
                          <a:latin typeface="Courier New" pitchFamily="49" charset="0"/>
                          <a:ea typeface="+mn-ea"/>
                          <a:cs typeface="Courier New" pitchFamily="49" charset="0"/>
                        </a:rPr>
                        <a:t>RestrictionBuilder.make</a:t>
                      </a:r>
                      <a:r>
                        <a:rPr lang="en-US" sz="1800" b="1" kern="1200">
                          <a:solidFill>
                            <a:schemeClr val="bg1"/>
                          </a:solidFill>
                          <a:latin typeface="Courier New" pitchFamily="49" charset="0"/>
                          <a:ea typeface="+mn-ea"/>
                          <a:cs typeface="Courier New" pitchFamily="49" charset="0"/>
                        </a:rPr>
                        <a:t>()</a:t>
                      </a:r>
                      <a:r>
                        <a:rPr lang="en-US" sz="1800" b="1" kern="1200">
                          <a:solidFill>
                            <a:schemeClr val="bg1"/>
                          </a:solidFill>
                          <a:latin typeface="+mj-lt"/>
                          <a:ea typeface="+mn-ea"/>
                          <a:cs typeface="Courier New" pitchFamily="49" charset="0"/>
                        </a:rPr>
                        <a:t> </a:t>
                      </a:r>
                      <a:r>
                        <a:rPr lang="en-US" baseline="0">
                          <a:solidFill>
                            <a:schemeClr val="bg1"/>
                          </a:solidFill>
                        </a:rPr>
                        <a:t>to create a new restriction.</a:t>
                      </a:r>
                      <a:endParaRPr lang="en-US">
                        <a:solidFill>
                          <a:schemeClr val="bg1"/>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4985169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16" y="1780073"/>
            <a:ext cx="7197600" cy="185700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err="1"/>
              <a:t>RestrictionBuilder</a:t>
            </a:r>
            <a:r>
              <a:rPr lang="en-US"/>
              <a:t> examples</a:t>
            </a:r>
          </a:p>
        </p:txBody>
      </p:sp>
      <p:sp>
        <p:nvSpPr>
          <p:cNvPr id="11" name="Content Placeholder 10"/>
          <p:cNvSpPr>
            <a:spLocks noGrp="1"/>
          </p:cNvSpPr>
          <p:nvPr>
            <p:ph idx="1"/>
          </p:nvPr>
        </p:nvSpPr>
        <p:spPr/>
        <p:txBody>
          <a:bodyPr/>
          <a:lstStyle/>
          <a:p>
            <a:r>
              <a:rPr lang="en-US"/>
              <a:t>You can compare the result of a path to a specified value using </a:t>
            </a:r>
            <a:r>
              <a:rPr lang="en-US" b="1">
                <a:latin typeface="Courier New" pitchFamily="49" charset="0"/>
                <a:cs typeface="Courier New" pitchFamily="49" charset="0"/>
              </a:rPr>
              <a:t>compare()</a:t>
            </a:r>
          </a:p>
          <a:p>
            <a:endParaRPr lang="en-US" b="1">
              <a:latin typeface="Courier New" pitchFamily="49" charset="0"/>
              <a:cs typeface="Courier New" pitchFamily="49" charset="0"/>
            </a:endParaRPr>
          </a:p>
          <a:p>
            <a:endParaRPr lang="en-US" b="1">
              <a:latin typeface="Courier New" pitchFamily="49" charset="0"/>
              <a:cs typeface="Courier New" pitchFamily="49" charset="0"/>
            </a:endParaRPr>
          </a:p>
          <a:p>
            <a:endParaRPr lang="en-US" b="1">
              <a:latin typeface="Courier New" pitchFamily="49" charset="0"/>
              <a:cs typeface="Courier New" pitchFamily="49" charset="0"/>
            </a:endParaRPr>
          </a:p>
          <a:p>
            <a:endParaRPr lang="en-US" b="1">
              <a:latin typeface="Courier New" pitchFamily="49" charset="0"/>
              <a:cs typeface="Courier New" pitchFamily="49" charset="0"/>
            </a:endParaRPr>
          </a:p>
          <a:p>
            <a:endParaRPr lang="en-US" b="1">
              <a:latin typeface="Courier New" pitchFamily="49" charset="0"/>
              <a:cs typeface="Courier New" pitchFamily="49" charset="0"/>
            </a:endParaRPr>
          </a:p>
          <a:p>
            <a:endParaRPr lang="en-US" b="1">
              <a:latin typeface="Courier New" pitchFamily="49" charset="0"/>
              <a:cs typeface="Courier New" pitchFamily="49" charset="0"/>
            </a:endParaRPr>
          </a:p>
          <a:p>
            <a:r>
              <a:rPr lang="en-US">
                <a:cs typeface="Courier New" pitchFamily="49" charset="0"/>
              </a:rPr>
              <a:t>You can combine </a:t>
            </a:r>
            <a:r>
              <a:rPr lang="en-US" b="1" err="1">
                <a:latin typeface="Courier New" pitchFamily="49" charset="0"/>
                <a:cs typeface="Courier New" pitchFamily="49" charset="0"/>
              </a:rPr>
              <a:t>RestrictionBuilders</a:t>
            </a:r>
            <a:r>
              <a:rPr lang="en-US">
                <a:latin typeface="+mj-lt"/>
                <a:cs typeface="Courier New" pitchFamily="49" charset="0"/>
              </a:rPr>
              <a:t> with </a:t>
            </a:r>
            <a:r>
              <a:rPr lang="en-US" b="1">
                <a:latin typeface="Courier New" pitchFamily="49" charset="0"/>
                <a:cs typeface="Courier New" pitchFamily="49" charset="0"/>
              </a:rPr>
              <a:t>union()</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644" y="3886568"/>
            <a:ext cx="5055942" cy="89461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cxnSp>
        <p:nvCxnSpPr>
          <p:cNvPr id="6" name="Straight Connector 5"/>
          <p:cNvCxnSpPr/>
          <p:nvPr/>
        </p:nvCxnSpPr>
        <p:spPr bwMode="auto">
          <a:xfrm>
            <a:off x="3257368" y="4568338"/>
            <a:ext cx="3423139" cy="0"/>
          </a:xfrm>
          <a:prstGeom prst="line">
            <a:avLst/>
          </a:prstGeom>
          <a:noFill/>
          <a:ln w="19050" cap="flat" cmpd="sng" algn="ctr">
            <a:solidFill>
              <a:srgbClr val="04628C"/>
            </a:solidFill>
            <a:prstDash val="solid"/>
            <a:round/>
            <a:headEnd type="none" w="med" len="med"/>
            <a:tailEnd type="none" w="med" len="med"/>
          </a:ln>
          <a:effectLst/>
        </p:spPr>
      </p:cxnSp>
      <p:cxnSp>
        <p:nvCxnSpPr>
          <p:cNvPr id="9" name="Straight Connector 8"/>
          <p:cNvCxnSpPr/>
          <p:nvPr/>
        </p:nvCxnSpPr>
        <p:spPr bwMode="auto">
          <a:xfrm>
            <a:off x="2790091" y="2474116"/>
            <a:ext cx="2754924" cy="0"/>
          </a:xfrm>
          <a:prstGeom prst="line">
            <a:avLst/>
          </a:prstGeom>
          <a:noFill/>
          <a:ln w="19050" cap="flat" cmpd="sng" algn="ctr">
            <a:solidFill>
              <a:srgbClr val="D33819"/>
            </a:solidFill>
            <a:prstDash val="solid"/>
            <a:round/>
            <a:headEnd type="none" w="med" len="med"/>
            <a:tailEnd type="none" w="med" len="med"/>
          </a:ln>
          <a:effectLst/>
        </p:spPr>
      </p:cxnSp>
      <p:sp>
        <p:nvSpPr>
          <p:cNvPr id="8" name="Freeform 7"/>
          <p:cNvSpPr/>
          <p:nvPr/>
        </p:nvSpPr>
        <p:spPr bwMode="auto">
          <a:xfrm>
            <a:off x="5603631" y="2271332"/>
            <a:ext cx="2965938" cy="1948981"/>
          </a:xfrm>
          <a:custGeom>
            <a:avLst/>
            <a:gdLst>
              <a:gd name="connsiteX0" fmla="*/ 0 w 3172520"/>
              <a:gd name="connsiteY0" fmla="*/ 120173 h 2347557"/>
              <a:gd name="connsiteX1" fmla="*/ 3130061 w 3172520"/>
              <a:gd name="connsiteY1" fmla="*/ 249127 h 2347557"/>
              <a:gd name="connsiteX2" fmla="*/ 1524000 w 3172520"/>
              <a:gd name="connsiteY2" fmla="*/ 2347557 h 2347557"/>
            </a:gdLst>
            <a:ahLst/>
            <a:cxnLst>
              <a:cxn ang="0">
                <a:pos x="connsiteX0" y="connsiteY0"/>
              </a:cxn>
              <a:cxn ang="0">
                <a:pos x="connsiteX1" y="connsiteY1"/>
              </a:cxn>
              <a:cxn ang="0">
                <a:pos x="connsiteX2" y="connsiteY2"/>
              </a:cxn>
            </a:cxnLst>
            <a:rect l="l" t="t" r="r" b="b"/>
            <a:pathLst>
              <a:path w="3172520" h="2347557">
                <a:moveTo>
                  <a:pt x="0" y="120173"/>
                </a:moveTo>
                <a:cubicBezTo>
                  <a:pt x="1438030" y="-966"/>
                  <a:pt x="2876061" y="-122104"/>
                  <a:pt x="3130061" y="249127"/>
                </a:cubicBezTo>
                <a:cubicBezTo>
                  <a:pt x="3384061" y="620358"/>
                  <a:pt x="2454030" y="1483957"/>
                  <a:pt x="1524000" y="2347557"/>
                </a:cubicBezTo>
              </a:path>
            </a:pathLst>
          </a:custGeom>
          <a:noFill/>
          <a:ln w="19050" algn="ctr">
            <a:solidFill>
              <a:srgbClr val="04628C"/>
            </a:solidFill>
            <a:round/>
            <a:headEnd type="none" w="med" len="med"/>
            <a:tailEnd type="arrow" w="med" len="med"/>
          </a:ln>
        </p:spPr>
        <p:txBody>
          <a:bodyPr vert="horz" wrap="square" lIns="0" tIns="0" rIns="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12" name="Rounded Rectangle 11"/>
          <p:cNvSpPr/>
          <p:nvPr/>
        </p:nvSpPr>
        <p:spPr bwMode="auto">
          <a:xfrm>
            <a:off x="914400" y="2474116"/>
            <a:ext cx="6822831" cy="72628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5425" y="5363675"/>
            <a:ext cx="5164380" cy="89461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9138" y="1486310"/>
            <a:ext cx="1879356" cy="27031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cxnSp>
        <p:nvCxnSpPr>
          <p:cNvPr id="13" name="Straight Connector 12"/>
          <p:cNvCxnSpPr/>
          <p:nvPr/>
        </p:nvCxnSpPr>
        <p:spPr bwMode="auto">
          <a:xfrm>
            <a:off x="2790091" y="6301522"/>
            <a:ext cx="3423139" cy="0"/>
          </a:xfrm>
          <a:prstGeom prst="line">
            <a:avLst/>
          </a:prstGeom>
          <a:noFill/>
          <a:ln w="19050" cap="flat" cmpd="sng" algn="ctr">
            <a:solidFill>
              <a:srgbClr val="04628C"/>
            </a:solidFill>
            <a:prstDash val="solid"/>
            <a:round/>
            <a:headEnd type="none" w="med" len="med"/>
            <a:tailEnd type="none" w="med" len="med"/>
          </a:ln>
          <a:effectLst/>
        </p:spPr>
      </p:cxnSp>
      <p:cxnSp>
        <p:nvCxnSpPr>
          <p:cNvPr id="14" name="Straight Connector 13"/>
          <p:cNvCxnSpPr/>
          <p:nvPr/>
        </p:nvCxnSpPr>
        <p:spPr bwMode="auto">
          <a:xfrm>
            <a:off x="2924906" y="6031892"/>
            <a:ext cx="1242647" cy="0"/>
          </a:xfrm>
          <a:prstGeom prst="line">
            <a:avLst/>
          </a:prstGeom>
          <a:noFill/>
          <a:ln w="19050" cap="flat" cmpd="sng" algn="ctr">
            <a:solidFill>
              <a:srgbClr val="04628C"/>
            </a:solidFill>
            <a:prstDash val="solid"/>
            <a:round/>
            <a:headEnd type="none" w="med" len="med"/>
            <a:tailEnd type="none" w="med" len="med"/>
          </a:ln>
          <a:effectLst/>
        </p:spPr>
      </p:cxnSp>
    </p:spTree>
    <p:extLst>
      <p:ext uri="{BB962C8B-B14F-4D97-AF65-F5344CB8AC3E}">
        <p14:creationId xmlns:p14="http://schemas.microsoft.com/office/powerpoint/2010/main" val="30575114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PolicyPeriod</a:t>
            </a:r>
            <a:r>
              <a:rPr lang="en-US"/>
              <a:t> filter example (1 of 2)</a:t>
            </a:r>
          </a:p>
        </p:txBody>
      </p:sp>
      <p:sp>
        <p:nvSpPr>
          <p:cNvPr id="3" name="Content Placeholder 2"/>
          <p:cNvSpPr>
            <a:spLocks noGrp="1"/>
          </p:cNvSpPr>
          <p:nvPr>
            <p:ph idx="1"/>
          </p:nvPr>
        </p:nvSpPr>
        <p:spPr/>
        <p:txBody>
          <a:bodyPr/>
          <a:lstStyle/>
          <a:p>
            <a:r>
              <a:rPr lang="en-US"/>
              <a:t>Every payment allocation plan filter has a class that implements </a:t>
            </a:r>
            <a:r>
              <a:rPr lang="en-US" b="1" err="1">
                <a:latin typeface="Courier New" pitchFamily="49" charset="0"/>
                <a:cs typeface="Courier New" pitchFamily="49" charset="0"/>
              </a:rPr>
              <a:t>DistributionFilterCriterion</a:t>
            </a:r>
            <a:r>
              <a:rPr lang="en-US" b="1">
                <a:latin typeface="Courier New" pitchFamily="49" charset="0"/>
                <a:cs typeface="Courier New" pitchFamily="49" charset="0"/>
              </a:rPr>
              <a:t>,</a:t>
            </a:r>
            <a:r>
              <a:rPr lang="en-US"/>
              <a:t> a </a:t>
            </a:r>
            <a:r>
              <a:rPr lang="en-US" err="1"/>
              <a:t>typekey</a:t>
            </a:r>
            <a:r>
              <a:rPr lang="en-US"/>
              <a:t>, and registration as a linked implementation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77" y="2241754"/>
            <a:ext cx="8638656" cy="417671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cxnSp>
        <p:nvCxnSpPr>
          <p:cNvPr id="6" name="Straight Connector 5"/>
          <p:cNvCxnSpPr/>
          <p:nvPr/>
        </p:nvCxnSpPr>
        <p:spPr bwMode="auto">
          <a:xfrm>
            <a:off x="1430594" y="5014452"/>
            <a:ext cx="7551739" cy="0"/>
          </a:xfrm>
          <a:prstGeom prst="line">
            <a:avLst/>
          </a:prstGeom>
          <a:noFill/>
          <a:ln w="19050" cap="flat" cmpd="sng" algn="ctr">
            <a:solidFill>
              <a:srgbClr val="D33819"/>
            </a:solidFill>
            <a:prstDash val="solid"/>
            <a:round/>
            <a:headEnd type="none" w="med" len="med"/>
            <a:tailEnd type="none" w="med" len="med"/>
          </a:ln>
          <a:effectLst/>
        </p:spPr>
      </p:cxnSp>
      <p:sp>
        <p:nvSpPr>
          <p:cNvPr id="4" name="TextBox 3"/>
          <p:cNvSpPr txBox="1"/>
          <p:nvPr/>
        </p:nvSpPr>
        <p:spPr>
          <a:xfrm>
            <a:off x="5606585" y="2707268"/>
            <a:ext cx="2523448" cy="400110"/>
          </a:xfrm>
          <a:prstGeom prst="rect">
            <a:avLst/>
          </a:prstGeom>
          <a:noFill/>
        </p:spPr>
        <p:txBody>
          <a:bodyPr wrap="none" rtlCol="0">
            <a:spAutoFit/>
          </a:bodyPr>
          <a:lstStyle/>
          <a:p>
            <a:r>
              <a:rPr lang="en-US">
                <a:solidFill>
                  <a:srgbClr val="C00000"/>
                </a:solidFill>
                <a:latin typeface="Arial" pitchFamily="34" charset="0"/>
                <a:cs typeface="Arial" pitchFamily="34" charset="0"/>
              </a:rPr>
              <a:t>Unconfigured code</a:t>
            </a:r>
          </a:p>
        </p:txBody>
      </p:sp>
      <p:pic>
        <p:nvPicPr>
          <p:cNvPr id="8" name="Picture 3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1623" y="233144"/>
            <a:ext cx="732407" cy="73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06365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PolicyPeriod</a:t>
            </a:r>
            <a:r>
              <a:rPr lang="en-US"/>
              <a:t> filter example (2 of 2)</a:t>
            </a:r>
          </a:p>
        </p:txBody>
      </p:sp>
      <p:sp>
        <p:nvSpPr>
          <p:cNvPr id="3" name="Content Placeholder 2"/>
          <p:cNvSpPr>
            <a:spLocks noGrp="1"/>
          </p:cNvSpPr>
          <p:nvPr>
            <p:ph idx="1"/>
          </p:nvPr>
        </p:nvSpPr>
        <p:spPr>
          <a:xfrm>
            <a:off x="519113" y="914400"/>
            <a:ext cx="8318500" cy="884903"/>
          </a:xfrm>
        </p:spPr>
        <p:txBody>
          <a:bodyPr/>
          <a:lstStyle/>
          <a:p>
            <a:r>
              <a:rPr lang="en-US" sz="2200"/>
              <a:t>Each filter has a </a:t>
            </a:r>
            <a:r>
              <a:rPr lang="en-US" sz="2200" err="1"/>
              <a:t>typecode</a:t>
            </a:r>
            <a:r>
              <a:rPr lang="en-US" sz="2200"/>
              <a:t> defined in </a:t>
            </a:r>
            <a:r>
              <a:rPr lang="en-US" sz="2200" b="1" err="1">
                <a:latin typeface="Courier New" pitchFamily="49" charset="0"/>
                <a:cs typeface="Courier New" pitchFamily="49" charset="0"/>
              </a:rPr>
              <a:t>DistributionFilterType</a:t>
            </a:r>
            <a:r>
              <a:rPr lang="en-US" sz="2200" b="1">
                <a:latin typeface="+mj-lt"/>
                <a:cs typeface="Courier New" pitchFamily="49" charset="0"/>
              </a:rPr>
              <a:t> </a:t>
            </a:r>
            <a:r>
              <a:rPr lang="en-US" sz="2200"/>
              <a:t>typelist</a:t>
            </a:r>
          </a:p>
        </p:txBody>
      </p:sp>
      <p:grpSp>
        <p:nvGrpSpPr>
          <p:cNvPr id="5" name="Group 4"/>
          <p:cNvGrpSpPr/>
          <p:nvPr/>
        </p:nvGrpSpPr>
        <p:grpSpPr>
          <a:xfrm>
            <a:off x="397608" y="1824502"/>
            <a:ext cx="2688622" cy="1994734"/>
            <a:chOff x="6468243" y="1943100"/>
            <a:chExt cx="2021913" cy="156210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2487" y="1943100"/>
              <a:ext cx="1933575" cy="14859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6468243" y="3244645"/>
              <a:ext cx="2021913" cy="260555"/>
            </a:xfrm>
            <a:prstGeom prst="roundRect">
              <a:avLst/>
            </a:prstGeom>
            <a:noFill/>
            <a:ln w="19050" algn="ctr">
              <a:solidFill>
                <a:srgbClr val="D3381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grpSp>
        <p:nvGrpSpPr>
          <p:cNvPr id="7" name="Group 6"/>
          <p:cNvGrpSpPr/>
          <p:nvPr/>
        </p:nvGrpSpPr>
        <p:grpSpPr>
          <a:xfrm>
            <a:off x="3379515" y="3023408"/>
            <a:ext cx="5707334" cy="3052916"/>
            <a:chOff x="663683" y="2233613"/>
            <a:chExt cx="4292063" cy="2390775"/>
          </a:xfrm>
        </p:grpSpPr>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592" y="2233613"/>
              <a:ext cx="4076700" cy="239077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1173572" y="3672347"/>
              <a:ext cx="3398428" cy="167149"/>
            </a:xfrm>
            <a:prstGeom prst="roundRect">
              <a:avLst/>
            </a:prstGeom>
            <a:noFill/>
            <a:ln w="19050" algn="ctr">
              <a:solidFill>
                <a:srgbClr val="D3381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663683" y="2470356"/>
              <a:ext cx="4292063" cy="215694"/>
            </a:xfrm>
            <a:prstGeom prst="roundRect">
              <a:avLst/>
            </a:prstGeom>
            <a:noFill/>
            <a:ln w="19050" algn="ctr">
              <a:solidFill>
                <a:srgbClr val="D3381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sp>
        <p:nvSpPr>
          <p:cNvPr id="15" name="Content Placeholder 2"/>
          <p:cNvSpPr txBox="1">
            <a:spLocks/>
          </p:cNvSpPr>
          <p:nvPr/>
        </p:nvSpPr>
        <p:spPr bwMode="auto">
          <a:xfrm>
            <a:off x="3231537" y="2138505"/>
            <a:ext cx="5823975" cy="88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sz="2200" b="0"/>
              <a:t>Each filter is registered in </a:t>
            </a:r>
            <a:r>
              <a:rPr lang="en-US" sz="2200" err="1">
                <a:latin typeface="Courier New" pitchFamily="49" charset="0"/>
                <a:cs typeface="Courier New" pitchFamily="49" charset="0"/>
              </a:rPr>
              <a:t>LinkedImplementationLoaderImpl</a:t>
            </a:r>
            <a:endParaRPr lang="en-US" sz="2200"/>
          </a:p>
        </p:txBody>
      </p:sp>
      <p:pic>
        <p:nvPicPr>
          <p:cNvPr id="13" name="Picture 31"/>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71623" y="233144"/>
            <a:ext cx="732407" cy="73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098248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custom priority</a:t>
            </a:r>
          </a:p>
        </p:txBody>
      </p:sp>
      <p:sp>
        <p:nvSpPr>
          <p:cNvPr id="3" name="Content Placeholder 2"/>
          <p:cNvSpPr>
            <a:spLocks noGrp="1"/>
          </p:cNvSpPr>
          <p:nvPr>
            <p:ph idx="1"/>
          </p:nvPr>
        </p:nvSpPr>
        <p:spPr/>
        <p:txBody>
          <a:bodyPr/>
          <a:lstStyle/>
          <a:p>
            <a:r>
              <a:rPr lang="en-US"/>
              <a:t>Desired priority: </a:t>
            </a:r>
            <a:br>
              <a:rPr lang="en-US"/>
            </a:br>
            <a:r>
              <a:rPr lang="en-US" i="1"/>
              <a:t>Pay items according to their charge pattern category: premium first, then taxes, then fees</a:t>
            </a:r>
          </a:p>
          <a:p>
            <a:r>
              <a:rPr lang="en-US"/>
              <a:t>Steps:</a:t>
            </a:r>
          </a:p>
          <a:p>
            <a:pPr marL="857250" lvl="1" indent="-457200">
              <a:buFont typeface="+mj-lt"/>
              <a:buAutoNum type="arabicPeriod"/>
            </a:pPr>
            <a:r>
              <a:rPr lang="en-US"/>
              <a:t>Add a typecode for new priority to </a:t>
            </a:r>
            <a:r>
              <a:rPr lang="en-US" sz="2400" b="1" err="1">
                <a:latin typeface="Courier New" pitchFamily="49" charset="0"/>
                <a:cs typeface="Courier New" pitchFamily="49" charset="0"/>
              </a:rPr>
              <a:t>InvoiceItemOrderType</a:t>
            </a:r>
            <a:r>
              <a:rPr lang="en-US" sz="2400" kern="1200">
                <a:latin typeface="+mj-lt"/>
                <a:cs typeface="Courier New" pitchFamily="49" charset="0"/>
              </a:rPr>
              <a:t> </a:t>
            </a:r>
            <a:r>
              <a:rPr lang="en-US" sz="2400" kern="1200">
                <a:latin typeface="Arial" charset="0"/>
              </a:rPr>
              <a:t>typelist</a:t>
            </a:r>
          </a:p>
          <a:p>
            <a:pPr marL="857250" lvl="1" indent="-457200">
              <a:buFont typeface="+mj-lt"/>
              <a:buAutoNum type="arabicPeriod"/>
            </a:pPr>
            <a:r>
              <a:rPr lang="en-US" sz="2400" kern="1200">
                <a:latin typeface="Arial" charset="0"/>
              </a:rPr>
              <a:t>Create a class that implements two methods: </a:t>
            </a:r>
          </a:p>
          <a:p>
            <a:pPr marL="1198563" lvl="2" indent="-457200"/>
            <a:r>
              <a:rPr lang="en-US" kern="1200">
                <a:latin typeface="Arial" charset="0"/>
              </a:rPr>
              <a:t>Getter for TypeKey property</a:t>
            </a:r>
          </a:p>
          <a:p>
            <a:pPr marL="1198563" lvl="2" indent="-457200"/>
            <a:r>
              <a:rPr lang="en-US" b="1" kern="1200">
                <a:latin typeface="Courier New" pitchFamily="49" charset="0"/>
                <a:cs typeface="Courier New" pitchFamily="49" charset="0"/>
              </a:rPr>
              <a:t>compare() </a:t>
            </a:r>
            <a:r>
              <a:rPr lang="en-US" kern="1200">
                <a:latin typeface="Arial" charset="0"/>
              </a:rPr>
              <a:t>method</a:t>
            </a:r>
            <a:endParaRPr lang="en-US"/>
          </a:p>
          <a:p>
            <a:pPr marL="857250" lvl="1" indent="-457200">
              <a:buFont typeface="+mj-lt"/>
              <a:buAutoNum type="arabicPeriod"/>
            </a:pPr>
            <a:r>
              <a:rPr lang="en-US"/>
              <a:t>Add new class to list of ordering classes in  </a:t>
            </a:r>
            <a:r>
              <a:rPr lang="en-US" sz="2400" b="1" kern="1200">
                <a:latin typeface="Courier New" pitchFamily="49" charset="0"/>
                <a:cs typeface="Courier New" pitchFamily="49" charset="0"/>
              </a:rPr>
              <a:t>LinkedImplementationLoaderImpl</a:t>
            </a:r>
          </a:p>
        </p:txBody>
      </p:sp>
      <p:graphicFrame>
        <p:nvGraphicFramePr>
          <p:cNvPr id="7" name="Content Placeholder 44"/>
          <p:cNvGraphicFramePr>
            <a:graphicFrameLocks/>
          </p:cNvGraphicFramePr>
          <p:nvPr>
            <p:extLst>
              <p:ext uri="{D42A27DB-BD31-4B8C-83A1-F6EECF244321}">
                <p14:modId xmlns:p14="http://schemas.microsoft.com/office/powerpoint/2010/main" val="74828056"/>
              </p:ext>
            </p:extLst>
          </p:nvPr>
        </p:nvGraphicFramePr>
        <p:xfrm>
          <a:off x="6763822" y="179294"/>
          <a:ext cx="2026610" cy="4668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288604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Add typecode for new priority </a:t>
            </a:r>
          </a:p>
        </p:txBody>
      </p:sp>
      <p:sp>
        <p:nvSpPr>
          <p:cNvPr id="3" name="Content Placeholder 2"/>
          <p:cNvSpPr>
            <a:spLocks noGrp="1"/>
          </p:cNvSpPr>
          <p:nvPr>
            <p:ph idx="1"/>
          </p:nvPr>
        </p:nvSpPr>
        <p:spPr/>
        <p:txBody>
          <a:bodyPr/>
          <a:lstStyle/>
          <a:p>
            <a:r>
              <a:rPr lang="en-US"/>
              <a:t>Extend </a:t>
            </a:r>
            <a:r>
              <a:rPr lang="en-US" b="1" err="1">
                <a:latin typeface="Courier New" pitchFamily="49" charset="0"/>
                <a:cs typeface="Courier New" pitchFamily="49" charset="0"/>
              </a:rPr>
              <a:t>InvoiceItemOrderType</a:t>
            </a:r>
            <a:endParaRPr lang="en-US" b="1">
              <a:latin typeface="Courier New" pitchFamily="49" charset="0"/>
              <a:cs typeface="Courier New" pitchFamily="49" charset="0"/>
            </a:endParaRPr>
          </a:p>
          <a:p>
            <a:r>
              <a:rPr lang="en-US"/>
              <a:t>Define code, name, and </a:t>
            </a:r>
            <a:br>
              <a:rPr lang="en-US"/>
            </a:br>
            <a:r>
              <a:rPr lang="en-US"/>
              <a:t>description</a:t>
            </a:r>
          </a:p>
        </p:txBody>
      </p:sp>
      <p:sp>
        <p:nvSpPr>
          <p:cNvPr id="4" name="Freeform 3"/>
          <p:cNvSpPr/>
          <p:nvPr/>
        </p:nvSpPr>
        <p:spPr>
          <a:xfrm>
            <a:off x="3023616" y="2956150"/>
            <a:ext cx="2926080" cy="396650"/>
          </a:xfrm>
          <a:custGeom>
            <a:avLst/>
            <a:gdLst>
              <a:gd name="connsiteX0" fmla="*/ 2157984 w 2157984"/>
              <a:gd name="connsiteY0" fmla="*/ 18698 h 396650"/>
              <a:gd name="connsiteX1" fmla="*/ 999744 w 2157984"/>
              <a:gd name="connsiteY1" fmla="*/ 43082 h 396650"/>
              <a:gd name="connsiteX2" fmla="*/ 0 w 2157984"/>
              <a:gd name="connsiteY2" fmla="*/ 396650 h 396650"/>
            </a:gdLst>
            <a:ahLst/>
            <a:cxnLst>
              <a:cxn ang="0">
                <a:pos x="connsiteX0" y="connsiteY0"/>
              </a:cxn>
              <a:cxn ang="0">
                <a:pos x="connsiteX1" y="connsiteY1"/>
              </a:cxn>
              <a:cxn ang="0">
                <a:pos x="connsiteX2" y="connsiteY2"/>
              </a:cxn>
            </a:cxnLst>
            <a:rect l="l" t="t" r="r" b="b"/>
            <a:pathLst>
              <a:path w="2157984" h="396650">
                <a:moveTo>
                  <a:pt x="2157984" y="18698"/>
                </a:moveTo>
                <a:cubicBezTo>
                  <a:pt x="1758696" y="-606"/>
                  <a:pt x="1359408" y="-19910"/>
                  <a:pt x="999744" y="43082"/>
                </a:cubicBezTo>
                <a:cubicBezTo>
                  <a:pt x="640080" y="106074"/>
                  <a:pt x="320040" y="251362"/>
                  <a:pt x="0" y="396650"/>
                </a:cubicBezTo>
              </a:path>
            </a:pathLst>
          </a:custGeom>
          <a:ln w="19050">
            <a:solidFill>
              <a:srgbClr val="D33941"/>
            </a:solidFill>
            <a:headEnd type="none" w="med" len="med"/>
            <a:tailEnd type="arrow" w="med" len="med"/>
          </a:ln>
        </p:spPr>
        <p:txBody>
          <a:bodyPr rtlCol="0" anchor="ctr"/>
          <a:lstStyle/>
          <a:p>
            <a:pPr algn="ct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511" y="2344490"/>
            <a:ext cx="8189932" cy="405608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2455" y="781294"/>
            <a:ext cx="1855444" cy="147008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250737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Payment allocation basics</a:t>
            </a:r>
          </a:p>
          <a:p>
            <a:pPr>
              <a:lnSpc>
                <a:spcPct val="150000"/>
              </a:lnSpc>
              <a:buFont typeface="Arial" charset="0"/>
              <a:buChar char="•"/>
            </a:pPr>
            <a:r>
              <a:rPr lang="en-US" sz="2800">
                <a:solidFill>
                  <a:srgbClr val="C0C0C0"/>
                </a:solidFill>
              </a:rPr>
              <a:t>Configuring payment allocation in the UI</a:t>
            </a:r>
          </a:p>
          <a:p>
            <a:pPr>
              <a:lnSpc>
                <a:spcPct val="150000"/>
              </a:lnSpc>
              <a:buFont typeface="Arial" charset="0"/>
              <a:buChar char="•"/>
            </a:pPr>
            <a:r>
              <a:rPr lang="en-US" sz="2800">
                <a:solidFill>
                  <a:srgbClr val="C0C0C0"/>
                </a:solidFill>
              </a:rPr>
              <a:t>Configuring payment allocation in Gosu</a:t>
            </a:r>
          </a:p>
          <a:p>
            <a:pPr>
              <a:lnSpc>
                <a:spcPct val="150000"/>
              </a:lnSpc>
              <a:buFont typeface="Arial" charset="0"/>
              <a:buChar char="•"/>
            </a:pPr>
            <a:r>
              <a:rPr lang="en-US" sz="2800">
                <a:solidFill>
                  <a:srgbClr val="C0C0C0"/>
                </a:solidFill>
              </a:rPr>
              <a:t>Executing payments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998" y="530924"/>
            <a:ext cx="6843419" cy="593814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Step 2: Create class to implement priority</a:t>
            </a:r>
          </a:p>
        </p:txBody>
      </p:sp>
      <p:grpSp>
        <p:nvGrpSpPr>
          <p:cNvPr id="10" name="Group 9"/>
          <p:cNvGrpSpPr/>
          <p:nvPr/>
        </p:nvGrpSpPr>
        <p:grpSpPr>
          <a:xfrm>
            <a:off x="705894" y="2215310"/>
            <a:ext cx="314510" cy="400110"/>
            <a:chOff x="8038217" y="3560254"/>
            <a:chExt cx="314510" cy="400110"/>
          </a:xfrm>
        </p:grpSpPr>
        <p:sp>
          <p:nvSpPr>
            <p:cNvPr id="8" name="TextBox 7"/>
            <p:cNvSpPr txBox="1"/>
            <p:nvPr/>
          </p:nvSpPr>
          <p:spPr>
            <a:xfrm>
              <a:off x="8038217" y="3560254"/>
              <a:ext cx="314510" cy="400110"/>
            </a:xfrm>
            <a:prstGeom prst="rect">
              <a:avLst/>
            </a:prstGeom>
            <a:noFill/>
          </p:spPr>
          <p:txBody>
            <a:bodyPr wrap="none" rtlCol="0">
              <a:spAutoFit/>
            </a:bodyPr>
            <a:lstStyle/>
            <a:p>
              <a:r>
                <a:rPr lang="en-US">
                  <a:solidFill>
                    <a:srgbClr val="C00000"/>
                  </a:solidFill>
                  <a:latin typeface="Calibri" pitchFamily="34" charset="0"/>
                  <a:cs typeface="Calibri" pitchFamily="34" charset="0"/>
                </a:rPr>
                <a:t>1</a:t>
              </a:r>
            </a:p>
          </p:txBody>
        </p:sp>
        <p:sp>
          <p:nvSpPr>
            <p:cNvPr id="9" name="Oval 8"/>
            <p:cNvSpPr/>
            <p:nvPr/>
          </p:nvSpPr>
          <p:spPr bwMode="auto">
            <a:xfrm>
              <a:off x="8055264" y="3620101"/>
              <a:ext cx="280416" cy="280416"/>
            </a:xfrm>
            <a:prstGeom prst="ellipse">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grpSp>
        <p:nvGrpSpPr>
          <p:cNvPr id="15" name="Group 14"/>
          <p:cNvGrpSpPr/>
          <p:nvPr/>
        </p:nvGrpSpPr>
        <p:grpSpPr>
          <a:xfrm>
            <a:off x="705894" y="3692556"/>
            <a:ext cx="314510" cy="400110"/>
            <a:chOff x="8038217" y="3560254"/>
            <a:chExt cx="314510" cy="400110"/>
          </a:xfrm>
        </p:grpSpPr>
        <p:sp>
          <p:nvSpPr>
            <p:cNvPr id="16" name="TextBox 15"/>
            <p:cNvSpPr txBox="1"/>
            <p:nvPr/>
          </p:nvSpPr>
          <p:spPr>
            <a:xfrm>
              <a:off x="8038217" y="3560254"/>
              <a:ext cx="314510" cy="400110"/>
            </a:xfrm>
            <a:prstGeom prst="rect">
              <a:avLst/>
            </a:prstGeom>
            <a:noFill/>
          </p:spPr>
          <p:txBody>
            <a:bodyPr wrap="none" rtlCol="0">
              <a:spAutoFit/>
            </a:bodyPr>
            <a:lstStyle/>
            <a:p>
              <a:r>
                <a:rPr lang="en-US">
                  <a:solidFill>
                    <a:srgbClr val="C00000"/>
                  </a:solidFill>
                  <a:latin typeface="Calibri" pitchFamily="34" charset="0"/>
                  <a:cs typeface="Calibri" pitchFamily="34" charset="0"/>
                </a:rPr>
                <a:t>3</a:t>
              </a:r>
            </a:p>
          </p:txBody>
        </p:sp>
        <p:sp>
          <p:nvSpPr>
            <p:cNvPr id="17" name="Oval 16"/>
            <p:cNvSpPr/>
            <p:nvPr/>
          </p:nvSpPr>
          <p:spPr bwMode="auto">
            <a:xfrm>
              <a:off x="8055264" y="3620101"/>
              <a:ext cx="280416" cy="280416"/>
            </a:xfrm>
            <a:prstGeom prst="ellipse">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grpSp>
        <p:nvGrpSpPr>
          <p:cNvPr id="18" name="Group 17"/>
          <p:cNvGrpSpPr/>
          <p:nvPr/>
        </p:nvGrpSpPr>
        <p:grpSpPr>
          <a:xfrm>
            <a:off x="705894" y="2977454"/>
            <a:ext cx="314510" cy="400110"/>
            <a:chOff x="8038217" y="3560254"/>
            <a:chExt cx="314510" cy="400110"/>
          </a:xfrm>
        </p:grpSpPr>
        <p:sp>
          <p:nvSpPr>
            <p:cNvPr id="19" name="TextBox 18"/>
            <p:cNvSpPr txBox="1"/>
            <p:nvPr/>
          </p:nvSpPr>
          <p:spPr>
            <a:xfrm>
              <a:off x="8038217" y="3560254"/>
              <a:ext cx="314510" cy="400110"/>
            </a:xfrm>
            <a:prstGeom prst="rect">
              <a:avLst/>
            </a:prstGeom>
            <a:noFill/>
          </p:spPr>
          <p:txBody>
            <a:bodyPr wrap="none" rtlCol="0">
              <a:spAutoFit/>
            </a:bodyPr>
            <a:lstStyle/>
            <a:p>
              <a:r>
                <a:rPr lang="en-US">
                  <a:solidFill>
                    <a:srgbClr val="C00000"/>
                  </a:solidFill>
                  <a:latin typeface="Calibri" pitchFamily="34" charset="0"/>
                  <a:cs typeface="Calibri" pitchFamily="34" charset="0"/>
                </a:rPr>
                <a:t>2</a:t>
              </a:r>
            </a:p>
          </p:txBody>
        </p:sp>
        <p:sp>
          <p:nvSpPr>
            <p:cNvPr id="20" name="Oval 19"/>
            <p:cNvSpPr/>
            <p:nvPr/>
          </p:nvSpPr>
          <p:spPr bwMode="auto">
            <a:xfrm>
              <a:off x="8055264" y="3620101"/>
              <a:ext cx="280416" cy="280416"/>
            </a:xfrm>
            <a:prstGeom prst="ellipse">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spTree>
    <p:extLst>
      <p:ext uri="{BB962C8B-B14F-4D97-AF65-F5344CB8AC3E}">
        <p14:creationId xmlns:p14="http://schemas.microsoft.com/office/powerpoint/2010/main" val="1474393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445" y="1396081"/>
            <a:ext cx="5237201" cy="511665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495300" y="120650"/>
            <a:ext cx="8563356" cy="742950"/>
          </a:xfrm>
        </p:spPr>
        <p:txBody>
          <a:bodyPr/>
          <a:lstStyle/>
          <a:p>
            <a:pPr lvl="1"/>
            <a:r>
              <a:rPr lang="en-US"/>
              <a:t>Step 3: Update </a:t>
            </a:r>
            <a:r>
              <a:rPr lang="en-US" sz="2800" kern="1200">
                <a:latin typeface="Arial" charset="0"/>
              </a:rPr>
              <a:t>LinkedImplementationLoaderImpl</a:t>
            </a:r>
            <a:br>
              <a:rPr lang="en-US" sz="2400" kern="1200">
                <a:latin typeface="Arial" charset="0"/>
              </a:rPr>
            </a:br>
            <a:endParaRPr lang="en-US"/>
          </a:p>
        </p:txBody>
      </p:sp>
      <p:sp>
        <p:nvSpPr>
          <p:cNvPr id="3" name="Content Placeholder 2"/>
          <p:cNvSpPr>
            <a:spLocks noGrp="1"/>
          </p:cNvSpPr>
          <p:nvPr>
            <p:ph idx="1"/>
          </p:nvPr>
        </p:nvSpPr>
        <p:spPr/>
        <p:txBody>
          <a:bodyPr/>
          <a:lstStyle/>
          <a:p>
            <a:r>
              <a:rPr lang="en-US"/>
              <a:t>Add the new priority to the list of payment allocation orderings</a:t>
            </a:r>
          </a:p>
          <a:p>
            <a:pPr lvl="1"/>
            <a:endParaRPr lang="en-US"/>
          </a:p>
        </p:txBody>
      </p:sp>
      <p:sp>
        <p:nvSpPr>
          <p:cNvPr id="5" name="Rounded Rectangle 4"/>
          <p:cNvSpPr/>
          <p:nvPr/>
        </p:nvSpPr>
        <p:spPr bwMode="auto">
          <a:xfrm>
            <a:off x="2471345" y="2243657"/>
            <a:ext cx="5538811" cy="23164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2471345" y="5851830"/>
            <a:ext cx="5538811" cy="23164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5145896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Lesson outline</a:t>
            </a:r>
          </a:p>
        </p:txBody>
      </p:sp>
      <p:sp>
        <p:nvSpPr>
          <p:cNvPr id="15363"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Payment allocation basics</a:t>
            </a:r>
          </a:p>
          <a:p>
            <a:pPr>
              <a:lnSpc>
                <a:spcPct val="150000"/>
              </a:lnSpc>
              <a:buFont typeface="Arial" charset="0"/>
              <a:buChar char="•"/>
            </a:pPr>
            <a:r>
              <a:rPr lang="en-US" sz="2800">
                <a:solidFill>
                  <a:srgbClr val="C0C0C0"/>
                </a:solidFill>
              </a:rPr>
              <a:t>Configuring payment allocation in the UI</a:t>
            </a:r>
          </a:p>
          <a:p>
            <a:pPr>
              <a:lnSpc>
                <a:spcPct val="150000"/>
              </a:lnSpc>
              <a:buFont typeface="Arial" charset="0"/>
              <a:buChar char="•"/>
            </a:pPr>
            <a:r>
              <a:rPr lang="en-US" sz="2800">
                <a:solidFill>
                  <a:srgbClr val="C0C0C0"/>
                </a:solidFill>
              </a:rPr>
              <a:t>Configuring payment allocation in Gosu</a:t>
            </a:r>
          </a:p>
          <a:p>
            <a:pPr>
              <a:lnSpc>
                <a:spcPct val="150000"/>
              </a:lnSpc>
              <a:buFont typeface="Arial" charset="0"/>
              <a:buChar char="•"/>
            </a:pPr>
            <a:r>
              <a:rPr lang="en-US" sz="2800"/>
              <a:t>Executing the payment</a:t>
            </a:r>
          </a:p>
          <a:p>
            <a:pPr>
              <a:lnSpc>
                <a:spcPct val="150000"/>
              </a:lnSpc>
              <a:buFont typeface="Arial" charset="0"/>
              <a:buChar char="•"/>
            </a:pPr>
            <a:endParaRPr lang="en-US" sz="2800"/>
          </a:p>
        </p:txBody>
      </p:sp>
    </p:spTree>
    <p:extLst>
      <p:ext uri="{BB962C8B-B14F-4D97-AF65-F5344CB8AC3E}">
        <p14:creationId xmlns:p14="http://schemas.microsoft.com/office/powerpoint/2010/main" val="121911196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Box 15"/>
          <p:cNvSpPr txBox="1">
            <a:spLocks noChangeArrowheads="1"/>
          </p:cNvSpPr>
          <p:nvPr/>
        </p:nvSpPr>
        <p:spPr bwMode="auto">
          <a:xfrm>
            <a:off x="724890" y="3261609"/>
            <a:ext cx="18723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Direct Bill Payment</a:t>
            </a:r>
          </a:p>
        </p:txBody>
      </p:sp>
      <p:pic>
        <p:nvPicPr>
          <p:cNvPr id="4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39" y="3535464"/>
            <a:ext cx="2056932" cy="1068923"/>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11266" name="Rectangle 2"/>
          <p:cNvSpPr>
            <a:spLocks noGrp="1" noChangeArrowheads="1"/>
          </p:cNvSpPr>
          <p:nvPr>
            <p:ph type="title"/>
          </p:nvPr>
        </p:nvSpPr>
        <p:spPr/>
        <p:txBody>
          <a:bodyPr/>
          <a:lstStyle/>
          <a:p>
            <a:pPr eaLnBrk="1" hangingPunct="1"/>
            <a:r>
              <a:rPr lang="en-US"/>
              <a:t>Executing the payment</a:t>
            </a:r>
          </a:p>
        </p:txBody>
      </p:sp>
      <p:sp>
        <p:nvSpPr>
          <p:cNvPr id="11267" name="Rectangle 3"/>
          <p:cNvSpPr>
            <a:spLocks noGrp="1" noChangeArrowheads="1"/>
          </p:cNvSpPr>
          <p:nvPr>
            <p:ph idx="1"/>
          </p:nvPr>
        </p:nvSpPr>
        <p:spPr/>
        <p:txBody>
          <a:bodyPr/>
          <a:lstStyle/>
          <a:p>
            <a:pPr>
              <a:buFont typeface="Arial" charset="0"/>
              <a:buChar char="•"/>
            </a:pPr>
            <a:r>
              <a:rPr lang="en-US" b="1" err="1">
                <a:latin typeface="Courier New" pitchFamily="49" charset="0"/>
                <a:cs typeface="Courier New" pitchFamily="49" charset="0"/>
              </a:rPr>
              <a:t>allocatePayment</a:t>
            </a:r>
            <a:r>
              <a:rPr lang="en-US" b="1">
                <a:latin typeface="Courier New" pitchFamily="49" charset="0"/>
                <a:cs typeface="Courier New" pitchFamily="49" charset="0"/>
              </a:rPr>
              <a:t>()</a:t>
            </a:r>
            <a:r>
              <a:rPr lang="en-US" b="1">
                <a:latin typeface="+mj-lt"/>
                <a:cs typeface="Courier New" pitchFamily="49" charset="0"/>
              </a:rPr>
              <a:t> </a:t>
            </a:r>
            <a:r>
              <a:rPr lang="en-US"/>
              <a:t>method in </a:t>
            </a:r>
            <a:r>
              <a:rPr lang="en-US" b="1">
                <a:latin typeface="Courier New" pitchFamily="49" charset="0"/>
                <a:cs typeface="Courier New" pitchFamily="49" charset="0"/>
              </a:rPr>
              <a:t>DirectBillPayment.gs</a:t>
            </a:r>
            <a:r>
              <a:rPr lang="en-US"/>
              <a:t> performs the distribution</a:t>
            </a:r>
          </a:p>
          <a:p>
            <a:pPr>
              <a:buFont typeface="Arial" charset="0"/>
              <a:buChar char="•"/>
            </a:pPr>
            <a:r>
              <a:rPr lang="en-US" b="1" err="1">
                <a:latin typeface="Courier New" pitchFamily="49" charset="0"/>
                <a:cs typeface="Courier New" pitchFamily="49" charset="0"/>
              </a:rPr>
              <a:t>allocatePayment</a:t>
            </a:r>
            <a:r>
              <a:rPr lang="en-US" b="1">
                <a:latin typeface="Courier New" pitchFamily="49" charset="0"/>
                <a:cs typeface="Courier New" pitchFamily="49" charset="0"/>
              </a:rPr>
              <a:t>()</a:t>
            </a:r>
            <a:r>
              <a:rPr lang="en-US" b="1">
                <a:latin typeface="+mj-lt"/>
                <a:cs typeface="Courier New" pitchFamily="49" charset="0"/>
              </a:rPr>
              <a:t> </a:t>
            </a:r>
            <a:r>
              <a:rPr lang="en-US"/>
              <a:t>is called from:</a:t>
            </a:r>
          </a:p>
          <a:p>
            <a:pPr lvl="1"/>
            <a:r>
              <a:rPr lang="en-US"/>
              <a:t>All allocation batch processes</a:t>
            </a:r>
          </a:p>
          <a:p>
            <a:pPr lvl="1"/>
            <a:r>
              <a:rPr lang="en-US"/>
              <a:t>Direct Bill Payment screen</a:t>
            </a:r>
          </a:p>
        </p:txBody>
      </p:sp>
      <p:sp>
        <p:nvSpPr>
          <p:cNvPr id="11268" name="Line 18"/>
          <p:cNvSpPr>
            <a:spLocks noChangeShapeType="1"/>
          </p:cNvSpPr>
          <p:nvPr/>
        </p:nvSpPr>
        <p:spPr bwMode="auto">
          <a:xfrm flipV="1">
            <a:off x="2200275" y="4781920"/>
            <a:ext cx="2225675" cy="334962"/>
          </a:xfrm>
          <a:prstGeom prst="line">
            <a:avLst/>
          </a:prstGeom>
          <a:noFill/>
          <a:ln w="19050">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0" name="Group 21"/>
          <p:cNvGrpSpPr>
            <a:grpSpLocks/>
          </p:cNvGrpSpPr>
          <p:nvPr/>
        </p:nvGrpSpPr>
        <p:grpSpPr bwMode="auto">
          <a:xfrm>
            <a:off x="1235075" y="4835895"/>
            <a:ext cx="1574800" cy="969962"/>
            <a:chOff x="3635" y="2775"/>
            <a:chExt cx="992" cy="611"/>
          </a:xfrm>
        </p:grpSpPr>
        <p:grpSp>
          <p:nvGrpSpPr>
            <p:cNvPr id="11301" name="Group 22"/>
            <p:cNvGrpSpPr>
              <a:grpSpLocks/>
            </p:cNvGrpSpPr>
            <p:nvPr/>
          </p:nvGrpSpPr>
          <p:grpSpPr bwMode="auto">
            <a:xfrm rot="16200000" flipH="1">
              <a:off x="3935" y="2769"/>
              <a:ext cx="391" cy="404"/>
              <a:chOff x="2438" y="1135"/>
              <a:chExt cx="2663" cy="2747"/>
            </a:xfrm>
          </p:grpSpPr>
          <p:sp>
            <p:nvSpPr>
              <p:cNvPr id="3596311" name="Freeform 23"/>
              <p:cNvSpPr>
                <a:spLocks/>
              </p:cNvSpPr>
              <p:nvPr/>
            </p:nvSpPr>
            <p:spPr bwMode="auto">
              <a:xfrm>
                <a:off x="2435" y="1138"/>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11304" name="AutoShape 24"/>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11302" name="Text Box 25"/>
            <p:cNvSpPr txBox="1">
              <a:spLocks noChangeArrowheads="1"/>
            </p:cNvSpPr>
            <p:nvPr/>
          </p:nvSpPr>
          <p:spPr bwMode="auto">
            <a:xfrm>
              <a:off x="3635" y="3230"/>
              <a:ext cx="99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90000"/>
                </a:lnSpc>
              </a:pPr>
              <a:r>
                <a:rPr lang="en-US" sz="1800">
                  <a:solidFill>
                    <a:schemeClr val="bg1"/>
                  </a:solidFill>
                </a:rPr>
                <a:t>Batch process</a:t>
              </a:r>
            </a:p>
          </p:txBody>
        </p:sp>
      </p:grpSp>
      <p:sp>
        <p:nvSpPr>
          <p:cNvPr id="11271" name="Text Box 27"/>
          <p:cNvSpPr txBox="1">
            <a:spLocks noChangeArrowheads="1"/>
          </p:cNvSpPr>
          <p:nvPr/>
        </p:nvSpPr>
        <p:spPr bwMode="auto">
          <a:xfrm>
            <a:off x="6608763" y="3419845"/>
            <a:ext cx="1058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C0C0"/>
                </a:solidFill>
              </a:rPr>
              <a:t>Payment</a:t>
            </a:r>
          </a:p>
        </p:txBody>
      </p:sp>
      <p:sp>
        <p:nvSpPr>
          <p:cNvPr id="11272" name="Text Box 28"/>
          <p:cNvSpPr txBox="1">
            <a:spLocks noChangeArrowheads="1"/>
          </p:cNvSpPr>
          <p:nvPr/>
        </p:nvSpPr>
        <p:spPr bwMode="auto">
          <a:xfrm>
            <a:off x="5840413" y="4426320"/>
            <a:ext cx="11160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95000"/>
              </a:lnSpc>
            </a:pPr>
            <a:r>
              <a:rPr lang="en-US">
                <a:solidFill>
                  <a:srgbClr val="C0C0C0"/>
                </a:solidFill>
              </a:rPr>
              <a:t>Money</a:t>
            </a:r>
            <a:br>
              <a:rPr lang="en-US">
                <a:solidFill>
                  <a:srgbClr val="C0C0C0"/>
                </a:solidFill>
              </a:rPr>
            </a:br>
            <a:r>
              <a:rPr lang="en-US">
                <a:solidFill>
                  <a:srgbClr val="C0C0C0"/>
                </a:solidFill>
              </a:rPr>
              <a:t>Received</a:t>
            </a:r>
          </a:p>
        </p:txBody>
      </p:sp>
      <p:sp>
        <p:nvSpPr>
          <p:cNvPr id="11273" name="Line 29"/>
          <p:cNvSpPr>
            <a:spLocks noChangeShapeType="1"/>
          </p:cNvSpPr>
          <p:nvPr/>
        </p:nvSpPr>
        <p:spPr bwMode="auto">
          <a:xfrm flipH="1">
            <a:off x="6557963" y="3792907"/>
            <a:ext cx="582612" cy="58261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4" name="Oval 31"/>
          <p:cNvSpPr>
            <a:spLocks noChangeArrowheads="1"/>
          </p:cNvSpPr>
          <p:nvPr/>
        </p:nvSpPr>
        <p:spPr bwMode="auto">
          <a:xfrm>
            <a:off x="6489700" y="4323132"/>
            <a:ext cx="98425" cy="98425"/>
          </a:xfrm>
          <a:prstGeom prst="ellipse">
            <a:avLst/>
          </a:prstGeom>
          <a:solidFill>
            <a:srgbClr val="C0C0C0"/>
          </a:solidFill>
          <a:ln w="12700" algn="ctr">
            <a:solidFill>
              <a:schemeClr val="bg2"/>
            </a:solidFill>
            <a:round/>
            <a:headEnd/>
            <a:tailEnd/>
          </a:ln>
        </p:spPr>
        <p:txBody>
          <a:bodyPr wrap="none" lIns="0" tIns="0" rIns="0" bIns="0" anchor="ctr">
            <a:spAutoFit/>
          </a:bodyPr>
          <a:lstStyle/>
          <a:p>
            <a:endParaRPr lang="en-US"/>
          </a:p>
        </p:txBody>
      </p:sp>
      <p:sp>
        <p:nvSpPr>
          <p:cNvPr id="11275" name="Text Box 32"/>
          <p:cNvSpPr txBox="1">
            <a:spLocks noChangeArrowheads="1"/>
          </p:cNvSpPr>
          <p:nvPr/>
        </p:nvSpPr>
        <p:spPr bwMode="auto">
          <a:xfrm>
            <a:off x="7064375" y="4426320"/>
            <a:ext cx="14366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95000"/>
              </a:lnSpc>
            </a:pPr>
            <a:r>
              <a:rPr lang="en-US">
                <a:solidFill>
                  <a:srgbClr val="04628C"/>
                </a:solidFill>
              </a:rPr>
              <a:t>Distribution</a:t>
            </a:r>
            <a:br>
              <a:rPr lang="en-US">
                <a:solidFill>
                  <a:srgbClr val="04628C"/>
                </a:solidFill>
              </a:rPr>
            </a:br>
            <a:r>
              <a:rPr lang="en-US">
                <a:solidFill>
                  <a:srgbClr val="04628C"/>
                </a:solidFill>
              </a:rPr>
              <a:t> Items</a:t>
            </a:r>
          </a:p>
        </p:txBody>
      </p:sp>
      <p:sp>
        <p:nvSpPr>
          <p:cNvPr id="11276" name="Rectangle 33"/>
          <p:cNvSpPr>
            <a:spLocks noChangeArrowheads="1"/>
          </p:cNvSpPr>
          <p:nvPr/>
        </p:nvSpPr>
        <p:spPr bwMode="auto">
          <a:xfrm>
            <a:off x="5810250" y="3400795"/>
            <a:ext cx="2765425" cy="1684337"/>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7" name="Line 34"/>
          <p:cNvSpPr>
            <a:spLocks noChangeShapeType="1"/>
          </p:cNvSpPr>
          <p:nvPr/>
        </p:nvSpPr>
        <p:spPr bwMode="auto">
          <a:xfrm>
            <a:off x="7108825" y="3773857"/>
            <a:ext cx="631825" cy="5921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8" name="Oval 35"/>
          <p:cNvSpPr>
            <a:spLocks noChangeArrowheads="1"/>
          </p:cNvSpPr>
          <p:nvPr/>
        </p:nvSpPr>
        <p:spPr bwMode="auto">
          <a:xfrm>
            <a:off x="7948613" y="4334245"/>
            <a:ext cx="114300" cy="87312"/>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1279" name="Line 36"/>
          <p:cNvSpPr>
            <a:spLocks noChangeShapeType="1"/>
          </p:cNvSpPr>
          <p:nvPr/>
        </p:nvSpPr>
        <p:spPr bwMode="auto">
          <a:xfrm>
            <a:off x="7142163" y="3780207"/>
            <a:ext cx="365125" cy="566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0" name="Line 37"/>
          <p:cNvSpPr>
            <a:spLocks noChangeShapeType="1"/>
          </p:cNvSpPr>
          <p:nvPr/>
        </p:nvSpPr>
        <p:spPr bwMode="auto">
          <a:xfrm>
            <a:off x="7105650" y="3792907"/>
            <a:ext cx="911225" cy="584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Oval 38"/>
          <p:cNvSpPr>
            <a:spLocks noChangeArrowheads="1"/>
          </p:cNvSpPr>
          <p:nvPr/>
        </p:nvSpPr>
        <p:spPr bwMode="auto">
          <a:xfrm>
            <a:off x="7432675" y="4334245"/>
            <a:ext cx="114300" cy="87312"/>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1282" name="Oval 39"/>
          <p:cNvSpPr>
            <a:spLocks noChangeArrowheads="1"/>
          </p:cNvSpPr>
          <p:nvPr/>
        </p:nvSpPr>
        <p:spPr bwMode="auto">
          <a:xfrm>
            <a:off x="7685088" y="4334245"/>
            <a:ext cx="114300" cy="87312"/>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1283" name="Line 40"/>
          <p:cNvSpPr>
            <a:spLocks noChangeShapeType="1"/>
          </p:cNvSpPr>
          <p:nvPr/>
        </p:nvSpPr>
        <p:spPr bwMode="auto">
          <a:xfrm>
            <a:off x="2749550" y="3975470"/>
            <a:ext cx="1674813" cy="739775"/>
          </a:xfrm>
          <a:prstGeom prst="line">
            <a:avLst/>
          </a:prstGeom>
          <a:noFill/>
          <a:ln w="19050">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128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775" y="3819895"/>
            <a:ext cx="9159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1286" name="Oval 30"/>
          <p:cNvSpPr>
            <a:spLocks noChangeArrowheads="1"/>
          </p:cNvSpPr>
          <p:nvPr/>
        </p:nvSpPr>
        <p:spPr bwMode="auto">
          <a:xfrm>
            <a:off x="7086600" y="3748457"/>
            <a:ext cx="98425" cy="98425"/>
          </a:xfrm>
          <a:prstGeom prst="ellipse">
            <a:avLst/>
          </a:prstGeom>
          <a:solidFill>
            <a:srgbClr val="C0C0C0"/>
          </a:solidFill>
          <a:ln w="12700" algn="ctr">
            <a:solidFill>
              <a:schemeClr val="bg2"/>
            </a:solidFill>
            <a:round/>
            <a:headEnd/>
            <a:tailEnd/>
          </a:ln>
        </p:spPr>
        <p:txBody>
          <a:bodyPr wrap="none" lIns="0" tIns="0" rIns="0" bIns="0" anchor="ctr">
            <a:spAutoFit/>
          </a:bodyPr>
          <a:lstStyle/>
          <a:p>
            <a:endParaRPr lang="en-US"/>
          </a:p>
        </p:txBody>
      </p:sp>
      <p:grpSp>
        <p:nvGrpSpPr>
          <p:cNvPr id="11287" name="Group 5"/>
          <p:cNvGrpSpPr>
            <a:grpSpLocks/>
          </p:cNvGrpSpPr>
          <p:nvPr/>
        </p:nvGrpSpPr>
        <p:grpSpPr bwMode="auto">
          <a:xfrm>
            <a:off x="4421188" y="4416795"/>
            <a:ext cx="539750" cy="587375"/>
            <a:chOff x="4500" y="2736"/>
            <a:chExt cx="531" cy="577"/>
          </a:xfrm>
        </p:grpSpPr>
        <p:sp>
          <p:nvSpPr>
            <p:cNvPr id="11290" name="Freeform 6"/>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11291" name="Rectangle 7"/>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292" name="Rectangle 8"/>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293" name="Rectangle 9"/>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294" name="Line 10"/>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5" name="Line 11"/>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96" name="Freeform 12"/>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11297" name="Rectangle 13"/>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298" name="Rectangle 14"/>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299" name="Freeform 15"/>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300" name="Freeform 16"/>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1288" name="Text Box 17"/>
          <p:cNvSpPr txBox="1">
            <a:spLocks noChangeArrowheads="1"/>
          </p:cNvSpPr>
          <p:nvPr/>
        </p:nvSpPr>
        <p:spPr bwMode="auto">
          <a:xfrm>
            <a:off x="3439236" y="5053382"/>
            <a:ext cx="23059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err="1">
                <a:solidFill>
                  <a:schemeClr val="bg1"/>
                </a:solidFill>
                <a:latin typeface="Courier New" pitchFamily="49" charset="0"/>
                <a:cs typeface="Courier New" pitchFamily="49" charset="0"/>
              </a:rPr>
              <a:t>allocatePayment</a:t>
            </a:r>
            <a:r>
              <a:rPr lang="en-US" sz="1600">
                <a:solidFill>
                  <a:schemeClr val="bg1"/>
                </a:solidFill>
                <a:latin typeface="Courier New" pitchFamily="49" charset="0"/>
                <a:cs typeface="Courier New" pitchFamily="49" charset="0"/>
              </a:rPr>
              <a:t>( )</a:t>
            </a:r>
          </a:p>
        </p:txBody>
      </p:sp>
      <p:sp>
        <p:nvSpPr>
          <p:cNvPr id="11289" name="Text Box 42"/>
          <p:cNvSpPr txBox="1">
            <a:spLocks noChangeArrowheads="1"/>
          </p:cNvSpPr>
          <p:nvPr/>
        </p:nvSpPr>
        <p:spPr bwMode="auto">
          <a:xfrm>
            <a:off x="3635375" y="4121520"/>
            <a:ext cx="21097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err="1">
                <a:solidFill>
                  <a:schemeClr val="bg1"/>
                </a:solidFill>
                <a:latin typeface="Courier New" pitchFamily="49" charset="0"/>
                <a:cs typeface="Courier New" pitchFamily="49" charset="0"/>
              </a:rPr>
              <a:t>DirectBillPayment</a:t>
            </a:r>
            <a:endParaRPr lang="en-US" sz="1600">
              <a:solidFill>
                <a:schemeClr val="bg1"/>
              </a:solidFill>
              <a:latin typeface="Courier New" pitchFamily="49" charset="0"/>
              <a:cs typeface="Courier New" pitchFamily="49" charset="0"/>
            </a:endParaRPr>
          </a:p>
        </p:txBody>
      </p:sp>
      <p:sp>
        <p:nvSpPr>
          <p:cNvPr id="2" name="Freeform 1"/>
          <p:cNvSpPr/>
          <p:nvPr/>
        </p:nvSpPr>
        <p:spPr bwMode="auto">
          <a:xfrm>
            <a:off x="4844955" y="5036024"/>
            <a:ext cx="2661314" cy="531947"/>
          </a:xfrm>
          <a:custGeom>
            <a:avLst/>
            <a:gdLst>
              <a:gd name="connsiteX0" fmla="*/ 0 w 2661314"/>
              <a:gd name="connsiteY0" fmla="*/ 327546 h 531947"/>
              <a:gd name="connsiteX1" fmla="*/ 1719618 w 2661314"/>
              <a:gd name="connsiteY1" fmla="*/ 518615 h 531947"/>
              <a:gd name="connsiteX2" fmla="*/ 2661314 w 2661314"/>
              <a:gd name="connsiteY2" fmla="*/ 0 h 531947"/>
            </a:gdLst>
            <a:ahLst/>
            <a:cxnLst>
              <a:cxn ang="0">
                <a:pos x="connsiteX0" y="connsiteY0"/>
              </a:cxn>
              <a:cxn ang="0">
                <a:pos x="connsiteX1" y="connsiteY1"/>
              </a:cxn>
              <a:cxn ang="0">
                <a:pos x="connsiteX2" y="connsiteY2"/>
              </a:cxn>
            </a:cxnLst>
            <a:rect l="l" t="t" r="r" b="b"/>
            <a:pathLst>
              <a:path w="2661314" h="531947">
                <a:moveTo>
                  <a:pt x="0" y="327546"/>
                </a:moveTo>
                <a:cubicBezTo>
                  <a:pt x="638033" y="450376"/>
                  <a:pt x="1276066" y="573206"/>
                  <a:pt x="1719618" y="518615"/>
                </a:cubicBezTo>
                <a:cubicBezTo>
                  <a:pt x="2163170" y="464024"/>
                  <a:pt x="2412242" y="232012"/>
                  <a:pt x="2661314" y="0"/>
                </a:cubicBezTo>
              </a:path>
            </a:pathLst>
          </a:custGeom>
          <a:noFill/>
          <a:ln w="19050" algn="ctr">
            <a:solidFill>
              <a:srgbClr val="04628C"/>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Tree>
    <p:extLst>
      <p:ext uri="{BB962C8B-B14F-4D97-AF65-F5344CB8AC3E}">
        <p14:creationId xmlns:p14="http://schemas.microsoft.com/office/powerpoint/2010/main" val="420741671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02" y="4608514"/>
            <a:ext cx="6598799" cy="1408112"/>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216" y="1044279"/>
            <a:ext cx="8161337" cy="264795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20483" name="Rectangle 3"/>
          <p:cNvSpPr>
            <a:spLocks noGrp="1" noChangeArrowheads="1"/>
          </p:cNvSpPr>
          <p:nvPr>
            <p:ph type="title"/>
          </p:nvPr>
        </p:nvSpPr>
        <p:spPr/>
        <p:txBody>
          <a:bodyPr/>
          <a:lstStyle/>
          <a:p>
            <a:pPr eaLnBrk="1" hangingPunct="1"/>
            <a:r>
              <a:rPr lang="en-US"/>
              <a:t>Making a payment: executing allocation</a:t>
            </a:r>
          </a:p>
        </p:txBody>
      </p:sp>
      <p:sp>
        <p:nvSpPr>
          <p:cNvPr id="20484" name="AutoShape 4"/>
          <p:cNvSpPr>
            <a:spLocks noChangeArrowheads="1"/>
          </p:cNvSpPr>
          <p:nvPr/>
        </p:nvSpPr>
        <p:spPr bwMode="auto">
          <a:xfrm>
            <a:off x="296884" y="1373910"/>
            <a:ext cx="757237" cy="27940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5" name="Line 5"/>
          <p:cNvSpPr>
            <a:spLocks noChangeShapeType="1"/>
          </p:cNvSpPr>
          <p:nvPr/>
        </p:nvSpPr>
        <p:spPr bwMode="auto">
          <a:xfrm>
            <a:off x="675502" y="1653310"/>
            <a:ext cx="2066111" cy="2979015"/>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87" name="Line 8"/>
          <p:cNvSpPr>
            <a:spLocks noChangeShapeType="1"/>
          </p:cNvSpPr>
          <p:nvPr/>
        </p:nvSpPr>
        <p:spPr bwMode="auto">
          <a:xfrm>
            <a:off x="2600695" y="3051958"/>
            <a:ext cx="2263913" cy="169073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88" name="AutoShape 9"/>
          <p:cNvSpPr>
            <a:spLocks noChangeArrowheads="1"/>
          </p:cNvSpPr>
          <p:nvPr/>
        </p:nvSpPr>
        <p:spPr bwMode="auto">
          <a:xfrm>
            <a:off x="1950704" y="2769734"/>
            <a:ext cx="1113130" cy="282224"/>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90" name="Text Box 11"/>
          <p:cNvSpPr txBox="1">
            <a:spLocks noChangeArrowheads="1"/>
          </p:cNvSpPr>
          <p:nvPr/>
        </p:nvSpPr>
        <p:spPr bwMode="auto">
          <a:xfrm>
            <a:off x="4677471" y="6040440"/>
            <a:ext cx="3440112" cy="307777"/>
          </a:xfrm>
          <a:prstGeom prst="rect">
            <a:avLst/>
          </a:prstGeom>
          <a:noFill/>
          <a:ln>
            <a:noFill/>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latin typeface="+mj-lt"/>
                <a:cs typeface="Courier New" pitchFamily="49" charset="0"/>
              </a:rPr>
              <a:t>Array of items to be paid</a:t>
            </a:r>
            <a:endParaRPr lang="en-US">
              <a:solidFill>
                <a:srgbClr val="04628C"/>
              </a:solidFill>
              <a:latin typeface="+mj-lt"/>
            </a:endParaRPr>
          </a:p>
        </p:txBody>
      </p:sp>
      <p:sp>
        <p:nvSpPr>
          <p:cNvPr id="20491" name="Line 12"/>
          <p:cNvSpPr>
            <a:spLocks noChangeShapeType="1"/>
          </p:cNvSpPr>
          <p:nvPr/>
        </p:nvSpPr>
        <p:spPr bwMode="auto">
          <a:xfrm>
            <a:off x="3824288" y="4884738"/>
            <a:ext cx="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2" name="Line 13"/>
          <p:cNvSpPr>
            <a:spLocks noChangeShapeType="1"/>
          </p:cNvSpPr>
          <p:nvPr/>
        </p:nvSpPr>
        <p:spPr bwMode="auto">
          <a:xfrm>
            <a:off x="3974901" y="5794090"/>
            <a:ext cx="836682" cy="266126"/>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93" name="Text Box 14"/>
          <p:cNvSpPr txBox="1">
            <a:spLocks noChangeArrowheads="1"/>
          </p:cNvSpPr>
          <p:nvPr/>
        </p:nvSpPr>
        <p:spPr bwMode="auto">
          <a:xfrm>
            <a:off x="344384" y="3851275"/>
            <a:ext cx="3479904" cy="615553"/>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Calls </a:t>
            </a:r>
            <a:r>
              <a:rPr lang="en-US">
                <a:solidFill>
                  <a:srgbClr val="D33819"/>
                </a:solidFill>
                <a:latin typeface="Courier New" pitchFamily="49" charset="0"/>
                <a:cs typeface="Courier New" pitchFamily="49" charset="0"/>
              </a:rPr>
              <a:t>allocatePayment() </a:t>
            </a:r>
            <a:r>
              <a:rPr lang="en-US">
                <a:solidFill>
                  <a:srgbClr val="D33819"/>
                </a:solidFill>
              </a:rPr>
              <a:t>method in plugin</a:t>
            </a:r>
          </a:p>
        </p:txBody>
      </p:sp>
      <p:sp>
        <p:nvSpPr>
          <p:cNvPr id="20494" name="Text Box 15"/>
          <p:cNvSpPr txBox="1">
            <a:spLocks noChangeArrowheads="1"/>
          </p:cNvSpPr>
          <p:nvPr/>
        </p:nvSpPr>
        <p:spPr bwMode="auto">
          <a:xfrm>
            <a:off x="3933825" y="3887788"/>
            <a:ext cx="3340476" cy="615553"/>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819"/>
                </a:solidFill>
              </a:rPr>
              <a:t>Passes amount available to distribute</a:t>
            </a:r>
          </a:p>
        </p:txBody>
      </p:sp>
      <p:sp>
        <p:nvSpPr>
          <p:cNvPr id="2" name="TextBox 1"/>
          <p:cNvSpPr txBox="1"/>
          <p:nvPr/>
        </p:nvSpPr>
        <p:spPr>
          <a:xfrm>
            <a:off x="344448" y="680745"/>
            <a:ext cx="6978192" cy="369332"/>
          </a:xfrm>
          <a:prstGeom prst="rect">
            <a:avLst/>
          </a:prstGeom>
          <a:noFill/>
        </p:spPr>
        <p:txBody>
          <a:bodyPr wrap="none" rtlCol="0">
            <a:spAutoFit/>
          </a:bodyPr>
          <a:lstStyle/>
          <a:p>
            <a:pPr algn="l"/>
            <a:r>
              <a:rPr lang="en-US" sz="1800">
                <a:solidFill>
                  <a:schemeClr val="accent1">
                    <a:lumMod val="75000"/>
                  </a:schemeClr>
                </a:solidFill>
                <a:latin typeface="Courier New" pitchFamily="49" charset="0"/>
                <a:cs typeface="Courier New" pitchFamily="49" charset="0"/>
              </a:rPr>
              <a:t>Account tab</a:t>
            </a:r>
            <a:r>
              <a:rPr lang="en-US" sz="1800">
                <a:solidFill>
                  <a:schemeClr val="accent1">
                    <a:lumMod val="75000"/>
                  </a:schemeClr>
                </a:solidFill>
                <a:latin typeface="Courier New" pitchFamily="49" charset="0"/>
                <a:cs typeface="Courier New" pitchFamily="49" charset="0"/>
                <a:sym typeface="Wingdings" pitchFamily="2" charset="2"/>
              </a:rPr>
              <a:t>New PaymentNew Direct Bill Payment </a:t>
            </a:r>
            <a:endParaRPr lang="en-US" sz="1800" dirty="0" err="1">
              <a:solidFill>
                <a:schemeClr val="accent1">
                  <a:lumMod val="75000"/>
                </a:schemeClr>
              </a:solidFill>
              <a:latin typeface="Courier New" pitchFamily="49" charset="0"/>
              <a:cs typeface="Courier New" pitchFamily="49" charset="0"/>
            </a:endParaRPr>
          </a:p>
        </p:txBody>
      </p:sp>
      <p:cxnSp>
        <p:nvCxnSpPr>
          <p:cNvPr id="4" name="Straight Connector 3"/>
          <p:cNvCxnSpPr/>
          <p:nvPr/>
        </p:nvCxnSpPr>
        <p:spPr bwMode="auto">
          <a:xfrm>
            <a:off x="2194560" y="5794090"/>
            <a:ext cx="2048256" cy="0"/>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cxnSp>
      <p:cxnSp>
        <p:nvCxnSpPr>
          <p:cNvPr id="19" name="Straight Connector 18"/>
          <p:cNvCxnSpPr/>
          <p:nvPr/>
        </p:nvCxnSpPr>
        <p:spPr bwMode="auto">
          <a:xfrm>
            <a:off x="1684395" y="5562442"/>
            <a:ext cx="2460885" cy="0"/>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cxnSp>
      <p:sp>
        <p:nvSpPr>
          <p:cNvPr id="21" name="Line 13"/>
          <p:cNvSpPr>
            <a:spLocks noChangeShapeType="1"/>
          </p:cNvSpPr>
          <p:nvPr/>
        </p:nvSpPr>
        <p:spPr bwMode="auto">
          <a:xfrm flipH="1">
            <a:off x="1450848" y="5562442"/>
            <a:ext cx="571948" cy="497774"/>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 name="Text Box 11"/>
          <p:cNvSpPr txBox="1">
            <a:spLocks noChangeArrowheads="1"/>
          </p:cNvSpPr>
          <p:nvPr/>
        </p:nvSpPr>
        <p:spPr bwMode="auto">
          <a:xfrm>
            <a:off x="352568" y="6040440"/>
            <a:ext cx="4040674" cy="307777"/>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latin typeface="+mj-lt"/>
                <a:cs typeface="Courier New" pitchFamily="49" charset="0"/>
              </a:rPr>
              <a:t>Uses payment allocation plan</a:t>
            </a:r>
            <a:endParaRPr lang="en-US">
              <a:solidFill>
                <a:srgbClr val="04628C"/>
              </a:solidFill>
              <a:latin typeface="+mj-lt"/>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18495" y="916406"/>
            <a:ext cx="8668330" cy="5505999"/>
            <a:chOff x="218495" y="916406"/>
            <a:chExt cx="8668330" cy="5505999"/>
          </a:xfrm>
        </p:grpSpPr>
        <p:grpSp>
          <p:nvGrpSpPr>
            <p:cNvPr id="3" name="Group 2"/>
            <p:cNvGrpSpPr/>
            <p:nvPr/>
          </p:nvGrpSpPr>
          <p:grpSpPr>
            <a:xfrm>
              <a:off x="218495" y="916406"/>
              <a:ext cx="8668330" cy="5505999"/>
              <a:chOff x="218495" y="916406"/>
              <a:chExt cx="8668330" cy="5505999"/>
            </a:xfrm>
          </p:grpSpPr>
          <p:grpSp>
            <p:nvGrpSpPr>
              <p:cNvPr id="2" name="Group 1"/>
              <p:cNvGrpSpPr/>
              <p:nvPr/>
            </p:nvGrpSpPr>
            <p:grpSpPr>
              <a:xfrm>
                <a:off x="218495" y="916406"/>
                <a:ext cx="8668330" cy="5505999"/>
                <a:chOff x="218495" y="916406"/>
                <a:chExt cx="8668330" cy="5505999"/>
              </a:xfrm>
            </p:grpSpPr>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95" y="916406"/>
                  <a:ext cx="8668330" cy="550599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295" y="5458456"/>
                  <a:ext cx="3692025" cy="20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96" y="937187"/>
                <a:ext cx="1371600" cy="198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2956" y="4518660"/>
              <a:ext cx="656082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2531" name="Rectangle 6"/>
          <p:cNvSpPr>
            <a:spLocks noGrp="1" noChangeArrowheads="1"/>
          </p:cNvSpPr>
          <p:nvPr>
            <p:ph type="title"/>
          </p:nvPr>
        </p:nvSpPr>
        <p:spPr/>
        <p:txBody>
          <a:bodyPr/>
          <a:lstStyle/>
          <a:p>
            <a:pPr eaLnBrk="1" hangingPunct="1"/>
            <a:r>
              <a:rPr lang="en-US"/>
              <a:t>Configuring allocatePayment() example</a:t>
            </a:r>
          </a:p>
        </p:txBody>
      </p:sp>
      <p:sp>
        <p:nvSpPr>
          <p:cNvPr id="22534" name="Text Box 17"/>
          <p:cNvSpPr txBox="1">
            <a:spLocks noChangeArrowheads="1"/>
          </p:cNvSpPr>
          <p:nvPr/>
        </p:nvSpPr>
        <p:spPr bwMode="auto">
          <a:xfrm>
            <a:off x="460372" y="507999"/>
            <a:ext cx="767556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27432" rIns="27432" bIns="27432">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Requirement: Pay eligible premium items first</a:t>
            </a:r>
          </a:p>
        </p:txBody>
      </p:sp>
      <p:sp>
        <p:nvSpPr>
          <p:cNvPr id="22532" name="Text Box 9"/>
          <p:cNvSpPr txBox="1">
            <a:spLocks noChangeArrowheads="1"/>
          </p:cNvSpPr>
          <p:nvPr/>
        </p:nvSpPr>
        <p:spPr bwMode="auto">
          <a:xfrm>
            <a:off x="6605381" y="2412994"/>
            <a:ext cx="2425700" cy="547842"/>
          </a:xfrm>
          <a:prstGeom prst="rect">
            <a:avLst/>
          </a:prstGeom>
          <a:noFill/>
          <a:ln>
            <a:noFill/>
          </a:ln>
        </p:spPr>
        <p:txBody>
          <a:bodyPr tIns="27432" rIns="27432" bIns="27432">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D33819"/>
                </a:solidFill>
              </a:rPr>
              <a:t>Distribute payment to premium items first ...</a:t>
            </a:r>
          </a:p>
        </p:txBody>
      </p:sp>
      <p:sp>
        <p:nvSpPr>
          <p:cNvPr id="22533" name="Text Box 11"/>
          <p:cNvSpPr txBox="1">
            <a:spLocks noChangeArrowheads="1"/>
          </p:cNvSpPr>
          <p:nvPr/>
        </p:nvSpPr>
        <p:spPr bwMode="auto">
          <a:xfrm>
            <a:off x="6502400" y="4852981"/>
            <a:ext cx="2497138" cy="794064"/>
          </a:xfrm>
          <a:prstGeom prst="rect">
            <a:avLst/>
          </a:prstGeom>
          <a:noFill/>
          <a:ln>
            <a:noFill/>
          </a:ln>
        </p:spPr>
        <p:txBody>
          <a:bodyPr tIns="27432" rIns="27432" bIns="27432">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D33819"/>
                </a:solidFill>
              </a:rPr>
              <a:t>… then distribute any leftover money to remaining items</a:t>
            </a:r>
          </a:p>
        </p:txBody>
      </p:sp>
      <p:sp>
        <p:nvSpPr>
          <p:cNvPr id="22535" name="Line 13"/>
          <p:cNvSpPr>
            <a:spLocks noChangeShapeType="1"/>
          </p:cNvSpPr>
          <p:nvPr/>
        </p:nvSpPr>
        <p:spPr bwMode="auto">
          <a:xfrm flipH="1">
            <a:off x="6197600" y="5078406"/>
            <a:ext cx="374650" cy="50800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noAutofit/>
          </a:bodyPr>
          <a:lstStyle/>
          <a:p>
            <a:endParaRPr lang="en-US"/>
          </a:p>
        </p:txBody>
      </p:sp>
      <p:sp>
        <p:nvSpPr>
          <p:cNvPr id="22536" name="Text Box 17"/>
          <p:cNvSpPr txBox="1">
            <a:spLocks noChangeArrowheads="1"/>
          </p:cNvSpPr>
          <p:nvPr/>
        </p:nvSpPr>
        <p:spPr bwMode="auto">
          <a:xfrm>
            <a:off x="6372225" y="1433503"/>
            <a:ext cx="2614613" cy="547842"/>
          </a:xfrm>
          <a:prstGeom prst="rect">
            <a:avLst/>
          </a:prstGeom>
          <a:noFill/>
          <a:ln>
            <a:noFill/>
          </a:ln>
        </p:spPr>
        <p:txBody>
          <a:bodyPr tIns="27432" rIns="27432" bIns="27432">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D33819"/>
                </a:solidFill>
              </a:rPr>
              <a:t>Create an array of just the premium items</a:t>
            </a:r>
          </a:p>
        </p:txBody>
      </p:sp>
      <p:sp>
        <p:nvSpPr>
          <p:cNvPr id="22537" name="Text Box 17"/>
          <p:cNvSpPr txBox="1">
            <a:spLocks noChangeArrowheads="1"/>
          </p:cNvSpPr>
          <p:nvPr/>
        </p:nvSpPr>
        <p:spPr bwMode="auto">
          <a:xfrm>
            <a:off x="6887176" y="3701572"/>
            <a:ext cx="2042511" cy="547842"/>
          </a:xfrm>
          <a:prstGeom prst="rect">
            <a:avLst/>
          </a:prstGeom>
          <a:noFill/>
          <a:ln>
            <a:noFill/>
          </a:ln>
        </p:spPr>
        <p:txBody>
          <a:bodyPr wrap="square" tIns="27432" rIns="27432" bIns="27432">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D33819"/>
                </a:solidFill>
              </a:rPr>
              <a:t>Create an array of</a:t>
            </a:r>
            <a:br>
              <a:rPr lang="en-US" sz="1600">
                <a:solidFill>
                  <a:srgbClr val="D33819"/>
                </a:solidFill>
              </a:rPr>
            </a:br>
            <a:r>
              <a:rPr lang="en-US" sz="1600">
                <a:solidFill>
                  <a:srgbClr val="D33819"/>
                </a:solidFill>
              </a:rPr>
              <a:t>all remaining items</a:t>
            </a:r>
          </a:p>
        </p:txBody>
      </p:sp>
      <p:sp>
        <p:nvSpPr>
          <p:cNvPr id="22538" name="Line 13"/>
          <p:cNvSpPr>
            <a:spLocks noChangeShapeType="1"/>
          </p:cNvSpPr>
          <p:nvPr/>
        </p:nvSpPr>
        <p:spPr bwMode="auto">
          <a:xfrm flipH="1">
            <a:off x="6197600" y="1662103"/>
            <a:ext cx="222250" cy="24765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9" name="Line 13"/>
          <p:cNvSpPr>
            <a:spLocks noChangeShapeType="1"/>
          </p:cNvSpPr>
          <p:nvPr/>
        </p:nvSpPr>
        <p:spPr bwMode="auto">
          <a:xfrm flipH="1">
            <a:off x="6070394" y="2605081"/>
            <a:ext cx="569912" cy="847725"/>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0" name="Line 13"/>
          <p:cNvSpPr>
            <a:spLocks noChangeShapeType="1"/>
          </p:cNvSpPr>
          <p:nvPr/>
        </p:nvSpPr>
        <p:spPr bwMode="auto">
          <a:xfrm flipH="1">
            <a:off x="6445851" y="3846196"/>
            <a:ext cx="496887" cy="63571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noAutofit/>
          </a:bodyPr>
          <a:lstStyle/>
          <a:p>
            <a:endParaRPr lang="en-US"/>
          </a:p>
        </p:txBody>
      </p:sp>
      <p:pic>
        <p:nvPicPr>
          <p:cNvPr id="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5971" y="5842493"/>
            <a:ext cx="6845714" cy="22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5571" y="3519482"/>
            <a:ext cx="7108572" cy="217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45010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Overriding a default allocation</a:t>
            </a:r>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46" y="657225"/>
            <a:ext cx="8396478" cy="5791132"/>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304800" y="3803904"/>
            <a:ext cx="8595360" cy="35356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6815328" y="4620768"/>
            <a:ext cx="1338072" cy="188061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3717992" y="2682240"/>
            <a:ext cx="1957524" cy="400110"/>
          </a:xfrm>
          <a:prstGeom prst="rect">
            <a:avLst/>
          </a:prstGeom>
          <a:noFill/>
        </p:spPr>
        <p:txBody>
          <a:bodyPr wrap="none" rtlCol="0">
            <a:spAutoFit/>
          </a:bodyPr>
          <a:lstStyle/>
          <a:p>
            <a:r>
              <a:rPr lang="en-US">
                <a:solidFill>
                  <a:srgbClr val="C00000"/>
                </a:solidFill>
                <a:latin typeface="Calibri" pitchFamily="34" charset="0"/>
                <a:cs typeface="Calibri" pitchFamily="34" charset="0"/>
              </a:rPr>
              <a:t>Override toolbar</a:t>
            </a:r>
            <a:endParaRPr lang="en-US" dirty="0" err="1">
              <a:solidFill>
                <a:srgbClr val="C00000"/>
              </a:solidFill>
              <a:latin typeface="Calibri" pitchFamily="34" charset="0"/>
              <a:cs typeface="Calibri" pitchFamily="34" charset="0"/>
            </a:endParaRPr>
          </a:p>
        </p:txBody>
      </p:sp>
      <p:sp>
        <p:nvSpPr>
          <p:cNvPr id="11" name="TextBox 10"/>
          <p:cNvSpPr txBox="1"/>
          <p:nvPr/>
        </p:nvSpPr>
        <p:spPr>
          <a:xfrm>
            <a:off x="6197764" y="2682240"/>
            <a:ext cx="2573205" cy="400110"/>
          </a:xfrm>
          <a:prstGeom prst="rect">
            <a:avLst/>
          </a:prstGeom>
          <a:noFill/>
        </p:spPr>
        <p:txBody>
          <a:bodyPr wrap="none" rtlCol="0">
            <a:spAutoFit/>
          </a:bodyPr>
          <a:lstStyle/>
          <a:p>
            <a:r>
              <a:rPr lang="en-US">
                <a:solidFill>
                  <a:srgbClr val="C00000"/>
                </a:solidFill>
                <a:latin typeface="Calibri" pitchFamily="34" charset="0"/>
                <a:cs typeface="Calibri" pitchFamily="34" charset="0"/>
              </a:rPr>
              <a:t>Override Amount field</a:t>
            </a:r>
            <a:endParaRPr lang="en-US" dirty="0" err="1">
              <a:solidFill>
                <a:srgbClr val="C00000"/>
              </a:solidFill>
              <a:latin typeface="Calibri" pitchFamily="34" charset="0"/>
              <a:cs typeface="Calibri" pitchFamily="34" charset="0"/>
            </a:endParaRPr>
          </a:p>
        </p:txBody>
      </p:sp>
      <p:cxnSp>
        <p:nvCxnSpPr>
          <p:cNvPr id="8" name="Straight Connector 7"/>
          <p:cNvCxnSpPr/>
          <p:nvPr/>
        </p:nvCxnSpPr>
        <p:spPr bwMode="auto">
          <a:xfrm flipH="1">
            <a:off x="4696754" y="3082350"/>
            <a:ext cx="253198" cy="721554"/>
          </a:xfrm>
          <a:prstGeom prst="line">
            <a:avLst/>
          </a:prstGeom>
          <a:noFill/>
          <a:ln w="19050"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flipH="1">
            <a:off x="7754112" y="3082350"/>
            <a:ext cx="576180" cy="1538418"/>
          </a:xfrm>
          <a:prstGeom prst="line">
            <a:avLst/>
          </a:prstGeom>
          <a:noFill/>
          <a:ln w="190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28013705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Allocating with overrides</a:t>
            </a:r>
            <a:br>
              <a:rPr lang="en-US"/>
            </a:br>
            <a:endParaRPr lang="en-US" sz="2800"/>
          </a:p>
        </p:txBody>
      </p:sp>
      <p:sp>
        <p:nvSpPr>
          <p:cNvPr id="2" name="Content Placeholder 1"/>
          <p:cNvSpPr>
            <a:spLocks noGrp="1"/>
          </p:cNvSpPr>
          <p:nvPr>
            <p:ph idx="1"/>
          </p:nvPr>
        </p:nvSpPr>
        <p:spPr/>
        <p:txBody>
          <a:bodyPr/>
          <a:lstStyle/>
          <a:p>
            <a:r>
              <a:rPr lang="en-US"/>
              <a:t>If you override a distribution from Direct Bill Payment screen, an </a:t>
            </a:r>
            <a:r>
              <a:rPr lang="en-US" b="1">
                <a:latin typeface="Courier New" pitchFamily="49" charset="0"/>
                <a:cs typeface="Courier New" pitchFamily="49" charset="0"/>
              </a:rPr>
              <a:t>allocateWithOverrides </a:t>
            </a:r>
            <a:r>
              <a:rPr lang="en-US"/>
              <a:t>method is called</a:t>
            </a:r>
          </a:p>
          <a:p>
            <a:pPr lvl="1"/>
            <a:r>
              <a:rPr lang="en-US"/>
              <a:t>When overrides are at item level, </a:t>
            </a:r>
            <a:br>
              <a:rPr lang="en-US"/>
            </a:br>
            <a:r>
              <a:rPr lang="en-US"/>
              <a:t>this method is called</a:t>
            </a:r>
          </a:p>
          <a:p>
            <a:endParaRPr lang="en-US"/>
          </a:p>
          <a:p>
            <a:endParaRPr lang="en-US"/>
          </a:p>
          <a:p>
            <a:endParaRPr lang="en-US"/>
          </a:p>
          <a:p>
            <a:pPr lvl="1"/>
            <a:r>
              <a:rPr lang="en-US"/>
              <a:t>When overrides are at summary </a:t>
            </a:r>
            <a:br>
              <a:rPr lang="en-US"/>
            </a:br>
            <a:r>
              <a:rPr lang="en-US"/>
              <a:t>level, this method is called</a:t>
            </a:r>
          </a:p>
          <a:p>
            <a:pPr lvl="1"/>
            <a:r>
              <a:rPr lang="en-US"/>
              <a:t>Handles groups of items</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00" y="3097500"/>
            <a:ext cx="8280000" cy="746666"/>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200" y="5575972"/>
            <a:ext cx="7520001" cy="72000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550" y="4338667"/>
            <a:ext cx="3295650" cy="962025"/>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5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500" y="1898092"/>
            <a:ext cx="3314700" cy="97155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18" name="AutoShape 4"/>
          <p:cNvSpPr>
            <a:spLocks noChangeArrowheads="1"/>
          </p:cNvSpPr>
          <p:nvPr/>
        </p:nvSpPr>
        <p:spPr bwMode="auto">
          <a:xfrm>
            <a:off x="7143750" y="2550469"/>
            <a:ext cx="1695450" cy="304328"/>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a:spcBef>
                <a:spcPct val="50000"/>
              </a:spcBef>
              <a:spcAft>
                <a:spcPct val="30000"/>
              </a:spcAft>
              <a:buClr>
                <a:schemeClr val="tx1"/>
              </a:buClr>
            </a:pPr>
            <a:endParaRPr lang="en-US"/>
          </a:p>
        </p:txBody>
      </p:sp>
      <p:sp>
        <p:nvSpPr>
          <p:cNvPr id="19" name="AutoShape 4"/>
          <p:cNvSpPr>
            <a:spLocks noChangeArrowheads="1"/>
          </p:cNvSpPr>
          <p:nvPr/>
        </p:nvSpPr>
        <p:spPr bwMode="auto">
          <a:xfrm>
            <a:off x="7143750" y="4980496"/>
            <a:ext cx="1695450" cy="304328"/>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a:spcBef>
                <a:spcPct val="50000"/>
              </a:spcBef>
              <a:spcAft>
                <a:spcPct val="30000"/>
              </a:spcAft>
              <a:buClr>
                <a:schemeClr val="tx1"/>
              </a:buClr>
            </a:pPr>
            <a:endParaRPr lang="en-US"/>
          </a:p>
        </p:txBody>
      </p:sp>
      <p:sp>
        <p:nvSpPr>
          <p:cNvPr id="3" name="Freeform 2"/>
          <p:cNvSpPr/>
          <p:nvPr/>
        </p:nvSpPr>
        <p:spPr>
          <a:xfrm>
            <a:off x="4417621" y="4834524"/>
            <a:ext cx="446156" cy="736270"/>
          </a:xfrm>
          <a:custGeom>
            <a:avLst/>
            <a:gdLst>
              <a:gd name="connsiteX0" fmla="*/ 0 w 446156"/>
              <a:gd name="connsiteY0" fmla="*/ 0 h 736270"/>
              <a:gd name="connsiteX1" fmla="*/ 439387 w 446156"/>
              <a:gd name="connsiteY1" fmla="*/ 285008 h 736270"/>
              <a:gd name="connsiteX2" fmla="*/ 225631 w 446156"/>
              <a:gd name="connsiteY2" fmla="*/ 736270 h 736270"/>
            </a:gdLst>
            <a:ahLst/>
            <a:cxnLst>
              <a:cxn ang="0">
                <a:pos x="connsiteX0" y="connsiteY0"/>
              </a:cxn>
              <a:cxn ang="0">
                <a:pos x="connsiteX1" y="connsiteY1"/>
              </a:cxn>
              <a:cxn ang="0">
                <a:pos x="connsiteX2" y="connsiteY2"/>
              </a:cxn>
            </a:cxnLst>
            <a:rect l="l" t="t" r="r" b="b"/>
            <a:pathLst>
              <a:path w="446156" h="736270">
                <a:moveTo>
                  <a:pt x="0" y="0"/>
                </a:moveTo>
                <a:cubicBezTo>
                  <a:pt x="200891" y="81148"/>
                  <a:pt x="401782" y="162296"/>
                  <a:pt x="439387" y="285008"/>
                </a:cubicBezTo>
                <a:cubicBezTo>
                  <a:pt x="476992" y="407720"/>
                  <a:pt x="351311" y="571995"/>
                  <a:pt x="225631" y="736270"/>
                </a:cubicBezTo>
              </a:path>
            </a:pathLst>
          </a:custGeom>
          <a:ln w="19050">
            <a:solidFill>
              <a:srgbClr val="04628C"/>
            </a:solidFill>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21" name="Freeform 20"/>
          <p:cNvSpPr/>
          <p:nvPr/>
        </p:nvSpPr>
        <p:spPr>
          <a:xfrm>
            <a:off x="3621996" y="2383867"/>
            <a:ext cx="446156" cy="736270"/>
          </a:xfrm>
          <a:custGeom>
            <a:avLst/>
            <a:gdLst>
              <a:gd name="connsiteX0" fmla="*/ 0 w 446156"/>
              <a:gd name="connsiteY0" fmla="*/ 0 h 736270"/>
              <a:gd name="connsiteX1" fmla="*/ 439387 w 446156"/>
              <a:gd name="connsiteY1" fmla="*/ 285008 h 736270"/>
              <a:gd name="connsiteX2" fmla="*/ 225631 w 446156"/>
              <a:gd name="connsiteY2" fmla="*/ 736270 h 736270"/>
            </a:gdLst>
            <a:ahLst/>
            <a:cxnLst>
              <a:cxn ang="0">
                <a:pos x="connsiteX0" y="connsiteY0"/>
              </a:cxn>
              <a:cxn ang="0">
                <a:pos x="connsiteX1" y="connsiteY1"/>
              </a:cxn>
              <a:cxn ang="0">
                <a:pos x="connsiteX2" y="connsiteY2"/>
              </a:cxn>
            </a:cxnLst>
            <a:rect l="l" t="t" r="r" b="b"/>
            <a:pathLst>
              <a:path w="446156" h="736270">
                <a:moveTo>
                  <a:pt x="0" y="0"/>
                </a:moveTo>
                <a:cubicBezTo>
                  <a:pt x="200891" y="81148"/>
                  <a:pt x="401782" y="162296"/>
                  <a:pt x="439387" y="285008"/>
                </a:cubicBezTo>
                <a:cubicBezTo>
                  <a:pt x="476992" y="407720"/>
                  <a:pt x="351311" y="571995"/>
                  <a:pt x="225631" y="736270"/>
                </a:cubicBezTo>
              </a:path>
            </a:pathLst>
          </a:custGeom>
          <a:ln w="19050">
            <a:solidFill>
              <a:srgbClr val="D33819"/>
            </a:solidFill>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Tree>
    <p:extLst>
      <p:ext uri="{BB962C8B-B14F-4D97-AF65-F5344CB8AC3E}">
        <p14:creationId xmlns:p14="http://schemas.microsoft.com/office/powerpoint/2010/main" val="165826768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200">
                <a:latin typeface="Courier New" pitchFamily="49" charset="0"/>
                <a:cs typeface="Courier New" pitchFamily="49" charset="0"/>
              </a:rPr>
              <a:t>allocateWithOverrides()</a:t>
            </a:r>
            <a:r>
              <a:rPr lang="en-US" sz="3200"/>
              <a:t>: </a:t>
            </a:r>
            <a:r>
              <a:rPr lang="en-US"/>
              <a:t>detail</a:t>
            </a:r>
            <a:br>
              <a:rPr lang="en-US"/>
            </a:br>
            <a:endParaRPr lang="en-US" sz="2800"/>
          </a:p>
        </p:txBody>
      </p:sp>
      <p:sp>
        <p:nvSpPr>
          <p:cNvPr id="2" name="Content Placeholder 1"/>
          <p:cNvSpPr>
            <a:spLocks noGrp="1"/>
          </p:cNvSpPr>
          <p:nvPr>
            <p:ph idx="1"/>
          </p:nvPr>
        </p:nvSpPr>
        <p:spPr/>
        <p:txBody>
          <a:bodyPr/>
          <a:lstStyle/>
          <a:p>
            <a:r>
              <a:rPr lang="en-US"/>
              <a:t>Default implementation of both versions of the method</a:t>
            </a:r>
          </a:p>
          <a:p>
            <a:pPr marL="857250" lvl="1" indent="-457200">
              <a:buFont typeface="+mj-lt"/>
              <a:buAutoNum type="arabicPeriod"/>
            </a:pPr>
            <a:r>
              <a:rPr lang="en-US"/>
              <a:t>Add overrides based on the method parameters</a:t>
            </a:r>
          </a:p>
          <a:p>
            <a:pPr marL="857250" lvl="1" indent="-457200">
              <a:buFont typeface="+mj-lt"/>
              <a:buAutoNum type="arabicPeriod"/>
            </a:pPr>
            <a:r>
              <a:rPr lang="en-US"/>
              <a:t>Call </a:t>
            </a:r>
            <a:r>
              <a:rPr lang="en-US" sz="2000" b="1">
                <a:latin typeface="Courier New" pitchFamily="49" charset="0"/>
                <a:cs typeface="Courier New" pitchFamily="49" charset="0"/>
              </a:rPr>
              <a:t>paymentAllocationStrategy(payment).allocate()</a:t>
            </a:r>
            <a:r>
              <a:rPr lang="en-US" sz="2000" b="1">
                <a:cs typeface="Courier New" pitchFamily="49" charset="0"/>
              </a:rPr>
              <a:t> </a:t>
            </a:r>
            <a:r>
              <a:rPr lang="en-US"/>
              <a:t>to allocate remaining amount (if any) to non-overridden items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94" y="2966158"/>
            <a:ext cx="8642124" cy="2367915"/>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Summary: user-plugin interaction</a:t>
            </a:r>
          </a:p>
        </p:txBody>
      </p:sp>
      <p:sp>
        <p:nvSpPr>
          <p:cNvPr id="33795" name="Rectangle 3"/>
          <p:cNvSpPr>
            <a:spLocks noGrp="1" noChangeArrowheads="1"/>
          </p:cNvSpPr>
          <p:nvPr>
            <p:ph sz="half" idx="1"/>
          </p:nvPr>
        </p:nvSpPr>
        <p:spPr>
          <a:xfrm>
            <a:off x="329112" y="1406525"/>
            <a:ext cx="4242887" cy="5197475"/>
          </a:xfrm>
        </p:spPr>
        <p:txBody>
          <a:bodyPr/>
          <a:lstStyle/>
          <a:p>
            <a:pPr marL="419100" indent="-419100">
              <a:buFont typeface="Wingdings 3" pitchFamily="18" charset="2"/>
              <a:buAutoNum type="arabicPeriod"/>
            </a:pPr>
            <a:r>
              <a:rPr lang="en-US" sz="2000"/>
              <a:t>Enters </a:t>
            </a:r>
            <a:r>
              <a:rPr lang="en-US" sz="2000" b="1">
                <a:latin typeface="Courier New" pitchFamily="49" charset="0"/>
                <a:cs typeface="Courier New" pitchFamily="49" charset="0"/>
              </a:rPr>
              <a:t>Direct Bill </a:t>
            </a:r>
            <a:br>
              <a:rPr lang="en-US" sz="2000" b="1">
                <a:latin typeface="Courier New" pitchFamily="49" charset="0"/>
                <a:cs typeface="Courier New" pitchFamily="49" charset="0"/>
              </a:rPr>
            </a:br>
            <a:r>
              <a:rPr lang="en-US" sz="2000" b="1">
                <a:latin typeface="Courier New" pitchFamily="49" charset="0"/>
                <a:cs typeface="Courier New" pitchFamily="49" charset="0"/>
              </a:rPr>
              <a:t>Payment </a:t>
            </a:r>
            <a:r>
              <a:rPr lang="en-US" sz="2000"/>
              <a:t>screen</a:t>
            </a:r>
            <a:br>
              <a:rPr lang="en-US" sz="2000"/>
            </a:br>
            <a:endParaRPr lang="en-US" sz="2000"/>
          </a:p>
          <a:p>
            <a:pPr marL="419100" indent="-419100">
              <a:buFont typeface="Wingdings 3" pitchFamily="18" charset="2"/>
              <a:buAutoNum type="arabicPeriod" startAt="3"/>
            </a:pPr>
            <a:r>
              <a:rPr lang="en-US" sz="2000"/>
              <a:t>Enters payment amount</a:t>
            </a:r>
            <a:br>
              <a:rPr lang="en-US" sz="2000"/>
            </a:br>
            <a:br>
              <a:rPr lang="en-US" sz="2000"/>
            </a:br>
            <a:endParaRPr lang="en-US" sz="2000"/>
          </a:p>
          <a:p>
            <a:pPr marL="419100" indent="-419100">
              <a:buFont typeface="Wingdings 3" pitchFamily="18" charset="2"/>
              <a:buAutoNum type="arabicPeriod" startAt="5"/>
            </a:pPr>
            <a:r>
              <a:rPr lang="en-US" sz="2000"/>
              <a:t>On UI, amounts to apply are populated</a:t>
            </a:r>
          </a:p>
          <a:p>
            <a:pPr marL="419100" indent="-419100">
              <a:buFont typeface="Wingdings 3" pitchFamily="18" charset="2"/>
              <a:buAutoNum type="arabicPeriod" startAt="5"/>
            </a:pPr>
            <a:r>
              <a:rPr lang="en-US" sz="2000"/>
              <a:t>Clicks </a:t>
            </a:r>
            <a:r>
              <a:rPr lang="en-US" sz="2000" b="1">
                <a:latin typeface="Courier New" pitchFamily="49" charset="0"/>
                <a:cs typeface="Courier New" pitchFamily="49" charset="0"/>
              </a:rPr>
              <a:t>Override</a:t>
            </a:r>
            <a:r>
              <a:rPr lang="en-US" sz="2000"/>
              <a:t> </a:t>
            </a:r>
            <a:r>
              <a:rPr lang="en-US" sz="2000" b="1">
                <a:latin typeface="Courier New" pitchFamily="49" charset="0"/>
                <a:cs typeface="Courier New" pitchFamily="49" charset="0"/>
              </a:rPr>
              <a:t>Distribution</a:t>
            </a:r>
            <a:r>
              <a:rPr lang="en-US" sz="2000"/>
              <a:t>  and exposes editable override amounts fields</a:t>
            </a:r>
          </a:p>
          <a:p>
            <a:pPr marL="457200" indent="-457200">
              <a:buFont typeface="+mj-lt"/>
              <a:buAutoNum type="arabicPeriod" startAt="7"/>
            </a:pPr>
            <a:r>
              <a:rPr lang="en-US" sz="2000"/>
              <a:t>Uses dropdown to select what to include</a:t>
            </a:r>
          </a:p>
          <a:p>
            <a:pPr marL="457200" indent="-457200">
              <a:buFont typeface="+mj-lt"/>
              <a:buAutoNum type="arabicPeriod" startAt="9"/>
            </a:pPr>
            <a:r>
              <a:rPr lang="en-US" sz="2000"/>
              <a:t>Enters override amounts and clicks out of the field</a:t>
            </a:r>
            <a:endParaRPr lang="en-US" sz="2000" b="1">
              <a:latin typeface="Courier New" pitchFamily="49" charset="0"/>
              <a:cs typeface="Courier New" pitchFamily="49" charset="0"/>
            </a:endParaRPr>
          </a:p>
        </p:txBody>
      </p:sp>
      <p:sp>
        <p:nvSpPr>
          <p:cNvPr id="32772" name="Rectangle 4"/>
          <p:cNvSpPr>
            <a:spLocks noGrp="1" noChangeArrowheads="1"/>
          </p:cNvSpPr>
          <p:nvPr>
            <p:ph sz="half" idx="2"/>
          </p:nvPr>
        </p:nvSpPr>
        <p:spPr>
          <a:xfrm>
            <a:off x="4647188" y="1406525"/>
            <a:ext cx="4496812" cy="5197475"/>
          </a:xfrm>
        </p:spPr>
        <p:txBody>
          <a:bodyPr/>
          <a:lstStyle/>
          <a:p>
            <a:pPr marL="419100" indent="-419100">
              <a:buFont typeface="Wingdings 3" pitchFamily="18" charset="2"/>
              <a:buAutoNum type="arabicPeriod" startAt="2"/>
              <a:defRPr/>
            </a:pPr>
            <a:r>
              <a:rPr sz="2000"/>
              <a:t>Creates list of distribution items on new payment entity using payment allocation plan</a:t>
            </a:r>
          </a:p>
          <a:p>
            <a:pPr marL="419100" indent="-419100">
              <a:buFont typeface="Wingdings 3" pitchFamily="18" charset="2"/>
              <a:buAutoNum type="arabicPeriod" startAt="4"/>
              <a:defRPr/>
            </a:pPr>
            <a:r>
              <a:rPr sz="2000"/>
              <a:t>Calls </a:t>
            </a:r>
            <a:r>
              <a:rPr sz="2000" b="1" err="1">
                <a:latin typeface="Courier New" pitchFamily="49" charset="0"/>
                <a:ea typeface="Calibri" pitchFamily="34" charset="0"/>
                <a:cs typeface="Courier New" pitchFamily="49" charset="0"/>
              </a:rPr>
              <a:t>allocatePayment</a:t>
            </a:r>
            <a:r>
              <a:rPr sz="2000" b="1"/>
              <a:t> </a:t>
            </a:r>
            <a:r>
              <a:rPr sz="2000"/>
              <a:t>passing</a:t>
            </a:r>
            <a:r>
              <a:rPr sz="2000" b="1"/>
              <a:t> </a:t>
            </a:r>
            <a:r>
              <a:rPr sz="2000"/>
              <a:t>(</a:t>
            </a:r>
            <a:r>
              <a:rPr sz="2000">
                <a:solidFill>
                  <a:srgbClr val="D33819"/>
                </a:solidFill>
              </a:rPr>
              <a:t>db payment object </a:t>
            </a:r>
            <a:r>
              <a:rPr sz="2000"/>
              <a:t>which includes payment and dist item list, amount), which calls </a:t>
            </a:r>
            <a:r>
              <a:rPr lang="en-US" sz="2000" b="1">
                <a:latin typeface="Courier New" pitchFamily="49" charset="0"/>
                <a:ea typeface="Calibri" pitchFamily="34" charset="0"/>
                <a:cs typeface="Courier New" pitchFamily="49" charset="0"/>
              </a:rPr>
              <a:t>paymentAllocationStrategy</a:t>
            </a:r>
            <a:br>
              <a:rPr lang="en-US" sz="2000" b="1">
                <a:latin typeface="Courier New" pitchFamily="49" charset="0"/>
                <a:ea typeface="Calibri" pitchFamily="34" charset="0"/>
                <a:cs typeface="Courier New" pitchFamily="49" charset="0"/>
              </a:rPr>
            </a:br>
            <a:r>
              <a:rPr lang="en-US" sz="2000" b="1">
                <a:latin typeface="Courier New" pitchFamily="49" charset="0"/>
                <a:ea typeface="Calibri" pitchFamily="34" charset="0"/>
                <a:cs typeface="Courier New" pitchFamily="49" charset="0"/>
              </a:rPr>
              <a:t>(payment).allocate</a:t>
            </a:r>
            <a:r>
              <a:rPr sz="2000"/>
              <a:t>()</a:t>
            </a:r>
          </a:p>
          <a:p>
            <a:pPr marL="457200" indent="-457200">
              <a:buFont typeface="+mj-lt"/>
              <a:buAutoNum type="arabicPeriod" startAt="8"/>
              <a:defRPr/>
            </a:pPr>
            <a:r>
              <a:rPr sz="2000"/>
              <a:t>Calls </a:t>
            </a:r>
            <a:r>
              <a:rPr lang="en-US" sz="2000" b="1">
                <a:latin typeface="Courier New" pitchFamily="49" charset="0"/>
                <a:ea typeface="Calibri" pitchFamily="34" charset="0"/>
                <a:cs typeface="Courier New" pitchFamily="49" charset="0"/>
              </a:rPr>
              <a:t>allocateWithOverrides</a:t>
            </a:r>
            <a:r>
              <a:rPr sz="2000" b="1"/>
              <a:t> </a:t>
            </a:r>
            <a:r>
              <a:rPr sz="2000"/>
              <a:t>passing</a:t>
            </a:r>
            <a:r>
              <a:rPr sz="2000" b="1"/>
              <a:t> </a:t>
            </a:r>
            <a:r>
              <a:rPr sz="2000"/>
              <a:t>(</a:t>
            </a:r>
            <a:r>
              <a:rPr sz="2000">
                <a:solidFill>
                  <a:srgbClr val="D33819"/>
                </a:solidFill>
              </a:rPr>
              <a:t>db payment object</a:t>
            </a:r>
            <a:r>
              <a:rPr sz="2000"/>
              <a:t>, amount, map of invoice items and amounts)</a:t>
            </a:r>
          </a:p>
          <a:p>
            <a:pPr marL="457200" indent="-457200">
              <a:buFont typeface="+mj-lt"/>
              <a:buAutoNum type="arabicPeriod" startAt="10"/>
              <a:defRPr/>
            </a:pPr>
            <a:r>
              <a:rPr lang="en-US" sz="2000"/>
              <a:t>Calls </a:t>
            </a:r>
            <a:r>
              <a:rPr lang="en-US" sz="2000" b="1">
                <a:latin typeface="Courier New" pitchFamily="49" charset="0"/>
                <a:ea typeface="Calibri" pitchFamily="34" charset="0"/>
                <a:cs typeface="Courier New" pitchFamily="49" charset="0"/>
              </a:rPr>
              <a:t>allocateWithOverrides</a:t>
            </a:r>
            <a:r>
              <a:rPr lang="en-US" sz="2000" b="1"/>
              <a:t> </a:t>
            </a:r>
            <a:r>
              <a:rPr lang="en-US" sz="2000"/>
              <a:t>again</a:t>
            </a:r>
            <a:endParaRPr sz="2000"/>
          </a:p>
        </p:txBody>
      </p:sp>
      <p:sp>
        <p:nvSpPr>
          <p:cNvPr id="33797" name="AutoShape 5"/>
          <p:cNvSpPr>
            <a:spLocks noChangeArrowheads="1"/>
          </p:cNvSpPr>
          <p:nvPr/>
        </p:nvSpPr>
        <p:spPr bwMode="auto">
          <a:xfrm flipH="1">
            <a:off x="1182688" y="735013"/>
            <a:ext cx="550862" cy="560387"/>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33798" name="Text Box 7"/>
          <p:cNvSpPr txBox="1">
            <a:spLocks noChangeArrowheads="1"/>
          </p:cNvSpPr>
          <p:nvPr/>
        </p:nvSpPr>
        <p:spPr bwMode="auto">
          <a:xfrm>
            <a:off x="1788663" y="83185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rgbClr val="D33819"/>
                </a:solidFill>
              </a:rPr>
              <a:t>User</a:t>
            </a:r>
          </a:p>
        </p:txBody>
      </p:sp>
      <p:sp>
        <p:nvSpPr>
          <p:cNvPr id="33799" name="Text Box 8"/>
          <p:cNvSpPr txBox="1">
            <a:spLocks noChangeArrowheads="1"/>
          </p:cNvSpPr>
          <p:nvPr/>
        </p:nvSpPr>
        <p:spPr bwMode="auto">
          <a:xfrm>
            <a:off x="5600700" y="831850"/>
            <a:ext cx="1914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rgbClr val="D33819"/>
                </a:solidFill>
              </a:rPr>
              <a:t>BillingCenter</a:t>
            </a:r>
          </a:p>
        </p:txBody>
      </p:sp>
      <p:sp>
        <p:nvSpPr>
          <p:cNvPr id="33800" name="Line 9"/>
          <p:cNvSpPr>
            <a:spLocks noChangeShapeType="1"/>
          </p:cNvSpPr>
          <p:nvPr/>
        </p:nvSpPr>
        <p:spPr bwMode="auto">
          <a:xfrm>
            <a:off x="3384471" y="1587500"/>
            <a:ext cx="1212479" cy="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3805" name="Picture 16" descr="billingcenter.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3475" y="781050"/>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bwMode="auto">
          <a:xfrm flipH="1" flipV="1">
            <a:off x="4063863" y="3633216"/>
            <a:ext cx="879613" cy="190640"/>
          </a:xfrm>
          <a:prstGeom prst="straightConnector1">
            <a:avLst/>
          </a:prstGeom>
          <a:ln w="19050">
            <a:solidFill>
              <a:srgbClr val="D33819"/>
            </a:solidFill>
            <a:headEnd type="none" w="med" len="med"/>
            <a:tailEnd type="arrow" w="med" len="med"/>
          </a:ln>
        </p:spPr>
      </p:cxnSp>
      <p:sp>
        <p:nvSpPr>
          <p:cNvPr id="14" name="Line 9"/>
          <p:cNvSpPr>
            <a:spLocks noChangeShapeType="1"/>
          </p:cNvSpPr>
          <p:nvPr/>
        </p:nvSpPr>
        <p:spPr bwMode="auto">
          <a:xfrm>
            <a:off x="3572257" y="2623820"/>
            <a:ext cx="983212" cy="0"/>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Freeform 6"/>
          <p:cNvSpPr/>
          <p:nvPr/>
        </p:nvSpPr>
        <p:spPr bwMode="auto">
          <a:xfrm>
            <a:off x="536408" y="3657600"/>
            <a:ext cx="158536" cy="707136"/>
          </a:xfrm>
          <a:custGeom>
            <a:avLst/>
            <a:gdLst>
              <a:gd name="connsiteX0" fmla="*/ 158536 w 158536"/>
              <a:gd name="connsiteY0" fmla="*/ 0 h 707136"/>
              <a:gd name="connsiteX1" fmla="*/ 40 w 158536"/>
              <a:gd name="connsiteY1" fmla="*/ 390144 h 707136"/>
              <a:gd name="connsiteX2" fmla="*/ 146344 w 158536"/>
              <a:gd name="connsiteY2" fmla="*/ 707136 h 707136"/>
            </a:gdLst>
            <a:ahLst/>
            <a:cxnLst>
              <a:cxn ang="0">
                <a:pos x="connsiteX0" y="connsiteY0"/>
              </a:cxn>
              <a:cxn ang="0">
                <a:pos x="connsiteX1" y="connsiteY1"/>
              </a:cxn>
              <a:cxn ang="0">
                <a:pos x="connsiteX2" y="connsiteY2"/>
              </a:cxn>
            </a:cxnLst>
            <a:rect l="l" t="t" r="r" b="b"/>
            <a:pathLst>
              <a:path w="158536" h="707136">
                <a:moveTo>
                  <a:pt x="158536" y="0"/>
                </a:moveTo>
                <a:cubicBezTo>
                  <a:pt x="80304" y="136144"/>
                  <a:pt x="2072" y="272288"/>
                  <a:pt x="40" y="390144"/>
                </a:cubicBezTo>
                <a:cubicBezTo>
                  <a:pt x="-1992" y="508000"/>
                  <a:pt x="72176" y="607568"/>
                  <a:pt x="146344" y="707136"/>
                </a:cubicBezTo>
              </a:path>
            </a:pathLst>
          </a:custGeom>
          <a:noFill/>
          <a:ln w="19050" algn="ctr">
            <a:solidFill>
              <a:srgbClr val="D33941"/>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16" name="Freeform 15"/>
          <p:cNvSpPr/>
          <p:nvPr/>
        </p:nvSpPr>
        <p:spPr bwMode="auto">
          <a:xfrm>
            <a:off x="615676" y="4986528"/>
            <a:ext cx="79268" cy="353568"/>
          </a:xfrm>
          <a:custGeom>
            <a:avLst/>
            <a:gdLst>
              <a:gd name="connsiteX0" fmla="*/ 158536 w 158536"/>
              <a:gd name="connsiteY0" fmla="*/ 0 h 707136"/>
              <a:gd name="connsiteX1" fmla="*/ 40 w 158536"/>
              <a:gd name="connsiteY1" fmla="*/ 390144 h 707136"/>
              <a:gd name="connsiteX2" fmla="*/ 146344 w 158536"/>
              <a:gd name="connsiteY2" fmla="*/ 707136 h 707136"/>
            </a:gdLst>
            <a:ahLst/>
            <a:cxnLst>
              <a:cxn ang="0">
                <a:pos x="connsiteX0" y="connsiteY0"/>
              </a:cxn>
              <a:cxn ang="0">
                <a:pos x="connsiteX1" y="connsiteY1"/>
              </a:cxn>
              <a:cxn ang="0">
                <a:pos x="connsiteX2" y="connsiteY2"/>
              </a:cxn>
            </a:cxnLst>
            <a:rect l="l" t="t" r="r" b="b"/>
            <a:pathLst>
              <a:path w="158536" h="707136">
                <a:moveTo>
                  <a:pt x="158536" y="0"/>
                </a:moveTo>
                <a:cubicBezTo>
                  <a:pt x="80304" y="136144"/>
                  <a:pt x="2072" y="272288"/>
                  <a:pt x="40" y="390144"/>
                </a:cubicBezTo>
                <a:cubicBezTo>
                  <a:pt x="-1992" y="508000"/>
                  <a:pt x="72176" y="607568"/>
                  <a:pt x="146344" y="707136"/>
                </a:cubicBezTo>
              </a:path>
            </a:pathLst>
          </a:custGeom>
          <a:noFill/>
          <a:ln w="19050" algn="ctr">
            <a:solidFill>
              <a:srgbClr val="D33941"/>
            </a:solidFill>
            <a:round/>
            <a:headEnd type="none" w="med" len="med"/>
            <a:tailEnd type="arrow" w="med" len="med"/>
          </a:ln>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8" name="Freeform 7"/>
          <p:cNvSpPr/>
          <p:nvPr/>
        </p:nvSpPr>
        <p:spPr bwMode="auto">
          <a:xfrm>
            <a:off x="1682496" y="4608576"/>
            <a:ext cx="3401568" cy="1048512"/>
          </a:xfrm>
          <a:custGeom>
            <a:avLst/>
            <a:gdLst>
              <a:gd name="connsiteX0" fmla="*/ 0 w 3401568"/>
              <a:gd name="connsiteY0" fmla="*/ 1048512 h 1048512"/>
              <a:gd name="connsiteX1" fmla="*/ 2865120 w 3401568"/>
              <a:gd name="connsiteY1" fmla="*/ 963168 h 1048512"/>
              <a:gd name="connsiteX2" fmla="*/ 3145536 w 3401568"/>
              <a:gd name="connsiteY2" fmla="*/ 231648 h 1048512"/>
              <a:gd name="connsiteX3" fmla="*/ 3401568 w 3401568"/>
              <a:gd name="connsiteY3" fmla="*/ 0 h 1048512"/>
            </a:gdLst>
            <a:ahLst/>
            <a:cxnLst>
              <a:cxn ang="0">
                <a:pos x="connsiteX0" y="connsiteY0"/>
              </a:cxn>
              <a:cxn ang="0">
                <a:pos x="connsiteX1" y="connsiteY1"/>
              </a:cxn>
              <a:cxn ang="0">
                <a:pos x="connsiteX2" y="connsiteY2"/>
              </a:cxn>
              <a:cxn ang="0">
                <a:pos x="connsiteX3" y="connsiteY3"/>
              </a:cxn>
            </a:cxnLst>
            <a:rect l="l" t="t" r="r" b="b"/>
            <a:pathLst>
              <a:path w="3401568" h="1048512">
                <a:moveTo>
                  <a:pt x="0" y="1048512"/>
                </a:moveTo>
                <a:lnTo>
                  <a:pt x="2865120" y="963168"/>
                </a:lnTo>
                <a:cubicBezTo>
                  <a:pt x="3389376" y="827024"/>
                  <a:pt x="3056128" y="392176"/>
                  <a:pt x="3145536" y="231648"/>
                </a:cubicBezTo>
                <a:cubicBezTo>
                  <a:pt x="3234944" y="71120"/>
                  <a:pt x="3318256" y="35560"/>
                  <a:pt x="3401568" y="0"/>
                </a:cubicBezTo>
              </a:path>
            </a:pathLst>
          </a:custGeom>
          <a:noFill/>
          <a:ln w="19050" algn="ctr">
            <a:solidFill>
              <a:srgbClr val="D33941"/>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9" name="Freeform 8"/>
          <p:cNvSpPr/>
          <p:nvPr/>
        </p:nvSpPr>
        <p:spPr bwMode="auto">
          <a:xfrm>
            <a:off x="3986784" y="5547360"/>
            <a:ext cx="1060704" cy="438912"/>
          </a:xfrm>
          <a:custGeom>
            <a:avLst/>
            <a:gdLst>
              <a:gd name="connsiteX0" fmla="*/ 1060704 w 1060704"/>
              <a:gd name="connsiteY0" fmla="*/ 0 h 438912"/>
              <a:gd name="connsiteX1" fmla="*/ 316992 w 1060704"/>
              <a:gd name="connsiteY1" fmla="*/ 195072 h 438912"/>
              <a:gd name="connsiteX2" fmla="*/ 0 w 1060704"/>
              <a:gd name="connsiteY2" fmla="*/ 438912 h 438912"/>
            </a:gdLst>
            <a:ahLst/>
            <a:cxnLst>
              <a:cxn ang="0">
                <a:pos x="connsiteX0" y="connsiteY0"/>
              </a:cxn>
              <a:cxn ang="0">
                <a:pos x="connsiteX1" y="connsiteY1"/>
              </a:cxn>
              <a:cxn ang="0">
                <a:pos x="connsiteX2" y="connsiteY2"/>
              </a:cxn>
            </a:cxnLst>
            <a:rect l="l" t="t" r="r" b="b"/>
            <a:pathLst>
              <a:path w="1060704" h="438912">
                <a:moveTo>
                  <a:pt x="1060704" y="0"/>
                </a:moveTo>
                <a:cubicBezTo>
                  <a:pt x="777240" y="60960"/>
                  <a:pt x="493776" y="121920"/>
                  <a:pt x="316992" y="195072"/>
                </a:cubicBezTo>
                <a:cubicBezTo>
                  <a:pt x="140208" y="268224"/>
                  <a:pt x="70104" y="353568"/>
                  <a:pt x="0" y="438912"/>
                </a:cubicBezTo>
              </a:path>
            </a:pathLst>
          </a:custGeom>
          <a:noFill/>
          <a:ln w="19050" algn="ctr">
            <a:solidFill>
              <a:srgbClr val="D33941"/>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10" name="Freeform 9"/>
          <p:cNvSpPr/>
          <p:nvPr/>
        </p:nvSpPr>
        <p:spPr bwMode="auto">
          <a:xfrm>
            <a:off x="3243072" y="5961888"/>
            <a:ext cx="1767840" cy="494453"/>
          </a:xfrm>
          <a:custGeom>
            <a:avLst/>
            <a:gdLst>
              <a:gd name="connsiteX0" fmla="*/ 0 w 1767840"/>
              <a:gd name="connsiteY0" fmla="*/ 487680 h 494453"/>
              <a:gd name="connsiteX1" fmla="*/ 975360 w 1767840"/>
              <a:gd name="connsiteY1" fmla="*/ 426720 h 494453"/>
              <a:gd name="connsiteX2" fmla="*/ 1767840 w 1767840"/>
              <a:gd name="connsiteY2" fmla="*/ 0 h 494453"/>
            </a:gdLst>
            <a:ahLst/>
            <a:cxnLst>
              <a:cxn ang="0">
                <a:pos x="connsiteX0" y="connsiteY0"/>
              </a:cxn>
              <a:cxn ang="0">
                <a:pos x="connsiteX1" y="connsiteY1"/>
              </a:cxn>
              <a:cxn ang="0">
                <a:pos x="connsiteX2" y="connsiteY2"/>
              </a:cxn>
            </a:cxnLst>
            <a:rect l="l" t="t" r="r" b="b"/>
            <a:pathLst>
              <a:path w="1767840" h="494453">
                <a:moveTo>
                  <a:pt x="0" y="487680"/>
                </a:moveTo>
                <a:cubicBezTo>
                  <a:pt x="340360" y="497840"/>
                  <a:pt x="680720" y="508000"/>
                  <a:pt x="975360" y="426720"/>
                </a:cubicBezTo>
                <a:cubicBezTo>
                  <a:pt x="1270000" y="345440"/>
                  <a:pt x="1518920" y="172720"/>
                  <a:pt x="1767840" y="0"/>
                </a:cubicBezTo>
              </a:path>
            </a:pathLst>
          </a:custGeom>
          <a:noFill/>
          <a:ln w="19050" algn="ctr">
            <a:solidFill>
              <a:srgbClr val="D33941"/>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Payment and allocation/distribution definitions</a:t>
            </a:r>
          </a:p>
        </p:txBody>
      </p:sp>
      <p:sp>
        <p:nvSpPr>
          <p:cNvPr id="7171" name="Rectangle 3"/>
          <p:cNvSpPr>
            <a:spLocks noGrp="1" noChangeArrowheads="1"/>
          </p:cNvSpPr>
          <p:nvPr>
            <p:ph idx="1"/>
          </p:nvPr>
        </p:nvSpPr>
        <p:spPr/>
        <p:txBody>
          <a:bodyPr/>
          <a:lstStyle/>
          <a:p>
            <a:pPr>
              <a:buFont typeface="Arial" charset="0"/>
              <a:buChar char="•"/>
            </a:pPr>
            <a:r>
              <a:rPr lang="en-US"/>
              <a:t>A </a:t>
            </a:r>
            <a:r>
              <a:rPr lang="en-US" b="1"/>
              <a:t>payment</a:t>
            </a:r>
            <a:r>
              <a:rPr lang="en-US"/>
              <a:t> is a sum of money sent to a carrier to apply to a BillingCenter account </a:t>
            </a:r>
          </a:p>
          <a:p>
            <a:pPr>
              <a:buFont typeface="Arial" charset="0"/>
              <a:buChar char="•"/>
            </a:pPr>
            <a:r>
              <a:rPr lang="en-US"/>
              <a:t>An </a:t>
            </a:r>
            <a:r>
              <a:rPr lang="en-US" b="1"/>
              <a:t>payment allocation plan </a:t>
            </a:r>
            <a:r>
              <a:rPr lang="en-US"/>
              <a:t>specifies which invoice items should be paid in which order</a:t>
            </a:r>
          </a:p>
          <a:p>
            <a:pPr>
              <a:buFont typeface="Arial" charset="0"/>
              <a:buChar char="•"/>
            </a:pPr>
            <a:r>
              <a:rPr lang="en-US"/>
              <a:t>A </a:t>
            </a:r>
            <a:r>
              <a:rPr lang="en-US" b="1"/>
              <a:t>distribution</a:t>
            </a:r>
            <a:r>
              <a:rPr lang="en-US"/>
              <a:t> describes how money has been applied towards a set of invoice items</a:t>
            </a:r>
          </a:p>
          <a:p>
            <a:pPr lvl="1"/>
            <a:r>
              <a:rPr lang="en-US"/>
              <a:t>A </a:t>
            </a:r>
            <a:r>
              <a:rPr lang="en-US" b="1"/>
              <a:t>distribution item</a:t>
            </a:r>
            <a:r>
              <a:rPr lang="en-US"/>
              <a:t> ("dist item") refers to the portion of a payment that is applied to a specific invoice item</a:t>
            </a:r>
          </a:p>
          <a:p>
            <a:pPr>
              <a:buFont typeface="Arial" charset="0"/>
              <a:buChar char="•"/>
            </a:pPr>
            <a:r>
              <a:rPr lang="en-US" b="1"/>
              <a:t>Amount distributed</a:t>
            </a:r>
            <a:r>
              <a:rPr lang="en-US"/>
              <a:t> is the total</a:t>
            </a:r>
            <a:br>
              <a:rPr lang="en-US"/>
            </a:br>
            <a:r>
              <a:rPr lang="en-US"/>
              <a:t>amount of money applied </a:t>
            </a:r>
            <a:br>
              <a:rPr lang="en-US"/>
            </a:br>
            <a:r>
              <a:rPr lang="en-US"/>
              <a:t>across all distribution items </a:t>
            </a:r>
            <a:br>
              <a:rPr lang="en-US"/>
            </a:br>
            <a:r>
              <a:rPr lang="en-US"/>
              <a:t>on a distribution</a:t>
            </a:r>
          </a:p>
        </p:txBody>
      </p:sp>
      <p:grpSp>
        <p:nvGrpSpPr>
          <p:cNvPr id="7172" name="Group 4"/>
          <p:cNvGrpSpPr>
            <a:grpSpLocks/>
          </p:cNvGrpSpPr>
          <p:nvPr/>
        </p:nvGrpSpPr>
        <p:grpSpPr bwMode="auto">
          <a:xfrm>
            <a:off x="5523230" y="4529455"/>
            <a:ext cx="2765425" cy="1684338"/>
            <a:chOff x="2044" y="1065"/>
            <a:chExt cx="1742" cy="1061"/>
          </a:xfrm>
        </p:grpSpPr>
        <p:sp>
          <p:nvSpPr>
            <p:cNvPr id="7174" name="Text Box 5"/>
            <p:cNvSpPr txBox="1">
              <a:spLocks noChangeArrowheads="1"/>
            </p:cNvSpPr>
            <p:nvPr/>
          </p:nvSpPr>
          <p:spPr bwMode="auto">
            <a:xfrm>
              <a:off x="2547" y="1077"/>
              <a:ext cx="6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819"/>
                  </a:solidFill>
                </a:rPr>
                <a:t>Payment</a:t>
              </a:r>
            </a:p>
          </p:txBody>
        </p:sp>
        <p:sp>
          <p:nvSpPr>
            <p:cNvPr id="7175" name="Text Box 6"/>
            <p:cNvSpPr txBox="1">
              <a:spLocks noChangeArrowheads="1"/>
            </p:cNvSpPr>
            <p:nvPr/>
          </p:nvSpPr>
          <p:spPr bwMode="auto">
            <a:xfrm>
              <a:off x="2060" y="1726"/>
              <a:ext cx="7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5000"/>
                </a:lnSpc>
              </a:pPr>
              <a:r>
                <a:rPr lang="en-US">
                  <a:solidFill>
                    <a:srgbClr val="D33819"/>
                  </a:solidFill>
                </a:rPr>
                <a:t>Money</a:t>
              </a:r>
              <a:br>
                <a:rPr lang="en-US">
                  <a:solidFill>
                    <a:srgbClr val="D33819"/>
                  </a:solidFill>
                </a:rPr>
              </a:br>
              <a:r>
                <a:rPr lang="en-US">
                  <a:solidFill>
                    <a:srgbClr val="D33819"/>
                  </a:solidFill>
                </a:rPr>
                <a:t>Received</a:t>
              </a:r>
            </a:p>
          </p:txBody>
        </p:sp>
        <p:sp>
          <p:nvSpPr>
            <p:cNvPr id="7176" name="Line 7"/>
            <p:cNvSpPr>
              <a:spLocks noChangeShapeType="1"/>
            </p:cNvSpPr>
            <p:nvPr/>
          </p:nvSpPr>
          <p:spPr bwMode="auto">
            <a:xfrm flipH="1">
              <a:off x="2515" y="1312"/>
              <a:ext cx="367" cy="36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7" name="Oval 8"/>
            <p:cNvSpPr>
              <a:spLocks noChangeArrowheads="1"/>
            </p:cNvSpPr>
            <p:nvPr/>
          </p:nvSpPr>
          <p:spPr bwMode="auto">
            <a:xfrm>
              <a:off x="2848" y="1284"/>
              <a:ext cx="62" cy="62"/>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7178" name="Oval 9"/>
            <p:cNvSpPr>
              <a:spLocks noChangeArrowheads="1"/>
            </p:cNvSpPr>
            <p:nvPr/>
          </p:nvSpPr>
          <p:spPr bwMode="auto">
            <a:xfrm>
              <a:off x="2472" y="1646"/>
              <a:ext cx="62" cy="62"/>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7179" name="Text Box 10"/>
            <p:cNvSpPr txBox="1">
              <a:spLocks noChangeArrowheads="1"/>
            </p:cNvSpPr>
            <p:nvPr/>
          </p:nvSpPr>
          <p:spPr bwMode="auto">
            <a:xfrm>
              <a:off x="2834" y="1726"/>
              <a:ext cx="90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5000"/>
                </a:lnSpc>
              </a:pPr>
              <a:r>
                <a:rPr lang="en-US">
                  <a:solidFill>
                    <a:srgbClr val="D33819"/>
                  </a:solidFill>
                </a:rPr>
                <a:t>Distribution</a:t>
              </a:r>
              <a:br>
                <a:rPr lang="en-US">
                  <a:solidFill>
                    <a:srgbClr val="D33819"/>
                  </a:solidFill>
                </a:rPr>
              </a:br>
              <a:r>
                <a:rPr lang="en-US">
                  <a:solidFill>
                    <a:srgbClr val="D33819"/>
                  </a:solidFill>
                </a:rPr>
                <a:t> Items</a:t>
              </a:r>
            </a:p>
          </p:txBody>
        </p:sp>
        <p:sp>
          <p:nvSpPr>
            <p:cNvPr id="7180" name="Rectangle 11"/>
            <p:cNvSpPr>
              <a:spLocks noChangeArrowheads="1"/>
            </p:cNvSpPr>
            <p:nvPr/>
          </p:nvSpPr>
          <p:spPr bwMode="auto">
            <a:xfrm>
              <a:off x="2044" y="1065"/>
              <a:ext cx="1742" cy="1061"/>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1" name="Line 12"/>
            <p:cNvSpPr>
              <a:spLocks noChangeShapeType="1"/>
            </p:cNvSpPr>
            <p:nvPr/>
          </p:nvSpPr>
          <p:spPr bwMode="auto">
            <a:xfrm>
              <a:off x="2862" y="1300"/>
              <a:ext cx="398" cy="37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2" name="Oval 13"/>
            <p:cNvSpPr>
              <a:spLocks noChangeArrowheads="1"/>
            </p:cNvSpPr>
            <p:nvPr/>
          </p:nvSpPr>
          <p:spPr bwMode="auto">
            <a:xfrm>
              <a:off x="3391" y="1653"/>
              <a:ext cx="72" cy="55"/>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7183" name="Line 14"/>
            <p:cNvSpPr>
              <a:spLocks noChangeShapeType="1"/>
            </p:cNvSpPr>
            <p:nvPr/>
          </p:nvSpPr>
          <p:spPr bwMode="auto">
            <a:xfrm>
              <a:off x="2883" y="1304"/>
              <a:ext cx="230" cy="3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4" name="Line 15"/>
            <p:cNvSpPr>
              <a:spLocks noChangeShapeType="1"/>
            </p:cNvSpPr>
            <p:nvPr/>
          </p:nvSpPr>
          <p:spPr bwMode="auto">
            <a:xfrm>
              <a:off x="2860" y="1312"/>
              <a:ext cx="574" cy="36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5" name="Oval 16"/>
            <p:cNvSpPr>
              <a:spLocks noChangeArrowheads="1"/>
            </p:cNvSpPr>
            <p:nvPr/>
          </p:nvSpPr>
          <p:spPr bwMode="auto">
            <a:xfrm>
              <a:off x="3066" y="1653"/>
              <a:ext cx="72" cy="55"/>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7186" name="Oval 17"/>
            <p:cNvSpPr>
              <a:spLocks noChangeArrowheads="1"/>
            </p:cNvSpPr>
            <p:nvPr/>
          </p:nvSpPr>
          <p:spPr bwMode="auto">
            <a:xfrm>
              <a:off x="3225" y="1653"/>
              <a:ext cx="72" cy="55"/>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grpSp>
      <p:sp>
        <p:nvSpPr>
          <p:cNvPr id="7173" name="Text Box 19"/>
          <p:cNvSpPr txBox="1">
            <a:spLocks noChangeArrowheads="1"/>
          </p:cNvSpPr>
          <p:nvPr/>
        </p:nvSpPr>
        <p:spPr bwMode="auto">
          <a:xfrm>
            <a:off x="6193155" y="4154805"/>
            <a:ext cx="1423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4628C"/>
                </a:solidFill>
              </a:rPr>
              <a:t>Distribution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a:t>Lesson objectives review</a:t>
            </a:r>
          </a:p>
        </p:txBody>
      </p:sp>
      <p:sp>
        <p:nvSpPr>
          <p:cNvPr id="34819" name="Rectangle 3"/>
          <p:cNvSpPr>
            <a:spLocks noGrp="1" noChangeArrowheads="1"/>
          </p:cNvSpPr>
          <p:nvPr>
            <p:ph idx="1"/>
          </p:nvPr>
        </p:nvSpPr>
        <p:spPr/>
        <p:txBody>
          <a:bodyPr/>
          <a:lstStyle/>
          <a:p>
            <a:pPr>
              <a:buFont typeface="Wingdings 3" pitchFamily="18" charset="2"/>
              <a:buNone/>
            </a:pPr>
            <a:r>
              <a:rPr lang="en-US"/>
              <a:t>You should now be able to:</a:t>
            </a:r>
          </a:p>
          <a:p>
            <a:pPr lvl="1" eaLnBrk="1" hangingPunct="1"/>
            <a:r>
              <a:rPr lang="en-US"/>
              <a:t>Configure a payment allocation plan in the UI</a:t>
            </a:r>
          </a:p>
          <a:p>
            <a:pPr lvl="1" eaLnBrk="1" hangingPunct="1"/>
            <a:r>
              <a:rPr lang="en-US"/>
              <a:t>Create custom filters and priorities for payment allocation plans</a:t>
            </a:r>
          </a:p>
          <a:p>
            <a:pPr lvl="1" eaLnBrk="1" hangingPunct="1"/>
            <a:r>
              <a:rPr lang="en-US"/>
              <a:t>Describe how the </a:t>
            </a:r>
            <a:r>
              <a:rPr lang="en-US" b="1">
                <a:latin typeface="Courier New" pitchFamily="49" charset="0"/>
                <a:cs typeface="Courier New" pitchFamily="49" charset="0"/>
              </a:rPr>
              <a:t>Direct Bill Payment screen</a:t>
            </a:r>
            <a:r>
              <a:rPr lang="en-US"/>
              <a:t> interacts with the  </a:t>
            </a:r>
            <a:r>
              <a:rPr lang="en-US" b="1">
                <a:latin typeface="Courier New" pitchFamily="49" charset="0"/>
                <a:cs typeface="Courier New" pitchFamily="49" charset="0"/>
              </a:rPr>
              <a:t>DirectBillPayment</a:t>
            </a:r>
            <a:r>
              <a:rPr lang="en-US"/>
              <a:t> plugin</a:t>
            </a:r>
          </a:p>
          <a:p>
            <a:pPr lvl="1" eaLnBrk="1" hangingPunct="1"/>
            <a:r>
              <a:rPr lang="en-US"/>
              <a:t>Configure the </a:t>
            </a:r>
            <a:r>
              <a:rPr lang="en-US" b="1">
                <a:latin typeface="Courier New" pitchFamily="49" charset="0"/>
                <a:cs typeface="Courier New" pitchFamily="49" charset="0"/>
              </a:rPr>
              <a:t>DirectBillPayment</a:t>
            </a:r>
            <a:r>
              <a:rPr lang="en-US"/>
              <a:t> plugin to modify payment distribution</a:t>
            </a:r>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2566793"/>
            <a:ext cx="6731000" cy="609398"/>
          </a:xfrm>
        </p:spPr>
        <p:txBody>
          <a:bodyPr/>
          <a:lstStyle/>
          <a:p>
            <a:r>
              <a:rPr lang="en-US" dirty="0"/>
              <a:t>Demo</a:t>
            </a:r>
          </a:p>
        </p:txBody>
      </p:sp>
    </p:spTree>
    <p:extLst>
      <p:ext uri="{BB962C8B-B14F-4D97-AF65-F5344CB8AC3E}">
        <p14:creationId xmlns:p14="http://schemas.microsoft.com/office/powerpoint/2010/main" val="1957346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80156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2566793"/>
            <a:ext cx="6731000" cy="609398"/>
          </a:xfrm>
        </p:spPr>
        <p:txBody>
          <a:bodyPr/>
          <a:lstStyle/>
          <a:p>
            <a:r>
              <a:rPr lang="en-US" dirty="0"/>
              <a:t>Lab</a:t>
            </a:r>
          </a:p>
        </p:txBody>
      </p:sp>
    </p:spTree>
    <p:extLst>
      <p:ext uri="{BB962C8B-B14F-4D97-AF65-F5344CB8AC3E}">
        <p14:creationId xmlns:p14="http://schemas.microsoft.com/office/powerpoint/2010/main" val="2777204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a:t>Complete the exercises in below chapter in the “BC10_CONF_K_StudentWorkbook“ work book​</a:t>
            </a:r>
          </a:p>
          <a:p>
            <a:r>
              <a:rPr lang="en-US" sz="2400" dirty="0"/>
              <a:t>​</a:t>
            </a:r>
          </a:p>
          <a:p>
            <a:r>
              <a:rPr lang="en-US" sz="2400" dirty="0"/>
              <a:t>Lesson 8 = &gt; Configuring Payment Allocation</a:t>
            </a:r>
          </a:p>
          <a:p>
            <a:endParaRPr lang="en-US" dirty="0"/>
          </a:p>
        </p:txBody>
      </p:sp>
    </p:spTree>
    <p:extLst>
      <p:ext uri="{BB962C8B-B14F-4D97-AF65-F5344CB8AC3E}">
        <p14:creationId xmlns:p14="http://schemas.microsoft.com/office/powerpoint/2010/main" val="512076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2566793"/>
            <a:ext cx="6731000" cy="609398"/>
          </a:xfrm>
        </p:spPr>
        <p:txBody>
          <a:bodyPr/>
          <a:lstStyle/>
          <a:p>
            <a:r>
              <a:rPr lang="en-US" dirty="0"/>
              <a:t>Review</a:t>
            </a:r>
          </a:p>
        </p:txBody>
      </p:sp>
    </p:spTree>
    <p:extLst>
      <p:ext uri="{BB962C8B-B14F-4D97-AF65-F5344CB8AC3E}">
        <p14:creationId xmlns:p14="http://schemas.microsoft.com/office/powerpoint/2010/main" val="1333495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Review questions</a:t>
            </a:r>
          </a:p>
        </p:txBody>
      </p:sp>
      <p:sp>
        <p:nvSpPr>
          <p:cNvPr id="35843" name="Rectangle 3"/>
          <p:cNvSpPr>
            <a:spLocks noGrp="1" noChangeArrowheads="1"/>
          </p:cNvSpPr>
          <p:nvPr>
            <p:ph idx="1"/>
          </p:nvPr>
        </p:nvSpPr>
        <p:spPr/>
        <p:txBody>
          <a:bodyPr/>
          <a:lstStyle/>
          <a:p>
            <a:pPr marL="457200" indent="-457200">
              <a:buFont typeface="Wingdings 3" pitchFamily="18" charset="2"/>
              <a:buAutoNum type="arabicPeriod"/>
            </a:pPr>
            <a:r>
              <a:rPr lang="en-US"/>
              <a:t>Name the four batch processes that make payment allocations.</a:t>
            </a:r>
          </a:p>
          <a:p>
            <a:pPr marL="457200" indent="-457200">
              <a:buFont typeface="Wingdings 3" pitchFamily="18" charset="2"/>
              <a:buAutoNum type="arabicPeriod"/>
            </a:pPr>
            <a:r>
              <a:rPr lang="en-US"/>
              <a:t>How does </a:t>
            </a:r>
            <a:r>
              <a:rPr lang="en-US" b="1">
                <a:latin typeface="Courier New" pitchFamily="49" charset="0"/>
                <a:cs typeface="Courier New" pitchFamily="49" charset="0"/>
              </a:rPr>
              <a:t>RestrictionBuilder </a:t>
            </a:r>
            <a:r>
              <a:rPr lang="en-US"/>
              <a:t>streamline the process of filtering invoice items for payment allocation?</a:t>
            </a:r>
          </a:p>
          <a:p>
            <a:pPr marL="457200" indent="-457200">
              <a:buFont typeface="Wingdings 3" pitchFamily="18" charset="2"/>
              <a:buAutoNum type="arabicPeriod"/>
            </a:pPr>
            <a:r>
              <a:rPr lang="en-US"/>
              <a:t>What are the steps for creating a custom filter?</a:t>
            </a:r>
          </a:p>
          <a:p>
            <a:pPr marL="457200" indent="-457200">
              <a:buFont typeface="Wingdings 3" pitchFamily="18" charset="2"/>
              <a:buAutoNum type="arabicPeriod"/>
            </a:pPr>
            <a:r>
              <a:rPr lang="en-US"/>
              <a:t>What are the steps for creating a custom priority?</a:t>
            </a:r>
          </a:p>
          <a:p>
            <a:pPr marL="457200" indent="-457200">
              <a:buFont typeface="Wingdings 3" pitchFamily="18" charset="2"/>
              <a:buAutoNum type="arabicPeriod"/>
            </a:pPr>
            <a:r>
              <a:rPr lang="en-US"/>
              <a:t>Why are there two signatures for the </a:t>
            </a:r>
            <a:r>
              <a:rPr lang="en-US" b="1">
                <a:latin typeface="Courier New" pitchFamily="49" charset="0"/>
                <a:cs typeface="Courier New" pitchFamily="49" charset="0"/>
              </a:rPr>
              <a:t>allocateWithOverrides</a:t>
            </a:r>
            <a:r>
              <a:rPr lang="en-US"/>
              <a:t> method?</a:t>
            </a:r>
          </a:p>
          <a:p>
            <a:pPr marL="457200" indent="-457200">
              <a:buFont typeface="Wingdings 3" pitchFamily="18" charset="2"/>
              <a:buAutoNum type="arabicPeriod"/>
            </a:pP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a:t>Copyright © 2001-2014 Guidewire Software, Inc. All rights reserved.</a:t>
            </a:r>
          </a:p>
          <a:p>
            <a:pPr marL="0" indent="0">
              <a:buNone/>
            </a:pPr>
            <a:r>
              <a:rPr lang="en-US" sz="160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26957807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5" name="Title 4"/>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293912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1"/>
          <p:cNvSpPr>
            <a:spLocks noChangeShapeType="1"/>
          </p:cNvSpPr>
          <p:nvPr/>
        </p:nvSpPr>
        <p:spPr bwMode="auto">
          <a:xfrm>
            <a:off x="7342188" y="4760913"/>
            <a:ext cx="0" cy="487362"/>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81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50" y="3929063"/>
            <a:ext cx="38481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8196" name="Rectangle 2"/>
          <p:cNvSpPr>
            <a:spLocks noGrp="1" noChangeArrowheads="1"/>
          </p:cNvSpPr>
          <p:nvPr>
            <p:ph type="title"/>
          </p:nvPr>
        </p:nvSpPr>
        <p:spPr/>
        <p:txBody>
          <a:bodyPr/>
          <a:lstStyle/>
          <a:p>
            <a:pPr eaLnBrk="1" hangingPunct="1"/>
            <a:r>
              <a:rPr lang="en-US"/>
              <a:t>Direct bill payment and allocation example</a:t>
            </a:r>
          </a:p>
        </p:txBody>
      </p:sp>
      <p:sp>
        <p:nvSpPr>
          <p:cNvPr id="8197" name="Line 10"/>
          <p:cNvSpPr>
            <a:spLocks noChangeShapeType="1"/>
          </p:cNvSpPr>
          <p:nvPr/>
        </p:nvSpPr>
        <p:spPr bwMode="auto">
          <a:xfrm>
            <a:off x="7342188" y="2189163"/>
            <a:ext cx="0" cy="487362"/>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0" name="Text Box 5"/>
          <p:cNvSpPr txBox="1">
            <a:spLocks noChangeArrowheads="1"/>
          </p:cNvSpPr>
          <p:nvPr/>
        </p:nvSpPr>
        <p:spPr bwMode="auto">
          <a:xfrm>
            <a:off x="6160137" y="3241675"/>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40</a:t>
            </a:r>
          </a:p>
        </p:txBody>
      </p:sp>
      <p:sp>
        <p:nvSpPr>
          <p:cNvPr id="8241" name="Text Box 6"/>
          <p:cNvSpPr txBox="1">
            <a:spLocks noChangeArrowheads="1"/>
          </p:cNvSpPr>
          <p:nvPr/>
        </p:nvSpPr>
        <p:spPr bwMode="auto">
          <a:xfrm>
            <a:off x="8095426" y="3241675"/>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40</a:t>
            </a:r>
          </a:p>
        </p:txBody>
      </p:sp>
      <p:sp>
        <p:nvSpPr>
          <p:cNvPr id="8243" name="Text Box 8"/>
          <p:cNvSpPr txBox="1">
            <a:spLocks noChangeArrowheads="1"/>
          </p:cNvSpPr>
          <p:nvPr/>
        </p:nvSpPr>
        <p:spPr bwMode="auto">
          <a:xfrm>
            <a:off x="7246112" y="2792413"/>
            <a:ext cx="16097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600">
                <a:solidFill>
                  <a:schemeClr val="bg1"/>
                </a:solidFill>
              </a:rPr>
              <a:t>PolicyPeriod</a:t>
            </a:r>
            <a:br>
              <a:rPr lang="en-US" sz="1600">
                <a:solidFill>
                  <a:schemeClr val="bg1"/>
                </a:solidFill>
              </a:rPr>
            </a:br>
            <a:r>
              <a:rPr lang="en-US" sz="1600">
                <a:solidFill>
                  <a:schemeClr val="bg1"/>
                </a:solidFill>
              </a:rPr>
              <a:t>Premium Due</a:t>
            </a:r>
          </a:p>
        </p:txBody>
      </p:sp>
      <p:sp>
        <p:nvSpPr>
          <p:cNvPr id="8244" name="Rectangle 9"/>
          <p:cNvSpPr>
            <a:spLocks noChangeArrowheads="1"/>
          </p:cNvSpPr>
          <p:nvPr/>
        </p:nvSpPr>
        <p:spPr bwMode="auto">
          <a:xfrm>
            <a:off x="5337174" y="2738438"/>
            <a:ext cx="3482975" cy="1063625"/>
          </a:xfrm>
          <a:prstGeom prst="rect">
            <a:avLst/>
          </a:prstGeom>
          <a:noFill/>
          <a:ln w="1270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8245" name="Group 24"/>
          <p:cNvGrpSpPr>
            <a:grpSpLocks/>
          </p:cNvGrpSpPr>
          <p:nvPr/>
        </p:nvGrpSpPr>
        <p:grpSpPr bwMode="auto">
          <a:xfrm>
            <a:off x="5997087" y="3200400"/>
            <a:ext cx="933450" cy="531813"/>
            <a:chOff x="439" y="1760"/>
            <a:chExt cx="588" cy="335"/>
          </a:xfrm>
        </p:grpSpPr>
        <p:sp>
          <p:nvSpPr>
            <p:cNvPr id="8249" name="Line 25"/>
            <p:cNvSpPr>
              <a:spLocks noChangeShapeType="1"/>
            </p:cNvSpPr>
            <p:nvPr/>
          </p:nvSpPr>
          <p:spPr bwMode="auto">
            <a:xfrm>
              <a:off x="439" y="1760"/>
              <a:ext cx="5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50" name="Line 26"/>
            <p:cNvSpPr>
              <a:spLocks noChangeShapeType="1"/>
            </p:cNvSpPr>
            <p:nvPr/>
          </p:nvSpPr>
          <p:spPr bwMode="auto">
            <a:xfrm rot="-5400000">
              <a:off x="565" y="1928"/>
              <a:ext cx="33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8246" name="Group 27"/>
          <p:cNvGrpSpPr>
            <a:grpSpLocks/>
          </p:cNvGrpSpPr>
          <p:nvPr/>
        </p:nvGrpSpPr>
        <p:grpSpPr bwMode="auto">
          <a:xfrm>
            <a:off x="7568375" y="3200400"/>
            <a:ext cx="933450" cy="531813"/>
            <a:chOff x="439" y="1760"/>
            <a:chExt cx="588" cy="335"/>
          </a:xfrm>
        </p:grpSpPr>
        <p:sp>
          <p:nvSpPr>
            <p:cNvPr id="8247" name="Line 28"/>
            <p:cNvSpPr>
              <a:spLocks noChangeShapeType="1"/>
            </p:cNvSpPr>
            <p:nvPr/>
          </p:nvSpPr>
          <p:spPr bwMode="auto">
            <a:xfrm>
              <a:off x="439" y="1760"/>
              <a:ext cx="5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48" name="Line 29"/>
            <p:cNvSpPr>
              <a:spLocks noChangeShapeType="1"/>
            </p:cNvSpPr>
            <p:nvPr/>
          </p:nvSpPr>
          <p:spPr bwMode="auto">
            <a:xfrm rot="-5400000">
              <a:off x="565" y="1928"/>
              <a:ext cx="33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8199" name="Group 80"/>
          <p:cNvGrpSpPr>
            <a:grpSpLocks/>
          </p:cNvGrpSpPr>
          <p:nvPr/>
        </p:nvGrpSpPr>
        <p:grpSpPr bwMode="auto">
          <a:xfrm>
            <a:off x="5337175" y="5243513"/>
            <a:ext cx="3541813" cy="1063625"/>
            <a:chOff x="5337175" y="5110163"/>
            <a:chExt cx="3541813" cy="1063625"/>
          </a:xfrm>
        </p:grpSpPr>
        <p:sp>
          <p:nvSpPr>
            <p:cNvPr id="8229" name="Text Box 16"/>
            <p:cNvSpPr txBox="1">
              <a:spLocks noChangeArrowheads="1"/>
            </p:cNvSpPr>
            <p:nvPr/>
          </p:nvSpPr>
          <p:spPr bwMode="auto">
            <a:xfrm>
              <a:off x="6021238" y="56134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60</a:t>
              </a:r>
            </a:p>
          </p:txBody>
        </p:sp>
        <p:sp>
          <p:nvSpPr>
            <p:cNvPr id="8230" name="Text Box 17"/>
            <p:cNvSpPr txBox="1">
              <a:spLocks noChangeArrowheads="1"/>
            </p:cNvSpPr>
            <p:nvPr/>
          </p:nvSpPr>
          <p:spPr bwMode="auto">
            <a:xfrm>
              <a:off x="8142388" y="56134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60</a:t>
              </a:r>
            </a:p>
          </p:txBody>
        </p:sp>
        <p:sp>
          <p:nvSpPr>
            <p:cNvPr id="8232" name="Text Box 19"/>
            <p:cNvSpPr txBox="1">
              <a:spLocks noChangeArrowheads="1"/>
            </p:cNvSpPr>
            <p:nvPr/>
          </p:nvSpPr>
          <p:spPr bwMode="auto">
            <a:xfrm>
              <a:off x="7269263" y="5164138"/>
              <a:ext cx="16097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600">
                  <a:solidFill>
                    <a:schemeClr val="bg1"/>
                  </a:solidFill>
                </a:rPr>
                <a:t>PolicyPeriod</a:t>
              </a:r>
              <a:br>
                <a:rPr lang="en-US" sz="1600">
                  <a:solidFill>
                    <a:schemeClr val="bg1"/>
                  </a:solidFill>
                </a:rPr>
              </a:br>
              <a:r>
                <a:rPr lang="en-US" sz="1600">
                  <a:solidFill>
                    <a:schemeClr val="bg1"/>
                  </a:solidFill>
                </a:rPr>
                <a:t>Tax Due</a:t>
              </a:r>
            </a:p>
          </p:txBody>
        </p:sp>
        <p:sp>
          <p:nvSpPr>
            <p:cNvPr id="8233" name="Rectangle 20"/>
            <p:cNvSpPr>
              <a:spLocks noChangeArrowheads="1"/>
            </p:cNvSpPr>
            <p:nvPr/>
          </p:nvSpPr>
          <p:spPr bwMode="auto">
            <a:xfrm>
              <a:off x="5337175" y="5110163"/>
              <a:ext cx="3482974" cy="1063625"/>
            </a:xfrm>
            <a:prstGeom prst="rect">
              <a:avLst/>
            </a:prstGeom>
            <a:noFill/>
            <a:ln w="1270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8234" name="Group 30"/>
            <p:cNvGrpSpPr>
              <a:grpSpLocks/>
            </p:cNvGrpSpPr>
            <p:nvPr/>
          </p:nvGrpSpPr>
          <p:grpSpPr bwMode="auto">
            <a:xfrm>
              <a:off x="5837255" y="5570538"/>
              <a:ext cx="933450" cy="531812"/>
              <a:chOff x="677" y="1760"/>
              <a:chExt cx="588" cy="335"/>
            </a:xfrm>
          </p:grpSpPr>
          <p:sp>
            <p:nvSpPr>
              <p:cNvPr id="8238" name="Line 31"/>
              <p:cNvSpPr>
                <a:spLocks noChangeShapeType="1"/>
              </p:cNvSpPr>
              <p:nvPr/>
            </p:nvSpPr>
            <p:spPr bwMode="auto">
              <a:xfrm>
                <a:off x="677" y="1760"/>
                <a:ext cx="5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39" name="Line 32"/>
              <p:cNvSpPr>
                <a:spLocks noChangeShapeType="1"/>
              </p:cNvSpPr>
              <p:nvPr/>
            </p:nvSpPr>
            <p:spPr bwMode="auto">
              <a:xfrm rot="16200000">
                <a:off x="803" y="1928"/>
                <a:ext cx="33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8235" name="Group 33"/>
            <p:cNvGrpSpPr>
              <a:grpSpLocks/>
            </p:cNvGrpSpPr>
            <p:nvPr/>
          </p:nvGrpSpPr>
          <p:grpSpPr bwMode="auto">
            <a:xfrm>
              <a:off x="7583519" y="5570538"/>
              <a:ext cx="933450" cy="531812"/>
              <a:chOff x="873" y="1760"/>
              <a:chExt cx="588" cy="335"/>
            </a:xfrm>
          </p:grpSpPr>
          <p:sp>
            <p:nvSpPr>
              <p:cNvPr id="8236" name="Line 34"/>
              <p:cNvSpPr>
                <a:spLocks noChangeShapeType="1"/>
              </p:cNvSpPr>
              <p:nvPr/>
            </p:nvSpPr>
            <p:spPr bwMode="auto">
              <a:xfrm>
                <a:off x="873" y="1760"/>
                <a:ext cx="5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37" name="Line 35"/>
              <p:cNvSpPr>
                <a:spLocks noChangeShapeType="1"/>
              </p:cNvSpPr>
              <p:nvPr/>
            </p:nvSpPr>
            <p:spPr bwMode="auto">
              <a:xfrm rot="16200000">
                <a:off x="999" y="1928"/>
                <a:ext cx="33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8200" name="Text Box 40"/>
          <p:cNvSpPr txBox="1">
            <a:spLocks noChangeArrowheads="1"/>
          </p:cNvSpPr>
          <p:nvPr/>
        </p:nvSpPr>
        <p:spPr bwMode="auto">
          <a:xfrm>
            <a:off x="561975" y="1036638"/>
            <a:ext cx="1790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Money Received</a:t>
            </a:r>
          </a:p>
        </p:txBody>
      </p:sp>
      <p:sp>
        <p:nvSpPr>
          <p:cNvPr id="8201" name="Text Box 41"/>
          <p:cNvSpPr txBox="1">
            <a:spLocks noChangeArrowheads="1"/>
          </p:cNvSpPr>
          <p:nvPr/>
        </p:nvSpPr>
        <p:spPr bwMode="auto">
          <a:xfrm>
            <a:off x="3268663" y="1036638"/>
            <a:ext cx="952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Payment</a:t>
            </a:r>
          </a:p>
        </p:txBody>
      </p:sp>
      <p:sp>
        <p:nvSpPr>
          <p:cNvPr id="8202" name="Text Box 42"/>
          <p:cNvSpPr txBox="1">
            <a:spLocks noChangeArrowheads="1"/>
          </p:cNvSpPr>
          <p:nvPr/>
        </p:nvSpPr>
        <p:spPr bwMode="auto">
          <a:xfrm>
            <a:off x="5092700" y="1036638"/>
            <a:ext cx="1943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Distribution Items</a:t>
            </a:r>
          </a:p>
        </p:txBody>
      </p:sp>
      <p:grpSp>
        <p:nvGrpSpPr>
          <p:cNvPr id="8203" name="Group 47"/>
          <p:cNvGrpSpPr>
            <a:grpSpLocks/>
          </p:cNvGrpSpPr>
          <p:nvPr/>
        </p:nvGrpSpPr>
        <p:grpSpPr bwMode="auto">
          <a:xfrm>
            <a:off x="696913" y="2794000"/>
            <a:ext cx="933450" cy="531813"/>
            <a:chOff x="439" y="1760"/>
            <a:chExt cx="588" cy="335"/>
          </a:xfrm>
        </p:grpSpPr>
        <p:sp>
          <p:nvSpPr>
            <p:cNvPr id="8227" name="Line 48"/>
            <p:cNvSpPr>
              <a:spLocks noChangeShapeType="1"/>
            </p:cNvSpPr>
            <p:nvPr/>
          </p:nvSpPr>
          <p:spPr bwMode="auto">
            <a:xfrm>
              <a:off x="439" y="1760"/>
              <a:ext cx="5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8" name="Line 49"/>
            <p:cNvSpPr>
              <a:spLocks noChangeShapeType="1"/>
            </p:cNvSpPr>
            <p:nvPr/>
          </p:nvSpPr>
          <p:spPr bwMode="auto">
            <a:xfrm rot="-5400000">
              <a:off x="565" y="1928"/>
              <a:ext cx="33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8204" name="Text Box 50"/>
          <p:cNvSpPr txBox="1">
            <a:spLocks noChangeArrowheads="1"/>
          </p:cNvSpPr>
          <p:nvPr/>
        </p:nvSpPr>
        <p:spPr bwMode="auto">
          <a:xfrm>
            <a:off x="727075" y="28130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100</a:t>
            </a:r>
          </a:p>
        </p:txBody>
      </p:sp>
      <p:sp>
        <p:nvSpPr>
          <p:cNvPr id="8205" name="Text Box 51"/>
          <p:cNvSpPr txBox="1">
            <a:spLocks noChangeArrowheads="1"/>
          </p:cNvSpPr>
          <p:nvPr/>
        </p:nvSpPr>
        <p:spPr bwMode="auto">
          <a:xfrm>
            <a:off x="2655675" y="28130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100</a:t>
            </a:r>
          </a:p>
        </p:txBody>
      </p:sp>
      <p:sp>
        <p:nvSpPr>
          <p:cNvPr id="8206" name="Text Box 52"/>
          <p:cNvSpPr txBox="1">
            <a:spLocks noChangeArrowheads="1"/>
          </p:cNvSpPr>
          <p:nvPr/>
        </p:nvSpPr>
        <p:spPr bwMode="auto">
          <a:xfrm>
            <a:off x="730250" y="2363788"/>
            <a:ext cx="8683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600">
                <a:solidFill>
                  <a:schemeClr val="bg1"/>
                </a:solidFill>
              </a:rPr>
              <a:t>Account </a:t>
            </a:r>
            <a:br>
              <a:rPr lang="en-US" sz="1600">
                <a:solidFill>
                  <a:schemeClr val="bg1"/>
                </a:solidFill>
              </a:rPr>
            </a:br>
            <a:r>
              <a:rPr lang="en-US" sz="1600">
                <a:solidFill>
                  <a:schemeClr val="bg1"/>
                </a:solidFill>
              </a:rPr>
              <a:t>Cash</a:t>
            </a:r>
          </a:p>
        </p:txBody>
      </p:sp>
      <p:sp>
        <p:nvSpPr>
          <p:cNvPr id="8207" name="Text Box 53"/>
          <p:cNvSpPr txBox="1">
            <a:spLocks noChangeArrowheads="1"/>
          </p:cNvSpPr>
          <p:nvPr/>
        </p:nvSpPr>
        <p:spPr bwMode="auto">
          <a:xfrm>
            <a:off x="1660525" y="2363788"/>
            <a:ext cx="1777156" cy="39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600">
                <a:solidFill>
                  <a:schemeClr val="bg1"/>
                </a:solidFill>
              </a:rPr>
              <a:t>Account </a:t>
            </a:r>
            <a:br>
              <a:rPr lang="en-US" sz="1600">
                <a:solidFill>
                  <a:schemeClr val="bg1"/>
                </a:solidFill>
              </a:rPr>
            </a:br>
            <a:r>
              <a:rPr lang="en-US" sz="1600">
                <a:solidFill>
                  <a:schemeClr val="bg1"/>
                </a:solidFill>
              </a:rPr>
              <a:t>Default Unapplied</a:t>
            </a:r>
          </a:p>
        </p:txBody>
      </p:sp>
      <p:sp>
        <p:nvSpPr>
          <p:cNvPr id="8208" name="Rectangle 54"/>
          <p:cNvSpPr>
            <a:spLocks noChangeArrowheads="1"/>
          </p:cNvSpPr>
          <p:nvPr/>
        </p:nvSpPr>
        <p:spPr bwMode="auto">
          <a:xfrm>
            <a:off x="517525" y="2309813"/>
            <a:ext cx="3001179" cy="1063625"/>
          </a:xfrm>
          <a:prstGeom prst="rect">
            <a:avLst/>
          </a:prstGeom>
          <a:noFill/>
          <a:ln w="1270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8209" name="Group 55"/>
          <p:cNvGrpSpPr>
            <a:grpSpLocks/>
          </p:cNvGrpSpPr>
          <p:nvPr/>
        </p:nvGrpSpPr>
        <p:grpSpPr bwMode="auto">
          <a:xfrm>
            <a:off x="2134975" y="2794000"/>
            <a:ext cx="933450" cy="531813"/>
            <a:chOff x="439" y="1760"/>
            <a:chExt cx="588" cy="335"/>
          </a:xfrm>
        </p:grpSpPr>
        <p:sp>
          <p:nvSpPr>
            <p:cNvPr id="8225" name="Line 56"/>
            <p:cNvSpPr>
              <a:spLocks noChangeShapeType="1"/>
            </p:cNvSpPr>
            <p:nvPr/>
          </p:nvSpPr>
          <p:spPr bwMode="auto">
            <a:xfrm>
              <a:off x="439" y="1760"/>
              <a:ext cx="588"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26" name="Line 57"/>
            <p:cNvSpPr>
              <a:spLocks noChangeShapeType="1"/>
            </p:cNvSpPr>
            <p:nvPr/>
          </p:nvSpPr>
          <p:spPr bwMode="auto">
            <a:xfrm rot="-5400000">
              <a:off x="565" y="1928"/>
              <a:ext cx="33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8210" name="Freeform 58"/>
          <p:cNvSpPr>
            <a:spLocks/>
          </p:cNvSpPr>
          <p:nvPr/>
        </p:nvSpPr>
        <p:spPr bwMode="auto">
          <a:xfrm>
            <a:off x="2789238" y="2941638"/>
            <a:ext cx="2535237" cy="307975"/>
          </a:xfrm>
          <a:custGeom>
            <a:avLst/>
            <a:gdLst>
              <a:gd name="T0" fmla="*/ 0 w 1307"/>
              <a:gd name="T1" fmla="*/ 2147483647 h 272"/>
              <a:gd name="T2" fmla="*/ 2147483647 w 1307"/>
              <a:gd name="T3" fmla="*/ 2147483647 h 272"/>
              <a:gd name="T4" fmla="*/ 2147483647 w 1307"/>
              <a:gd name="T5" fmla="*/ 0 h 272"/>
              <a:gd name="T6" fmla="*/ 0 60000 65536"/>
              <a:gd name="T7" fmla="*/ 0 60000 65536"/>
              <a:gd name="T8" fmla="*/ 0 60000 65536"/>
              <a:gd name="T9" fmla="*/ 0 w 1307"/>
              <a:gd name="T10" fmla="*/ 0 h 272"/>
              <a:gd name="T11" fmla="*/ 1307 w 1307"/>
              <a:gd name="T12" fmla="*/ 272 h 272"/>
            </a:gdLst>
            <a:ahLst/>
            <a:cxnLst>
              <a:cxn ang="T6">
                <a:pos x="T0" y="T1"/>
              </a:cxn>
              <a:cxn ang="T7">
                <a:pos x="T2" y="T3"/>
              </a:cxn>
              <a:cxn ang="T8">
                <a:pos x="T4" y="T5"/>
              </a:cxn>
            </a:cxnLst>
            <a:rect l="T9" t="T10" r="T11" b="T12"/>
            <a:pathLst>
              <a:path w="1307" h="272">
                <a:moveTo>
                  <a:pt x="0" y="39"/>
                </a:moveTo>
                <a:cubicBezTo>
                  <a:pt x="203" y="155"/>
                  <a:pt x="406" y="272"/>
                  <a:pt x="624" y="266"/>
                </a:cubicBezTo>
                <a:cubicBezTo>
                  <a:pt x="842" y="260"/>
                  <a:pt x="1074" y="130"/>
                  <a:pt x="1307" y="0"/>
                </a:cubicBezTo>
              </a:path>
            </a:pathLst>
          </a:custGeom>
          <a:noFill/>
          <a:ln w="12700">
            <a:solidFill>
              <a:srgbClr val="04628C"/>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11" name="Freeform 59"/>
          <p:cNvSpPr>
            <a:spLocks/>
          </p:cNvSpPr>
          <p:nvPr/>
        </p:nvSpPr>
        <p:spPr bwMode="auto">
          <a:xfrm>
            <a:off x="2630488" y="2973388"/>
            <a:ext cx="2703512" cy="2459037"/>
          </a:xfrm>
          <a:custGeom>
            <a:avLst/>
            <a:gdLst>
              <a:gd name="T0" fmla="*/ 2147483647 w 1557"/>
              <a:gd name="T1" fmla="*/ 0 h 1549"/>
              <a:gd name="T2" fmla="*/ 2147483647 w 1557"/>
              <a:gd name="T3" fmla="*/ 2147483647 h 1549"/>
              <a:gd name="T4" fmla="*/ 2147483647 w 1557"/>
              <a:gd name="T5" fmla="*/ 2147483647 h 1549"/>
              <a:gd name="T6" fmla="*/ 0 60000 65536"/>
              <a:gd name="T7" fmla="*/ 0 60000 65536"/>
              <a:gd name="T8" fmla="*/ 0 60000 65536"/>
              <a:gd name="T9" fmla="*/ 0 w 1557"/>
              <a:gd name="T10" fmla="*/ 0 h 1549"/>
              <a:gd name="T11" fmla="*/ 1557 w 1557"/>
              <a:gd name="T12" fmla="*/ 1549 h 1549"/>
            </a:gdLst>
            <a:ahLst/>
            <a:cxnLst>
              <a:cxn ang="T6">
                <a:pos x="T0" y="T1"/>
              </a:cxn>
              <a:cxn ang="T7">
                <a:pos x="T2" y="T3"/>
              </a:cxn>
              <a:cxn ang="T8">
                <a:pos x="T4" y="T5"/>
              </a:cxn>
            </a:cxnLst>
            <a:rect l="T9" t="T10" r="T11" b="T12"/>
            <a:pathLst>
              <a:path w="1557" h="1549">
                <a:moveTo>
                  <a:pt x="90" y="0"/>
                </a:moveTo>
                <a:cubicBezTo>
                  <a:pt x="45" y="326"/>
                  <a:pt x="0" y="652"/>
                  <a:pt x="245" y="910"/>
                </a:cubicBezTo>
                <a:cubicBezTo>
                  <a:pt x="490" y="1168"/>
                  <a:pt x="1023" y="1358"/>
                  <a:pt x="1557" y="1549"/>
                </a:cubicBezTo>
              </a:path>
            </a:pathLst>
          </a:custGeom>
          <a:noFill/>
          <a:ln w="12700">
            <a:solidFill>
              <a:srgbClr val="04628C"/>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82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13" y="5019675"/>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8213" name="Group 78"/>
          <p:cNvGrpSpPr>
            <a:grpSpLocks/>
          </p:cNvGrpSpPr>
          <p:nvPr/>
        </p:nvGrpSpPr>
        <p:grpSpPr bwMode="auto">
          <a:xfrm>
            <a:off x="757238" y="5773738"/>
            <a:ext cx="363537" cy="187325"/>
            <a:chOff x="754797" y="5757669"/>
            <a:chExt cx="432486" cy="223001"/>
          </a:xfrm>
        </p:grpSpPr>
        <p:grpSp>
          <p:nvGrpSpPr>
            <p:cNvPr id="8218" name="Group 71"/>
            <p:cNvGrpSpPr>
              <a:grpSpLocks/>
            </p:cNvGrpSpPr>
            <p:nvPr/>
          </p:nvGrpSpPr>
          <p:grpSpPr bwMode="auto">
            <a:xfrm>
              <a:off x="788585" y="5806499"/>
              <a:ext cx="155425" cy="140385"/>
              <a:chOff x="1050324" y="4201297"/>
              <a:chExt cx="383060" cy="345992"/>
            </a:xfrm>
          </p:grpSpPr>
          <p:cxnSp>
            <p:nvCxnSpPr>
              <p:cNvPr id="8223" name="Straight Connector 67"/>
              <p:cNvCxnSpPr>
                <a:cxnSpLocks noChangeShapeType="1"/>
              </p:cNvCxnSpPr>
              <p:nvPr/>
            </p:nvCxnSpPr>
            <p:spPr bwMode="auto">
              <a:xfrm>
                <a:off x="1050324" y="4201297"/>
                <a:ext cx="383060" cy="0"/>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8224" name="Straight Connector 68"/>
              <p:cNvCxnSpPr>
                <a:cxnSpLocks noChangeShapeType="1"/>
              </p:cNvCxnSpPr>
              <p:nvPr/>
            </p:nvCxnSpPr>
            <p:spPr bwMode="auto">
              <a:xfrm rot="5400000">
                <a:off x="1078124" y="4383559"/>
                <a:ext cx="327460" cy="0"/>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grpSp>
        <p:grpSp>
          <p:nvGrpSpPr>
            <p:cNvPr id="8219" name="Group 72"/>
            <p:cNvGrpSpPr>
              <a:grpSpLocks/>
            </p:cNvGrpSpPr>
            <p:nvPr/>
          </p:nvGrpSpPr>
          <p:grpSpPr bwMode="auto">
            <a:xfrm>
              <a:off x="1004825" y="5806499"/>
              <a:ext cx="155425" cy="140385"/>
              <a:chOff x="1050324" y="4201297"/>
              <a:chExt cx="383060" cy="345992"/>
            </a:xfrm>
          </p:grpSpPr>
          <p:cxnSp>
            <p:nvCxnSpPr>
              <p:cNvPr id="8221" name="Straight Connector 73"/>
              <p:cNvCxnSpPr>
                <a:cxnSpLocks noChangeShapeType="1"/>
              </p:cNvCxnSpPr>
              <p:nvPr/>
            </p:nvCxnSpPr>
            <p:spPr bwMode="auto">
              <a:xfrm>
                <a:off x="1050324" y="4201297"/>
                <a:ext cx="383060" cy="0"/>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8222" name="Straight Connector 74"/>
              <p:cNvCxnSpPr>
                <a:cxnSpLocks noChangeShapeType="1"/>
              </p:cNvCxnSpPr>
              <p:nvPr/>
            </p:nvCxnSpPr>
            <p:spPr bwMode="auto">
              <a:xfrm rot="5400000">
                <a:off x="1078124" y="4383559"/>
                <a:ext cx="327460" cy="0"/>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grpSp>
        <p:sp>
          <p:nvSpPr>
            <p:cNvPr id="8220" name="Rectangle 75"/>
            <p:cNvSpPr>
              <a:spLocks noChangeArrowheads="1"/>
            </p:cNvSpPr>
            <p:nvPr/>
          </p:nvSpPr>
          <p:spPr bwMode="auto">
            <a:xfrm>
              <a:off x="754797" y="5757669"/>
              <a:ext cx="432486" cy="223001"/>
            </a:xfrm>
            <a:prstGeom prst="rect">
              <a:avLst/>
            </a:prstGeom>
            <a:noFill/>
            <a:ln w="9525"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pic>
        <p:nvPicPr>
          <p:cNvPr id="82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3" y="1309688"/>
            <a:ext cx="84486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8215" name="Group 90"/>
          <p:cNvGrpSpPr>
            <a:grpSpLocks/>
          </p:cNvGrpSpPr>
          <p:nvPr/>
        </p:nvGrpSpPr>
        <p:grpSpPr bwMode="auto">
          <a:xfrm>
            <a:off x="3800475" y="1981200"/>
            <a:ext cx="1219200" cy="2390775"/>
            <a:chOff x="3819525" y="1981200"/>
            <a:chExt cx="1219200" cy="2247900"/>
          </a:xfrm>
        </p:grpSpPr>
        <p:cxnSp>
          <p:nvCxnSpPr>
            <p:cNvPr id="8216" name="Straight Connector 87"/>
            <p:cNvCxnSpPr>
              <a:cxnSpLocks noChangeShapeType="1"/>
            </p:cNvCxnSpPr>
            <p:nvPr/>
          </p:nvCxnSpPr>
          <p:spPr bwMode="auto">
            <a:xfrm rot="5400000">
              <a:off x="2695575" y="3105150"/>
              <a:ext cx="2247900" cy="0"/>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cxnSp>
        <p:cxnSp>
          <p:nvCxnSpPr>
            <p:cNvPr id="8217" name="Straight Connector 89"/>
            <p:cNvCxnSpPr>
              <a:cxnSpLocks noChangeShapeType="1"/>
            </p:cNvCxnSpPr>
            <p:nvPr/>
          </p:nvCxnSpPr>
          <p:spPr bwMode="auto">
            <a:xfrm>
              <a:off x="3819525" y="4229100"/>
              <a:ext cx="1219200" cy="0"/>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cxnSp>
      </p:grpSp>
      <p:sp>
        <p:nvSpPr>
          <p:cNvPr id="59" name="Text Box 53"/>
          <p:cNvSpPr txBox="1">
            <a:spLocks noChangeArrowheads="1"/>
          </p:cNvSpPr>
          <p:nvPr/>
        </p:nvSpPr>
        <p:spPr bwMode="auto">
          <a:xfrm>
            <a:off x="5421362" y="2790961"/>
            <a:ext cx="1777156" cy="39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600">
                <a:solidFill>
                  <a:schemeClr val="bg1"/>
                </a:solidFill>
              </a:rPr>
              <a:t>Account </a:t>
            </a:r>
            <a:br>
              <a:rPr lang="en-US" sz="1600">
                <a:solidFill>
                  <a:schemeClr val="bg1"/>
                </a:solidFill>
              </a:rPr>
            </a:br>
            <a:r>
              <a:rPr lang="en-US" sz="1600">
                <a:solidFill>
                  <a:schemeClr val="bg1"/>
                </a:solidFill>
              </a:rPr>
              <a:t>Default Unapplied</a:t>
            </a:r>
          </a:p>
        </p:txBody>
      </p:sp>
      <p:sp>
        <p:nvSpPr>
          <p:cNvPr id="60" name="Text Box 53"/>
          <p:cNvSpPr txBox="1">
            <a:spLocks noChangeArrowheads="1"/>
          </p:cNvSpPr>
          <p:nvPr/>
        </p:nvSpPr>
        <p:spPr bwMode="auto">
          <a:xfrm>
            <a:off x="5421362" y="5293959"/>
            <a:ext cx="1777156" cy="39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0000"/>
              </a:lnSpc>
            </a:pPr>
            <a:r>
              <a:rPr lang="en-US" sz="1600">
                <a:solidFill>
                  <a:schemeClr val="bg1"/>
                </a:solidFill>
              </a:rPr>
              <a:t>Account </a:t>
            </a:r>
            <a:br>
              <a:rPr lang="en-US" sz="1600">
                <a:solidFill>
                  <a:schemeClr val="bg1"/>
                </a:solidFill>
              </a:rPr>
            </a:br>
            <a:r>
              <a:rPr lang="en-US" sz="1600">
                <a:solidFill>
                  <a:schemeClr val="bg1"/>
                </a:solidFill>
              </a:rPr>
              <a:t>Default Unapplied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bill payment allocation and cash separation</a:t>
            </a:r>
          </a:p>
        </p:txBody>
      </p:sp>
      <p:sp>
        <p:nvSpPr>
          <p:cNvPr id="3" name="Content Placeholder 2"/>
          <p:cNvSpPr>
            <a:spLocks noGrp="1"/>
          </p:cNvSpPr>
          <p:nvPr>
            <p:ph idx="1"/>
          </p:nvPr>
        </p:nvSpPr>
        <p:spPr/>
        <p:txBody>
          <a:bodyPr/>
          <a:lstStyle/>
          <a:p>
            <a:r>
              <a:rPr lang="en-US"/>
              <a:t>An account that uses cash </a:t>
            </a:r>
            <a:br>
              <a:rPr lang="en-US"/>
            </a:br>
            <a:r>
              <a:rPr lang="en-US"/>
              <a:t>separation owns multiple </a:t>
            </a:r>
            <a:br>
              <a:rPr lang="en-US"/>
            </a:br>
            <a:r>
              <a:rPr lang="en-US"/>
              <a:t>unapplied T-accounts:</a:t>
            </a:r>
          </a:p>
          <a:p>
            <a:pPr lvl="1"/>
            <a:r>
              <a:rPr lang="en-US"/>
              <a:t>One Default Unapplied to hold cash for account-level payments</a:t>
            </a:r>
          </a:p>
          <a:p>
            <a:pPr lvl="1"/>
            <a:r>
              <a:rPr lang="en-US"/>
              <a:t>A separate Designated Unapplied to hold cash for each policy</a:t>
            </a:r>
          </a:p>
          <a:p>
            <a:r>
              <a:rPr lang="en-US"/>
              <a:t>Automatic payment allocation respects unapplied boundaries</a:t>
            </a:r>
          </a:p>
          <a:p>
            <a:pPr lvl="1"/>
            <a:r>
              <a:rPr lang="en-US"/>
              <a:t>Payments targeted for a policy are allocated from designated unapplied T-account for the policy</a:t>
            </a:r>
          </a:p>
          <a:p>
            <a:pPr lvl="1"/>
            <a:r>
              <a:rPr lang="en-US"/>
              <a:t>Payments for account-level items are allocated from Default Unapplied</a:t>
            </a:r>
          </a:p>
          <a:p>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967" y="640081"/>
            <a:ext cx="3906591" cy="106680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827070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Direct bill payment data model</a:t>
            </a:r>
          </a:p>
        </p:txBody>
      </p:sp>
      <p:pic>
        <p:nvPicPr>
          <p:cNvPr id="92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795338"/>
            <a:ext cx="8670925" cy="477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5924550" y="4408488"/>
            <a:ext cx="1554163" cy="0"/>
          </a:xfrm>
          <a:prstGeom prst="line">
            <a:avLst/>
          </a:prstGeom>
          <a:noFill/>
          <a:ln w="19050">
            <a:solidFill>
              <a:srgbClr val="04628C"/>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3" name="Rectangle 3"/>
          <p:cNvSpPr>
            <a:spLocks noGrp="1" noChangeArrowheads="1"/>
          </p:cNvSpPr>
          <p:nvPr>
            <p:ph type="title"/>
          </p:nvPr>
        </p:nvSpPr>
        <p:spPr/>
        <p:txBody>
          <a:bodyPr/>
          <a:lstStyle/>
          <a:p>
            <a:pPr eaLnBrk="1" hangingPunct="1"/>
            <a:r>
              <a:rPr lang="en-US"/>
              <a:t>Entering and allocating payments</a:t>
            </a:r>
          </a:p>
        </p:txBody>
      </p:sp>
      <p:sp>
        <p:nvSpPr>
          <p:cNvPr id="10245" name="Text Box 15"/>
          <p:cNvSpPr txBox="1">
            <a:spLocks noChangeArrowheads="1"/>
          </p:cNvSpPr>
          <p:nvPr/>
        </p:nvSpPr>
        <p:spPr bwMode="auto">
          <a:xfrm>
            <a:off x="486247" y="842963"/>
            <a:ext cx="18723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Direct Bill Payment</a:t>
            </a:r>
          </a:p>
        </p:txBody>
      </p:sp>
      <p:sp>
        <p:nvSpPr>
          <p:cNvPr id="10247" name="Text Box 18"/>
          <p:cNvSpPr txBox="1">
            <a:spLocks noChangeArrowheads="1"/>
          </p:cNvSpPr>
          <p:nvPr/>
        </p:nvSpPr>
        <p:spPr bwMode="auto">
          <a:xfrm>
            <a:off x="655638" y="3078163"/>
            <a:ext cx="22494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Multiple Payment Entry</a:t>
            </a:r>
          </a:p>
        </p:txBody>
      </p:sp>
      <p:grpSp>
        <p:nvGrpSpPr>
          <p:cNvPr id="10248" name="Group 19"/>
          <p:cNvGrpSpPr>
            <a:grpSpLocks/>
          </p:cNvGrpSpPr>
          <p:nvPr/>
        </p:nvGrpSpPr>
        <p:grpSpPr bwMode="auto">
          <a:xfrm>
            <a:off x="708025" y="4799013"/>
            <a:ext cx="1241425" cy="890587"/>
            <a:chOff x="632" y="3116"/>
            <a:chExt cx="782" cy="561"/>
          </a:xfrm>
        </p:grpSpPr>
        <p:sp>
          <p:nvSpPr>
            <p:cNvPr id="10288" name="Text Box 20"/>
            <p:cNvSpPr txBox="1">
              <a:spLocks noChangeArrowheads="1"/>
            </p:cNvSpPr>
            <p:nvPr/>
          </p:nvSpPr>
          <p:spPr bwMode="auto">
            <a:xfrm>
              <a:off x="632" y="3116"/>
              <a:ext cx="78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Payment API</a:t>
              </a:r>
            </a:p>
          </p:txBody>
        </p:sp>
        <p:grpSp>
          <p:nvGrpSpPr>
            <p:cNvPr id="10289" name="Group 21"/>
            <p:cNvGrpSpPr>
              <a:grpSpLocks/>
            </p:cNvGrpSpPr>
            <p:nvPr/>
          </p:nvGrpSpPr>
          <p:grpSpPr bwMode="auto">
            <a:xfrm>
              <a:off x="850" y="3309"/>
              <a:ext cx="345" cy="368"/>
              <a:chOff x="3403" y="1656"/>
              <a:chExt cx="2203" cy="2351"/>
            </a:xfrm>
          </p:grpSpPr>
          <p:grpSp>
            <p:nvGrpSpPr>
              <p:cNvPr id="10290" name="Group 22"/>
              <p:cNvGrpSpPr>
                <a:grpSpLocks/>
              </p:cNvGrpSpPr>
              <p:nvPr/>
            </p:nvGrpSpPr>
            <p:grpSpPr bwMode="auto">
              <a:xfrm>
                <a:off x="3708" y="1656"/>
                <a:ext cx="1898" cy="2351"/>
                <a:chOff x="1936" y="1732"/>
                <a:chExt cx="1466" cy="1816"/>
              </a:xfrm>
            </p:grpSpPr>
            <p:sp>
              <p:nvSpPr>
                <p:cNvPr id="10292" name="Freeform 23"/>
                <p:cNvSpPr>
                  <a:spLocks/>
                </p:cNvSpPr>
                <p:nvPr/>
              </p:nvSpPr>
              <p:spPr bwMode="auto">
                <a:xfrm>
                  <a:off x="1942" y="1732"/>
                  <a:ext cx="1451" cy="1816"/>
                </a:xfrm>
                <a:custGeom>
                  <a:avLst/>
                  <a:gdLst>
                    <a:gd name="T0" fmla="*/ 0 w 1887"/>
                    <a:gd name="T1" fmla="*/ 16 h 2365"/>
                    <a:gd name="T2" fmla="*/ 0 w 1887"/>
                    <a:gd name="T3" fmla="*/ 0 h 2365"/>
                    <a:gd name="T4" fmla="*/ 9 w 1887"/>
                    <a:gd name="T5" fmla="*/ 0 h 2365"/>
                    <a:gd name="T6" fmla="*/ 13 w 1887"/>
                    <a:gd name="T7" fmla="*/ 4 h 2365"/>
                    <a:gd name="T8" fmla="*/ 13 w 1887"/>
                    <a:gd name="T9" fmla="*/ 16 h 2365"/>
                    <a:gd name="T10" fmla="*/ 0 w 1887"/>
                    <a:gd name="T11" fmla="*/ 16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10293" name="Line 24"/>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94" name="Line 25"/>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95" name="Freeform 26"/>
                <p:cNvSpPr>
                  <a:spLocks/>
                </p:cNvSpPr>
                <p:nvPr/>
              </p:nvSpPr>
              <p:spPr bwMode="auto">
                <a:xfrm>
                  <a:off x="2971" y="1732"/>
                  <a:ext cx="425" cy="425"/>
                </a:xfrm>
                <a:custGeom>
                  <a:avLst/>
                  <a:gdLst>
                    <a:gd name="T0" fmla="*/ 0 w 553"/>
                    <a:gd name="T1" fmla="*/ 0 h 554"/>
                    <a:gd name="T2" fmla="*/ 0 w 553"/>
                    <a:gd name="T3" fmla="*/ 4 h 554"/>
                    <a:gd name="T4" fmla="*/ 4 w 553"/>
                    <a:gd name="T5" fmla="*/ 4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grpSp>
              <p:nvGrpSpPr>
                <p:cNvPr id="10296" name="Group 27"/>
                <p:cNvGrpSpPr>
                  <a:grpSpLocks/>
                </p:cNvGrpSpPr>
                <p:nvPr/>
              </p:nvGrpSpPr>
              <p:grpSpPr bwMode="auto">
                <a:xfrm>
                  <a:off x="2176" y="2569"/>
                  <a:ext cx="855" cy="600"/>
                  <a:chOff x="443" y="1548"/>
                  <a:chExt cx="855" cy="600"/>
                </a:xfrm>
              </p:grpSpPr>
              <p:sp>
                <p:nvSpPr>
                  <p:cNvPr id="10297" name="Rectangle 28"/>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98" name="Rectangle 29"/>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0299" name="Rectangle 30"/>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sp>
            <p:nvSpPr>
              <p:cNvPr id="10291" name="Freeform 31"/>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a:p>
            </p:txBody>
          </p:sp>
        </p:grpSp>
      </p:grpSp>
      <p:sp>
        <p:nvSpPr>
          <p:cNvPr id="10249" name="Line 32"/>
          <p:cNvSpPr>
            <a:spLocks noChangeShapeType="1"/>
          </p:cNvSpPr>
          <p:nvPr/>
        </p:nvSpPr>
        <p:spPr bwMode="auto">
          <a:xfrm flipV="1">
            <a:off x="2533650" y="1825625"/>
            <a:ext cx="1849438" cy="11113"/>
          </a:xfrm>
          <a:prstGeom prst="line">
            <a:avLst/>
          </a:prstGeom>
          <a:noFill/>
          <a:ln w="19050">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0" name="Line 42"/>
          <p:cNvSpPr>
            <a:spLocks noChangeShapeType="1"/>
          </p:cNvSpPr>
          <p:nvPr/>
        </p:nvSpPr>
        <p:spPr bwMode="auto">
          <a:xfrm flipV="1">
            <a:off x="1581150" y="4506913"/>
            <a:ext cx="1895475" cy="896937"/>
          </a:xfrm>
          <a:prstGeom prst="line">
            <a:avLst/>
          </a:prstGeom>
          <a:noFill/>
          <a:ln w="19050">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1" name="Line 43"/>
          <p:cNvSpPr>
            <a:spLocks noChangeShapeType="1"/>
          </p:cNvSpPr>
          <p:nvPr/>
        </p:nvSpPr>
        <p:spPr bwMode="auto">
          <a:xfrm>
            <a:off x="2535238" y="1844675"/>
            <a:ext cx="952500" cy="1882775"/>
          </a:xfrm>
          <a:prstGeom prst="line">
            <a:avLst/>
          </a:prstGeom>
          <a:noFill/>
          <a:ln w="19050">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0252"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1647825"/>
            <a:ext cx="9159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0253"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2441575"/>
            <a:ext cx="255111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nvGrpSpPr>
          <p:cNvPr id="10254" name="Group 46"/>
          <p:cNvGrpSpPr>
            <a:grpSpLocks/>
          </p:cNvGrpSpPr>
          <p:nvPr/>
        </p:nvGrpSpPr>
        <p:grpSpPr bwMode="auto">
          <a:xfrm>
            <a:off x="6081713" y="4090988"/>
            <a:ext cx="952500" cy="1217612"/>
            <a:chOff x="3831" y="2775"/>
            <a:chExt cx="600" cy="767"/>
          </a:xfrm>
        </p:grpSpPr>
        <p:grpSp>
          <p:nvGrpSpPr>
            <p:cNvPr id="10284" name="Group 47"/>
            <p:cNvGrpSpPr>
              <a:grpSpLocks/>
            </p:cNvGrpSpPr>
            <p:nvPr/>
          </p:nvGrpSpPr>
          <p:grpSpPr bwMode="auto">
            <a:xfrm rot="16200000" flipH="1">
              <a:off x="3935" y="2769"/>
              <a:ext cx="391" cy="404"/>
              <a:chOff x="2438" y="1135"/>
              <a:chExt cx="2663" cy="2747"/>
            </a:xfrm>
          </p:grpSpPr>
          <p:sp>
            <p:nvSpPr>
              <p:cNvPr id="3578928" name="Freeform 48"/>
              <p:cNvSpPr>
                <a:spLocks/>
              </p:cNvSpPr>
              <p:nvPr/>
            </p:nvSpPr>
            <p:spPr bwMode="auto">
              <a:xfrm>
                <a:off x="2435" y="1138"/>
                <a:ext cx="2663" cy="2747"/>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a:p>
            </p:txBody>
          </p:sp>
          <p:sp>
            <p:nvSpPr>
              <p:cNvPr id="10287" name="AutoShape 49"/>
              <p:cNvSpPr>
                <a:spLocks noChangeArrowheads="1"/>
              </p:cNvSpPr>
              <p:nvPr/>
            </p:nvSpPr>
            <p:spPr bwMode="auto">
              <a:xfrm>
                <a:off x="3181" y="2000"/>
                <a:ext cx="1177" cy="1018"/>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grpSp>
        <p:sp>
          <p:nvSpPr>
            <p:cNvPr id="10285" name="Text Box 50"/>
            <p:cNvSpPr txBox="1">
              <a:spLocks noChangeArrowheads="1"/>
            </p:cNvSpPr>
            <p:nvPr/>
          </p:nvSpPr>
          <p:spPr bwMode="auto">
            <a:xfrm>
              <a:off x="3831" y="3230"/>
              <a:ext cx="60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90000"/>
                </a:lnSpc>
              </a:pPr>
              <a:r>
                <a:rPr lang="en-US" sz="1800">
                  <a:solidFill>
                    <a:schemeClr val="bg1"/>
                  </a:solidFill>
                </a:rPr>
                <a:t>New </a:t>
              </a:r>
              <a:br>
                <a:rPr lang="en-US" sz="1800">
                  <a:solidFill>
                    <a:schemeClr val="bg1"/>
                  </a:solidFill>
                </a:rPr>
              </a:br>
              <a:r>
                <a:rPr lang="en-US" sz="1800">
                  <a:solidFill>
                    <a:schemeClr val="bg1"/>
                  </a:solidFill>
                </a:rPr>
                <a:t>Payment</a:t>
              </a:r>
            </a:p>
          </p:txBody>
        </p:sp>
      </p:grpSp>
      <p:sp>
        <p:nvSpPr>
          <p:cNvPr id="10255" name="Line 53"/>
          <p:cNvSpPr>
            <a:spLocks noChangeShapeType="1"/>
          </p:cNvSpPr>
          <p:nvPr/>
        </p:nvSpPr>
        <p:spPr bwMode="auto">
          <a:xfrm>
            <a:off x="2816892" y="4000500"/>
            <a:ext cx="667671" cy="0"/>
          </a:xfrm>
          <a:prstGeom prst="line">
            <a:avLst/>
          </a:prstGeom>
          <a:noFill/>
          <a:ln w="19050">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0256" name="Group 54"/>
          <p:cNvGrpSpPr>
            <a:grpSpLocks/>
          </p:cNvGrpSpPr>
          <p:nvPr/>
        </p:nvGrpSpPr>
        <p:grpSpPr bwMode="auto">
          <a:xfrm>
            <a:off x="4373563" y="1174750"/>
            <a:ext cx="2765425" cy="1684338"/>
            <a:chOff x="2044" y="1065"/>
            <a:chExt cx="1742" cy="1061"/>
          </a:xfrm>
        </p:grpSpPr>
        <p:sp>
          <p:nvSpPr>
            <p:cNvPr id="10271" name="Text Box 55"/>
            <p:cNvSpPr txBox="1">
              <a:spLocks noChangeArrowheads="1"/>
            </p:cNvSpPr>
            <p:nvPr/>
          </p:nvSpPr>
          <p:spPr bwMode="auto">
            <a:xfrm>
              <a:off x="2547" y="1077"/>
              <a:ext cx="6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4628C"/>
                  </a:solidFill>
                </a:rPr>
                <a:t>Payment</a:t>
              </a:r>
            </a:p>
          </p:txBody>
        </p:sp>
        <p:sp>
          <p:nvSpPr>
            <p:cNvPr id="10272" name="Text Box 56"/>
            <p:cNvSpPr txBox="1">
              <a:spLocks noChangeArrowheads="1"/>
            </p:cNvSpPr>
            <p:nvPr/>
          </p:nvSpPr>
          <p:spPr bwMode="auto">
            <a:xfrm>
              <a:off x="2060" y="1726"/>
              <a:ext cx="71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5000"/>
                </a:lnSpc>
              </a:pPr>
              <a:r>
                <a:rPr lang="en-US">
                  <a:solidFill>
                    <a:srgbClr val="04628C"/>
                  </a:solidFill>
                </a:rPr>
                <a:t>Money</a:t>
              </a:r>
              <a:br>
                <a:rPr lang="en-US">
                  <a:solidFill>
                    <a:srgbClr val="04628C"/>
                  </a:solidFill>
                </a:rPr>
              </a:br>
              <a:r>
                <a:rPr lang="en-US">
                  <a:solidFill>
                    <a:srgbClr val="04628C"/>
                  </a:solidFill>
                </a:rPr>
                <a:t>Received</a:t>
              </a:r>
            </a:p>
          </p:txBody>
        </p:sp>
        <p:sp>
          <p:nvSpPr>
            <p:cNvPr id="10273" name="Line 57"/>
            <p:cNvSpPr>
              <a:spLocks noChangeShapeType="1"/>
            </p:cNvSpPr>
            <p:nvPr/>
          </p:nvSpPr>
          <p:spPr bwMode="auto">
            <a:xfrm flipH="1">
              <a:off x="2515" y="1312"/>
              <a:ext cx="367" cy="36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74" name="Oval 58"/>
            <p:cNvSpPr>
              <a:spLocks noChangeArrowheads="1"/>
            </p:cNvSpPr>
            <p:nvPr/>
          </p:nvSpPr>
          <p:spPr bwMode="auto">
            <a:xfrm>
              <a:off x="2848" y="1284"/>
              <a:ext cx="62" cy="62"/>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0275" name="Oval 59"/>
            <p:cNvSpPr>
              <a:spLocks noChangeArrowheads="1"/>
            </p:cNvSpPr>
            <p:nvPr/>
          </p:nvSpPr>
          <p:spPr bwMode="auto">
            <a:xfrm>
              <a:off x="2472" y="1646"/>
              <a:ext cx="62" cy="62"/>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0276" name="Text Box 60"/>
            <p:cNvSpPr txBox="1">
              <a:spLocks noChangeArrowheads="1"/>
            </p:cNvSpPr>
            <p:nvPr/>
          </p:nvSpPr>
          <p:spPr bwMode="auto">
            <a:xfrm>
              <a:off x="2834" y="1726"/>
              <a:ext cx="90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5000"/>
                </a:lnSpc>
              </a:pPr>
              <a:r>
                <a:rPr lang="en-US">
                  <a:solidFill>
                    <a:srgbClr val="04628C"/>
                  </a:solidFill>
                </a:rPr>
                <a:t>Distribution</a:t>
              </a:r>
              <a:br>
                <a:rPr lang="en-US">
                  <a:solidFill>
                    <a:srgbClr val="04628C"/>
                  </a:solidFill>
                </a:rPr>
              </a:br>
              <a:r>
                <a:rPr lang="en-US">
                  <a:solidFill>
                    <a:srgbClr val="04628C"/>
                  </a:solidFill>
                </a:rPr>
                <a:t> Items</a:t>
              </a:r>
            </a:p>
          </p:txBody>
        </p:sp>
        <p:sp>
          <p:nvSpPr>
            <p:cNvPr id="10277" name="Rectangle 61"/>
            <p:cNvSpPr>
              <a:spLocks noChangeArrowheads="1"/>
            </p:cNvSpPr>
            <p:nvPr/>
          </p:nvSpPr>
          <p:spPr bwMode="auto">
            <a:xfrm>
              <a:off x="2044" y="1065"/>
              <a:ext cx="1742" cy="1061"/>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78" name="Line 62"/>
            <p:cNvSpPr>
              <a:spLocks noChangeShapeType="1"/>
            </p:cNvSpPr>
            <p:nvPr/>
          </p:nvSpPr>
          <p:spPr bwMode="auto">
            <a:xfrm>
              <a:off x="2862" y="1300"/>
              <a:ext cx="398" cy="37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79" name="Oval 63"/>
            <p:cNvSpPr>
              <a:spLocks noChangeArrowheads="1"/>
            </p:cNvSpPr>
            <p:nvPr/>
          </p:nvSpPr>
          <p:spPr bwMode="auto">
            <a:xfrm>
              <a:off x="3391" y="1653"/>
              <a:ext cx="72" cy="55"/>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0280" name="Line 64"/>
            <p:cNvSpPr>
              <a:spLocks noChangeShapeType="1"/>
            </p:cNvSpPr>
            <p:nvPr/>
          </p:nvSpPr>
          <p:spPr bwMode="auto">
            <a:xfrm>
              <a:off x="2883" y="1304"/>
              <a:ext cx="230" cy="35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1" name="Line 65"/>
            <p:cNvSpPr>
              <a:spLocks noChangeShapeType="1"/>
            </p:cNvSpPr>
            <p:nvPr/>
          </p:nvSpPr>
          <p:spPr bwMode="auto">
            <a:xfrm>
              <a:off x="2860" y="1312"/>
              <a:ext cx="574" cy="36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82" name="Oval 66"/>
            <p:cNvSpPr>
              <a:spLocks noChangeArrowheads="1"/>
            </p:cNvSpPr>
            <p:nvPr/>
          </p:nvSpPr>
          <p:spPr bwMode="auto">
            <a:xfrm>
              <a:off x="3066" y="1653"/>
              <a:ext cx="72" cy="55"/>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0283" name="Oval 67"/>
            <p:cNvSpPr>
              <a:spLocks noChangeArrowheads="1"/>
            </p:cNvSpPr>
            <p:nvPr/>
          </p:nvSpPr>
          <p:spPr bwMode="auto">
            <a:xfrm>
              <a:off x="3225" y="1653"/>
              <a:ext cx="72" cy="55"/>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grpSp>
      <p:sp>
        <p:nvSpPr>
          <p:cNvPr id="10257" name="Text Box 69"/>
          <p:cNvSpPr txBox="1">
            <a:spLocks noChangeArrowheads="1"/>
          </p:cNvSpPr>
          <p:nvPr/>
        </p:nvSpPr>
        <p:spPr bwMode="auto">
          <a:xfrm>
            <a:off x="4168775" y="3513138"/>
            <a:ext cx="1058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4628C"/>
                </a:solidFill>
              </a:rPr>
              <a:t>Payment</a:t>
            </a:r>
          </a:p>
        </p:txBody>
      </p:sp>
      <p:sp>
        <p:nvSpPr>
          <p:cNvPr id="10258" name="Text Box 70"/>
          <p:cNvSpPr txBox="1">
            <a:spLocks noChangeArrowheads="1"/>
          </p:cNvSpPr>
          <p:nvPr/>
        </p:nvSpPr>
        <p:spPr bwMode="auto">
          <a:xfrm>
            <a:off x="3529013" y="4543425"/>
            <a:ext cx="1125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5000"/>
              </a:lnSpc>
            </a:pPr>
            <a:r>
              <a:rPr lang="en-US">
                <a:solidFill>
                  <a:srgbClr val="04628C"/>
                </a:solidFill>
              </a:rPr>
              <a:t>Money</a:t>
            </a:r>
            <a:br>
              <a:rPr lang="en-US">
                <a:solidFill>
                  <a:srgbClr val="04628C"/>
                </a:solidFill>
              </a:rPr>
            </a:br>
            <a:r>
              <a:rPr lang="en-US">
                <a:solidFill>
                  <a:srgbClr val="04628C"/>
                </a:solidFill>
              </a:rPr>
              <a:t>Received</a:t>
            </a:r>
          </a:p>
        </p:txBody>
      </p:sp>
      <p:sp>
        <p:nvSpPr>
          <p:cNvPr id="10259" name="Line 71"/>
          <p:cNvSpPr>
            <a:spLocks noChangeShapeType="1"/>
          </p:cNvSpPr>
          <p:nvPr/>
        </p:nvSpPr>
        <p:spPr bwMode="auto">
          <a:xfrm flipH="1">
            <a:off x="4251325" y="3886200"/>
            <a:ext cx="582613" cy="5826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0" name="Oval 72"/>
          <p:cNvSpPr>
            <a:spLocks noChangeArrowheads="1"/>
          </p:cNvSpPr>
          <p:nvPr/>
        </p:nvSpPr>
        <p:spPr bwMode="auto">
          <a:xfrm>
            <a:off x="7313613" y="3841750"/>
            <a:ext cx="98425" cy="98425"/>
          </a:xfrm>
          <a:prstGeom prst="ellipse">
            <a:avLst/>
          </a:prstGeom>
          <a:solidFill>
            <a:schemeClr val="bg1"/>
          </a:solidFill>
          <a:ln w="12700" algn="ctr">
            <a:solidFill>
              <a:schemeClr val="bg1"/>
            </a:solidFill>
            <a:round/>
            <a:headEnd/>
            <a:tailEnd/>
          </a:ln>
        </p:spPr>
        <p:txBody>
          <a:bodyPr lIns="0" tIns="0" rIns="0" bIns="0" anchor="ctr">
            <a:spAutoFit/>
          </a:bodyPr>
          <a:lstStyle/>
          <a:p>
            <a:endParaRPr lang="en-US"/>
          </a:p>
        </p:txBody>
      </p:sp>
      <p:sp>
        <p:nvSpPr>
          <p:cNvPr id="10261" name="Oval 73"/>
          <p:cNvSpPr>
            <a:spLocks noChangeArrowheads="1"/>
          </p:cNvSpPr>
          <p:nvPr/>
        </p:nvSpPr>
        <p:spPr bwMode="auto">
          <a:xfrm>
            <a:off x="4183063" y="4416425"/>
            <a:ext cx="98425" cy="98425"/>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0262" name="Text Box 74"/>
          <p:cNvSpPr txBox="1">
            <a:spLocks noChangeArrowheads="1"/>
          </p:cNvSpPr>
          <p:nvPr/>
        </p:nvSpPr>
        <p:spPr bwMode="auto">
          <a:xfrm>
            <a:off x="7318375" y="4606925"/>
            <a:ext cx="1533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85000"/>
              </a:lnSpc>
            </a:pPr>
            <a:r>
              <a:rPr lang="en-US">
                <a:solidFill>
                  <a:srgbClr val="04628C"/>
                </a:solidFill>
              </a:rPr>
              <a:t>Distribution</a:t>
            </a:r>
            <a:br>
              <a:rPr lang="en-US">
                <a:solidFill>
                  <a:srgbClr val="04628C"/>
                </a:solidFill>
              </a:rPr>
            </a:br>
            <a:r>
              <a:rPr lang="en-US">
                <a:solidFill>
                  <a:srgbClr val="04628C"/>
                </a:solidFill>
              </a:rPr>
              <a:t>Items</a:t>
            </a:r>
          </a:p>
        </p:txBody>
      </p:sp>
      <p:sp>
        <p:nvSpPr>
          <p:cNvPr id="10263" name="Rectangle 75"/>
          <p:cNvSpPr>
            <a:spLocks noChangeArrowheads="1"/>
          </p:cNvSpPr>
          <p:nvPr/>
        </p:nvSpPr>
        <p:spPr bwMode="auto">
          <a:xfrm>
            <a:off x="3503613" y="3494088"/>
            <a:ext cx="2419350" cy="1684337"/>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64" name="Line 76"/>
          <p:cNvSpPr>
            <a:spLocks noChangeShapeType="1"/>
          </p:cNvSpPr>
          <p:nvPr/>
        </p:nvSpPr>
        <p:spPr bwMode="auto">
          <a:xfrm>
            <a:off x="7335838" y="3867150"/>
            <a:ext cx="631825" cy="5921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5" name="Oval 77"/>
          <p:cNvSpPr>
            <a:spLocks noChangeArrowheads="1"/>
          </p:cNvSpPr>
          <p:nvPr/>
        </p:nvSpPr>
        <p:spPr bwMode="auto">
          <a:xfrm>
            <a:off x="8220075" y="4427538"/>
            <a:ext cx="114300" cy="87312"/>
          </a:xfrm>
          <a:prstGeom prst="ellipse">
            <a:avLst/>
          </a:prstGeom>
          <a:solidFill>
            <a:schemeClr val="bg1"/>
          </a:solidFill>
          <a:ln w="12700" algn="ctr">
            <a:solidFill>
              <a:schemeClr val="bg1"/>
            </a:solidFill>
            <a:round/>
            <a:headEnd/>
            <a:tailEnd/>
          </a:ln>
        </p:spPr>
        <p:txBody>
          <a:bodyPr lIns="0" tIns="0" rIns="0" bIns="0" anchor="ctr">
            <a:spAutoFit/>
          </a:bodyPr>
          <a:lstStyle/>
          <a:p>
            <a:endParaRPr lang="en-US"/>
          </a:p>
        </p:txBody>
      </p:sp>
      <p:sp>
        <p:nvSpPr>
          <p:cNvPr id="10266" name="Line 78"/>
          <p:cNvSpPr>
            <a:spLocks noChangeShapeType="1"/>
          </p:cNvSpPr>
          <p:nvPr/>
        </p:nvSpPr>
        <p:spPr bwMode="auto">
          <a:xfrm>
            <a:off x="7369175" y="3873500"/>
            <a:ext cx="365125" cy="566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7" name="Line 79"/>
          <p:cNvSpPr>
            <a:spLocks noChangeShapeType="1"/>
          </p:cNvSpPr>
          <p:nvPr/>
        </p:nvSpPr>
        <p:spPr bwMode="auto">
          <a:xfrm>
            <a:off x="7377113" y="3886200"/>
            <a:ext cx="911225" cy="584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8" name="Oval 80"/>
          <p:cNvSpPr>
            <a:spLocks noChangeArrowheads="1"/>
          </p:cNvSpPr>
          <p:nvPr/>
        </p:nvSpPr>
        <p:spPr bwMode="auto">
          <a:xfrm>
            <a:off x="7704138" y="4427538"/>
            <a:ext cx="114300" cy="87312"/>
          </a:xfrm>
          <a:prstGeom prst="ellipse">
            <a:avLst/>
          </a:prstGeom>
          <a:solidFill>
            <a:schemeClr val="bg1"/>
          </a:solidFill>
          <a:ln w="12700" algn="ctr">
            <a:solidFill>
              <a:schemeClr val="bg1"/>
            </a:solidFill>
            <a:round/>
            <a:headEnd/>
            <a:tailEnd/>
          </a:ln>
        </p:spPr>
        <p:txBody>
          <a:bodyPr lIns="0" tIns="0" rIns="0" bIns="0" anchor="ctr">
            <a:spAutoFit/>
          </a:bodyPr>
          <a:lstStyle/>
          <a:p>
            <a:endParaRPr lang="en-US"/>
          </a:p>
        </p:txBody>
      </p:sp>
      <p:sp>
        <p:nvSpPr>
          <p:cNvPr id="10269" name="Oval 81"/>
          <p:cNvSpPr>
            <a:spLocks noChangeArrowheads="1"/>
          </p:cNvSpPr>
          <p:nvPr/>
        </p:nvSpPr>
        <p:spPr bwMode="auto">
          <a:xfrm>
            <a:off x="7956550" y="4427538"/>
            <a:ext cx="114300" cy="87312"/>
          </a:xfrm>
          <a:prstGeom prst="ellipse">
            <a:avLst/>
          </a:prstGeom>
          <a:solidFill>
            <a:schemeClr val="bg1"/>
          </a:solidFill>
          <a:ln w="12700" algn="ctr">
            <a:solidFill>
              <a:schemeClr val="bg1"/>
            </a:solidFill>
            <a:round/>
            <a:headEnd/>
            <a:tailEnd/>
          </a:ln>
        </p:spPr>
        <p:txBody>
          <a:bodyPr lIns="0" tIns="0" rIns="0" bIns="0" anchor="ctr">
            <a:spAutoFit/>
          </a:bodyPr>
          <a:lstStyle/>
          <a:p>
            <a:endParaRPr lang="en-US"/>
          </a:p>
        </p:txBody>
      </p:sp>
      <p:sp>
        <p:nvSpPr>
          <p:cNvPr id="10270" name="Oval 82"/>
          <p:cNvSpPr>
            <a:spLocks noChangeArrowheads="1"/>
          </p:cNvSpPr>
          <p:nvPr/>
        </p:nvSpPr>
        <p:spPr bwMode="auto">
          <a:xfrm>
            <a:off x="4783138" y="3841750"/>
            <a:ext cx="98425" cy="98425"/>
          </a:xfrm>
          <a:prstGeom prst="ellipse">
            <a:avLst/>
          </a:prstGeom>
          <a:solidFill>
            <a:schemeClr val="bg1"/>
          </a:solidFill>
          <a:ln w="12700" algn="ctr">
            <a:solidFill>
              <a:schemeClr val="bg1"/>
            </a:solidFill>
            <a:round/>
            <a:headEnd/>
            <a:tailEnd/>
          </a:ln>
        </p:spPr>
        <p:txBody>
          <a:bodyPr lIns="0" tIns="0" rIns="0" bIns="0" anchor="ctr">
            <a:spAutoFit/>
          </a:bodyPr>
          <a:lstStyle/>
          <a:p>
            <a:endParaRPr lang="en-US"/>
          </a:p>
        </p:txBody>
      </p:sp>
      <p:pic>
        <p:nvPicPr>
          <p:cNvPr id="6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596" y="1116818"/>
            <a:ext cx="2056932" cy="1068923"/>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6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638" y="3356340"/>
            <a:ext cx="2161254" cy="1223480"/>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Payment allocation plans</a:t>
            </a:r>
          </a:p>
        </p:txBody>
      </p:sp>
      <p:sp>
        <p:nvSpPr>
          <p:cNvPr id="3" name="Content Placeholder 2"/>
          <p:cNvSpPr>
            <a:spLocks noGrp="1"/>
          </p:cNvSpPr>
          <p:nvPr>
            <p:ph idx="1"/>
          </p:nvPr>
        </p:nvSpPr>
        <p:spPr>
          <a:xfrm>
            <a:off x="519113" y="914400"/>
            <a:ext cx="7463907" cy="3154166"/>
          </a:xfrm>
        </p:spPr>
        <p:txBody>
          <a:bodyPr/>
          <a:lstStyle/>
          <a:p>
            <a:r>
              <a:rPr lang="en-US"/>
              <a:t>Every account has a </a:t>
            </a:r>
            <a:r>
              <a:rPr lang="en-US" b="1"/>
              <a:t>payment allocation plan </a:t>
            </a:r>
            <a:r>
              <a:rPr lang="en-US"/>
              <a:t>that manages automatic processing of:</a:t>
            </a:r>
          </a:p>
          <a:p>
            <a:pPr lvl="1"/>
            <a:r>
              <a:rPr lang="en-US"/>
              <a:t>Direct bill payments</a:t>
            </a:r>
          </a:p>
          <a:p>
            <a:pPr lvl="1"/>
            <a:r>
              <a:rPr lang="en-US"/>
              <a:t>Money in unapplied T-accounts</a:t>
            </a:r>
          </a:p>
          <a:p>
            <a:r>
              <a:rPr lang="en-US"/>
              <a:t>Payment allocation plan specifies:</a:t>
            </a:r>
          </a:p>
          <a:p>
            <a:pPr lvl="1"/>
            <a:r>
              <a:rPr lang="en-US"/>
              <a:t>Invoice items to pay</a:t>
            </a:r>
          </a:p>
          <a:p>
            <a:pPr lvl="1"/>
            <a:r>
              <a:rPr lang="en-US"/>
              <a:t>Order of paying items</a:t>
            </a:r>
          </a:p>
          <a:p>
            <a:pPr lvl="1"/>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1287" y="3529200"/>
            <a:ext cx="3497633" cy="2420056"/>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6996701" y="5655950"/>
            <a:ext cx="1582219" cy="293306"/>
          </a:xfrm>
          <a:prstGeom prst="roundRect">
            <a:avLst/>
          </a:prstGeom>
          <a:noFill/>
          <a:ln w="19050" cap="flat" cmpd="sng" algn="ctr">
            <a:solidFill>
              <a:srgbClr val="D33819"/>
            </a:solidFill>
            <a:prstDash val="solid"/>
            <a:round/>
            <a:headEnd type="none" w="med" len="med"/>
            <a:tailEnd type="none" w="med" len="med"/>
          </a:ln>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106" y="5014489"/>
            <a:ext cx="4261997" cy="664824"/>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cxnSp>
        <p:nvCxnSpPr>
          <p:cNvPr id="6" name="Straight Connector 5"/>
          <p:cNvCxnSpPr/>
          <p:nvPr/>
        </p:nvCxnSpPr>
        <p:spPr bwMode="auto">
          <a:xfrm>
            <a:off x="6840377" y="5357175"/>
            <a:ext cx="166598" cy="309049"/>
          </a:xfrm>
          <a:prstGeom prst="line">
            <a:avLst/>
          </a:prstGeom>
          <a:noFill/>
          <a:ln w="19050" cap="flat" cmpd="sng" algn="ctr">
            <a:solidFill>
              <a:srgbClr val="D33819"/>
            </a:solidFill>
            <a:prstDash val="solid"/>
            <a:round/>
            <a:headEnd type="none" w="med" len="med"/>
            <a:tailEnd type="none" w="med" len="med"/>
          </a:ln>
          <a:effectLst/>
        </p:spPr>
      </p:cxn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5982" y="1543875"/>
            <a:ext cx="21050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994788" y="3222885"/>
            <a:ext cx="2036135" cy="338554"/>
          </a:xfrm>
          <a:prstGeom prst="rect">
            <a:avLst/>
          </a:prstGeom>
          <a:noFill/>
        </p:spPr>
        <p:txBody>
          <a:bodyPr wrap="none" rtlCol="0">
            <a:spAutoFit/>
          </a:bodyPr>
          <a:lstStyle/>
          <a:p>
            <a:pPr algn="l"/>
            <a:r>
              <a:rPr lang="en-US" sz="1600">
                <a:solidFill>
                  <a:schemeClr val="bg1"/>
                </a:solidFill>
                <a:latin typeface="Courier New" pitchFamily="49" charset="0"/>
                <a:cs typeface="Courier New" pitchFamily="49" charset="0"/>
              </a:rPr>
              <a:t>Account Summary</a:t>
            </a:r>
          </a:p>
        </p:txBody>
      </p:sp>
    </p:spTree>
    <p:extLst>
      <p:ext uri="{BB962C8B-B14F-4D97-AF65-F5344CB8AC3E}">
        <p14:creationId xmlns:p14="http://schemas.microsoft.com/office/powerpoint/2010/main" val="3315377860"/>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16C0FF-97C8-4FC8-A2F8-AF95A5C90F89}">
  <ds:schemaRefs>
    <ds:schemaRef ds:uri="http://schemas.microsoft.com/sharepoint/v3/contenttype/forms"/>
  </ds:schemaRefs>
</ds:datastoreItem>
</file>

<file path=customXml/itemProps2.xml><?xml version="1.0" encoding="utf-8"?>
<ds:datastoreItem xmlns:ds="http://schemas.openxmlformats.org/officeDocument/2006/customXml" ds:itemID="{5A01C75B-98EA-4E39-AD54-2AEE624AA85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00057D5-8701-467E-931D-A5A5E6BF9A2A}"/>
</file>

<file path=docProps/app.xml><?xml version="1.0" encoding="utf-8"?>
<Properties xmlns="http://schemas.openxmlformats.org/officeDocument/2006/extended-properties" xmlns:vt="http://schemas.openxmlformats.org/officeDocument/2006/docPropsVTypes">
  <Template/>
  <TotalTime>32713</TotalTime>
  <Words>5927</Words>
  <Application>Microsoft Office PowerPoint</Application>
  <PresentationFormat>On-screen Show (4:3)</PresentationFormat>
  <Paragraphs>564</Paragraphs>
  <Slides>48</Slides>
  <Notes>42</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1_test-template</vt:lpstr>
      <vt:lpstr>CognizantTheme</vt:lpstr>
      <vt:lpstr>BillingCenter 10 Configuration</vt:lpstr>
      <vt:lpstr>Lesson objectives</vt:lpstr>
      <vt:lpstr>Lesson outline</vt:lpstr>
      <vt:lpstr>Payment and allocation/distribution definitions</vt:lpstr>
      <vt:lpstr>Direct bill payment and allocation example</vt:lpstr>
      <vt:lpstr>Direct bill payment allocation and cash separation</vt:lpstr>
      <vt:lpstr>Direct bill payment data model</vt:lpstr>
      <vt:lpstr>Entering and allocating payments</vt:lpstr>
      <vt:lpstr>Payment allocation plans</vt:lpstr>
      <vt:lpstr>Batch processes that allocate payments</vt:lpstr>
      <vt:lpstr>Lesson outline</vt:lpstr>
      <vt:lpstr>Payment allocation plans</vt:lpstr>
      <vt:lpstr>Steps for allocating a payment</vt:lpstr>
      <vt:lpstr>Payment allocation plan filters, then prioritizes</vt:lpstr>
      <vt:lpstr>Determining eligible invoice items </vt:lpstr>
      <vt:lpstr>Example: Filtering by policy period</vt:lpstr>
      <vt:lpstr>Prioritizing invoice items to be paid</vt:lpstr>
      <vt:lpstr>Example: Prioritizing by policy period</vt:lpstr>
      <vt:lpstr>Spread Excess Even as a priority</vt:lpstr>
      <vt:lpstr>Example: Allocating money from unapplied</vt:lpstr>
      <vt:lpstr>Lesson outline</vt:lpstr>
      <vt:lpstr>What can you configure in Gosu?</vt:lpstr>
      <vt:lpstr>Basic recipe for a custom filter or priority</vt:lpstr>
      <vt:lpstr>Code for filtering items uses restriction builders</vt:lpstr>
      <vt:lpstr>RestrictionBuilder examples</vt:lpstr>
      <vt:lpstr>PolicyPeriod filter example (1 of 2)</vt:lpstr>
      <vt:lpstr>PolicyPeriod filter example (2 of 2)</vt:lpstr>
      <vt:lpstr>Creating a custom priority</vt:lpstr>
      <vt:lpstr>Step 1: Add typecode for new priority </vt:lpstr>
      <vt:lpstr>Step 2: Create class to implement priority</vt:lpstr>
      <vt:lpstr>Step 3: Update LinkedImplementationLoaderImpl </vt:lpstr>
      <vt:lpstr>Lesson outline</vt:lpstr>
      <vt:lpstr>Executing the payment</vt:lpstr>
      <vt:lpstr>Making a payment: executing allocation</vt:lpstr>
      <vt:lpstr>Configuring allocatePayment() example</vt:lpstr>
      <vt:lpstr>Overriding a default allocation</vt:lpstr>
      <vt:lpstr>Allocating with overrides </vt:lpstr>
      <vt:lpstr>allocateWithOverrides(): detail </vt:lpstr>
      <vt:lpstr>Summary: user-plugin interaction</vt:lpstr>
      <vt:lpstr>Lesson objectives review</vt:lpstr>
      <vt:lpstr>Demo</vt:lpstr>
      <vt:lpstr>PowerPoint Presentation</vt:lpstr>
      <vt:lpstr>Lab</vt:lpstr>
      <vt:lpstr>PowerPoint Presentation</vt:lpstr>
      <vt:lpstr>Review</vt:lpstr>
      <vt:lpstr>Review questions</vt:lpstr>
      <vt:lpstr>Notices</vt:lpstr>
      <vt:lpstr>PowerPoint Presentation</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BillingCenter 2.1 App Config Training</dc:subject>
  <dc:creator>Guidewire</dc:creator>
  <dc:description>220</dc:description>
  <cp:lastModifiedBy>Biswas, Sujoy (Cognizant)</cp:lastModifiedBy>
  <cp:revision>2078</cp:revision>
  <dcterms:created xsi:type="dcterms:W3CDTF">2007-08-02T20:13:16Z</dcterms:created>
  <dcterms:modified xsi:type="dcterms:W3CDTF">2021-03-23T10:47:47Z</dcterms:modified>
  <cp:category>230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